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1" r:id="rId3"/>
    <p:sldMasterId id="2147483650" r:id="rId4"/>
  </p:sldMasterIdLst>
  <p:notesMasterIdLst>
    <p:notesMasterId r:id="rId16"/>
  </p:notesMasterIdLst>
  <p:handoutMasterIdLst>
    <p:handoutMasterId r:id="rId17"/>
  </p:handoutMasterIdLst>
  <p:sldIdLst>
    <p:sldId id="446" r:id="rId5"/>
    <p:sldId id="450" r:id="rId6"/>
    <p:sldId id="485" r:id="rId7"/>
    <p:sldId id="487" r:id="rId8"/>
    <p:sldId id="489" r:id="rId9"/>
    <p:sldId id="491" r:id="rId10"/>
    <p:sldId id="495" r:id="rId11"/>
    <p:sldId id="497" r:id="rId12"/>
    <p:sldId id="498" r:id="rId13"/>
    <p:sldId id="499" r:id="rId14"/>
    <p:sldId id="453" r:id="rId15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B3"/>
    <a:srgbClr val="B81E16"/>
    <a:srgbClr val="F6621A"/>
    <a:srgbClr val="FC820C"/>
    <a:srgbClr val="CC3300"/>
    <a:srgbClr val="FF9933"/>
    <a:srgbClr val="990000"/>
    <a:srgbClr val="FFCC00"/>
    <a:srgbClr val="D9372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9774" autoAdjust="0"/>
  </p:normalViewPr>
  <p:slideViewPr>
    <p:cSldViewPr>
      <p:cViewPr>
        <p:scale>
          <a:sx n="90" d="100"/>
          <a:sy n="90" d="100"/>
        </p:scale>
        <p:origin x="-1104" y="-7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6" y="72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 dirty="0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  <dgm:t>
        <a:bodyPr/>
        <a:lstStyle/>
        <a:p>
          <a:endParaRPr lang="en-US"/>
        </a:p>
      </dgm:t>
    </dgm:pt>
    <dgm:pt modelId="{367DAC4B-08E7-4BA7-A970-D0115453FB5A}" type="pres">
      <dgm:prSet presAssocID="{F4DCAFF9-3CD8-4192-92EC-2050EBC96D81}" presName="rect1" presStyleLbl="bgShp" presStyleIdx="0" presStyleCnt="1" custScaleY="13264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4E7145-6D26-4112-88F6-3633ED2D83EB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23C0018F-2FC7-49E8-95F0-A8C0B4527475}" type="presOf" srcId="{B3E39A80-D6B7-4E26-B22E-327D37299CB1}" destId="{BDA71D6A-C3D1-411E-9EAC-6386FFEE52C2}" srcOrd="0" destOrd="0" presId="urn:microsoft.com/office/officeart/2008/layout/BendingPictureSemiTransparentText"/>
    <dgm:cxn modelId="{5720D770-5F68-4710-BDE7-AFA2A614FEF6}" type="presParOf" srcId="{BDA71D6A-C3D1-411E-9EAC-6386FFEE52C2}" destId="{0B2273E3-B9E3-4A02-93CF-275511BE0699}" srcOrd="0" destOrd="0" presId="urn:microsoft.com/office/officeart/2008/layout/BendingPictureSemiTransparentText"/>
    <dgm:cxn modelId="{9E4EA533-14F8-4320-AA75-22D8D9F1436D}" type="presParOf" srcId="{0B2273E3-B9E3-4A02-93CF-275511BE0699}" destId="{367DAC4B-08E7-4BA7-A970-D0115453FB5A}" srcOrd="0" destOrd="0" presId="urn:microsoft.com/office/officeart/2008/layout/BendingPictureSemiTransparentText"/>
    <dgm:cxn modelId="{1B11D7D5-E437-4831-8CF7-E81E0BF59D1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 dirty="0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  <dgm:t>
        <a:bodyPr/>
        <a:lstStyle/>
        <a:p>
          <a:endParaRPr lang="en-US"/>
        </a:p>
      </dgm:t>
    </dgm:pt>
    <dgm:pt modelId="{367DAC4B-08E7-4BA7-A970-D0115453FB5A}" type="pres">
      <dgm:prSet presAssocID="{F4DCAFF9-3CD8-4192-92EC-2050EBC96D81}" presName="rect1" presStyleLbl="bgShp" presStyleIdx="0" presStyleCnt="1" custScaleY="13264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D0283-6C25-408D-99A8-3C2FEDA4733F}" type="presOf" srcId="{B3E39A80-D6B7-4E26-B22E-327D37299CB1}" destId="{BDA71D6A-C3D1-411E-9EAC-6386FFEE52C2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4B56235E-0B70-4D6D-979F-8261018B7E0C}" type="presOf" srcId="{F4DCAFF9-3CD8-4192-92EC-2050EBC96D81}" destId="{7AC81859-B11C-4EE9-8379-B9AF70890D88}" srcOrd="0" destOrd="0" presId="urn:microsoft.com/office/officeart/2008/layout/BendingPictureSemiTransparentText"/>
    <dgm:cxn modelId="{69A39235-6197-422D-9C17-D831EB5BFF4D}" type="presParOf" srcId="{BDA71D6A-C3D1-411E-9EAC-6386FFEE52C2}" destId="{0B2273E3-B9E3-4A02-93CF-275511BE0699}" srcOrd="0" destOrd="0" presId="urn:microsoft.com/office/officeart/2008/layout/BendingPictureSemiTransparentText"/>
    <dgm:cxn modelId="{04789AE2-E572-4983-B6E5-8F7987797244}" type="presParOf" srcId="{0B2273E3-B9E3-4A02-93CF-275511BE0699}" destId="{367DAC4B-08E7-4BA7-A970-D0115453FB5A}" srcOrd="0" destOrd="0" presId="urn:microsoft.com/office/officeart/2008/layout/BendingPictureSemiTransparentText"/>
    <dgm:cxn modelId="{385683FA-1596-4A16-8357-FE29E3760B61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  <dgm:t>
        <a:bodyPr/>
        <a:lstStyle/>
        <a:p>
          <a:endParaRPr lang="en-US"/>
        </a:p>
      </dgm:t>
    </dgm:pt>
    <dgm:pt modelId="{367DAC4B-08E7-4BA7-A970-D0115453FB5A}" type="pres">
      <dgm:prSet presAssocID="{F4DCAFF9-3CD8-4192-92EC-2050EBC96D81}" presName="rect1" presStyleLbl="bgShp" presStyleIdx="0" presStyleCnt="1" custScaleY="1326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DFB451-379C-46A3-B70C-E2F84A34D148}" type="presOf" srcId="{F4DCAFF9-3CD8-4192-92EC-2050EBC96D81}" destId="{7AC81859-B11C-4EE9-8379-B9AF70890D88}" srcOrd="0" destOrd="0" presId="urn:microsoft.com/office/officeart/2008/layout/BendingPictureSemiTransparentText"/>
    <dgm:cxn modelId="{9DCC8A45-1281-44DF-B4FF-586AD7F30FE3}" type="presOf" srcId="{B3E39A80-D6B7-4E26-B22E-327D37299CB1}" destId="{BDA71D6A-C3D1-411E-9EAC-6386FFEE52C2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AC4CF94D-8853-43C8-9736-0BF2E427FC3B}" type="presParOf" srcId="{BDA71D6A-C3D1-411E-9EAC-6386FFEE52C2}" destId="{0B2273E3-B9E3-4A02-93CF-275511BE0699}" srcOrd="0" destOrd="0" presId="urn:microsoft.com/office/officeart/2008/layout/BendingPictureSemiTransparentText"/>
    <dgm:cxn modelId="{CA002802-F586-4BD4-9187-74E275E7D18E}" type="presParOf" srcId="{0B2273E3-B9E3-4A02-93CF-275511BE0699}" destId="{367DAC4B-08E7-4BA7-A970-D0115453FB5A}" srcOrd="0" destOrd="0" presId="urn:microsoft.com/office/officeart/2008/layout/BendingPictureSemiTransparentText"/>
    <dgm:cxn modelId="{DD5EF956-4D39-4260-AECE-B693E07A15BA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98215-F28B-4370-B41A-50A3A33E9578}" type="doc">
      <dgm:prSet loTypeId="urn:microsoft.com/office/officeart/2005/8/layout/vList6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7243A81-DB27-491B-A987-F17E2C38C55B}">
      <dgm:prSet phldrT="[Текст]" custT="1"/>
      <dgm:spPr/>
      <dgm:t>
        <a:bodyPr/>
        <a:lstStyle/>
        <a:p>
          <a:r>
            <a:rPr lang="ru-RU" sz="2300" dirty="0" smtClean="0"/>
            <a:t>Бенефициар</a:t>
          </a:r>
          <a:endParaRPr lang="ru-RU" sz="2300" dirty="0"/>
        </a:p>
      </dgm:t>
    </dgm:pt>
    <dgm:pt modelId="{022DA7FA-1511-4126-956C-CC8422ABAC8C}" type="parTrans" cxnId="{02096C22-5EF0-4805-8209-328DB0B8FC8D}">
      <dgm:prSet/>
      <dgm:spPr/>
      <dgm:t>
        <a:bodyPr/>
        <a:lstStyle/>
        <a:p>
          <a:endParaRPr lang="ru-RU"/>
        </a:p>
      </dgm:t>
    </dgm:pt>
    <dgm:pt modelId="{FE6525FE-79CF-4C19-8768-D6E4F7D0040E}" type="sibTrans" cxnId="{02096C22-5EF0-4805-8209-328DB0B8FC8D}">
      <dgm:prSet/>
      <dgm:spPr/>
      <dgm:t>
        <a:bodyPr/>
        <a:lstStyle/>
        <a:p>
          <a:endParaRPr lang="ru-RU"/>
        </a:p>
      </dgm:t>
    </dgm:pt>
    <dgm:pt modelId="{B7635087-AA3D-486A-BA7E-BC16A6EBB382}">
      <dgm:prSet phldrT="[Текст]" custT="1"/>
      <dgm:spPr/>
      <dgm:t>
        <a:bodyPr/>
        <a:lstStyle/>
        <a:p>
          <a:r>
            <a:rPr lang="ru-RU" sz="1200" dirty="0" smtClean="0"/>
            <a:t>Кредитные организации, удовлетворяющие требованиям, установленным Наблюдательным советом ОАО «МСП Банк»</a:t>
          </a:r>
          <a:endParaRPr lang="ru-RU" sz="1200" dirty="0"/>
        </a:p>
      </dgm:t>
    </dgm:pt>
    <dgm:pt modelId="{546FD72A-F77E-43CE-BECF-D0026D08DA23}" type="parTrans" cxnId="{48EEE1A8-8EA2-4CDC-8CF8-58533B7C4CE7}">
      <dgm:prSet/>
      <dgm:spPr/>
      <dgm:t>
        <a:bodyPr/>
        <a:lstStyle/>
        <a:p>
          <a:endParaRPr lang="ru-RU"/>
        </a:p>
      </dgm:t>
    </dgm:pt>
    <dgm:pt modelId="{72C6A108-6A09-4AC8-944F-11F6C89C0A85}" type="sibTrans" cxnId="{48EEE1A8-8EA2-4CDC-8CF8-58533B7C4CE7}">
      <dgm:prSet/>
      <dgm:spPr/>
      <dgm:t>
        <a:bodyPr/>
        <a:lstStyle/>
        <a:p>
          <a:endParaRPr lang="ru-RU"/>
        </a:p>
      </dgm:t>
    </dgm:pt>
    <dgm:pt modelId="{5B21CD9C-B894-4138-A831-1DD20B0AF5CE}">
      <dgm:prSet phldrT="[Текст]"/>
      <dgm:spPr/>
      <dgm:t>
        <a:bodyPr/>
        <a:lstStyle/>
        <a:p>
          <a:r>
            <a:rPr lang="ru-RU" dirty="0" smtClean="0"/>
            <a:t>Цели поддержки</a:t>
          </a:r>
          <a:endParaRPr lang="ru-RU" dirty="0"/>
        </a:p>
      </dgm:t>
    </dgm:pt>
    <dgm:pt modelId="{8040C774-91A4-4052-9687-626774FF0238}" type="parTrans" cxnId="{11A91928-D659-40D2-A03F-D59A50FA1B11}">
      <dgm:prSet/>
      <dgm:spPr/>
      <dgm:t>
        <a:bodyPr/>
        <a:lstStyle/>
        <a:p>
          <a:endParaRPr lang="ru-RU"/>
        </a:p>
      </dgm:t>
    </dgm:pt>
    <dgm:pt modelId="{9FB48986-7916-4E57-9B15-5F3C0E8E5DB9}" type="sibTrans" cxnId="{11A91928-D659-40D2-A03F-D59A50FA1B11}">
      <dgm:prSet/>
      <dgm:spPr/>
      <dgm:t>
        <a:bodyPr/>
        <a:lstStyle/>
        <a:p>
          <a:endParaRPr lang="ru-RU"/>
        </a:p>
      </dgm:t>
    </dgm:pt>
    <dgm:pt modelId="{7DD9FD4D-9BA2-4ACE-8F82-2034EDB57CE9}">
      <dgm:prSet phldrT="[Текст]" custT="1"/>
      <dgm:spPr/>
      <dgm:t>
        <a:bodyPr/>
        <a:lstStyle/>
        <a:p>
          <a:r>
            <a:rPr lang="ru-RU" sz="1200" dirty="0" smtClean="0"/>
            <a:t>Реализация инвестиционных проектов с долей капитальных вложений не менее 70% от полной стоимости проекта</a:t>
          </a:r>
          <a:endParaRPr lang="ru-RU" sz="1200" dirty="0"/>
        </a:p>
      </dgm:t>
    </dgm:pt>
    <dgm:pt modelId="{68DA4C09-CF5A-4FFC-834A-2CD9A72E4AC2}" type="parTrans" cxnId="{A888863F-9565-4DA0-A467-D35EDF4C1913}">
      <dgm:prSet/>
      <dgm:spPr/>
      <dgm:t>
        <a:bodyPr/>
        <a:lstStyle/>
        <a:p>
          <a:endParaRPr lang="ru-RU"/>
        </a:p>
      </dgm:t>
    </dgm:pt>
    <dgm:pt modelId="{5C8F89E1-5DDC-4076-880F-9243830CE734}" type="sibTrans" cxnId="{A888863F-9565-4DA0-A467-D35EDF4C1913}">
      <dgm:prSet/>
      <dgm:spPr/>
      <dgm:t>
        <a:bodyPr/>
        <a:lstStyle/>
        <a:p>
          <a:endParaRPr lang="ru-RU"/>
        </a:p>
      </dgm:t>
    </dgm:pt>
    <dgm:pt modelId="{BE8DAF79-4CA3-44DD-ACCB-FDB2ECD86C58}" type="pres">
      <dgm:prSet presAssocID="{CAC98215-F28B-4370-B41A-50A3A33E95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0309F9-06C2-4B71-B437-C8E823E16254}" type="pres">
      <dgm:prSet presAssocID="{E7243A81-DB27-491B-A987-F17E2C38C55B}" presName="linNode" presStyleCnt="0"/>
      <dgm:spPr/>
    </dgm:pt>
    <dgm:pt modelId="{EF435E4E-D684-4E68-9453-74785A2960B3}" type="pres">
      <dgm:prSet presAssocID="{E7243A81-DB27-491B-A987-F17E2C38C55B}" presName="parentShp" presStyleLbl="node1" presStyleIdx="0" presStyleCnt="2" custScaleX="58908" custLinFactNeighborX="-13697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9CD3-2A0A-4B86-B659-6CA3CBAC0EBD}" type="pres">
      <dgm:prSet presAssocID="{E7243A81-DB27-491B-A987-F17E2C38C55B}" presName="childShp" presStyleLbl="bgAccFollowNode1" presStyleIdx="0" presStyleCnt="2" custScaleX="125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EA1E3-D2C3-4221-844B-A8EDC87EAC89}" type="pres">
      <dgm:prSet presAssocID="{FE6525FE-79CF-4C19-8768-D6E4F7D0040E}" presName="spacing" presStyleCnt="0"/>
      <dgm:spPr/>
    </dgm:pt>
    <dgm:pt modelId="{6F04D16F-4F80-4B97-AA2F-3807FC735B4D}" type="pres">
      <dgm:prSet presAssocID="{5B21CD9C-B894-4138-A831-1DD20B0AF5CE}" presName="linNode" presStyleCnt="0"/>
      <dgm:spPr/>
    </dgm:pt>
    <dgm:pt modelId="{6EB9E440-D7E1-4A4F-8166-37B39D4EA22A}" type="pres">
      <dgm:prSet presAssocID="{5B21CD9C-B894-4138-A831-1DD20B0AF5CE}" presName="parentShp" presStyleLbl="node1" presStyleIdx="1" presStyleCnt="2" custScaleX="59821" custScaleY="94388" custLinFactNeighborX="-14583" custLinFactNeighborY="-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BA48-BDBD-4D0C-8429-ECA93C8181ED}" type="pres">
      <dgm:prSet presAssocID="{5B21CD9C-B894-4138-A831-1DD20B0AF5CE}" presName="childShp" presStyleLbl="bgAccFollowNode1" presStyleIdx="1" presStyleCnt="2" custScaleX="118255" custLinFactNeighborX="-6334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1F041-00EE-42DA-91D3-97C4C4AECDAF}" type="presOf" srcId="{5B21CD9C-B894-4138-A831-1DD20B0AF5CE}" destId="{6EB9E440-D7E1-4A4F-8166-37B39D4EA22A}" srcOrd="0" destOrd="0" presId="urn:microsoft.com/office/officeart/2005/8/layout/vList6"/>
    <dgm:cxn modelId="{A888863F-9565-4DA0-A467-D35EDF4C1913}" srcId="{5B21CD9C-B894-4138-A831-1DD20B0AF5CE}" destId="{7DD9FD4D-9BA2-4ACE-8F82-2034EDB57CE9}" srcOrd="0" destOrd="0" parTransId="{68DA4C09-CF5A-4FFC-834A-2CD9A72E4AC2}" sibTransId="{5C8F89E1-5DDC-4076-880F-9243830CE734}"/>
    <dgm:cxn modelId="{24588E39-8B17-4A73-80B8-3A071ABAE43B}" type="presOf" srcId="{7DD9FD4D-9BA2-4ACE-8F82-2034EDB57CE9}" destId="{BD1ABA48-BDBD-4D0C-8429-ECA93C8181ED}" srcOrd="0" destOrd="0" presId="urn:microsoft.com/office/officeart/2005/8/layout/vList6"/>
    <dgm:cxn modelId="{5DA6704A-38EB-45F1-84A7-3B6D6FE322BF}" type="presOf" srcId="{E7243A81-DB27-491B-A987-F17E2C38C55B}" destId="{EF435E4E-D684-4E68-9453-74785A2960B3}" srcOrd="0" destOrd="0" presId="urn:microsoft.com/office/officeart/2005/8/layout/vList6"/>
    <dgm:cxn modelId="{11A91928-D659-40D2-A03F-D59A50FA1B11}" srcId="{CAC98215-F28B-4370-B41A-50A3A33E9578}" destId="{5B21CD9C-B894-4138-A831-1DD20B0AF5CE}" srcOrd="1" destOrd="0" parTransId="{8040C774-91A4-4052-9687-626774FF0238}" sibTransId="{9FB48986-7916-4E57-9B15-5F3C0E8E5DB9}"/>
    <dgm:cxn modelId="{1168C8FE-5078-4BF0-AE90-25D505D110EB}" type="presOf" srcId="{B7635087-AA3D-486A-BA7E-BC16A6EBB382}" destId="{24069CD3-2A0A-4B86-B659-6CA3CBAC0EBD}" srcOrd="0" destOrd="0" presId="urn:microsoft.com/office/officeart/2005/8/layout/vList6"/>
    <dgm:cxn modelId="{02096C22-5EF0-4805-8209-328DB0B8FC8D}" srcId="{CAC98215-F28B-4370-B41A-50A3A33E9578}" destId="{E7243A81-DB27-491B-A987-F17E2C38C55B}" srcOrd="0" destOrd="0" parTransId="{022DA7FA-1511-4126-956C-CC8422ABAC8C}" sibTransId="{FE6525FE-79CF-4C19-8768-D6E4F7D0040E}"/>
    <dgm:cxn modelId="{2CA245A4-0140-474C-A9EB-D4EDC2C7BA4D}" type="presOf" srcId="{CAC98215-F28B-4370-B41A-50A3A33E9578}" destId="{BE8DAF79-4CA3-44DD-ACCB-FDB2ECD86C58}" srcOrd="0" destOrd="0" presId="urn:microsoft.com/office/officeart/2005/8/layout/vList6"/>
    <dgm:cxn modelId="{48EEE1A8-8EA2-4CDC-8CF8-58533B7C4CE7}" srcId="{E7243A81-DB27-491B-A987-F17E2C38C55B}" destId="{B7635087-AA3D-486A-BA7E-BC16A6EBB382}" srcOrd="0" destOrd="0" parTransId="{546FD72A-F77E-43CE-BECF-D0026D08DA23}" sibTransId="{72C6A108-6A09-4AC8-944F-11F6C89C0A85}"/>
    <dgm:cxn modelId="{EBDEDCCC-A7A8-4751-9045-088D62F1C39C}" type="presParOf" srcId="{BE8DAF79-4CA3-44DD-ACCB-FDB2ECD86C58}" destId="{680309F9-06C2-4B71-B437-C8E823E16254}" srcOrd="0" destOrd="0" presId="urn:microsoft.com/office/officeart/2005/8/layout/vList6"/>
    <dgm:cxn modelId="{A82547FF-C1B1-4668-9000-9CFFF0AFB88D}" type="presParOf" srcId="{680309F9-06C2-4B71-B437-C8E823E16254}" destId="{EF435E4E-D684-4E68-9453-74785A2960B3}" srcOrd="0" destOrd="0" presId="urn:microsoft.com/office/officeart/2005/8/layout/vList6"/>
    <dgm:cxn modelId="{F3858560-78D9-4B48-BAF8-0932EF4BA80C}" type="presParOf" srcId="{680309F9-06C2-4B71-B437-C8E823E16254}" destId="{24069CD3-2A0A-4B86-B659-6CA3CBAC0EBD}" srcOrd="1" destOrd="0" presId="urn:microsoft.com/office/officeart/2005/8/layout/vList6"/>
    <dgm:cxn modelId="{2944EAA9-2B8C-43F9-B023-52669379C1C3}" type="presParOf" srcId="{BE8DAF79-4CA3-44DD-ACCB-FDB2ECD86C58}" destId="{D61EA1E3-D2C3-4221-844B-A8EDC87EAC89}" srcOrd="1" destOrd="0" presId="urn:microsoft.com/office/officeart/2005/8/layout/vList6"/>
    <dgm:cxn modelId="{6ACA40DE-56BB-4263-8C65-1A781B2ED838}" type="presParOf" srcId="{BE8DAF79-4CA3-44DD-ACCB-FDB2ECD86C58}" destId="{6F04D16F-4F80-4B97-AA2F-3807FC735B4D}" srcOrd="2" destOrd="0" presId="urn:microsoft.com/office/officeart/2005/8/layout/vList6"/>
    <dgm:cxn modelId="{2D0A426F-AA97-41F5-A44F-B795D396DCE3}" type="presParOf" srcId="{6F04D16F-4F80-4B97-AA2F-3807FC735B4D}" destId="{6EB9E440-D7E1-4A4F-8166-37B39D4EA22A}" srcOrd="0" destOrd="0" presId="urn:microsoft.com/office/officeart/2005/8/layout/vList6"/>
    <dgm:cxn modelId="{EC10142C-C9C8-4DFD-A217-A3E87C7D2198}" type="presParOf" srcId="{6F04D16F-4F80-4B97-AA2F-3807FC735B4D}" destId="{BD1ABA48-BDBD-4D0C-8429-ECA93C8181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C98215-F28B-4370-B41A-50A3A33E9578}" type="doc">
      <dgm:prSet loTypeId="urn:microsoft.com/office/officeart/2005/8/layout/vList6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7243A81-DB27-491B-A987-F17E2C38C55B}">
      <dgm:prSet phldrT="[Текст]"/>
      <dgm:spPr/>
      <dgm:t>
        <a:bodyPr/>
        <a:lstStyle/>
        <a:p>
          <a:r>
            <a:rPr lang="ru-RU" dirty="0" smtClean="0"/>
            <a:t>Размер гарантии</a:t>
          </a:r>
          <a:endParaRPr lang="ru-RU" dirty="0"/>
        </a:p>
      </dgm:t>
    </dgm:pt>
    <dgm:pt modelId="{022DA7FA-1511-4126-956C-CC8422ABAC8C}" type="parTrans" cxnId="{02096C22-5EF0-4805-8209-328DB0B8FC8D}">
      <dgm:prSet/>
      <dgm:spPr/>
      <dgm:t>
        <a:bodyPr/>
        <a:lstStyle/>
        <a:p>
          <a:endParaRPr lang="ru-RU"/>
        </a:p>
      </dgm:t>
    </dgm:pt>
    <dgm:pt modelId="{FE6525FE-79CF-4C19-8768-D6E4F7D0040E}" type="sibTrans" cxnId="{02096C22-5EF0-4805-8209-328DB0B8FC8D}">
      <dgm:prSet/>
      <dgm:spPr/>
      <dgm:t>
        <a:bodyPr/>
        <a:lstStyle/>
        <a:p>
          <a:endParaRPr lang="ru-RU"/>
        </a:p>
      </dgm:t>
    </dgm:pt>
    <dgm:pt modelId="{B7635087-AA3D-486A-BA7E-BC16A6EBB382}">
      <dgm:prSet phldrT="[Текст]" custT="1"/>
      <dgm:spPr/>
      <dgm:t>
        <a:bodyPr/>
        <a:lstStyle/>
        <a:p>
          <a:r>
            <a:rPr lang="ru-RU" sz="1200" dirty="0" smtClean="0"/>
            <a:t>До 50 % от суммы кредита (основного долга), предоставленного субъекту среднего предпринимательства Банком-партнером, но не более 1 млрд. рублей</a:t>
          </a:r>
          <a:endParaRPr lang="ru-RU" sz="1200" dirty="0"/>
        </a:p>
      </dgm:t>
    </dgm:pt>
    <dgm:pt modelId="{546FD72A-F77E-43CE-BECF-D0026D08DA23}" type="parTrans" cxnId="{48EEE1A8-8EA2-4CDC-8CF8-58533B7C4CE7}">
      <dgm:prSet/>
      <dgm:spPr/>
      <dgm:t>
        <a:bodyPr/>
        <a:lstStyle/>
        <a:p>
          <a:endParaRPr lang="ru-RU"/>
        </a:p>
      </dgm:t>
    </dgm:pt>
    <dgm:pt modelId="{72C6A108-6A09-4AC8-944F-11F6C89C0A85}" type="sibTrans" cxnId="{48EEE1A8-8EA2-4CDC-8CF8-58533B7C4CE7}">
      <dgm:prSet/>
      <dgm:spPr/>
      <dgm:t>
        <a:bodyPr/>
        <a:lstStyle/>
        <a:p>
          <a:endParaRPr lang="ru-RU"/>
        </a:p>
      </dgm:t>
    </dgm:pt>
    <dgm:pt modelId="{5B21CD9C-B894-4138-A831-1DD20B0AF5CE}">
      <dgm:prSet phldrT="[Текст]"/>
      <dgm:spPr/>
      <dgm:t>
        <a:bodyPr/>
        <a:lstStyle/>
        <a:p>
          <a:r>
            <a:rPr lang="ru-RU" dirty="0" smtClean="0"/>
            <a:t>Срок гарантии</a:t>
          </a:r>
          <a:endParaRPr lang="ru-RU" dirty="0"/>
        </a:p>
      </dgm:t>
    </dgm:pt>
    <dgm:pt modelId="{8040C774-91A4-4052-9687-626774FF0238}" type="parTrans" cxnId="{11A91928-D659-40D2-A03F-D59A50FA1B11}">
      <dgm:prSet/>
      <dgm:spPr/>
      <dgm:t>
        <a:bodyPr/>
        <a:lstStyle/>
        <a:p>
          <a:endParaRPr lang="ru-RU"/>
        </a:p>
      </dgm:t>
    </dgm:pt>
    <dgm:pt modelId="{9FB48986-7916-4E57-9B15-5F3C0E8E5DB9}" type="sibTrans" cxnId="{11A91928-D659-40D2-A03F-D59A50FA1B11}">
      <dgm:prSet/>
      <dgm:spPr/>
      <dgm:t>
        <a:bodyPr/>
        <a:lstStyle/>
        <a:p>
          <a:endParaRPr lang="ru-RU"/>
        </a:p>
      </dgm:t>
    </dgm:pt>
    <dgm:pt modelId="{7DD9FD4D-9BA2-4ACE-8F82-2034EDB57CE9}">
      <dgm:prSet phldrT="[Текст]" custT="1"/>
      <dgm:spPr/>
      <dgm:t>
        <a:bodyPr/>
        <a:lstStyle/>
        <a:p>
          <a:r>
            <a:rPr lang="ru-RU" sz="1200" dirty="0" smtClean="0"/>
            <a:t>От 2-х до 10 лет</a:t>
          </a:r>
          <a:endParaRPr lang="ru-RU" sz="1200" dirty="0"/>
        </a:p>
      </dgm:t>
    </dgm:pt>
    <dgm:pt modelId="{68DA4C09-CF5A-4FFC-834A-2CD9A72E4AC2}" type="parTrans" cxnId="{A888863F-9565-4DA0-A467-D35EDF4C1913}">
      <dgm:prSet/>
      <dgm:spPr/>
      <dgm:t>
        <a:bodyPr/>
        <a:lstStyle/>
        <a:p>
          <a:endParaRPr lang="ru-RU"/>
        </a:p>
      </dgm:t>
    </dgm:pt>
    <dgm:pt modelId="{5C8F89E1-5DDC-4076-880F-9243830CE734}" type="sibTrans" cxnId="{A888863F-9565-4DA0-A467-D35EDF4C1913}">
      <dgm:prSet/>
      <dgm:spPr/>
      <dgm:t>
        <a:bodyPr/>
        <a:lstStyle/>
        <a:p>
          <a:endParaRPr lang="ru-RU"/>
        </a:p>
      </dgm:t>
    </dgm:pt>
    <dgm:pt modelId="{BE8DAF79-4CA3-44DD-ACCB-FDB2ECD86C58}" type="pres">
      <dgm:prSet presAssocID="{CAC98215-F28B-4370-B41A-50A3A33E95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0309F9-06C2-4B71-B437-C8E823E16254}" type="pres">
      <dgm:prSet presAssocID="{E7243A81-DB27-491B-A987-F17E2C38C55B}" presName="linNode" presStyleCnt="0"/>
      <dgm:spPr/>
    </dgm:pt>
    <dgm:pt modelId="{EF435E4E-D684-4E68-9453-74785A2960B3}" type="pres">
      <dgm:prSet presAssocID="{E7243A81-DB27-491B-A987-F17E2C38C55B}" presName="parentShp" presStyleLbl="node1" presStyleIdx="0" presStyleCnt="2" custScaleX="58908" custLinFactNeighborX="-13697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9CD3-2A0A-4B86-B659-6CA3CBAC0EBD}" type="pres">
      <dgm:prSet presAssocID="{E7243A81-DB27-491B-A987-F17E2C38C55B}" presName="childShp" presStyleLbl="bgAccFollowNode1" presStyleIdx="0" presStyleCnt="2" custScaleX="125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EA1E3-D2C3-4221-844B-A8EDC87EAC89}" type="pres">
      <dgm:prSet presAssocID="{FE6525FE-79CF-4C19-8768-D6E4F7D0040E}" presName="spacing" presStyleCnt="0"/>
      <dgm:spPr/>
    </dgm:pt>
    <dgm:pt modelId="{6F04D16F-4F80-4B97-AA2F-3807FC735B4D}" type="pres">
      <dgm:prSet presAssocID="{5B21CD9C-B894-4138-A831-1DD20B0AF5CE}" presName="linNode" presStyleCnt="0"/>
      <dgm:spPr/>
    </dgm:pt>
    <dgm:pt modelId="{6EB9E440-D7E1-4A4F-8166-37B39D4EA22A}" type="pres">
      <dgm:prSet presAssocID="{5B21CD9C-B894-4138-A831-1DD20B0AF5CE}" presName="parentShp" presStyleLbl="node1" presStyleIdx="1" presStyleCnt="2" custScaleX="59821" custScaleY="94388" custLinFactNeighborX="-14583" custLinFactNeighborY="-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BA48-BDBD-4D0C-8429-ECA93C8181ED}" type="pres">
      <dgm:prSet presAssocID="{5B21CD9C-B894-4138-A831-1DD20B0AF5CE}" presName="childShp" presStyleLbl="bgAccFollowNode1" presStyleIdx="1" presStyleCnt="2" custScaleX="116192" custLinFactNeighborX="-6334" custLinFactNeighborY="8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A1A0C-CF5D-40DA-939F-38E7E8378797}" type="presOf" srcId="{CAC98215-F28B-4370-B41A-50A3A33E9578}" destId="{BE8DAF79-4CA3-44DD-ACCB-FDB2ECD86C58}" srcOrd="0" destOrd="0" presId="urn:microsoft.com/office/officeart/2005/8/layout/vList6"/>
    <dgm:cxn modelId="{48EEE1A8-8EA2-4CDC-8CF8-58533B7C4CE7}" srcId="{E7243A81-DB27-491B-A987-F17E2C38C55B}" destId="{B7635087-AA3D-486A-BA7E-BC16A6EBB382}" srcOrd="0" destOrd="0" parTransId="{546FD72A-F77E-43CE-BECF-D0026D08DA23}" sibTransId="{72C6A108-6A09-4AC8-944F-11F6C89C0A85}"/>
    <dgm:cxn modelId="{02096C22-5EF0-4805-8209-328DB0B8FC8D}" srcId="{CAC98215-F28B-4370-B41A-50A3A33E9578}" destId="{E7243A81-DB27-491B-A987-F17E2C38C55B}" srcOrd="0" destOrd="0" parTransId="{022DA7FA-1511-4126-956C-CC8422ABAC8C}" sibTransId="{FE6525FE-79CF-4C19-8768-D6E4F7D0040E}"/>
    <dgm:cxn modelId="{D33413F0-F3CB-41B4-BF16-225CF3286463}" type="presOf" srcId="{5B21CD9C-B894-4138-A831-1DD20B0AF5CE}" destId="{6EB9E440-D7E1-4A4F-8166-37B39D4EA22A}" srcOrd="0" destOrd="0" presId="urn:microsoft.com/office/officeart/2005/8/layout/vList6"/>
    <dgm:cxn modelId="{11A91928-D659-40D2-A03F-D59A50FA1B11}" srcId="{CAC98215-F28B-4370-B41A-50A3A33E9578}" destId="{5B21CD9C-B894-4138-A831-1DD20B0AF5CE}" srcOrd="1" destOrd="0" parTransId="{8040C774-91A4-4052-9687-626774FF0238}" sibTransId="{9FB48986-7916-4E57-9B15-5F3C0E8E5DB9}"/>
    <dgm:cxn modelId="{60B2A192-E2F0-45C8-9769-8318D4DF98FA}" type="presOf" srcId="{7DD9FD4D-9BA2-4ACE-8F82-2034EDB57CE9}" destId="{BD1ABA48-BDBD-4D0C-8429-ECA93C8181ED}" srcOrd="0" destOrd="0" presId="urn:microsoft.com/office/officeart/2005/8/layout/vList6"/>
    <dgm:cxn modelId="{A888863F-9565-4DA0-A467-D35EDF4C1913}" srcId="{5B21CD9C-B894-4138-A831-1DD20B0AF5CE}" destId="{7DD9FD4D-9BA2-4ACE-8F82-2034EDB57CE9}" srcOrd="0" destOrd="0" parTransId="{68DA4C09-CF5A-4FFC-834A-2CD9A72E4AC2}" sibTransId="{5C8F89E1-5DDC-4076-880F-9243830CE734}"/>
    <dgm:cxn modelId="{B278B995-1E46-4B39-8043-47A052EFFA83}" type="presOf" srcId="{B7635087-AA3D-486A-BA7E-BC16A6EBB382}" destId="{24069CD3-2A0A-4B86-B659-6CA3CBAC0EBD}" srcOrd="0" destOrd="0" presId="urn:microsoft.com/office/officeart/2005/8/layout/vList6"/>
    <dgm:cxn modelId="{B528BFCE-6873-44FE-BEFD-962A4918F4E8}" type="presOf" srcId="{E7243A81-DB27-491B-A987-F17E2C38C55B}" destId="{EF435E4E-D684-4E68-9453-74785A2960B3}" srcOrd="0" destOrd="0" presId="urn:microsoft.com/office/officeart/2005/8/layout/vList6"/>
    <dgm:cxn modelId="{B205C036-DD76-4115-A84F-F16DBE60F8DB}" type="presParOf" srcId="{BE8DAF79-4CA3-44DD-ACCB-FDB2ECD86C58}" destId="{680309F9-06C2-4B71-B437-C8E823E16254}" srcOrd="0" destOrd="0" presId="urn:microsoft.com/office/officeart/2005/8/layout/vList6"/>
    <dgm:cxn modelId="{BB0BCBA2-910B-4DDC-AAD8-F0180D324AA1}" type="presParOf" srcId="{680309F9-06C2-4B71-B437-C8E823E16254}" destId="{EF435E4E-D684-4E68-9453-74785A2960B3}" srcOrd="0" destOrd="0" presId="urn:microsoft.com/office/officeart/2005/8/layout/vList6"/>
    <dgm:cxn modelId="{2BD5F380-897E-46D0-852C-510638A5490F}" type="presParOf" srcId="{680309F9-06C2-4B71-B437-C8E823E16254}" destId="{24069CD3-2A0A-4B86-B659-6CA3CBAC0EBD}" srcOrd="1" destOrd="0" presId="urn:microsoft.com/office/officeart/2005/8/layout/vList6"/>
    <dgm:cxn modelId="{AC8CCDD6-2A7F-40B7-9876-A3114A5771F5}" type="presParOf" srcId="{BE8DAF79-4CA3-44DD-ACCB-FDB2ECD86C58}" destId="{D61EA1E3-D2C3-4221-844B-A8EDC87EAC89}" srcOrd="1" destOrd="0" presId="urn:microsoft.com/office/officeart/2005/8/layout/vList6"/>
    <dgm:cxn modelId="{4C702C09-71F7-42FD-8FD8-CD44089DCE11}" type="presParOf" srcId="{BE8DAF79-4CA3-44DD-ACCB-FDB2ECD86C58}" destId="{6F04D16F-4F80-4B97-AA2F-3807FC735B4D}" srcOrd="2" destOrd="0" presId="urn:microsoft.com/office/officeart/2005/8/layout/vList6"/>
    <dgm:cxn modelId="{F7BB996D-E054-4EDF-A8A6-778ECC1AED00}" type="presParOf" srcId="{6F04D16F-4F80-4B97-AA2F-3807FC735B4D}" destId="{6EB9E440-D7E1-4A4F-8166-37B39D4EA22A}" srcOrd="0" destOrd="0" presId="urn:microsoft.com/office/officeart/2005/8/layout/vList6"/>
    <dgm:cxn modelId="{030E331E-4BED-4241-9714-DA8C64337D12}" type="presParOf" srcId="{6F04D16F-4F80-4B97-AA2F-3807FC735B4D}" destId="{BD1ABA48-BDBD-4D0C-8429-ECA93C8181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C98215-F28B-4370-B41A-50A3A33E9578}" type="doc">
      <dgm:prSet loTypeId="urn:microsoft.com/office/officeart/2005/8/layout/vList6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7243A81-DB27-491B-A987-F17E2C38C55B}">
      <dgm:prSet phldrT="[Текст]" custT="1"/>
      <dgm:spPr/>
      <dgm:t>
        <a:bodyPr/>
        <a:lstStyle/>
        <a:p>
          <a:r>
            <a:rPr lang="ru-RU" sz="2300" dirty="0" smtClean="0"/>
            <a:t>Принципал</a:t>
          </a:r>
          <a:endParaRPr lang="ru-RU" sz="2300" dirty="0"/>
        </a:p>
      </dgm:t>
    </dgm:pt>
    <dgm:pt modelId="{022DA7FA-1511-4126-956C-CC8422ABAC8C}" type="parTrans" cxnId="{02096C22-5EF0-4805-8209-328DB0B8FC8D}">
      <dgm:prSet/>
      <dgm:spPr/>
      <dgm:t>
        <a:bodyPr/>
        <a:lstStyle/>
        <a:p>
          <a:endParaRPr lang="ru-RU"/>
        </a:p>
      </dgm:t>
    </dgm:pt>
    <dgm:pt modelId="{FE6525FE-79CF-4C19-8768-D6E4F7D0040E}" type="sibTrans" cxnId="{02096C22-5EF0-4805-8209-328DB0B8FC8D}">
      <dgm:prSet/>
      <dgm:spPr/>
      <dgm:t>
        <a:bodyPr/>
        <a:lstStyle/>
        <a:p>
          <a:endParaRPr lang="ru-RU"/>
        </a:p>
      </dgm:t>
    </dgm:pt>
    <dgm:pt modelId="{B7635087-AA3D-486A-BA7E-BC16A6EBB382}">
      <dgm:prSet phldrT="[Текст]" custT="1"/>
      <dgm:spPr/>
      <dgm:t>
        <a:bodyPr/>
        <a:lstStyle/>
        <a:p>
          <a:pPr algn="l"/>
          <a:r>
            <a:rPr lang="ru-RU" sz="1200" dirty="0" smtClean="0"/>
            <a:t>Субъекты среднего предпринимательства, соответствующие требованиям 209 ФЗ</a:t>
          </a:r>
          <a:endParaRPr lang="ru-RU" sz="1200" dirty="0"/>
        </a:p>
      </dgm:t>
    </dgm:pt>
    <dgm:pt modelId="{546FD72A-F77E-43CE-BECF-D0026D08DA23}" type="parTrans" cxnId="{48EEE1A8-8EA2-4CDC-8CF8-58533B7C4CE7}">
      <dgm:prSet/>
      <dgm:spPr/>
      <dgm:t>
        <a:bodyPr/>
        <a:lstStyle/>
        <a:p>
          <a:endParaRPr lang="ru-RU"/>
        </a:p>
      </dgm:t>
    </dgm:pt>
    <dgm:pt modelId="{72C6A108-6A09-4AC8-944F-11F6C89C0A85}" type="sibTrans" cxnId="{48EEE1A8-8EA2-4CDC-8CF8-58533B7C4CE7}">
      <dgm:prSet/>
      <dgm:spPr/>
      <dgm:t>
        <a:bodyPr/>
        <a:lstStyle/>
        <a:p>
          <a:endParaRPr lang="ru-RU"/>
        </a:p>
      </dgm:t>
    </dgm:pt>
    <dgm:pt modelId="{5B21CD9C-B894-4138-A831-1DD20B0AF5CE}">
      <dgm:prSet phldrT="[Текст]"/>
      <dgm:spPr/>
      <dgm:t>
        <a:bodyPr/>
        <a:lstStyle/>
        <a:p>
          <a:r>
            <a:rPr lang="ru-RU" dirty="0" smtClean="0"/>
            <a:t>Приоритеты</a:t>
          </a:r>
          <a:endParaRPr lang="ru-RU" dirty="0"/>
        </a:p>
      </dgm:t>
    </dgm:pt>
    <dgm:pt modelId="{8040C774-91A4-4052-9687-626774FF0238}" type="parTrans" cxnId="{11A91928-D659-40D2-A03F-D59A50FA1B11}">
      <dgm:prSet/>
      <dgm:spPr/>
      <dgm:t>
        <a:bodyPr/>
        <a:lstStyle/>
        <a:p>
          <a:endParaRPr lang="ru-RU"/>
        </a:p>
      </dgm:t>
    </dgm:pt>
    <dgm:pt modelId="{9FB48986-7916-4E57-9B15-5F3C0E8E5DB9}" type="sibTrans" cxnId="{11A91928-D659-40D2-A03F-D59A50FA1B11}">
      <dgm:prSet/>
      <dgm:spPr/>
      <dgm:t>
        <a:bodyPr/>
        <a:lstStyle/>
        <a:p>
          <a:endParaRPr lang="ru-RU"/>
        </a:p>
      </dgm:t>
    </dgm:pt>
    <dgm:pt modelId="{7DD9FD4D-9BA2-4ACE-8F82-2034EDB57CE9}">
      <dgm:prSet phldrT="[Текст]" custT="1"/>
      <dgm:spPr/>
      <dgm:t>
        <a:bodyPr/>
        <a:lstStyle/>
        <a:p>
          <a:r>
            <a:rPr lang="ru-RU" sz="1200" dirty="0" smtClean="0"/>
            <a:t>Инвестиционные проекты, соответствующие требованиям, установленным приказом Минэкономразвития России № 143 от 21 марта 2013 года</a:t>
          </a:r>
          <a:endParaRPr lang="ru-RU" sz="1200" dirty="0"/>
        </a:p>
      </dgm:t>
    </dgm:pt>
    <dgm:pt modelId="{68DA4C09-CF5A-4FFC-834A-2CD9A72E4AC2}" type="parTrans" cxnId="{A888863F-9565-4DA0-A467-D35EDF4C1913}">
      <dgm:prSet/>
      <dgm:spPr/>
      <dgm:t>
        <a:bodyPr/>
        <a:lstStyle/>
        <a:p>
          <a:endParaRPr lang="ru-RU"/>
        </a:p>
      </dgm:t>
    </dgm:pt>
    <dgm:pt modelId="{5C8F89E1-5DDC-4076-880F-9243830CE734}" type="sibTrans" cxnId="{A888863F-9565-4DA0-A467-D35EDF4C1913}">
      <dgm:prSet/>
      <dgm:spPr/>
      <dgm:t>
        <a:bodyPr/>
        <a:lstStyle/>
        <a:p>
          <a:endParaRPr lang="ru-RU"/>
        </a:p>
      </dgm:t>
    </dgm:pt>
    <dgm:pt modelId="{FFDE2EDD-2BE0-4AF8-9AD2-0F9B996A9FA5}">
      <dgm:prSet custT="1"/>
      <dgm:spPr/>
      <dgm:t>
        <a:bodyPr/>
        <a:lstStyle/>
        <a:p>
          <a:endParaRPr lang="ru-RU" sz="1200" dirty="0" smtClean="0"/>
        </a:p>
      </dgm:t>
    </dgm:pt>
    <dgm:pt modelId="{85D3D09D-A5AF-44EB-A0DA-0E8636434B19}" type="parTrans" cxnId="{7664EAC1-3100-4CA8-B215-1D5982E48AE3}">
      <dgm:prSet/>
      <dgm:spPr/>
      <dgm:t>
        <a:bodyPr/>
        <a:lstStyle/>
        <a:p>
          <a:endParaRPr lang="ru-RU"/>
        </a:p>
      </dgm:t>
    </dgm:pt>
    <dgm:pt modelId="{F910218E-A7AF-4676-B588-0AF5FA73A49F}" type="sibTrans" cxnId="{7664EAC1-3100-4CA8-B215-1D5982E48AE3}">
      <dgm:prSet/>
      <dgm:spPr/>
      <dgm:t>
        <a:bodyPr/>
        <a:lstStyle/>
        <a:p>
          <a:endParaRPr lang="ru-RU"/>
        </a:p>
      </dgm:t>
    </dgm:pt>
    <dgm:pt modelId="{7FA61CF7-3EE7-46C3-BE12-3CB4AA53CBCD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5E1E20BE-C2F5-4E2D-83C3-8AF98B8E675B}" type="parTrans" cxnId="{E2B3F1D0-BB6F-4D8D-801A-AAA9B03FC95F}">
      <dgm:prSet/>
      <dgm:spPr/>
      <dgm:t>
        <a:bodyPr/>
        <a:lstStyle/>
        <a:p>
          <a:endParaRPr lang="ru-RU"/>
        </a:p>
      </dgm:t>
    </dgm:pt>
    <dgm:pt modelId="{995F3F16-8380-4B01-A66F-A9501164DBB9}" type="sibTrans" cxnId="{E2B3F1D0-BB6F-4D8D-801A-AAA9B03FC95F}">
      <dgm:prSet/>
      <dgm:spPr/>
      <dgm:t>
        <a:bodyPr/>
        <a:lstStyle/>
        <a:p>
          <a:endParaRPr lang="ru-RU"/>
        </a:p>
      </dgm:t>
    </dgm:pt>
    <dgm:pt modelId="{BE8DAF79-4CA3-44DD-ACCB-FDB2ECD86C58}" type="pres">
      <dgm:prSet presAssocID="{CAC98215-F28B-4370-B41A-50A3A33E95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0309F9-06C2-4B71-B437-C8E823E16254}" type="pres">
      <dgm:prSet presAssocID="{E7243A81-DB27-491B-A987-F17E2C38C55B}" presName="linNode" presStyleCnt="0"/>
      <dgm:spPr/>
    </dgm:pt>
    <dgm:pt modelId="{EF435E4E-D684-4E68-9453-74785A2960B3}" type="pres">
      <dgm:prSet presAssocID="{E7243A81-DB27-491B-A987-F17E2C38C55B}" presName="parentShp" presStyleLbl="node1" presStyleIdx="0" presStyleCnt="2" custScaleX="58908" custLinFactNeighborX="-1023" custLinFactNeighborY="-40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9CD3-2A0A-4B86-B659-6CA3CBAC0EBD}" type="pres">
      <dgm:prSet presAssocID="{E7243A81-DB27-491B-A987-F17E2C38C55B}" presName="childShp" presStyleLbl="bgAccFollowNode1" presStyleIdx="0" presStyleCnt="2" custScaleX="125581" custScaleY="99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EA1E3-D2C3-4221-844B-A8EDC87EAC89}" type="pres">
      <dgm:prSet presAssocID="{FE6525FE-79CF-4C19-8768-D6E4F7D0040E}" presName="spacing" presStyleCnt="0"/>
      <dgm:spPr/>
    </dgm:pt>
    <dgm:pt modelId="{6F04D16F-4F80-4B97-AA2F-3807FC735B4D}" type="pres">
      <dgm:prSet presAssocID="{5B21CD9C-B894-4138-A831-1DD20B0AF5CE}" presName="linNode" presStyleCnt="0"/>
      <dgm:spPr/>
    </dgm:pt>
    <dgm:pt modelId="{6EB9E440-D7E1-4A4F-8166-37B39D4EA22A}" type="pres">
      <dgm:prSet presAssocID="{5B21CD9C-B894-4138-A831-1DD20B0AF5CE}" presName="parentShp" presStyleLbl="node1" presStyleIdx="1" presStyleCnt="2" custScaleX="59821" custScaleY="94388" custLinFactNeighborX="-14583" custLinFactNeighborY="-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BA48-BDBD-4D0C-8429-ECA93C8181ED}" type="pres">
      <dgm:prSet presAssocID="{5B21CD9C-B894-4138-A831-1DD20B0AF5CE}" presName="childShp" presStyleLbl="bgAccFollowNode1" presStyleIdx="1" presStyleCnt="2" custScaleX="118255" custLinFactNeighborX="-6334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3F1D0-BB6F-4D8D-801A-AAA9B03FC95F}" srcId="{E7243A81-DB27-491B-A987-F17E2C38C55B}" destId="{7FA61CF7-3EE7-46C3-BE12-3CB4AA53CBCD}" srcOrd="0" destOrd="0" parTransId="{5E1E20BE-C2F5-4E2D-83C3-8AF98B8E675B}" sibTransId="{995F3F16-8380-4B01-A66F-A9501164DBB9}"/>
    <dgm:cxn modelId="{0994FE2E-2B5A-4744-9175-F38E33DFB36F}" type="presOf" srcId="{E7243A81-DB27-491B-A987-F17E2C38C55B}" destId="{EF435E4E-D684-4E68-9453-74785A2960B3}" srcOrd="0" destOrd="0" presId="urn:microsoft.com/office/officeart/2005/8/layout/vList6"/>
    <dgm:cxn modelId="{48EEE1A8-8EA2-4CDC-8CF8-58533B7C4CE7}" srcId="{E7243A81-DB27-491B-A987-F17E2C38C55B}" destId="{B7635087-AA3D-486A-BA7E-BC16A6EBB382}" srcOrd="1" destOrd="0" parTransId="{546FD72A-F77E-43CE-BECF-D0026D08DA23}" sibTransId="{72C6A108-6A09-4AC8-944F-11F6C89C0A85}"/>
    <dgm:cxn modelId="{2382CC2A-2C0B-4326-B5FF-149F90303ED5}" type="presOf" srcId="{CAC98215-F28B-4370-B41A-50A3A33E9578}" destId="{BE8DAF79-4CA3-44DD-ACCB-FDB2ECD86C58}" srcOrd="0" destOrd="0" presId="urn:microsoft.com/office/officeart/2005/8/layout/vList6"/>
    <dgm:cxn modelId="{542EA766-F4FD-4702-BD2A-7A80598531B6}" type="presOf" srcId="{7FA61CF7-3EE7-46C3-BE12-3CB4AA53CBCD}" destId="{24069CD3-2A0A-4B86-B659-6CA3CBAC0EBD}" srcOrd="0" destOrd="0" presId="urn:microsoft.com/office/officeart/2005/8/layout/vList6"/>
    <dgm:cxn modelId="{A888863F-9565-4DA0-A467-D35EDF4C1913}" srcId="{5B21CD9C-B894-4138-A831-1DD20B0AF5CE}" destId="{7DD9FD4D-9BA2-4ACE-8F82-2034EDB57CE9}" srcOrd="0" destOrd="0" parTransId="{68DA4C09-CF5A-4FFC-834A-2CD9A72E4AC2}" sibTransId="{5C8F89E1-5DDC-4076-880F-9243830CE734}"/>
    <dgm:cxn modelId="{02096C22-5EF0-4805-8209-328DB0B8FC8D}" srcId="{CAC98215-F28B-4370-B41A-50A3A33E9578}" destId="{E7243A81-DB27-491B-A987-F17E2C38C55B}" srcOrd="0" destOrd="0" parTransId="{022DA7FA-1511-4126-956C-CC8422ABAC8C}" sibTransId="{FE6525FE-79CF-4C19-8768-D6E4F7D0040E}"/>
    <dgm:cxn modelId="{7664EAC1-3100-4CA8-B215-1D5982E48AE3}" srcId="{5B21CD9C-B894-4138-A831-1DD20B0AF5CE}" destId="{FFDE2EDD-2BE0-4AF8-9AD2-0F9B996A9FA5}" srcOrd="1" destOrd="0" parTransId="{85D3D09D-A5AF-44EB-A0DA-0E8636434B19}" sibTransId="{F910218E-A7AF-4676-B588-0AF5FA73A49F}"/>
    <dgm:cxn modelId="{77D372B6-2AAF-48A9-BAC2-81D4AD930D69}" type="presOf" srcId="{FFDE2EDD-2BE0-4AF8-9AD2-0F9B996A9FA5}" destId="{BD1ABA48-BDBD-4D0C-8429-ECA93C8181ED}" srcOrd="0" destOrd="1" presId="urn:microsoft.com/office/officeart/2005/8/layout/vList6"/>
    <dgm:cxn modelId="{3AF5A14E-836A-41F2-97CB-5C1B97EB01A7}" type="presOf" srcId="{B7635087-AA3D-486A-BA7E-BC16A6EBB382}" destId="{24069CD3-2A0A-4B86-B659-6CA3CBAC0EBD}" srcOrd="0" destOrd="1" presId="urn:microsoft.com/office/officeart/2005/8/layout/vList6"/>
    <dgm:cxn modelId="{3C23DBC8-D80D-471D-A34D-12ED10FD71BE}" type="presOf" srcId="{5B21CD9C-B894-4138-A831-1DD20B0AF5CE}" destId="{6EB9E440-D7E1-4A4F-8166-37B39D4EA22A}" srcOrd="0" destOrd="0" presId="urn:microsoft.com/office/officeart/2005/8/layout/vList6"/>
    <dgm:cxn modelId="{A2B5F718-7AC1-4561-908A-30904ED3FA7A}" type="presOf" srcId="{7DD9FD4D-9BA2-4ACE-8F82-2034EDB57CE9}" destId="{BD1ABA48-BDBD-4D0C-8429-ECA93C8181ED}" srcOrd="0" destOrd="0" presId="urn:microsoft.com/office/officeart/2005/8/layout/vList6"/>
    <dgm:cxn modelId="{11A91928-D659-40D2-A03F-D59A50FA1B11}" srcId="{CAC98215-F28B-4370-B41A-50A3A33E9578}" destId="{5B21CD9C-B894-4138-A831-1DD20B0AF5CE}" srcOrd="1" destOrd="0" parTransId="{8040C774-91A4-4052-9687-626774FF0238}" sibTransId="{9FB48986-7916-4E57-9B15-5F3C0E8E5DB9}"/>
    <dgm:cxn modelId="{228C9ADB-9C16-4A76-BEBD-D209A0A7DEF9}" type="presParOf" srcId="{BE8DAF79-4CA3-44DD-ACCB-FDB2ECD86C58}" destId="{680309F9-06C2-4B71-B437-C8E823E16254}" srcOrd="0" destOrd="0" presId="urn:microsoft.com/office/officeart/2005/8/layout/vList6"/>
    <dgm:cxn modelId="{A3FB3D4E-CE19-4507-9BF8-4537B5DD7FB2}" type="presParOf" srcId="{680309F9-06C2-4B71-B437-C8E823E16254}" destId="{EF435E4E-D684-4E68-9453-74785A2960B3}" srcOrd="0" destOrd="0" presId="urn:microsoft.com/office/officeart/2005/8/layout/vList6"/>
    <dgm:cxn modelId="{93262B8A-5154-4CC9-8E55-E5EB19DD9DCD}" type="presParOf" srcId="{680309F9-06C2-4B71-B437-C8E823E16254}" destId="{24069CD3-2A0A-4B86-B659-6CA3CBAC0EBD}" srcOrd="1" destOrd="0" presId="urn:microsoft.com/office/officeart/2005/8/layout/vList6"/>
    <dgm:cxn modelId="{3483F774-E695-4247-9A49-BDE3912C323D}" type="presParOf" srcId="{BE8DAF79-4CA3-44DD-ACCB-FDB2ECD86C58}" destId="{D61EA1E3-D2C3-4221-844B-A8EDC87EAC89}" srcOrd="1" destOrd="0" presId="urn:microsoft.com/office/officeart/2005/8/layout/vList6"/>
    <dgm:cxn modelId="{6ED30673-9F31-42C4-88C3-ACEBE3721F39}" type="presParOf" srcId="{BE8DAF79-4CA3-44DD-ACCB-FDB2ECD86C58}" destId="{6F04D16F-4F80-4B97-AA2F-3807FC735B4D}" srcOrd="2" destOrd="0" presId="urn:microsoft.com/office/officeart/2005/8/layout/vList6"/>
    <dgm:cxn modelId="{91622645-5FFE-447B-A0D3-91D03B0323E5}" type="presParOf" srcId="{6F04D16F-4F80-4B97-AA2F-3807FC735B4D}" destId="{6EB9E440-D7E1-4A4F-8166-37B39D4EA22A}" srcOrd="0" destOrd="0" presId="urn:microsoft.com/office/officeart/2005/8/layout/vList6"/>
    <dgm:cxn modelId="{6630C76E-E6BD-4255-A912-AD3E6ED21301}" type="presParOf" srcId="{6F04D16F-4F80-4B97-AA2F-3807FC735B4D}" destId="{BD1ABA48-BDBD-4D0C-8429-ECA93C8181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075D2A-3234-4112-9D5A-C1266CED4C28}" type="doc">
      <dgm:prSet loTypeId="urn:microsoft.com/office/officeart/2009/layout/CircleArrowProcess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14551F-4A2E-46B9-B7C1-01F8EAC6FA21}">
      <dgm:prSet phldrT="[Текст]" custT="1"/>
      <dgm:spPr/>
      <dgm:t>
        <a:bodyPr/>
        <a:lstStyle/>
        <a:p>
          <a:r>
            <a:rPr lang="ru-RU" sz="900" dirty="0" smtClean="0"/>
            <a:t>Заявление, анкета по форме МСП Банка</a:t>
          </a:r>
          <a:endParaRPr lang="ru-RU" sz="900" dirty="0"/>
        </a:p>
      </dgm:t>
    </dgm:pt>
    <dgm:pt modelId="{3541FDE0-44E4-4089-AD11-F6E7B29D5F5E}" type="parTrans" cxnId="{591E8FB1-F09C-4097-9336-4B26CDDE5732}">
      <dgm:prSet/>
      <dgm:spPr/>
      <dgm:t>
        <a:bodyPr/>
        <a:lstStyle/>
        <a:p>
          <a:endParaRPr lang="ru-RU"/>
        </a:p>
      </dgm:t>
    </dgm:pt>
    <dgm:pt modelId="{AA7B9DC2-9316-4C0E-804B-E0CDB0C0AA1A}" type="sibTrans" cxnId="{591E8FB1-F09C-4097-9336-4B26CDDE5732}">
      <dgm:prSet/>
      <dgm:spPr/>
      <dgm:t>
        <a:bodyPr/>
        <a:lstStyle/>
        <a:p>
          <a:endParaRPr lang="ru-RU"/>
        </a:p>
      </dgm:t>
    </dgm:pt>
    <dgm:pt modelId="{26241800-4D54-4538-A656-A237CF8E8057}">
      <dgm:prSet phldrT="[Текст]" custT="1"/>
      <dgm:spPr/>
      <dgm:t>
        <a:bodyPr/>
        <a:lstStyle/>
        <a:p>
          <a:r>
            <a:rPr lang="ru-RU" sz="1100" dirty="0" smtClean="0"/>
            <a:t>Финансовые документы</a:t>
          </a:r>
        </a:p>
        <a:p>
          <a:endParaRPr lang="ru-RU" sz="1100" dirty="0"/>
        </a:p>
      </dgm:t>
    </dgm:pt>
    <dgm:pt modelId="{66385B9E-F2FA-4C01-BD61-2708E0566075}" type="parTrans" cxnId="{F3CAE684-4E08-41C7-93DA-BC0841F95A2F}">
      <dgm:prSet/>
      <dgm:spPr/>
      <dgm:t>
        <a:bodyPr/>
        <a:lstStyle/>
        <a:p>
          <a:endParaRPr lang="ru-RU"/>
        </a:p>
      </dgm:t>
    </dgm:pt>
    <dgm:pt modelId="{3946A3C7-C180-4A55-8744-7B8A032668A0}" type="sibTrans" cxnId="{F3CAE684-4E08-41C7-93DA-BC0841F95A2F}">
      <dgm:prSet/>
      <dgm:spPr/>
      <dgm:t>
        <a:bodyPr/>
        <a:lstStyle/>
        <a:p>
          <a:endParaRPr lang="ru-RU"/>
        </a:p>
      </dgm:t>
    </dgm:pt>
    <dgm:pt modelId="{AE7D5E9D-2EC8-481A-A059-88976346FB86}">
      <dgm:prSet phldrT="[Текст]" custT="1"/>
      <dgm:spPr/>
      <dgm:t>
        <a:bodyPr/>
        <a:lstStyle/>
        <a:p>
          <a:r>
            <a:rPr lang="ru-RU" sz="1100" dirty="0" smtClean="0"/>
            <a:t>Юридические документы</a:t>
          </a:r>
          <a:endParaRPr lang="ru-RU" sz="1100" dirty="0"/>
        </a:p>
      </dgm:t>
    </dgm:pt>
    <dgm:pt modelId="{F66D681E-488F-495D-9067-D189A685B3F7}" type="parTrans" cxnId="{7F0650EF-CCFC-4F0B-83B9-EB2DC8067508}">
      <dgm:prSet/>
      <dgm:spPr/>
      <dgm:t>
        <a:bodyPr/>
        <a:lstStyle/>
        <a:p>
          <a:endParaRPr lang="ru-RU"/>
        </a:p>
      </dgm:t>
    </dgm:pt>
    <dgm:pt modelId="{A1158C95-B63D-4766-A92E-C273F60A8FD4}" type="sibTrans" cxnId="{7F0650EF-CCFC-4F0B-83B9-EB2DC8067508}">
      <dgm:prSet/>
      <dgm:spPr/>
      <dgm:t>
        <a:bodyPr/>
        <a:lstStyle/>
        <a:p>
          <a:endParaRPr lang="ru-RU"/>
        </a:p>
      </dgm:t>
    </dgm:pt>
    <dgm:pt modelId="{D37FF1AC-E4BB-4A83-8ECC-9708AFCBE2A6}" type="pres">
      <dgm:prSet presAssocID="{1F075D2A-3234-4112-9D5A-C1266CED4C2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580A02-B143-42DC-954E-B41CB1CF7033}" type="pres">
      <dgm:prSet presAssocID="{FE14551F-4A2E-46B9-B7C1-01F8EAC6FA21}" presName="Accent1" presStyleCnt="0"/>
      <dgm:spPr/>
    </dgm:pt>
    <dgm:pt modelId="{64507432-66D2-46EC-9166-13BEE47F1BFD}" type="pres">
      <dgm:prSet presAssocID="{FE14551F-4A2E-46B9-B7C1-01F8EAC6FA21}" presName="Accent" presStyleLbl="node1" presStyleIdx="0" presStyleCnt="3" custLinFactNeighborX="1841" custLinFactNeighborY="-211"/>
      <dgm:spPr/>
    </dgm:pt>
    <dgm:pt modelId="{D5359880-EF38-477B-862C-0DEDEBE87F72}" type="pres">
      <dgm:prSet presAssocID="{FE14551F-4A2E-46B9-B7C1-01F8EAC6FA21}" presName="Parent1" presStyleLbl="revTx" presStyleIdx="0" presStyleCnt="3" custScaleX="1655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19C9F-4F99-4D38-BF13-A841E1C0EF7B}" type="pres">
      <dgm:prSet presAssocID="{26241800-4D54-4538-A656-A237CF8E8057}" presName="Accent2" presStyleCnt="0"/>
      <dgm:spPr/>
    </dgm:pt>
    <dgm:pt modelId="{6611C10A-17B1-4A46-8F91-26F77AB3C9F7}" type="pres">
      <dgm:prSet presAssocID="{26241800-4D54-4538-A656-A237CF8E8057}" presName="Accent" presStyleLbl="node1" presStyleIdx="1" presStyleCnt="3"/>
      <dgm:spPr/>
    </dgm:pt>
    <dgm:pt modelId="{DFC3B92A-B442-4AD1-B581-6FB1AF9A61BE}" type="pres">
      <dgm:prSet presAssocID="{26241800-4D54-4538-A656-A237CF8E8057}" presName="Parent2" presStyleLbl="revTx" presStyleIdx="1" presStyleCnt="3" custScaleX="142728" custLinFactNeighborX="8398" custLinFactNeighborY="174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98BC8-65CE-420D-A035-8EE7243AEE41}" type="pres">
      <dgm:prSet presAssocID="{AE7D5E9D-2EC8-481A-A059-88976346FB86}" presName="Accent3" presStyleCnt="0"/>
      <dgm:spPr/>
    </dgm:pt>
    <dgm:pt modelId="{EC1C37E6-B72D-42C5-8399-54CCE0ECB015}" type="pres">
      <dgm:prSet presAssocID="{AE7D5E9D-2EC8-481A-A059-88976346FB86}" presName="Accent" presStyleLbl="node1" presStyleIdx="2" presStyleCnt="3"/>
      <dgm:spPr/>
    </dgm:pt>
    <dgm:pt modelId="{61F49EC6-C562-4092-87E3-89FF2F1E78EC}" type="pres">
      <dgm:prSet presAssocID="{AE7D5E9D-2EC8-481A-A059-88976346FB86}" presName="Parent3" presStyleLbl="revTx" presStyleIdx="2" presStyleCnt="3" custScaleX="156045" custScaleY="1799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0650EF-CCFC-4F0B-83B9-EB2DC8067508}" srcId="{1F075D2A-3234-4112-9D5A-C1266CED4C28}" destId="{AE7D5E9D-2EC8-481A-A059-88976346FB86}" srcOrd="2" destOrd="0" parTransId="{F66D681E-488F-495D-9067-D189A685B3F7}" sibTransId="{A1158C95-B63D-4766-A92E-C273F60A8FD4}"/>
    <dgm:cxn modelId="{D0602BA6-706B-4749-9432-B7485CDBA233}" type="presOf" srcId="{26241800-4D54-4538-A656-A237CF8E8057}" destId="{DFC3B92A-B442-4AD1-B581-6FB1AF9A61BE}" srcOrd="0" destOrd="0" presId="urn:microsoft.com/office/officeart/2009/layout/CircleArrowProcess"/>
    <dgm:cxn modelId="{FF67F334-4C8E-49CE-8C37-2ECBB06BA8AA}" type="presOf" srcId="{AE7D5E9D-2EC8-481A-A059-88976346FB86}" destId="{61F49EC6-C562-4092-87E3-89FF2F1E78EC}" srcOrd="0" destOrd="0" presId="urn:microsoft.com/office/officeart/2009/layout/CircleArrowProcess"/>
    <dgm:cxn modelId="{F3CAE684-4E08-41C7-93DA-BC0841F95A2F}" srcId="{1F075D2A-3234-4112-9D5A-C1266CED4C28}" destId="{26241800-4D54-4538-A656-A237CF8E8057}" srcOrd="1" destOrd="0" parTransId="{66385B9E-F2FA-4C01-BD61-2708E0566075}" sibTransId="{3946A3C7-C180-4A55-8744-7B8A032668A0}"/>
    <dgm:cxn modelId="{591E8FB1-F09C-4097-9336-4B26CDDE5732}" srcId="{1F075D2A-3234-4112-9D5A-C1266CED4C28}" destId="{FE14551F-4A2E-46B9-B7C1-01F8EAC6FA21}" srcOrd="0" destOrd="0" parTransId="{3541FDE0-44E4-4089-AD11-F6E7B29D5F5E}" sibTransId="{AA7B9DC2-9316-4C0E-804B-E0CDB0C0AA1A}"/>
    <dgm:cxn modelId="{346377E8-C63A-48EE-AAED-7593366823FD}" type="presOf" srcId="{FE14551F-4A2E-46B9-B7C1-01F8EAC6FA21}" destId="{D5359880-EF38-477B-862C-0DEDEBE87F72}" srcOrd="0" destOrd="0" presId="urn:microsoft.com/office/officeart/2009/layout/CircleArrowProcess"/>
    <dgm:cxn modelId="{BB35BC4F-AF49-4A15-AEAB-11F20615B109}" type="presOf" srcId="{1F075D2A-3234-4112-9D5A-C1266CED4C28}" destId="{D37FF1AC-E4BB-4A83-8ECC-9708AFCBE2A6}" srcOrd="0" destOrd="0" presId="urn:microsoft.com/office/officeart/2009/layout/CircleArrowProcess"/>
    <dgm:cxn modelId="{B68E32E6-645B-4BB6-ADEC-3FF1FA7BCEF3}" type="presParOf" srcId="{D37FF1AC-E4BB-4A83-8ECC-9708AFCBE2A6}" destId="{DD580A02-B143-42DC-954E-B41CB1CF7033}" srcOrd="0" destOrd="0" presId="urn:microsoft.com/office/officeart/2009/layout/CircleArrowProcess"/>
    <dgm:cxn modelId="{ECAFB41C-9EC4-4010-8A2A-E4A36F4CD0C2}" type="presParOf" srcId="{DD580A02-B143-42DC-954E-B41CB1CF7033}" destId="{64507432-66D2-46EC-9166-13BEE47F1BFD}" srcOrd="0" destOrd="0" presId="urn:microsoft.com/office/officeart/2009/layout/CircleArrowProcess"/>
    <dgm:cxn modelId="{1A55A134-D0F1-4FA4-B90A-E542C5D8D549}" type="presParOf" srcId="{D37FF1AC-E4BB-4A83-8ECC-9708AFCBE2A6}" destId="{D5359880-EF38-477B-862C-0DEDEBE87F72}" srcOrd="1" destOrd="0" presId="urn:microsoft.com/office/officeart/2009/layout/CircleArrowProcess"/>
    <dgm:cxn modelId="{F7AB7BA5-7219-4C79-B47E-AA1066E47D31}" type="presParOf" srcId="{D37FF1AC-E4BB-4A83-8ECC-9708AFCBE2A6}" destId="{48B19C9F-4F99-4D38-BF13-A841E1C0EF7B}" srcOrd="2" destOrd="0" presId="urn:microsoft.com/office/officeart/2009/layout/CircleArrowProcess"/>
    <dgm:cxn modelId="{0E16D823-1D9E-4FD2-9CE4-3E7A0FAB3BFD}" type="presParOf" srcId="{48B19C9F-4F99-4D38-BF13-A841E1C0EF7B}" destId="{6611C10A-17B1-4A46-8F91-26F77AB3C9F7}" srcOrd="0" destOrd="0" presId="urn:microsoft.com/office/officeart/2009/layout/CircleArrowProcess"/>
    <dgm:cxn modelId="{5469F145-B64D-4AB4-AB58-3657AF2EB57A}" type="presParOf" srcId="{D37FF1AC-E4BB-4A83-8ECC-9708AFCBE2A6}" destId="{DFC3B92A-B442-4AD1-B581-6FB1AF9A61BE}" srcOrd="3" destOrd="0" presId="urn:microsoft.com/office/officeart/2009/layout/CircleArrowProcess"/>
    <dgm:cxn modelId="{E4210A54-F449-416A-977D-1C6AC7326D0A}" type="presParOf" srcId="{D37FF1AC-E4BB-4A83-8ECC-9708AFCBE2A6}" destId="{DF098BC8-65CE-420D-A035-8EE7243AEE41}" srcOrd="4" destOrd="0" presId="urn:microsoft.com/office/officeart/2009/layout/CircleArrowProcess"/>
    <dgm:cxn modelId="{2B44EB37-6547-46D2-8E33-E8849BF04E5C}" type="presParOf" srcId="{DF098BC8-65CE-420D-A035-8EE7243AEE41}" destId="{EC1C37E6-B72D-42C5-8399-54CCE0ECB015}" srcOrd="0" destOrd="0" presId="urn:microsoft.com/office/officeart/2009/layout/CircleArrowProcess"/>
    <dgm:cxn modelId="{5840DBA0-D6D3-4B19-A916-7387954AFFEB}" type="presParOf" srcId="{D37FF1AC-E4BB-4A83-8ECC-9708AFCBE2A6}" destId="{61F49EC6-C562-4092-87E3-89FF2F1E78E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31111" y="2"/>
          <a:ext cx="1352227" cy="153734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31111" y="1000479"/>
          <a:ext cx="1352227" cy="27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1111" y="1000479"/>
        <a:ext cx="1352227" cy="278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31111" y="2"/>
          <a:ext cx="1352227" cy="153734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31111" y="1000479"/>
          <a:ext cx="1352227" cy="27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1111" y="1000479"/>
        <a:ext cx="1352227" cy="278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23271" y="2"/>
          <a:ext cx="1352227" cy="15373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271" y="1000479"/>
          <a:ext cx="1352227" cy="27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271" y="1000479"/>
        <a:ext cx="1352227" cy="278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69CD3-2A0A-4B86-B659-6CA3CBAC0EBD}">
      <dsp:nvSpPr>
        <dsp:cNvPr id="0" name=""/>
        <dsp:cNvSpPr/>
      </dsp:nvSpPr>
      <dsp:spPr>
        <a:xfrm>
          <a:off x="2031627" y="167"/>
          <a:ext cx="6349954" cy="6513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Кредитные организации, удовлетворяющие требованиям, установленным Наблюдательным советом ОАО «МСП Банк»</a:t>
          </a:r>
          <a:endParaRPr lang="ru-RU" sz="1200" kern="1200" dirty="0"/>
        </a:p>
      </dsp:txBody>
      <dsp:txXfrm>
        <a:off x="2031627" y="81585"/>
        <a:ext cx="6105701" cy="488505"/>
      </dsp:txXfrm>
    </dsp:sp>
    <dsp:sp modelId="{EF435E4E-D684-4E68-9453-74785A2960B3}">
      <dsp:nvSpPr>
        <dsp:cNvPr id="0" name=""/>
        <dsp:cNvSpPr/>
      </dsp:nvSpPr>
      <dsp:spPr>
        <a:xfrm>
          <a:off x="0" y="0"/>
          <a:ext cx="1985773" cy="6513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Бенефициар</a:t>
          </a:r>
          <a:endParaRPr lang="ru-RU" sz="2300" kern="1200" dirty="0"/>
        </a:p>
      </dsp:txBody>
      <dsp:txXfrm>
        <a:off x="31796" y="31796"/>
        <a:ext cx="1922181" cy="587749"/>
      </dsp:txXfrm>
    </dsp:sp>
    <dsp:sp modelId="{BD1ABA48-BDBD-4D0C-8429-ECA93C8181ED}">
      <dsp:nvSpPr>
        <dsp:cNvPr id="0" name=""/>
        <dsp:cNvSpPr/>
      </dsp:nvSpPr>
      <dsp:spPr>
        <a:xfrm>
          <a:off x="2018716" y="698548"/>
          <a:ext cx="5979517" cy="6513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Реализация инвестиционных проектов с долей капитальных вложений не менее 70% от полной стоимости проекта</a:t>
          </a:r>
          <a:endParaRPr lang="ru-RU" sz="1200" kern="1200" dirty="0"/>
        </a:p>
      </dsp:txBody>
      <dsp:txXfrm>
        <a:off x="2018716" y="779966"/>
        <a:ext cx="5735264" cy="488505"/>
      </dsp:txXfrm>
    </dsp:sp>
    <dsp:sp modelId="{6EB9E440-D7E1-4A4F-8166-37B39D4EA22A}">
      <dsp:nvSpPr>
        <dsp:cNvPr id="0" name=""/>
        <dsp:cNvSpPr/>
      </dsp:nvSpPr>
      <dsp:spPr>
        <a:xfrm>
          <a:off x="0" y="734294"/>
          <a:ext cx="2016550" cy="61478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Цели поддержки</a:t>
          </a:r>
          <a:endParaRPr lang="ru-RU" sz="1900" kern="1200" dirty="0"/>
        </a:p>
      </dsp:txBody>
      <dsp:txXfrm>
        <a:off x="30011" y="764305"/>
        <a:ext cx="1956528" cy="554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69CD3-2A0A-4B86-B659-6CA3CBAC0EBD}">
      <dsp:nvSpPr>
        <dsp:cNvPr id="0" name=""/>
        <dsp:cNvSpPr/>
      </dsp:nvSpPr>
      <dsp:spPr>
        <a:xfrm>
          <a:off x="2031627" y="167"/>
          <a:ext cx="6349954" cy="6513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 50 % от суммы кредита (основного долга), предоставленного субъекту среднего предпринимательства Банком-партнером, но не более 1 млрд. рублей</a:t>
          </a:r>
          <a:endParaRPr lang="ru-RU" sz="1200" kern="1200" dirty="0"/>
        </a:p>
      </dsp:txBody>
      <dsp:txXfrm>
        <a:off x="2031627" y="81585"/>
        <a:ext cx="6105701" cy="488505"/>
      </dsp:txXfrm>
    </dsp:sp>
    <dsp:sp modelId="{EF435E4E-D684-4E68-9453-74785A2960B3}">
      <dsp:nvSpPr>
        <dsp:cNvPr id="0" name=""/>
        <dsp:cNvSpPr/>
      </dsp:nvSpPr>
      <dsp:spPr>
        <a:xfrm>
          <a:off x="0" y="0"/>
          <a:ext cx="1985773" cy="6513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Размер гарантии</a:t>
          </a:r>
          <a:endParaRPr lang="ru-RU" sz="1900" kern="1200" dirty="0"/>
        </a:p>
      </dsp:txBody>
      <dsp:txXfrm>
        <a:off x="31796" y="31796"/>
        <a:ext cx="1922181" cy="587749"/>
      </dsp:txXfrm>
    </dsp:sp>
    <dsp:sp modelId="{BD1ABA48-BDBD-4D0C-8429-ECA93C8181ED}">
      <dsp:nvSpPr>
        <dsp:cNvPr id="0" name=""/>
        <dsp:cNvSpPr/>
      </dsp:nvSpPr>
      <dsp:spPr>
        <a:xfrm>
          <a:off x="2070873" y="716810"/>
          <a:ext cx="5875203" cy="6513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От 2-х до 10 лет</a:t>
          </a:r>
          <a:endParaRPr lang="ru-RU" sz="1200" kern="1200" dirty="0"/>
        </a:p>
      </dsp:txBody>
      <dsp:txXfrm>
        <a:off x="2070873" y="798228"/>
        <a:ext cx="5630950" cy="488505"/>
      </dsp:txXfrm>
    </dsp:sp>
    <dsp:sp modelId="{6EB9E440-D7E1-4A4F-8166-37B39D4EA22A}">
      <dsp:nvSpPr>
        <dsp:cNvPr id="0" name=""/>
        <dsp:cNvSpPr/>
      </dsp:nvSpPr>
      <dsp:spPr>
        <a:xfrm>
          <a:off x="0" y="734294"/>
          <a:ext cx="2016550" cy="61478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Срок гарантии</a:t>
          </a:r>
          <a:endParaRPr lang="ru-RU" sz="1900" kern="1200" dirty="0"/>
        </a:p>
      </dsp:txBody>
      <dsp:txXfrm>
        <a:off x="30011" y="764305"/>
        <a:ext cx="1956528" cy="5547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69CD3-2A0A-4B86-B659-6CA3CBAC0EBD}">
      <dsp:nvSpPr>
        <dsp:cNvPr id="0" name=""/>
        <dsp:cNvSpPr/>
      </dsp:nvSpPr>
      <dsp:spPr>
        <a:xfrm>
          <a:off x="2031627" y="191"/>
          <a:ext cx="6349954" cy="7198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Субъекты среднего предпринимательства, соответствующие требованиям 209 ФЗ</a:t>
          </a:r>
          <a:endParaRPr lang="ru-RU" sz="1200" kern="1200" dirty="0"/>
        </a:p>
      </dsp:txBody>
      <dsp:txXfrm>
        <a:off x="2031627" y="90177"/>
        <a:ext cx="6079996" cy="539917"/>
      </dsp:txXfrm>
    </dsp:sp>
    <dsp:sp modelId="{EF435E4E-D684-4E68-9453-74785A2960B3}">
      <dsp:nvSpPr>
        <dsp:cNvPr id="0" name=""/>
        <dsp:cNvSpPr/>
      </dsp:nvSpPr>
      <dsp:spPr>
        <a:xfrm>
          <a:off x="0" y="0"/>
          <a:ext cx="1985773" cy="7199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Принципал</a:t>
          </a:r>
          <a:endParaRPr lang="ru-RU" sz="2300" kern="1200" dirty="0"/>
        </a:p>
      </dsp:txBody>
      <dsp:txXfrm>
        <a:off x="35143" y="35143"/>
        <a:ext cx="1915487" cy="649618"/>
      </dsp:txXfrm>
    </dsp:sp>
    <dsp:sp modelId="{BD1ABA48-BDBD-4D0C-8429-ECA93C8181ED}">
      <dsp:nvSpPr>
        <dsp:cNvPr id="0" name=""/>
        <dsp:cNvSpPr/>
      </dsp:nvSpPr>
      <dsp:spPr>
        <a:xfrm>
          <a:off x="2018716" y="772080"/>
          <a:ext cx="5979517" cy="7199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Инвестиционные проекты, соответствующие требованиям, установленным приказом Минэкономразвития России № 143 от 21 марта 2013 года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 smtClean="0"/>
        </a:p>
      </dsp:txBody>
      <dsp:txXfrm>
        <a:off x="2018716" y="862068"/>
        <a:ext cx="5709553" cy="539928"/>
      </dsp:txXfrm>
    </dsp:sp>
    <dsp:sp modelId="{6EB9E440-D7E1-4A4F-8166-37B39D4EA22A}">
      <dsp:nvSpPr>
        <dsp:cNvPr id="0" name=""/>
        <dsp:cNvSpPr/>
      </dsp:nvSpPr>
      <dsp:spPr>
        <a:xfrm>
          <a:off x="0" y="811588"/>
          <a:ext cx="2016550" cy="679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Приоритеты</a:t>
          </a:r>
          <a:endParaRPr lang="ru-RU" sz="2500" kern="1200" dirty="0"/>
        </a:p>
      </dsp:txBody>
      <dsp:txXfrm>
        <a:off x="33171" y="844759"/>
        <a:ext cx="1950208" cy="6131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07432-66D2-46EC-9166-13BEE47F1BFD}">
      <dsp:nvSpPr>
        <dsp:cNvPr id="0" name=""/>
        <dsp:cNvSpPr/>
      </dsp:nvSpPr>
      <dsp:spPr>
        <a:xfrm>
          <a:off x="708746" y="333790"/>
          <a:ext cx="1188672" cy="11888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359880-EF38-477B-862C-0DEDEBE87F72}">
      <dsp:nvSpPr>
        <dsp:cNvPr id="0" name=""/>
        <dsp:cNvSpPr/>
      </dsp:nvSpPr>
      <dsp:spPr>
        <a:xfrm>
          <a:off x="733075" y="765510"/>
          <a:ext cx="1093567" cy="33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Заявление, анкета по форме МСП Банка</a:t>
          </a:r>
          <a:endParaRPr lang="ru-RU" sz="900" kern="1200" dirty="0"/>
        </a:p>
      </dsp:txBody>
      <dsp:txXfrm>
        <a:off x="733075" y="765510"/>
        <a:ext cx="1093567" cy="330182"/>
      </dsp:txXfrm>
    </dsp:sp>
    <dsp:sp modelId="{6611C10A-17B1-4A46-8F91-26F77AB3C9F7}">
      <dsp:nvSpPr>
        <dsp:cNvPr id="0" name=""/>
        <dsp:cNvSpPr/>
      </dsp:nvSpPr>
      <dsp:spPr>
        <a:xfrm>
          <a:off x="356713" y="1019383"/>
          <a:ext cx="1188672" cy="11888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790797"/>
            <a:satOff val="-10271"/>
            <a:lumOff val="-10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C3B92A-B442-4AD1-B581-6FB1AF9A61BE}">
      <dsp:nvSpPr>
        <dsp:cNvPr id="0" name=""/>
        <dsp:cNvSpPr/>
      </dsp:nvSpPr>
      <dsp:spPr>
        <a:xfrm>
          <a:off x="535144" y="1510265"/>
          <a:ext cx="942750" cy="33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Финансовые документы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35144" y="1510265"/>
        <a:ext cx="942750" cy="330182"/>
      </dsp:txXfrm>
    </dsp:sp>
    <dsp:sp modelId="{EC1C37E6-B72D-42C5-8399-54CCE0ECB015}">
      <dsp:nvSpPr>
        <dsp:cNvPr id="0" name=""/>
        <dsp:cNvSpPr/>
      </dsp:nvSpPr>
      <dsp:spPr>
        <a:xfrm>
          <a:off x="771464" y="1784210"/>
          <a:ext cx="1021253" cy="10216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1581594"/>
            <a:satOff val="-20541"/>
            <a:lumOff val="-2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F49EC6-C562-4092-87E3-89FF2F1E78EC}">
      <dsp:nvSpPr>
        <dsp:cNvPr id="0" name=""/>
        <dsp:cNvSpPr/>
      </dsp:nvSpPr>
      <dsp:spPr>
        <a:xfrm>
          <a:off x="766066" y="2008657"/>
          <a:ext cx="1030711" cy="594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Юридические документы</a:t>
          </a:r>
          <a:endParaRPr lang="ru-RU" sz="1100" kern="1200" dirty="0"/>
        </a:p>
      </dsp:txBody>
      <dsp:txXfrm>
        <a:off x="766066" y="2008657"/>
        <a:ext cx="1030711" cy="594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16" cy="496724"/>
          </a:xfrm>
          <a:prstGeom prst="rect">
            <a:avLst/>
          </a:prstGeom>
        </p:spPr>
        <p:txBody>
          <a:bodyPr vert="horz" lIns="92715" tIns="46357" rIns="92715" bIns="4635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368" y="1"/>
            <a:ext cx="2972016" cy="496724"/>
          </a:xfrm>
          <a:prstGeom prst="rect">
            <a:avLst/>
          </a:prstGeom>
        </p:spPr>
        <p:txBody>
          <a:bodyPr vert="horz" lIns="92715" tIns="46357" rIns="92715" bIns="46357" rtlCol="0"/>
          <a:lstStyle>
            <a:lvl1pPr algn="r">
              <a:defRPr sz="1200"/>
            </a:lvl1pPr>
          </a:lstStyle>
          <a:p>
            <a:fld id="{F997CEB9-82DE-4077-8614-E478E3B61DB2}" type="datetimeFigureOut">
              <a:rPr lang="ru-RU" smtClean="0"/>
              <a:t>09.06.2014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950"/>
            <a:ext cx="2972016" cy="496724"/>
          </a:xfrm>
          <a:prstGeom prst="rect">
            <a:avLst/>
          </a:prstGeom>
        </p:spPr>
        <p:txBody>
          <a:bodyPr vert="horz" lIns="92715" tIns="46357" rIns="92715" bIns="4635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368" y="9448950"/>
            <a:ext cx="2972016" cy="496724"/>
          </a:xfrm>
          <a:prstGeom prst="rect">
            <a:avLst/>
          </a:prstGeom>
        </p:spPr>
        <p:txBody>
          <a:bodyPr vert="horz" lIns="92715" tIns="46357" rIns="92715" bIns="46357" rtlCol="0" anchor="b"/>
          <a:lstStyle>
            <a:lvl1pPr algn="r">
              <a:defRPr sz="1200"/>
            </a:lvl1pPr>
          </a:lstStyle>
          <a:p>
            <a:fld id="{9B49E881-6689-4DBE-8A62-14014CBE18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2972016" cy="49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5" rIns="92647" bIns="463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69" y="1"/>
            <a:ext cx="2972016" cy="49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5" rIns="92647" bIns="463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725284"/>
            <a:ext cx="5487049" cy="447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5" rIns="92647" bIns="46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8954"/>
            <a:ext cx="2972016" cy="49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5" rIns="92647" bIns="463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69" y="9448954"/>
            <a:ext cx="2972016" cy="49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5" rIns="92647" bIns="46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9F5BA-AC78-4945-A3BB-D6ADDB52E48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78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789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00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63614-A142-44BB-807D-F37E3224227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8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5BC3AB-5469-4B1A-A294-73A2A3F67F7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0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A08D5-3B65-408A-8C66-6C086875664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30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0F2B0F-43A6-41CD-93FA-6E44E2507D4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977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69C68C-9516-4F92-9F45-442C82ACD9E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3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A1EDC-8003-4949-BCDB-418EEF7D10E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67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BF8FC-6F66-426C-A5B7-72EEE8DE534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FB8D1-4B82-4130-BDFE-ECC91A856F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6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7453EA-636E-4452-9C25-37E497A0858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465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2AB265-3C69-4BAC-A726-1FC49A1014D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404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130F4-1E13-48C3-8801-CDA2507A11D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1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3DABE-DFAC-4DAF-A91F-118FF80E84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9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BCB8-449C-4704-ACF7-7D463D5A05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75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094F3-163F-4AB6-B081-7EEF91AD78A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56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906A99-A244-4DCD-9854-CBA44BA45C8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955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B36CD-689E-4A37-9661-F4F67F6399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10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6D36DD-B171-4E07-9BC3-0CCB7EF7FAD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2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31680F-0231-49D5-B971-7F3A1438262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6893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ECA80-734C-417F-898C-B0EE75782B0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254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92E04-C124-4F8C-9BCB-A0A77216B5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597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4A8271-AC4D-4EC4-9596-2956308FC1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420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414AE0-FDEE-425A-B8E0-9C6680AAACB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17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55422D-73B1-4049-9542-56FF087A0D2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4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1E7B8-E365-49EA-9C2B-F033F31E887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25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69150E-9C53-4010-9BE1-D1247236A0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169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BE667-D6BB-419F-A3D4-E5B83CEA89E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30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17AE7-E94E-4EA4-84A8-7A5DD107184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236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C64DB5-B248-4E47-972E-470B2C8E6A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1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96066-C22B-4E75-B046-BC6DFAA9CE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294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0E993-A464-4AEF-BC36-B907FC13EE7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725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6D607-127F-4843-85A5-8719187FB8A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55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30B743-E03A-47E6-8E35-4480809DB3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9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EC3F6-31A6-4159-8381-4967C88B04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5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543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36700" y="6165850"/>
            <a:ext cx="195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solidFill>
                  <a:srgbClr val="646464"/>
                </a:solidFill>
              </a:rPr>
              <a:t>www.mspbank.ru</a:t>
            </a:r>
            <a:endParaRPr lang="ru-RU" sz="1600" baseline="0" dirty="0">
              <a:solidFill>
                <a:srgbClr val="64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072A58-F2A1-4E64-9DD3-6DBC09B2612E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813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Программа</a:t>
            </a:r>
            <a:r>
              <a:rPr lang="ru-RU" baseline="0" dirty="0" smtClean="0">
                <a:solidFill>
                  <a:schemeClr val="bg1"/>
                </a:solidFill>
              </a:rPr>
              <a:t> финансовой поддержки МСП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165304"/>
            <a:ext cx="766834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44408" y="6165304"/>
            <a:ext cx="899592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907704" y="0"/>
            <a:ext cx="192646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6800"/>
                    </a14:imgEffect>
                    <a14:imgEffect>
                      <a14:saturation sat="80000"/>
                    </a14:imgEffect>
                    <a14:imgEffect>
                      <a14:brightnessContrast bright="2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2652787" cy="33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41193C8-CD08-471B-B64D-46F4CEDDE89F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B4E4916-9512-4278-AC91-E7222A0B9E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10.jp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9263" y="4332177"/>
            <a:ext cx="4248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200000"/>
              </a:lnSpc>
            </a:pPr>
            <a:endParaRPr lang="ru-RU" sz="1400" dirty="0" smtClean="0">
              <a:solidFill>
                <a:srgbClr val="646464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2852936"/>
            <a:ext cx="849788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ru-RU" sz="3200" dirty="0" smtClean="0"/>
              <a:t>Гарантийная поддержка </a:t>
            </a:r>
            <a:r>
              <a:rPr lang="ru-RU" sz="3200" dirty="0"/>
              <a:t>среднего предпринимательства</a:t>
            </a:r>
            <a:endParaRPr lang="ru-RU" sz="3200" b="1" dirty="0" smtClean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72920" y="548680"/>
            <a:ext cx="414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D4D4D6">
                  <a:lumMod val="50000"/>
                </a:srgbClr>
              </a:solidFill>
            </a:endParaRPr>
          </a:p>
        </p:txBody>
      </p:sp>
      <p:sp>
        <p:nvSpPr>
          <p:cNvPr id="12" name="Rounded Rectangle 3"/>
          <p:cNvSpPr/>
          <p:nvPr/>
        </p:nvSpPr>
        <p:spPr>
          <a:xfrm>
            <a:off x="503925" y="2132856"/>
            <a:ext cx="3852051" cy="12228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34108" y="528357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Impact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3925" y="2236484"/>
            <a:ext cx="4231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Общая стоимость проекта 188 млн. руб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Собственные средства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38млн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. руб.(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20,21%)</a:t>
            </a:r>
          </a:p>
          <a:p>
            <a:pPr>
              <a:buClr>
                <a:srgbClr val="00B050"/>
              </a:buClr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Кредит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150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млн. руб.(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79,79%) 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968" y="1283605"/>
            <a:ext cx="5561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990000"/>
                </a:solidFill>
              </a:rPr>
              <a:t>Наименование проекта :Строительство </a:t>
            </a:r>
          </a:p>
          <a:p>
            <a:r>
              <a:rPr lang="ru-RU" sz="1600" b="1" dirty="0" smtClean="0">
                <a:solidFill>
                  <a:srgbClr val="990000"/>
                </a:solidFill>
              </a:rPr>
              <a:t>котельного отделения ТЭЦ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Rounded Rectangle 3"/>
          <p:cNvSpPr/>
          <p:nvPr/>
        </p:nvSpPr>
        <p:spPr>
          <a:xfrm>
            <a:off x="503925" y="4076861"/>
            <a:ext cx="3603620" cy="19404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602" y="4273503"/>
            <a:ext cx="3491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Целевое использование: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3131" y="4594925"/>
            <a:ext cx="3768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Создание имущественного комплекса- 100КВ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Строительно-монтажные работы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Приобретение, монтаж оборудования и трубопроводов котельной 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Благоустройство территории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Приобретение , прокладка внутреннего водоснабжения и канализации 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Rounded Rectangle 3"/>
          <p:cNvSpPr/>
          <p:nvPr/>
        </p:nvSpPr>
        <p:spPr>
          <a:xfrm>
            <a:off x="4958221" y="965569"/>
            <a:ext cx="3750115" cy="51495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58221" y="1646800"/>
            <a:ext cx="37501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Реализация инвестиционного проекта не связана напрямую с основным видом деятельности </a:t>
            </a:r>
            <a:r>
              <a:rPr lang="ru-RU" sz="1200" b="1" dirty="0" smtClean="0"/>
              <a:t>компании (производством сахара), при </a:t>
            </a:r>
            <a:r>
              <a:rPr lang="ru-RU" sz="1200" b="1" dirty="0"/>
              <a:t>этом позволит решить ряд задач по минимизации затрат</a:t>
            </a:r>
            <a:r>
              <a:rPr lang="ru-RU" sz="1200" b="1" dirty="0" smtClean="0"/>
              <a:t>: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максимально приблизить источник теплоснабжения к производству: после ввода в эксплуатацию длина паропровода до машинного зала сахарного завода составит 130м (в настоящее время длина паропровода составляет более 4км)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снизит затраты на тепло- и электроэнергию при производстве сахара-песка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существенно уменьшит потери пара при транспортировке за счет сокращения длины паропровода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снимет ограничения для увеличения производственной мощности сахарного завода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полностью исключит расходы предприятия на невозврат обратного конденсата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/>
              <a:t>обеспечит бесперебойную подачу пара и электроэнергии на производство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200" b="1" dirty="0"/>
          </a:p>
        </p:txBody>
      </p:sp>
      <p:sp>
        <p:nvSpPr>
          <p:cNvPr id="21" name="Стрелка вправо 20"/>
          <p:cNvSpPr/>
          <p:nvPr/>
        </p:nvSpPr>
        <p:spPr>
          <a:xfrm rot="16200000">
            <a:off x="1623724" y="3334070"/>
            <a:ext cx="571803" cy="895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132873" y="1189401"/>
            <a:ext cx="2448272" cy="386591"/>
            <a:chOff x="0" y="734294"/>
            <a:chExt cx="2016550" cy="614788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734294"/>
              <a:ext cx="2016550" cy="6147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0011" y="764305"/>
              <a:ext cx="1956528" cy="5547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148064" y="1261376"/>
            <a:ext cx="2040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Особенности проекта: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10800000">
            <a:off x="4355974" y="2499250"/>
            <a:ext cx="602245" cy="841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6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03648" y="2132856"/>
            <a:ext cx="6446838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r>
              <a:rPr lang="ru-RU" sz="2200" b="1" dirty="0">
                <a:solidFill>
                  <a:srgbClr val="646464"/>
                </a:solidFill>
              </a:rPr>
              <a:t>СПАСИБО ЗА ВНИМАНИЕ!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3648" y="2924944"/>
            <a:ext cx="526732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ru-RU" dirty="0" smtClean="0">
                <a:solidFill>
                  <a:srgbClr val="646464"/>
                </a:solidFill>
              </a:rPr>
              <a:t>Директор Департамента по работе с кредитными организациями Дирекции «Фронт-офис»</a:t>
            </a:r>
          </a:p>
          <a:p>
            <a:r>
              <a:rPr lang="ru-RU" b="1" dirty="0" smtClean="0">
                <a:solidFill>
                  <a:srgbClr val="646464"/>
                </a:solidFill>
              </a:rPr>
              <a:t>Привалова Елена Леонидовна</a:t>
            </a:r>
            <a:endParaRPr lang="en-US" b="1" dirty="0" smtClean="0">
              <a:solidFill>
                <a:srgbClr val="646464"/>
              </a:solidFill>
            </a:endParaRPr>
          </a:p>
          <a:p>
            <a:endParaRPr lang="ru-RU" dirty="0" smtClean="0">
              <a:solidFill>
                <a:srgbClr val="646464"/>
              </a:solidFill>
            </a:endParaRPr>
          </a:p>
          <a:p>
            <a:r>
              <a:rPr lang="ru-RU" dirty="0" smtClean="0">
                <a:solidFill>
                  <a:srgbClr val="646464"/>
                </a:solidFill>
              </a:rPr>
              <a:t>Россия</a:t>
            </a:r>
            <a:r>
              <a:rPr lang="ru-RU" dirty="0">
                <a:solidFill>
                  <a:srgbClr val="646464"/>
                </a:solidFill>
              </a:rPr>
              <a:t>, </a:t>
            </a:r>
            <a:r>
              <a:rPr lang="ru-RU" dirty="0" smtClean="0">
                <a:solidFill>
                  <a:srgbClr val="646464"/>
                </a:solidFill>
              </a:rPr>
              <a:t>Москва, ул. Садовническая, 79</a:t>
            </a:r>
            <a:endParaRPr lang="ru-RU" dirty="0">
              <a:solidFill>
                <a:srgbClr val="646464"/>
              </a:solidFill>
            </a:endParaRPr>
          </a:p>
          <a:p>
            <a:r>
              <a:rPr lang="ru-RU" dirty="0">
                <a:solidFill>
                  <a:srgbClr val="646464"/>
                </a:solidFill>
              </a:rPr>
              <a:t>Тел./факс</a:t>
            </a:r>
            <a:r>
              <a:rPr lang="ru-RU" dirty="0" smtClean="0">
                <a:solidFill>
                  <a:srgbClr val="646464"/>
                </a:solidFill>
              </a:rPr>
              <a:t>: +7 (495) 783-79</a:t>
            </a:r>
            <a:r>
              <a:rPr lang="en-US" dirty="0" smtClean="0">
                <a:solidFill>
                  <a:srgbClr val="646464"/>
                </a:solidFill>
              </a:rPr>
              <a:t>-98</a:t>
            </a:r>
            <a:endParaRPr lang="ru-RU" dirty="0" smtClean="0">
              <a:solidFill>
                <a:srgbClr val="646464"/>
              </a:solidFill>
            </a:endParaRPr>
          </a:p>
          <a:p>
            <a:r>
              <a:rPr lang="en-US" b="1" dirty="0" smtClean="0">
                <a:solidFill>
                  <a:srgbClr val="F6621A"/>
                </a:solidFill>
              </a:rPr>
              <a:t>http</a:t>
            </a:r>
            <a:r>
              <a:rPr lang="en-US" b="1" dirty="0">
                <a:solidFill>
                  <a:srgbClr val="F6621A"/>
                </a:solidFill>
              </a:rPr>
              <a:t>://</a:t>
            </a:r>
            <a:r>
              <a:rPr lang="en-US" b="1" dirty="0" smtClean="0">
                <a:solidFill>
                  <a:srgbClr val="F6621A"/>
                </a:solidFill>
              </a:rPr>
              <a:t>mspbank.ru</a:t>
            </a:r>
            <a:endParaRPr lang="en-US" b="1" dirty="0">
              <a:solidFill>
                <a:srgbClr val="F6621A"/>
              </a:solidFill>
            </a:endParaRPr>
          </a:p>
          <a:p>
            <a:endParaRPr lang="ru-RU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 bwMode="auto">
          <a:xfrm>
            <a:off x="5508418" y="6216650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6" name="Diagram 44"/>
          <p:cNvGraphicFramePr/>
          <p:nvPr>
            <p:extLst>
              <p:ext uri="{D42A27DB-BD31-4B8C-83A1-F6EECF244321}">
                <p14:modId xmlns:p14="http://schemas.microsoft.com/office/powerpoint/2010/main" val="4240710925"/>
              </p:ext>
            </p:extLst>
          </p:nvPr>
        </p:nvGraphicFramePr>
        <p:xfrm>
          <a:off x="683568" y="1412776"/>
          <a:ext cx="1414450" cy="153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72"/>
          <p:cNvSpPr/>
          <p:nvPr/>
        </p:nvSpPr>
        <p:spPr>
          <a:xfrm>
            <a:off x="251520" y="3365410"/>
            <a:ext cx="229246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ms-MY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kern="3000" dirty="0" smtClean="0">
                <a:solidFill>
                  <a:srgbClr val="B81E16"/>
                </a:solidFill>
                <a:latin typeface="Swis721 BT" pitchFamily="34" charset="0"/>
              </a:rPr>
              <a:t>Минфин РФ – ВЭБ </a:t>
            </a:r>
            <a:endParaRPr lang="ru-RU" sz="1200" b="1" kern="3000" dirty="0">
              <a:solidFill>
                <a:srgbClr val="B81E16"/>
              </a:solidFill>
              <a:latin typeface="Swis721 BT" pitchFamily="34" charset="0"/>
            </a:endParaRPr>
          </a:p>
          <a:p>
            <a:pPr algn="ctr"/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государственная гарантия</a:t>
            </a:r>
            <a:endParaRPr lang="en-US" sz="12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8" name="Rectangle 79"/>
          <p:cNvSpPr/>
          <p:nvPr/>
        </p:nvSpPr>
        <p:spPr>
          <a:xfrm>
            <a:off x="858677" y="2924944"/>
            <a:ext cx="11169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МИНФИН РФ</a:t>
            </a:r>
            <a:endParaRPr lang="ms-MY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9" name="Rectangle 86"/>
          <p:cNvSpPr/>
          <p:nvPr/>
        </p:nvSpPr>
        <p:spPr>
          <a:xfrm>
            <a:off x="827584" y="3106946"/>
            <a:ext cx="1182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Госгарантия</a:t>
            </a:r>
            <a:endParaRPr lang="ms-MY" sz="1200" i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cxnSp>
        <p:nvCxnSpPr>
          <p:cNvPr id="10" name="Straight Connector 11"/>
          <p:cNvCxnSpPr/>
          <p:nvPr/>
        </p:nvCxnSpPr>
        <p:spPr>
          <a:xfrm>
            <a:off x="539552" y="3356992"/>
            <a:ext cx="1895987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53"/>
          <p:cNvGraphicFramePr/>
          <p:nvPr>
            <p:extLst>
              <p:ext uri="{D42A27DB-BD31-4B8C-83A1-F6EECF244321}">
                <p14:modId xmlns:p14="http://schemas.microsoft.com/office/powerpoint/2010/main" val="2602087344"/>
              </p:ext>
            </p:extLst>
          </p:nvPr>
        </p:nvGraphicFramePr>
        <p:xfrm>
          <a:off x="3099896" y="1412776"/>
          <a:ext cx="1414450" cy="153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ectangle 54"/>
          <p:cNvSpPr/>
          <p:nvPr/>
        </p:nvSpPr>
        <p:spPr>
          <a:xfrm>
            <a:off x="2555776" y="3396768"/>
            <a:ext cx="236607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ms-MY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kern="3000" dirty="0">
                <a:solidFill>
                  <a:srgbClr val="B81E16"/>
                </a:solidFill>
                <a:latin typeface="Swis721 BT" pitchFamily="34" charset="0"/>
              </a:rPr>
              <a:t>ВЭБ – МСП Банк</a:t>
            </a:r>
          </a:p>
          <a:p>
            <a:pPr algn="ctr"/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гарантия </a:t>
            </a:r>
            <a:r>
              <a:rPr lang="ru-RU" sz="1200" kern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ВЭБа</a:t>
            </a:r>
            <a:endParaRPr lang="en-US" sz="12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13" name="Rectangle 55"/>
          <p:cNvSpPr/>
          <p:nvPr/>
        </p:nvSpPr>
        <p:spPr>
          <a:xfrm>
            <a:off x="2987824" y="2924944"/>
            <a:ext cx="16972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ВНЕШЭКОНОМБАНК</a:t>
            </a:r>
            <a:endParaRPr lang="ms-MY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14" name="Rectangle 56"/>
          <p:cNvSpPr/>
          <p:nvPr/>
        </p:nvSpPr>
        <p:spPr>
          <a:xfrm>
            <a:off x="3368307" y="3106946"/>
            <a:ext cx="9335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Гарантия</a:t>
            </a:r>
            <a:endParaRPr lang="ms-MY" sz="1200" i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cxnSp>
        <p:nvCxnSpPr>
          <p:cNvPr id="15" name="Straight Connector 58"/>
          <p:cNvCxnSpPr/>
          <p:nvPr/>
        </p:nvCxnSpPr>
        <p:spPr>
          <a:xfrm>
            <a:off x="2964045" y="3356992"/>
            <a:ext cx="1895987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62"/>
          <p:cNvGraphicFramePr/>
          <p:nvPr>
            <p:extLst>
              <p:ext uri="{D42A27DB-BD31-4B8C-83A1-F6EECF244321}">
                <p14:modId xmlns:p14="http://schemas.microsoft.com/office/powerpoint/2010/main" val="1534303580"/>
              </p:ext>
            </p:extLst>
          </p:nvPr>
        </p:nvGraphicFramePr>
        <p:xfrm>
          <a:off x="5508104" y="1412776"/>
          <a:ext cx="1398771" cy="153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Rectangle 63"/>
          <p:cNvSpPr/>
          <p:nvPr/>
        </p:nvSpPr>
        <p:spPr>
          <a:xfrm>
            <a:off x="4904255" y="3396768"/>
            <a:ext cx="2764089" cy="20774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ms-MY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kern="3000" dirty="0">
                <a:solidFill>
                  <a:srgbClr val="B81E16"/>
                </a:solidFill>
                <a:latin typeface="Swis721 BT" pitchFamily="34" charset="0"/>
              </a:rPr>
              <a:t>МСП Банк – банк-партнер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банковская </a:t>
            </a:r>
            <a:r>
              <a:rPr lang="ru-RU" sz="1200" kern="3000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гарантия в пользу </a:t>
            </a:r>
            <a:endParaRPr lang="en-US" sz="1200" kern="3000" dirty="0" smtClean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  <a:p>
            <a:r>
              <a:rPr lang="en-US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    </a:t>
            </a: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банка-партнера</a:t>
            </a:r>
            <a:endParaRPr lang="ru-RU" sz="12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рамочное </a:t>
            </a:r>
            <a:r>
              <a:rPr lang="ru-RU" sz="1200" kern="3000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соглашение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агентский </a:t>
            </a:r>
            <a:r>
              <a:rPr lang="ru-RU" sz="1200" kern="3000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договор</a:t>
            </a:r>
          </a:p>
          <a:p>
            <a:pPr algn="ctr"/>
            <a:r>
              <a:rPr lang="ru-RU" sz="1200" b="1" kern="3000" dirty="0">
                <a:solidFill>
                  <a:srgbClr val="B81E16"/>
                </a:solidFill>
                <a:latin typeface="Swis721 BT" pitchFamily="34" charset="0"/>
              </a:rPr>
              <a:t>МСП Банк – ССП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договор </a:t>
            </a:r>
            <a:r>
              <a:rPr lang="ru-RU" sz="1200" kern="3000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о предоставлении банковской гарантии</a:t>
            </a:r>
          </a:p>
          <a:p>
            <a:endParaRPr lang="ru-RU" sz="11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  <a:p>
            <a:endParaRPr lang="ru-RU" sz="11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  <a:p>
            <a:endParaRPr lang="ru-RU" sz="1100" kern="3000" dirty="0" err="1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18" name="Rectangle 64"/>
          <p:cNvSpPr/>
          <p:nvPr/>
        </p:nvSpPr>
        <p:spPr>
          <a:xfrm>
            <a:off x="5798137" y="2924944"/>
            <a:ext cx="9672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МСП БАНК</a:t>
            </a:r>
            <a:endParaRPr lang="ms-MY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sp>
        <p:nvSpPr>
          <p:cNvPr id="19" name="Rectangle 65"/>
          <p:cNvSpPr/>
          <p:nvPr/>
        </p:nvSpPr>
        <p:spPr>
          <a:xfrm>
            <a:off x="5366618" y="3106946"/>
            <a:ext cx="1833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Банковская гарантия</a:t>
            </a:r>
            <a:endParaRPr lang="ms-MY" sz="1200" i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cxnSp>
        <p:nvCxnSpPr>
          <p:cNvPr id="20" name="Straight Connector 67"/>
          <p:cNvCxnSpPr/>
          <p:nvPr/>
        </p:nvCxnSpPr>
        <p:spPr>
          <a:xfrm>
            <a:off x="5292080" y="3356992"/>
            <a:ext cx="1895987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23726" y="332656"/>
            <a:ext cx="864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>
              <a:solidFill>
                <a:srgbClr val="68686D"/>
              </a:soli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11758" y="572170"/>
            <a:ext cx="823321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68686D"/>
                </a:solidFill>
              </a:rPr>
              <a:t>ГАРАНТИИ </a:t>
            </a:r>
            <a:r>
              <a:rPr lang="ru-RU" sz="2000" b="1" dirty="0">
                <a:solidFill>
                  <a:srgbClr val="68686D"/>
                </a:solidFill>
              </a:rPr>
              <a:t>СРЕДНЕМУ </a:t>
            </a:r>
            <a:r>
              <a:rPr lang="ru-RU" sz="2000" b="1" dirty="0" smtClean="0">
                <a:solidFill>
                  <a:srgbClr val="68686D"/>
                </a:solidFill>
              </a:rPr>
              <a:t>БИЗНЕСУ</a:t>
            </a:r>
            <a:endParaRPr lang="ru-RU" sz="2000" b="1" dirty="0">
              <a:solidFill>
                <a:srgbClr val="68686D"/>
              </a:solidFill>
            </a:endParaRPr>
          </a:p>
        </p:txBody>
      </p:sp>
      <p:sp>
        <p:nvSpPr>
          <p:cNvPr id="23" name="Title 23"/>
          <p:cNvSpPr txBox="1">
            <a:spLocks/>
          </p:cNvSpPr>
          <p:nvPr/>
        </p:nvSpPr>
        <p:spPr>
          <a:xfrm>
            <a:off x="268707" y="5152664"/>
            <a:ext cx="8576270" cy="507831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1600" b="1" kern="3000" spc="30" dirty="0" smtClean="0">
                <a:solidFill>
                  <a:schemeClr val="tx1"/>
                </a:solidFill>
                <a:latin typeface="Swis721 BT" pitchFamily="34" charset="0"/>
              </a:rPr>
              <a:t>Безотзывная банковская гарантия МСП Банк относится к обеспечению </a:t>
            </a:r>
            <a:r>
              <a:rPr lang="en-US" sz="1600" b="1" kern="3000" spc="30" dirty="0" smtClean="0">
                <a:solidFill>
                  <a:schemeClr val="tx1"/>
                </a:solidFill>
                <a:latin typeface="Swis721 BT" pitchFamily="34" charset="0"/>
              </a:rPr>
              <a:t>I </a:t>
            </a:r>
            <a:r>
              <a:rPr lang="ru-RU" sz="1600" b="1" kern="3000" spc="30" dirty="0" smtClean="0">
                <a:solidFill>
                  <a:schemeClr val="tx1"/>
                </a:solidFill>
                <a:latin typeface="Swis721 BT" pitchFamily="34" charset="0"/>
              </a:rPr>
              <a:t>категории качества в соответствии с п.6.2.4 Положения №254-П от 26.03.2004</a:t>
            </a:r>
            <a:r>
              <a:rPr lang="en-US" sz="1100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/>
            </a:r>
            <a:br>
              <a:rPr lang="en-US" sz="1100" kern="3000" spc="3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</a:br>
            <a:endParaRPr lang="ms-MY" sz="1600" i="1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  <a:cs typeface="Cordia New" pitchFamily="34" charset="-34"/>
            </a:endParaRPr>
          </a:p>
        </p:txBody>
      </p:sp>
      <p:sp>
        <p:nvSpPr>
          <p:cNvPr id="27" name="Плюс 26"/>
          <p:cNvSpPr/>
          <p:nvPr/>
        </p:nvSpPr>
        <p:spPr>
          <a:xfrm>
            <a:off x="6948264" y="2204864"/>
            <a:ext cx="625805" cy="648072"/>
          </a:xfrm>
          <a:prstGeom prst="mathPlus">
            <a:avLst>
              <a:gd name="adj1" fmla="val 11776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4314"/>
            <a:ext cx="1323929" cy="758748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7596336" y="3645024"/>
            <a:ext cx="1326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kern="3000" dirty="0">
                <a:solidFill>
                  <a:srgbClr val="B81E16"/>
                </a:solidFill>
                <a:latin typeface="Swis721 BT" pitchFamily="34" charset="0"/>
              </a:rPr>
              <a:t>Банк-партнер - ССП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603" y="2704257"/>
            <a:ext cx="1264914" cy="947465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7596336" y="4089265"/>
            <a:ext cx="1476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kern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itchFamily="34" charset="0"/>
              </a:rPr>
              <a:t>кредитный договор</a:t>
            </a:r>
            <a:endParaRPr lang="ru-RU" sz="1200" kern="3000" dirty="0">
              <a:solidFill>
                <a:schemeClr val="tx1">
                  <a:lumMod val="85000"/>
                  <a:lumOff val="15000"/>
                </a:schemeClr>
              </a:solidFill>
              <a:latin typeface="Swis721 BT" pitchFamily="34" charset="0"/>
            </a:endParaRPr>
          </a:p>
        </p:txBody>
      </p:sp>
      <p:cxnSp>
        <p:nvCxnSpPr>
          <p:cNvPr id="32" name="Straight Connector 67"/>
          <p:cNvCxnSpPr/>
          <p:nvPr/>
        </p:nvCxnSpPr>
        <p:spPr>
          <a:xfrm>
            <a:off x="7621603" y="4093457"/>
            <a:ext cx="130096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626349" y="993502"/>
            <a:ext cx="56938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87455" y="993502"/>
            <a:ext cx="56938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78877" y="993502"/>
            <a:ext cx="56938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6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85780" y="6212805"/>
            <a:ext cx="9058220" cy="620712"/>
          </a:xfrm>
          <a:prstGeom prst="rect">
            <a:avLst/>
          </a:prstGeom>
          <a:solidFill>
            <a:srgbClr val="F66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Реализация гарантийного механизма поддержки МСП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052736"/>
            <a:ext cx="856895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Гарантии среднему бизнесу предоставляются в исполнение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постановления Правительства Российской Федерации от 28 декабря 2012 г. №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1451. 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546917496"/>
              </p:ext>
            </p:extLst>
          </p:nvPr>
        </p:nvGraphicFramePr>
        <p:xfrm>
          <a:off x="465045" y="3068960"/>
          <a:ext cx="8427435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600450" y="476672"/>
            <a:ext cx="49294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Гарантии среднему бизнесу </a:t>
            </a:r>
            <a:endParaRPr lang="ru-RU" sz="2600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152925497"/>
              </p:ext>
            </p:extLst>
          </p:nvPr>
        </p:nvGraphicFramePr>
        <p:xfrm>
          <a:off x="465045" y="4509120"/>
          <a:ext cx="8427435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869213105"/>
              </p:ext>
            </p:extLst>
          </p:nvPr>
        </p:nvGraphicFramePr>
        <p:xfrm>
          <a:off x="453238" y="1556792"/>
          <a:ext cx="8427435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0628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85780" y="6212805"/>
            <a:ext cx="9058220" cy="620712"/>
          </a:xfrm>
          <a:prstGeom prst="rect">
            <a:avLst/>
          </a:prstGeom>
          <a:solidFill>
            <a:srgbClr val="F66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Реализация гарантийного механизма поддержки МСП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9367" y="332656"/>
            <a:ext cx="5436644" cy="120032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Принципал - субъект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среднего предпринимательства (ССП) в соответствии с 209-ФЗ «О поддержке малого и среднего предпринимательства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»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от 31.07.2007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8062443" cy="3323987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1400" dirty="0" smtClean="0"/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1. Выполнение одного из следующих параметров в течении двух календарных лет: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    - Средняя </a:t>
            </a:r>
            <a:r>
              <a:rPr lang="ru-RU" sz="1400" dirty="0"/>
              <a:t>численность работников </a:t>
            </a:r>
            <a:r>
              <a:rPr lang="ru-RU" sz="1400" dirty="0" smtClean="0"/>
              <a:t>от </a:t>
            </a:r>
            <a:r>
              <a:rPr lang="ru-RU" sz="1400" b="1" dirty="0"/>
              <a:t>101 до 250 человек  </a:t>
            </a:r>
            <a:r>
              <a:rPr lang="ru-RU" sz="1400" dirty="0"/>
              <a:t>включительно.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    - Выручка </a:t>
            </a:r>
            <a:r>
              <a:rPr lang="ru-RU" sz="1400" dirty="0"/>
              <a:t>от реализации товаров (работ, услуг) </a:t>
            </a:r>
            <a:r>
              <a:rPr lang="ru-RU" sz="1400" dirty="0" smtClean="0"/>
              <a:t>  от </a:t>
            </a:r>
            <a:r>
              <a:rPr lang="ru-RU" sz="1400" b="1" dirty="0"/>
              <a:t>400 млн. рублей до 1 000 млн. рублей</a:t>
            </a:r>
            <a:r>
              <a:rPr lang="ru-RU" sz="1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sz="1400" dirty="0"/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2. Суммарная </a:t>
            </a:r>
            <a:r>
              <a:rPr lang="ru-RU" sz="1400" dirty="0"/>
              <a:t>доля участия РФ, субъектов РФ, нерезидентов, муниципальных образований, общественных и религиозных организаций, благотворительных и иных фондов, а также одного или нескольких крупных предприятий в уставном капитале не должна составлять более 25</a:t>
            </a:r>
            <a:r>
              <a:rPr lang="ru-RU" sz="1400" dirty="0" smtClean="0"/>
              <a:t>%.</a:t>
            </a:r>
          </a:p>
          <a:p>
            <a:pPr algn="just">
              <a:lnSpc>
                <a:spcPct val="150000"/>
              </a:lnSpc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9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85780" y="6212805"/>
            <a:ext cx="9058220" cy="620712"/>
          </a:xfrm>
          <a:prstGeom prst="rect">
            <a:avLst/>
          </a:prstGeom>
          <a:solidFill>
            <a:srgbClr val="F66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Реализация гарантийного механизма поддержки МСП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352928" cy="487056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AutoNum type="arabicPeriod"/>
            </a:pPr>
            <a:r>
              <a:rPr lang="ru-RU" sz="1400" dirty="0" smtClean="0"/>
              <a:t>Наличие у учредителей ССП (более 10%) или лиц, входящих в состав органов управления ССП  опыта </a:t>
            </a:r>
            <a:r>
              <a:rPr lang="ru-RU" sz="1400" dirty="0"/>
              <a:t>работы не менее 3 лет в отрасли, к которой относится проект, либо</a:t>
            </a:r>
            <a:r>
              <a:rPr lang="en-US" sz="1400" dirty="0"/>
              <a:t> </a:t>
            </a:r>
            <a:r>
              <a:rPr lang="ru-RU" sz="1400" dirty="0" smtClean="0"/>
              <a:t>опыт реализации </a:t>
            </a:r>
            <a:r>
              <a:rPr lang="ru-RU" sz="1400" dirty="0"/>
              <a:t>хотя бы одного инвестиционного проекта</a:t>
            </a:r>
            <a:r>
              <a:rPr lang="ru-RU" sz="1400" dirty="0" smtClean="0"/>
              <a:t>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ru-RU" sz="500" dirty="0"/>
          </a:p>
          <a:p>
            <a:pPr algn="just">
              <a:lnSpc>
                <a:spcPct val="150000"/>
              </a:lnSpc>
            </a:pPr>
            <a:r>
              <a:rPr lang="ru-RU" sz="1400" dirty="0"/>
              <a:t>2. Отсутствие просроченной задолженности по налогам, сборам и иным обязательным платежам в бюджеты бюджетной системы РФ у ССП и его участников (более 25 </a:t>
            </a:r>
            <a:r>
              <a:rPr lang="ru-RU" sz="1400" dirty="0" smtClean="0"/>
              <a:t>%).</a:t>
            </a:r>
          </a:p>
          <a:p>
            <a:pPr algn="just">
              <a:lnSpc>
                <a:spcPct val="150000"/>
              </a:lnSpc>
            </a:pPr>
            <a:endParaRPr lang="ru-RU" sz="500" dirty="0"/>
          </a:p>
          <a:p>
            <a:pPr algn="just">
              <a:lnSpc>
                <a:spcPct val="150000"/>
              </a:lnSpc>
            </a:pPr>
            <a:r>
              <a:rPr lang="ru-RU" sz="1400" dirty="0"/>
              <a:t>3. Отсутствие возбужденных дел о несостоятельности (банкротстве) в отношении ССП и его участников (более 25 </a:t>
            </a:r>
            <a:r>
              <a:rPr lang="ru-RU" sz="1400" dirty="0" smtClean="0"/>
              <a:t>%).</a:t>
            </a:r>
          </a:p>
          <a:p>
            <a:pPr algn="just">
              <a:lnSpc>
                <a:spcPct val="150000"/>
              </a:lnSpc>
            </a:pPr>
            <a:endParaRPr lang="ru-RU" sz="500" dirty="0"/>
          </a:p>
          <a:p>
            <a:pPr algn="just">
              <a:lnSpc>
                <a:spcPct val="150000"/>
              </a:lnSpc>
            </a:pPr>
            <a:r>
              <a:rPr lang="ru-RU" sz="1400" dirty="0"/>
              <a:t>4. Наличие у ССП договоров заключенных со сторонними инвесторами, в том числе кредитными организациями, на финансирование доли необеспеченной средствами ССП </a:t>
            </a:r>
            <a:r>
              <a:rPr lang="ru-RU" sz="1400" dirty="0" smtClean="0"/>
              <a:t>и Бенефициара.</a:t>
            </a:r>
          </a:p>
          <a:p>
            <a:pPr algn="just">
              <a:lnSpc>
                <a:spcPct val="150000"/>
              </a:lnSpc>
            </a:pPr>
            <a:endParaRPr lang="ru-RU" sz="500" dirty="0"/>
          </a:p>
          <a:p>
            <a:pPr algn="just">
              <a:lnSpc>
                <a:spcPct val="150000"/>
              </a:lnSpc>
            </a:pPr>
            <a:r>
              <a:rPr lang="ru-RU" sz="1400" dirty="0"/>
              <a:t>5. Наличие у ССП обеспечения исполнения обязательств по возврату </a:t>
            </a:r>
            <a:r>
              <a:rPr lang="ru-RU" sz="1400" dirty="0" smtClean="0"/>
              <a:t>кредита, в </a:t>
            </a:r>
            <a:r>
              <a:rPr lang="ru-RU" sz="1400" dirty="0"/>
              <a:t>той части, которая не обеспечена банковской гарантией </a:t>
            </a:r>
            <a:r>
              <a:rPr lang="ru-RU" sz="1400" dirty="0" smtClean="0"/>
              <a:t>МСП Банк. </a:t>
            </a:r>
          </a:p>
          <a:p>
            <a:pPr algn="just">
              <a:lnSpc>
                <a:spcPct val="150000"/>
              </a:lnSpc>
            </a:pPr>
            <a:endParaRPr lang="ru-RU" sz="500" dirty="0"/>
          </a:p>
          <a:p>
            <a:pPr algn="just">
              <a:lnSpc>
                <a:spcPct val="150000"/>
              </a:lnSpc>
            </a:pPr>
            <a:r>
              <a:rPr lang="ru-RU" sz="1400" dirty="0"/>
              <a:t>6. Финансовое положение ССП должно быть оценено </a:t>
            </a:r>
            <a:r>
              <a:rPr lang="ru-RU" sz="1400" dirty="0" smtClean="0"/>
              <a:t>бенефициаром </a:t>
            </a:r>
            <a:r>
              <a:rPr lang="ru-RU" sz="1400" dirty="0"/>
              <a:t>на уровне не хуже, чем среднее (в соответствии с № 254-П).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338936" cy="6480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Критерии отбора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субъектов среднего предпринимательства (ССП)</a:t>
            </a:r>
            <a:b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85780" y="6212805"/>
            <a:ext cx="9058220" cy="620712"/>
          </a:xfrm>
          <a:prstGeom prst="rect">
            <a:avLst/>
          </a:prstGeom>
          <a:solidFill>
            <a:srgbClr val="F66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Реализация гарантийного механизма поддержки МСП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280920" cy="4293483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ru-RU" sz="1400" dirty="0" smtClean="0"/>
              <a:t>Полная </a:t>
            </a:r>
            <a:r>
              <a:rPr lang="ru-RU" sz="1400" dirty="0"/>
              <a:t>стоимость проекта не менее 100 млн. рублей и не более 2000 млн. рублей (при этом 70 % средств направлено на осуществление капитальных вложений).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ru-RU" sz="1400" dirty="0"/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ru-RU" sz="1400" dirty="0" smtClean="0"/>
              <a:t>Не </a:t>
            </a:r>
            <a:r>
              <a:rPr lang="ru-RU" sz="1400" dirty="0"/>
              <a:t>менее 20% полной стоимости проекта финансируется за счет средств ССП (к средствам ССП не относятся средства, полученные по договорам займа и кредитным договорам).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ru-RU" sz="1400" dirty="0" smtClean="0"/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ru-RU" sz="1400" dirty="0"/>
              <a:t>Общий объем государственных или муниципальных преференций не должен превышать 75 процентов полной стоимости проекта.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ru-RU" sz="1400" dirty="0"/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ru-RU" sz="1400" dirty="0"/>
              <a:t>При участии в проекте коммерческой организации, специально созданной в целях осуществления проекта, 20 % от полной стоимости проекта должно быть внесено в УК ССП собственными средствами ССП.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338936" cy="6480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Проекты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ССП должны соответствовать следующим критериям:</a:t>
            </a:r>
            <a:b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85780" y="1114543"/>
            <a:ext cx="2406052" cy="505076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85780" y="6212805"/>
            <a:ext cx="9058220" cy="620712"/>
          </a:xfrm>
          <a:prstGeom prst="rect">
            <a:avLst/>
          </a:prstGeom>
          <a:solidFill>
            <a:srgbClr val="F66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Реализация гарантийного механизма поддержки МСП 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 rot="5400000">
            <a:off x="366923" y="945297"/>
            <a:ext cx="1462184" cy="2035678"/>
            <a:chOff x="3193598" y="580925"/>
            <a:chExt cx="2902148" cy="2902148"/>
          </a:xfrm>
        </p:grpSpPr>
        <p:sp>
          <p:nvSpPr>
            <p:cNvPr id="56" name="Стрелка вверх 55"/>
            <p:cNvSpPr/>
            <p:nvPr/>
          </p:nvSpPr>
          <p:spPr>
            <a:xfrm rot="5400000">
              <a:off x="3193598" y="580925"/>
              <a:ext cx="2902148" cy="2902148"/>
            </a:xfrm>
            <a:prstGeom prst="up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243255"/>
                <a:satOff val="25521"/>
                <a:lumOff val="19699"/>
                <a:alphaOff val="0"/>
              </a:schemeClr>
            </a:fillRef>
            <a:effectRef idx="0">
              <a:schemeClr val="accent2">
                <a:shade val="80000"/>
                <a:hueOff val="-243255"/>
                <a:satOff val="25521"/>
                <a:lumOff val="1969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57" name="Стрелка вверх 4"/>
            <p:cNvSpPr/>
            <p:nvPr/>
          </p:nvSpPr>
          <p:spPr>
            <a:xfrm>
              <a:off x="3193598" y="1306462"/>
              <a:ext cx="2394272" cy="14510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2928" tIns="312928" rIns="312928" bIns="312928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400" kern="12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37401" y="1632444"/>
            <a:ext cx="942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Банк</a:t>
            </a: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972420410"/>
              </p:ext>
            </p:extLst>
          </p:nvPr>
        </p:nvGraphicFramePr>
        <p:xfrm>
          <a:off x="-95672" y="2278775"/>
          <a:ext cx="2232248" cy="3142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" name="Стрелка вверх 4"/>
          <p:cNvSpPr/>
          <p:nvPr/>
        </p:nvSpPr>
        <p:spPr>
          <a:xfrm>
            <a:off x="1906623" y="1114543"/>
            <a:ext cx="2234320" cy="13321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400" kern="1200"/>
          </a:p>
        </p:txBody>
      </p:sp>
      <p:sp>
        <p:nvSpPr>
          <p:cNvPr id="28" name="Прямоугольник 27"/>
          <p:cNvSpPr/>
          <p:nvPr/>
        </p:nvSpPr>
        <p:spPr>
          <a:xfrm>
            <a:off x="254351" y="5229200"/>
            <a:ext cx="1437329" cy="838835"/>
          </a:xfrm>
          <a:prstGeom prst="rect">
            <a:avLst/>
          </a:prstGeom>
          <a:solidFill>
            <a:srgbClr val="F6A02E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МСП БАНК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Выгнутая влево стрелка 31"/>
          <p:cNvSpPr/>
          <p:nvPr/>
        </p:nvSpPr>
        <p:spPr>
          <a:xfrm rot="10619935">
            <a:off x="1691822" y="1346225"/>
            <a:ext cx="687713" cy="4307848"/>
          </a:xfrm>
          <a:prstGeom prst="curvedRightArrow">
            <a:avLst/>
          </a:prstGeom>
          <a:solidFill>
            <a:srgbClr val="F6A02E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89977" y="548680"/>
            <a:ext cx="5640220" cy="400110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Заключение рамочного соглашения</a:t>
            </a:r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569002" y="3462164"/>
            <a:ext cx="27399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Рамочное соглашение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627673" y="1688490"/>
            <a:ext cx="62831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ru-RU" sz="1200" dirty="0" smtClean="0"/>
              <a:t>Наличие </a:t>
            </a:r>
            <a:r>
              <a:rPr lang="ru-RU" sz="1200" dirty="0"/>
              <a:t>действующих рейтингов долгосрочной </a:t>
            </a:r>
            <a:r>
              <a:rPr lang="ru-RU" sz="1200" dirty="0" smtClean="0"/>
              <a:t>кредитоспособности</a:t>
            </a:r>
          </a:p>
          <a:p>
            <a:pPr algn="just">
              <a:lnSpc>
                <a:spcPct val="150000"/>
              </a:lnSpc>
            </a:pPr>
            <a:endParaRPr lang="ru-RU" sz="1200" dirty="0" smtClean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 smtClean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 smtClean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 smtClean="0"/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endParaRPr lang="ru-RU" sz="1200" dirty="0" smtClean="0"/>
          </a:p>
          <a:p>
            <a:pPr algn="just">
              <a:lnSpc>
                <a:spcPct val="150000"/>
              </a:lnSpc>
            </a:pPr>
            <a:endParaRPr lang="ru-RU" sz="1200" dirty="0" smtClean="0"/>
          </a:p>
          <a:p>
            <a:pPr algn="just">
              <a:lnSpc>
                <a:spcPct val="150000"/>
              </a:lnSpc>
            </a:pPr>
            <a:r>
              <a:rPr lang="ru-RU" sz="1200" dirty="0" smtClean="0"/>
              <a:t>2. Отсутствие </a:t>
            </a:r>
            <a:r>
              <a:rPr lang="ru-RU" sz="1200" dirty="0"/>
              <a:t>негативной кредитной истории в Группе Внешэкономбанка. 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/>
              <a:t>3.Величина </a:t>
            </a:r>
            <a:r>
              <a:rPr lang="ru-RU" sz="1200" dirty="0"/>
              <a:t>собственных средств (капитала) - не ниже  900 млн. рублей.</a:t>
            </a:r>
          </a:p>
          <a:p>
            <a:pPr algn="just">
              <a:lnSpc>
                <a:spcPct val="150000"/>
              </a:lnSpc>
            </a:pPr>
            <a:r>
              <a:rPr lang="ru-RU" sz="1200" dirty="0"/>
              <a:t>4</a:t>
            </a:r>
            <a:r>
              <a:rPr lang="ru-RU" sz="1200" dirty="0" smtClean="0"/>
              <a:t>. </a:t>
            </a:r>
            <a:r>
              <a:rPr lang="ru-RU" sz="1200" dirty="0"/>
              <a:t>Доля кредитов 4-5 категорий качества</a:t>
            </a:r>
            <a:r>
              <a:rPr lang="ru-RU" sz="1200" baseline="30000" dirty="0"/>
              <a:t> </a:t>
            </a:r>
            <a:r>
              <a:rPr lang="ru-RU" sz="1200" dirty="0"/>
              <a:t>в общем кредитном портфеле не превышает 20%.</a:t>
            </a:r>
          </a:p>
          <a:p>
            <a:pPr algn="just">
              <a:lnSpc>
                <a:spcPct val="150000"/>
              </a:lnSpc>
            </a:pPr>
            <a:r>
              <a:rPr lang="ru-RU" sz="1200" dirty="0"/>
              <a:t>5</a:t>
            </a:r>
            <a:r>
              <a:rPr lang="ru-RU" sz="1200" dirty="0" smtClean="0"/>
              <a:t>. </a:t>
            </a:r>
            <a:r>
              <a:rPr lang="ru-RU" sz="1200" dirty="0"/>
              <a:t>Доля кредитов, предоставленных на реализацию </a:t>
            </a:r>
            <a:r>
              <a:rPr lang="ru-RU" sz="1200" dirty="0" smtClean="0"/>
              <a:t>инвестиционных </a:t>
            </a:r>
            <a:r>
              <a:rPr lang="ru-RU" sz="1200" dirty="0"/>
              <a:t>проектов, 4-5 категорий качества в общем объеме кредитов, не превышает 25</a:t>
            </a:r>
            <a:r>
              <a:rPr lang="ru-RU" sz="1200" dirty="0" smtClean="0"/>
              <a:t>%.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701243" y="1047669"/>
            <a:ext cx="61748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Дополнительные критерии отбора Банков, 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участвующих в реализации Гарантийного механизма</a:t>
            </a:r>
            <a:endParaRPr lang="ru-RU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5599"/>
              </p:ext>
            </p:extLst>
          </p:nvPr>
        </p:nvGraphicFramePr>
        <p:xfrm>
          <a:off x="3008181" y="2204864"/>
          <a:ext cx="5616623" cy="21030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2219"/>
                <a:gridCol w="1822202"/>
                <a:gridCol w="1822202"/>
              </a:tblGrid>
              <a:tr h="181220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Рейтинговое агентство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(наименование рейтинга)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Значение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рейтинга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Международная шкала  (долгосрочный кредитный рейтинг в иностранной валюте)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Национальная шкала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1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Fitch</a:t>
                      </a: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atings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B-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BBB-(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rus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1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Standard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&amp;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Poor’s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B-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ruBBB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22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Moody’s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Investors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Services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B3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Baa3.ru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1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Эксперт РА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22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Национальное рейтинговое агентство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А-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1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Рус-Рейтинг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ВВ-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1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AK&amp;M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367463"/>
            <a:ext cx="579437" cy="3016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5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72920" y="548680"/>
            <a:ext cx="414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D4D4D6">
                  <a:lumMod val="50000"/>
                </a:srgbClr>
              </a:solidFill>
            </a:endParaRPr>
          </a:p>
        </p:txBody>
      </p:sp>
      <p:sp>
        <p:nvSpPr>
          <p:cNvPr id="12" name="Rounded Rectangle 3"/>
          <p:cNvSpPr/>
          <p:nvPr/>
        </p:nvSpPr>
        <p:spPr>
          <a:xfrm>
            <a:off x="276531" y="2060848"/>
            <a:ext cx="5159565" cy="17281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34108" y="528357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Impact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3925" y="2236484"/>
            <a:ext cx="42315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Общая стоимость проекта 102 млн. руб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Собственные средства 22 млн. руб.(21,5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%)</a:t>
            </a: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50"/>
              </a:buClr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Кредит 80 млн. руб.(78,5%)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8968" y="1283605"/>
            <a:ext cx="5561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990000"/>
                </a:solidFill>
              </a:rPr>
              <a:t>Проект: Организация производства  5-ти </a:t>
            </a:r>
            <a:r>
              <a:rPr lang="ru-RU" sz="1600" b="1" dirty="0" err="1" smtClean="0">
                <a:solidFill>
                  <a:srgbClr val="990000"/>
                </a:solidFill>
              </a:rPr>
              <a:t>слойной</a:t>
            </a:r>
            <a:r>
              <a:rPr lang="ru-RU" sz="1600" b="1" dirty="0" smtClean="0">
                <a:solidFill>
                  <a:srgbClr val="990000"/>
                </a:solidFill>
              </a:rPr>
              <a:t> </a:t>
            </a:r>
            <a:r>
              <a:rPr lang="ru-RU" sz="1600" b="1" dirty="0" err="1" smtClean="0">
                <a:solidFill>
                  <a:srgbClr val="990000"/>
                </a:solidFill>
              </a:rPr>
              <a:t>термоусадочной</a:t>
            </a:r>
            <a:r>
              <a:rPr lang="ru-RU" sz="1600" b="1" dirty="0" smtClean="0">
                <a:solidFill>
                  <a:srgbClr val="990000"/>
                </a:solidFill>
              </a:rPr>
              <a:t> пленки .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AutoShape 29"/>
          <p:cNvSpPr>
            <a:spLocks noChangeArrowheads="1"/>
          </p:cNvSpPr>
          <p:nvPr/>
        </p:nvSpPr>
        <p:spPr bwMode="auto">
          <a:xfrm>
            <a:off x="1331640" y="2918895"/>
            <a:ext cx="3601191" cy="504055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Нераспределенная прибыль составляет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42,242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млн. руб. (1370 баланса)</a:t>
            </a:r>
            <a:endParaRPr lang="ru-RU" sz="1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ounded Rectangle 3"/>
          <p:cNvSpPr/>
          <p:nvPr/>
        </p:nvSpPr>
        <p:spPr>
          <a:xfrm>
            <a:off x="503925" y="4538491"/>
            <a:ext cx="3510857" cy="151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3744" y="4606460"/>
            <a:ext cx="3491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Целевое использование: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0632" y="4941168"/>
            <a:ext cx="3417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Приобретение оборудования  100% КВ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Оплата оборудования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Доставка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Таможенные платежи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НДС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16200000">
            <a:off x="1764114" y="3746828"/>
            <a:ext cx="571803" cy="1011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ounded Rectangle 3"/>
          <p:cNvSpPr/>
          <p:nvPr/>
        </p:nvSpPr>
        <p:spPr>
          <a:xfrm>
            <a:off x="4427984" y="4618293"/>
            <a:ext cx="3510857" cy="11029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08026" y="468110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 в отрасли: 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35453" y="4988879"/>
            <a:ext cx="3417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Генеральный директор  осуществляет руководство обществом с момента его образования (13-лет)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16200000">
            <a:off x="4746919" y="3892521"/>
            <a:ext cx="571803" cy="72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ounded Rectangle 3"/>
          <p:cNvSpPr/>
          <p:nvPr/>
        </p:nvSpPr>
        <p:spPr>
          <a:xfrm>
            <a:off x="6034877" y="1196753"/>
            <a:ext cx="3059832" cy="26401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10395" y="1422105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Преференции: 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27525" y="1744112"/>
            <a:ext cx="29671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Общая сумма преференций составляет 51 млн. руб. (50% от стоимости проекта), в том числе:</a:t>
            </a:r>
          </a:p>
          <a:p>
            <a:pPr>
              <a:buClr>
                <a:srgbClr val="00B050"/>
              </a:buClr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Часть </a:t>
            </a:r>
            <a:r>
              <a:rPr lang="ru-RU" sz="1200" b="1" dirty="0" err="1" smtClean="0">
                <a:solidFill>
                  <a:schemeClr val="bg2">
                    <a:lumMod val="25000"/>
                  </a:schemeClr>
                </a:solidFill>
              </a:rPr>
              <a:t>кредита,обеспеченного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 гарантией МСП Банка- 40 млн. руб.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Поручительство Гарантийного фонда Ростовской области – 11 млн.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5554980" y="2277484"/>
            <a:ext cx="385172" cy="54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2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72920" y="548680"/>
            <a:ext cx="414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D4D4D6">
                  <a:lumMod val="50000"/>
                </a:srgbClr>
              </a:solidFill>
            </a:endParaRPr>
          </a:p>
        </p:txBody>
      </p:sp>
      <p:sp>
        <p:nvSpPr>
          <p:cNvPr id="12" name="Rounded Rectangle 3"/>
          <p:cNvSpPr/>
          <p:nvPr/>
        </p:nvSpPr>
        <p:spPr>
          <a:xfrm>
            <a:off x="503925" y="2132856"/>
            <a:ext cx="4788155" cy="21148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34108" y="528357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Impact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3925" y="2236484"/>
            <a:ext cx="4231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Общая стоимость проекта 188 млн. руб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Собственные средства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38,8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млн. руб.(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20,56%)</a:t>
            </a: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50"/>
              </a:buClr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50"/>
              </a:buClr>
            </a:pPr>
            <a:endParaRPr lang="ru-RU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50"/>
              </a:buClr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Кредит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150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млн. руб.(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79,44%) 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968" y="1283605"/>
            <a:ext cx="5561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990000"/>
                </a:solidFill>
              </a:rPr>
              <a:t>Проект : Организация производства сухой молочной смеси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AutoShape 29"/>
          <p:cNvSpPr>
            <a:spLocks noChangeArrowheads="1"/>
          </p:cNvSpPr>
          <p:nvPr/>
        </p:nvSpPr>
        <p:spPr bwMode="auto">
          <a:xfrm>
            <a:off x="1187624" y="3045204"/>
            <a:ext cx="3960439" cy="822566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Согласно финансовой модели, за счет «Чистой прибыли» и «Амортизационных начислений», получаемых от текущей деятельности на инвестиционной фазе проекта.</a:t>
            </a:r>
            <a:endParaRPr lang="ru-RU" sz="1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ounded Rectangle 3"/>
          <p:cNvSpPr/>
          <p:nvPr/>
        </p:nvSpPr>
        <p:spPr>
          <a:xfrm>
            <a:off x="524531" y="4889935"/>
            <a:ext cx="3831445" cy="13473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108" y="5004267"/>
            <a:ext cx="3491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Целевое использование: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7153" y="5312044"/>
            <a:ext cx="3768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Приобретение (создание) основных средств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</a:rPr>
              <a:t>- 100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КВ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Приобретение ,монтаж оборудования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Строительство склада готовой продукции</a:t>
            </a:r>
          </a:p>
          <a:p>
            <a:pPr marL="171450" indent="-171450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Увеличение площадей обсушки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Rounded Rectangle 3"/>
          <p:cNvSpPr/>
          <p:nvPr/>
        </p:nvSpPr>
        <p:spPr>
          <a:xfrm>
            <a:off x="5825242" y="885230"/>
            <a:ext cx="3234634" cy="49408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27525" y="1744112"/>
            <a:ext cx="29671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b="1" dirty="0"/>
              <a:t>Производство сухой молочной сыворотки будет производиться из молочной сыворотки, которая является побочным продуктом при производстве сыра или казеина. Таким образом, вовлечение в производство вторичных ресурсов позволит компании не только повысить доходность завода, но и решить экологические проблемы, так как на текущий момент сыворотка сливается в канализацию, что приводит к загрязнению водоемов.</a:t>
            </a:r>
          </a:p>
        </p:txBody>
      </p:sp>
      <p:sp>
        <p:nvSpPr>
          <p:cNvPr id="21" name="Стрелка вправо 20"/>
          <p:cNvSpPr/>
          <p:nvPr/>
        </p:nvSpPr>
        <p:spPr>
          <a:xfrm rot="16200000">
            <a:off x="1737747" y="4156115"/>
            <a:ext cx="571803" cy="895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6110459" y="1316823"/>
            <a:ext cx="2685838" cy="386591"/>
            <a:chOff x="0" y="734294"/>
            <a:chExt cx="2016550" cy="614788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734294"/>
              <a:ext cx="2016550" cy="6147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0011" y="764305"/>
              <a:ext cx="1956528" cy="5547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6227404" y="1337681"/>
            <a:ext cx="2040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Особенности проекта: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10800000">
            <a:off x="5329254" y="2852936"/>
            <a:ext cx="495987" cy="787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8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11111</TotalTime>
  <Words>1175</Words>
  <Application>Microsoft Office PowerPoint</Application>
  <PresentationFormat>Экран (4:3)</PresentationFormat>
  <Paragraphs>204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Оформление по умолчанию</vt:lpstr>
      <vt:lpstr>Специальное оформление</vt:lpstr>
      <vt:lpstr>2_Специальное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отбора субъектов среднего предпринимательства (ССП)  </vt:lpstr>
      <vt:lpstr>Проекты ССП должны соответствовать следующим критериям: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dubovskiy.d</dc:creator>
  <cp:lastModifiedBy>Волкова Елена Дмитриевна</cp:lastModifiedBy>
  <cp:revision>809</cp:revision>
  <cp:lastPrinted>2014-04-15T10:39:05Z</cp:lastPrinted>
  <dcterms:created xsi:type="dcterms:W3CDTF">2011-06-28T17:14:56Z</dcterms:created>
  <dcterms:modified xsi:type="dcterms:W3CDTF">2014-06-09T10:48:49Z</dcterms:modified>
</cp:coreProperties>
</file>