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92" r:id="rId2"/>
    <p:sldId id="510" r:id="rId3"/>
    <p:sldId id="522" r:id="rId4"/>
    <p:sldId id="465" r:id="rId5"/>
    <p:sldId id="523" r:id="rId6"/>
    <p:sldId id="467" r:id="rId7"/>
    <p:sldId id="502" r:id="rId8"/>
    <p:sldId id="516" r:id="rId9"/>
    <p:sldId id="525" r:id="rId10"/>
    <p:sldId id="526" r:id="rId11"/>
    <p:sldId id="527" r:id="rId12"/>
    <p:sldId id="49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056" autoAdjust="0"/>
  </p:normalViewPr>
  <p:slideViewPr>
    <p:cSldViewPr>
      <p:cViewPr>
        <p:scale>
          <a:sx n="100" d="100"/>
          <a:sy n="100" d="100"/>
        </p:scale>
        <p:origin x="-186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F4FC1-4234-488D-BF31-EBBF38246ABA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7E38F8-9EE9-48C7-93F2-1D752EA81589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ПЛАТФОРМА</a:t>
          </a:r>
        </a:p>
      </dgm:t>
    </dgm:pt>
    <dgm:pt modelId="{493056A4-3BAC-4F10-A3B2-1DEF0241C295}" type="parTrans" cxnId="{0918B506-8D0B-4836-9B88-1CCEE3E723B8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956193-1E7A-4CAE-9651-FB4FEA935F36}" type="sibTrans" cxnId="{0918B506-8D0B-4836-9B88-1CCEE3E723B8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FC9D84-DAAD-4E6A-9F98-174F23F34852}">
      <dgm:prSet phldrT="[Текст]" custT="1"/>
      <dgm:spPr/>
      <dgm:t>
        <a:bodyPr/>
        <a:lstStyle/>
        <a:p>
          <a:r>
            <a: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2</a:t>
          </a:r>
          <a:r>
            <a: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Система ДБО для ФЛ</a:t>
          </a:r>
          <a:endParaRPr lang="ru-RU" sz="9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92C8638-17FA-4B2C-82EA-777B05E768ED}" type="parTrans" cxnId="{31B16248-5AF4-4579-A362-B3EF6ED7B656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31EE307-C15E-4247-B09D-D802D98E09FF}" type="sibTrans" cxnId="{31B16248-5AF4-4579-A362-B3EF6ED7B656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944CC0-D8F8-40BC-ACDB-AAE70913FF16}">
      <dgm:prSet phldrT="[Текст]" custT="1"/>
      <dgm:spPr/>
      <dgm:t>
        <a:bodyPr/>
        <a:lstStyle/>
        <a:p>
          <a:r>
            <a: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3 </a:t>
          </a:r>
          <a:r>
            <a:rPr lang="ru-RU" sz="9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Система банка</a:t>
          </a:r>
          <a:endParaRPr lang="ru-RU" sz="9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806F4D-1BD5-48AD-B526-5A7A8B0A8D06}" type="parTrans" cxnId="{0B828512-71A6-4703-B709-A80E8CF8F82A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C1540C-4444-44AE-8F4B-AF31B23A52AD}" type="sibTrans" cxnId="{0B828512-71A6-4703-B709-A80E8CF8F82A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4EA3DA-CB1A-4912-8349-C834499D02EF}">
      <dgm:prSet phldrT="[Текст]" custT="1"/>
      <dgm:spPr/>
      <dgm:t>
        <a:bodyPr/>
        <a:lstStyle/>
        <a:p>
          <a:r>
            <a: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…</a:t>
          </a:r>
          <a:endParaRPr lang="ru-RU" sz="1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DABD21A-1B8F-41A0-8841-94572F3B2644}" type="parTrans" cxnId="{2BE68C7C-6A7A-4808-910B-6ABF9BF0A4B3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55C6D9-1030-4EE1-B027-1131570AB4A2}" type="sibTrans" cxnId="{2BE68C7C-6A7A-4808-910B-6ABF9BF0A4B3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CB4FC6-F2D3-418F-B4A1-1AA985388009}">
      <dgm:prSet phldrT="[Текст]" custT="1"/>
      <dgm:spPr/>
      <dgm:t>
        <a:bodyPr/>
        <a:lstStyle/>
        <a:p>
          <a:r>
            <a: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</a:t>
          </a:r>
          <a:r>
            <a:rPr lang="en-US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</a:t>
          </a:r>
          <a:endParaRPr lang="ru-RU" sz="1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168432-9926-41F6-9D17-207A73367637}" type="parTrans" cxnId="{712FE375-5368-40F2-98DB-B40F87EC00CA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43B0F1-4605-4539-9D06-CB74C30B974A}" type="sibTrans" cxnId="{712FE375-5368-40F2-98DB-B40F87EC00CA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19115D-4B9C-461F-BA6F-B4DE1C3DBD77}">
      <dgm:prSet phldrT="[Текст]" custT="1"/>
      <dgm:spPr/>
      <dgm:t>
        <a:bodyPr/>
        <a:lstStyle/>
        <a:p>
          <a:r>
            <a: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1 </a:t>
          </a:r>
          <a:r>
            <a: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Система ДБО для ЮЛ</a:t>
          </a:r>
          <a:endParaRPr lang="ru-RU" sz="9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22A552A-71FD-41FB-BB1F-AF316F4A7CEA}" type="parTrans" cxnId="{1298B53A-9DA9-4F4B-9E1B-D6F55DF5E6A2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7613CA-12B6-43D7-8B56-4F1BA972DD41}" type="sibTrans" cxnId="{1298B53A-9DA9-4F4B-9E1B-D6F55DF5E6A2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8F4C10-1C60-4EA0-B1DE-BCD60EE83593}">
      <dgm:prSet phldrT="[Текст]" custT="1"/>
      <dgm:spPr/>
      <dgm:t>
        <a:bodyPr/>
        <a:lstStyle/>
        <a:p>
          <a:r>
            <a:rPr lang="ru-RU" sz="9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4</a:t>
          </a:r>
          <a:endParaRPr lang="ru-RU" sz="900" b="1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D894C4-7780-4BB0-A1DC-61F3B45AF2D3}" type="sibTrans" cxnId="{45594AB0-DD02-4CB2-B5A0-2BA9BA98FB6F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5625F2-F7F2-44CA-809E-7597E400D21C}" type="parTrans" cxnId="{45594AB0-DD02-4CB2-B5A0-2BA9BA98FB6F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6159E28-2DB6-4E96-A9E3-D1ABCC177319}">
      <dgm:prSet phldrT="[Текст]"/>
      <dgm:spPr/>
      <dgm:t>
        <a:bodyPr/>
        <a:lstStyle/>
        <a:p>
          <a:endParaRPr lang="ru-RU"/>
        </a:p>
      </dgm:t>
    </dgm:pt>
    <dgm:pt modelId="{B8D26C71-A997-47DF-A44C-E241EF4E9EDC}" type="parTrans" cxnId="{89BA8CB7-9F75-4026-A594-9E7ED8F06BFC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796D7BB-6987-4603-A814-DEC33CA0B738}" type="sibTrans" cxnId="{89BA8CB7-9F75-4026-A594-9E7ED8F06BFC}">
      <dgm:prSet/>
      <dgm:spPr/>
      <dgm:t>
        <a:bodyPr/>
        <a:lstStyle/>
        <a:p>
          <a:endParaRPr lang="ru-RU" sz="1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2DF19C0-E54D-4D90-88E4-A6276611DDED}">
      <dgm:prSet phldrT="[Текст]"/>
      <dgm:spPr/>
      <dgm:t>
        <a:bodyPr/>
        <a:lstStyle/>
        <a:p>
          <a:endParaRPr lang="ru-RU"/>
        </a:p>
      </dgm:t>
    </dgm:pt>
    <dgm:pt modelId="{534C8FF8-253F-4D4C-9F2C-9C653B212E28}" type="parTrans" cxnId="{A9DE7127-7CDA-4127-84C2-82174828506E}">
      <dgm:prSet/>
      <dgm:spPr/>
      <dgm:t>
        <a:bodyPr/>
        <a:lstStyle/>
        <a:p>
          <a:endParaRPr lang="ru-RU" sz="1000"/>
        </a:p>
      </dgm:t>
    </dgm:pt>
    <dgm:pt modelId="{84761361-0782-41F0-9228-02BE243B9C6F}" type="sibTrans" cxnId="{A9DE7127-7CDA-4127-84C2-82174828506E}">
      <dgm:prSet/>
      <dgm:spPr/>
      <dgm:t>
        <a:bodyPr/>
        <a:lstStyle/>
        <a:p>
          <a:endParaRPr lang="ru-RU" sz="1000"/>
        </a:p>
      </dgm:t>
    </dgm:pt>
    <dgm:pt modelId="{CEA073B4-BBBC-4B44-A462-8F7AB1723B1A}">
      <dgm:prSet phldrT="[Текст]"/>
      <dgm:spPr/>
      <dgm:t>
        <a:bodyPr/>
        <a:lstStyle/>
        <a:p>
          <a:endParaRPr lang="ru-RU"/>
        </a:p>
      </dgm:t>
    </dgm:pt>
    <dgm:pt modelId="{D9985B41-A793-4D08-B9B4-1B2D2E0B5301}" type="parTrans" cxnId="{3D26D2E0-5C60-41D6-AD42-F2135FD46CED}">
      <dgm:prSet/>
      <dgm:spPr/>
      <dgm:t>
        <a:bodyPr/>
        <a:lstStyle/>
        <a:p>
          <a:endParaRPr lang="ru-RU" sz="1000"/>
        </a:p>
      </dgm:t>
    </dgm:pt>
    <dgm:pt modelId="{298D7385-6F0A-4EA2-9E3F-811B31547E8D}" type="sibTrans" cxnId="{3D26D2E0-5C60-41D6-AD42-F2135FD46CED}">
      <dgm:prSet/>
      <dgm:spPr/>
      <dgm:t>
        <a:bodyPr/>
        <a:lstStyle/>
        <a:p>
          <a:endParaRPr lang="ru-RU" sz="1000"/>
        </a:p>
      </dgm:t>
    </dgm:pt>
    <dgm:pt modelId="{6CB5ABB4-9DB4-43A1-8868-249F3665B223}" type="pres">
      <dgm:prSet presAssocID="{7C0F4FC1-4234-488D-BF31-EBBF38246A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D834AB-4A53-4F92-8739-7DC7552880F5}" type="pres">
      <dgm:prSet presAssocID="{5E7E38F8-9EE9-48C7-93F2-1D752EA8158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4AAECFD7-246E-4158-BA2B-A073C626B7E7}" type="pres">
      <dgm:prSet presAssocID="{76FC9D84-DAAD-4E6A-9F98-174F23F34852}" presName="Accent1" presStyleCnt="0"/>
      <dgm:spPr/>
    </dgm:pt>
    <dgm:pt modelId="{2E0D3A65-3394-4D92-9BD2-7D3B19DE6BB0}" type="pres">
      <dgm:prSet presAssocID="{76FC9D84-DAAD-4E6A-9F98-174F23F34852}" presName="Accent" presStyleLbl="bgShp" presStyleIdx="0" presStyleCnt="6"/>
      <dgm:spPr/>
    </dgm:pt>
    <dgm:pt modelId="{D07D231F-1B8A-4E20-8105-399DC3B77ECA}" type="pres">
      <dgm:prSet presAssocID="{76FC9D84-DAAD-4E6A-9F98-174F23F3485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81AE8-72FD-4E8B-9A2A-BAC8042315FA}" type="pres">
      <dgm:prSet presAssocID="{CA944CC0-D8F8-40BC-ACDB-AAE70913FF16}" presName="Accent2" presStyleCnt="0"/>
      <dgm:spPr/>
    </dgm:pt>
    <dgm:pt modelId="{ED693525-E4B1-4BE1-A11B-4958B4F84A92}" type="pres">
      <dgm:prSet presAssocID="{CA944CC0-D8F8-40BC-ACDB-AAE70913FF16}" presName="Accent" presStyleLbl="bgShp" presStyleIdx="1" presStyleCnt="6"/>
      <dgm:spPr/>
    </dgm:pt>
    <dgm:pt modelId="{164E3F17-E362-4BFF-9EED-4122B13C3073}" type="pres">
      <dgm:prSet presAssocID="{CA944CC0-D8F8-40BC-ACDB-AAE70913FF1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E66B3-1A7F-417F-93DA-D46B83853E38}" type="pres">
      <dgm:prSet presAssocID="{D38F4C10-1C60-4EA0-B1DE-BCD60EE83593}" presName="Accent3" presStyleCnt="0"/>
      <dgm:spPr/>
    </dgm:pt>
    <dgm:pt modelId="{288CD95E-505E-4AF9-9B7D-7508349566E2}" type="pres">
      <dgm:prSet presAssocID="{D38F4C10-1C60-4EA0-B1DE-BCD60EE83593}" presName="Accent" presStyleLbl="bgShp" presStyleIdx="2" presStyleCnt="6"/>
      <dgm:spPr/>
    </dgm:pt>
    <dgm:pt modelId="{0B3934ED-E886-48D5-8154-1930A8308E79}" type="pres">
      <dgm:prSet presAssocID="{D38F4C10-1C60-4EA0-B1DE-BCD60EE8359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AED50-542B-495B-9D56-2AC6EC8515C3}" type="pres">
      <dgm:prSet presAssocID="{EC4EA3DA-CB1A-4912-8349-C834499D02EF}" presName="Accent4" presStyleCnt="0"/>
      <dgm:spPr/>
    </dgm:pt>
    <dgm:pt modelId="{9A181357-F653-454A-B60C-7EB7A0C5F7F7}" type="pres">
      <dgm:prSet presAssocID="{EC4EA3DA-CB1A-4912-8349-C834499D02EF}" presName="Accent" presStyleLbl="bgShp" presStyleIdx="3" presStyleCnt="6"/>
      <dgm:spPr/>
    </dgm:pt>
    <dgm:pt modelId="{00A8725C-5171-4F39-9B44-6302661A9C92}" type="pres">
      <dgm:prSet presAssocID="{EC4EA3DA-CB1A-4912-8349-C834499D02E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0B0F-5675-4EC0-89B3-27932202FC8D}" type="pres">
      <dgm:prSet presAssocID="{F7CB4FC6-F2D3-418F-B4A1-1AA985388009}" presName="Accent5" presStyleCnt="0"/>
      <dgm:spPr/>
    </dgm:pt>
    <dgm:pt modelId="{E02484B9-2EF2-40D3-A3ED-55892D68B080}" type="pres">
      <dgm:prSet presAssocID="{F7CB4FC6-F2D3-418F-B4A1-1AA985388009}" presName="Accent" presStyleLbl="bgShp" presStyleIdx="4" presStyleCnt="6"/>
      <dgm:spPr/>
    </dgm:pt>
    <dgm:pt modelId="{F183C304-385A-4979-862C-15346F7381B9}" type="pres">
      <dgm:prSet presAssocID="{F7CB4FC6-F2D3-418F-B4A1-1AA98538800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0E8B5-3C54-4C2F-A70C-F9909230A412}" type="pres">
      <dgm:prSet presAssocID="{8C19115D-4B9C-461F-BA6F-B4DE1C3DBD77}" presName="Accent6" presStyleCnt="0"/>
      <dgm:spPr/>
    </dgm:pt>
    <dgm:pt modelId="{A0657258-20DE-47DB-9E26-24843D46BB17}" type="pres">
      <dgm:prSet presAssocID="{8C19115D-4B9C-461F-BA6F-B4DE1C3DBD77}" presName="Accent" presStyleLbl="bgShp" presStyleIdx="5" presStyleCnt="6"/>
      <dgm:spPr/>
    </dgm:pt>
    <dgm:pt modelId="{3FD0ED4F-7887-46C6-8B83-215FCB3E5E50}" type="pres">
      <dgm:prSet presAssocID="{8C19115D-4B9C-461F-BA6F-B4DE1C3DBD7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EA1CFC-99B5-4D21-83B4-1D4025BCB24A}" type="presOf" srcId="{D38F4C10-1C60-4EA0-B1DE-BCD60EE83593}" destId="{0B3934ED-E886-48D5-8154-1930A8308E79}" srcOrd="0" destOrd="0" presId="urn:microsoft.com/office/officeart/2011/layout/HexagonRadial"/>
    <dgm:cxn modelId="{1298B53A-9DA9-4F4B-9E1B-D6F55DF5E6A2}" srcId="{5E7E38F8-9EE9-48C7-93F2-1D752EA81589}" destId="{8C19115D-4B9C-461F-BA6F-B4DE1C3DBD77}" srcOrd="5" destOrd="0" parTransId="{322A552A-71FD-41FB-BB1F-AF316F4A7CEA}" sibTransId="{137613CA-12B6-43D7-8B56-4F1BA972DD41}"/>
    <dgm:cxn modelId="{0B828512-71A6-4703-B709-A80E8CF8F82A}" srcId="{5E7E38F8-9EE9-48C7-93F2-1D752EA81589}" destId="{CA944CC0-D8F8-40BC-ACDB-AAE70913FF16}" srcOrd="1" destOrd="0" parTransId="{0A806F4D-1BD5-48AD-B526-5A7A8B0A8D06}" sibTransId="{41C1540C-4444-44AE-8F4B-AF31B23A52AD}"/>
    <dgm:cxn modelId="{712FE375-5368-40F2-98DB-B40F87EC00CA}" srcId="{5E7E38F8-9EE9-48C7-93F2-1D752EA81589}" destId="{F7CB4FC6-F2D3-418F-B4A1-1AA985388009}" srcOrd="4" destOrd="0" parTransId="{CB168432-9926-41F6-9D17-207A73367637}" sibTransId="{D543B0F1-4605-4539-9D06-CB74C30B974A}"/>
    <dgm:cxn modelId="{31B16248-5AF4-4579-A362-B3EF6ED7B656}" srcId="{5E7E38F8-9EE9-48C7-93F2-1D752EA81589}" destId="{76FC9D84-DAAD-4E6A-9F98-174F23F34852}" srcOrd="0" destOrd="0" parTransId="{B92C8638-17FA-4B2C-82EA-777B05E768ED}" sibTransId="{331EE307-C15E-4247-B09D-D802D98E09FF}"/>
    <dgm:cxn modelId="{0918B506-8D0B-4836-9B88-1CCEE3E723B8}" srcId="{7C0F4FC1-4234-488D-BF31-EBBF38246ABA}" destId="{5E7E38F8-9EE9-48C7-93F2-1D752EA81589}" srcOrd="0" destOrd="0" parTransId="{493056A4-3BAC-4F10-A3B2-1DEF0241C295}" sibTransId="{23956193-1E7A-4CAE-9651-FB4FEA935F36}"/>
    <dgm:cxn modelId="{A9DE7127-7CDA-4127-84C2-82174828506E}" srcId="{5E7E38F8-9EE9-48C7-93F2-1D752EA81589}" destId="{32DF19C0-E54D-4D90-88E4-A6276611DDED}" srcOrd="7" destOrd="0" parTransId="{534C8FF8-253F-4D4C-9F2C-9C653B212E28}" sibTransId="{84761361-0782-41F0-9228-02BE243B9C6F}"/>
    <dgm:cxn modelId="{C9E5E95B-3D9B-4216-BED3-77F7BE625436}" type="presOf" srcId="{5E7E38F8-9EE9-48C7-93F2-1D752EA81589}" destId="{75D834AB-4A53-4F92-8739-7DC7552880F5}" srcOrd="0" destOrd="0" presId="urn:microsoft.com/office/officeart/2011/layout/HexagonRadial"/>
    <dgm:cxn modelId="{4490150F-3AC8-4AE1-B31D-2508151BA285}" type="presOf" srcId="{F7CB4FC6-F2D3-418F-B4A1-1AA985388009}" destId="{F183C304-385A-4979-862C-15346F7381B9}" srcOrd="0" destOrd="0" presId="urn:microsoft.com/office/officeart/2011/layout/HexagonRadial"/>
    <dgm:cxn modelId="{89BA8CB7-9F75-4026-A594-9E7ED8F06BFC}" srcId="{5E7E38F8-9EE9-48C7-93F2-1D752EA81589}" destId="{C6159E28-2DB6-4E96-A9E3-D1ABCC177319}" srcOrd="8" destOrd="0" parTransId="{B8D26C71-A997-47DF-A44C-E241EF4E9EDC}" sibTransId="{3796D7BB-6987-4603-A814-DEC33CA0B738}"/>
    <dgm:cxn modelId="{3D26D2E0-5C60-41D6-AD42-F2135FD46CED}" srcId="{5E7E38F8-9EE9-48C7-93F2-1D752EA81589}" destId="{CEA073B4-BBBC-4B44-A462-8F7AB1723B1A}" srcOrd="6" destOrd="0" parTransId="{D9985B41-A793-4D08-B9B4-1B2D2E0B5301}" sibTransId="{298D7385-6F0A-4EA2-9E3F-811B31547E8D}"/>
    <dgm:cxn modelId="{2BE68C7C-6A7A-4808-910B-6ABF9BF0A4B3}" srcId="{5E7E38F8-9EE9-48C7-93F2-1D752EA81589}" destId="{EC4EA3DA-CB1A-4912-8349-C834499D02EF}" srcOrd="3" destOrd="0" parTransId="{3DABD21A-1B8F-41A0-8841-94572F3B2644}" sibTransId="{3155C6D9-1030-4EE1-B027-1131570AB4A2}"/>
    <dgm:cxn modelId="{12642EA9-F414-4210-915D-09424F464A2C}" type="presOf" srcId="{EC4EA3DA-CB1A-4912-8349-C834499D02EF}" destId="{00A8725C-5171-4F39-9B44-6302661A9C92}" srcOrd="0" destOrd="0" presId="urn:microsoft.com/office/officeart/2011/layout/HexagonRadial"/>
    <dgm:cxn modelId="{A5E8C7E9-953C-4944-BE9F-F557B6664605}" type="presOf" srcId="{76FC9D84-DAAD-4E6A-9F98-174F23F34852}" destId="{D07D231F-1B8A-4E20-8105-399DC3B77ECA}" srcOrd="0" destOrd="0" presId="urn:microsoft.com/office/officeart/2011/layout/HexagonRadial"/>
    <dgm:cxn modelId="{0194A682-C867-4F58-AC24-BA514DA67BF1}" type="presOf" srcId="{CA944CC0-D8F8-40BC-ACDB-AAE70913FF16}" destId="{164E3F17-E362-4BFF-9EED-4122B13C3073}" srcOrd="0" destOrd="0" presId="urn:microsoft.com/office/officeart/2011/layout/HexagonRadial"/>
    <dgm:cxn modelId="{45594AB0-DD02-4CB2-B5A0-2BA9BA98FB6F}" srcId="{5E7E38F8-9EE9-48C7-93F2-1D752EA81589}" destId="{D38F4C10-1C60-4EA0-B1DE-BCD60EE83593}" srcOrd="2" destOrd="0" parTransId="{4D5625F2-F7F2-44CA-809E-7597E400D21C}" sibTransId="{63D894C4-7780-4BB0-A1DC-61F3B45AF2D3}"/>
    <dgm:cxn modelId="{033BADDF-6709-4700-8A69-8FA0C50B415D}" type="presOf" srcId="{7C0F4FC1-4234-488D-BF31-EBBF38246ABA}" destId="{6CB5ABB4-9DB4-43A1-8868-249F3665B223}" srcOrd="0" destOrd="0" presId="urn:microsoft.com/office/officeart/2011/layout/HexagonRadial"/>
    <dgm:cxn modelId="{60955F5C-4289-45FF-99EB-D4629A540DA2}" type="presOf" srcId="{8C19115D-4B9C-461F-BA6F-B4DE1C3DBD77}" destId="{3FD0ED4F-7887-46C6-8B83-215FCB3E5E50}" srcOrd="0" destOrd="0" presId="urn:microsoft.com/office/officeart/2011/layout/HexagonRadial"/>
    <dgm:cxn modelId="{358F372C-02B2-42E6-998A-BF8C7C616770}" type="presParOf" srcId="{6CB5ABB4-9DB4-43A1-8868-249F3665B223}" destId="{75D834AB-4A53-4F92-8739-7DC7552880F5}" srcOrd="0" destOrd="0" presId="urn:microsoft.com/office/officeart/2011/layout/HexagonRadial"/>
    <dgm:cxn modelId="{F9E5C6AC-EC51-47C7-A5BF-3F27CADCD7D6}" type="presParOf" srcId="{6CB5ABB4-9DB4-43A1-8868-249F3665B223}" destId="{4AAECFD7-246E-4158-BA2B-A073C626B7E7}" srcOrd="1" destOrd="0" presId="urn:microsoft.com/office/officeart/2011/layout/HexagonRadial"/>
    <dgm:cxn modelId="{55D18AF0-0EBA-4DAD-92ED-1AF83611C792}" type="presParOf" srcId="{4AAECFD7-246E-4158-BA2B-A073C626B7E7}" destId="{2E0D3A65-3394-4D92-9BD2-7D3B19DE6BB0}" srcOrd="0" destOrd="0" presId="urn:microsoft.com/office/officeart/2011/layout/HexagonRadial"/>
    <dgm:cxn modelId="{A1588EC2-AA73-487A-9A4A-B26C71473DD9}" type="presParOf" srcId="{6CB5ABB4-9DB4-43A1-8868-249F3665B223}" destId="{D07D231F-1B8A-4E20-8105-399DC3B77ECA}" srcOrd="2" destOrd="0" presId="urn:microsoft.com/office/officeart/2011/layout/HexagonRadial"/>
    <dgm:cxn modelId="{46DA2894-CCF6-4C55-A7EA-8B68709A5946}" type="presParOf" srcId="{6CB5ABB4-9DB4-43A1-8868-249F3665B223}" destId="{5F081AE8-72FD-4E8B-9A2A-BAC8042315FA}" srcOrd="3" destOrd="0" presId="urn:microsoft.com/office/officeart/2011/layout/HexagonRadial"/>
    <dgm:cxn modelId="{43F4FEFA-1ED5-4461-8E54-C6CB1D20E99B}" type="presParOf" srcId="{5F081AE8-72FD-4E8B-9A2A-BAC8042315FA}" destId="{ED693525-E4B1-4BE1-A11B-4958B4F84A92}" srcOrd="0" destOrd="0" presId="urn:microsoft.com/office/officeart/2011/layout/HexagonRadial"/>
    <dgm:cxn modelId="{18B351AB-468B-4F14-9BBC-2120BE41A826}" type="presParOf" srcId="{6CB5ABB4-9DB4-43A1-8868-249F3665B223}" destId="{164E3F17-E362-4BFF-9EED-4122B13C3073}" srcOrd="4" destOrd="0" presId="urn:microsoft.com/office/officeart/2011/layout/HexagonRadial"/>
    <dgm:cxn modelId="{EF923F65-7CE4-4FBD-87BD-3436D6BCF8E1}" type="presParOf" srcId="{6CB5ABB4-9DB4-43A1-8868-249F3665B223}" destId="{A9EE66B3-1A7F-417F-93DA-D46B83853E38}" srcOrd="5" destOrd="0" presId="urn:microsoft.com/office/officeart/2011/layout/HexagonRadial"/>
    <dgm:cxn modelId="{411BD7B0-890D-4D7F-A1E4-2D8E310493EC}" type="presParOf" srcId="{A9EE66B3-1A7F-417F-93DA-D46B83853E38}" destId="{288CD95E-505E-4AF9-9B7D-7508349566E2}" srcOrd="0" destOrd="0" presId="urn:microsoft.com/office/officeart/2011/layout/HexagonRadial"/>
    <dgm:cxn modelId="{C022BEAA-851C-4D12-A592-D5D2A5F1A0C2}" type="presParOf" srcId="{6CB5ABB4-9DB4-43A1-8868-249F3665B223}" destId="{0B3934ED-E886-48D5-8154-1930A8308E79}" srcOrd="6" destOrd="0" presId="urn:microsoft.com/office/officeart/2011/layout/HexagonRadial"/>
    <dgm:cxn modelId="{E1B0B7BF-70A1-404E-B96A-27176DE9A4E8}" type="presParOf" srcId="{6CB5ABB4-9DB4-43A1-8868-249F3665B223}" destId="{531AED50-542B-495B-9D56-2AC6EC8515C3}" srcOrd="7" destOrd="0" presId="urn:microsoft.com/office/officeart/2011/layout/HexagonRadial"/>
    <dgm:cxn modelId="{D1E10192-38A5-4607-A50E-9C14CE0F13FD}" type="presParOf" srcId="{531AED50-542B-495B-9D56-2AC6EC8515C3}" destId="{9A181357-F653-454A-B60C-7EB7A0C5F7F7}" srcOrd="0" destOrd="0" presId="urn:microsoft.com/office/officeart/2011/layout/HexagonRadial"/>
    <dgm:cxn modelId="{53D49AE4-5376-4259-98DE-E406F84220A5}" type="presParOf" srcId="{6CB5ABB4-9DB4-43A1-8868-249F3665B223}" destId="{00A8725C-5171-4F39-9B44-6302661A9C92}" srcOrd="8" destOrd="0" presId="urn:microsoft.com/office/officeart/2011/layout/HexagonRadial"/>
    <dgm:cxn modelId="{57C5B0C1-5772-4697-88CC-8CC428D986E3}" type="presParOf" srcId="{6CB5ABB4-9DB4-43A1-8868-249F3665B223}" destId="{792A0B0F-5675-4EC0-89B3-27932202FC8D}" srcOrd="9" destOrd="0" presId="urn:microsoft.com/office/officeart/2011/layout/HexagonRadial"/>
    <dgm:cxn modelId="{2D8EB535-279C-4F19-9F0E-A09C1550149D}" type="presParOf" srcId="{792A0B0F-5675-4EC0-89B3-27932202FC8D}" destId="{E02484B9-2EF2-40D3-A3ED-55892D68B080}" srcOrd="0" destOrd="0" presId="urn:microsoft.com/office/officeart/2011/layout/HexagonRadial"/>
    <dgm:cxn modelId="{987CA3B0-5E41-42E7-8987-57DB5D9347B4}" type="presParOf" srcId="{6CB5ABB4-9DB4-43A1-8868-249F3665B223}" destId="{F183C304-385A-4979-862C-15346F7381B9}" srcOrd="10" destOrd="0" presId="urn:microsoft.com/office/officeart/2011/layout/HexagonRadial"/>
    <dgm:cxn modelId="{09EC415D-62A2-437F-AFB6-E25FFCE9A907}" type="presParOf" srcId="{6CB5ABB4-9DB4-43A1-8868-249F3665B223}" destId="{AF90E8B5-3C54-4C2F-A70C-F9909230A412}" srcOrd="11" destOrd="0" presId="urn:microsoft.com/office/officeart/2011/layout/HexagonRadial"/>
    <dgm:cxn modelId="{64B26E8D-752E-4F9C-8B33-3E55CD18DE6F}" type="presParOf" srcId="{AF90E8B5-3C54-4C2F-A70C-F9909230A412}" destId="{A0657258-20DE-47DB-9E26-24843D46BB17}" srcOrd="0" destOrd="0" presId="urn:microsoft.com/office/officeart/2011/layout/HexagonRadial"/>
    <dgm:cxn modelId="{0A0E1F57-2DBB-48CF-9B61-AC78CB311237}" type="presParOf" srcId="{6CB5ABB4-9DB4-43A1-8868-249F3665B223}" destId="{3FD0ED4F-7887-46C6-8B83-215FCB3E5E5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34AB-4A53-4F92-8739-7DC7552880F5}">
      <dsp:nvSpPr>
        <dsp:cNvPr id="0" name=""/>
        <dsp:cNvSpPr/>
      </dsp:nvSpPr>
      <dsp:spPr>
        <a:xfrm>
          <a:off x="1234249" y="1360429"/>
          <a:ext cx="1729164" cy="14957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ПЛАТФОРМА</a:t>
          </a:r>
        </a:p>
      </dsp:txBody>
      <dsp:txXfrm>
        <a:off x="1520796" y="1608304"/>
        <a:ext cx="1156070" cy="1000047"/>
      </dsp:txXfrm>
    </dsp:sp>
    <dsp:sp modelId="{ED693525-E4B1-4BE1-A11B-4958B4F84A92}">
      <dsp:nvSpPr>
        <dsp:cNvPr id="0" name=""/>
        <dsp:cNvSpPr/>
      </dsp:nvSpPr>
      <dsp:spPr>
        <a:xfrm>
          <a:off x="2317038" y="644791"/>
          <a:ext cx="652408" cy="5621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D231F-1B8A-4E20-8105-399DC3B77ECA}">
      <dsp:nvSpPr>
        <dsp:cNvPr id="0" name=""/>
        <dsp:cNvSpPr/>
      </dsp:nvSpPr>
      <dsp:spPr>
        <a:xfrm>
          <a:off x="1393530" y="0"/>
          <a:ext cx="1417037" cy="12259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2</a:t>
          </a:r>
          <a:r>
            <a:rPr 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Система ДБО для ФЛ</a:t>
          </a:r>
          <a:endParaRPr lang="ru-RU" sz="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28363" y="203159"/>
        <a:ext cx="947371" cy="819586"/>
      </dsp:txXfrm>
    </dsp:sp>
    <dsp:sp modelId="{288CD95E-505E-4AF9-9B7D-7508349566E2}">
      <dsp:nvSpPr>
        <dsp:cNvPr id="0" name=""/>
        <dsp:cNvSpPr/>
      </dsp:nvSpPr>
      <dsp:spPr>
        <a:xfrm>
          <a:off x="3078450" y="1695686"/>
          <a:ext cx="652408" cy="5621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E3F17-E362-4BFF-9EED-4122B13C3073}">
      <dsp:nvSpPr>
        <dsp:cNvPr id="0" name=""/>
        <dsp:cNvSpPr/>
      </dsp:nvSpPr>
      <dsp:spPr>
        <a:xfrm>
          <a:off x="2693119" y="754013"/>
          <a:ext cx="1417037" cy="122590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3 </a:t>
          </a:r>
          <a:r>
            <a:rPr lang="ru-RU" sz="9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Система банка</a:t>
          </a:r>
          <a:endParaRPr lang="ru-RU" sz="9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27952" y="957172"/>
        <a:ext cx="947371" cy="819586"/>
      </dsp:txXfrm>
    </dsp:sp>
    <dsp:sp modelId="{9A181357-F653-454A-B60C-7EB7A0C5F7F7}">
      <dsp:nvSpPr>
        <dsp:cNvPr id="0" name=""/>
        <dsp:cNvSpPr/>
      </dsp:nvSpPr>
      <dsp:spPr>
        <a:xfrm>
          <a:off x="2549524" y="2881950"/>
          <a:ext cx="652408" cy="5621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934ED-E886-48D5-8154-1930A8308E79}">
      <dsp:nvSpPr>
        <dsp:cNvPr id="0" name=""/>
        <dsp:cNvSpPr/>
      </dsp:nvSpPr>
      <dsp:spPr>
        <a:xfrm>
          <a:off x="2693119" y="2236315"/>
          <a:ext cx="1417037" cy="122590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4</a:t>
          </a:r>
          <a:endParaRPr lang="ru-RU" sz="900" b="1" kern="12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27952" y="2439474"/>
        <a:ext cx="947371" cy="819586"/>
      </dsp:txXfrm>
    </dsp:sp>
    <dsp:sp modelId="{E02484B9-2EF2-40D3-A3ED-55892D68B080}">
      <dsp:nvSpPr>
        <dsp:cNvPr id="0" name=""/>
        <dsp:cNvSpPr/>
      </dsp:nvSpPr>
      <dsp:spPr>
        <a:xfrm>
          <a:off x="1237467" y="3005089"/>
          <a:ext cx="652408" cy="5621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8725C-5171-4F39-9B44-6302661A9C92}">
      <dsp:nvSpPr>
        <dsp:cNvPr id="0" name=""/>
        <dsp:cNvSpPr/>
      </dsp:nvSpPr>
      <dsp:spPr>
        <a:xfrm>
          <a:off x="1393530" y="2991172"/>
          <a:ext cx="1417037" cy="12259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…</a:t>
          </a:r>
          <a:endParaRPr lang="ru-RU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28363" y="3194331"/>
        <a:ext cx="947371" cy="819586"/>
      </dsp:txXfrm>
    </dsp:sp>
    <dsp:sp modelId="{A0657258-20DE-47DB-9E26-24843D46BB17}">
      <dsp:nvSpPr>
        <dsp:cNvPr id="0" name=""/>
        <dsp:cNvSpPr/>
      </dsp:nvSpPr>
      <dsp:spPr>
        <a:xfrm>
          <a:off x="463586" y="1954615"/>
          <a:ext cx="652408" cy="56213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3C304-385A-4979-862C-15346F7381B9}">
      <dsp:nvSpPr>
        <dsp:cNvPr id="0" name=""/>
        <dsp:cNvSpPr/>
      </dsp:nvSpPr>
      <dsp:spPr>
        <a:xfrm>
          <a:off x="87908" y="2237159"/>
          <a:ext cx="1417037" cy="122590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</a:t>
          </a:r>
          <a:r>
            <a:rPr lang="en-US" sz="10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</a:t>
          </a:r>
          <a:endParaRPr lang="ru-RU" sz="10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2741" y="2440318"/>
        <a:ext cx="947371" cy="819586"/>
      </dsp:txXfrm>
    </dsp:sp>
    <dsp:sp modelId="{3FD0ED4F-7887-46C6-8B83-215FCB3E5E50}">
      <dsp:nvSpPr>
        <dsp:cNvPr id="0" name=""/>
        <dsp:cNvSpPr/>
      </dsp:nvSpPr>
      <dsp:spPr>
        <a:xfrm>
          <a:off x="87908" y="752326"/>
          <a:ext cx="1417037" cy="122590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СЕРВИС 1 </a:t>
          </a:r>
          <a:r>
            <a:rPr lang="ru-RU" sz="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Система ДБО для ЮЛ</a:t>
          </a:r>
          <a:endParaRPr lang="ru-RU" sz="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2741" y="955485"/>
        <a:ext cx="947371" cy="819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4373B03-44D3-45BE-A2D5-8FA20F8A5C0F}" type="datetimeFigureOut">
              <a:rPr lang="ru-RU"/>
              <a:pPr>
                <a:defRPr/>
              </a:pPr>
              <a:t>02.09.2014</a:t>
            </a:fld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C90D57-B703-4694-B7C9-7C3B747F5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83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9737-E910-451C-B776-FD3E56A482F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31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203DA8-9FD1-4F07-A080-DF2A0F97B9F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203DA8-9FD1-4F07-A080-DF2A0F97B9F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Спасибо за внимание. Мы готовы</a:t>
            </a:r>
            <a:r>
              <a:rPr lang="ru-RU" baseline="0" dirty="0" smtClean="0"/>
              <a:t> ответить на ваши вопросы.</a:t>
            </a: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203DA8-9FD1-4F07-A080-DF2A0F97B9F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203DA8-9FD1-4F07-A080-DF2A0F97B9F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203DA8-9FD1-4F07-A080-DF2A0F97B9F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9737-E910-451C-B776-FD3E56A482F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31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9737-E910-451C-B776-FD3E56A482F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31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49737-E910-451C-B776-FD3E56A482F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31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203DA8-9FD1-4F07-A080-DF2A0F97B9F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203DA8-9FD1-4F07-A080-DF2A0F97B9F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203DA8-9FD1-4F07-A080-DF2A0F97B9F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FC10-1001-4407-9FB6-C22320394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9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ABE5-1E62-45F6-AF68-074E3FF24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6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5898-A19F-4C03-A331-A6AAC5538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4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061A-1D34-48DE-A7D8-242BA9B31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9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2F59-85CF-41AB-BB05-9FF26272D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83B8-5D32-4B59-88DB-B6F2F9B02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5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E132-67C3-4C8B-97BC-3CA769E3F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8098-76BA-414A-9EDC-6DDECD999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4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B5D6-B670-46A4-BC66-08BF4430D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0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F5AC-7DC9-4FE1-A60C-58ECAA8F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F1F74-3B49-4D6E-8F5E-F1C651C8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6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63189-E0E8-49D4-AC33-1DA917F90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2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AndAV\Desktop\Prezentaci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4900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096345" cy="12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 txBox="1">
            <a:spLocks noChangeArrowheads="1"/>
          </p:cNvSpPr>
          <p:nvPr/>
        </p:nvSpPr>
        <p:spPr bwMode="auto">
          <a:xfrm>
            <a:off x="414586" y="1628800"/>
            <a:ext cx="8305420" cy="20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Потенциал и перспективы комплексного ДБО. 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800" b="1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098" name="Picture 2" descr="G:\Работа\Correqts\Новая преза\Картинки\digital banking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01" y="3573016"/>
            <a:ext cx="2770054" cy="277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47864" y="188640"/>
            <a:ext cx="5663582" cy="6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8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ru-RU" alt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alt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ru-RU" alt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Международный банковский </a:t>
            </a:r>
            <a:r>
              <a:rPr lang="ru-RU" alt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форум</a:t>
            </a:r>
            <a:endParaRPr lang="en-US" altLang="ru-RU" sz="14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altLang="ru-RU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«БАНКИ РОССИИ - ХХ</a:t>
            </a:r>
            <a:r>
              <a:rPr lang="en-US" altLang="ru-RU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ru-RU" altLang="ru-RU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ВЕК»</a:t>
            </a:r>
            <a:endParaRPr lang="en-US" altLang="ru-RU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8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ndAV\Desktop\Prezentaci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231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G:\Работа\Correqts\Новая преза\Картинки\banki-f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47" y="2359485"/>
            <a:ext cx="4228706" cy="396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95536" y="2708920"/>
            <a:ext cx="1944216" cy="936311"/>
          </a:xfrm>
          <a:prstGeom prst="wedgeRoundRectCallout">
            <a:avLst>
              <a:gd name="adj1" fmla="val 71147"/>
              <a:gd name="adj2" fmla="val 27510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Быстрое внедрение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88248" y="4869160"/>
            <a:ext cx="2583552" cy="1152128"/>
          </a:xfrm>
          <a:prstGeom prst="wedgeRoundRectCallout">
            <a:avLst>
              <a:gd name="adj1" fmla="val 62288"/>
              <a:gd name="adj2" fmla="val -87602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Надежность</a:t>
            </a:r>
          </a:p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Производительность</a:t>
            </a:r>
          </a:p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Масштабируемость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520584" y="2456789"/>
            <a:ext cx="2443904" cy="972211"/>
          </a:xfrm>
          <a:prstGeom prst="wedgeRoundRectCallout">
            <a:avLst>
              <a:gd name="adj1" fmla="val -71110"/>
              <a:gd name="adj2" fmla="val 4325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Удобство администрирования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696236" y="5013176"/>
            <a:ext cx="2268252" cy="1152128"/>
          </a:xfrm>
          <a:prstGeom prst="wedgeRoundRectCallout">
            <a:avLst>
              <a:gd name="adj1" fmla="val -76956"/>
              <a:gd name="adj2" fmla="val -37369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Эффективный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</a:t>
            </a:r>
          </a:p>
        </p:txBody>
      </p:sp>
      <p:sp>
        <p:nvSpPr>
          <p:cNvPr id="20" name="Rectangle 15"/>
          <p:cNvSpPr txBox="1">
            <a:spLocks noChangeArrowheads="1"/>
          </p:cNvSpPr>
          <p:nvPr/>
        </p:nvSpPr>
        <p:spPr bwMode="auto">
          <a:xfrm>
            <a:off x="2440724" y="188640"/>
            <a:ext cx="6476256" cy="9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этап банковского обслуживания</a:t>
            </a:r>
            <a:endParaRPr lang="ru-RU" sz="2400" dirty="0">
              <a:solidFill>
                <a:schemeClr val="tx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1"/>
          <p:cNvSpPr>
            <a:spLocks noChangeArrowheads="1"/>
          </p:cNvSpPr>
          <p:nvPr/>
        </p:nvSpPr>
        <p:spPr bwMode="auto">
          <a:xfrm>
            <a:off x="323528" y="1495817"/>
            <a:ext cx="87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Современные технологии</a:t>
            </a:r>
            <a:r>
              <a:rPr lang="ru-RU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на стороне банка.</a:t>
            </a:r>
          </a:p>
        </p:txBody>
      </p:sp>
    </p:spTree>
    <p:extLst>
      <p:ext uri="{BB962C8B-B14F-4D97-AF65-F5344CB8AC3E}">
        <p14:creationId xmlns:p14="http://schemas.microsoft.com/office/powerpoint/2010/main" val="10786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AndAV\Desktop\Prezentaci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231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492367" y="840450"/>
            <a:ext cx="3583689" cy="515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ru-RU" b="1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</a:pPr>
            <a:endParaRPr lang="en-US" sz="1400" b="1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  <a:p>
            <a:endParaRPr lang="ru-RU" sz="1200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2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стороне клиентов: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en-US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en-US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SafeTouch</a:t>
            </a:r>
            <a:endParaRPr lang="ru-RU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Одноразовые </a:t>
            </a:r>
            <a:r>
              <a:rPr lang="ru-RU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пароли</a:t>
            </a:r>
          </a:p>
          <a:p>
            <a:r>
              <a:rPr lang="en-U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SMS</a:t>
            </a:r>
            <a:r>
              <a:rPr lang="ru-RU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Scrat</a:t>
            </a: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en-U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h-</a:t>
            </a:r>
            <a:r>
              <a:rPr lang="ru-RU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карты, </a:t>
            </a:r>
            <a:r>
              <a:rPr lang="en-US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OTP-</a:t>
            </a:r>
            <a:r>
              <a:rPr lang="ru-RU" sz="12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токены</a:t>
            </a:r>
            <a:endParaRPr lang="en-US" sz="12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Токены</a:t>
            </a: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OTP-</a:t>
            </a:r>
            <a:r>
              <a:rPr lang="ru-RU" sz="12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токены</a:t>
            </a:r>
            <a:endParaRPr lang="en-US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17" name="Picture 5" descr="G:\Работа\Correqts\Новая преза\Картинки\stock-photo-group-of-business-people-isolated-over-white-background-1533421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"/>
          <a:stretch/>
        </p:blipFill>
        <p:spPr bwMode="auto">
          <a:xfrm>
            <a:off x="190692" y="1648970"/>
            <a:ext cx="1249364" cy="13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G:\Работа\Correqts\Новая преза\Картинки\Safetou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3" y="3156748"/>
            <a:ext cx="1118950" cy="73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G:\Работа\Correqts\Новая преза\Картинки\токен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38142"/>
            <a:ext cx="1183633" cy="7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1"/>
          <p:cNvSpPr>
            <a:spLocks noChangeArrowheads="1"/>
          </p:cNvSpPr>
          <p:nvPr/>
        </p:nvSpPr>
        <p:spPr bwMode="auto">
          <a:xfrm>
            <a:off x="6082070" y="840450"/>
            <a:ext cx="2915816" cy="48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ru-RU" b="1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</a:pPr>
            <a:endParaRPr lang="en-US" sz="1400" b="1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1200" b="1" dirty="0" smtClean="0">
                <a:solidFill>
                  <a:schemeClr val="tx2"/>
                </a:solidFill>
              </a:rPr>
              <a:t>На стороне Банка: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AntiFraud</a:t>
            </a:r>
            <a:r>
              <a:rPr lang="en-U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система</a:t>
            </a:r>
            <a:r>
              <a:rPr lang="en-U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endParaRPr lang="en-US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нализ поведенческой модели клиента и предотвращение мошеннических платежей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Система Нотификации - </a:t>
            </a:r>
          </a:p>
          <a:p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Оповещение клиентов и сотрудников банка по различным каналам (</a:t>
            </a:r>
            <a:r>
              <a:rPr lang="en-U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SMS</a:t>
            </a: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push-up </a:t>
            </a:r>
            <a:r>
              <a:rPr lang="ru-RU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уведомления</a:t>
            </a:r>
            <a:r>
              <a:rPr lang="en-US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200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2" descr="G:\Работа\Correqts\Новая преза\Картинки\banki-f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85" y="1556792"/>
            <a:ext cx="1630350" cy="15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G:\Работа\ДБО3\Ребрендинг\Картинки\SM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4655" r="25295" b="23710"/>
          <a:stretch/>
        </p:blipFill>
        <p:spPr bwMode="auto">
          <a:xfrm>
            <a:off x="387621" y="3994747"/>
            <a:ext cx="921014" cy="94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8" name="Picture 8" descr="G:\Работа\ДБО3\Ребрендинг\Картинки\F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1" y="3429000"/>
            <a:ext cx="1195099" cy="961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9" name="Picture 9" descr="G:\Работа\ДБО3\Ребрендинг\Картинки\СН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00872"/>
            <a:ext cx="1009883" cy="1110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Rectangle 15"/>
          <p:cNvSpPr txBox="1">
            <a:spLocks noChangeArrowheads="1"/>
          </p:cNvSpPr>
          <p:nvPr/>
        </p:nvSpPr>
        <p:spPr bwMode="auto">
          <a:xfrm>
            <a:off x="2440724" y="188640"/>
            <a:ext cx="6476256" cy="9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этап банковского обслуживания</a:t>
            </a:r>
            <a:endParaRPr lang="ru-RU" sz="2400" dirty="0">
              <a:solidFill>
                <a:schemeClr val="tx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ndAV\Desktop\Prezentacia\shutterstock_87069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916363"/>
            <a:ext cx="287972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ndAV\Desktop\Prezentacia\shutterstock_1109968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75"/>
            <a:ext cx="49323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 txBox="1">
            <a:spLocks noChangeArrowheads="1"/>
          </p:cNvSpPr>
          <p:nvPr/>
        </p:nvSpPr>
        <p:spPr>
          <a:xfrm>
            <a:off x="0" y="2822575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br>
              <a:rPr lang="ru-RU" alt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altLang="ru-RU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428625" y="6308725"/>
            <a:ext cx="8351838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203575" y="6413500"/>
            <a:ext cx="316862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www.bssys.com 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Тел./факс: +7 (</a:t>
            </a: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95) 785-04-94, 785-04-99</a:t>
            </a:r>
            <a:endParaRPr lang="ru-RU" sz="9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691680" y="4797152"/>
            <a:ext cx="568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Никушин Илья </a:t>
            </a:r>
            <a:endParaRPr lang="en-US" alt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менеджер отдела </a:t>
            </a:r>
            <a:r>
              <a:rPr lang="en-US" alt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pre-sale</a:t>
            </a:r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Компания </a:t>
            </a:r>
            <a:r>
              <a:rPr lang="en-US" alt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BSS</a:t>
            </a:r>
            <a:endParaRPr lang="ru-RU" alt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Работа\Correqts\Новая преза\Картинки\digital ban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87" y="1196752"/>
            <a:ext cx="5108864" cy="240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ndAV\Desktop\Prezentacia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231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755576" y="5674022"/>
            <a:ext cx="37444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1200" b="1" dirty="0" smtClean="0">
                <a:solidFill>
                  <a:schemeClr val="tx2"/>
                </a:solidFill>
              </a:rPr>
              <a:t>e-</a:t>
            </a:r>
            <a:r>
              <a:rPr lang="ru-RU" sz="1200" b="1" dirty="0">
                <a:solidFill>
                  <a:schemeClr val="tx2"/>
                </a:solidFill>
              </a:rPr>
              <a:t>Продукты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Продукты банка и партнеров ориентированы на продажу через цифровые каналы</a:t>
            </a: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4860032" y="5674022"/>
            <a:ext cx="403244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1200" b="1" dirty="0" err="1" smtClean="0">
                <a:solidFill>
                  <a:schemeClr val="tx2"/>
                </a:solidFill>
              </a:rPr>
              <a:t>Big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err="1" smtClean="0">
                <a:solidFill>
                  <a:schemeClr val="tx2"/>
                </a:solidFill>
              </a:rPr>
              <a:t>data</a:t>
            </a:r>
            <a:r>
              <a:rPr lang="ru-RU" sz="1200" b="1" dirty="0" smtClean="0">
                <a:solidFill>
                  <a:schemeClr val="tx2"/>
                </a:solidFill>
              </a:rPr>
              <a:t>, </a:t>
            </a:r>
            <a:r>
              <a:rPr lang="en-US" sz="1200" b="1" dirty="0">
                <a:solidFill>
                  <a:schemeClr val="tx2"/>
                </a:solidFill>
              </a:rPr>
              <a:t>D</a:t>
            </a:r>
            <a:r>
              <a:rPr lang="ru-RU" sz="1200" b="1" dirty="0" err="1">
                <a:solidFill>
                  <a:schemeClr val="tx2"/>
                </a:solidFill>
              </a:rPr>
              <a:t>igital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 smtClean="0">
                <a:solidFill>
                  <a:schemeClr val="tx2"/>
                </a:solidFill>
              </a:rPr>
              <a:t>marketing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endParaRPr lang="ru-RU" sz="1200" b="1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М</a:t>
            </a:r>
            <a:r>
              <a:rPr lang="ru-RU" sz="1200" dirty="0" smtClean="0">
                <a:solidFill>
                  <a:schemeClr val="tx2"/>
                </a:solidFill>
              </a:rPr>
              <a:t>еняют </a:t>
            </a:r>
            <a:r>
              <a:rPr lang="ru-RU" sz="1200" dirty="0">
                <a:solidFill>
                  <a:schemeClr val="tx2"/>
                </a:solidFill>
              </a:rPr>
              <a:t>подход банков от продвижения продуктов к развитию отношений с клиентом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6719" y="3558149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Цифровое </a:t>
            </a:r>
            <a:r>
              <a:rPr lang="ru-RU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взаимодействие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Основное взаимодействие между банком и клиентом происходит в цифровых каналах</a:t>
            </a:r>
          </a:p>
        </p:txBody>
      </p:sp>
      <p:pic>
        <p:nvPicPr>
          <p:cNvPr id="4101" name="Picture 5" descr="G:\Работа\Correqts\Новая преза\Картинки\e-banking-product-rin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19388" r="15011" b="16489"/>
          <a:stretch/>
        </p:blipFill>
        <p:spPr bwMode="auto">
          <a:xfrm>
            <a:off x="1021522" y="4581128"/>
            <a:ext cx="2940814" cy="1046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5" name="Picture 9" descr="G:\Работа\Correqts\Новая преза\Картинки\big dat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58" y="4449886"/>
            <a:ext cx="1466350" cy="127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:\Работа\Correqts\Новая преза\Картинки\digatal marketing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10" y="4368282"/>
            <a:ext cx="1693055" cy="14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/>
          <p:cNvSpPr txBox="1">
            <a:spLocks noChangeArrowheads="1"/>
          </p:cNvSpPr>
          <p:nvPr/>
        </p:nvSpPr>
        <p:spPr bwMode="auto">
          <a:xfrm>
            <a:off x="2440724" y="188640"/>
            <a:ext cx="6476256" cy="9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этап банковского обслуживания</a:t>
            </a:r>
            <a:endParaRPr lang="ru-RU" sz="2400" dirty="0">
              <a:solidFill>
                <a:schemeClr val="tx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ndAV\Desktop\Prezentaci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231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636382" y="840450"/>
            <a:ext cx="2719594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ru-RU" b="1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</a:pPr>
            <a:endParaRPr lang="en-US" sz="1400" b="1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1200" b="1" dirty="0" smtClean="0">
                <a:solidFill>
                  <a:schemeClr val="tx2"/>
                </a:solidFill>
              </a:rPr>
              <a:t>Удобство, простота</a:t>
            </a:r>
            <a:endParaRPr lang="ru-RU" sz="1200" dirty="0" smtClean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и</a:t>
            </a:r>
            <a:r>
              <a:rPr lang="ru-RU" sz="1200" dirty="0" smtClean="0">
                <a:solidFill>
                  <a:schemeClr val="tx2"/>
                </a:solidFill>
              </a:rPr>
              <a:t>нтерфейса, процессов</a:t>
            </a: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1200" b="1" dirty="0" smtClean="0">
                <a:solidFill>
                  <a:schemeClr val="tx2"/>
                </a:solidFill>
              </a:rPr>
              <a:t>e-Продукты</a:t>
            </a:r>
            <a:endParaRPr lang="ru-RU" sz="1200" b="1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Вывод в ИБ необходимых банковских продуктов</a:t>
            </a: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1200" b="1" dirty="0" smtClean="0">
                <a:solidFill>
                  <a:schemeClr val="tx2"/>
                </a:solidFill>
              </a:rPr>
              <a:t>Взаимодействие </a:t>
            </a:r>
            <a:r>
              <a:rPr lang="ru-RU" sz="1200" b="1" dirty="0">
                <a:solidFill>
                  <a:schemeClr val="tx2"/>
                </a:solidFill>
              </a:rPr>
              <a:t>с сервисами партнёров банка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Облачная бухгалтерия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Облачный документооборот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ГИС ГМП и </a:t>
            </a:r>
            <a:r>
              <a:rPr lang="ru-RU" sz="1200" dirty="0" err="1">
                <a:solidFill>
                  <a:schemeClr val="tx2"/>
                </a:solidFill>
              </a:rPr>
              <a:t>др</a:t>
            </a: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tx2"/>
                </a:solidFill>
              </a:rPr>
              <a:t>B2B</a:t>
            </a:r>
            <a:r>
              <a:rPr lang="ru-RU" sz="1200" b="1" dirty="0">
                <a:solidFill>
                  <a:schemeClr val="tx2"/>
                </a:solidFill>
              </a:rPr>
              <a:t>, </a:t>
            </a:r>
            <a:r>
              <a:rPr lang="en-US" sz="1200" b="1" dirty="0">
                <a:solidFill>
                  <a:schemeClr val="tx2"/>
                </a:solidFill>
              </a:rPr>
              <a:t>B2C </a:t>
            </a:r>
            <a:r>
              <a:rPr lang="ru-RU" sz="1200" b="1" dirty="0">
                <a:solidFill>
                  <a:schemeClr val="tx2"/>
                </a:solidFill>
              </a:rPr>
              <a:t>взаимодействие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B2B – </a:t>
            </a:r>
            <a:r>
              <a:rPr lang="ru-RU" sz="1200" dirty="0">
                <a:solidFill>
                  <a:schemeClr val="tx2"/>
                </a:solidFill>
              </a:rPr>
              <a:t>документооборот между клиентами банка</a:t>
            </a: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5956862" y="840450"/>
            <a:ext cx="2960118" cy="5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ru-RU" b="1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</a:pPr>
            <a:endParaRPr lang="en-US" sz="1400" b="1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1200" b="1" dirty="0">
                <a:solidFill>
                  <a:schemeClr val="tx2"/>
                </a:solidFill>
              </a:rPr>
              <a:t>Портал</a:t>
            </a: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Доступ к сервисам партнеров банка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Личный кабинет</a:t>
            </a:r>
            <a:endParaRPr lang="ru-RU" sz="12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en-US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1200" b="1" dirty="0">
                <a:solidFill>
                  <a:schemeClr val="tx2"/>
                </a:solidFill>
              </a:rPr>
              <a:t>Мультидоступ</a:t>
            </a: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Браузеры, платформы</a:t>
            </a: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Устройства, </a:t>
            </a:r>
            <a:r>
              <a:rPr lang="en-US" sz="1200" dirty="0" smtClean="0">
                <a:solidFill>
                  <a:schemeClr val="tx2"/>
                </a:solidFill>
              </a:rPr>
              <a:t>Omni-Channel</a:t>
            </a:r>
            <a:endParaRPr lang="ru-RU" sz="12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1200" b="1" dirty="0" err="1" smtClean="0">
                <a:solidFill>
                  <a:schemeClr val="tx2"/>
                </a:solidFill>
              </a:rPr>
              <a:t>Кастомизация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  <a:endParaRPr lang="ru-RU" sz="1200" b="1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Отражение индивидуальных особенностей в ИБ</a:t>
            </a:r>
            <a:endParaRPr lang="en-US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/>
                </a:solidFill>
              </a:rPr>
              <a:t>Быстрая реализация и внедрение </a:t>
            </a:r>
            <a:r>
              <a:rPr lang="ru-RU" sz="1200" dirty="0" err="1">
                <a:solidFill>
                  <a:schemeClr val="tx2"/>
                </a:solidFill>
              </a:rPr>
              <a:t>спецфункционала</a:t>
            </a:r>
            <a:endParaRPr lang="ru-RU" sz="1200" dirty="0">
              <a:solidFill>
                <a:schemeClr val="tx2"/>
              </a:solidFill>
            </a:endParaRP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ru-RU" sz="1200" b="1" dirty="0" smtClean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sz="1200" b="1" dirty="0" smtClean="0">
                <a:solidFill>
                  <a:schemeClr val="tx2"/>
                </a:solidFill>
              </a:rPr>
              <a:t>Современные технологии: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Производительность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Надёжность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Удобство администрирования</a:t>
            </a:r>
          </a:p>
          <a:p>
            <a:pPr marL="171450" lvl="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</a:rPr>
              <a:t>Безопасность</a:t>
            </a:r>
          </a:p>
          <a:p>
            <a:pPr lvl="0">
              <a:lnSpc>
                <a:spcPct val="90000"/>
              </a:lnSpc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pic>
        <p:nvPicPr>
          <p:cNvPr id="3" name="Picture 2" descr="G:\Работа\Correqts\Новая преза\Картинки\Простота EAS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4" y="1861243"/>
            <a:ext cx="1458118" cy="9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Работа\Correqts\Новая преза\Картинки\e-produc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1401716" cy="12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Работа\Correqts\Новая преза\Картинки\B2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7" y="5517232"/>
            <a:ext cx="1381945" cy="922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ectangle 15"/>
          <p:cNvSpPr txBox="1">
            <a:spLocks noChangeArrowheads="1"/>
          </p:cNvSpPr>
          <p:nvPr/>
        </p:nvSpPr>
        <p:spPr bwMode="auto">
          <a:xfrm>
            <a:off x="2440724" y="188640"/>
            <a:ext cx="6667780" cy="9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направления развития</a:t>
            </a:r>
            <a:endParaRPr lang="ru-RU" sz="2400" b="1" dirty="0">
              <a:solidFill>
                <a:schemeClr val="accent6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7" descr="G:\Работа\Correqts\Новая преза\Картинки\порттал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32595" r="32007" b="45240"/>
          <a:stretch/>
        </p:blipFill>
        <p:spPr bwMode="auto">
          <a:xfrm>
            <a:off x="4572000" y="2132856"/>
            <a:ext cx="1291445" cy="2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G:\Работа\Correqts\Новая преза\Картинки\banki-fo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08" y="5445224"/>
            <a:ext cx="1224905" cy="11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Работа\Correqts\Новая преза\Картинки\Облачныей сервисы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" y="4221088"/>
            <a:ext cx="1211859" cy="88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" name="Picture 6" descr="G:\Работа\Correqts\Новая преза\Картинки\Omni Channel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39" y="3104185"/>
            <a:ext cx="1259505" cy="6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G:\Работа\Correqts\Новая преза\Картинки\sd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54" y="4223628"/>
            <a:ext cx="1108182" cy="10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AndAV\Desktop\Prezentaci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4900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 txBox="1">
            <a:spLocks noChangeArrowheads="1"/>
          </p:cNvSpPr>
          <p:nvPr/>
        </p:nvSpPr>
        <p:spPr bwMode="auto">
          <a:xfrm>
            <a:off x="2440724" y="188640"/>
            <a:ext cx="6476256" cy="9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этап банковского обслуживания</a:t>
            </a:r>
            <a:endParaRPr lang="ru-RU" sz="2400" dirty="0">
              <a:solidFill>
                <a:schemeClr val="tx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323528" y="1495817"/>
            <a:ext cx="87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Переход на </a:t>
            </a:r>
            <a:r>
              <a:rPr lang="ru-RU" b="1" dirty="0">
                <a:solidFill>
                  <a:schemeClr val="tx2"/>
                </a:solidFill>
              </a:rPr>
              <a:t>новую платформу</a:t>
            </a:r>
            <a:r>
              <a:rPr lang="ru-RU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реализации банковских сервисов</a:t>
            </a:r>
            <a:endParaRPr lang="ru-RU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631831248"/>
              </p:ext>
            </p:extLst>
          </p:nvPr>
        </p:nvGraphicFramePr>
        <p:xfrm>
          <a:off x="4283968" y="2380275"/>
          <a:ext cx="4198066" cy="421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1259632" y="3789040"/>
            <a:ext cx="1558742" cy="1348493"/>
            <a:chOff x="246126" y="621757"/>
            <a:chExt cx="1171105" cy="1013143"/>
          </a:xfrm>
        </p:grpSpPr>
        <p:sp>
          <p:nvSpPr>
            <p:cNvPr id="28" name="Шестиугольник 27"/>
            <p:cNvSpPr/>
            <p:nvPr/>
          </p:nvSpPr>
          <p:spPr>
            <a:xfrm>
              <a:off x="246126" y="621757"/>
              <a:ext cx="1171105" cy="1013143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Шестиугольник 4"/>
            <p:cNvSpPr/>
            <p:nvPr/>
          </p:nvSpPr>
          <p:spPr>
            <a:xfrm>
              <a:off x="335219" y="675858"/>
              <a:ext cx="992920" cy="904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система ДБО</a:t>
              </a:r>
              <a:endPara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4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AndAV\Desktop\Prezentaci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4900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 txBox="1">
            <a:spLocks noChangeArrowheads="1"/>
          </p:cNvSpPr>
          <p:nvPr/>
        </p:nvSpPr>
        <p:spPr bwMode="auto">
          <a:xfrm>
            <a:off x="2440724" y="188640"/>
            <a:ext cx="6476256" cy="9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этап банковского обслуживания</a:t>
            </a:r>
            <a:endParaRPr lang="ru-RU" sz="2400" dirty="0">
              <a:solidFill>
                <a:schemeClr val="tx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323528" y="1495817"/>
            <a:ext cx="87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Модульная архитектура</a:t>
            </a:r>
            <a:endParaRPr lang="ru-RU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G:\Работа\Correqts\Новая преза\Картинки\Модульная архитектура 2.JP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7" y="2276872"/>
            <a:ext cx="7657524" cy="40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AndAV\Desktop\Prezentaci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4900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NikIA\AppData\Local\Microsoft\Windows\Temporary Internet Files\Content.Outlook\LASDVJ6A\screen-red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74" y="198772"/>
            <a:ext cx="4924788" cy="65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7895994" y="332656"/>
            <a:ext cx="1080120" cy="720080"/>
          </a:xfrm>
          <a:prstGeom prst="wedgeRoundRectCallout">
            <a:avLst>
              <a:gd name="adj1" fmla="val -151080"/>
              <a:gd name="adj2" fmla="val -47796"/>
              <a:gd name="adj3" fmla="val 166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Личный</a:t>
            </a: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менеджер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127242" y="1556792"/>
            <a:ext cx="1512168" cy="720080"/>
          </a:xfrm>
          <a:prstGeom prst="wedgeRoundRectCallout">
            <a:avLst>
              <a:gd name="adj1" fmla="val 69293"/>
              <a:gd name="adj2" fmla="val -38976"/>
              <a:gd name="adj3" fmla="val 166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по счетам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823986" y="1268760"/>
            <a:ext cx="1152128" cy="720080"/>
          </a:xfrm>
          <a:prstGeom prst="wedgeRoundRectCallout">
            <a:avLst>
              <a:gd name="adj1" fmla="val -75022"/>
              <a:gd name="adj2" fmla="val -44202"/>
              <a:gd name="adj3" fmla="val 166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Сообщения из банка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691680" y="2611034"/>
            <a:ext cx="999486" cy="720080"/>
          </a:xfrm>
          <a:prstGeom prst="wedgeRoundRectCallout">
            <a:avLst>
              <a:gd name="adj1" fmla="val 68722"/>
              <a:gd name="adj2" fmla="val -35382"/>
              <a:gd name="adj3" fmla="val 166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Платежи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823986" y="4005064"/>
            <a:ext cx="1224136" cy="720080"/>
          </a:xfrm>
          <a:prstGeom prst="wedgeRoundRectCallout">
            <a:avLst>
              <a:gd name="adj1" fmla="val -71614"/>
              <a:gd name="adj2" fmla="val 99555"/>
              <a:gd name="adj3" fmla="val 166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аналитика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127242" y="5301208"/>
            <a:ext cx="1440160" cy="936104"/>
          </a:xfrm>
          <a:prstGeom prst="wedgeRoundRectCallout">
            <a:avLst>
              <a:gd name="adj1" fmla="val 73214"/>
              <a:gd name="adj2" fmla="val 43685"/>
              <a:gd name="adj3" fmla="val 16667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Продукты, персональные предложения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764704"/>
            <a:ext cx="2664296" cy="2875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323528" y="3851756"/>
            <a:ext cx="24426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Современный  </a:t>
            </a:r>
            <a:endParaRPr lang="ru-RU" b="1" dirty="0" smtClean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дизайн</a:t>
            </a:r>
            <a:endParaRPr lang="ru-RU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ndAV\Desktop\Prezentaci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231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G:\Работа\Correqts\Новая преза\Картинки\281207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33" y="3545514"/>
            <a:ext cx="725999" cy="7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G:\Работа\ДБО3\Семинар БСС\Картинки 2\logo-on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32793"/>
            <a:ext cx="673052" cy="6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G:\Работа\ДБО3\Семинар БСС\Картинки 2\a97aa378a13f5b79e7412d2f88a96e3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46" y="2744549"/>
            <a:ext cx="776952" cy="7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Работа\Correqts\Новая преза\Картинки\google_chrome_2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35" y="2809701"/>
            <a:ext cx="639359" cy="63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Работа\Correqts\Новая преза\Картинки\Opera_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71" y="3623873"/>
            <a:ext cx="726545" cy="7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Работа\Correqts\Новая преза\Картинки\Microsoft_Windows-1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2125"/>
            <a:ext cx="1094050" cy="7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Работа\Correqts\Новая преза\Картинки\585px-MacOS-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85965"/>
            <a:ext cx="828262" cy="7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Работа\Correqts\Новая преза\Картинки\Android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98" y="4465885"/>
            <a:ext cx="1028246" cy="7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979712" y="5245832"/>
            <a:ext cx="497141" cy="804229"/>
            <a:chOff x="2123728" y="4959975"/>
            <a:chExt cx="373509" cy="549299"/>
          </a:xfrm>
        </p:grpSpPr>
        <p:pic>
          <p:nvPicPr>
            <p:cNvPr id="1032" name="Picture 8" descr="G:\Работа\Correqts\Новая преза\Картинки\giantappl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4959975"/>
              <a:ext cx="373509" cy="39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G:\Работа\Correqts\Новая преза\Картинки\Ios_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121" y="5393688"/>
              <a:ext cx="217963" cy="11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G:\Работа\Correqts\Новая преза\Картинки\Linux_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47" y="4468466"/>
            <a:ext cx="1245933" cy="5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G:\Работа\Correqts\Новая преза\Картинки\ManOnComputer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5295193" cy="3952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5"/>
          <p:cNvSpPr txBox="1">
            <a:spLocks noChangeArrowheads="1"/>
          </p:cNvSpPr>
          <p:nvPr/>
        </p:nvSpPr>
        <p:spPr bwMode="auto">
          <a:xfrm>
            <a:off x="2440724" y="188640"/>
            <a:ext cx="6476256" cy="9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этап банковского обслуживания</a:t>
            </a:r>
            <a:endParaRPr lang="ru-RU" sz="2400" dirty="0">
              <a:solidFill>
                <a:schemeClr val="tx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323528" y="1495817"/>
            <a:ext cx="87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Мультибраузерность</a:t>
            </a:r>
            <a:r>
              <a:rPr lang="ru-RU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ru-RU" b="1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мультиплатформенность</a:t>
            </a:r>
            <a:r>
              <a:rPr lang="ru-RU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675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ndAV\Desktop\Prezentaci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231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G:\Работа\Correqts\Новая преза\Картинки\correqts design П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94" y="1510439"/>
            <a:ext cx="4411806" cy="4942897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 descr="G:\Работа\Correqts\Новая преза\Картинки\Кл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23" y="3685820"/>
            <a:ext cx="538959" cy="4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45"/>
          <p:cNvCxnSpPr/>
          <p:nvPr/>
        </p:nvCxnSpPr>
        <p:spPr>
          <a:xfrm>
            <a:off x="3563678" y="4087966"/>
            <a:ext cx="261304" cy="22271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5" descr="G:\Работа\Correqts\Новая преза\Картинки\Кл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04" y="1669596"/>
            <a:ext cx="538959" cy="4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 flipH="1">
            <a:off x="7785422" y="4164902"/>
            <a:ext cx="879786" cy="19469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7785423" y="2101644"/>
            <a:ext cx="879785" cy="25375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5" descr="G:\Работа\Correqts\Новая преза\Картинки\Кл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29" y="3674927"/>
            <a:ext cx="538959" cy="4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6546216" y="5999662"/>
            <a:ext cx="2418272" cy="6913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Прямоугольник 1"/>
          <p:cNvSpPr>
            <a:spLocks noChangeArrowheads="1"/>
          </p:cNvSpPr>
          <p:nvPr/>
        </p:nvSpPr>
        <p:spPr bwMode="auto">
          <a:xfrm>
            <a:off x="6641182" y="6107013"/>
            <a:ext cx="2232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Создание платёжного документа за 3 клика</a:t>
            </a:r>
            <a:endParaRPr lang="ru-RU" sz="12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251520" y="3563491"/>
            <a:ext cx="1800200" cy="76103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Самая важная информация на главной странице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179512" y="3522634"/>
            <a:ext cx="1663412" cy="1058494"/>
            <a:chOff x="2459" y="325071"/>
            <a:chExt cx="1951444" cy="1170866"/>
          </a:xfrm>
          <a:solidFill>
            <a:schemeClr val="accent2"/>
          </a:solidFill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459" y="325071"/>
              <a:ext cx="1951444" cy="11708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218483" y="487618"/>
              <a:ext cx="1519396" cy="8457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Самая важная информация на главной странице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619672" y="4170706"/>
            <a:ext cx="1663412" cy="1058494"/>
            <a:chOff x="2459" y="325071"/>
            <a:chExt cx="1951444" cy="1170866"/>
          </a:xfrm>
          <a:solidFill>
            <a:schemeClr val="accent3"/>
          </a:solidFill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459" y="325071"/>
              <a:ext cx="1951444" cy="11708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58009" y="487618"/>
              <a:ext cx="1840344" cy="8457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Настраиваемые </a:t>
              </a:r>
              <a:r>
                <a:rPr lang="ru-RU" sz="12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скроллеры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44292" y="4941168"/>
            <a:ext cx="1663412" cy="1058494"/>
            <a:chOff x="2459" y="325071"/>
            <a:chExt cx="1951444" cy="1170866"/>
          </a:xfrm>
          <a:solidFill>
            <a:schemeClr val="accent4"/>
          </a:solidFill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459" y="325071"/>
              <a:ext cx="1951444" cy="11708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218483" y="487618"/>
              <a:ext cx="1519396" cy="8457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Удобный поиск и фильтрация данных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756460" y="5610866"/>
            <a:ext cx="1663412" cy="1058494"/>
            <a:chOff x="2459" y="325071"/>
            <a:chExt cx="1951444" cy="1170866"/>
          </a:xfrm>
          <a:solidFill>
            <a:schemeClr val="accent5"/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2459" y="325071"/>
              <a:ext cx="1951444" cy="11708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218483" y="487618"/>
              <a:ext cx="1519396" cy="8457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Быстрое заведение клиента на стороне банка</a:t>
              </a:r>
            </a:p>
          </p:txBody>
        </p:sp>
      </p:grpSp>
      <p:sp>
        <p:nvSpPr>
          <p:cNvPr id="29" name="Прямоугольник 1"/>
          <p:cNvSpPr>
            <a:spLocks noChangeArrowheads="1"/>
          </p:cNvSpPr>
          <p:nvPr/>
        </p:nvSpPr>
        <p:spPr bwMode="auto">
          <a:xfrm>
            <a:off x="323528" y="1495817"/>
            <a:ext cx="87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Usability</a:t>
            </a:r>
            <a:endParaRPr lang="ru-RU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15"/>
          <p:cNvSpPr txBox="1">
            <a:spLocks noChangeArrowheads="1"/>
          </p:cNvSpPr>
          <p:nvPr/>
        </p:nvSpPr>
        <p:spPr bwMode="auto">
          <a:xfrm>
            <a:off x="2440724" y="188640"/>
            <a:ext cx="6476256" cy="9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этап банковского обслуживания</a:t>
            </a:r>
            <a:endParaRPr lang="ru-RU" sz="2400" dirty="0">
              <a:solidFill>
                <a:schemeClr val="tx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\\bss-fs\BSS\DM\Advertise\Brand_books\BSS\Logo\BSS-LOGO-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256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1"/>
          <p:cNvSpPr>
            <a:spLocks noChangeArrowheads="1"/>
          </p:cNvSpPr>
          <p:nvPr/>
        </p:nvSpPr>
        <p:spPr bwMode="auto">
          <a:xfrm>
            <a:off x="323528" y="1495817"/>
            <a:ext cx="87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Взаимодействие с другими </a:t>
            </a:r>
            <a:r>
              <a:rPr lang="ru-RU" b="1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востребованными сервисами</a:t>
            </a:r>
            <a:endParaRPr lang="ru-RU" b="1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15"/>
          <p:cNvSpPr txBox="1">
            <a:spLocks noChangeArrowheads="1"/>
          </p:cNvSpPr>
          <p:nvPr/>
        </p:nvSpPr>
        <p:spPr bwMode="auto">
          <a:xfrm>
            <a:off x="2440724" y="188640"/>
            <a:ext cx="6476256" cy="9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Banking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400" dirty="0" smtClean="0">
                <a:solidFill>
                  <a:schemeClr val="tx2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этап банковского обслуживания</a:t>
            </a:r>
            <a:endParaRPr lang="ru-RU" sz="2400" dirty="0">
              <a:solidFill>
                <a:schemeClr val="tx2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Picture 26" descr="documen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24126"/>
            <a:ext cx="1457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 descr="a315584700d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888"/>
            <a:ext cx="1728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8" descr="4_img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13"/>
            <a:ext cx="17287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647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940251"/>
            <a:ext cx="1763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5291138" y="2565351"/>
            <a:ext cx="3168650" cy="4524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Ведение бухгалтерии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91138" y="5588992"/>
            <a:ext cx="3167062" cy="790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Банковское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обслуживание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91138" y="3355231"/>
            <a:ext cx="3168650" cy="7191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Взаимодействие с контрагентами, документооборот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91138" y="4445819"/>
            <a:ext cx="3168650" cy="7096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Сдача отчетности в государственные органы</a:t>
            </a:r>
          </a:p>
        </p:txBody>
      </p:sp>
      <p:cxnSp>
        <p:nvCxnSpPr>
          <p:cNvPr id="39" name="AutoShape 21"/>
          <p:cNvCxnSpPr>
            <a:cxnSpLocks noChangeShapeType="1"/>
          </p:cNvCxnSpPr>
          <p:nvPr/>
        </p:nvCxnSpPr>
        <p:spPr bwMode="auto">
          <a:xfrm>
            <a:off x="4336157" y="2779167"/>
            <a:ext cx="512763" cy="0"/>
          </a:xfrm>
          <a:prstGeom prst="straightConnector1">
            <a:avLst/>
          </a:prstGeom>
          <a:noFill/>
          <a:ln w="5715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22"/>
          <p:cNvCxnSpPr>
            <a:cxnSpLocks noChangeShapeType="1"/>
          </p:cNvCxnSpPr>
          <p:nvPr/>
        </p:nvCxnSpPr>
        <p:spPr bwMode="auto">
          <a:xfrm>
            <a:off x="4336157" y="3714775"/>
            <a:ext cx="512763" cy="0"/>
          </a:xfrm>
          <a:prstGeom prst="straightConnector1">
            <a:avLst/>
          </a:prstGeom>
          <a:noFill/>
          <a:ln w="5715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23"/>
          <p:cNvCxnSpPr>
            <a:cxnSpLocks noChangeShapeType="1"/>
          </p:cNvCxnSpPr>
          <p:nvPr/>
        </p:nvCxnSpPr>
        <p:spPr bwMode="auto">
          <a:xfrm>
            <a:off x="4336157" y="4794895"/>
            <a:ext cx="512763" cy="0"/>
          </a:xfrm>
          <a:prstGeom prst="straightConnector1">
            <a:avLst/>
          </a:prstGeom>
          <a:noFill/>
          <a:ln w="5715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31"/>
          <p:cNvCxnSpPr>
            <a:cxnSpLocks noChangeShapeType="1"/>
          </p:cNvCxnSpPr>
          <p:nvPr/>
        </p:nvCxnSpPr>
        <p:spPr bwMode="auto">
          <a:xfrm>
            <a:off x="4347270" y="5947023"/>
            <a:ext cx="512762" cy="0"/>
          </a:xfrm>
          <a:prstGeom prst="straightConnector1">
            <a:avLst/>
          </a:prstGeom>
          <a:noFill/>
          <a:ln w="57150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16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81177</TotalTime>
  <Words>417</Words>
  <Application>Microsoft Office PowerPoint</Application>
  <PresentationFormat>Экран (4:3)</PresentationFormat>
  <Paragraphs>183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*</dc:creator>
  <cp:lastModifiedBy>Никушин</cp:lastModifiedBy>
  <cp:revision>2371</cp:revision>
  <dcterms:created xsi:type="dcterms:W3CDTF">2008-09-15T11:49:41Z</dcterms:created>
  <dcterms:modified xsi:type="dcterms:W3CDTF">2014-09-02T12:40:32Z</dcterms:modified>
</cp:coreProperties>
</file>