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04" r:id="rId2"/>
    <p:sldId id="568" r:id="rId3"/>
    <p:sldId id="565" r:id="rId4"/>
    <p:sldId id="567" r:id="rId5"/>
    <p:sldId id="572" r:id="rId6"/>
    <p:sldId id="557" r:id="rId7"/>
    <p:sldId id="553" r:id="rId8"/>
    <p:sldId id="551" r:id="rId9"/>
    <p:sldId id="558" r:id="rId10"/>
    <p:sldId id="559" r:id="rId11"/>
    <p:sldId id="560" r:id="rId12"/>
    <p:sldId id="570" r:id="rId13"/>
    <p:sldId id="571" r:id="rId14"/>
    <p:sldId id="563" r:id="rId15"/>
    <p:sldId id="562" r:id="rId16"/>
    <p:sldId id="564" r:id="rId17"/>
    <p:sldId id="511" r:id="rId18"/>
  </p:sldIdLst>
  <p:sldSz cx="9906000" cy="6858000" type="A4"/>
  <p:notesSz cx="6797675" cy="9926638"/>
  <p:defaultTextStyle>
    <a:defPPr>
      <a:defRPr lang="ru-RU"/>
    </a:defPPr>
    <a:lvl1pPr marL="0" algn="l" defTabSz="8046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2325" algn="l" defTabSz="8046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4649" algn="l" defTabSz="8046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06974" algn="l" defTabSz="8046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09298" algn="l" defTabSz="8046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11623" algn="l" defTabSz="8046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13947" algn="l" defTabSz="8046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16272" algn="l" defTabSz="8046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18597" algn="l" defTabSz="8046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BBBFA33-0FC8-4A1F-8817-DFCB11CB75DE}">
          <p14:sldIdLst>
            <p14:sldId id="504"/>
            <p14:sldId id="568"/>
            <p14:sldId id="565"/>
            <p14:sldId id="567"/>
            <p14:sldId id="572"/>
            <p14:sldId id="557"/>
            <p14:sldId id="553"/>
            <p14:sldId id="551"/>
            <p14:sldId id="558"/>
            <p14:sldId id="559"/>
            <p14:sldId id="560"/>
            <p14:sldId id="570"/>
            <p14:sldId id="571"/>
            <p14:sldId id="563"/>
            <p14:sldId id="562"/>
            <p14:sldId id="564"/>
            <p14:sldId id="5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3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82" userDrawn="1">
          <p15:clr>
            <a:srgbClr val="A4A3A4"/>
          </p15:clr>
        </p15:guide>
        <p15:guide id="3" orient="horz" pos="3135" userDrawn="1">
          <p15:clr>
            <a:srgbClr val="A4A3A4"/>
          </p15:clr>
        </p15:guide>
        <p15:guide id="4" pos="2139" userDrawn="1">
          <p15:clr>
            <a:srgbClr val="A4A3A4"/>
          </p15:clr>
        </p15:guide>
        <p15:guide id="6" orient="horz" pos="3136" userDrawn="1">
          <p15:clr>
            <a:srgbClr val="A4A3A4"/>
          </p15:clr>
        </p15:guide>
        <p15:guide id="7" pos="2181" userDrawn="1">
          <p15:clr>
            <a:srgbClr val="A4A3A4"/>
          </p15:clr>
        </p15:guide>
        <p15:guide id="8" orient="horz" pos="3141" userDrawn="1">
          <p15:clr>
            <a:srgbClr val="A4A3A4"/>
          </p15:clr>
        </p15:guide>
        <p15:guide id="9" orient="horz" pos="3119" userDrawn="1">
          <p15:clr>
            <a:srgbClr val="A4A3A4"/>
          </p15:clr>
        </p15:guide>
        <p15:guide id="10" orient="horz" pos="3142" userDrawn="1">
          <p15:clr>
            <a:srgbClr val="A4A3A4"/>
          </p15:clr>
        </p15:guide>
        <p15:guide id="11" orient="horz" pos="3120" userDrawn="1">
          <p15:clr>
            <a:srgbClr val="A4A3A4"/>
          </p15:clr>
        </p15:guide>
        <p15:guide id="12" orient="horz" pos="3164" userDrawn="1">
          <p15:clr>
            <a:srgbClr val="A4A3A4"/>
          </p15:clr>
        </p15:guide>
        <p15:guide id="13" orient="horz" pos="3165" userDrawn="1">
          <p15:clr>
            <a:srgbClr val="A4A3A4"/>
          </p15:clr>
        </p15:guide>
        <p15:guide id="14" orient="horz" pos="3147" userDrawn="1">
          <p15:clr>
            <a:srgbClr val="A4A3A4"/>
          </p15:clr>
        </p15:guide>
        <p15:guide id="15" orient="horz" pos="3124" userDrawn="1">
          <p15:clr>
            <a:srgbClr val="A4A3A4"/>
          </p15:clr>
        </p15:guide>
        <p15:guide id="16" orient="horz" pos="3148" userDrawn="1">
          <p15:clr>
            <a:srgbClr val="A4A3A4"/>
          </p15:clr>
        </p15:guide>
        <p15:guide id="17" orient="horz" pos="3125" userDrawn="1">
          <p15:clr>
            <a:srgbClr val="A4A3A4"/>
          </p15:clr>
        </p15:guide>
        <p15:guide id="18" pos="2185" userDrawn="1">
          <p15:clr>
            <a:srgbClr val="A4A3A4"/>
          </p15:clr>
        </p15:guide>
        <p15:guide id="19" pos="2141" userDrawn="1">
          <p15:clr>
            <a:srgbClr val="A4A3A4"/>
          </p15:clr>
        </p15:guide>
        <p15:guide id="20" pos="218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Фролова Оксана Викторовна" initials="ФОВ" lastIdx="7" clrIdx="0"/>
  <p:cmAuthor id="1" name="Anton Sikorsky" initials="S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AA35"/>
    <a:srgbClr val="FF9900"/>
    <a:srgbClr val="FFCC99"/>
    <a:srgbClr val="FFCC66"/>
    <a:srgbClr val="FF9966"/>
    <a:srgbClr val="FEF5F4"/>
    <a:srgbClr val="FFF5F3"/>
    <a:srgbClr val="EECACA"/>
    <a:srgbClr val="F5714D"/>
    <a:srgbClr val="AFC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67" autoAdjust="0"/>
    <p:restoredTop sz="92635" autoAdjust="0"/>
  </p:normalViewPr>
  <p:slideViewPr>
    <p:cSldViewPr snapToGrid="0">
      <p:cViewPr varScale="1">
        <p:scale>
          <a:sx n="152" d="100"/>
          <a:sy n="152" d="100"/>
        </p:scale>
        <p:origin x="2334" y="108"/>
      </p:cViewPr>
      <p:guideLst>
        <p:guide orient="horz" pos="2160"/>
        <p:guide pos="3840"/>
        <p:guide pos="23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2904" y="84"/>
      </p:cViewPr>
      <p:guideLst>
        <p:guide orient="horz" pos="3157"/>
        <p:guide pos="2182"/>
        <p:guide orient="horz" pos="3135"/>
        <p:guide pos="2139"/>
        <p:guide orient="horz" pos="3136"/>
        <p:guide pos="2181"/>
        <p:guide orient="horz" pos="3141"/>
        <p:guide orient="horz" pos="3119"/>
        <p:guide orient="horz" pos="3142"/>
        <p:guide orient="horz" pos="3120"/>
        <p:guide orient="horz" pos="3164"/>
        <p:guide orient="horz" pos="3165"/>
        <p:guide orient="horz" pos="3147"/>
        <p:guide orient="horz" pos="3124"/>
        <p:guide orient="horz" pos="3148"/>
        <p:guide orient="horz" pos="3125"/>
        <p:guide pos="2185"/>
        <p:guide pos="2141"/>
        <p:guide pos="21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C57887-EA3D-4B32-9210-55A50457094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3CB748-D3A7-4277-BEC8-4CDDE93F485B}">
      <dgm:prSet phldrT="[Текст]" custT="1"/>
      <dgm:spPr>
        <a:xfrm>
          <a:off x="673600" y="3397118"/>
          <a:ext cx="8553653" cy="970605"/>
        </a:xfrm>
        <a:noFill/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lIns="252000" rIns="0"/>
        <a:lstStyle/>
        <a:p>
          <a:pPr algn="ctr">
            <a:lnSpc>
              <a:spcPct val="100000"/>
            </a:lnSpc>
          </a:pPr>
          <a:endParaRPr lang="ru-RU" sz="1800" b="1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DEBD39D4-53D7-4F13-97B7-713EEE7894E9}" type="sibTrans" cxnId="{6E6556BD-9163-496B-A567-14CB9BBCB6D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3028685-D0B6-4416-A82A-308A10CE7D9B}" type="parTrans" cxnId="{6E6556BD-9163-496B-A567-14CB9BBCB6D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9963BEF-B9F9-4FB0-9399-9D905F249D8A}" type="pres">
      <dgm:prSet presAssocID="{FCC57887-EA3D-4B32-9210-55A50457094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844EDDE-D3B3-495B-88C0-22B46C588A65}" type="pres">
      <dgm:prSet presAssocID="{FCC57887-EA3D-4B32-9210-55A50457094A}" presName="Name1" presStyleCnt="0"/>
      <dgm:spPr/>
      <dgm:t>
        <a:bodyPr/>
        <a:lstStyle/>
        <a:p>
          <a:endParaRPr lang="ru-RU"/>
        </a:p>
      </dgm:t>
    </dgm:pt>
    <dgm:pt modelId="{8411143C-6F00-43C7-AB31-0989F866DA42}" type="pres">
      <dgm:prSet presAssocID="{FCC57887-EA3D-4B32-9210-55A50457094A}" presName="cycle" presStyleCnt="0"/>
      <dgm:spPr/>
      <dgm:t>
        <a:bodyPr/>
        <a:lstStyle/>
        <a:p>
          <a:endParaRPr lang="ru-RU"/>
        </a:p>
      </dgm:t>
    </dgm:pt>
    <dgm:pt modelId="{802A4616-0851-43D7-A977-CD7494775607}" type="pres">
      <dgm:prSet presAssocID="{FCC57887-EA3D-4B32-9210-55A50457094A}" presName="srcNode" presStyleLbl="node1" presStyleIdx="0" presStyleCnt="1"/>
      <dgm:spPr/>
      <dgm:t>
        <a:bodyPr/>
        <a:lstStyle/>
        <a:p>
          <a:endParaRPr lang="ru-RU"/>
        </a:p>
      </dgm:t>
    </dgm:pt>
    <dgm:pt modelId="{CADE5D86-99CC-4EE2-840C-BE36B99AA047}" type="pres">
      <dgm:prSet presAssocID="{FCC57887-EA3D-4B32-9210-55A50457094A}" presName="conn" presStyleLbl="parChTrans1D2" presStyleIdx="0" presStyleCnt="1"/>
      <dgm:spPr>
        <a:prstGeom prst="blockArc">
          <a:avLst>
            <a:gd name="adj1" fmla="val 18900000"/>
            <a:gd name="adj2" fmla="val 2700000"/>
            <a:gd name="adj3" fmla="val 331"/>
          </a:avLst>
        </a:prstGeom>
      </dgm:spPr>
      <dgm:t>
        <a:bodyPr/>
        <a:lstStyle/>
        <a:p>
          <a:endParaRPr lang="ru-RU"/>
        </a:p>
      </dgm:t>
    </dgm:pt>
    <dgm:pt modelId="{B2BE0AB6-7326-48DC-8D19-3B6985E7DB92}" type="pres">
      <dgm:prSet presAssocID="{FCC57887-EA3D-4B32-9210-55A50457094A}" presName="extraNode" presStyleLbl="node1" presStyleIdx="0" presStyleCnt="1"/>
      <dgm:spPr/>
      <dgm:t>
        <a:bodyPr/>
        <a:lstStyle/>
        <a:p>
          <a:endParaRPr lang="ru-RU"/>
        </a:p>
      </dgm:t>
    </dgm:pt>
    <dgm:pt modelId="{4D22A44D-A48D-4DEC-8975-5242D42F167E}" type="pres">
      <dgm:prSet presAssocID="{FCC57887-EA3D-4B32-9210-55A50457094A}" presName="dstNode" presStyleLbl="node1" presStyleIdx="0" presStyleCnt="1"/>
      <dgm:spPr/>
      <dgm:t>
        <a:bodyPr/>
        <a:lstStyle/>
        <a:p>
          <a:endParaRPr lang="ru-RU"/>
        </a:p>
      </dgm:t>
    </dgm:pt>
    <dgm:pt modelId="{A819222D-D565-4512-9ED6-9ABBCF5EE377}" type="pres">
      <dgm:prSet presAssocID="{6C3CB748-D3A7-4277-BEC8-4CDDE93F485B}" presName="text_1" presStyleLbl="node1" presStyleIdx="0" presStyleCnt="1" custScaleX="112891" custScaleY="1933" custLinFactY="2785" custLinFactNeighborX="-316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5A0A1-9D04-41AD-A2ED-C4FFDC9B5115}" type="pres">
      <dgm:prSet presAssocID="{6C3CB748-D3A7-4277-BEC8-4CDDE93F485B}" presName="accent_1" presStyleCnt="0"/>
      <dgm:spPr/>
    </dgm:pt>
    <dgm:pt modelId="{3B903907-3456-40F8-8251-18DEDA897783}" type="pres">
      <dgm:prSet presAssocID="{6C3CB748-D3A7-4277-BEC8-4CDDE93F485B}" presName="accentRepeatNode" presStyleLbl="solidFgAcc1" presStyleIdx="0" presStyleCnt="1" custScaleX="17474" custScaleY="16475" custLinFactNeighborX="53359" custLinFactNeighborY="77821"/>
      <dgm:spPr>
        <a:xfrm>
          <a:off x="66971" y="3275792"/>
          <a:ext cx="1213256" cy="1213256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gm:spPr>
      <dgm:t>
        <a:bodyPr/>
        <a:lstStyle/>
        <a:p>
          <a:endParaRPr lang="ru-RU"/>
        </a:p>
      </dgm:t>
    </dgm:pt>
  </dgm:ptLst>
  <dgm:cxnLst>
    <dgm:cxn modelId="{6DD45F30-9983-44E1-9174-5B738C1A8AD0}" type="presOf" srcId="{6C3CB748-D3A7-4277-BEC8-4CDDE93F485B}" destId="{A819222D-D565-4512-9ED6-9ABBCF5EE377}" srcOrd="0" destOrd="0" presId="urn:microsoft.com/office/officeart/2008/layout/VerticalCurvedList"/>
    <dgm:cxn modelId="{E615514C-817B-464B-8DDF-F6C950D4F25B}" type="presOf" srcId="{FCC57887-EA3D-4B32-9210-55A50457094A}" destId="{09963BEF-B9F9-4FB0-9399-9D905F249D8A}" srcOrd="0" destOrd="0" presId="urn:microsoft.com/office/officeart/2008/layout/VerticalCurvedList"/>
    <dgm:cxn modelId="{72D49F64-F31E-477A-A985-FCFE4506A9D8}" type="presOf" srcId="{DEBD39D4-53D7-4F13-97B7-713EEE7894E9}" destId="{CADE5D86-99CC-4EE2-840C-BE36B99AA047}" srcOrd="0" destOrd="0" presId="urn:microsoft.com/office/officeart/2008/layout/VerticalCurvedList"/>
    <dgm:cxn modelId="{6E6556BD-9163-496B-A567-14CB9BBCB6D8}" srcId="{FCC57887-EA3D-4B32-9210-55A50457094A}" destId="{6C3CB748-D3A7-4277-BEC8-4CDDE93F485B}" srcOrd="0" destOrd="0" parTransId="{E3028685-D0B6-4416-A82A-308A10CE7D9B}" sibTransId="{DEBD39D4-53D7-4F13-97B7-713EEE7894E9}"/>
    <dgm:cxn modelId="{DCB6EA8F-56D7-4750-BA58-20D463BD8297}" type="presParOf" srcId="{09963BEF-B9F9-4FB0-9399-9D905F249D8A}" destId="{4844EDDE-D3B3-495B-88C0-22B46C588A65}" srcOrd="0" destOrd="0" presId="urn:microsoft.com/office/officeart/2008/layout/VerticalCurvedList"/>
    <dgm:cxn modelId="{8418C731-7E89-4449-AA2B-81779BB852B8}" type="presParOf" srcId="{4844EDDE-D3B3-495B-88C0-22B46C588A65}" destId="{8411143C-6F00-43C7-AB31-0989F866DA42}" srcOrd="0" destOrd="0" presId="urn:microsoft.com/office/officeart/2008/layout/VerticalCurvedList"/>
    <dgm:cxn modelId="{E194ACBB-27E0-4EB1-84A0-EA04B00080D7}" type="presParOf" srcId="{8411143C-6F00-43C7-AB31-0989F866DA42}" destId="{802A4616-0851-43D7-A977-CD7494775607}" srcOrd="0" destOrd="0" presId="urn:microsoft.com/office/officeart/2008/layout/VerticalCurvedList"/>
    <dgm:cxn modelId="{38A1626D-CC1B-4F2D-B21B-3569DBB55EDE}" type="presParOf" srcId="{8411143C-6F00-43C7-AB31-0989F866DA42}" destId="{CADE5D86-99CC-4EE2-840C-BE36B99AA047}" srcOrd="1" destOrd="0" presId="urn:microsoft.com/office/officeart/2008/layout/VerticalCurvedList"/>
    <dgm:cxn modelId="{5F63E24D-1459-475C-B4FA-1CDB8EB3F137}" type="presParOf" srcId="{8411143C-6F00-43C7-AB31-0989F866DA42}" destId="{B2BE0AB6-7326-48DC-8D19-3B6985E7DB92}" srcOrd="2" destOrd="0" presId="urn:microsoft.com/office/officeart/2008/layout/VerticalCurvedList"/>
    <dgm:cxn modelId="{048C1114-0E8E-4D4E-8496-63AE8E7A55AC}" type="presParOf" srcId="{8411143C-6F00-43C7-AB31-0989F866DA42}" destId="{4D22A44D-A48D-4DEC-8975-5242D42F167E}" srcOrd="3" destOrd="0" presId="urn:microsoft.com/office/officeart/2008/layout/VerticalCurvedList"/>
    <dgm:cxn modelId="{30A517DF-72CA-441E-8B20-E06BD550F087}" type="presParOf" srcId="{4844EDDE-D3B3-495B-88C0-22B46C588A65}" destId="{A819222D-D565-4512-9ED6-9ABBCF5EE377}" srcOrd="1" destOrd="0" presId="urn:microsoft.com/office/officeart/2008/layout/VerticalCurvedList"/>
    <dgm:cxn modelId="{83E9C196-A8C6-448C-B600-47F44E85F40F}" type="presParOf" srcId="{4844EDDE-D3B3-495B-88C0-22B46C588A65}" destId="{2DB5A0A1-9D04-41AD-A2ED-C4FFDC9B5115}" srcOrd="2" destOrd="0" presId="urn:microsoft.com/office/officeart/2008/layout/VerticalCurvedList"/>
    <dgm:cxn modelId="{BAF96771-4999-4459-B106-D2A0C49B8A98}" type="presParOf" srcId="{2DB5A0A1-9D04-41AD-A2ED-C4FFDC9B5115}" destId="{3B903907-3456-40F8-8251-18DEDA89778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C57887-EA3D-4B32-9210-55A50457094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3CB748-D3A7-4277-BEC8-4CDDE93F485B}">
      <dgm:prSet phldrT="[Текст]" custT="1"/>
      <dgm:spPr>
        <a:xfrm>
          <a:off x="673600" y="3397118"/>
          <a:ext cx="8553653" cy="970605"/>
        </a:xfr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lIns="252000" rIns="0"/>
        <a:lstStyle/>
        <a:p>
          <a:pPr algn="ctr">
            <a:lnSpc>
              <a:spcPct val="100000"/>
            </a:lnSpc>
          </a:pPr>
          <a:endParaRPr lang="ru-RU" sz="1800" b="1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DEBD39D4-53D7-4F13-97B7-713EEE7894E9}" type="sibTrans" cxnId="{6E6556BD-9163-496B-A567-14CB9BBCB6D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3028685-D0B6-4416-A82A-308A10CE7D9B}" type="parTrans" cxnId="{6E6556BD-9163-496B-A567-14CB9BBCB6D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9963BEF-B9F9-4FB0-9399-9D905F249D8A}" type="pres">
      <dgm:prSet presAssocID="{FCC57887-EA3D-4B32-9210-55A50457094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844EDDE-D3B3-495B-88C0-22B46C588A65}" type="pres">
      <dgm:prSet presAssocID="{FCC57887-EA3D-4B32-9210-55A50457094A}" presName="Name1" presStyleCnt="0"/>
      <dgm:spPr/>
      <dgm:t>
        <a:bodyPr/>
        <a:lstStyle/>
        <a:p>
          <a:endParaRPr lang="ru-RU"/>
        </a:p>
      </dgm:t>
    </dgm:pt>
    <dgm:pt modelId="{8411143C-6F00-43C7-AB31-0989F866DA42}" type="pres">
      <dgm:prSet presAssocID="{FCC57887-EA3D-4B32-9210-55A50457094A}" presName="cycle" presStyleCnt="0"/>
      <dgm:spPr/>
      <dgm:t>
        <a:bodyPr/>
        <a:lstStyle/>
        <a:p>
          <a:endParaRPr lang="ru-RU"/>
        </a:p>
      </dgm:t>
    </dgm:pt>
    <dgm:pt modelId="{802A4616-0851-43D7-A977-CD7494775607}" type="pres">
      <dgm:prSet presAssocID="{FCC57887-EA3D-4B32-9210-55A50457094A}" presName="srcNode" presStyleLbl="node1" presStyleIdx="0" presStyleCnt="1"/>
      <dgm:spPr/>
      <dgm:t>
        <a:bodyPr/>
        <a:lstStyle/>
        <a:p>
          <a:endParaRPr lang="ru-RU"/>
        </a:p>
      </dgm:t>
    </dgm:pt>
    <dgm:pt modelId="{CADE5D86-99CC-4EE2-840C-BE36B99AA047}" type="pres">
      <dgm:prSet presAssocID="{FCC57887-EA3D-4B32-9210-55A50457094A}" presName="conn" presStyleLbl="parChTrans1D2" presStyleIdx="0" presStyleCnt="1"/>
      <dgm:spPr>
        <a:prstGeom prst="blockArc">
          <a:avLst>
            <a:gd name="adj1" fmla="val 18900000"/>
            <a:gd name="adj2" fmla="val 2700000"/>
            <a:gd name="adj3" fmla="val 331"/>
          </a:avLst>
        </a:prstGeom>
      </dgm:spPr>
      <dgm:t>
        <a:bodyPr/>
        <a:lstStyle/>
        <a:p>
          <a:endParaRPr lang="ru-RU"/>
        </a:p>
      </dgm:t>
    </dgm:pt>
    <dgm:pt modelId="{B2BE0AB6-7326-48DC-8D19-3B6985E7DB92}" type="pres">
      <dgm:prSet presAssocID="{FCC57887-EA3D-4B32-9210-55A50457094A}" presName="extraNode" presStyleLbl="node1" presStyleIdx="0" presStyleCnt="1"/>
      <dgm:spPr/>
      <dgm:t>
        <a:bodyPr/>
        <a:lstStyle/>
        <a:p>
          <a:endParaRPr lang="ru-RU"/>
        </a:p>
      </dgm:t>
    </dgm:pt>
    <dgm:pt modelId="{4D22A44D-A48D-4DEC-8975-5242D42F167E}" type="pres">
      <dgm:prSet presAssocID="{FCC57887-EA3D-4B32-9210-55A50457094A}" presName="dstNode" presStyleLbl="node1" presStyleIdx="0" presStyleCnt="1"/>
      <dgm:spPr/>
      <dgm:t>
        <a:bodyPr/>
        <a:lstStyle/>
        <a:p>
          <a:endParaRPr lang="ru-RU"/>
        </a:p>
      </dgm:t>
    </dgm:pt>
    <dgm:pt modelId="{A819222D-D565-4512-9ED6-9ABBCF5EE377}" type="pres">
      <dgm:prSet presAssocID="{6C3CB748-D3A7-4277-BEC8-4CDDE93F485B}" presName="text_1" presStyleLbl="node1" presStyleIdx="0" presStyleCnt="1" custScaleY="20309" custLinFactNeighborX="-11642" custLinFactNeighborY="923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5A0A1-9D04-41AD-A2ED-C4FFDC9B5115}" type="pres">
      <dgm:prSet presAssocID="{6C3CB748-D3A7-4277-BEC8-4CDDE93F485B}" presName="accent_1" presStyleCnt="0"/>
      <dgm:spPr/>
    </dgm:pt>
    <dgm:pt modelId="{3B903907-3456-40F8-8251-18DEDA897783}" type="pres">
      <dgm:prSet presAssocID="{6C3CB748-D3A7-4277-BEC8-4CDDE93F485B}" presName="accentRepeatNode" presStyleLbl="solidFgAcc1" presStyleIdx="0" presStyleCnt="1" custScaleX="17474" custScaleY="16475" custLinFactNeighborX="-25896" custLinFactNeighborY="73796"/>
      <dgm:spPr>
        <a:xfrm>
          <a:off x="66971" y="3275792"/>
          <a:ext cx="1213256" cy="1213256"/>
        </a:xfrm>
        <a:prstGeom prst="ellipse">
          <a:avLst/>
        </a:prstGeom>
        <a:solidFill>
          <a:srgbClr val="FFCC99"/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</dgm:ptLst>
  <dgm:cxnLst>
    <dgm:cxn modelId="{0676BDB1-934B-4297-A745-C4A0ECA7F712}" type="presOf" srcId="{FCC57887-EA3D-4B32-9210-55A50457094A}" destId="{09963BEF-B9F9-4FB0-9399-9D905F249D8A}" srcOrd="0" destOrd="0" presId="urn:microsoft.com/office/officeart/2008/layout/VerticalCurvedList"/>
    <dgm:cxn modelId="{0C6BBAAD-78C9-4112-A06A-7FD677768E4F}" type="presOf" srcId="{DEBD39D4-53D7-4F13-97B7-713EEE7894E9}" destId="{CADE5D86-99CC-4EE2-840C-BE36B99AA047}" srcOrd="0" destOrd="0" presId="urn:microsoft.com/office/officeart/2008/layout/VerticalCurvedList"/>
    <dgm:cxn modelId="{E1BF3F9F-F969-400B-BC77-2E862080DBA2}" type="presOf" srcId="{6C3CB748-D3A7-4277-BEC8-4CDDE93F485B}" destId="{A819222D-D565-4512-9ED6-9ABBCF5EE377}" srcOrd="0" destOrd="0" presId="urn:microsoft.com/office/officeart/2008/layout/VerticalCurvedList"/>
    <dgm:cxn modelId="{6E6556BD-9163-496B-A567-14CB9BBCB6D8}" srcId="{FCC57887-EA3D-4B32-9210-55A50457094A}" destId="{6C3CB748-D3A7-4277-BEC8-4CDDE93F485B}" srcOrd="0" destOrd="0" parTransId="{E3028685-D0B6-4416-A82A-308A10CE7D9B}" sibTransId="{DEBD39D4-53D7-4F13-97B7-713EEE7894E9}"/>
    <dgm:cxn modelId="{D25A92FE-22D1-43D4-AF48-3A97DD4B041A}" type="presParOf" srcId="{09963BEF-B9F9-4FB0-9399-9D905F249D8A}" destId="{4844EDDE-D3B3-495B-88C0-22B46C588A65}" srcOrd="0" destOrd="0" presId="urn:microsoft.com/office/officeart/2008/layout/VerticalCurvedList"/>
    <dgm:cxn modelId="{2EE976FF-8543-417D-B78C-75D7657C9748}" type="presParOf" srcId="{4844EDDE-D3B3-495B-88C0-22B46C588A65}" destId="{8411143C-6F00-43C7-AB31-0989F866DA42}" srcOrd="0" destOrd="0" presId="urn:microsoft.com/office/officeart/2008/layout/VerticalCurvedList"/>
    <dgm:cxn modelId="{8E44942E-4588-435B-A81B-D4F69A38C5A7}" type="presParOf" srcId="{8411143C-6F00-43C7-AB31-0989F866DA42}" destId="{802A4616-0851-43D7-A977-CD7494775607}" srcOrd="0" destOrd="0" presId="urn:microsoft.com/office/officeart/2008/layout/VerticalCurvedList"/>
    <dgm:cxn modelId="{361E4B26-2AB3-4DA2-B885-2B393734CD95}" type="presParOf" srcId="{8411143C-6F00-43C7-AB31-0989F866DA42}" destId="{CADE5D86-99CC-4EE2-840C-BE36B99AA047}" srcOrd="1" destOrd="0" presId="urn:microsoft.com/office/officeart/2008/layout/VerticalCurvedList"/>
    <dgm:cxn modelId="{E55D9AA4-F660-418A-92C8-E431B8D3FDF3}" type="presParOf" srcId="{8411143C-6F00-43C7-AB31-0989F866DA42}" destId="{B2BE0AB6-7326-48DC-8D19-3B6985E7DB92}" srcOrd="2" destOrd="0" presId="urn:microsoft.com/office/officeart/2008/layout/VerticalCurvedList"/>
    <dgm:cxn modelId="{83100E5C-3496-4478-BC08-8D37466E1CE1}" type="presParOf" srcId="{8411143C-6F00-43C7-AB31-0989F866DA42}" destId="{4D22A44D-A48D-4DEC-8975-5242D42F167E}" srcOrd="3" destOrd="0" presId="urn:microsoft.com/office/officeart/2008/layout/VerticalCurvedList"/>
    <dgm:cxn modelId="{2B9B92B0-AF6A-4483-AAF7-61EB22A60E07}" type="presParOf" srcId="{4844EDDE-D3B3-495B-88C0-22B46C588A65}" destId="{A819222D-D565-4512-9ED6-9ABBCF5EE377}" srcOrd="1" destOrd="0" presId="urn:microsoft.com/office/officeart/2008/layout/VerticalCurvedList"/>
    <dgm:cxn modelId="{B28D6394-07D8-4B8B-A39C-C682F7FAFCD0}" type="presParOf" srcId="{4844EDDE-D3B3-495B-88C0-22B46C588A65}" destId="{2DB5A0A1-9D04-41AD-A2ED-C4FFDC9B5115}" srcOrd="2" destOrd="0" presId="urn:microsoft.com/office/officeart/2008/layout/VerticalCurvedList"/>
    <dgm:cxn modelId="{482B4332-A2E3-41DB-AE7B-DB558C6F193D}" type="presParOf" srcId="{2DB5A0A1-9D04-41AD-A2ED-C4FFDC9B5115}" destId="{3B903907-3456-40F8-8251-18DEDA89778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C57887-EA3D-4B32-9210-55A50457094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3CB748-D3A7-4277-BEC8-4CDDE93F485B}">
      <dgm:prSet phldrT="[Текст]" custT="1"/>
      <dgm:spPr>
        <a:xfrm>
          <a:off x="673600" y="3397118"/>
          <a:ext cx="8553653" cy="970605"/>
        </a:xfr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lIns="252000" rIns="0"/>
        <a:lstStyle/>
        <a:p>
          <a:pPr algn="ctr">
            <a:lnSpc>
              <a:spcPct val="100000"/>
            </a:lnSpc>
          </a:pPr>
          <a:endParaRPr lang="ru-RU" sz="1800" b="1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DEBD39D4-53D7-4F13-97B7-713EEE7894E9}" type="sibTrans" cxnId="{6E6556BD-9163-496B-A567-14CB9BBCB6D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3028685-D0B6-4416-A82A-308A10CE7D9B}" type="parTrans" cxnId="{6E6556BD-9163-496B-A567-14CB9BBCB6D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9963BEF-B9F9-4FB0-9399-9D905F249D8A}" type="pres">
      <dgm:prSet presAssocID="{FCC57887-EA3D-4B32-9210-55A50457094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844EDDE-D3B3-495B-88C0-22B46C588A65}" type="pres">
      <dgm:prSet presAssocID="{FCC57887-EA3D-4B32-9210-55A50457094A}" presName="Name1" presStyleCnt="0"/>
      <dgm:spPr/>
      <dgm:t>
        <a:bodyPr/>
        <a:lstStyle/>
        <a:p>
          <a:endParaRPr lang="ru-RU"/>
        </a:p>
      </dgm:t>
    </dgm:pt>
    <dgm:pt modelId="{8411143C-6F00-43C7-AB31-0989F866DA42}" type="pres">
      <dgm:prSet presAssocID="{FCC57887-EA3D-4B32-9210-55A50457094A}" presName="cycle" presStyleCnt="0"/>
      <dgm:spPr/>
      <dgm:t>
        <a:bodyPr/>
        <a:lstStyle/>
        <a:p>
          <a:endParaRPr lang="ru-RU"/>
        </a:p>
      </dgm:t>
    </dgm:pt>
    <dgm:pt modelId="{802A4616-0851-43D7-A977-CD7494775607}" type="pres">
      <dgm:prSet presAssocID="{FCC57887-EA3D-4B32-9210-55A50457094A}" presName="srcNode" presStyleLbl="node1" presStyleIdx="0" presStyleCnt="1"/>
      <dgm:spPr/>
      <dgm:t>
        <a:bodyPr/>
        <a:lstStyle/>
        <a:p>
          <a:endParaRPr lang="ru-RU"/>
        </a:p>
      </dgm:t>
    </dgm:pt>
    <dgm:pt modelId="{CADE5D86-99CC-4EE2-840C-BE36B99AA047}" type="pres">
      <dgm:prSet presAssocID="{FCC57887-EA3D-4B32-9210-55A50457094A}" presName="conn" presStyleLbl="parChTrans1D2" presStyleIdx="0" presStyleCnt="1"/>
      <dgm:spPr>
        <a:prstGeom prst="blockArc">
          <a:avLst>
            <a:gd name="adj1" fmla="val 18900000"/>
            <a:gd name="adj2" fmla="val 2700000"/>
            <a:gd name="adj3" fmla="val 331"/>
          </a:avLst>
        </a:prstGeom>
      </dgm:spPr>
      <dgm:t>
        <a:bodyPr/>
        <a:lstStyle/>
        <a:p>
          <a:endParaRPr lang="ru-RU"/>
        </a:p>
      </dgm:t>
    </dgm:pt>
    <dgm:pt modelId="{B2BE0AB6-7326-48DC-8D19-3B6985E7DB92}" type="pres">
      <dgm:prSet presAssocID="{FCC57887-EA3D-4B32-9210-55A50457094A}" presName="extraNode" presStyleLbl="node1" presStyleIdx="0" presStyleCnt="1"/>
      <dgm:spPr/>
      <dgm:t>
        <a:bodyPr/>
        <a:lstStyle/>
        <a:p>
          <a:endParaRPr lang="ru-RU"/>
        </a:p>
      </dgm:t>
    </dgm:pt>
    <dgm:pt modelId="{4D22A44D-A48D-4DEC-8975-5242D42F167E}" type="pres">
      <dgm:prSet presAssocID="{FCC57887-EA3D-4B32-9210-55A50457094A}" presName="dstNode" presStyleLbl="node1" presStyleIdx="0" presStyleCnt="1"/>
      <dgm:spPr/>
      <dgm:t>
        <a:bodyPr/>
        <a:lstStyle/>
        <a:p>
          <a:endParaRPr lang="ru-RU"/>
        </a:p>
      </dgm:t>
    </dgm:pt>
    <dgm:pt modelId="{A819222D-D565-4512-9ED6-9ABBCF5EE377}" type="pres">
      <dgm:prSet presAssocID="{6C3CB748-D3A7-4277-BEC8-4CDDE93F485B}" presName="text_1" presStyleLbl="node1" presStyleIdx="0" presStyleCnt="1" custScaleY="20309" custLinFactNeighborX="-7865" custLinFactNeighborY="86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5A0A1-9D04-41AD-A2ED-C4FFDC9B5115}" type="pres">
      <dgm:prSet presAssocID="{6C3CB748-D3A7-4277-BEC8-4CDDE93F485B}" presName="accent_1" presStyleCnt="0"/>
      <dgm:spPr/>
    </dgm:pt>
    <dgm:pt modelId="{3B903907-3456-40F8-8251-18DEDA897783}" type="pres">
      <dgm:prSet presAssocID="{6C3CB748-D3A7-4277-BEC8-4CDDE93F485B}" presName="accentRepeatNode" presStyleLbl="solidFgAcc1" presStyleIdx="0" presStyleCnt="1" custScaleX="17474" custScaleY="16475" custLinFactNeighborX="-18353" custLinFactNeighborY="68937"/>
      <dgm:spPr>
        <a:xfrm>
          <a:off x="66971" y="3275792"/>
          <a:ext cx="1213256" cy="1213256"/>
        </a:xfrm>
        <a:prstGeom prst="ellipse">
          <a:avLst/>
        </a:prstGeom>
        <a:solidFill>
          <a:srgbClr val="AFCDEB"/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</dgm:ptLst>
  <dgm:cxnLst>
    <dgm:cxn modelId="{A165AE54-C004-4CAA-AF0B-CD8DFEED9D17}" type="presOf" srcId="{6C3CB748-D3A7-4277-BEC8-4CDDE93F485B}" destId="{A819222D-D565-4512-9ED6-9ABBCF5EE377}" srcOrd="0" destOrd="0" presId="urn:microsoft.com/office/officeart/2008/layout/VerticalCurvedList"/>
    <dgm:cxn modelId="{C64C5BFD-480A-47FC-B3A0-7B204E4A2053}" type="presOf" srcId="{DEBD39D4-53D7-4F13-97B7-713EEE7894E9}" destId="{CADE5D86-99CC-4EE2-840C-BE36B99AA047}" srcOrd="0" destOrd="0" presId="urn:microsoft.com/office/officeart/2008/layout/VerticalCurvedList"/>
    <dgm:cxn modelId="{6E6556BD-9163-496B-A567-14CB9BBCB6D8}" srcId="{FCC57887-EA3D-4B32-9210-55A50457094A}" destId="{6C3CB748-D3A7-4277-BEC8-4CDDE93F485B}" srcOrd="0" destOrd="0" parTransId="{E3028685-D0B6-4416-A82A-308A10CE7D9B}" sibTransId="{DEBD39D4-53D7-4F13-97B7-713EEE7894E9}"/>
    <dgm:cxn modelId="{6444FD18-F76A-4791-8DE0-70E3B0822298}" type="presOf" srcId="{FCC57887-EA3D-4B32-9210-55A50457094A}" destId="{09963BEF-B9F9-4FB0-9399-9D905F249D8A}" srcOrd="0" destOrd="0" presId="urn:microsoft.com/office/officeart/2008/layout/VerticalCurvedList"/>
    <dgm:cxn modelId="{F03B2A8A-C2F7-43CF-9BE9-F0D323B89376}" type="presParOf" srcId="{09963BEF-B9F9-4FB0-9399-9D905F249D8A}" destId="{4844EDDE-D3B3-495B-88C0-22B46C588A65}" srcOrd="0" destOrd="0" presId="urn:microsoft.com/office/officeart/2008/layout/VerticalCurvedList"/>
    <dgm:cxn modelId="{7DD3139E-0020-44F3-A801-26C728180546}" type="presParOf" srcId="{4844EDDE-D3B3-495B-88C0-22B46C588A65}" destId="{8411143C-6F00-43C7-AB31-0989F866DA42}" srcOrd="0" destOrd="0" presId="urn:microsoft.com/office/officeart/2008/layout/VerticalCurvedList"/>
    <dgm:cxn modelId="{690DA641-2134-4D34-A3C3-B09D0AD729FA}" type="presParOf" srcId="{8411143C-6F00-43C7-AB31-0989F866DA42}" destId="{802A4616-0851-43D7-A977-CD7494775607}" srcOrd="0" destOrd="0" presId="urn:microsoft.com/office/officeart/2008/layout/VerticalCurvedList"/>
    <dgm:cxn modelId="{630D7AE6-371D-4AEE-BCCB-FEFCF9E755D2}" type="presParOf" srcId="{8411143C-6F00-43C7-AB31-0989F866DA42}" destId="{CADE5D86-99CC-4EE2-840C-BE36B99AA047}" srcOrd="1" destOrd="0" presId="urn:microsoft.com/office/officeart/2008/layout/VerticalCurvedList"/>
    <dgm:cxn modelId="{A8B80C76-4674-4DF8-A0E7-9786D8FC3BF4}" type="presParOf" srcId="{8411143C-6F00-43C7-AB31-0989F866DA42}" destId="{B2BE0AB6-7326-48DC-8D19-3B6985E7DB92}" srcOrd="2" destOrd="0" presId="urn:microsoft.com/office/officeart/2008/layout/VerticalCurvedList"/>
    <dgm:cxn modelId="{1A36C737-3C75-44CF-A6E6-465DD6D1E723}" type="presParOf" srcId="{8411143C-6F00-43C7-AB31-0989F866DA42}" destId="{4D22A44D-A48D-4DEC-8975-5242D42F167E}" srcOrd="3" destOrd="0" presId="urn:microsoft.com/office/officeart/2008/layout/VerticalCurvedList"/>
    <dgm:cxn modelId="{2D877872-B595-48E2-BA3B-2EBA696EAE93}" type="presParOf" srcId="{4844EDDE-D3B3-495B-88C0-22B46C588A65}" destId="{A819222D-D565-4512-9ED6-9ABBCF5EE377}" srcOrd="1" destOrd="0" presId="urn:microsoft.com/office/officeart/2008/layout/VerticalCurvedList"/>
    <dgm:cxn modelId="{6B6BDE5C-4F4D-4B8C-B3E6-D25F0C649C24}" type="presParOf" srcId="{4844EDDE-D3B3-495B-88C0-22B46C588A65}" destId="{2DB5A0A1-9D04-41AD-A2ED-C4FFDC9B5115}" srcOrd="2" destOrd="0" presId="urn:microsoft.com/office/officeart/2008/layout/VerticalCurvedList"/>
    <dgm:cxn modelId="{83B79E2A-DF0B-49B9-91A1-9DFDE825F52A}" type="presParOf" srcId="{2DB5A0A1-9D04-41AD-A2ED-C4FFDC9B5115}" destId="{3B903907-3456-40F8-8251-18DEDA89778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E5D86-99CC-4EE2-840C-BE36B99AA047}">
      <dsp:nvSpPr>
        <dsp:cNvPr id="0" name=""/>
        <dsp:cNvSpPr/>
      </dsp:nvSpPr>
      <dsp:spPr>
        <a:xfrm>
          <a:off x="-6496444" y="-989287"/>
          <a:ext cx="7698849" cy="7698849"/>
        </a:xfrm>
        <a:prstGeom prst="blockArc">
          <a:avLst>
            <a:gd name="adj1" fmla="val 18900000"/>
            <a:gd name="adj2" fmla="val 2700000"/>
            <a:gd name="adj3" fmla="val 33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19222D-D565-4512-9ED6-9ABBCF5EE377}">
      <dsp:nvSpPr>
        <dsp:cNvPr id="0" name=""/>
        <dsp:cNvSpPr/>
      </dsp:nvSpPr>
      <dsp:spPr>
        <a:xfrm>
          <a:off x="417447" y="5624553"/>
          <a:ext cx="8621409" cy="52481"/>
        </a:xfrm>
        <a:prstGeom prst="rect">
          <a:avLst/>
        </a:prstGeom>
        <a:noFill/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000" tIns="45720" rIns="0" bIns="4572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>
        <a:off x="417447" y="5624553"/>
        <a:ext cx="8621409" cy="52481"/>
      </dsp:txXfrm>
    </dsp:sp>
    <dsp:sp modelId="{3B903907-3456-40F8-8251-18DEDA897783}">
      <dsp:nvSpPr>
        <dsp:cNvPr id="0" name=""/>
        <dsp:cNvSpPr/>
      </dsp:nvSpPr>
      <dsp:spPr>
        <a:xfrm>
          <a:off x="2665930" y="5161145"/>
          <a:ext cx="593033" cy="559129"/>
        </a:xfrm>
        <a:prstGeom prst="ellipse">
          <a:avLst/>
        </a:prstGeom>
        <a:noFill/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E5D86-99CC-4EE2-840C-BE36B99AA047}">
      <dsp:nvSpPr>
        <dsp:cNvPr id="0" name=""/>
        <dsp:cNvSpPr/>
      </dsp:nvSpPr>
      <dsp:spPr>
        <a:xfrm>
          <a:off x="-6056341" y="-958910"/>
          <a:ext cx="7461484" cy="7461484"/>
        </a:xfrm>
        <a:prstGeom prst="blockArc">
          <a:avLst>
            <a:gd name="adj1" fmla="val 18900000"/>
            <a:gd name="adj2" fmla="val 2700000"/>
            <a:gd name="adj3" fmla="val 33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19222D-D565-4512-9ED6-9ABBCF5EE377}">
      <dsp:nvSpPr>
        <dsp:cNvPr id="0" name=""/>
        <dsp:cNvSpPr/>
      </dsp:nvSpPr>
      <dsp:spPr>
        <a:xfrm>
          <a:off x="461584" y="4938968"/>
          <a:ext cx="7686744" cy="535212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000" tIns="45720" rIns="0" bIns="4572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>
        <a:off x="461584" y="4938968"/>
        <a:ext cx="7686744" cy="535212"/>
      </dsp:txXfrm>
    </dsp:sp>
    <dsp:sp modelId="{3B903907-3456-40F8-8251-18DEDA897783}">
      <dsp:nvSpPr>
        <dsp:cNvPr id="0" name=""/>
        <dsp:cNvSpPr/>
      </dsp:nvSpPr>
      <dsp:spPr>
        <a:xfrm>
          <a:off x="215601" y="4931447"/>
          <a:ext cx="575625" cy="542716"/>
        </a:xfrm>
        <a:prstGeom prst="ellipse">
          <a:avLst/>
        </a:prstGeom>
        <a:solidFill>
          <a:srgbClr val="FFCC99"/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E5D86-99CC-4EE2-840C-BE36B99AA047}">
      <dsp:nvSpPr>
        <dsp:cNvPr id="0" name=""/>
        <dsp:cNvSpPr/>
      </dsp:nvSpPr>
      <dsp:spPr>
        <a:xfrm>
          <a:off x="-6056341" y="-958910"/>
          <a:ext cx="7461484" cy="7461484"/>
        </a:xfrm>
        <a:prstGeom prst="blockArc">
          <a:avLst>
            <a:gd name="adj1" fmla="val 18900000"/>
            <a:gd name="adj2" fmla="val 2700000"/>
            <a:gd name="adj3" fmla="val 33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19222D-D565-4512-9ED6-9ABBCF5EE377}">
      <dsp:nvSpPr>
        <dsp:cNvPr id="0" name=""/>
        <dsp:cNvSpPr/>
      </dsp:nvSpPr>
      <dsp:spPr>
        <a:xfrm>
          <a:off x="751913" y="4787673"/>
          <a:ext cx="7686744" cy="535212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000" tIns="45720" rIns="0" bIns="4572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>
        <a:off x="751913" y="4787673"/>
        <a:ext cx="7686744" cy="535212"/>
      </dsp:txXfrm>
    </dsp:sp>
    <dsp:sp modelId="{3B903907-3456-40F8-8251-18DEDA897783}">
      <dsp:nvSpPr>
        <dsp:cNvPr id="0" name=""/>
        <dsp:cNvSpPr/>
      </dsp:nvSpPr>
      <dsp:spPr>
        <a:xfrm>
          <a:off x="464081" y="4771383"/>
          <a:ext cx="575625" cy="542716"/>
        </a:xfrm>
        <a:prstGeom prst="ellipse">
          <a:avLst/>
        </a:prstGeom>
        <a:solidFill>
          <a:srgbClr val="AFCDEB"/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8" y="15"/>
            <a:ext cx="2946400" cy="496887"/>
          </a:xfrm>
          <a:prstGeom prst="rect">
            <a:avLst/>
          </a:prstGeom>
        </p:spPr>
        <p:txBody>
          <a:bodyPr vert="horz" lIns="91014" tIns="45504" rIns="91014" bIns="4550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91" y="15"/>
            <a:ext cx="2946400" cy="496887"/>
          </a:xfrm>
          <a:prstGeom prst="rect">
            <a:avLst/>
          </a:prstGeom>
        </p:spPr>
        <p:txBody>
          <a:bodyPr vert="horz" lIns="91014" tIns="45504" rIns="91014" bIns="45504" rtlCol="0"/>
          <a:lstStyle>
            <a:lvl1pPr algn="r">
              <a:defRPr sz="1200"/>
            </a:lvl1pPr>
          </a:lstStyle>
          <a:p>
            <a:fld id="{5FB7C55E-2A9F-40DA-AB35-F11B4136427B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8" y="9428168"/>
            <a:ext cx="2946400" cy="496885"/>
          </a:xfrm>
          <a:prstGeom prst="rect">
            <a:avLst/>
          </a:prstGeom>
        </p:spPr>
        <p:txBody>
          <a:bodyPr vert="horz" lIns="91014" tIns="45504" rIns="91014" bIns="4550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91" y="9428168"/>
            <a:ext cx="2946400" cy="496885"/>
          </a:xfrm>
          <a:prstGeom prst="rect">
            <a:avLst/>
          </a:prstGeom>
        </p:spPr>
        <p:txBody>
          <a:bodyPr vert="horz" lIns="91014" tIns="45504" rIns="91014" bIns="45504" rtlCol="0" anchor="b"/>
          <a:lstStyle>
            <a:lvl1pPr algn="r">
              <a:defRPr sz="1200"/>
            </a:lvl1pPr>
          </a:lstStyle>
          <a:p>
            <a:fld id="{9615CEAE-3325-4408-B469-7C38819A6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002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13"/>
            <a:ext cx="2945658" cy="496329"/>
          </a:xfrm>
          <a:prstGeom prst="rect">
            <a:avLst/>
          </a:prstGeom>
        </p:spPr>
        <p:txBody>
          <a:bodyPr vert="horz" lIns="91696" tIns="45849" rIns="91696" bIns="4584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8" y="13"/>
            <a:ext cx="2945658" cy="496329"/>
          </a:xfrm>
          <a:prstGeom prst="rect">
            <a:avLst/>
          </a:prstGeom>
        </p:spPr>
        <p:txBody>
          <a:bodyPr vert="horz" lIns="91696" tIns="45849" rIns="91696" bIns="45849" rtlCol="0"/>
          <a:lstStyle>
            <a:lvl1pPr algn="r">
              <a:defRPr sz="1200"/>
            </a:lvl1pPr>
          </a:lstStyle>
          <a:p>
            <a:fld id="{1B584D0F-AD63-4102-8A62-FB6561CE3C55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741363"/>
            <a:ext cx="53848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96" tIns="45849" rIns="91696" bIns="4584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9" y="4715167"/>
            <a:ext cx="5438140" cy="4466989"/>
          </a:xfrm>
          <a:prstGeom prst="rect">
            <a:avLst/>
          </a:prstGeom>
        </p:spPr>
        <p:txBody>
          <a:bodyPr vert="horz" lIns="91696" tIns="45849" rIns="91696" bIns="4584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28591"/>
            <a:ext cx="2945658" cy="496329"/>
          </a:xfrm>
          <a:prstGeom prst="rect">
            <a:avLst/>
          </a:prstGeom>
        </p:spPr>
        <p:txBody>
          <a:bodyPr vert="horz" lIns="91696" tIns="45849" rIns="91696" bIns="4584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8" y="9428591"/>
            <a:ext cx="2945658" cy="496329"/>
          </a:xfrm>
          <a:prstGeom prst="rect">
            <a:avLst/>
          </a:prstGeom>
        </p:spPr>
        <p:txBody>
          <a:bodyPr vert="horz" lIns="91696" tIns="45849" rIns="91696" bIns="45849" rtlCol="0" anchor="b"/>
          <a:lstStyle>
            <a:lvl1pPr algn="r">
              <a:defRPr sz="1200"/>
            </a:lvl1pPr>
          </a:lstStyle>
          <a:p>
            <a:fld id="{934CC33C-A103-4928-ABF0-BD3C1CF4F5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43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CC33C-A103-4928-ABF0-BD3C1CF4F5B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470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3738" y="749300"/>
            <a:ext cx="5424487" cy="37560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22E6-12C5-4627-BEE3-D95F1D2F2E9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500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39763" y="717550"/>
            <a:ext cx="5224462" cy="3616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CC33C-A103-4928-ABF0-BD3C1CF4F5B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380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CC33C-A103-4928-ABF0-BD3C1CF4F5B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262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CC33C-A103-4928-ABF0-BD3C1CF4F5B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659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CC33C-A103-4928-ABF0-BD3C1CF4F5B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852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CC33C-A103-4928-ABF0-BD3C1CF4F5B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393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russkie-moneti.ru/img/DSC07319.jpg"/>
          <p:cNvPicPr>
            <a:picLocks noChangeAspect="1" noChangeArrowheads="1"/>
          </p:cNvPicPr>
          <p:nvPr userDrawn="1"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1105" r="-13538"/>
          <a:stretch/>
        </p:blipFill>
        <p:spPr bwMode="auto">
          <a:xfrm>
            <a:off x="-2" y="1697548"/>
            <a:ext cx="9906002" cy="516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 userDrawn="1"/>
        </p:nvSpPr>
        <p:spPr>
          <a:xfrm>
            <a:off x="3987800" y="5994400"/>
            <a:ext cx="5918202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4" name="Rectangle 43"/>
          <p:cNvSpPr>
            <a:spLocks noChangeAspect="1"/>
          </p:cNvSpPr>
          <p:nvPr userDrawn="1"/>
        </p:nvSpPr>
        <p:spPr>
          <a:xfrm>
            <a:off x="1" y="4105189"/>
            <a:ext cx="9906000" cy="2752812"/>
          </a:xfrm>
          <a:prstGeom prst="rect">
            <a:avLst/>
          </a:prstGeom>
          <a:gradFill flip="none" rotWithShape="1">
            <a:gsLst>
              <a:gs pos="37000">
                <a:srgbClr val="0070C0">
                  <a:alpha val="85000"/>
                </a:srgbClr>
              </a:gs>
              <a:gs pos="71000">
                <a:schemeClr val="accent2">
                  <a:lumMod val="75000"/>
                </a:schemeClr>
              </a:gs>
            </a:gsLst>
            <a:lin ang="336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5" tIns="40232" rIns="80465" bIns="40232" rtlCol="0" anchor="ctr"/>
          <a:lstStyle/>
          <a:p>
            <a:pPr algn="ctr"/>
            <a:endParaRPr lang="en-US" sz="16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0" y="5594867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02325" indent="0" algn="ctr">
              <a:buNone/>
              <a:defRPr sz="1800"/>
            </a:lvl2pPr>
            <a:lvl3pPr marL="804649" indent="0" algn="ctr">
              <a:buNone/>
              <a:defRPr sz="1600"/>
            </a:lvl3pPr>
            <a:lvl4pPr marL="1206974" indent="0" algn="ctr">
              <a:buNone/>
              <a:defRPr sz="1400"/>
            </a:lvl4pPr>
            <a:lvl5pPr marL="1609298" indent="0" algn="ctr">
              <a:buNone/>
              <a:defRPr sz="1400"/>
            </a:lvl5pPr>
            <a:lvl6pPr marL="2011623" indent="0" algn="ctr">
              <a:buNone/>
              <a:defRPr sz="1400"/>
            </a:lvl6pPr>
            <a:lvl7pPr marL="2413947" indent="0" algn="ctr">
              <a:buNone/>
              <a:defRPr sz="1400"/>
            </a:lvl7pPr>
            <a:lvl8pPr marL="2816272" indent="0" algn="ctr">
              <a:buNone/>
              <a:defRPr sz="1400"/>
            </a:lvl8pPr>
            <a:lvl9pPr marL="3218597" indent="0" algn="ctr">
              <a:buNone/>
              <a:defRPr sz="14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2" y="4118919"/>
            <a:ext cx="4685270" cy="1359244"/>
          </a:xfrm>
        </p:spPr>
        <p:txBody>
          <a:bodyPr anchor="b"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4957462" y="6315165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6" y="5594866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1800" baseline="0">
                <a:solidFill>
                  <a:srgbClr val="FFFFFF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Введите имя автора презентации</a:t>
            </a:r>
            <a:endParaRPr lang="ru-RU" dirty="0"/>
          </a:p>
        </p:txBody>
      </p:sp>
      <p:pic>
        <p:nvPicPr>
          <p:cNvPr id="12" name="Picture 11" descr="alllogo-02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74" y="0"/>
            <a:ext cx="3645835" cy="169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62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62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1" y="1208218"/>
            <a:ext cx="5360173" cy="713947"/>
          </a:xfrm>
        </p:spPr>
        <p:txBody>
          <a:bodyPr anchor="t"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46" y="1208219"/>
            <a:ext cx="3268359" cy="5037267"/>
          </a:xfrm>
        </p:spPr>
        <p:txBody>
          <a:bodyPr/>
          <a:lstStyle>
            <a:lvl1pPr marL="0" indent="0">
              <a:buNone/>
              <a:defRPr sz="2800"/>
            </a:lvl1pPr>
            <a:lvl2pPr marL="402325" indent="0">
              <a:buNone/>
              <a:defRPr sz="2500"/>
            </a:lvl2pPr>
            <a:lvl3pPr marL="804649" indent="0">
              <a:buNone/>
              <a:defRPr sz="2100"/>
            </a:lvl3pPr>
            <a:lvl4pPr marL="1206974" indent="0">
              <a:buNone/>
              <a:defRPr sz="1800"/>
            </a:lvl4pPr>
            <a:lvl5pPr marL="1609298" indent="0">
              <a:buNone/>
              <a:defRPr sz="1800"/>
            </a:lvl5pPr>
            <a:lvl6pPr marL="2011623" indent="0">
              <a:buNone/>
              <a:defRPr sz="1800"/>
            </a:lvl6pPr>
            <a:lvl7pPr marL="2413947" indent="0">
              <a:buNone/>
              <a:defRPr sz="1800"/>
            </a:lvl7pPr>
            <a:lvl8pPr marL="2816272" indent="0">
              <a:buNone/>
              <a:defRPr sz="1800"/>
            </a:lvl8pPr>
            <a:lvl9pPr marL="3218597" indent="0">
              <a:buNone/>
              <a:defRPr sz="18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1" y="2114381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300"/>
            </a:lvl1pPr>
            <a:lvl2pPr marL="402325" indent="0">
              <a:buNone/>
              <a:defRPr sz="1300"/>
            </a:lvl2pPr>
            <a:lvl3pPr marL="804649" indent="0">
              <a:buNone/>
              <a:defRPr sz="1100"/>
            </a:lvl3pPr>
            <a:lvl4pPr marL="1206974" indent="0">
              <a:buNone/>
              <a:defRPr sz="900"/>
            </a:lvl4pPr>
            <a:lvl5pPr marL="1609298" indent="0">
              <a:buNone/>
              <a:defRPr sz="900"/>
            </a:lvl5pPr>
            <a:lvl6pPr marL="2011623" indent="0">
              <a:buNone/>
              <a:defRPr sz="900"/>
            </a:lvl6pPr>
            <a:lvl7pPr marL="2413947" indent="0">
              <a:buNone/>
              <a:defRPr sz="900"/>
            </a:lvl7pPr>
            <a:lvl8pPr marL="2816272" indent="0">
              <a:buNone/>
              <a:defRPr sz="900"/>
            </a:lvl8pPr>
            <a:lvl9pPr marL="3218597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057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288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5" tIns="40232" rIns="80465" bIns="40232" rtlCol="0" anchor="ctr"/>
          <a:lstStyle/>
          <a:p>
            <a:pPr algn="ctr"/>
            <a:endParaRPr lang="en-US" sz="1600"/>
          </a:p>
        </p:txBody>
      </p:sp>
      <p:pic>
        <p:nvPicPr>
          <p:cNvPr id="1026" name="Picture 2" descr="http://financliga.ru/wp-content/uploads/2016/01/96ec9781de8b76bf252abed2e247fc9f.jpg"/>
          <p:cNvPicPr>
            <a:picLocks noChangeAspect="1" noChangeArrowheads="1"/>
          </p:cNvPicPr>
          <p:nvPr userDrawn="1"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"/>
            <a:ext cx="9948406" cy="693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43"/>
          <p:cNvSpPr>
            <a:spLocks noChangeAspect="1"/>
          </p:cNvSpPr>
          <p:nvPr userDrawn="1"/>
        </p:nvSpPr>
        <p:spPr>
          <a:xfrm>
            <a:off x="-1" y="1"/>
            <a:ext cx="9906001" cy="6939814"/>
          </a:xfrm>
          <a:prstGeom prst="rect">
            <a:avLst/>
          </a:prstGeom>
          <a:gradFill flip="none" rotWithShape="1">
            <a:gsLst>
              <a:gs pos="26000">
                <a:schemeClr val="accent2">
                  <a:lumMod val="77000"/>
                  <a:alpha val="90000"/>
                </a:schemeClr>
              </a:gs>
              <a:gs pos="68000">
                <a:srgbClr val="0070C0">
                  <a:alpha val="80000"/>
                  <a:lumMod val="73000"/>
                </a:srgbClr>
              </a:gs>
            </a:gsLst>
            <a:lin ang="336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67732" y="399781"/>
            <a:ext cx="39019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bg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9" name="Straight Connector 8"/>
          <p:cNvCxnSpPr/>
          <p:nvPr userDrawn="1"/>
        </p:nvCxnSpPr>
        <p:spPr>
          <a:xfrm flipH="1">
            <a:off x="267732" y="838028"/>
            <a:ext cx="390439" cy="0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9"/>
          <p:cNvCxnSpPr/>
          <p:nvPr userDrawn="1"/>
        </p:nvCxnSpPr>
        <p:spPr>
          <a:xfrm flipH="1">
            <a:off x="658171" y="847553"/>
            <a:ext cx="1991239" cy="0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1"/>
          <p:cNvCxnSpPr/>
          <p:nvPr userDrawn="1"/>
        </p:nvCxnSpPr>
        <p:spPr>
          <a:xfrm flipH="1">
            <a:off x="2636441" y="838028"/>
            <a:ext cx="6873542" cy="0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4"/>
          <p:cNvCxnSpPr/>
          <p:nvPr userDrawn="1"/>
        </p:nvCxnSpPr>
        <p:spPr>
          <a:xfrm flipV="1">
            <a:off x="660400" y="307977"/>
            <a:ext cx="0" cy="539751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2646760" y="307977"/>
            <a:ext cx="0" cy="539751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792384" y="452798"/>
            <a:ext cx="1947664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ru-RU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КОНЦЕПЦИЯ РЕОРГАНИЗАЦИИ</a:t>
            </a:r>
            <a:br>
              <a:rPr lang="ru-RU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БАНКОВСКОГО НАДЗОРА</a:t>
            </a:r>
            <a:endParaRPr lang="en-US" sz="700" b="1" cap="all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96291" y="336379"/>
            <a:ext cx="6725215" cy="521731"/>
          </a:xfrm>
        </p:spPr>
        <p:txBody>
          <a:bodyPr anchor="ctr">
            <a:normAutofit/>
          </a:bodyPr>
          <a:lstStyle>
            <a:lvl1pPr marL="0" indent="0"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591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5" tIns="40232" rIns="80465" bIns="40232" rtlCol="0" anchor="ctr"/>
          <a:lstStyle/>
          <a:p>
            <a:pPr algn="ctr"/>
            <a:endParaRPr lang="en-US" sz="1600"/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2" r="8226"/>
          <a:stretch/>
        </p:blipFill>
        <p:spPr bwMode="auto">
          <a:xfrm>
            <a:off x="0" y="3"/>
            <a:ext cx="9906000" cy="693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43"/>
          <p:cNvSpPr>
            <a:spLocks noChangeAspect="1"/>
          </p:cNvSpPr>
          <p:nvPr userDrawn="1"/>
        </p:nvSpPr>
        <p:spPr>
          <a:xfrm>
            <a:off x="0" y="1"/>
            <a:ext cx="9906000" cy="6939814"/>
          </a:xfrm>
          <a:prstGeom prst="rect">
            <a:avLst/>
          </a:prstGeom>
          <a:gradFill flip="none" rotWithShape="1">
            <a:gsLst>
              <a:gs pos="26000">
                <a:schemeClr val="accent2">
                  <a:lumMod val="77000"/>
                  <a:alpha val="90000"/>
                </a:schemeClr>
              </a:gs>
              <a:gs pos="68000">
                <a:srgbClr val="0070C0">
                  <a:alpha val="80000"/>
                  <a:lumMod val="73000"/>
                </a:srgbClr>
              </a:gs>
            </a:gsLst>
            <a:lin ang="336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67732" y="399781"/>
            <a:ext cx="39019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bg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9" name="Straight Connector 8"/>
          <p:cNvCxnSpPr/>
          <p:nvPr userDrawn="1"/>
        </p:nvCxnSpPr>
        <p:spPr>
          <a:xfrm flipH="1">
            <a:off x="267732" y="838028"/>
            <a:ext cx="390439" cy="0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9"/>
          <p:cNvCxnSpPr/>
          <p:nvPr userDrawn="1"/>
        </p:nvCxnSpPr>
        <p:spPr>
          <a:xfrm flipH="1">
            <a:off x="658171" y="847553"/>
            <a:ext cx="1991239" cy="0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1"/>
          <p:cNvCxnSpPr/>
          <p:nvPr userDrawn="1"/>
        </p:nvCxnSpPr>
        <p:spPr>
          <a:xfrm flipH="1">
            <a:off x="2636441" y="838028"/>
            <a:ext cx="6873542" cy="0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4"/>
          <p:cNvCxnSpPr/>
          <p:nvPr userDrawn="1"/>
        </p:nvCxnSpPr>
        <p:spPr>
          <a:xfrm flipV="1">
            <a:off x="660400" y="307977"/>
            <a:ext cx="0" cy="539751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2646760" y="307977"/>
            <a:ext cx="0" cy="539751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792384" y="452798"/>
            <a:ext cx="1947664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ru-RU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КОНЦЕПЦИЯ РЕОРГАНИЗАЦИИ</a:t>
            </a:r>
            <a:br>
              <a:rPr lang="ru-RU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БАНКОВСКОГО НАДЗОРА</a:t>
            </a:r>
            <a:endParaRPr lang="en-US" sz="700" b="1" cap="all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96291" y="336379"/>
            <a:ext cx="6725215" cy="521731"/>
          </a:xfrm>
        </p:spPr>
        <p:txBody>
          <a:bodyPr anchor="ctr">
            <a:normAutofit/>
          </a:bodyPr>
          <a:lstStyle>
            <a:lvl1pPr marL="0" indent="0"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299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5" tIns="40232" rIns="80465" bIns="40232" rtlCol="0" anchor="ctr"/>
          <a:lstStyle/>
          <a:p>
            <a:pPr algn="ctr"/>
            <a:endParaRPr lang="en-US" sz="1600"/>
          </a:p>
        </p:txBody>
      </p:sp>
      <p:pic>
        <p:nvPicPr>
          <p:cNvPr id="3075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8" r="9858"/>
          <a:stretch/>
        </p:blipFill>
        <p:spPr bwMode="auto">
          <a:xfrm>
            <a:off x="2" y="1"/>
            <a:ext cx="9905999" cy="693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43"/>
          <p:cNvSpPr>
            <a:spLocks noChangeAspect="1"/>
          </p:cNvSpPr>
          <p:nvPr userDrawn="1"/>
        </p:nvSpPr>
        <p:spPr>
          <a:xfrm>
            <a:off x="2" y="1"/>
            <a:ext cx="9905999" cy="6939814"/>
          </a:xfrm>
          <a:prstGeom prst="rect">
            <a:avLst/>
          </a:prstGeom>
          <a:gradFill flip="none" rotWithShape="1">
            <a:gsLst>
              <a:gs pos="26000">
                <a:schemeClr val="accent2">
                  <a:lumMod val="77000"/>
                  <a:alpha val="90000"/>
                </a:schemeClr>
              </a:gs>
              <a:gs pos="68000">
                <a:srgbClr val="0070C0">
                  <a:alpha val="80000"/>
                  <a:lumMod val="73000"/>
                </a:srgbClr>
              </a:gs>
            </a:gsLst>
            <a:lin ang="336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67732" y="399781"/>
            <a:ext cx="39019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bg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9" name="Straight Connector 8"/>
          <p:cNvCxnSpPr/>
          <p:nvPr userDrawn="1"/>
        </p:nvCxnSpPr>
        <p:spPr>
          <a:xfrm flipH="1">
            <a:off x="267732" y="838028"/>
            <a:ext cx="390439" cy="0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9"/>
          <p:cNvCxnSpPr/>
          <p:nvPr userDrawn="1"/>
        </p:nvCxnSpPr>
        <p:spPr>
          <a:xfrm flipH="1">
            <a:off x="658171" y="847553"/>
            <a:ext cx="1991239" cy="0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1"/>
          <p:cNvCxnSpPr/>
          <p:nvPr userDrawn="1"/>
        </p:nvCxnSpPr>
        <p:spPr>
          <a:xfrm flipH="1">
            <a:off x="2636441" y="838028"/>
            <a:ext cx="6873542" cy="0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4"/>
          <p:cNvCxnSpPr/>
          <p:nvPr userDrawn="1"/>
        </p:nvCxnSpPr>
        <p:spPr>
          <a:xfrm flipV="1">
            <a:off x="660400" y="307977"/>
            <a:ext cx="0" cy="539751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2646760" y="307977"/>
            <a:ext cx="0" cy="539751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792384" y="452798"/>
            <a:ext cx="1947664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ru-RU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КОНЦЕПЦИЯ РЕОРГАНИЗАЦИИ</a:t>
            </a:r>
            <a:br>
              <a:rPr lang="ru-RU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БАНКОВСКОГО НАДЗОРА</a:t>
            </a:r>
            <a:endParaRPr lang="en-US" sz="700" b="1" cap="all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96291" y="336379"/>
            <a:ext cx="6725215" cy="521731"/>
          </a:xfrm>
        </p:spPr>
        <p:txBody>
          <a:bodyPr anchor="ctr">
            <a:normAutofit/>
          </a:bodyPr>
          <a:lstStyle>
            <a:lvl1pPr marL="0" indent="0"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21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BRF_titul-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3" t="5623" r="8970" b="5650"/>
          <a:stretch/>
        </p:blipFill>
        <p:spPr>
          <a:xfrm>
            <a:off x="-1" y="1695563"/>
            <a:ext cx="9906001" cy="243052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105189"/>
            <a:ext cx="9906000" cy="275281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5" tIns="40232" rIns="80465" bIns="40232" rtlCol="0" anchor="ctr"/>
          <a:lstStyle/>
          <a:p>
            <a:pPr algn="ctr"/>
            <a:endParaRPr lang="en-US" sz="1600"/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5" tIns="40232" rIns="80465" bIns="40232" rtlCol="0" anchor="ctr"/>
          <a:lstStyle/>
          <a:p>
            <a:pPr algn="ctr"/>
            <a:endParaRPr lang="en-US" sz="16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0" y="5594867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02325" indent="0" algn="ctr">
              <a:buNone/>
              <a:defRPr sz="1800"/>
            </a:lvl2pPr>
            <a:lvl3pPr marL="804649" indent="0" algn="ctr">
              <a:buNone/>
              <a:defRPr sz="1600"/>
            </a:lvl3pPr>
            <a:lvl4pPr marL="1206974" indent="0" algn="ctr">
              <a:buNone/>
              <a:defRPr sz="1400"/>
            </a:lvl4pPr>
            <a:lvl5pPr marL="1609298" indent="0" algn="ctr">
              <a:buNone/>
              <a:defRPr sz="1400"/>
            </a:lvl5pPr>
            <a:lvl6pPr marL="2011623" indent="0" algn="ctr">
              <a:buNone/>
              <a:defRPr sz="1400"/>
            </a:lvl6pPr>
            <a:lvl7pPr marL="2413947" indent="0" algn="ctr">
              <a:buNone/>
              <a:defRPr sz="1400"/>
            </a:lvl7pPr>
            <a:lvl8pPr marL="2816272" indent="0" algn="ctr">
              <a:buNone/>
              <a:defRPr sz="1400"/>
            </a:lvl8pPr>
            <a:lvl9pPr marL="3218597" indent="0" algn="ctr">
              <a:buNone/>
              <a:defRPr sz="14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2" y="4118919"/>
            <a:ext cx="4685270" cy="1359244"/>
          </a:xfrm>
        </p:spPr>
        <p:txBody>
          <a:bodyPr anchor="b"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4957462" y="6315165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6" y="5594866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1800" baseline="0">
                <a:solidFill>
                  <a:srgbClr val="FFFFFF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Введите имя автора презентации</a:t>
            </a:r>
            <a:endParaRPr lang="ru-RU" dirty="0"/>
          </a:p>
        </p:txBody>
      </p:sp>
      <p:pic>
        <p:nvPicPr>
          <p:cNvPr id="12" name="Picture 11" descr="alllogo-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74" y="0"/>
            <a:ext cx="3645835" cy="169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62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 b="1">
                <a:solidFill>
                  <a:srgbClr val="0070C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96291" y="336379"/>
            <a:ext cx="6725215" cy="521731"/>
          </a:xfrm>
        </p:spPr>
        <p:txBody>
          <a:bodyPr anchor="ctr">
            <a:normAutofit/>
          </a:bodyPr>
          <a:lstStyle>
            <a:lvl1pPr marL="0" indent="0">
              <a:buNone/>
              <a:defRPr sz="1100" b="1" cap="all" baseline="0">
                <a:solidFill>
                  <a:srgbClr val="0070C0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296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105189"/>
            <a:ext cx="9906000" cy="275281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5" tIns="40232" rIns="80465" bIns="40232" rtlCol="0" anchor="ctr"/>
          <a:lstStyle/>
          <a:p>
            <a:pPr algn="ctr"/>
            <a:endParaRPr lang="en-US" sz="1600"/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5" tIns="40232" rIns="80465" bIns="40232" rtlCol="0" anchor="ctr"/>
          <a:lstStyle/>
          <a:p>
            <a:pPr algn="ctr"/>
            <a:endParaRPr lang="en-US" sz="16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0" y="4118921"/>
            <a:ext cx="4266804" cy="741405"/>
          </a:xfrm>
        </p:spPr>
        <p:txBody>
          <a:bodyPr anchor="b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0" y="4942706"/>
            <a:ext cx="4266804" cy="114694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023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04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069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092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116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139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16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185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2" name="Picture 11" descr="CBRF-Razdelitel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0" t="11384" r="12041"/>
          <a:stretch/>
        </p:blipFill>
        <p:spPr>
          <a:xfrm>
            <a:off x="-1" y="1702009"/>
            <a:ext cx="9906001" cy="2410754"/>
          </a:xfrm>
          <a:prstGeom prst="rect">
            <a:avLst/>
          </a:prstGeom>
        </p:spPr>
      </p:pic>
      <p:pic>
        <p:nvPicPr>
          <p:cNvPr id="16" name="Picture 15" descr="alllogo-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74" y="0"/>
            <a:ext cx="3645835" cy="169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4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2" y="1825625"/>
            <a:ext cx="4495071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271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9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644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851415"/>
            <a:ext cx="8828946" cy="8855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7" y="1736981"/>
            <a:ext cx="8828946" cy="47159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67732" y="399781"/>
            <a:ext cx="39019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67732" y="838028"/>
            <a:ext cx="390439" cy="0"/>
          </a:xfrm>
          <a:prstGeom prst="line">
            <a:avLst/>
          </a:prstGeom>
          <a:ln w="3175" cmpd="sng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58171" y="847553"/>
            <a:ext cx="1991239" cy="0"/>
          </a:xfrm>
          <a:prstGeom prst="line">
            <a:avLst/>
          </a:prstGeom>
          <a:ln w="28575" cmpd="sng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636441" y="838028"/>
            <a:ext cx="6873542" cy="0"/>
          </a:xfrm>
          <a:prstGeom prst="line">
            <a:avLst/>
          </a:prstGeom>
          <a:ln w="3175" cmpd="sng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60400" y="307977"/>
            <a:ext cx="0" cy="539751"/>
          </a:xfrm>
          <a:prstGeom prst="line">
            <a:avLst/>
          </a:prstGeom>
          <a:ln w="3175" cmpd="sng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646760" y="307977"/>
            <a:ext cx="0" cy="539751"/>
          </a:xfrm>
          <a:prstGeom prst="line">
            <a:avLst/>
          </a:prstGeom>
          <a:ln w="3175" cmpd="sng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4639" y="461334"/>
            <a:ext cx="194261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800" b="1" baseline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Встреча с </a:t>
            </a:r>
            <a:br>
              <a:rPr lang="ru-RU" sz="800" b="1" baseline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b="1" baseline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кредитными организациями</a:t>
            </a:r>
            <a:endParaRPr lang="en-US" sz="700" b="1" cap="none" baseline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29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0" r:id="rId3"/>
    <p:sldLayoutId id="2147483661" r:id="rId4"/>
    <p:sldLayoutId id="2147483659" r:id="rId5"/>
    <p:sldLayoutId id="2147483650" r:id="rId6"/>
    <p:sldLayoutId id="2147483651" r:id="rId7"/>
    <p:sldLayoutId id="2147483652" r:id="rId8"/>
    <p:sldLayoutId id="2147483654" r:id="rId9"/>
    <p:sldLayoutId id="2147483655" r:id="rId10"/>
    <p:sldLayoutId id="2147483657" r:id="rId11"/>
    <p:sldLayoutId id="2147483663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804649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8230" indent="-78230" algn="l" defTabSz="804649" rtl="0" eaLnBrk="1" latinLnBrk="0" hangingPunct="1">
        <a:lnSpc>
          <a:spcPct val="90000"/>
        </a:lnSpc>
        <a:spcBef>
          <a:spcPts val="88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156460" indent="-78230" algn="l" defTabSz="80464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236087" indent="-79627" algn="l" defTabSz="80464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314317" indent="-78230" algn="l" defTabSz="80464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392546" indent="-78230" algn="l" defTabSz="80464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212785" indent="-201162" algn="l" defTabSz="80464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15110" indent="-201162" algn="l" defTabSz="80464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17434" indent="-201162" algn="l" defTabSz="80464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19759" indent="-201162" algn="l" defTabSz="80464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2325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49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6974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9298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23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3947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6272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8597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93" Type="http://schemas.openxmlformats.org/officeDocument/2006/relationships/image" Target="../media/image2.png"/><Relationship Id="rId3" Type="http://schemas.openxmlformats.org/officeDocument/2006/relationships/image" Target="../media/image27.png"/><Relationship Id="rId92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95" Type="http://schemas.openxmlformats.org/officeDocument/2006/relationships/image" Target="../media/image29.png"/><Relationship Id="rId94" Type="http://schemas.openxmlformats.org/officeDocument/2006/relationships/hyperlink" Target="http://www.google.ru/url?sa=i&amp;rct=j&amp;q=&amp;esrc=s&amp;source=images&amp;cd=&amp;cad=rja&amp;uact=8&amp;ved=0ahUKEwilxKqy1InNAhWLXSwKHZz-Di0QjRwIBw&amp;url=http://iconspot.ru/index.php?task=view&amp;id=28725&amp;bvm=bv.123325700,d.bGg&amp;psig=AFQjCNEca6_qdLdDyaN9UYHVZ899vPMnag&amp;ust=1464967773637806" TargetMode="Externa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tmp"/><Relationship Id="rId5" Type="http://schemas.openxmlformats.org/officeDocument/2006/relationships/image" Target="../media/image10.ti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93" Type="http://schemas.openxmlformats.org/officeDocument/2006/relationships/image" Target="../media/image19.png"/><Relationship Id="rId98" Type="http://schemas.openxmlformats.org/officeDocument/2006/relationships/image" Target="../media/image22.png"/><Relationship Id="rId3" Type="http://schemas.openxmlformats.org/officeDocument/2006/relationships/image" Target="../media/image14.emf"/><Relationship Id="rId97" Type="http://schemas.openxmlformats.org/officeDocument/2006/relationships/image" Target="NULL"/><Relationship Id="rId7" Type="http://schemas.openxmlformats.org/officeDocument/2006/relationships/image" Target="../media/image17.png"/><Relationship Id="rId92" Type="http://schemas.openxmlformats.org/officeDocument/2006/relationships/image" Target="NULL"/><Relationship Id="rId2" Type="http://schemas.openxmlformats.org/officeDocument/2006/relationships/notesSlide" Target="../notesSlides/notesSlide3.xml"/><Relationship Id="rId96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95" Type="http://schemas.openxmlformats.org/officeDocument/2006/relationships/image" Target="../media/image20.png"/><Relationship Id="rId94" Type="http://schemas.microsoft.com/office/2007/relationships/hdphoto" Target="../media/hdphoto2.wdp"/><Relationship Id="rId99" Type="http://schemas.openxmlformats.org/officeDocument/2006/relationships/image" Target="../media/image23.tmp"/><Relationship Id="rId4" Type="http://schemas.openxmlformats.org/officeDocument/2006/relationships/hyperlink" Target="http://www.google.ru/url?sa=i&amp;rct=j&amp;q=&amp;esrc=s&amp;source=images&amp;cd=&amp;cad=rja&amp;uact=8&amp;ved=0ahUKEwilxKqy1InNAhWLXSwKHZz-Di0QjRwIBw&amp;url=http://iconspot.ru/index.php?task=view&amp;id=28725&amp;bvm=bv.123325700,d.bGg&amp;psig=AFQjCNEca6_qdLdDyaN9UYHVZ899vPMnag&amp;ust=146496777363780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756" y="4542936"/>
            <a:ext cx="9759244" cy="1408058"/>
          </a:xfrm>
        </p:spPr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          </a:t>
            </a:r>
            <a:r>
              <a:rPr lang="ru-RU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Встреча с кредитными организациями </a:t>
            </a:r>
            <a:br>
              <a:rPr lang="ru-RU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Calibri" panose="020F0502020204030204" pitchFamily="34" charset="0"/>
                <a:cs typeface="Arial" panose="020B0604020202020204" pitchFamily="34" charset="0"/>
              </a:rPr>
              <a:t>		                                    </a:t>
            </a:r>
            <a:br>
              <a:rPr lang="ru-RU" b="1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Calibri" panose="020F0502020204030204" pitchFamily="34" charset="0"/>
                <a:cs typeface="Arial" panose="020B0604020202020204" pitchFamily="34" charset="0"/>
              </a:rPr>
              <a:t>				              </a:t>
            </a:r>
            <a:r>
              <a:rPr lang="ru-RU" sz="2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Заместитель Председателя Банка России </a:t>
            </a:r>
            <a:br>
              <a:rPr lang="ru-RU" sz="2000" b="1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	   О.В. Полякова</a:t>
            </a:r>
            <a:br>
              <a:rPr lang="ru-RU" sz="2000" b="1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										</a:t>
            </a: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20</a:t>
            </a:r>
            <a:r>
              <a:rPr lang="ru-RU" sz="2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.0</a:t>
            </a:r>
            <a:r>
              <a:rPr lang="en-US" sz="2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ru-RU" sz="2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.201</a:t>
            </a:r>
            <a:r>
              <a:rPr lang="en-US" sz="2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ru-RU" b="1" dirty="0" smtClean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Calibri" panose="020F0502020204030204" pitchFamily="34" charset="0"/>
                <a:cs typeface="Arial" panose="020B0604020202020204" pitchFamily="34" charset="0"/>
              </a:rPr>
              <a:t>			</a:t>
            </a:r>
            <a:endParaRPr lang="ru-RU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02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 descr="Z:\Отдел аудита финмониторинга и лицензирования КО\Благодер\Презентации\Картинки\Рисунки\кубики риск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391" y="1705099"/>
            <a:ext cx="1401221" cy="107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2727653" y="306214"/>
            <a:ext cx="6716871" cy="521731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Ключевые риски банковского сектора</a:t>
            </a:r>
            <a:endParaRPr lang="ru-RU" sz="1200" b="0" dirty="0">
              <a:latin typeface="Arial Narrow" panose="020B0606020202030204" pitchFamily="34" charset="0"/>
            </a:endParaRPr>
          </a:p>
        </p:txBody>
      </p:sp>
      <p:sp>
        <p:nvSpPr>
          <p:cNvPr id="39" name="Номер слайда 3"/>
          <p:cNvSpPr txBox="1">
            <a:spLocks/>
          </p:cNvSpPr>
          <p:nvPr/>
        </p:nvSpPr>
        <p:spPr>
          <a:xfrm>
            <a:off x="214390" y="375143"/>
            <a:ext cx="39019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804649" rtl="0" eaLnBrk="1" latinLnBrk="0" hangingPunct="1">
              <a:defRPr sz="1050" b="1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402325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49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6974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9298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23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3947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16272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8597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57" name="Line 51"/>
          <p:cNvSpPr>
            <a:spLocks noChangeShapeType="1"/>
          </p:cNvSpPr>
          <p:nvPr/>
        </p:nvSpPr>
        <p:spPr bwMode="auto">
          <a:xfrm flipV="1">
            <a:off x="58632" y="940957"/>
            <a:ext cx="1947862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" name="Line 56"/>
          <p:cNvSpPr>
            <a:spLocks noChangeShapeType="1"/>
          </p:cNvSpPr>
          <p:nvPr/>
        </p:nvSpPr>
        <p:spPr bwMode="auto">
          <a:xfrm flipV="1">
            <a:off x="9318625" y="727075"/>
            <a:ext cx="528638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706753" y="6492875"/>
            <a:ext cx="199247" cy="365125"/>
          </a:xfrm>
          <a:effectLst/>
        </p:spPr>
        <p:txBody>
          <a:bodyPr/>
          <a:lstStyle/>
          <a:p>
            <a:pPr algn="l"/>
            <a:fld id="{2EC4EB27-9ADE-42C2-9A98-47F5822B2EE7}" type="slidenum">
              <a:rPr lang="ru-RU" sz="200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pPr algn="l"/>
              <a:t>9</a:t>
            </a:fld>
            <a:endParaRPr lang="ru-RU" sz="2000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Line 51"/>
          <p:cNvSpPr>
            <a:spLocks noChangeShapeType="1"/>
          </p:cNvSpPr>
          <p:nvPr/>
        </p:nvSpPr>
        <p:spPr bwMode="auto">
          <a:xfrm flipV="1">
            <a:off x="58632" y="940957"/>
            <a:ext cx="1947862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latin typeface="Arial Narrow" panose="020B0606020202030204" pitchFamily="34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665274366"/>
              </p:ext>
            </p:extLst>
          </p:nvPr>
        </p:nvGraphicFramePr>
        <p:xfrm>
          <a:off x="513428" y="1201265"/>
          <a:ext cx="9333835" cy="5543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2" name="Группа 11"/>
          <p:cNvGrpSpPr/>
          <p:nvPr/>
        </p:nvGrpSpPr>
        <p:grpSpPr>
          <a:xfrm>
            <a:off x="1165412" y="1342492"/>
            <a:ext cx="7982240" cy="548107"/>
            <a:chOff x="1335183" y="2276808"/>
            <a:chExt cx="7686744" cy="74116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335183" y="2276808"/>
              <a:ext cx="7237824" cy="74116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335183" y="2276808"/>
              <a:ext cx="7686744" cy="7411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2000" tIns="45720" rIns="0" bIns="45720" numCol="1" spcCol="1270" anchor="ctr" anchorCtr="0">
              <a:noAutofit/>
            </a:bodyPr>
            <a:lstStyle/>
            <a:p>
              <a:pPr lvl="0" algn="ctr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5" name="Овал 14"/>
          <p:cNvSpPr/>
          <p:nvPr/>
        </p:nvSpPr>
        <p:spPr>
          <a:xfrm>
            <a:off x="903622" y="1346551"/>
            <a:ext cx="538416" cy="548107"/>
          </a:xfrm>
          <a:prstGeom prst="ellipse">
            <a:avLst/>
          </a:prstGeom>
          <a:solidFill>
            <a:srgbClr val="A20000"/>
          </a:solidFill>
          <a:ln w="25400" cap="flat" cmpd="sng" algn="ctr">
            <a:solidFill>
              <a:srgbClr val="BBE0E3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7" name="Группа 16"/>
          <p:cNvGrpSpPr/>
          <p:nvPr/>
        </p:nvGrpSpPr>
        <p:grpSpPr>
          <a:xfrm>
            <a:off x="1722697" y="2691729"/>
            <a:ext cx="7951481" cy="548107"/>
            <a:chOff x="1335183" y="2276808"/>
            <a:chExt cx="7686744" cy="741164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335184" y="2276808"/>
              <a:ext cx="7686743" cy="74116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335183" y="2276808"/>
              <a:ext cx="7686744" cy="7411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2000" tIns="45720" rIns="0" bIns="45720" numCol="1" spcCol="1270" anchor="ctr" anchorCtr="0">
              <a:noAutofit/>
            </a:bodyPr>
            <a:lstStyle/>
            <a:p>
              <a:pPr lvl="0" algn="ctr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0" name="Овал 19"/>
          <p:cNvSpPr/>
          <p:nvPr/>
        </p:nvSpPr>
        <p:spPr>
          <a:xfrm>
            <a:off x="1460908" y="2695788"/>
            <a:ext cx="538416" cy="548107"/>
          </a:xfrm>
          <a:prstGeom prst="ellipse">
            <a:avLst/>
          </a:prstGeom>
          <a:solidFill>
            <a:srgbClr val="FF3737"/>
          </a:solidFill>
          <a:ln w="25400" cap="flat" cmpd="sng" algn="ctr">
            <a:solidFill>
              <a:srgbClr val="BBE0E3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2" name="Группа 21"/>
          <p:cNvGrpSpPr/>
          <p:nvPr/>
        </p:nvGrpSpPr>
        <p:grpSpPr>
          <a:xfrm>
            <a:off x="1835437" y="3401868"/>
            <a:ext cx="7993437" cy="548107"/>
            <a:chOff x="1335183" y="2276808"/>
            <a:chExt cx="7686744" cy="741164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1335183" y="2276808"/>
              <a:ext cx="7686744" cy="74116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335183" y="2276808"/>
              <a:ext cx="7686744" cy="7411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2000" tIns="45720" rIns="0" bIns="45720" numCol="1" spcCol="1270" anchor="ctr" anchorCtr="0">
              <a:noAutofit/>
            </a:bodyPr>
            <a:lstStyle/>
            <a:p>
              <a:pPr lvl="0" algn="ctr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" name="Овал 24"/>
          <p:cNvSpPr/>
          <p:nvPr/>
        </p:nvSpPr>
        <p:spPr>
          <a:xfrm>
            <a:off x="1627509" y="3397762"/>
            <a:ext cx="538416" cy="548107"/>
          </a:xfrm>
          <a:prstGeom prst="ellipse">
            <a:avLst/>
          </a:prstGeom>
          <a:solidFill>
            <a:srgbClr val="FF5757"/>
          </a:solidFill>
          <a:ln w="25400" cap="flat" cmpd="sng" algn="ctr">
            <a:solidFill>
              <a:srgbClr val="BBE0E3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Прямоугольник: скругленные углы 41"/>
          <p:cNvSpPr/>
          <p:nvPr/>
        </p:nvSpPr>
        <p:spPr>
          <a:xfrm>
            <a:off x="1991329" y="2773928"/>
            <a:ext cx="7604616" cy="334626"/>
          </a:xfrm>
          <a:prstGeom prst="roundRect">
            <a:avLst>
              <a:gd name="adj" fmla="val 14888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8900" algn="l"/>
                <a:tab pos="452438" algn="l"/>
              </a:tabLst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«Технические» активы, сокрытие реального уровня проблемных активов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1446070" y="2009679"/>
            <a:ext cx="8028543" cy="548107"/>
            <a:chOff x="1335183" y="2276808"/>
            <a:chExt cx="7686744" cy="741164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1335184" y="2276808"/>
              <a:ext cx="7373703" cy="74116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335183" y="2276808"/>
              <a:ext cx="7686744" cy="7411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2000" tIns="45720" rIns="0" bIns="45720" numCol="1" spcCol="1270" anchor="ctr" anchorCtr="0">
              <a:noAutofit/>
            </a:bodyPr>
            <a:lstStyle/>
            <a:p>
              <a:pPr lvl="0" algn="ctr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1" name="Овал 30"/>
          <p:cNvSpPr/>
          <p:nvPr/>
        </p:nvSpPr>
        <p:spPr>
          <a:xfrm>
            <a:off x="1184281" y="2013738"/>
            <a:ext cx="538416" cy="548107"/>
          </a:xfrm>
          <a:prstGeom prst="ellipse">
            <a:avLst/>
          </a:prstGeom>
          <a:solidFill>
            <a:srgbClr val="D60000"/>
          </a:solidFill>
          <a:ln w="25400" cap="flat" cmpd="sng" algn="ctr">
            <a:solidFill>
              <a:srgbClr val="BBE0E3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Прямоугольник: скругленные углы 41"/>
          <p:cNvSpPr/>
          <p:nvPr/>
        </p:nvSpPr>
        <p:spPr>
          <a:xfrm>
            <a:off x="1563024" y="1413272"/>
            <a:ext cx="7734313" cy="334626"/>
          </a:xfrm>
          <a:prstGeom prst="roundRect">
            <a:avLst>
              <a:gd name="adj" fmla="val 14888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>
              <a:tabLst>
                <a:tab pos="88900" algn="l"/>
                <a:tab pos="452438" algn="l"/>
              </a:tabLst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Неэффективность бизнес-модели кредитной организации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1913096" y="4116011"/>
            <a:ext cx="7761082" cy="548107"/>
            <a:chOff x="1335183" y="2276808"/>
            <a:chExt cx="7686744" cy="741164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1335183" y="2276808"/>
              <a:ext cx="7686744" cy="74116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335183" y="2276808"/>
              <a:ext cx="7686744" cy="7411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2000" tIns="45720" rIns="0" bIns="45720" numCol="1" spcCol="1270" anchor="ctr" anchorCtr="0">
              <a:noAutofit/>
            </a:bodyPr>
            <a:lstStyle/>
            <a:p>
              <a:pPr lvl="0" algn="ctr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6" name="Овал 35"/>
          <p:cNvSpPr/>
          <p:nvPr/>
        </p:nvSpPr>
        <p:spPr>
          <a:xfrm>
            <a:off x="1651306" y="4120070"/>
            <a:ext cx="538416" cy="548107"/>
          </a:xfrm>
          <a:prstGeom prst="ellipse">
            <a:avLst/>
          </a:prstGeom>
          <a:solidFill>
            <a:srgbClr val="F5714D"/>
          </a:solidFill>
          <a:ln w="25400" cap="flat" cmpd="sng" algn="ctr">
            <a:solidFill>
              <a:srgbClr val="BBE0E3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Прямоугольник: скругленные углы 41"/>
          <p:cNvSpPr/>
          <p:nvPr/>
        </p:nvSpPr>
        <p:spPr>
          <a:xfrm>
            <a:off x="2142153" y="3497961"/>
            <a:ext cx="7332460" cy="334626"/>
          </a:xfrm>
          <a:prstGeom prst="roundRect">
            <a:avLst>
              <a:gd name="adj" fmla="val 14888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8900" algn="l"/>
                <a:tab pos="452438" algn="l"/>
              </a:tabLst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Недостоверность  отчетности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1787868" y="4792872"/>
            <a:ext cx="7734313" cy="548107"/>
            <a:chOff x="1335183" y="2276808"/>
            <a:chExt cx="7686744" cy="741164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1335183" y="2276808"/>
              <a:ext cx="7686744" cy="74116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1335183" y="2276808"/>
              <a:ext cx="7686744" cy="7411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2000" tIns="45720" rIns="0" bIns="45720" numCol="1" spcCol="1270" anchor="ctr" anchorCtr="0">
              <a:noAutofit/>
            </a:bodyPr>
            <a:lstStyle/>
            <a:p>
              <a:pPr lvl="0" algn="ctr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2" name="Овал 41"/>
          <p:cNvSpPr/>
          <p:nvPr/>
        </p:nvSpPr>
        <p:spPr>
          <a:xfrm>
            <a:off x="1526079" y="4796931"/>
            <a:ext cx="538416" cy="548107"/>
          </a:xfrm>
          <a:prstGeom prst="ellipse">
            <a:avLst/>
          </a:prstGeom>
          <a:solidFill>
            <a:srgbClr val="FF9966"/>
          </a:solidFill>
          <a:ln w="25400" cap="flat" cmpd="sng" algn="ctr">
            <a:solidFill>
              <a:srgbClr val="BBE0E3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Прямоугольник: скругленные углы 41"/>
          <p:cNvSpPr/>
          <p:nvPr/>
        </p:nvSpPr>
        <p:spPr>
          <a:xfrm>
            <a:off x="2032207" y="4905815"/>
            <a:ext cx="7332460" cy="334626"/>
          </a:xfrm>
          <a:prstGeom prst="roundRect">
            <a:avLst>
              <a:gd name="adj" fmla="val 14888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8900" algn="l"/>
                <a:tab pos="452438" algn="l"/>
              </a:tabLst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Повышенный риск на бизнес собственников банков</a:t>
            </a:r>
          </a:p>
        </p:txBody>
      </p:sp>
      <p:grpSp>
        <p:nvGrpSpPr>
          <p:cNvPr id="44" name="Группа 43"/>
          <p:cNvGrpSpPr/>
          <p:nvPr/>
        </p:nvGrpSpPr>
        <p:grpSpPr>
          <a:xfrm>
            <a:off x="1460908" y="5473792"/>
            <a:ext cx="7686744" cy="548107"/>
            <a:chOff x="1335183" y="2276808"/>
            <a:chExt cx="7686744" cy="741164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1335183" y="2276808"/>
              <a:ext cx="7686744" cy="74116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1335183" y="2276808"/>
              <a:ext cx="7686744" cy="7411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2000" tIns="45720" rIns="0" bIns="45720" numCol="1" spcCol="1270" anchor="ctr" anchorCtr="0">
              <a:noAutofit/>
            </a:bodyPr>
            <a:lstStyle/>
            <a:p>
              <a:pPr lvl="0" algn="ctr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Овал 46"/>
          <p:cNvSpPr/>
          <p:nvPr/>
        </p:nvSpPr>
        <p:spPr>
          <a:xfrm>
            <a:off x="1199118" y="5477851"/>
            <a:ext cx="538416" cy="548107"/>
          </a:xfrm>
          <a:prstGeom prst="ellipse">
            <a:avLst/>
          </a:prstGeom>
          <a:solidFill>
            <a:srgbClr val="FFCC66"/>
          </a:solidFill>
          <a:ln w="25400" cap="flat" cmpd="sng" algn="ctr">
            <a:solidFill>
              <a:srgbClr val="BBE0E3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8" name="Прямоугольник: скругленные углы 41"/>
          <p:cNvSpPr/>
          <p:nvPr/>
        </p:nvSpPr>
        <p:spPr>
          <a:xfrm>
            <a:off x="1490302" y="6260613"/>
            <a:ext cx="7332460" cy="334626"/>
          </a:xfrm>
          <a:prstGeom prst="roundRect">
            <a:avLst>
              <a:gd name="adj" fmla="val 14888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8900" algn="l"/>
                <a:tab pos="452438" algn="l"/>
              </a:tabLst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Вовлеченность в проведение сомнительных операций</a:t>
            </a: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57" y="1022917"/>
            <a:ext cx="618851" cy="618851"/>
          </a:xfrm>
          <a:prstGeom prst="rect">
            <a:avLst/>
          </a:prstGeom>
        </p:spPr>
      </p:pic>
      <p:sp>
        <p:nvSpPr>
          <p:cNvPr id="16" name="Прямоугольник: скругленные углы 41"/>
          <p:cNvSpPr/>
          <p:nvPr/>
        </p:nvSpPr>
        <p:spPr>
          <a:xfrm>
            <a:off x="1835437" y="2106652"/>
            <a:ext cx="6749270" cy="334626"/>
          </a:xfrm>
          <a:prstGeom prst="roundRect">
            <a:avLst>
              <a:gd name="adj" fmla="val 14888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8900" algn="l"/>
                <a:tab pos="452438" algn="l"/>
              </a:tabLst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Низкое качество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капитала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и его структура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6" name="Прямоугольник: скругленные углы 41"/>
          <p:cNvSpPr/>
          <p:nvPr/>
        </p:nvSpPr>
        <p:spPr>
          <a:xfrm>
            <a:off x="1844561" y="5582676"/>
            <a:ext cx="7332460" cy="334626"/>
          </a:xfrm>
          <a:prstGeom prst="roundRect">
            <a:avLst>
              <a:gd name="adj" fmla="val 14888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8900" algn="l"/>
                <a:tab pos="452438" algn="l"/>
              </a:tabLst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Непрозрачная структура собственности</a:t>
            </a:r>
          </a:p>
        </p:txBody>
      </p:sp>
      <p:sp>
        <p:nvSpPr>
          <p:cNvPr id="21" name="Прямоугольник: скругленные углы 41"/>
          <p:cNvSpPr/>
          <p:nvPr/>
        </p:nvSpPr>
        <p:spPr>
          <a:xfrm>
            <a:off x="2165925" y="4232522"/>
            <a:ext cx="7332460" cy="334626"/>
          </a:xfrm>
          <a:prstGeom prst="roundRect">
            <a:avLst>
              <a:gd name="adj" fmla="val 14888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8900" algn="l"/>
                <a:tab pos="452438" algn="l"/>
              </a:tabLst>
            </a:pP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Киберугрозы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, реализация рисков в области ИТ</a:t>
            </a:r>
          </a:p>
        </p:txBody>
      </p:sp>
      <p:sp>
        <p:nvSpPr>
          <p:cNvPr id="49" name="Овал 48"/>
          <p:cNvSpPr/>
          <p:nvPr/>
        </p:nvSpPr>
        <p:spPr>
          <a:xfrm>
            <a:off x="1518660" y="4792872"/>
            <a:ext cx="538416" cy="548107"/>
          </a:xfrm>
          <a:prstGeom prst="ellipse">
            <a:avLst/>
          </a:prstGeom>
          <a:solidFill>
            <a:srgbClr val="FF9900"/>
          </a:solidFill>
          <a:ln w="25400" cap="flat" cmpd="sng" algn="ctr">
            <a:solidFill>
              <a:srgbClr val="BBE0E3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88638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2731896" y="322250"/>
            <a:ext cx="6716871" cy="521731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Ключевые задачи </a:t>
            </a:r>
            <a:r>
              <a:rPr lang="ru-RU" sz="1600" dirty="0">
                <a:latin typeface="Arial Narrow" panose="020B0606020202030204" pitchFamily="34" charset="0"/>
              </a:rPr>
              <a:t>БАНКОВСКОГО НАДЗОРА</a:t>
            </a:r>
          </a:p>
        </p:txBody>
      </p:sp>
      <p:sp>
        <p:nvSpPr>
          <p:cNvPr id="39" name="Номер слайда 3"/>
          <p:cNvSpPr txBox="1">
            <a:spLocks/>
          </p:cNvSpPr>
          <p:nvPr/>
        </p:nvSpPr>
        <p:spPr>
          <a:xfrm>
            <a:off x="214390" y="375143"/>
            <a:ext cx="39019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804649" rtl="0" eaLnBrk="1" latinLnBrk="0" hangingPunct="1">
              <a:defRPr sz="1050" b="1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402325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49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6974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9298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23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3947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16272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8597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57" name="Line 51"/>
          <p:cNvSpPr>
            <a:spLocks noChangeShapeType="1"/>
          </p:cNvSpPr>
          <p:nvPr/>
        </p:nvSpPr>
        <p:spPr bwMode="auto">
          <a:xfrm flipV="1">
            <a:off x="58632" y="940957"/>
            <a:ext cx="1947862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" name="Line 56"/>
          <p:cNvSpPr>
            <a:spLocks noChangeShapeType="1"/>
          </p:cNvSpPr>
          <p:nvPr/>
        </p:nvSpPr>
        <p:spPr bwMode="auto">
          <a:xfrm flipV="1">
            <a:off x="9318625" y="727075"/>
            <a:ext cx="528638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645869" y="6492875"/>
            <a:ext cx="260132" cy="365125"/>
          </a:xfrm>
          <a:effectLst/>
        </p:spPr>
        <p:txBody>
          <a:bodyPr/>
          <a:lstStyle/>
          <a:p>
            <a:pPr algn="l"/>
            <a:fld id="{DFAC5249-35B9-4698-8628-E3C6E98194FC}" type="slidenum">
              <a:rPr lang="ru-RU" sz="200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10</a:t>
            </a:fld>
            <a:endParaRPr lang="ru-RU" sz="2000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026411912"/>
              </p:ext>
            </p:extLst>
          </p:nvPr>
        </p:nvGraphicFramePr>
        <p:xfrm>
          <a:off x="214391" y="1201265"/>
          <a:ext cx="9333835" cy="5543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934632" y="1579195"/>
            <a:ext cx="7815986" cy="548107"/>
            <a:chOff x="1335183" y="2276808"/>
            <a:chExt cx="7815986" cy="74116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335183" y="2276808"/>
              <a:ext cx="7815986" cy="74116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335183" y="2276808"/>
              <a:ext cx="7686744" cy="7411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2000" tIns="45720" rIns="0" bIns="45720" numCol="1" spcCol="1270" anchor="ctr" anchorCtr="0">
              <a:noAutofit/>
            </a:bodyPr>
            <a:lstStyle/>
            <a:p>
              <a:pPr lvl="0" algn="ctr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2" name="Овал 11"/>
          <p:cNvSpPr/>
          <p:nvPr/>
        </p:nvSpPr>
        <p:spPr>
          <a:xfrm>
            <a:off x="672842" y="1583254"/>
            <a:ext cx="538416" cy="548107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25400" cap="flat" cmpd="sng" algn="ctr">
            <a:solidFill>
              <a:srgbClr val="BBE0E3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4" name="Группа 13"/>
          <p:cNvGrpSpPr/>
          <p:nvPr/>
        </p:nvGrpSpPr>
        <p:grpSpPr>
          <a:xfrm>
            <a:off x="1547556" y="3405576"/>
            <a:ext cx="7951481" cy="548107"/>
            <a:chOff x="1335183" y="2276808"/>
            <a:chExt cx="7686744" cy="741164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1335183" y="2276808"/>
              <a:ext cx="7686744" cy="74116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335183" y="2276808"/>
              <a:ext cx="7686744" cy="7411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2000" tIns="45720" rIns="0" bIns="45720" numCol="1" spcCol="1270" anchor="ctr" anchorCtr="0">
              <a:noAutofit/>
            </a:bodyPr>
            <a:lstStyle/>
            <a:p>
              <a:pPr lvl="0" algn="ctr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" name="Овал 16"/>
          <p:cNvSpPr/>
          <p:nvPr/>
        </p:nvSpPr>
        <p:spPr>
          <a:xfrm>
            <a:off x="1285767" y="3409635"/>
            <a:ext cx="538416" cy="548107"/>
          </a:xfrm>
          <a:prstGeom prst="ellipse">
            <a:avLst/>
          </a:prstGeom>
          <a:solidFill>
            <a:srgbClr val="4388CD"/>
          </a:solidFill>
          <a:ln w="25400" cap="flat" cmpd="sng" algn="ctr">
            <a:solidFill>
              <a:srgbClr val="BBE0E3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9" name="Группа 18"/>
          <p:cNvGrpSpPr/>
          <p:nvPr/>
        </p:nvGrpSpPr>
        <p:grpSpPr>
          <a:xfrm>
            <a:off x="1546092" y="4376847"/>
            <a:ext cx="7686744" cy="548107"/>
            <a:chOff x="1335183" y="2276808"/>
            <a:chExt cx="7686744" cy="741164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1335183" y="2276808"/>
              <a:ext cx="7686744" cy="74116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335183" y="2276808"/>
              <a:ext cx="7686744" cy="7411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2000" tIns="45720" rIns="0" bIns="45720" numCol="1" spcCol="1270" anchor="ctr" anchorCtr="0">
              <a:noAutofit/>
            </a:bodyPr>
            <a:lstStyle/>
            <a:p>
              <a:pPr lvl="0" algn="ctr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" name="Овал 21"/>
          <p:cNvSpPr/>
          <p:nvPr/>
        </p:nvSpPr>
        <p:spPr>
          <a:xfrm>
            <a:off x="1284302" y="4380906"/>
            <a:ext cx="538416" cy="548107"/>
          </a:xfrm>
          <a:prstGeom prst="ellipse">
            <a:avLst/>
          </a:prstGeom>
          <a:solidFill>
            <a:srgbClr val="77A9DB"/>
          </a:solidFill>
          <a:ln w="25400" cap="flat" cmpd="sng" algn="ctr">
            <a:solidFill>
              <a:srgbClr val="BBE0E3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Прямоугольник: скругленные углы 41"/>
          <p:cNvSpPr/>
          <p:nvPr/>
        </p:nvSpPr>
        <p:spPr>
          <a:xfrm>
            <a:off x="1822718" y="3503085"/>
            <a:ext cx="7332460" cy="334626"/>
          </a:xfrm>
          <a:prstGeom prst="roundRect">
            <a:avLst>
              <a:gd name="adj" fmla="val 14888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8900" algn="l"/>
                <a:tab pos="452438" algn="l"/>
              </a:tabLst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А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нализ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внутренних процедур оценки достаточности капитала (ВПОДК)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1327537" y="2444726"/>
            <a:ext cx="8028543" cy="548107"/>
            <a:chOff x="1335183" y="2276808"/>
            <a:chExt cx="7757935" cy="741164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1335183" y="2276808"/>
              <a:ext cx="7757935" cy="74116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335183" y="2276808"/>
              <a:ext cx="7686744" cy="7411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2000" tIns="45720" rIns="0" bIns="45720" numCol="1" spcCol="1270" anchor="ctr" anchorCtr="0">
              <a:noAutofit/>
            </a:bodyPr>
            <a:lstStyle/>
            <a:p>
              <a:pPr lvl="0" algn="ctr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8" name="Овал 27"/>
          <p:cNvSpPr/>
          <p:nvPr/>
        </p:nvSpPr>
        <p:spPr>
          <a:xfrm>
            <a:off x="1065748" y="2448785"/>
            <a:ext cx="538416" cy="548107"/>
          </a:xfrm>
          <a:prstGeom prst="ellipse">
            <a:avLst/>
          </a:prstGeom>
          <a:solidFill>
            <a:srgbClr val="347BC2"/>
          </a:solidFill>
          <a:ln w="25400" cap="flat" cmpd="sng" algn="ctr">
            <a:solidFill>
              <a:srgbClr val="BBE0E3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Прямоугольник: скругленные углы 41"/>
          <p:cNvSpPr/>
          <p:nvPr/>
        </p:nvSpPr>
        <p:spPr>
          <a:xfrm>
            <a:off x="1818316" y="4474356"/>
            <a:ext cx="7734313" cy="334626"/>
          </a:xfrm>
          <a:prstGeom prst="roundRect">
            <a:avLst>
              <a:gd name="adj" fmla="val 14888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>
              <a:tabLst>
                <a:tab pos="88900" algn="l"/>
                <a:tab pos="452438" algn="l"/>
              </a:tabLst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Детальная оценка активов, в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т.ч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. качества обеспечения и стоимости имущества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327538" y="5213926"/>
            <a:ext cx="7686744" cy="548107"/>
            <a:chOff x="1335183" y="2276808"/>
            <a:chExt cx="7686744" cy="741164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1335183" y="2276808"/>
              <a:ext cx="7609086" cy="74116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335183" y="2276808"/>
              <a:ext cx="7686744" cy="7411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2000" tIns="45720" rIns="0" bIns="45720" numCol="1" spcCol="1270" anchor="ctr" anchorCtr="0">
              <a:noAutofit/>
            </a:bodyPr>
            <a:lstStyle/>
            <a:p>
              <a:pPr lvl="0" algn="ctr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3" name="Овал 32"/>
          <p:cNvSpPr/>
          <p:nvPr/>
        </p:nvSpPr>
        <p:spPr>
          <a:xfrm>
            <a:off x="1065748" y="5217985"/>
            <a:ext cx="538416" cy="548107"/>
          </a:xfrm>
          <a:prstGeom prst="ellipse">
            <a:avLst/>
          </a:prstGeom>
          <a:solidFill>
            <a:srgbClr val="A6C5E8"/>
          </a:solidFill>
          <a:ln w="25400" cap="flat" cmpd="sng" algn="ctr">
            <a:solidFill>
              <a:srgbClr val="BBE0E3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Прямоугольник: скругленные углы 41"/>
          <p:cNvSpPr/>
          <p:nvPr/>
        </p:nvSpPr>
        <p:spPr>
          <a:xfrm>
            <a:off x="1334956" y="6119317"/>
            <a:ext cx="7332460" cy="334626"/>
          </a:xfrm>
          <a:prstGeom prst="roundRect">
            <a:avLst>
              <a:gd name="adj" fmla="val 14888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tabLst>
                <a:tab pos="88900" algn="l"/>
                <a:tab pos="452438" algn="l"/>
              </a:tabLst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О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ценка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планов непрерывности деятельности КО и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IT-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систем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/>
            </a:r>
            <a:br>
              <a:rPr lang="ru-RU" sz="1800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(рассматривается целесообразность включения в состав критериев оценки ВПОДК)</a:t>
            </a:r>
          </a:p>
        </p:txBody>
      </p:sp>
      <p:sp>
        <p:nvSpPr>
          <p:cNvPr id="40" name="Прямоугольник: скругленные углы 41"/>
          <p:cNvSpPr/>
          <p:nvPr/>
        </p:nvSpPr>
        <p:spPr>
          <a:xfrm>
            <a:off x="1604164" y="5324725"/>
            <a:ext cx="7332460" cy="334626"/>
          </a:xfrm>
          <a:prstGeom prst="roundRect">
            <a:avLst>
              <a:gd name="adj" fmla="val 14888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8900" algn="l"/>
                <a:tab pos="452438" algn="l"/>
              </a:tabLst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З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алоговая реформа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2" name="Picture 56" descr="Preview-icon.png (128×128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02" y="1012139"/>
            <a:ext cx="651985" cy="65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: скругленные углы 41"/>
          <p:cNvSpPr/>
          <p:nvPr/>
        </p:nvSpPr>
        <p:spPr>
          <a:xfrm>
            <a:off x="1283447" y="1685935"/>
            <a:ext cx="6597444" cy="334626"/>
          </a:xfrm>
          <a:prstGeom prst="roundRect">
            <a:avLst>
              <a:gd name="adj" fmla="val 14888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8900" algn="l"/>
                <a:tab pos="452438" algn="l"/>
              </a:tabLst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Анализ качества бизнес-моделей КО и стратегического риска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8" name="Прямоугольник: скругленные углы 41"/>
          <p:cNvSpPr/>
          <p:nvPr/>
        </p:nvSpPr>
        <p:spPr>
          <a:xfrm>
            <a:off x="1604164" y="2546256"/>
            <a:ext cx="7332460" cy="334626"/>
          </a:xfrm>
          <a:prstGeom prst="roundRect">
            <a:avLst>
              <a:gd name="adj" fmla="val 14888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8900" algn="l"/>
                <a:tab pos="452438" algn="l"/>
              </a:tabLst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П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ропорциональное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регулирование и контроль за увеличением капитала</a:t>
            </a:r>
          </a:p>
        </p:txBody>
      </p:sp>
    </p:spTree>
    <p:extLst>
      <p:ext uri="{BB962C8B-B14F-4D97-AF65-F5344CB8AC3E}">
        <p14:creationId xmlns:p14="http://schemas.microsoft.com/office/powerpoint/2010/main" val="78571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0" y="4999017"/>
            <a:ext cx="9906000" cy="18878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0" tIns="0" rIns="0" bIns="0" rtlCol="0" anchor="t" anchorCtr="0">
            <a:noAutofit/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pic>
        <p:nvPicPr>
          <p:cNvPr id="36" name="Рисунок 35" descr="Вырезка экрана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551" y="846874"/>
            <a:ext cx="487544" cy="465583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0" y="1258603"/>
            <a:ext cx="9906000" cy="1353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0" tIns="0" rIns="0" bIns="0" rtlCol="0" anchor="t" anchorCtr="0">
            <a:noAutofit/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8781" y="2923692"/>
            <a:ext cx="9906000" cy="17264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0" tIns="0" rIns="0" bIns="0" rtlCol="0" anchor="t" anchorCtr="0">
            <a:noAutofit/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2733068" y="303590"/>
            <a:ext cx="6716871" cy="521731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Arial Narrow" panose="020B0606020202030204" pitchFamily="34" charset="0"/>
              </a:rPr>
              <a:t>ПРОПОРЦИОНАЛЬНОЕ РЕГУЛИРОВАНИЕ</a:t>
            </a:r>
          </a:p>
        </p:txBody>
      </p:sp>
      <p:sp>
        <p:nvSpPr>
          <p:cNvPr id="39" name="Номер слайда 3"/>
          <p:cNvSpPr txBox="1">
            <a:spLocks/>
          </p:cNvSpPr>
          <p:nvPr/>
        </p:nvSpPr>
        <p:spPr>
          <a:xfrm>
            <a:off x="214390" y="375143"/>
            <a:ext cx="39019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804649" rtl="0" eaLnBrk="1" latinLnBrk="0" hangingPunct="1">
              <a:defRPr sz="1050" b="1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402325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49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6974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9298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23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3947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16272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8597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58" name="Line 56"/>
          <p:cNvSpPr>
            <a:spLocks noChangeShapeType="1"/>
          </p:cNvSpPr>
          <p:nvPr/>
        </p:nvSpPr>
        <p:spPr bwMode="auto">
          <a:xfrm flipV="1">
            <a:off x="9318625" y="727075"/>
            <a:ext cx="528638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596761" y="6492875"/>
            <a:ext cx="309239" cy="365125"/>
          </a:xfrm>
          <a:effectLst/>
        </p:spPr>
        <p:txBody>
          <a:bodyPr/>
          <a:lstStyle/>
          <a:p>
            <a:pPr algn="l"/>
            <a:fld id="{89F0E695-C6BB-4AEB-B89D-C1C70F56755F}" type="slidenum">
              <a:rPr lang="ru-RU" sz="200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11</a:t>
            </a:fld>
            <a:endParaRPr lang="ru-RU" sz="2000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45183" y="1286052"/>
            <a:ext cx="1674659" cy="364681"/>
          </a:xfrm>
          <a:prstGeom prst="roundRect">
            <a:avLst>
              <a:gd name="adj" fmla="val 16346"/>
            </a:avLst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5392D1"/>
            </a:solidFill>
            <a:prstDash val="solid"/>
          </a:ln>
          <a:effectLst/>
        </p:spPr>
        <p:txBody>
          <a:bodyPr rtlCol="0" anchor="ctr"/>
          <a:lstStyle/>
          <a:p>
            <a:pPr algn="ctr" defTabSz="914395">
              <a:lnSpc>
                <a:spcPct val="80000"/>
              </a:lnSpc>
              <a:defRPr/>
            </a:pPr>
            <a:r>
              <a:rPr lang="ru-RU" sz="2400" b="1" kern="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 01.06.</a:t>
            </a:r>
            <a:r>
              <a:rPr lang="en-US" sz="2400" b="1" kern="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2017</a:t>
            </a:r>
            <a:endParaRPr lang="ru-RU" sz="2400" b="1" kern="0" dirty="0">
              <a:solidFill>
                <a:schemeClr val="accent2">
                  <a:lumMod val="50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-275717" y="1888326"/>
            <a:ext cx="2595643" cy="464003"/>
          </a:xfrm>
          <a:prstGeom prst="rect">
            <a:avLst/>
          </a:prstGeom>
          <a:noFill/>
          <a:ln w="317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60000" defTabSz="914400">
              <a:lnSpc>
                <a:spcPct val="80000"/>
              </a:lnSpc>
              <a:spcAft>
                <a:spcPts val="600"/>
              </a:spcAft>
            </a:pPr>
            <a:r>
              <a:rPr lang="ru-RU" kern="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у всех банков </a:t>
            </a:r>
            <a:r>
              <a:rPr lang="ru-RU" kern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универсальная лицензия независимо </a:t>
            </a:r>
            <a:r>
              <a:rPr lang="ru-RU" kern="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от размера капитала</a:t>
            </a:r>
            <a:endParaRPr lang="ru-RU" kern="0" dirty="0">
              <a:solidFill>
                <a:schemeClr val="accent2">
                  <a:lumMod val="50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086253" y="1531816"/>
            <a:ext cx="5093695" cy="1048229"/>
          </a:xfrm>
          <a:prstGeom prst="rect">
            <a:avLst/>
          </a:prstGeom>
          <a:noFill/>
          <a:ln w="317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702900" indent="-342900" defTabSz="914400">
              <a:buFont typeface="Wingdings" panose="05000000000000000000" pitchFamily="2" charset="2"/>
              <a:buChar char="Ø"/>
            </a:pPr>
            <a:r>
              <a:rPr lang="ru-RU" sz="1800" kern="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лицензии не подлежат автоматической замене</a:t>
            </a:r>
          </a:p>
          <a:p>
            <a:pPr marL="702900" indent="-342900" defTabSz="914400">
              <a:buFont typeface="Wingdings" panose="05000000000000000000" pitchFamily="2" charset="2"/>
              <a:buChar char="Ø"/>
            </a:pPr>
            <a:r>
              <a:rPr lang="ru-RU" sz="1800" kern="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изменение статуса – процедура аналогичная изм. в устав, срок ~ 1,5 месяца</a:t>
            </a:r>
          </a:p>
          <a:p>
            <a:pPr marL="702900" indent="-342900" defTabSz="914400">
              <a:buFont typeface="Wingdings" panose="05000000000000000000" pitchFamily="2" charset="2"/>
              <a:buChar char="Ø"/>
            </a:pPr>
            <a:r>
              <a:rPr lang="ru-RU" sz="1800" kern="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сохранение рег. номера при изменении статуса</a:t>
            </a:r>
            <a:endParaRPr lang="ru-RU" sz="1800" kern="0" dirty="0">
              <a:solidFill>
                <a:schemeClr val="accent2">
                  <a:lumMod val="50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798534" y="1269473"/>
            <a:ext cx="1645480" cy="364681"/>
          </a:xfrm>
          <a:prstGeom prst="roundRect">
            <a:avLst>
              <a:gd name="adj" fmla="val 16346"/>
            </a:avLst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5392D1"/>
            </a:solidFill>
            <a:prstDash val="solid"/>
          </a:ln>
          <a:effectLst/>
        </p:spPr>
        <p:txBody>
          <a:bodyPr rtlCol="0" anchor="ctr"/>
          <a:lstStyle/>
          <a:p>
            <a:pPr algn="ctr" defTabSz="914395">
              <a:lnSpc>
                <a:spcPct val="80000"/>
              </a:lnSpc>
              <a:defRPr/>
            </a:pPr>
            <a:r>
              <a:rPr lang="ru-RU" sz="2400" b="1" kern="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01.01.</a:t>
            </a:r>
            <a:r>
              <a:rPr lang="en-US" sz="2400" b="1" kern="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201</a:t>
            </a:r>
            <a:r>
              <a:rPr lang="ru-RU" sz="2400" b="1" kern="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9</a:t>
            </a:r>
            <a:endParaRPr lang="ru-RU" sz="2400" b="1" kern="0" dirty="0">
              <a:solidFill>
                <a:schemeClr val="accent2">
                  <a:lumMod val="50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301690" y="1709990"/>
            <a:ext cx="2761965" cy="595831"/>
          </a:xfrm>
          <a:prstGeom prst="rect">
            <a:avLst/>
          </a:prstGeom>
          <a:noFill/>
          <a:ln w="317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60000" defTabSz="914400">
              <a:lnSpc>
                <a:spcPct val="80000"/>
              </a:lnSpc>
              <a:spcAft>
                <a:spcPts val="600"/>
              </a:spcAft>
            </a:pPr>
            <a:r>
              <a:rPr lang="ru-RU" kern="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завершение процедур          по изменению статуса</a:t>
            </a:r>
            <a:endParaRPr lang="ru-RU" kern="0" dirty="0">
              <a:solidFill>
                <a:schemeClr val="accent2">
                  <a:lumMod val="50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5539" y="963625"/>
            <a:ext cx="3146681" cy="32540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b="1" u="sng" cap="none" baseline="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I.</a:t>
            </a:r>
            <a:r>
              <a:rPr lang="en-US" sz="2000" b="1" u="sng" cap="none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u="sng" cap="none" baseline="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Изменение статуса Банков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5539" y="2641466"/>
            <a:ext cx="7773545" cy="32540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b="1" u="sng" cap="none" baseline="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II.</a:t>
            </a:r>
            <a:r>
              <a:rPr lang="en-US" sz="2000" b="1" u="sng" cap="none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u="sng" cap="none" baseline="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Основные регулятивные изменения</a:t>
            </a:r>
            <a:r>
              <a:rPr lang="ru-RU" sz="2000" b="1" u="sng" cap="none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u="sng" cap="none" baseline="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для банков с базовой лицензией</a:t>
            </a:r>
          </a:p>
        </p:txBody>
      </p:sp>
      <p:cxnSp>
        <p:nvCxnSpPr>
          <p:cNvPr id="7" name="Прямая со стрелкой 6"/>
          <p:cNvCxnSpPr>
            <a:stCxn id="27" idx="3"/>
            <a:endCxn id="31" idx="1"/>
          </p:cNvCxnSpPr>
          <p:nvPr/>
        </p:nvCxnSpPr>
        <p:spPr>
          <a:xfrm flipV="1">
            <a:off x="1819842" y="1451814"/>
            <a:ext cx="5978692" cy="16579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Скругленный прямоугольник 43"/>
          <p:cNvSpPr/>
          <p:nvPr/>
        </p:nvSpPr>
        <p:spPr>
          <a:xfrm>
            <a:off x="145183" y="2936555"/>
            <a:ext cx="2697294" cy="473083"/>
          </a:xfrm>
          <a:prstGeom prst="roundRect">
            <a:avLst>
              <a:gd name="adj" fmla="val 15924"/>
            </a:avLst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accent2">
                <a:lumMod val="50000"/>
              </a:schemeClr>
            </a:solidFill>
            <a:prstDash val="solid"/>
          </a:ln>
          <a:effectLst/>
        </p:spPr>
        <p:txBody>
          <a:bodyPr lIns="0" tIns="36000" rIns="0" bIns="36000" rtlCol="0" anchor="ctr"/>
          <a:lstStyle/>
          <a:p>
            <a:pPr algn="ctr" defTabSz="914400">
              <a:lnSpc>
                <a:spcPct val="80000"/>
              </a:lnSpc>
            </a:pPr>
            <a:r>
              <a:rPr lang="ru-RU" sz="1800" kern="0" dirty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Сокращенный </a:t>
            </a:r>
            <a:r>
              <a:rPr lang="ru-RU" sz="1800" kern="0" dirty="0" smtClean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перечень обязательных </a:t>
            </a:r>
            <a:r>
              <a:rPr lang="ru-RU" sz="1800" kern="0" dirty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нормативов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8463067" y="2941651"/>
            <a:ext cx="1384196" cy="462851"/>
          </a:xfrm>
          <a:prstGeom prst="roundRect">
            <a:avLst>
              <a:gd name="adj" fmla="val 15924"/>
            </a:avLst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accent2">
                <a:lumMod val="50000"/>
              </a:schemeClr>
            </a:solidFill>
            <a:prstDash val="solid"/>
          </a:ln>
          <a:effectLst/>
        </p:spPr>
        <p:txBody>
          <a:bodyPr lIns="0" tIns="36000" rIns="0" bIns="36000" rtlCol="0" anchor="ctr"/>
          <a:lstStyle/>
          <a:p>
            <a:pPr algn="ctr" defTabSz="914400">
              <a:lnSpc>
                <a:spcPct val="80000"/>
              </a:lnSpc>
            </a:pPr>
            <a:r>
              <a:rPr lang="ru-RU" sz="1800" kern="0" dirty="0" smtClean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Профильные заемщики</a:t>
            </a:r>
            <a:endParaRPr lang="ru-RU" sz="1800" kern="0" dirty="0">
              <a:solidFill>
                <a:schemeClr val="bg1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908648" y="2941651"/>
            <a:ext cx="5454117" cy="469295"/>
          </a:xfrm>
          <a:prstGeom prst="roundRect">
            <a:avLst>
              <a:gd name="adj" fmla="val 15924"/>
            </a:avLst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accent2">
                <a:lumMod val="50000"/>
              </a:schemeClr>
            </a:solidFill>
            <a:prstDash val="solid"/>
          </a:ln>
          <a:effectLst/>
        </p:spPr>
        <p:txBody>
          <a:bodyPr lIns="0" tIns="36000" rIns="0" bIns="36000" rtlCol="0" anchor="ctr"/>
          <a:lstStyle/>
          <a:p>
            <a:pPr algn="ctr" defTabSz="914400">
              <a:lnSpc>
                <a:spcPct val="80000"/>
              </a:lnSpc>
            </a:pPr>
            <a:r>
              <a:rPr lang="ru-RU" sz="1800" kern="0" dirty="0" smtClean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Упрощенное регулирование</a:t>
            </a:r>
            <a:endParaRPr lang="ru-RU" sz="1800" kern="0" dirty="0">
              <a:solidFill>
                <a:schemeClr val="bg1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773" y="3423012"/>
            <a:ext cx="8675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kern="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Капитал</a:t>
            </a:r>
            <a:endParaRPr lang="ru-RU" b="1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918705" y="3436528"/>
            <a:ext cx="9669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kern="0" dirty="0" smtClean="0">
                <a:latin typeface="Arial Narrow" pitchFamily="34" charset="0"/>
                <a:cs typeface="Arial" panose="020B0604020202020204" pitchFamily="34" charset="0"/>
              </a:rPr>
              <a:t>Н1.0 – 8%</a:t>
            </a:r>
            <a:endParaRPr lang="ru-RU" b="1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1915083" y="3417928"/>
            <a:ext cx="9669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kern="0" dirty="0" smtClean="0">
                <a:latin typeface="Arial Narrow" pitchFamily="34" charset="0"/>
                <a:cs typeface="Arial" panose="020B0604020202020204" pitchFamily="34" charset="0"/>
              </a:rPr>
              <a:t>Н1.2 – 6%</a:t>
            </a:r>
            <a:endParaRPr lang="ru-RU" b="1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25672" y="3674402"/>
            <a:ext cx="12907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kern="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Ликвидность</a:t>
            </a:r>
            <a:endParaRPr lang="ru-RU" b="1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1425854" y="3690769"/>
            <a:ext cx="9294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kern="0" dirty="0" smtClean="0">
                <a:latin typeface="Arial Narrow" pitchFamily="34" charset="0"/>
                <a:cs typeface="Arial" panose="020B0604020202020204" pitchFamily="34" charset="0"/>
              </a:rPr>
              <a:t>Н3 – 50%</a:t>
            </a:r>
            <a:endParaRPr lang="ru-RU" b="1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0" y="3968375"/>
            <a:ext cx="32101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kern="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 Концентрация кредитного риска</a:t>
            </a:r>
            <a:endParaRPr lang="ru-RU" b="1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899397" y="4200842"/>
            <a:ext cx="9204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kern="0" dirty="0" smtClean="0">
                <a:latin typeface="Arial Narrow" pitchFamily="34" charset="0"/>
                <a:cs typeface="Arial" panose="020B0604020202020204" pitchFamily="34" charset="0"/>
              </a:rPr>
              <a:t>Н6 – 20%</a:t>
            </a:r>
            <a:endParaRPr lang="ru-RU" b="1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1770829" y="4200842"/>
            <a:ext cx="10134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kern="0" dirty="0">
                <a:latin typeface="Arial Narrow" pitchFamily="34" charset="0"/>
                <a:cs typeface="Arial" panose="020B0604020202020204" pitchFamily="34" charset="0"/>
              </a:rPr>
              <a:t>Н25 – 20%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8408825" y="3458800"/>
            <a:ext cx="1600588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indent="-144000" defTabSz="914377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физические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лица</a:t>
            </a:r>
          </a:p>
          <a:p>
            <a:pPr marL="144000" indent="-144000" defTabSz="914377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субъекты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МСП</a:t>
            </a:r>
          </a:p>
          <a:p>
            <a:pPr marL="144000" indent="-144000" defTabSz="914377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ГУП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/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МУП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47666" y="3461318"/>
            <a:ext cx="336351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lvl="0" indent="-144000" defTabSz="914377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двухлетний цикл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оценки качества систем управления рисками и капиталом, достаточности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капитала</a:t>
            </a:r>
          </a:p>
          <a:p>
            <a:pPr marL="144000" lvl="0" indent="-144000" defTabSz="914377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сокращение показателей в рамках оценки экономического положения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042311" y="875704"/>
            <a:ext cx="4233169" cy="3851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108000" bIns="0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более 40 %</a:t>
            </a:r>
            <a:r>
              <a:rPr lang="ru-RU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(15 из 36) </a:t>
            </a:r>
            <a:r>
              <a:rPr lang="ru-RU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банков УГУ              </a:t>
            </a:r>
            <a:r>
              <a:rPr lang="ru-RU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предположительно банки с </a:t>
            </a:r>
            <a:r>
              <a:rPr lang="ru-RU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базовой лицензией</a:t>
            </a:r>
            <a:endParaRPr lang="ru-RU" cap="none" baseline="0" dirty="0" smtClean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5539" y="4678990"/>
            <a:ext cx="3080320" cy="32540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b="1" u="sng" cap="none" baseline="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III. </a:t>
            </a:r>
            <a:r>
              <a:rPr lang="ru-RU" sz="2000" b="1" u="sng" cap="none" baseline="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Переходные</a:t>
            </a:r>
            <a:r>
              <a:rPr lang="ru-RU" sz="2000" b="1" u="sng" cap="none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положения</a:t>
            </a:r>
            <a:endParaRPr lang="ru-RU" sz="2000" b="1" u="sng" cap="none" baseline="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-307865" y="4983448"/>
            <a:ext cx="10059245" cy="1903427"/>
          </a:xfrm>
          <a:prstGeom prst="rect">
            <a:avLst/>
          </a:prstGeom>
          <a:noFill/>
          <a:ln w="317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702900" indent="-342900" defTabSz="9144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sz="1800" kern="0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переходный период для банков с базовой лицензией </a:t>
            </a:r>
            <a:r>
              <a:rPr lang="ru-RU" sz="1800" b="1" kern="0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не более 5 лет</a:t>
            </a:r>
            <a:r>
              <a:rPr lang="ru-RU" sz="1800" kern="0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, в течение которого </a:t>
            </a:r>
            <a:r>
              <a:rPr lang="ru-RU" sz="1800" kern="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разрешено</a:t>
            </a:r>
            <a:r>
              <a:rPr lang="ru-RU" sz="1800" kern="0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:</a:t>
            </a:r>
          </a:p>
          <a:p>
            <a:pPr marL="948649" lvl="2" indent="-144000" defTabSz="914377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осуществление отдельных операций по ранее заключенным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сделкам</a:t>
            </a:r>
          </a:p>
          <a:p>
            <a:pPr marL="948649" lvl="2" indent="-144000" defTabSz="914377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осуществление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операций по кредитным договорам до истечения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первоначального срока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действия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договора</a:t>
            </a:r>
            <a:endParaRPr lang="ru-RU" sz="1800" kern="0" dirty="0" smtClean="0">
              <a:solidFill>
                <a:schemeClr val="accent2">
                  <a:lumMod val="50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  <a:p>
            <a:pPr marL="702900" indent="-342900" defTabSz="914400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800" kern="0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банк вправе изменить статус при </a:t>
            </a:r>
            <a:r>
              <a:rPr lang="ru-RU" sz="1800" kern="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достижении капитала свыше 1 млрд руб. </a:t>
            </a:r>
          </a:p>
          <a:p>
            <a:pPr marL="702900" indent="-342900" defTabSz="914400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800" kern="0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банк обязан соблюдать требования для КО с универсальной </a:t>
            </a:r>
            <a:r>
              <a:rPr lang="ru-RU" sz="1800" kern="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лицензией</a:t>
            </a:r>
            <a:r>
              <a:rPr lang="ru-RU" sz="1800" kern="0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,</a:t>
            </a:r>
            <a:r>
              <a:rPr lang="ru-RU" sz="1800" kern="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ru-RU" sz="1800" kern="0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если </a:t>
            </a:r>
            <a:r>
              <a:rPr lang="ru-RU" sz="1800" kern="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капитал банка с базовой лицензией достиг 3 млрд руб. и не снижался с после этого в течение 12 мес. ниже 2,7 млрд руб.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912506" y="3445572"/>
            <a:ext cx="265300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indent="-144000" defTabSz="914377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сокращение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отчетности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144000" indent="-144000" defTabSz="914377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упрощение раскрытия информации</a:t>
            </a:r>
          </a:p>
          <a:p>
            <a:pPr marL="144000" indent="-144000" defTabSz="914377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воз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можность совмещения должности СВК и СУР</a:t>
            </a:r>
          </a:p>
        </p:txBody>
      </p:sp>
    </p:spTree>
    <p:extLst>
      <p:ext uri="{BB962C8B-B14F-4D97-AF65-F5344CB8AC3E}">
        <p14:creationId xmlns:p14="http://schemas.microsoft.com/office/powerpoint/2010/main" val="75923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3570424" y="3913574"/>
            <a:ext cx="1516994" cy="1516994"/>
          </a:xfrm>
          <a:prstGeom prst="ellipse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60812" y="4789549"/>
            <a:ext cx="1438187" cy="7637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2733068" y="303590"/>
            <a:ext cx="6716871" cy="521731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Arial Narrow" panose="020B0606020202030204" pitchFamily="34" charset="0"/>
              </a:rPr>
              <a:t>Внутренние процедуры оценки достаточности капитала (ВПОДК)</a:t>
            </a:r>
          </a:p>
        </p:txBody>
      </p:sp>
      <p:sp>
        <p:nvSpPr>
          <p:cNvPr id="39" name="Номер слайда 3"/>
          <p:cNvSpPr txBox="1">
            <a:spLocks/>
          </p:cNvSpPr>
          <p:nvPr/>
        </p:nvSpPr>
        <p:spPr>
          <a:xfrm>
            <a:off x="214390" y="375143"/>
            <a:ext cx="39019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804649" rtl="0" eaLnBrk="1" latinLnBrk="0" hangingPunct="1">
              <a:defRPr sz="1050" b="1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402325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49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6974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9298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23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3947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16272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8597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58" name="Line 56"/>
          <p:cNvSpPr>
            <a:spLocks noChangeShapeType="1"/>
          </p:cNvSpPr>
          <p:nvPr/>
        </p:nvSpPr>
        <p:spPr bwMode="auto">
          <a:xfrm flipV="1">
            <a:off x="9318625" y="727075"/>
            <a:ext cx="528638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596761" y="6492875"/>
            <a:ext cx="309239" cy="365125"/>
          </a:xfrm>
          <a:effectLst/>
        </p:spPr>
        <p:txBody>
          <a:bodyPr/>
          <a:lstStyle/>
          <a:p>
            <a:pPr algn="l"/>
            <a:fld id="{89F0E695-C6BB-4AEB-B89D-C1C70F56755F}" type="slidenum">
              <a:rPr lang="ru-RU" sz="200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12</a:t>
            </a:fld>
            <a:endParaRPr lang="ru-RU" sz="2000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5" name="Скругленный прямоугольник 144"/>
          <p:cNvSpPr/>
          <p:nvPr/>
        </p:nvSpPr>
        <p:spPr>
          <a:xfrm>
            <a:off x="4419331" y="4748312"/>
            <a:ext cx="5169703" cy="1757755"/>
          </a:xfrm>
          <a:prstGeom prst="roundRect">
            <a:avLst>
              <a:gd name="adj" fmla="val 0"/>
            </a:avLst>
          </a:prstGeom>
          <a:noFill/>
          <a:ln w="19050" cap="flat" cmpd="sng" algn="ctr">
            <a:solidFill>
              <a:srgbClr val="297FD5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46" name="Скругленный прямоугольник 145"/>
          <p:cNvSpPr/>
          <p:nvPr/>
        </p:nvSpPr>
        <p:spPr>
          <a:xfrm>
            <a:off x="4419331" y="3073033"/>
            <a:ext cx="5177430" cy="1552970"/>
          </a:xfrm>
          <a:prstGeom prst="roundRect">
            <a:avLst>
              <a:gd name="adj" fmla="val 156"/>
            </a:avLst>
          </a:prstGeom>
          <a:noFill/>
          <a:ln w="19050" cap="flat" cmpd="sng" algn="ctr">
            <a:solidFill>
              <a:srgbClr val="297FD5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85" name="Прямоугольник 184"/>
          <p:cNvSpPr/>
          <p:nvPr/>
        </p:nvSpPr>
        <p:spPr>
          <a:xfrm>
            <a:off x="5755350" y="4725999"/>
            <a:ext cx="2212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89">
              <a:defRPr/>
            </a:pPr>
            <a:r>
              <a:rPr lang="ru-RU" sz="2800" b="1" dirty="0" smtClean="0">
                <a:solidFill>
                  <a:srgbClr val="629DD1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Меры</a:t>
            </a:r>
            <a:endParaRPr lang="en-US" sz="2800" b="1" dirty="0">
              <a:solidFill>
                <a:srgbClr val="629DD1">
                  <a:lumMod val="50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572743" y="2994753"/>
            <a:ext cx="27709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89">
              <a:defRPr/>
            </a:pPr>
            <a:r>
              <a:rPr lang="ru-RU" sz="2800" b="1" dirty="0" smtClean="0">
                <a:solidFill>
                  <a:srgbClr val="629DD1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Требования</a:t>
            </a:r>
            <a:endParaRPr lang="en-US" sz="2800" b="1" dirty="0">
              <a:solidFill>
                <a:srgbClr val="629DD1">
                  <a:lumMod val="50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8" name="Прямоугольник 197"/>
          <p:cNvSpPr/>
          <p:nvPr/>
        </p:nvSpPr>
        <p:spPr>
          <a:xfrm>
            <a:off x="5755350" y="2985078"/>
            <a:ext cx="2426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89">
              <a:defRPr/>
            </a:pPr>
            <a:r>
              <a:rPr lang="ru-RU" sz="2800" b="1" dirty="0" smtClean="0">
                <a:solidFill>
                  <a:srgbClr val="629DD1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Оценка</a:t>
            </a:r>
            <a:endParaRPr lang="en-US" sz="2800" b="1" dirty="0">
              <a:solidFill>
                <a:srgbClr val="629DD1">
                  <a:lumMod val="50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8" name="Скругленный прямоугольник 247"/>
          <p:cNvSpPr/>
          <p:nvPr/>
        </p:nvSpPr>
        <p:spPr>
          <a:xfrm>
            <a:off x="214071" y="3073033"/>
            <a:ext cx="4101374" cy="3433033"/>
          </a:xfrm>
          <a:prstGeom prst="roundRect">
            <a:avLst>
              <a:gd name="adj" fmla="val 0"/>
            </a:avLst>
          </a:prstGeom>
          <a:noFill/>
          <a:ln w="19050" cap="flat" cmpd="sng" algn="ctr">
            <a:solidFill>
              <a:srgbClr val="5AA2A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49" name="Овал 248"/>
          <p:cNvSpPr/>
          <p:nvPr/>
        </p:nvSpPr>
        <p:spPr>
          <a:xfrm>
            <a:off x="3691404" y="4110171"/>
            <a:ext cx="1266645" cy="1113306"/>
          </a:xfrm>
          <a:prstGeom prst="ellipse">
            <a:avLst/>
          </a:prstGeom>
          <a:solidFill>
            <a:srgbClr val="297FD5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0" tIns="36000" rIns="0" bIns="36000" rtlCol="0" anchor="ctr"/>
          <a:lstStyle/>
          <a:p>
            <a:pPr marL="0" marR="0" lvl="0" indent="0" algn="ctr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ВПОДК</a:t>
            </a:r>
          </a:p>
        </p:txBody>
      </p:sp>
      <p:sp>
        <p:nvSpPr>
          <p:cNvPr id="255" name="Прямоугольник 254"/>
          <p:cNvSpPr/>
          <p:nvPr/>
        </p:nvSpPr>
        <p:spPr>
          <a:xfrm>
            <a:off x="632955" y="3739818"/>
            <a:ext cx="3947160" cy="2394502"/>
          </a:xfrm>
          <a:prstGeom prst="rect">
            <a:avLst/>
          </a:prstGeom>
        </p:spPr>
        <p:txBody>
          <a:bodyPr wrap="square" lIns="72000">
            <a:spAutoFit/>
          </a:bodyPr>
          <a:lstStyle/>
          <a:p>
            <a:pPr indent="-36000">
              <a:lnSpc>
                <a:spcPct val="8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Организация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ВПОДК</a:t>
            </a:r>
          </a:p>
          <a:p>
            <a:pPr indent="-36000">
              <a:lnSpc>
                <a:spcPct val="8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Система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управления рисками</a:t>
            </a:r>
          </a:p>
          <a:p>
            <a:pPr indent="-36000">
              <a:lnSpc>
                <a:spcPct val="8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Система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управления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капиталом</a:t>
            </a:r>
          </a:p>
          <a:p>
            <a:pPr indent="-36000">
              <a:lnSpc>
                <a:spcPct val="8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Оценка эффективности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ВПОДК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indent="-36000">
              <a:lnSpc>
                <a:spcPct val="8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Процедуры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стресс-тестирования</a:t>
            </a:r>
          </a:p>
          <a:p>
            <a:pPr indent="-36000">
              <a:lnSpc>
                <a:spcPct val="8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Документы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рамках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ВПОДК</a:t>
            </a:r>
          </a:p>
          <a:p>
            <a:pPr indent="-36000">
              <a:lnSpc>
                <a:spcPct val="8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Отчетность в рамках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ВПОДК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6" name="Прямоугольник 265"/>
          <p:cNvSpPr/>
          <p:nvPr/>
        </p:nvSpPr>
        <p:spPr>
          <a:xfrm>
            <a:off x="5007297" y="5296251"/>
            <a:ext cx="467217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6000">
              <a:lnSpc>
                <a:spcPct val="8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Предписание с требованием о приведении системы управления рисками и капиталом в соответствие с требованиями Указания Банка России №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3624-У</a:t>
            </a:r>
          </a:p>
          <a:p>
            <a:pPr indent="-36000">
              <a:lnSpc>
                <a:spcPct val="8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Установление дополнительных требований к капиталу (индивидуальных предельных значений нормативов)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99452" y="3465564"/>
            <a:ext cx="4437377" cy="118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5 групп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оценки достаточности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капитала КО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Определяется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Банком России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учетом категории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оценки качества ВПОДК по 4-бальной шкале (3883-У)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классификационной группы (4336-У)</a:t>
            </a:r>
          </a:p>
        </p:txBody>
      </p:sp>
      <p:sp>
        <p:nvSpPr>
          <p:cNvPr id="271" name="TextBox 270"/>
          <p:cNvSpPr txBox="1"/>
          <p:nvPr/>
        </p:nvSpPr>
        <p:spPr>
          <a:xfrm>
            <a:off x="142031" y="893458"/>
            <a:ext cx="6719721" cy="32540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1800" cap="none" baseline="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Концепция</a:t>
            </a:r>
            <a:r>
              <a:rPr lang="ru-RU" sz="1800" cap="none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 ВПОДК разработана в 2015 году, первая оценка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осуществлена в </a:t>
            </a:r>
            <a:r>
              <a:rPr lang="ru-RU" sz="1800" cap="none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2017 году по итогам 2016 года</a:t>
            </a:r>
            <a:endParaRPr lang="ru-RU" sz="1800" cap="none" baseline="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72" name="Стрелка вправо 271"/>
          <p:cNvSpPr/>
          <p:nvPr/>
        </p:nvSpPr>
        <p:spPr>
          <a:xfrm>
            <a:off x="1496664" y="1693321"/>
            <a:ext cx="394931" cy="358918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273" name="Стрелка вправо 272"/>
          <p:cNvSpPr/>
          <p:nvPr/>
        </p:nvSpPr>
        <p:spPr>
          <a:xfrm>
            <a:off x="1512913" y="2441988"/>
            <a:ext cx="394931" cy="358918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274" name="Скругленный прямоугольник 273"/>
          <p:cNvSpPr/>
          <p:nvPr/>
        </p:nvSpPr>
        <p:spPr>
          <a:xfrm>
            <a:off x="41054" y="1645273"/>
            <a:ext cx="1336916" cy="452958"/>
          </a:xfrm>
          <a:prstGeom prst="roundRect">
            <a:avLst>
              <a:gd name="adj" fmla="val 16346"/>
            </a:avLst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5392D1"/>
            </a:solidFill>
            <a:prstDash val="solid"/>
          </a:ln>
          <a:effectLst/>
        </p:spPr>
        <p:txBody>
          <a:bodyPr rtlCol="0" anchor="ctr"/>
          <a:lstStyle/>
          <a:p>
            <a:pPr algn="ctr" defTabSz="914395">
              <a:defRPr/>
            </a:pPr>
            <a:r>
              <a:rPr lang="en-US" sz="2400" kern="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2017 </a:t>
            </a:r>
            <a:r>
              <a:rPr lang="ru-RU" sz="2400" kern="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год</a:t>
            </a:r>
            <a:endParaRPr lang="ru-RU" sz="2400" kern="0" dirty="0">
              <a:solidFill>
                <a:schemeClr val="accent2">
                  <a:lumMod val="50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275" name="Скругленный прямоугольник 274"/>
          <p:cNvSpPr/>
          <p:nvPr/>
        </p:nvSpPr>
        <p:spPr>
          <a:xfrm>
            <a:off x="41054" y="2372429"/>
            <a:ext cx="1336916" cy="452958"/>
          </a:xfrm>
          <a:prstGeom prst="roundRect">
            <a:avLst>
              <a:gd name="adj" fmla="val 15924"/>
            </a:avLst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accent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95">
              <a:lnSpc>
                <a:spcPct val="80000"/>
              </a:lnSpc>
            </a:pPr>
            <a:r>
              <a:rPr lang="ru-RU" sz="2400" kern="0" dirty="0" smtClean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2018 год</a:t>
            </a:r>
            <a:endParaRPr lang="ru-RU" sz="2400" kern="0" dirty="0">
              <a:solidFill>
                <a:schemeClr val="bg1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276" name="Скругленный прямоугольник 275"/>
          <p:cNvSpPr/>
          <p:nvPr/>
        </p:nvSpPr>
        <p:spPr>
          <a:xfrm>
            <a:off x="2017164" y="1645312"/>
            <a:ext cx="3134323" cy="452024"/>
          </a:xfrm>
          <a:prstGeom prst="roundRect">
            <a:avLst>
              <a:gd name="adj" fmla="val 16346"/>
            </a:avLst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5392D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395">
              <a:defRPr/>
            </a:pPr>
            <a:r>
              <a:rPr lang="ru-RU" sz="1400" kern="0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Оценка Банком России ВПОДК 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крупнейших </a:t>
            </a:r>
            <a:r>
              <a:rPr lang="ru-RU" sz="1400" kern="0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КО на 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соло-основе (19 </a:t>
            </a:r>
            <a:r>
              <a:rPr lang="ru-RU" sz="1400" kern="0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банков)</a:t>
            </a:r>
          </a:p>
        </p:txBody>
      </p:sp>
      <p:sp>
        <p:nvSpPr>
          <p:cNvPr id="277" name="Скругленный прямоугольник 276"/>
          <p:cNvSpPr/>
          <p:nvPr/>
        </p:nvSpPr>
        <p:spPr>
          <a:xfrm>
            <a:off x="2017163" y="2152970"/>
            <a:ext cx="3134324" cy="781850"/>
          </a:xfrm>
          <a:prstGeom prst="roundRect">
            <a:avLst>
              <a:gd name="adj" fmla="val 15924"/>
            </a:avLst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accent2">
                <a:lumMod val="50000"/>
              </a:scheme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395">
              <a:lnSpc>
                <a:spcPct val="80000"/>
              </a:lnSpc>
            </a:pPr>
            <a:r>
              <a:rPr lang="ru-RU" sz="1400" kern="0" dirty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Оценка Банком России </a:t>
            </a:r>
            <a:r>
              <a:rPr lang="ru-RU" sz="1400" kern="0" dirty="0" smtClean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ВПОДК: </a:t>
            </a:r>
            <a:endParaRPr lang="ru-RU" sz="1400" kern="0" dirty="0">
              <a:solidFill>
                <a:schemeClr val="bg1"/>
              </a:solidFill>
              <a:latin typeface="Arial Narrow" pitchFamily="34" charset="0"/>
              <a:cs typeface="Arial" panose="020B0604020202020204" pitchFamily="34" charset="0"/>
            </a:endParaRPr>
          </a:p>
          <a:p>
            <a:pPr algn="ctr" defTabSz="914395">
              <a:lnSpc>
                <a:spcPct val="80000"/>
              </a:lnSpc>
            </a:pPr>
            <a:r>
              <a:rPr lang="ru-RU" sz="1400" kern="0" dirty="0" smtClean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всех </a:t>
            </a:r>
            <a:r>
              <a:rPr lang="ru-RU" sz="1400" kern="0" dirty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КО на индивидуальной основе;</a:t>
            </a:r>
          </a:p>
          <a:p>
            <a:pPr algn="ctr" defTabSz="914395">
              <a:lnSpc>
                <a:spcPct val="80000"/>
              </a:lnSpc>
            </a:pPr>
            <a:r>
              <a:rPr lang="ru-RU" sz="1400" kern="0" dirty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 на консолидированной основе</a:t>
            </a:r>
          </a:p>
          <a:p>
            <a:pPr algn="ctr" defTabSz="914395">
              <a:lnSpc>
                <a:spcPct val="80000"/>
              </a:lnSpc>
            </a:pPr>
            <a:r>
              <a:rPr lang="ru-RU" sz="1400" kern="0" dirty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 (не менее 11 банковских групп)</a:t>
            </a:r>
          </a:p>
        </p:txBody>
      </p:sp>
      <p:sp>
        <p:nvSpPr>
          <p:cNvPr id="278" name="Стрелка вправо 277"/>
          <p:cNvSpPr/>
          <p:nvPr/>
        </p:nvSpPr>
        <p:spPr>
          <a:xfrm>
            <a:off x="5277055" y="1693321"/>
            <a:ext cx="394931" cy="358918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279" name="Стрелка вправо 278"/>
          <p:cNvSpPr/>
          <p:nvPr/>
        </p:nvSpPr>
        <p:spPr>
          <a:xfrm>
            <a:off x="5260806" y="2459546"/>
            <a:ext cx="394931" cy="358918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280" name="Скругленный прямоугольник 279"/>
          <p:cNvSpPr/>
          <p:nvPr/>
        </p:nvSpPr>
        <p:spPr>
          <a:xfrm>
            <a:off x="5797555" y="1645312"/>
            <a:ext cx="3903695" cy="452024"/>
          </a:xfrm>
          <a:prstGeom prst="roundRect">
            <a:avLst>
              <a:gd name="adj" fmla="val 16346"/>
            </a:avLst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5392D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395"/>
            <a:r>
              <a:rPr lang="ru-RU" sz="1400" kern="0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По результатам первой оценки повышенные требования к капиталу не предъявляются</a:t>
            </a:r>
          </a:p>
        </p:txBody>
      </p:sp>
      <p:sp>
        <p:nvSpPr>
          <p:cNvPr id="281" name="Скругленный прямоугольник 280"/>
          <p:cNvSpPr/>
          <p:nvPr/>
        </p:nvSpPr>
        <p:spPr>
          <a:xfrm>
            <a:off x="5797554" y="2168874"/>
            <a:ext cx="3903696" cy="800968"/>
          </a:xfrm>
          <a:prstGeom prst="roundRect">
            <a:avLst>
              <a:gd name="adj" fmla="val 15924"/>
            </a:avLst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accent2">
                <a:lumMod val="50000"/>
              </a:scheme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395">
              <a:lnSpc>
                <a:spcPct val="80000"/>
              </a:lnSpc>
            </a:pPr>
            <a:r>
              <a:rPr lang="ru-RU" sz="1400" kern="0" dirty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Направление в КО требований о приведении ВПОДК в соответствие требованиям </a:t>
            </a:r>
            <a:r>
              <a:rPr lang="ru-RU" sz="1400" kern="0" dirty="0" smtClean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Банка России; возможно </a:t>
            </a:r>
            <a:r>
              <a:rPr lang="ru-RU" sz="1400" kern="0" dirty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установление индивидуальных предельных значений обязательных нормативов</a:t>
            </a:r>
            <a:r>
              <a:rPr lang="ru-RU" sz="1400" kern="0" dirty="0" smtClean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*</a:t>
            </a:r>
            <a:endParaRPr lang="ru-RU" sz="1400" kern="0" dirty="0">
              <a:solidFill>
                <a:schemeClr val="bg1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283" name="Прямоугольник 282"/>
          <p:cNvSpPr/>
          <p:nvPr/>
        </p:nvSpPr>
        <p:spPr>
          <a:xfrm>
            <a:off x="-68929" y="6615556"/>
            <a:ext cx="9293246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2075">
              <a:lnSpc>
                <a:spcPct val="90000"/>
              </a:lnSpc>
            </a:pPr>
            <a:r>
              <a:rPr lang="ru-RU" baseline="30000" dirty="0">
                <a:latin typeface="Arial Narrow" panose="020B0606020202030204" pitchFamily="34" charset="0"/>
              </a:rPr>
              <a:t>*</a:t>
            </a:r>
            <a:r>
              <a:rPr lang="ru-RU" sz="1400" dirty="0">
                <a:latin typeface="Arial Narrow" panose="020B0606020202030204" pitchFamily="34" charset="0"/>
              </a:rPr>
              <a:t>-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в случае выявления Банком России повышенных уровней рисков и/или низкого качества ВПОДК КО (банковской группы)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cxnSp>
        <p:nvCxnSpPr>
          <p:cNvPr id="284" name="Прямая соединительная линия 283"/>
          <p:cNvCxnSpPr/>
          <p:nvPr/>
        </p:nvCxnSpPr>
        <p:spPr>
          <a:xfrm>
            <a:off x="0" y="6615556"/>
            <a:ext cx="1652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Прямоугольник 287"/>
          <p:cNvSpPr/>
          <p:nvPr/>
        </p:nvSpPr>
        <p:spPr>
          <a:xfrm>
            <a:off x="6861752" y="853269"/>
            <a:ext cx="3044247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ru-RU" sz="1800" b="1" dirty="0">
                <a:solidFill>
                  <a:srgbClr val="00B050"/>
                </a:solidFill>
                <a:latin typeface="Arial Narrow" panose="020B0606020202030204" pitchFamily="34" charset="0"/>
              </a:rPr>
              <a:t>4 квартал 2018 </a:t>
            </a:r>
            <a:r>
              <a:rPr lang="ru-RU" sz="18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года           </a:t>
            </a:r>
            <a:r>
              <a:rPr lang="ru-RU" sz="18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оценка </a:t>
            </a:r>
            <a:r>
              <a:rPr lang="ru-RU" sz="18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всех КО</a:t>
            </a:r>
            <a:r>
              <a:rPr lang="ru-RU" sz="18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 и банковских групп </a:t>
            </a:r>
            <a:r>
              <a:rPr lang="en-US" sz="18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&gt; 500 </a:t>
            </a:r>
            <a:r>
              <a:rPr lang="ru-RU" sz="18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млрд руб.</a:t>
            </a:r>
            <a:endParaRPr lang="en-US" sz="1800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4953969" y="4938093"/>
            <a:ext cx="89119" cy="153614"/>
          </a:xfrm>
          <a:prstGeom prst="straightConnector1">
            <a:avLst/>
          </a:prstGeom>
          <a:ln w="2222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56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2802499" y="332261"/>
            <a:ext cx="6716871" cy="521731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ЗАЛОГОВАЯ РЕФОРМА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39" name="Номер слайда 3"/>
          <p:cNvSpPr txBox="1">
            <a:spLocks/>
          </p:cNvSpPr>
          <p:nvPr/>
        </p:nvSpPr>
        <p:spPr>
          <a:xfrm>
            <a:off x="214390" y="375143"/>
            <a:ext cx="39019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804649" rtl="0" eaLnBrk="1" latinLnBrk="0" hangingPunct="1">
              <a:defRPr sz="1050" b="1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402325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49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6974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9298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23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3947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16272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8597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57" name="Line 51"/>
          <p:cNvSpPr>
            <a:spLocks noChangeShapeType="1"/>
          </p:cNvSpPr>
          <p:nvPr/>
        </p:nvSpPr>
        <p:spPr bwMode="auto">
          <a:xfrm flipV="1">
            <a:off x="58632" y="940957"/>
            <a:ext cx="1947862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800">
              <a:latin typeface="Arial Narrow" panose="020B0606020202030204" pitchFamily="34" charset="0"/>
            </a:endParaRPr>
          </a:p>
        </p:txBody>
      </p:sp>
      <p:sp>
        <p:nvSpPr>
          <p:cNvPr id="58" name="Line 56"/>
          <p:cNvSpPr>
            <a:spLocks noChangeShapeType="1"/>
          </p:cNvSpPr>
          <p:nvPr/>
        </p:nvSpPr>
        <p:spPr bwMode="auto">
          <a:xfrm flipV="1">
            <a:off x="9318625" y="727075"/>
            <a:ext cx="528638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596761" y="6492875"/>
            <a:ext cx="309239" cy="365125"/>
          </a:xfrm>
          <a:effectLst/>
        </p:spPr>
        <p:txBody>
          <a:bodyPr/>
          <a:lstStyle/>
          <a:p>
            <a:pPr algn="l"/>
            <a:fld id="{C92C3496-32BE-4A32-9242-7878B5726211}" type="slidenum">
              <a:rPr lang="ru-RU" sz="200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13</a:t>
            </a:fld>
            <a:endParaRPr lang="ru-RU" sz="2000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390" y="867309"/>
            <a:ext cx="9154733" cy="2544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Решение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проблемы вывода залогов кредитными организациями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</a:pPr>
            <a:endParaRPr lang="ru-RU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390" y="1350007"/>
            <a:ext cx="9292056" cy="828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0" tIns="0" rIns="0" bIns="0" rtlCol="0" anchor="t" anchorCtr="0">
            <a:noAutofit/>
          </a:bodyPr>
          <a:lstStyle>
            <a:defPPr>
              <a:defRPr lang="ru-RU"/>
            </a:defPPr>
            <a:lvl3pPr marL="266700" lvl="2" indent="-266700" algn="just">
              <a:lnSpc>
                <a:spcPct val="114000"/>
              </a:lnSpc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ü"/>
              <a:defRPr sz="1200">
                <a:solidFill>
                  <a:srgbClr val="000000"/>
                </a:solidFill>
              </a:defRPr>
            </a:lvl3pPr>
          </a:lstStyle>
          <a:p>
            <a:pPr lvl="2">
              <a:lnSpc>
                <a:spcPct val="9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общественное обсуждение консультативного доклада Банка России (размещен на официальном сайте Банка России 12 марта 2018 года);</a:t>
            </a:r>
          </a:p>
          <a:p>
            <a:pPr lvl="2">
              <a:lnSpc>
                <a:spcPct val="9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изменение подхода к формированию резервов на возможные потери в части усиления требований к ликвидности обеспечения (выделение трех категорий качества обеспечения вместо двух с разными ставками дисконта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).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lvl="2"/>
            <a:endParaRPr lang="en-US" dirty="0">
              <a:latin typeface="Arial Narrow" panose="020B0606020202030204" pitchFamily="34" charset="0"/>
            </a:endParaRPr>
          </a:p>
          <a:p>
            <a:pPr lvl="2"/>
            <a:endParaRPr lang="en-US" dirty="0" smtClean="0">
              <a:latin typeface="Arial Narrow" panose="020B0606020202030204" pitchFamily="34" charset="0"/>
            </a:endParaRPr>
          </a:p>
          <a:p>
            <a:pPr lvl="2"/>
            <a:endParaRPr lang="en-US" dirty="0" smtClean="0">
              <a:latin typeface="Arial Narrow" panose="020B0606020202030204" pitchFamily="34" charset="0"/>
            </a:endParaRPr>
          </a:p>
          <a:p>
            <a:pPr lvl="2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390" y="3475713"/>
            <a:ext cx="9304980" cy="10083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0" tIns="0" rIns="0" bIns="0" rtlCol="0" anchor="t" anchorCtr="0">
            <a:noAutofit/>
          </a:bodyPr>
          <a:lstStyle>
            <a:defPPr>
              <a:defRPr lang="ru-RU"/>
            </a:defPPr>
            <a:lvl3pPr marL="266700" lvl="2" indent="-266700" algn="just">
              <a:lnSpc>
                <a:spcPct val="114000"/>
              </a:lnSpc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ü"/>
              <a:defRPr sz="1300">
                <a:solidFill>
                  <a:srgbClr val="000000"/>
                </a:solidFill>
              </a:defRPr>
            </a:lvl3pPr>
          </a:lstStyle>
          <a:p>
            <a:pPr lvl="2">
              <a:lnSpc>
                <a:spcPct val="9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публикация на официальном сайте Банка России информации о вводимых в отношении кредитных организаций запретах на осуществление отдельных банковских операций; </a:t>
            </a:r>
          </a:p>
          <a:p>
            <a:pPr lvl="2">
              <a:lnSpc>
                <a:spcPct val="9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рассматривается возможность: </a:t>
            </a:r>
          </a:p>
          <a:p>
            <a:pPr marL="552450" lvl="2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исключений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из правила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публикации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в целях защиты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стабильности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банковской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системы;</a:t>
            </a:r>
          </a:p>
          <a:p>
            <a:pPr marL="552450" lvl="2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распространения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правила публикации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на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ограничения на совершение отдельных банковских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операций.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4858" y="3267929"/>
            <a:ext cx="9154733" cy="18774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3. Раскрытие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Банком России информации о вводимых мерах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4858" y="4503789"/>
            <a:ext cx="9154733" cy="20371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4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. Усиление ответственности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за совершение операций 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сделок в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нарушение вводимого запрета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4390" y="2460153"/>
            <a:ext cx="9304980" cy="7765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0" tIns="0" rIns="0" bIns="0" rtlCol="0" anchor="t" anchorCtr="0">
            <a:noAutofit/>
          </a:bodyPr>
          <a:lstStyle>
            <a:defPPr>
              <a:defRPr lang="ru-RU"/>
            </a:defPPr>
            <a:lvl3pPr marL="266700" lvl="2" indent="-266700" algn="just">
              <a:lnSpc>
                <a:spcPct val="114000"/>
              </a:lnSpc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ü"/>
              <a:defRPr sz="1300">
                <a:solidFill>
                  <a:srgbClr val="000000"/>
                </a:solidFill>
              </a:defRPr>
            </a:lvl3pPr>
          </a:lstStyle>
          <a:p>
            <a:pPr lvl="2">
              <a:lnSpc>
                <a:spcPct val="9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дополнение надзорных мер Банка России полномочием вводить запреты на изменение и прекращение договоров об обеспечении в пользу кредитной организации; </a:t>
            </a:r>
          </a:p>
          <a:p>
            <a:pPr lvl="2">
              <a:lnSpc>
                <a:spcPct val="9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возможность введения данной меры на основании мотивированного (профессионального) суждения надзорных подразделений Банка России.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4390" y="2216933"/>
            <a:ext cx="9154733" cy="21184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lvl="2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2. В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дальнейшем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(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~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3-5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лет):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4858" y="1117025"/>
            <a:ext cx="9154733" cy="23120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1. На 2018 год запланировано: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4858" y="5765801"/>
            <a:ext cx="9154733" cy="20371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5. Развитие законодательства в части возможности взыскания с собственников выведенных активов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390" y="4748732"/>
            <a:ext cx="9294246" cy="9443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0" tIns="0" rIns="0" bIns="0" rtlCol="0" anchor="t" anchorCtr="0">
            <a:noAutofit/>
          </a:bodyPr>
          <a:lstStyle>
            <a:defPPr>
              <a:defRPr lang="ru-RU"/>
            </a:defPPr>
            <a:lvl3pPr marL="266700" lvl="2" indent="-266700" algn="just">
              <a:lnSpc>
                <a:spcPct val="114000"/>
              </a:lnSpc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ü"/>
              <a:defRPr sz="1300">
                <a:solidFill>
                  <a:srgbClr val="000000"/>
                </a:solidFill>
              </a:defRPr>
            </a:lvl3pPr>
          </a:lstStyle>
          <a:p>
            <a:pPr lvl="2">
              <a:lnSpc>
                <a:spcPct val="9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дополнение уголовного законодательства соответствующим составом:</a:t>
            </a:r>
          </a:p>
          <a:p>
            <a:pPr marL="552450" lvl="2" indent="-2857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объективная сторона –  совершение операций и сделок в обход введенного Банком России запрета, выражающихся в его крупном нарушении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(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от 5 млн руб.);</a:t>
            </a:r>
          </a:p>
          <a:p>
            <a:pPr marL="552450" lvl="2" indent="-2857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наказание - штраф, принудительные работы или лишение свободы;</a:t>
            </a:r>
          </a:p>
          <a:p>
            <a:pPr lvl="2">
              <a:lnSpc>
                <a:spcPct val="9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возможность установления ответственности за нарушение запретов на проведение отдельных банковских операций.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4858" y="5996146"/>
            <a:ext cx="9260063" cy="8380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в рамках осуществления мер по предупреждению банкротства:</a:t>
            </a:r>
          </a:p>
          <a:p>
            <a:pPr marL="266700" lvl="2" indent="-266700" algn="just">
              <a:lnSpc>
                <a:spcPct val="9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уточнение понятия «убыток» (разница между фактическим доходом БР от предоставленной финансовой помощи и возможным доходом БР от размещения средств по ключевой ставке);</a:t>
            </a:r>
          </a:p>
          <a:p>
            <a:pPr marL="266700" lvl="2" indent="-266700" algn="just">
              <a:lnSpc>
                <a:spcPct val="9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рассмотрение вопроса о развитии института субсидиарной ответственности.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372504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2800598" y="308338"/>
            <a:ext cx="6716871" cy="521731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Arial Narrow" panose="020B0606020202030204" pitchFamily="34" charset="0"/>
              </a:rPr>
              <a:t>Элементы стимулирующего регулирования </a:t>
            </a:r>
          </a:p>
        </p:txBody>
      </p:sp>
      <p:sp>
        <p:nvSpPr>
          <p:cNvPr id="39" name="Номер слайда 3"/>
          <p:cNvSpPr txBox="1">
            <a:spLocks/>
          </p:cNvSpPr>
          <p:nvPr/>
        </p:nvSpPr>
        <p:spPr>
          <a:xfrm>
            <a:off x="214390" y="375143"/>
            <a:ext cx="39019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804649" rtl="0" eaLnBrk="1" latinLnBrk="0" hangingPunct="1">
              <a:defRPr sz="1050" b="1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402325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49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6974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9298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23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3947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16272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8597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57" name="Line 51"/>
          <p:cNvSpPr>
            <a:spLocks noChangeShapeType="1"/>
          </p:cNvSpPr>
          <p:nvPr/>
        </p:nvSpPr>
        <p:spPr bwMode="auto">
          <a:xfrm flipV="1">
            <a:off x="58632" y="940957"/>
            <a:ext cx="1947862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" name="Line 56"/>
          <p:cNvSpPr>
            <a:spLocks noChangeShapeType="1"/>
          </p:cNvSpPr>
          <p:nvPr/>
        </p:nvSpPr>
        <p:spPr bwMode="auto">
          <a:xfrm flipV="1">
            <a:off x="9318625" y="727075"/>
            <a:ext cx="528638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596109" y="6492875"/>
            <a:ext cx="309891" cy="365125"/>
          </a:xfrm>
          <a:effectLst/>
        </p:spPr>
        <p:txBody>
          <a:bodyPr/>
          <a:lstStyle/>
          <a:p>
            <a:pPr algn="l"/>
            <a:fld id="{DED90BA7-BEA6-4052-A3C3-A1B603F65C68}" type="slidenum">
              <a:rPr lang="ru-RU" sz="200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14</a:t>
            </a:fld>
            <a:endParaRPr lang="ru-RU" sz="2000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3863" y="879626"/>
            <a:ext cx="9154733" cy="3048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Поддержка развития кредитования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МСП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3863" y="1111825"/>
            <a:ext cx="9332479" cy="13012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0" tIns="0" rIns="0" bIns="0" rtlCol="0" anchor="t" anchorCtr="0">
            <a:noAutofit/>
          </a:bodyPr>
          <a:lstStyle>
            <a:defPPr>
              <a:defRPr lang="ru-RU"/>
            </a:defPPr>
            <a:lvl3pPr marL="266700" lvl="2" indent="-266700" algn="just">
              <a:lnSpc>
                <a:spcPct val="114000"/>
              </a:lnSpc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ü"/>
              <a:defRPr sz="1200">
                <a:solidFill>
                  <a:srgbClr val="000000"/>
                </a:solidFill>
              </a:defRPr>
            </a:lvl3pPr>
          </a:lstStyle>
          <a:p>
            <a:pPr lvl="2">
              <a:lnSpc>
                <a:spcPct val="90000"/>
              </a:lnSpc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в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ведение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пропорционального регулирования (соответствие объему и сложности операций банков), обеспечение специализации банков с базовой лицензией (ББЛ) на кредитовании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МСП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lvl="2">
              <a:lnSpc>
                <a:spcPct val="9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у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точнение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подходов к определению резервов (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поручительство корпорации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МСП -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I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категория качества обеспечения; увеличение размера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ссуд и обязательств кредитного характера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до 10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млн. руб. для ПОС; расширение перечня документов и информации для оценки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финансового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положения заемщиков – субъектов МСП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)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095" y="2852123"/>
            <a:ext cx="9312013" cy="8220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0" tIns="0" rIns="0" bIns="0" rtlCol="0" anchor="t" anchorCtr="0">
            <a:noAutofit/>
          </a:bodyPr>
          <a:lstStyle>
            <a:defPPr>
              <a:defRPr lang="ru-RU"/>
            </a:defPPr>
            <a:lvl3pPr marL="266700" lvl="2" indent="-26670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ü"/>
              <a:defRPr sz="1300" i="0">
                <a:solidFill>
                  <a:srgbClr val="000000"/>
                </a:solidFill>
              </a:defRPr>
            </a:lvl3pPr>
          </a:lstStyle>
          <a:p>
            <a:pPr lvl="2">
              <a:lnSpc>
                <a:spcPct val="9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уточнение подходов к определению резервов (исходя из оценки востребованности и характеристик конкретного проекта, с учетом инвестиционной фазы проекта)</a:t>
            </a:r>
          </a:p>
          <a:p>
            <a:pPr lvl="2">
              <a:lnSpc>
                <a:spcPct val="9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уточнение подходов для расчета обязательных нормативов (неприменение повышенного к-та риска 150%)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3863" y="4371762"/>
            <a:ext cx="9332478" cy="8640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0" tIns="0" rIns="0" bIns="0" rtlCol="0" anchor="t" anchorCtr="0">
            <a:noAutofit/>
          </a:bodyPr>
          <a:lstStyle>
            <a:defPPr>
              <a:defRPr lang="ru-RU"/>
            </a:defPPr>
            <a:lvl3pPr marL="266700" lvl="2" indent="-266700" algn="just">
              <a:lnSpc>
                <a:spcPct val="114000"/>
              </a:lnSpc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ü"/>
              <a:defRPr sz="1300">
                <a:solidFill>
                  <a:srgbClr val="000000"/>
                </a:solidFill>
              </a:defRPr>
            </a:lvl3pPr>
          </a:lstStyle>
          <a:p>
            <a:pPr lvl="2">
              <a:lnSpc>
                <a:spcPct val="90000"/>
              </a:lnSpc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возможность снижения расчетного значения к-та риска до минимального уровня 15%</a:t>
            </a:r>
          </a:p>
          <a:p>
            <a:pPr lvl="2">
              <a:lnSpc>
                <a:spcPct val="90000"/>
              </a:lnSpc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выделение простой, прозрачной и сопоставимой секьюритизации (к-т риска к старшим траншам может быть уменьшен до 10%)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4096" y="2630205"/>
            <a:ext cx="9091558" cy="2227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lvl="2">
              <a:spcBef>
                <a:spcPct val="0"/>
              </a:spcBef>
              <a:spcAft>
                <a:spcPts val="1200"/>
              </a:spcAf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Проектное финансирование (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финансирование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инвестиционных проектов на базе проектной фабрики ВЭБа)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4096" y="3995743"/>
            <a:ext cx="9101791" cy="37601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Регулирование сделок секьюритизации (создание условий для развития рынка облигаций и расширения кредитования МСП и ипотечных заемщиков)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3862" y="5605477"/>
            <a:ext cx="9332479" cy="9269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0" tIns="0" rIns="0" bIns="0" rtlCol="0" anchor="t" anchorCtr="0">
            <a:noAutofit/>
          </a:bodyPr>
          <a:lstStyle>
            <a:defPPr>
              <a:defRPr lang="ru-RU"/>
            </a:defPPr>
            <a:lvl3pPr marL="266700" lvl="2" indent="-266700" algn="just">
              <a:lnSpc>
                <a:spcPct val="114000"/>
              </a:lnSpc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ü"/>
              <a:defRPr sz="1300">
                <a:solidFill>
                  <a:srgbClr val="000000"/>
                </a:solidFill>
              </a:defRPr>
            </a:lvl3pPr>
          </a:lstStyle>
          <a:p>
            <a:pPr lvl="2">
              <a:lnSpc>
                <a:spcPct val="90000"/>
              </a:lnSpc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уточнение подходов к определению резервов (возможность непризнания ссуды реструктурированной при снижении % ставки по ней в зависимости от снижения ключевой ставки БР при оценке финансового положения заемщика как хорошее, а также возможность принятия в т.ч. общего решения по реструктурированным ссудам в целях признания обслуживания долга хорошим)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3863" y="5334916"/>
            <a:ext cx="9154733" cy="2979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Стимулирование кредитования ипотеки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15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2812967" y="216459"/>
            <a:ext cx="6716871" cy="521731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Arial Narrow" panose="020B0606020202030204" pitchFamily="34" charset="0"/>
              </a:rPr>
              <a:t>НОВЫЕ ТЕХНОЛОГИИ ВЗАИМОДЕЙСТВИЯ</a:t>
            </a:r>
          </a:p>
        </p:txBody>
      </p:sp>
      <p:sp>
        <p:nvSpPr>
          <p:cNvPr id="39" name="Номер слайда 3"/>
          <p:cNvSpPr txBox="1">
            <a:spLocks/>
          </p:cNvSpPr>
          <p:nvPr/>
        </p:nvSpPr>
        <p:spPr>
          <a:xfrm>
            <a:off x="214390" y="375143"/>
            <a:ext cx="39019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804649" rtl="0" eaLnBrk="1" latinLnBrk="0" hangingPunct="1">
              <a:defRPr sz="1050" b="1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402325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49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6974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9298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23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3947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16272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8597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57" name="Line 51"/>
          <p:cNvSpPr>
            <a:spLocks noChangeShapeType="1"/>
          </p:cNvSpPr>
          <p:nvPr/>
        </p:nvSpPr>
        <p:spPr bwMode="auto">
          <a:xfrm flipV="1">
            <a:off x="58632" y="940957"/>
            <a:ext cx="1947862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" name="Line 56"/>
          <p:cNvSpPr>
            <a:spLocks noChangeShapeType="1"/>
          </p:cNvSpPr>
          <p:nvPr/>
        </p:nvSpPr>
        <p:spPr bwMode="auto">
          <a:xfrm flipV="1">
            <a:off x="9318625" y="727075"/>
            <a:ext cx="528638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614517" y="6492875"/>
            <a:ext cx="291483" cy="365125"/>
          </a:xfrm>
          <a:effectLst/>
        </p:spPr>
        <p:txBody>
          <a:bodyPr vert="horz" lIns="0" tIns="0" rIns="0" bIns="0" rtlCol="0" anchor="ctr"/>
          <a:lstStyle/>
          <a:p>
            <a:pPr algn="l"/>
            <a:fld id="{2EC4EB27-9ADE-42C2-9A98-47F5822B2EE7}" type="slidenum">
              <a:rPr lang="ru-RU" sz="200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pPr algn="l"/>
              <a:t>15</a:t>
            </a:fld>
            <a:endParaRPr lang="ru-RU" sz="2000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5641" y="950518"/>
            <a:ext cx="4516638" cy="48549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Личный кабинет</a:t>
            </a:r>
            <a:endParaRPr lang="ru-RU" sz="2400" b="1" cap="none" baseline="0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820939"/>
            <a:ext cx="51312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342900" defTabSz="914400" eaLnBrk="0" fontAlgn="base" hangingPunct="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оперативность обмена информацией </a:t>
            </a:r>
          </a:p>
          <a:p>
            <a:pPr marL="0" lvl="1" indent="-342900" defTabSz="914400" eaLnBrk="0" fontAlgn="base" hangingPunct="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сохранение конфиденциальности</a:t>
            </a:r>
          </a:p>
          <a:p>
            <a:pPr marL="0" lvl="1" indent="-342900" defTabSz="914400" eaLnBrk="0" fontAlgn="base" hangingPunct="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сокращение бумажного документооборота</a:t>
            </a:r>
            <a:endParaRPr lang="ru-RU" sz="28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917433" y="1257387"/>
            <a:ext cx="21078" cy="5309664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27"/>
          <p:cNvSpPr>
            <a:spLocks noChangeArrowheads="1"/>
          </p:cNvSpPr>
          <p:nvPr/>
        </p:nvSpPr>
        <p:spPr bwMode="auto">
          <a:xfrm>
            <a:off x="301841" y="5417040"/>
            <a:ext cx="864180" cy="630934"/>
          </a:xfrm>
          <a:custGeom>
            <a:avLst/>
            <a:gdLst>
              <a:gd name="T0" fmla="*/ 209171 w 602"/>
              <a:gd name="T1" fmla="*/ 183789 h 510"/>
              <a:gd name="T2" fmla="*/ 209171 w 602"/>
              <a:gd name="T3" fmla="*/ 183789 h 510"/>
              <a:gd name="T4" fmla="*/ 7587 w 602"/>
              <a:gd name="T5" fmla="*/ 183789 h 510"/>
              <a:gd name="T6" fmla="*/ 0 w 602"/>
              <a:gd name="T7" fmla="*/ 176206 h 510"/>
              <a:gd name="T8" fmla="*/ 0 w 602"/>
              <a:gd name="T9" fmla="*/ 173679 h 510"/>
              <a:gd name="T10" fmla="*/ 7587 w 602"/>
              <a:gd name="T11" fmla="*/ 163207 h 510"/>
              <a:gd name="T12" fmla="*/ 209171 w 602"/>
              <a:gd name="T13" fmla="*/ 163207 h 510"/>
              <a:gd name="T14" fmla="*/ 217119 w 602"/>
              <a:gd name="T15" fmla="*/ 173679 h 510"/>
              <a:gd name="T16" fmla="*/ 217119 w 602"/>
              <a:gd name="T17" fmla="*/ 176206 h 510"/>
              <a:gd name="T18" fmla="*/ 209171 w 602"/>
              <a:gd name="T19" fmla="*/ 183789 h 510"/>
              <a:gd name="T20" fmla="*/ 175935 w 602"/>
              <a:gd name="T21" fmla="*/ 153097 h 510"/>
              <a:gd name="T22" fmla="*/ 175935 w 602"/>
              <a:gd name="T23" fmla="*/ 153097 h 510"/>
              <a:gd name="T24" fmla="*/ 155704 w 602"/>
              <a:gd name="T25" fmla="*/ 153097 h 510"/>
              <a:gd name="T26" fmla="*/ 145589 w 602"/>
              <a:gd name="T27" fmla="*/ 142987 h 510"/>
              <a:gd name="T28" fmla="*/ 145589 w 602"/>
              <a:gd name="T29" fmla="*/ 10110 h 510"/>
              <a:gd name="T30" fmla="*/ 155704 w 602"/>
              <a:gd name="T31" fmla="*/ 0 h 510"/>
              <a:gd name="T32" fmla="*/ 175935 w 602"/>
              <a:gd name="T33" fmla="*/ 0 h 510"/>
              <a:gd name="T34" fmla="*/ 186411 w 602"/>
              <a:gd name="T35" fmla="*/ 10110 h 510"/>
              <a:gd name="T36" fmla="*/ 186411 w 602"/>
              <a:gd name="T37" fmla="*/ 142987 h 510"/>
              <a:gd name="T38" fmla="*/ 175935 w 602"/>
              <a:gd name="T39" fmla="*/ 153097 h 510"/>
              <a:gd name="T40" fmla="*/ 119939 w 602"/>
              <a:gd name="T41" fmla="*/ 153097 h 510"/>
              <a:gd name="T42" fmla="*/ 119939 w 602"/>
              <a:gd name="T43" fmla="*/ 153097 h 510"/>
              <a:gd name="T44" fmla="*/ 99708 w 602"/>
              <a:gd name="T45" fmla="*/ 153097 h 510"/>
              <a:gd name="T46" fmla="*/ 89232 w 602"/>
              <a:gd name="T47" fmla="*/ 142987 h 510"/>
              <a:gd name="T48" fmla="*/ 89232 w 602"/>
              <a:gd name="T49" fmla="*/ 58856 h 510"/>
              <a:gd name="T50" fmla="*/ 99708 w 602"/>
              <a:gd name="T51" fmla="*/ 48385 h 510"/>
              <a:gd name="T52" fmla="*/ 119939 w 602"/>
              <a:gd name="T53" fmla="*/ 48385 h 510"/>
              <a:gd name="T54" fmla="*/ 130054 w 602"/>
              <a:gd name="T55" fmla="*/ 58856 h 510"/>
              <a:gd name="T56" fmla="*/ 130054 w 602"/>
              <a:gd name="T57" fmla="*/ 142987 h 510"/>
              <a:gd name="T58" fmla="*/ 119939 w 602"/>
              <a:gd name="T59" fmla="*/ 153097 h 510"/>
              <a:gd name="T60" fmla="*/ 61053 w 602"/>
              <a:gd name="T61" fmla="*/ 153097 h 510"/>
              <a:gd name="T62" fmla="*/ 61053 w 602"/>
              <a:gd name="T63" fmla="*/ 153097 h 510"/>
              <a:gd name="T64" fmla="*/ 40823 w 602"/>
              <a:gd name="T65" fmla="*/ 153097 h 510"/>
              <a:gd name="T66" fmla="*/ 30707 w 602"/>
              <a:gd name="T67" fmla="*/ 142987 h 510"/>
              <a:gd name="T68" fmla="*/ 30707 w 602"/>
              <a:gd name="T69" fmla="*/ 107240 h 510"/>
              <a:gd name="T70" fmla="*/ 40823 w 602"/>
              <a:gd name="T71" fmla="*/ 97130 h 510"/>
              <a:gd name="T72" fmla="*/ 61053 w 602"/>
              <a:gd name="T73" fmla="*/ 97130 h 510"/>
              <a:gd name="T74" fmla="*/ 71530 w 602"/>
              <a:gd name="T75" fmla="*/ 107240 h 510"/>
              <a:gd name="T76" fmla="*/ 71530 w 602"/>
              <a:gd name="T77" fmla="*/ 142987 h 510"/>
              <a:gd name="T78" fmla="*/ 61053 w 602"/>
              <a:gd name="T79" fmla="*/ 153097 h 51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02" h="510">
                <a:moveTo>
                  <a:pt x="579" y="509"/>
                </a:moveTo>
                <a:lnTo>
                  <a:pt x="579" y="509"/>
                </a:lnTo>
                <a:cubicBezTo>
                  <a:pt x="21" y="509"/>
                  <a:pt x="21" y="509"/>
                  <a:pt x="21" y="509"/>
                </a:cubicBezTo>
                <a:cubicBezTo>
                  <a:pt x="7" y="509"/>
                  <a:pt x="0" y="502"/>
                  <a:pt x="0" y="488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67"/>
                  <a:pt x="7" y="452"/>
                  <a:pt x="21" y="452"/>
                </a:cubicBezTo>
                <a:cubicBezTo>
                  <a:pt x="579" y="452"/>
                  <a:pt x="579" y="452"/>
                  <a:pt x="579" y="452"/>
                </a:cubicBezTo>
                <a:cubicBezTo>
                  <a:pt x="594" y="452"/>
                  <a:pt x="601" y="467"/>
                  <a:pt x="601" y="481"/>
                </a:cubicBezTo>
                <a:cubicBezTo>
                  <a:pt x="601" y="488"/>
                  <a:pt x="601" y="488"/>
                  <a:pt x="601" y="488"/>
                </a:cubicBezTo>
                <a:cubicBezTo>
                  <a:pt x="601" y="502"/>
                  <a:pt x="594" y="509"/>
                  <a:pt x="579" y="509"/>
                </a:cubicBezTo>
                <a:close/>
                <a:moveTo>
                  <a:pt x="487" y="424"/>
                </a:moveTo>
                <a:lnTo>
                  <a:pt x="487" y="424"/>
                </a:lnTo>
                <a:cubicBezTo>
                  <a:pt x="431" y="424"/>
                  <a:pt x="431" y="424"/>
                  <a:pt x="431" y="424"/>
                </a:cubicBezTo>
                <a:cubicBezTo>
                  <a:pt x="417" y="424"/>
                  <a:pt x="403" y="417"/>
                  <a:pt x="403" y="396"/>
                </a:cubicBezTo>
                <a:cubicBezTo>
                  <a:pt x="403" y="28"/>
                  <a:pt x="403" y="28"/>
                  <a:pt x="403" y="28"/>
                </a:cubicBezTo>
                <a:cubicBezTo>
                  <a:pt x="403" y="14"/>
                  <a:pt x="417" y="0"/>
                  <a:pt x="431" y="0"/>
                </a:cubicBezTo>
                <a:cubicBezTo>
                  <a:pt x="487" y="0"/>
                  <a:pt x="487" y="0"/>
                  <a:pt x="487" y="0"/>
                </a:cubicBezTo>
                <a:cubicBezTo>
                  <a:pt x="509" y="0"/>
                  <a:pt x="516" y="14"/>
                  <a:pt x="516" y="28"/>
                </a:cubicBezTo>
                <a:cubicBezTo>
                  <a:pt x="516" y="396"/>
                  <a:pt x="516" y="396"/>
                  <a:pt x="516" y="396"/>
                </a:cubicBezTo>
                <a:cubicBezTo>
                  <a:pt x="516" y="417"/>
                  <a:pt x="509" y="424"/>
                  <a:pt x="487" y="424"/>
                </a:cubicBezTo>
                <a:close/>
                <a:moveTo>
                  <a:pt x="332" y="424"/>
                </a:moveTo>
                <a:lnTo>
                  <a:pt x="332" y="424"/>
                </a:lnTo>
                <a:cubicBezTo>
                  <a:pt x="276" y="424"/>
                  <a:pt x="276" y="424"/>
                  <a:pt x="276" y="424"/>
                </a:cubicBezTo>
                <a:cubicBezTo>
                  <a:pt x="254" y="424"/>
                  <a:pt x="247" y="417"/>
                  <a:pt x="247" y="396"/>
                </a:cubicBezTo>
                <a:cubicBezTo>
                  <a:pt x="247" y="163"/>
                  <a:pt x="247" y="163"/>
                  <a:pt x="247" y="163"/>
                </a:cubicBezTo>
                <a:cubicBezTo>
                  <a:pt x="247" y="149"/>
                  <a:pt x="254" y="134"/>
                  <a:pt x="276" y="134"/>
                </a:cubicBezTo>
                <a:cubicBezTo>
                  <a:pt x="332" y="134"/>
                  <a:pt x="332" y="134"/>
                  <a:pt x="332" y="134"/>
                </a:cubicBezTo>
                <a:cubicBezTo>
                  <a:pt x="346" y="134"/>
                  <a:pt x="360" y="149"/>
                  <a:pt x="360" y="163"/>
                </a:cubicBezTo>
                <a:cubicBezTo>
                  <a:pt x="360" y="396"/>
                  <a:pt x="360" y="396"/>
                  <a:pt x="360" y="396"/>
                </a:cubicBezTo>
                <a:cubicBezTo>
                  <a:pt x="360" y="417"/>
                  <a:pt x="346" y="424"/>
                  <a:pt x="332" y="424"/>
                </a:cubicBezTo>
                <a:close/>
                <a:moveTo>
                  <a:pt x="169" y="424"/>
                </a:moveTo>
                <a:lnTo>
                  <a:pt x="169" y="424"/>
                </a:lnTo>
                <a:cubicBezTo>
                  <a:pt x="113" y="424"/>
                  <a:pt x="113" y="424"/>
                  <a:pt x="113" y="424"/>
                </a:cubicBezTo>
                <a:cubicBezTo>
                  <a:pt x="99" y="424"/>
                  <a:pt x="85" y="417"/>
                  <a:pt x="85" y="396"/>
                </a:cubicBezTo>
                <a:cubicBezTo>
                  <a:pt x="85" y="297"/>
                  <a:pt x="85" y="297"/>
                  <a:pt x="85" y="297"/>
                </a:cubicBezTo>
                <a:cubicBezTo>
                  <a:pt x="85" y="276"/>
                  <a:pt x="99" y="269"/>
                  <a:pt x="113" y="269"/>
                </a:cubicBezTo>
                <a:cubicBezTo>
                  <a:pt x="169" y="269"/>
                  <a:pt x="169" y="269"/>
                  <a:pt x="169" y="269"/>
                </a:cubicBezTo>
                <a:cubicBezTo>
                  <a:pt x="184" y="269"/>
                  <a:pt x="198" y="276"/>
                  <a:pt x="198" y="297"/>
                </a:cubicBezTo>
                <a:cubicBezTo>
                  <a:pt x="198" y="396"/>
                  <a:pt x="198" y="396"/>
                  <a:pt x="198" y="396"/>
                </a:cubicBezTo>
                <a:cubicBezTo>
                  <a:pt x="198" y="417"/>
                  <a:pt x="184" y="424"/>
                  <a:pt x="169" y="424"/>
                </a:cubicBezTo>
                <a:close/>
              </a:path>
            </a:pathLst>
          </a:custGeom>
          <a:solidFill>
            <a:srgbClr val="336699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B05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21537" y="5356022"/>
            <a:ext cx="355612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9144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&gt;</a:t>
            </a:r>
            <a:r>
              <a:rPr lang="ru-RU" sz="20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 50 </a:t>
            </a:r>
            <a:r>
              <a:rPr lang="en-US" sz="20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%</a:t>
            </a:r>
            <a:r>
              <a:rPr lang="en-US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 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входящих документов от КО</a:t>
            </a:r>
          </a:p>
          <a:p>
            <a:pPr marL="0" lvl="1" defTabSz="9144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&gt;</a:t>
            </a:r>
            <a:r>
              <a:rPr lang="ru-RU" sz="20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 90 %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исходящих документов в КО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88138" y="5209711"/>
            <a:ext cx="1098860" cy="109886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369040" y="1048108"/>
            <a:ext cx="3742223" cy="48549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Операционный день и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реестр вкладов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49822" y="1763863"/>
            <a:ext cx="4447413" cy="308913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оперативный доступ к ПО КО по учету внутренних операций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повышение достоверности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и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качества данных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снижение нагрузки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на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КО за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счет сокращения отчетных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форм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защита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вкладчиков от мошеннических действий КО</a:t>
            </a:r>
            <a:endParaRPr lang="en-US" sz="18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spcAft>
                <a:spcPts val="1200"/>
              </a:spcAft>
            </a:pPr>
            <a:endParaRPr lang="ru-RU" sz="18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61379" y="5167928"/>
            <a:ext cx="3126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8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3 квартал 2019 года</a:t>
            </a:r>
            <a:endParaRPr lang="en-US" sz="18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645110" y="5489833"/>
            <a:ext cx="29694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ежедневный сбор данных операционного дня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от всех КО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24434" y="4515262"/>
            <a:ext cx="33064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914400" eaLnBrk="0" fontAlgn="base" hangingPunct="0">
              <a:lnSpc>
                <a:spcPct val="100000"/>
              </a:lnSpc>
              <a:spcAft>
                <a:spcPts val="1200"/>
              </a:spcAft>
            </a:pPr>
            <a:r>
              <a:rPr lang="ru-RU" sz="24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Сокращение  издержек</a:t>
            </a:r>
            <a:endParaRPr lang="ru-RU" sz="36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pic>
        <p:nvPicPr>
          <p:cNvPr id="20" name="Рисунок 19" descr="Электронная почта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2"/>
              </a:ext>
            </a:extLst>
          </a:blip>
          <a:stretch>
            <a:fillRect/>
          </a:stretch>
        </p:blipFill>
        <p:spPr>
          <a:xfrm>
            <a:off x="1664565" y="3472125"/>
            <a:ext cx="444967" cy="444967"/>
          </a:xfrm>
          <a:prstGeom prst="rect">
            <a:avLst/>
          </a:prstGeom>
        </p:spPr>
      </p:pic>
      <p:pic>
        <p:nvPicPr>
          <p:cNvPr id="22" name="Picture 11" descr="alllogo-02.png"/>
          <p:cNvPicPr>
            <a:picLocks noChangeAspect="1"/>
          </p:cNvPicPr>
          <p:nvPr/>
        </p:nvPicPr>
        <p:blipFill rotWithShape="1">
          <a:blip r:embed="rId9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9" t="21921" r="66148" b="22940"/>
          <a:stretch/>
        </p:blipFill>
        <p:spPr>
          <a:xfrm>
            <a:off x="404906" y="3510529"/>
            <a:ext cx="918260" cy="918260"/>
          </a:xfrm>
          <a:prstGeom prst="rect">
            <a:avLst/>
          </a:prstGeom>
        </p:spPr>
      </p:pic>
      <p:pic>
        <p:nvPicPr>
          <p:cNvPr id="23" name="Picture 4" descr="http://iconspot.ru/files/197221.png">
            <a:hlinkClick r:id="rId94"/>
          </p:cNvPr>
          <p:cNvPicPr>
            <a:picLocks noChangeAspect="1" noChangeArrowheads="1"/>
          </p:cNvPicPr>
          <p:nvPr/>
        </p:nvPicPr>
        <p:blipFill>
          <a:blip r:embed="rId9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796" y="3582621"/>
            <a:ext cx="691834" cy="725149"/>
          </a:xfrm>
          <a:prstGeom prst="rect">
            <a:avLst/>
          </a:prstGeom>
          <a:noFill/>
          <a:ln w="9525">
            <a:noFill/>
            <a:prstDash val="dash"/>
          </a:ln>
          <a:extLst/>
        </p:spPr>
      </p:pic>
      <p:cxnSp>
        <p:nvCxnSpPr>
          <p:cNvPr id="24" name="Прямая со стрелкой 23"/>
          <p:cNvCxnSpPr/>
          <p:nvPr/>
        </p:nvCxnSpPr>
        <p:spPr>
          <a:xfrm>
            <a:off x="1665505" y="4048213"/>
            <a:ext cx="513679" cy="1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1595853" y="4317356"/>
            <a:ext cx="513679" cy="0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7342608" y="4066243"/>
            <a:ext cx="229748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914400" eaLnBrk="0" fontAlgn="base" hangingPunct="0">
              <a:lnSpc>
                <a:spcPct val="100000"/>
              </a:lnSpc>
            </a:pPr>
            <a:r>
              <a:rPr lang="ru-RU" b="1" dirty="0" smtClean="0">
                <a:solidFill>
                  <a:srgbClr val="0CAA35"/>
                </a:solidFill>
                <a:latin typeface="Arial Narrow" panose="020B0606020202030204" pitchFamily="34" charset="0"/>
              </a:rPr>
              <a:t>2018 год  –  11 КО </a:t>
            </a:r>
          </a:p>
          <a:p>
            <a:pPr marL="0" lvl="1" algn="ctr" defTabSz="914400" eaLnBrk="0" fontAlgn="base" hangingPunct="0">
              <a:lnSpc>
                <a:spcPct val="100000"/>
              </a:lnSpc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пилотный</a:t>
            </a:r>
            <a:r>
              <a:rPr lang="ru-RU" sz="1800" dirty="0" smtClean="0">
                <a:solidFill>
                  <a:srgbClr val="0CAA35"/>
                </a:solidFill>
                <a:latin typeface="Arial Narrow" panose="020B0606020202030204" pitchFamily="34" charset="0"/>
              </a:rPr>
              <a:t>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сбор данных</a:t>
            </a:r>
          </a:p>
        </p:txBody>
      </p:sp>
      <p:grpSp>
        <p:nvGrpSpPr>
          <p:cNvPr id="27" name="Group 211">
            <a:extLst>
              <a:ext uri="{FF2B5EF4-FFF2-40B4-BE49-F238E27FC236}">
                <a16:creationId xmlns:a16="http://schemas.microsoft.com/office/drawing/2014/main" xmlns="" id="{B8C91F91-949C-4381-B006-96296712CC61}"/>
              </a:ext>
            </a:extLst>
          </p:cNvPr>
          <p:cNvGrpSpPr/>
          <p:nvPr/>
        </p:nvGrpSpPr>
        <p:grpSpPr>
          <a:xfrm>
            <a:off x="6891829" y="3958581"/>
            <a:ext cx="409575" cy="358775"/>
            <a:chOff x="4427538" y="3944938"/>
            <a:chExt cx="409575" cy="358775"/>
          </a:xfrm>
          <a:solidFill>
            <a:schemeClr val="accent2">
              <a:lumMod val="50000"/>
            </a:schemeClr>
          </a:solidFill>
        </p:grpSpPr>
        <p:sp>
          <p:nvSpPr>
            <p:cNvPr id="28" name="Freeform 61">
              <a:extLst>
                <a:ext uri="{FF2B5EF4-FFF2-40B4-BE49-F238E27FC236}">
                  <a16:creationId xmlns:a16="http://schemas.microsoft.com/office/drawing/2014/main" xmlns="" id="{10D0165E-8AF8-4B90-B284-B56901F73F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7538" y="4065588"/>
              <a:ext cx="323850" cy="238125"/>
            </a:xfrm>
            <a:custGeom>
              <a:avLst/>
              <a:gdLst>
                <a:gd name="T0" fmla="*/ 224 w 224"/>
                <a:gd name="T1" fmla="*/ 109 h 165"/>
                <a:gd name="T2" fmla="*/ 224 w 224"/>
                <a:gd name="T3" fmla="*/ 108 h 165"/>
                <a:gd name="T4" fmla="*/ 224 w 224"/>
                <a:gd name="T5" fmla="*/ 107 h 165"/>
                <a:gd name="T6" fmla="*/ 223 w 224"/>
                <a:gd name="T7" fmla="*/ 107 h 165"/>
                <a:gd name="T8" fmla="*/ 223 w 224"/>
                <a:gd name="T9" fmla="*/ 106 h 165"/>
                <a:gd name="T10" fmla="*/ 175 w 224"/>
                <a:gd name="T11" fmla="*/ 58 h 165"/>
                <a:gd name="T12" fmla="*/ 170 w 224"/>
                <a:gd name="T13" fmla="*/ 56 h 165"/>
                <a:gd name="T14" fmla="*/ 166 w 224"/>
                <a:gd name="T15" fmla="*/ 58 h 165"/>
                <a:gd name="T16" fmla="*/ 166 w 224"/>
                <a:gd name="T17" fmla="*/ 67 h 165"/>
                <a:gd name="T18" fmla="*/ 204 w 224"/>
                <a:gd name="T19" fmla="*/ 104 h 165"/>
                <a:gd name="T20" fmla="*/ 48 w 224"/>
                <a:gd name="T21" fmla="*/ 104 h 165"/>
                <a:gd name="T22" fmla="*/ 12 w 224"/>
                <a:gd name="T23" fmla="*/ 68 h 165"/>
                <a:gd name="T24" fmla="*/ 48 w 224"/>
                <a:gd name="T25" fmla="*/ 32 h 165"/>
                <a:gd name="T26" fmla="*/ 111 w 224"/>
                <a:gd name="T27" fmla="*/ 32 h 165"/>
                <a:gd name="T28" fmla="*/ 111 w 224"/>
                <a:gd name="T29" fmla="*/ 44 h 165"/>
                <a:gd name="T30" fmla="*/ 117 w 224"/>
                <a:gd name="T31" fmla="*/ 50 h 165"/>
                <a:gd name="T32" fmla="*/ 155 w 224"/>
                <a:gd name="T33" fmla="*/ 50 h 165"/>
                <a:gd name="T34" fmla="*/ 161 w 224"/>
                <a:gd name="T35" fmla="*/ 44 h 165"/>
                <a:gd name="T36" fmla="*/ 161 w 224"/>
                <a:gd name="T37" fmla="*/ 6 h 165"/>
                <a:gd name="T38" fmla="*/ 155 w 224"/>
                <a:gd name="T39" fmla="*/ 0 h 165"/>
                <a:gd name="T40" fmla="*/ 117 w 224"/>
                <a:gd name="T41" fmla="*/ 0 h 165"/>
                <a:gd name="T42" fmla="*/ 111 w 224"/>
                <a:gd name="T43" fmla="*/ 6 h 165"/>
                <a:gd name="T44" fmla="*/ 111 w 224"/>
                <a:gd name="T45" fmla="*/ 21 h 165"/>
                <a:gd name="T46" fmla="*/ 48 w 224"/>
                <a:gd name="T47" fmla="*/ 21 h 165"/>
                <a:gd name="T48" fmla="*/ 0 w 224"/>
                <a:gd name="T49" fmla="*/ 68 h 165"/>
                <a:gd name="T50" fmla="*/ 48 w 224"/>
                <a:gd name="T51" fmla="*/ 116 h 165"/>
                <a:gd name="T52" fmla="*/ 204 w 224"/>
                <a:gd name="T53" fmla="*/ 116 h 165"/>
                <a:gd name="T54" fmla="*/ 166 w 224"/>
                <a:gd name="T55" fmla="*/ 154 h 165"/>
                <a:gd name="T56" fmla="*/ 166 w 224"/>
                <a:gd name="T57" fmla="*/ 163 h 165"/>
                <a:gd name="T58" fmla="*/ 175 w 224"/>
                <a:gd name="T59" fmla="*/ 163 h 165"/>
                <a:gd name="T60" fmla="*/ 223 w 224"/>
                <a:gd name="T61" fmla="*/ 115 h 165"/>
                <a:gd name="T62" fmla="*/ 223 w 224"/>
                <a:gd name="T63" fmla="*/ 114 h 165"/>
                <a:gd name="T64" fmla="*/ 224 w 224"/>
                <a:gd name="T65" fmla="*/ 113 h 165"/>
                <a:gd name="T66" fmla="*/ 224 w 224"/>
                <a:gd name="T67" fmla="*/ 113 h 165"/>
                <a:gd name="T68" fmla="*/ 224 w 224"/>
                <a:gd name="T69" fmla="*/ 112 h 165"/>
                <a:gd name="T70" fmla="*/ 224 w 224"/>
                <a:gd name="T71" fmla="*/ 112 h 165"/>
                <a:gd name="T72" fmla="*/ 224 w 224"/>
                <a:gd name="T73" fmla="*/ 109 h 165"/>
                <a:gd name="T74" fmla="*/ 224 w 224"/>
                <a:gd name="T75" fmla="*/ 109 h 165"/>
                <a:gd name="T76" fmla="*/ 122 w 224"/>
                <a:gd name="T77" fmla="*/ 12 h 165"/>
                <a:gd name="T78" fmla="*/ 149 w 224"/>
                <a:gd name="T79" fmla="*/ 12 h 165"/>
                <a:gd name="T80" fmla="*/ 149 w 224"/>
                <a:gd name="T81" fmla="*/ 38 h 165"/>
                <a:gd name="T82" fmla="*/ 122 w 224"/>
                <a:gd name="T83" fmla="*/ 38 h 165"/>
                <a:gd name="T84" fmla="*/ 122 w 224"/>
                <a:gd name="T85" fmla="*/ 1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4" h="165">
                  <a:moveTo>
                    <a:pt x="224" y="109"/>
                  </a:moveTo>
                  <a:cubicBezTo>
                    <a:pt x="224" y="108"/>
                    <a:pt x="224" y="108"/>
                    <a:pt x="224" y="108"/>
                  </a:cubicBezTo>
                  <a:cubicBezTo>
                    <a:pt x="224" y="108"/>
                    <a:pt x="224" y="108"/>
                    <a:pt x="224" y="107"/>
                  </a:cubicBezTo>
                  <a:cubicBezTo>
                    <a:pt x="224" y="107"/>
                    <a:pt x="223" y="107"/>
                    <a:pt x="223" y="107"/>
                  </a:cubicBezTo>
                  <a:cubicBezTo>
                    <a:pt x="223" y="107"/>
                    <a:pt x="223" y="106"/>
                    <a:pt x="223" y="106"/>
                  </a:cubicBezTo>
                  <a:cubicBezTo>
                    <a:pt x="175" y="58"/>
                    <a:pt x="175" y="58"/>
                    <a:pt x="175" y="58"/>
                  </a:cubicBezTo>
                  <a:cubicBezTo>
                    <a:pt x="174" y="57"/>
                    <a:pt x="172" y="56"/>
                    <a:pt x="170" y="56"/>
                  </a:cubicBezTo>
                  <a:cubicBezTo>
                    <a:pt x="169" y="56"/>
                    <a:pt x="167" y="57"/>
                    <a:pt x="166" y="58"/>
                  </a:cubicBezTo>
                  <a:cubicBezTo>
                    <a:pt x="164" y="61"/>
                    <a:pt x="164" y="64"/>
                    <a:pt x="166" y="67"/>
                  </a:cubicBezTo>
                  <a:cubicBezTo>
                    <a:pt x="204" y="104"/>
                    <a:pt x="204" y="104"/>
                    <a:pt x="204" y="104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28" y="104"/>
                    <a:pt x="12" y="88"/>
                    <a:pt x="12" y="68"/>
                  </a:cubicBezTo>
                  <a:cubicBezTo>
                    <a:pt x="12" y="49"/>
                    <a:pt x="28" y="32"/>
                    <a:pt x="48" y="32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8"/>
                    <a:pt x="113" y="50"/>
                    <a:pt x="117" y="50"/>
                  </a:cubicBezTo>
                  <a:cubicBezTo>
                    <a:pt x="155" y="50"/>
                    <a:pt x="155" y="50"/>
                    <a:pt x="155" y="50"/>
                  </a:cubicBezTo>
                  <a:cubicBezTo>
                    <a:pt x="158" y="50"/>
                    <a:pt x="161" y="48"/>
                    <a:pt x="161" y="4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3"/>
                    <a:pt x="158" y="0"/>
                    <a:pt x="155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3" y="0"/>
                    <a:pt x="111" y="3"/>
                    <a:pt x="111" y="6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21" y="21"/>
                    <a:pt x="0" y="42"/>
                    <a:pt x="0" y="68"/>
                  </a:cubicBezTo>
                  <a:cubicBezTo>
                    <a:pt x="0" y="95"/>
                    <a:pt x="21" y="116"/>
                    <a:pt x="48" y="116"/>
                  </a:cubicBezTo>
                  <a:cubicBezTo>
                    <a:pt x="204" y="116"/>
                    <a:pt x="204" y="116"/>
                    <a:pt x="204" y="116"/>
                  </a:cubicBezTo>
                  <a:cubicBezTo>
                    <a:pt x="166" y="154"/>
                    <a:pt x="166" y="154"/>
                    <a:pt x="166" y="154"/>
                  </a:cubicBezTo>
                  <a:cubicBezTo>
                    <a:pt x="164" y="156"/>
                    <a:pt x="164" y="160"/>
                    <a:pt x="166" y="163"/>
                  </a:cubicBezTo>
                  <a:cubicBezTo>
                    <a:pt x="169" y="165"/>
                    <a:pt x="172" y="165"/>
                    <a:pt x="175" y="163"/>
                  </a:cubicBezTo>
                  <a:cubicBezTo>
                    <a:pt x="223" y="115"/>
                    <a:pt x="223" y="115"/>
                    <a:pt x="223" y="115"/>
                  </a:cubicBezTo>
                  <a:cubicBezTo>
                    <a:pt x="223" y="114"/>
                    <a:pt x="223" y="114"/>
                    <a:pt x="223" y="114"/>
                  </a:cubicBezTo>
                  <a:cubicBezTo>
                    <a:pt x="223" y="114"/>
                    <a:pt x="224" y="113"/>
                    <a:pt x="224" y="113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24" y="113"/>
                    <a:pt x="224" y="112"/>
                    <a:pt x="224" y="112"/>
                  </a:cubicBezTo>
                  <a:cubicBezTo>
                    <a:pt x="224" y="112"/>
                    <a:pt x="224" y="112"/>
                    <a:pt x="224" y="112"/>
                  </a:cubicBezTo>
                  <a:cubicBezTo>
                    <a:pt x="224" y="111"/>
                    <a:pt x="224" y="110"/>
                    <a:pt x="224" y="109"/>
                  </a:cubicBezTo>
                  <a:cubicBezTo>
                    <a:pt x="224" y="109"/>
                    <a:pt x="224" y="109"/>
                    <a:pt x="224" y="109"/>
                  </a:cubicBezTo>
                  <a:close/>
                  <a:moveTo>
                    <a:pt x="122" y="12"/>
                  </a:moveTo>
                  <a:cubicBezTo>
                    <a:pt x="149" y="12"/>
                    <a:pt x="149" y="12"/>
                    <a:pt x="149" y="12"/>
                  </a:cubicBezTo>
                  <a:cubicBezTo>
                    <a:pt x="149" y="38"/>
                    <a:pt x="149" y="38"/>
                    <a:pt x="149" y="38"/>
                  </a:cubicBezTo>
                  <a:cubicBezTo>
                    <a:pt x="122" y="38"/>
                    <a:pt x="122" y="38"/>
                    <a:pt x="122" y="38"/>
                  </a:cubicBezTo>
                  <a:lnTo>
                    <a:pt x="122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2">
              <a:extLst>
                <a:ext uri="{FF2B5EF4-FFF2-40B4-BE49-F238E27FC236}">
                  <a16:creationId xmlns:a16="http://schemas.microsoft.com/office/drawing/2014/main" xmlns="" id="{D9FDC48A-1A0D-42B4-8CAD-506F6D1B45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5675" y="4187825"/>
              <a:ext cx="71438" cy="71438"/>
            </a:xfrm>
            <a:custGeom>
              <a:avLst/>
              <a:gdLst>
                <a:gd name="T0" fmla="*/ 44 w 50"/>
                <a:gd name="T1" fmla="*/ 0 h 50"/>
                <a:gd name="T2" fmla="*/ 6 w 50"/>
                <a:gd name="T3" fmla="*/ 0 h 50"/>
                <a:gd name="T4" fmla="*/ 0 w 50"/>
                <a:gd name="T5" fmla="*/ 6 h 50"/>
                <a:gd name="T6" fmla="*/ 0 w 50"/>
                <a:gd name="T7" fmla="*/ 44 h 50"/>
                <a:gd name="T8" fmla="*/ 6 w 50"/>
                <a:gd name="T9" fmla="*/ 50 h 50"/>
                <a:gd name="T10" fmla="*/ 44 w 50"/>
                <a:gd name="T11" fmla="*/ 50 h 50"/>
                <a:gd name="T12" fmla="*/ 50 w 50"/>
                <a:gd name="T13" fmla="*/ 44 h 50"/>
                <a:gd name="T14" fmla="*/ 50 w 50"/>
                <a:gd name="T15" fmla="*/ 6 h 50"/>
                <a:gd name="T16" fmla="*/ 44 w 50"/>
                <a:gd name="T17" fmla="*/ 0 h 50"/>
                <a:gd name="T18" fmla="*/ 38 w 50"/>
                <a:gd name="T19" fmla="*/ 38 h 50"/>
                <a:gd name="T20" fmla="*/ 12 w 50"/>
                <a:gd name="T21" fmla="*/ 38 h 50"/>
                <a:gd name="T22" fmla="*/ 12 w 50"/>
                <a:gd name="T23" fmla="*/ 12 h 50"/>
                <a:gd name="T24" fmla="*/ 38 w 50"/>
                <a:gd name="T25" fmla="*/ 12 h 50"/>
                <a:gd name="T26" fmla="*/ 38 w 50"/>
                <a:gd name="T27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50">
                  <a:moveTo>
                    <a:pt x="4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7"/>
                    <a:pt x="3" y="50"/>
                    <a:pt x="6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8" y="50"/>
                    <a:pt x="50" y="47"/>
                    <a:pt x="50" y="44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0" y="3"/>
                    <a:pt x="48" y="0"/>
                    <a:pt x="44" y="0"/>
                  </a:cubicBezTo>
                  <a:close/>
                  <a:moveTo>
                    <a:pt x="38" y="38"/>
                  </a:move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38" y="12"/>
                    <a:pt x="38" y="12"/>
                    <a:pt x="38" y="12"/>
                  </a:cubicBezTo>
                  <a:lnTo>
                    <a:pt x="38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63">
              <a:extLst>
                <a:ext uri="{FF2B5EF4-FFF2-40B4-BE49-F238E27FC236}">
                  <a16:creationId xmlns:a16="http://schemas.microsoft.com/office/drawing/2014/main" xmlns="" id="{07D3DE78-8E61-45BB-AE7C-F6D1D53D29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7538" y="3944938"/>
              <a:ext cx="409575" cy="236538"/>
            </a:xfrm>
            <a:custGeom>
              <a:avLst/>
              <a:gdLst>
                <a:gd name="T0" fmla="*/ 193 w 284"/>
                <a:gd name="T1" fmla="*/ 115 h 163"/>
                <a:gd name="T2" fmla="*/ 236 w 284"/>
                <a:gd name="T3" fmla="*/ 115 h 163"/>
                <a:gd name="T4" fmla="*/ 284 w 284"/>
                <a:gd name="T5" fmla="*/ 68 h 163"/>
                <a:gd name="T6" fmla="*/ 236 w 284"/>
                <a:gd name="T7" fmla="*/ 20 h 163"/>
                <a:gd name="T8" fmla="*/ 50 w 284"/>
                <a:gd name="T9" fmla="*/ 20 h 163"/>
                <a:gd name="T10" fmla="*/ 50 w 284"/>
                <a:gd name="T11" fmla="*/ 5 h 163"/>
                <a:gd name="T12" fmla="*/ 44 w 284"/>
                <a:gd name="T13" fmla="*/ 0 h 163"/>
                <a:gd name="T14" fmla="*/ 6 w 284"/>
                <a:gd name="T15" fmla="*/ 0 h 163"/>
                <a:gd name="T16" fmla="*/ 0 w 284"/>
                <a:gd name="T17" fmla="*/ 5 h 163"/>
                <a:gd name="T18" fmla="*/ 0 w 284"/>
                <a:gd name="T19" fmla="*/ 44 h 163"/>
                <a:gd name="T20" fmla="*/ 6 w 284"/>
                <a:gd name="T21" fmla="*/ 49 h 163"/>
                <a:gd name="T22" fmla="*/ 44 w 284"/>
                <a:gd name="T23" fmla="*/ 49 h 163"/>
                <a:gd name="T24" fmla="*/ 50 w 284"/>
                <a:gd name="T25" fmla="*/ 44 h 163"/>
                <a:gd name="T26" fmla="*/ 50 w 284"/>
                <a:gd name="T27" fmla="*/ 32 h 163"/>
                <a:gd name="T28" fmla="*/ 236 w 284"/>
                <a:gd name="T29" fmla="*/ 32 h 163"/>
                <a:gd name="T30" fmla="*/ 272 w 284"/>
                <a:gd name="T31" fmla="*/ 68 h 163"/>
                <a:gd name="T32" fmla="*/ 236 w 284"/>
                <a:gd name="T33" fmla="*/ 104 h 163"/>
                <a:gd name="T34" fmla="*/ 192 w 284"/>
                <a:gd name="T35" fmla="*/ 104 h 163"/>
                <a:gd name="T36" fmla="*/ 192 w 284"/>
                <a:gd name="T37" fmla="*/ 102 h 163"/>
                <a:gd name="T38" fmla="*/ 229 w 284"/>
                <a:gd name="T39" fmla="*/ 65 h 163"/>
                <a:gd name="T40" fmla="*/ 229 w 284"/>
                <a:gd name="T41" fmla="*/ 56 h 163"/>
                <a:gd name="T42" fmla="*/ 225 w 284"/>
                <a:gd name="T43" fmla="*/ 54 h 163"/>
                <a:gd name="T44" fmla="*/ 221 w 284"/>
                <a:gd name="T45" fmla="*/ 56 h 163"/>
                <a:gd name="T46" fmla="*/ 173 w 284"/>
                <a:gd name="T47" fmla="*/ 104 h 163"/>
                <a:gd name="T48" fmla="*/ 172 w 284"/>
                <a:gd name="T49" fmla="*/ 105 h 163"/>
                <a:gd name="T50" fmla="*/ 172 w 284"/>
                <a:gd name="T51" fmla="*/ 105 h 163"/>
                <a:gd name="T52" fmla="*/ 171 w 284"/>
                <a:gd name="T53" fmla="*/ 106 h 163"/>
                <a:gd name="T54" fmla="*/ 171 w 284"/>
                <a:gd name="T55" fmla="*/ 107 h 163"/>
                <a:gd name="T56" fmla="*/ 171 w 284"/>
                <a:gd name="T57" fmla="*/ 107 h 163"/>
                <a:gd name="T58" fmla="*/ 171 w 284"/>
                <a:gd name="T59" fmla="*/ 109 h 163"/>
                <a:gd name="T60" fmla="*/ 171 w 284"/>
                <a:gd name="T61" fmla="*/ 110 h 163"/>
                <a:gd name="T62" fmla="*/ 171 w 284"/>
                <a:gd name="T63" fmla="*/ 111 h 163"/>
                <a:gd name="T64" fmla="*/ 172 w 284"/>
                <a:gd name="T65" fmla="*/ 111 h 163"/>
                <a:gd name="T66" fmla="*/ 172 w 284"/>
                <a:gd name="T67" fmla="*/ 112 h 163"/>
                <a:gd name="T68" fmla="*/ 173 w 284"/>
                <a:gd name="T69" fmla="*/ 113 h 163"/>
                <a:gd name="T70" fmla="*/ 221 w 284"/>
                <a:gd name="T71" fmla="*/ 160 h 163"/>
                <a:gd name="T72" fmla="*/ 229 w 284"/>
                <a:gd name="T73" fmla="*/ 160 h 163"/>
                <a:gd name="T74" fmla="*/ 229 w 284"/>
                <a:gd name="T75" fmla="*/ 152 h 163"/>
                <a:gd name="T76" fmla="*/ 193 w 284"/>
                <a:gd name="T77" fmla="*/ 115 h 163"/>
                <a:gd name="T78" fmla="*/ 38 w 284"/>
                <a:gd name="T79" fmla="*/ 38 h 163"/>
                <a:gd name="T80" fmla="*/ 12 w 284"/>
                <a:gd name="T81" fmla="*/ 38 h 163"/>
                <a:gd name="T82" fmla="*/ 12 w 284"/>
                <a:gd name="T83" fmla="*/ 11 h 163"/>
                <a:gd name="T84" fmla="*/ 38 w 284"/>
                <a:gd name="T85" fmla="*/ 11 h 163"/>
                <a:gd name="T86" fmla="*/ 38 w 284"/>
                <a:gd name="T87" fmla="*/ 3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4" h="163">
                  <a:moveTo>
                    <a:pt x="193" y="115"/>
                  </a:moveTo>
                  <a:cubicBezTo>
                    <a:pt x="236" y="115"/>
                    <a:pt x="236" y="115"/>
                    <a:pt x="236" y="115"/>
                  </a:cubicBezTo>
                  <a:cubicBezTo>
                    <a:pt x="262" y="115"/>
                    <a:pt x="284" y="94"/>
                    <a:pt x="284" y="68"/>
                  </a:cubicBezTo>
                  <a:cubicBezTo>
                    <a:pt x="284" y="41"/>
                    <a:pt x="262" y="20"/>
                    <a:pt x="236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2"/>
                    <a:pt x="47" y="0"/>
                    <a:pt x="4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7"/>
                    <a:pt x="3" y="49"/>
                    <a:pt x="6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7" y="49"/>
                    <a:pt x="50" y="47"/>
                    <a:pt x="50" y="44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236" y="32"/>
                    <a:pt x="236" y="32"/>
                    <a:pt x="236" y="32"/>
                  </a:cubicBezTo>
                  <a:cubicBezTo>
                    <a:pt x="256" y="32"/>
                    <a:pt x="272" y="48"/>
                    <a:pt x="272" y="68"/>
                  </a:cubicBezTo>
                  <a:cubicBezTo>
                    <a:pt x="272" y="87"/>
                    <a:pt x="256" y="104"/>
                    <a:pt x="236" y="104"/>
                  </a:cubicBezTo>
                  <a:cubicBezTo>
                    <a:pt x="192" y="104"/>
                    <a:pt x="192" y="104"/>
                    <a:pt x="192" y="104"/>
                  </a:cubicBezTo>
                  <a:cubicBezTo>
                    <a:pt x="192" y="102"/>
                    <a:pt x="192" y="102"/>
                    <a:pt x="192" y="102"/>
                  </a:cubicBezTo>
                  <a:cubicBezTo>
                    <a:pt x="229" y="65"/>
                    <a:pt x="229" y="65"/>
                    <a:pt x="229" y="65"/>
                  </a:cubicBezTo>
                  <a:cubicBezTo>
                    <a:pt x="232" y="62"/>
                    <a:pt x="232" y="58"/>
                    <a:pt x="229" y="56"/>
                  </a:cubicBezTo>
                  <a:cubicBezTo>
                    <a:pt x="228" y="55"/>
                    <a:pt x="227" y="54"/>
                    <a:pt x="225" y="54"/>
                  </a:cubicBezTo>
                  <a:cubicBezTo>
                    <a:pt x="223" y="54"/>
                    <a:pt x="222" y="55"/>
                    <a:pt x="221" y="56"/>
                  </a:cubicBezTo>
                  <a:cubicBezTo>
                    <a:pt x="173" y="104"/>
                    <a:pt x="173" y="104"/>
                    <a:pt x="173" y="104"/>
                  </a:cubicBezTo>
                  <a:cubicBezTo>
                    <a:pt x="173" y="104"/>
                    <a:pt x="172" y="105"/>
                    <a:pt x="172" y="105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72" y="106"/>
                    <a:pt x="172" y="106"/>
                    <a:pt x="171" y="106"/>
                  </a:cubicBezTo>
                  <a:cubicBezTo>
                    <a:pt x="171" y="106"/>
                    <a:pt x="171" y="106"/>
                    <a:pt x="171" y="107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71" y="108"/>
                    <a:pt x="171" y="109"/>
                    <a:pt x="171" y="109"/>
                  </a:cubicBezTo>
                  <a:cubicBezTo>
                    <a:pt x="171" y="110"/>
                    <a:pt x="171" y="110"/>
                    <a:pt x="171" y="110"/>
                  </a:cubicBezTo>
                  <a:cubicBezTo>
                    <a:pt x="171" y="110"/>
                    <a:pt x="171" y="110"/>
                    <a:pt x="171" y="111"/>
                  </a:cubicBezTo>
                  <a:cubicBezTo>
                    <a:pt x="172" y="111"/>
                    <a:pt x="172" y="111"/>
                    <a:pt x="172" y="111"/>
                  </a:cubicBezTo>
                  <a:cubicBezTo>
                    <a:pt x="172" y="111"/>
                    <a:pt x="172" y="111"/>
                    <a:pt x="172" y="112"/>
                  </a:cubicBezTo>
                  <a:cubicBezTo>
                    <a:pt x="172" y="112"/>
                    <a:pt x="173" y="112"/>
                    <a:pt x="173" y="113"/>
                  </a:cubicBezTo>
                  <a:cubicBezTo>
                    <a:pt x="221" y="160"/>
                    <a:pt x="221" y="160"/>
                    <a:pt x="221" y="160"/>
                  </a:cubicBezTo>
                  <a:cubicBezTo>
                    <a:pt x="223" y="163"/>
                    <a:pt x="227" y="163"/>
                    <a:pt x="229" y="160"/>
                  </a:cubicBezTo>
                  <a:cubicBezTo>
                    <a:pt x="232" y="158"/>
                    <a:pt x="232" y="154"/>
                    <a:pt x="229" y="152"/>
                  </a:cubicBezTo>
                  <a:lnTo>
                    <a:pt x="193" y="115"/>
                  </a:lnTo>
                  <a:close/>
                  <a:moveTo>
                    <a:pt x="38" y="38"/>
                  </a:moveTo>
                  <a:cubicBezTo>
                    <a:pt x="12" y="38"/>
                    <a:pt x="12" y="38"/>
                    <a:pt x="12" y="38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38" y="11"/>
                    <a:pt x="38" y="11"/>
                    <a:pt x="38" y="11"/>
                  </a:cubicBezTo>
                  <a:lnTo>
                    <a:pt x="38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6807898" y="4245941"/>
            <a:ext cx="682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914400" eaLnBrk="0" fontAlgn="base" hangingPunct="0">
              <a:lnSpc>
                <a:spcPct val="100000"/>
              </a:lnSpc>
              <a:spcAft>
                <a:spcPts val="1200"/>
              </a:spcAft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test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38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0" y="4361589"/>
            <a:ext cx="9906000" cy="1146947"/>
          </a:xfrm>
        </p:spPr>
        <p:txBody>
          <a:bodyPr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30240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2812967" y="216459"/>
            <a:ext cx="6716871" cy="521731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Arial Narrow" panose="020B0606020202030204" pitchFamily="34" charset="0"/>
              </a:rPr>
              <a:t>Динамика банковского </a:t>
            </a:r>
            <a:r>
              <a:rPr lang="ru-RU" sz="1600" dirty="0" smtClean="0">
                <a:latin typeface="Arial Narrow" panose="020B0606020202030204" pitchFamily="34" charset="0"/>
              </a:rPr>
              <a:t>сектора РФ </a:t>
            </a:r>
            <a:r>
              <a:rPr lang="ru-RU" sz="1600" dirty="0">
                <a:latin typeface="Arial Narrow" panose="020B0606020202030204" pitchFamily="34" charset="0"/>
              </a:rPr>
              <a:t>в 2017 году</a:t>
            </a:r>
            <a:endParaRPr lang="ru-RU" sz="1200" b="0" dirty="0">
              <a:latin typeface="Arial Narrow" panose="020B0606020202030204" pitchFamily="34" charset="0"/>
            </a:endParaRPr>
          </a:p>
        </p:txBody>
      </p:sp>
      <p:sp>
        <p:nvSpPr>
          <p:cNvPr id="39" name="Номер слайда 3"/>
          <p:cNvSpPr txBox="1">
            <a:spLocks/>
          </p:cNvSpPr>
          <p:nvPr/>
        </p:nvSpPr>
        <p:spPr>
          <a:xfrm>
            <a:off x="214390" y="375143"/>
            <a:ext cx="39019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804649" rtl="0" eaLnBrk="1" latinLnBrk="0" hangingPunct="1">
              <a:defRPr sz="1050" b="1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402325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49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6974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9298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23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3947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16272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8597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58" name="Line 56"/>
          <p:cNvSpPr>
            <a:spLocks noChangeShapeType="1"/>
          </p:cNvSpPr>
          <p:nvPr/>
        </p:nvSpPr>
        <p:spPr bwMode="auto">
          <a:xfrm flipV="1">
            <a:off x="9318625" y="727075"/>
            <a:ext cx="528638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697929" y="6492875"/>
            <a:ext cx="208071" cy="365125"/>
          </a:xfrm>
          <a:effectLst/>
        </p:spPr>
        <p:txBody>
          <a:bodyPr vert="horz" lIns="0" tIns="0" rIns="0" bIns="0" rtlCol="0" anchor="ctr"/>
          <a:lstStyle/>
          <a:p>
            <a:pPr algn="l"/>
            <a:fld id="{2EC4EB27-9ADE-42C2-9A98-47F5822B2EE7}" type="slidenum">
              <a:rPr lang="ru-RU" sz="200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pPr algn="l"/>
              <a:t>1</a:t>
            </a:fld>
            <a:endParaRPr lang="ru-RU" sz="2000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7270647" y="1347182"/>
            <a:ext cx="1777041" cy="3327581"/>
          </a:xfrm>
          <a:prstGeom prst="rect">
            <a:avLst/>
          </a:prstGeom>
          <a:solidFill>
            <a:srgbClr val="619B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 rot="5400000">
            <a:off x="6001747" y="3381492"/>
            <a:ext cx="1709661" cy="438222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4690986" y="2751073"/>
            <a:ext cx="2527902" cy="1923690"/>
          </a:xfrm>
          <a:prstGeom prst="rect">
            <a:avLst/>
          </a:prstGeom>
          <a:solidFill>
            <a:srgbClr val="E1EDF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 rot="5400000">
            <a:off x="4360275" y="-150545"/>
            <a:ext cx="1360885" cy="4356341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2862549" y="4234815"/>
            <a:ext cx="1751161" cy="2192617"/>
          </a:xfrm>
          <a:prstGeom prst="rect">
            <a:avLst/>
          </a:prstGeom>
          <a:solidFill>
            <a:srgbClr val="E1EDF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2862549" y="2751074"/>
            <a:ext cx="1751161" cy="1414731"/>
          </a:xfrm>
          <a:prstGeom prst="rect">
            <a:avLst/>
          </a:prstGeom>
          <a:solidFill>
            <a:srgbClr val="619B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636937" y="2751074"/>
            <a:ext cx="2173854" cy="3676359"/>
          </a:xfrm>
          <a:prstGeom prst="rect">
            <a:avLst/>
          </a:prstGeom>
          <a:solidFill>
            <a:srgbClr val="619B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374163" y="1579873"/>
            <a:ext cx="1500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18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Прибыль банковского сектора</a:t>
            </a:r>
            <a:endParaRPr lang="ru-RU" sz="18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883125" y="3256246"/>
            <a:ext cx="108549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ru-RU" sz="3600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790</a:t>
            </a:r>
          </a:p>
          <a:p>
            <a:pPr algn="r" defTabSz="914400"/>
            <a:r>
              <a:rPr lang="ru-RU" sz="2000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млрд рублей</a:t>
            </a:r>
            <a:endParaRPr lang="ru-RU" sz="2000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7" name="Скругленная соединительная линия 96"/>
          <p:cNvCxnSpPr/>
          <p:nvPr/>
        </p:nvCxnSpPr>
        <p:spPr>
          <a:xfrm rot="5400000" flipH="1" flipV="1">
            <a:off x="744136" y="3615363"/>
            <a:ext cx="1621600" cy="1320558"/>
          </a:xfrm>
          <a:prstGeom prst="curvedConnector3">
            <a:avLst/>
          </a:prstGeom>
          <a:noFill/>
          <a:ln w="38100" cap="flat" cmpd="sng" algn="ctr">
            <a:solidFill>
              <a:srgbClr val="C5FF2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98" name="TextBox 97"/>
          <p:cNvSpPr txBox="1"/>
          <p:nvPr/>
        </p:nvSpPr>
        <p:spPr>
          <a:xfrm>
            <a:off x="3173468" y="1466630"/>
            <a:ext cx="1328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18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Вклады населения</a:t>
            </a:r>
            <a:endParaRPr lang="ru-RU" sz="18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882986" y="1466059"/>
            <a:ext cx="305375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ru-RU" sz="3600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10,7%</a:t>
            </a:r>
          </a:p>
          <a:p>
            <a:pPr algn="r" defTabSz="914400"/>
            <a:endParaRPr lang="ru-RU" sz="2000" dirty="0" smtClean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r" defTabSz="914400"/>
            <a:r>
              <a:rPr lang="ru-RU" sz="2000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26,0</a:t>
            </a:r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трлн рублей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0" name="Прямая со стрелкой 99"/>
          <p:cNvCxnSpPr/>
          <p:nvPr/>
        </p:nvCxnSpPr>
        <p:spPr>
          <a:xfrm flipV="1">
            <a:off x="5520219" y="1596009"/>
            <a:ext cx="2154" cy="387571"/>
          </a:xfrm>
          <a:prstGeom prst="straightConnector1">
            <a:avLst/>
          </a:prstGeom>
          <a:noFill/>
          <a:ln w="38100" cap="flat" cmpd="sng" algn="ctr">
            <a:solidFill>
              <a:srgbClr val="C5FF2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01" name="TextBox 100"/>
          <p:cNvSpPr txBox="1"/>
          <p:nvPr/>
        </p:nvSpPr>
        <p:spPr>
          <a:xfrm>
            <a:off x="4866035" y="2751712"/>
            <a:ext cx="1878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1800" b="1" dirty="0" smtClean="0">
                <a:solidFill>
                  <a:srgbClr val="00214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Кредитование населения</a:t>
            </a:r>
            <a:endParaRPr lang="ru-RU" sz="1800" b="1" dirty="0">
              <a:solidFill>
                <a:srgbClr val="002148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140288" y="3503251"/>
            <a:ext cx="25102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3200" dirty="0" smtClean="0">
                <a:solidFill>
                  <a:srgbClr val="00214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13,2%</a:t>
            </a:r>
          </a:p>
          <a:p>
            <a:pPr algn="ctr" defTabSz="914400"/>
            <a:r>
              <a:rPr lang="ru-RU" sz="2000" dirty="0" smtClean="0">
                <a:solidFill>
                  <a:srgbClr val="00214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12,2</a:t>
            </a:r>
            <a:r>
              <a:rPr lang="ru-RU" sz="2400" dirty="0" smtClean="0">
                <a:solidFill>
                  <a:srgbClr val="00214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14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трлн рублей</a:t>
            </a:r>
            <a:endParaRPr lang="ru-RU" dirty="0">
              <a:solidFill>
                <a:srgbClr val="002148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816434" y="4812136"/>
            <a:ext cx="2605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18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Депозиты и средства на счетах организаций</a:t>
            </a:r>
            <a:endParaRPr lang="ru-RU" sz="18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683383" y="4993943"/>
            <a:ext cx="3364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ru-RU" sz="3600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4,8%</a:t>
            </a:r>
          </a:p>
          <a:p>
            <a:pPr algn="r" defTabSz="914400"/>
            <a:r>
              <a:rPr lang="ru-RU" sz="2000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24,8</a:t>
            </a:r>
            <a:r>
              <a:rPr lang="ru-RU" sz="2400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трлн рублей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5" name="Прямая со стрелкой 104"/>
          <p:cNvCxnSpPr/>
          <p:nvPr/>
        </p:nvCxnSpPr>
        <p:spPr>
          <a:xfrm flipH="1" flipV="1">
            <a:off x="7883125" y="5065378"/>
            <a:ext cx="4313" cy="493204"/>
          </a:xfrm>
          <a:prstGeom prst="straightConnector1">
            <a:avLst/>
          </a:prstGeom>
          <a:noFill/>
          <a:ln w="38100" cap="flat" cmpd="sng" algn="ctr">
            <a:solidFill>
              <a:srgbClr val="C5FF2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06" name="TextBox 105"/>
          <p:cNvSpPr txBox="1"/>
          <p:nvPr/>
        </p:nvSpPr>
        <p:spPr>
          <a:xfrm>
            <a:off x="2859330" y="4165805"/>
            <a:ext cx="1802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1800" b="1" dirty="0" smtClean="0">
                <a:solidFill>
                  <a:srgbClr val="00214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Корпоративное кредитование </a:t>
            </a:r>
            <a:endParaRPr lang="ru-RU" sz="1800" b="1" dirty="0">
              <a:solidFill>
                <a:srgbClr val="002148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901363" y="4676056"/>
            <a:ext cx="1764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3600" dirty="0" smtClean="0">
                <a:solidFill>
                  <a:srgbClr val="00214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3,7%</a:t>
            </a:r>
          </a:p>
          <a:p>
            <a:pPr defTabSz="914400"/>
            <a:r>
              <a:rPr lang="ru-RU" sz="2000" dirty="0" smtClean="0">
                <a:solidFill>
                  <a:srgbClr val="00214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30,2</a:t>
            </a:r>
            <a:r>
              <a:rPr lang="ru-RU" sz="2400" dirty="0" smtClean="0">
                <a:solidFill>
                  <a:srgbClr val="00214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14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трлн рублей</a:t>
            </a:r>
            <a:endParaRPr lang="ru-RU" dirty="0">
              <a:solidFill>
                <a:srgbClr val="002148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8" name="Прямая со стрелкой 107"/>
          <p:cNvCxnSpPr/>
          <p:nvPr/>
        </p:nvCxnSpPr>
        <p:spPr>
          <a:xfrm flipV="1">
            <a:off x="1554937" y="5014112"/>
            <a:ext cx="10065" cy="544470"/>
          </a:xfrm>
          <a:prstGeom prst="straightConnector1">
            <a:avLst/>
          </a:prstGeom>
          <a:noFill/>
          <a:ln w="38100" cap="flat" cmpd="sng" algn="ctr">
            <a:solidFill>
              <a:srgbClr val="C5FF2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09" name="TextBox 108"/>
          <p:cNvSpPr txBox="1"/>
          <p:nvPr/>
        </p:nvSpPr>
        <p:spPr>
          <a:xfrm>
            <a:off x="2960311" y="2772045"/>
            <a:ext cx="1328468" cy="37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18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Активы</a:t>
            </a:r>
            <a:endParaRPr lang="ru-RU" sz="18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859330" y="3194168"/>
            <a:ext cx="2004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3600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9,0%</a:t>
            </a:r>
          </a:p>
          <a:p>
            <a:pPr defTabSz="914400"/>
            <a:r>
              <a:rPr lang="ru-RU" sz="2000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85,2</a:t>
            </a:r>
            <a:r>
              <a:rPr lang="ru-RU" sz="2400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трлн рублей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1" name="Прямая со стрелкой 110"/>
          <p:cNvCxnSpPr/>
          <p:nvPr/>
        </p:nvCxnSpPr>
        <p:spPr>
          <a:xfrm flipV="1">
            <a:off x="3221987" y="3256246"/>
            <a:ext cx="0" cy="450448"/>
          </a:xfrm>
          <a:prstGeom prst="straightConnector1">
            <a:avLst/>
          </a:prstGeom>
          <a:noFill/>
          <a:ln w="38100" cap="flat" cmpd="sng" algn="ctr">
            <a:solidFill>
              <a:srgbClr val="C5FF2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12" name="TextBox 111"/>
          <p:cNvSpPr txBox="1"/>
          <p:nvPr/>
        </p:nvSpPr>
        <p:spPr>
          <a:xfrm>
            <a:off x="731824" y="2943721"/>
            <a:ext cx="1737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18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Кредитование экономики</a:t>
            </a:r>
            <a:endParaRPr lang="ru-RU" sz="18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04583" y="4993942"/>
            <a:ext cx="2206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ru-RU" sz="3600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6,2%</a:t>
            </a:r>
          </a:p>
          <a:p>
            <a:pPr algn="r" defTabSz="914400"/>
            <a:r>
              <a:rPr lang="ru-RU" sz="2000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42,4</a:t>
            </a:r>
            <a:r>
              <a:rPr lang="ru-RU" sz="2400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трлн рублей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4" name="Прямая со стрелкой 113"/>
          <p:cNvCxnSpPr/>
          <p:nvPr/>
        </p:nvCxnSpPr>
        <p:spPr>
          <a:xfrm flipV="1">
            <a:off x="3221987" y="4775112"/>
            <a:ext cx="0" cy="421628"/>
          </a:xfrm>
          <a:prstGeom prst="straightConnector1">
            <a:avLst/>
          </a:prstGeom>
          <a:noFill/>
          <a:ln w="38100" cap="flat" cmpd="sng" algn="ctr">
            <a:solidFill>
              <a:srgbClr val="0DED18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5" name="Прямая со стрелкой 114"/>
          <p:cNvCxnSpPr/>
          <p:nvPr/>
        </p:nvCxnSpPr>
        <p:spPr>
          <a:xfrm flipH="1" flipV="1">
            <a:off x="5683383" y="3528593"/>
            <a:ext cx="7574" cy="474658"/>
          </a:xfrm>
          <a:prstGeom prst="straightConnector1">
            <a:avLst/>
          </a:prstGeom>
          <a:noFill/>
          <a:ln w="38100" cap="flat" cmpd="sng" algn="ctr">
            <a:solidFill>
              <a:srgbClr val="0DED18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16" name="Прямоугольник 115"/>
          <p:cNvSpPr/>
          <p:nvPr/>
        </p:nvSpPr>
        <p:spPr>
          <a:xfrm>
            <a:off x="636937" y="1347183"/>
            <a:ext cx="2161094" cy="1319237"/>
          </a:xfrm>
          <a:prstGeom prst="rect">
            <a:avLst/>
          </a:prstGeom>
          <a:solidFill>
            <a:srgbClr val="E1EDF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15919" y="1355165"/>
            <a:ext cx="1878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1800" b="1" dirty="0" smtClean="0">
                <a:solidFill>
                  <a:srgbClr val="00214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Активы/ВВП</a:t>
            </a:r>
            <a:endParaRPr lang="ru-RU" sz="1800" b="1" dirty="0">
              <a:solidFill>
                <a:srgbClr val="002148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391122" y="1932994"/>
            <a:ext cx="1377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3600" dirty="0" smtClean="0">
                <a:solidFill>
                  <a:srgbClr val="00214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92,5%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13512" y="5704680"/>
            <a:ext cx="1802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1800" b="1" dirty="0" smtClean="0">
                <a:solidFill>
                  <a:srgbClr val="00214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Просрочка</a:t>
            </a:r>
            <a:endParaRPr lang="ru-RU" sz="1800" b="1" dirty="0">
              <a:solidFill>
                <a:srgbClr val="002148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92563" y="6027322"/>
            <a:ext cx="6639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ru-RU" sz="2000" dirty="0" smtClean="0">
                <a:solidFill>
                  <a:srgbClr val="00214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6,9%</a:t>
            </a:r>
            <a:endParaRPr lang="ru-RU" sz="2000" dirty="0">
              <a:solidFill>
                <a:srgbClr val="002148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43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2812967" y="216459"/>
            <a:ext cx="6716871" cy="521731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Arial Narrow" panose="020B0606020202030204" pitchFamily="34" charset="0"/>
              </a:rPr>
              <a:t>Динамика банковского </a:t>
            </a:r>
            <a:r>
              <a:rPr lang="ru-RU" sz="1600" dirty="0" smtClean="0">
                <a:latin typeface="Arial Narrow" panose="020B0606020202030204" pitchFamily="34" charset="0"/>
              </a:rPr>
              <a:t>сектора РФ </a:t>
            </a:r>
            <a:r>
              <a:rPr lang="ru-RU" sz="1600" dirty="0">
                <a:latin typeface="Arial Narrow" panose="020B0606020202030204" pitchFamily="34" charset="0"/>
              </a:rPr>
              <a:t>в I КВАРТАЛЕ 2018 ГОДА</a:t>
            </a:r>
          </a:p>
        </p:txBody>
      </p:sp>
      <p:sp>
        <p:nvSpPr>
          <p:cNvPr id="39" name="Номер слайда 3"/>
          <p:cNvSpPr txBox="1">
            <a:spLocks/>
          </p:cNvSpPr>
          <p:nvPr/>
        </p:nvSpPr>
        <p:spPr>
          <a:xfrm>
            <a:off x="214390" y="375143"/>
            <a:ext cx="39019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804649" rtl="0" eaLnBrk="1" latinLnBrk="0" hangingPunct="1">
              <a:defRPr sz="1050" b="1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402325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49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6974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9298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23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3947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16272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8597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58" name="Line 56"/>
          <p:cNvSpPr>
            <a:spLocks noChangeShapeType="1"/>
          </p:cNvSpPr>
          <p:nvPr/>
        </p:nvSpPr>
        <p:spPr bwMode="auto">
          <a:xfrm flipV="1">
            <a:off x="9318625" y="727075"/>
            <a:ext cx="528638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697929" y="6492875"/>
            <a:ext cx="208071" cy="365125"/>
          </a:xfrm>
          <a:effectLst/>
        </p:spPr>
        <p:txBody>
          <a:bodyPr vert="horz" lIns="0" tIns="0" rIns="0" bIns="0" rtlCol="0" anchor="ctr"/>
          <a:lstStyle/>
          <a:p>
            <a:pPr algn="l"/>
            <a:fld id="{2EC4EB27-9ADE-42C2-9A98-47F5822B2EE7}" type="slidenum">
              <a:rPr lang="ru-RU" sz="200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pPr algn="l"/>
              <a:t>2</a:t>
            </a:fld>
            <a:endParaRPr lang="ru-RU" sz="2000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7270647" y="1347182"/>
            <a:ext cx="1777041" cy="3327581"/>
          </a:xfrm>
          <a:prstGeom prst="rect">
            <a:avLst/>
          </a:prstGeom>
          <a:solidFill>
            <a:srgbClr val="619B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 rot="5400000">
            <a:off x="6001747" y="3381492"/>
            <a:ext cx="1709661" cy="438222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4690986" y="2751073"/>
            <a:ext cx="2527902" cy="1923690"/>
          </a:xfrm>
          <a:prstGeom prst="rect">
            <a:avLst/>
          </a:prstGeom>
          <a:solidFill>
            <a:srgbClr val="E1EDF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 rot="5400000">
            <a:off x="4360275" y="-150545"/>
            <a:ext cx="1360885" cy="4356341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2862549" y="4234815"/>
            <a:ext cx="1751161" cy="2192617"/>
          </a:xfrm>
          <a:prstGeom prst="rect">
            <a:avLst/>
          </a:prstGeom>
          <a:solidFill>
            <a:srgbClr val="E1EDF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2862549" y="2751074"/>
            <a:ext cx="1751161" cy="1414731"/>
          </a:xfrm>
          <a:prstGeom prst="rect">
            <a:avLst/>
          </a:prstGeom>
          <a:solidFill>
            <a:srgbClr val="619B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636937" y="2751074"/>
            <a:ext cx="2173854" cy="3676359"/>
          </a:xfrm>
          <a:prstGeom prst="rect">
            <a:avLst/>
          </a:prstGeom>
          <a:solidFill>
            <a:srgbClr val="619B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374163" y="1579873"/>
            <a:ext cx="1500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18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Прибыль банковского сектора</a:t>
            </a:r>
            <a:endParaRPr lang="ru-RU" sz="18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7" name="Скругленная соединительная линия 96"/>
          <p:cNvCxnSpPr/>
          <p:nvPr/>
        </p:nvCxnSpPr>
        <p:spPr>
          <a:xfrm rot="5400000" flipH="1" flipV="1">
            <a:off x="744136" y="3615363"/>
            <a:ext cx="1621600" cy="1320558"/>
          </a:xfrm>
          <a:prstGeom prst="curvedConnector3">
            <a:avLst/>
          </a:prstGeom>
          <a:noFill/>
          <a:ln w="38100" cap="flat" cmpd="sng" algn="ctr">
            <a:solidFill>
              <a:srgbClr val="C5FF2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98" name="TextBox 97"/>
          <p:cNvSpPr txBox="1"/>
          <p:nvPr/>
        </p:nvSpPr>
        <p:spPr>
          <a:xfrm>
            <a:off x="3173468" y="1466630"/>
            <a:ext cx="1328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18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Вклады населения</a:t>
            </a:r>
            <a:endParaRPr lang="ru-RU" sz="18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0" name="Прямая со стрелкой 99"/>
          <p:cNvCxnSpPr/>
          <p:nvPr/>
        </p:nvCxnSpPr>
        <p:spPr>
          <a:xfrm flipV="1">
            <a:off x="5520219" y="1596009"/>
            <a:ext cx="2154" cy="387571"/>
          </a:xfrm>
          <a:prstGeom prst="straightConnector1">
            <a:avLst/>
          </a:prstGeom>
          <a:noFill/>
          <a:ln w="38100" cap="flat" cmpd="sng" algn="ctr">
            <a:solidFill>
              <a:srgbClr val="C5FF2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01" name="TextBox 100"/>
          <p:cNvSpPr txBox="1"/>
          <p:nvPr/>
        </p:nvSpPr>
        <p:spPr>
          <a:xfrm>
            <a:off x="4866035" y="2751712"/>
            <a:ext cx="1878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1800" b="1" dirty="0" smtClean="0">
                <a:solidFill>
                  <a:srgbClr val="00214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Кредитование населения</a:t>
            </a:r>
            <a:endParaRPr lang="ru-RU" sz="1800" b="1" dirty="0">
              <a:solidFill>
                <a:srgbClr val="002148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816434" y="4812136"/>
            <a:ext cx="2605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18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Депозиты и средства на счетах организаций</a:t>
            </a:r>
            <a:endParaRPr lang="ru-RU" sz="18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5" name="Прямая со стрелкой 104"/>
          <p:cNvCxnSpPr/>
          <p:nvPr/>
        </p:nvCxnSpPr>
        <p:spPr>
          <a:xfrm flipH="1" flipV="1">
            <a:off x="7883125" y="5065378"/>
            <a:ext cx="4313" cy="493204"/>
          </a:xfrm>
          <a:prstGeom prst="straightConnector1">
            <a:avLst/>
          </a:prstGeom>
          <a:noFill/>
          <a:ln w="38100" cap="flat" cmpd="sng" algn="ctr">
            <a:solidFill>
              <a:srgbClr val="C5FF2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06" name="TextBox 105"/>
          <p:cNvSpPr txBox="1"/>
          <p:nvPr/>
        </p:nvSpPr>
        <p:spPr>
          <a:xfrm>
            <a:off x="2859330" y="4165805"/>
            <a:ext cx="1802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1800" b="1" dirty="0" smtClean="0">
                <a:solidFill>
                  <a:srgbClr val="00214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Корпоративное кредитование </a:t>
            </a:r>
            <a:endParaRPr lang="ru-RU" sz="1800" b="1" dirty="0">
              <a:solidFill>
                <a:srgbClr val="002148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8" name="Прямая со стрелкой 107"/>
          <p:cNvCxnSpPr/>
          <p:nvPr/>
        </p:nvCxnSpPr>
        <p:spPr>
          <a:xfrm flipV="1">
            <a:off x="1554937" y="5014112"/>
            <a:ext cx="10065" cy="544470"/>
          </a:xfrm>
          <a:prstGeom prst="straightConnector1">
            <a:avLst/>
          </a:prstGeom>
          <a:noFill/>
          <a:ln w="38100" cap="flat" cmpd="sng" algn="ctr">
            <a:solidFill>
              <a:srgbClr val="C5FF2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09" name="TextBox 108"/>
          <p:cNvSpPr txBox="1"/>
          <p:nvPr/>
        </p:nvSpPr>
        <p:spPr>
          <a:xfrm>
            <a:off x="2960311" y="2772045"/>
            <a:ext cx="1328468" cy="37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18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Активы</a:t>
            </a:r>
            <a:endParaRPr lang="ru-RU" sz="18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731824" y="2943721"/>
            <a:ext cx="1737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18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Кредитование экономики</a:t>
            </a:r>
            <a:endParaRPr lang="ru-RU" sz="18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4" name="Прямая со стрелкой 113"/>
          <p:cNvCxnSpPr/>
          <p:nvPr/>
        </p:nvCxnSpPr>
        <p:spPr>
          <a:xfrm flipV="1">
            <a:off x="3221987" y="4775112"/>
            <a:ext cx="0" cy="421628"/>
          </a:xfrm>
          <a:prstGeom prst="straightConnector1">
            <a:avLst/>
          </a:prstGeom>
          <a:noFill/>
          <a:ln w="38100" cap="flat" cmpd="sng" algn="ctr">
            <a:solidFill>
              <a:srgbClr val="0DED18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5" name="Прямая со стрелкой 114"/>
          <p:cNvCxnSpPr/>
          <p:nvPr/>
        </p:nvCxnSpPr>
        <p:spPr>
          <a:xfrm flipH="1" flipV="1">
            <a:off x="5683383" y="3528593"/>
            <a:ext cx="7574" cy="474658"/>
          </a:xfrm>
          <a:prstGeom prst="straightConnector1">
            <a:avLst/>
          </a:prstGeom>
          <a:noFill/>
          <a:ln w="38100" cap="flat" cmpd="sng" algn="ctr">
            <a:solidFill>
              <a:srgbClr val="0DED18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16" name="Прямоугольник 115"/>
          <p:cNvSpPr/>
          <p:nvPr/>
        </p:nvSpPr>
        <p:spPr>
          <a:xfrm>
            <a:off x="636937" y="1347183"/>
            <a:ext cx="2161094" cy="1319237"/>
          </a:xfrm>
          <a:prstGeom prst="rect">
            <a:avLst/>
          </a:prstGeom>
          <a:solidFill>
            <a:srgbClr val="E1EDF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15919" y="1355165"/>
            <a:ext cx="1878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1800" b="1" dirty="0" smtClean="0">
                <a:solidFill>
                  <a:srgbClr val="00214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Активы/ВВП</a:t>
            </a:r>
            <a:endParaRPr lang="ru-RU" sz="1800" b="1" dirty="0">
              <a:solidFill>
                <a:srgbClr val="002148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322773" y="1932994"/>
            <a:ext cx="1446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3600" dirty="0" smtClean="0">
                <a:solidFill>
                  <a:srgbClr val="00214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92,5</a:t>
            </a:r>
            <a:r>
              <a:rPr lang="ru-RU" sz="3600" dirty="0">
                <a:solidFill>
                  <a:srgbClr val="00214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%*</a:t>
            </a:r>
            <a:endParaRPr lang="ru-RU" sz="3600" dirty="0" smtClean="0">
              <a:solidFill>
                <a:srgbClr val="002148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13512" y="5704680"/>
            <a:ext cx="1802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1800" b="1" dirty="0" smtClean="0">
                <a:solidFill>
                  <a:srgbClr val="00214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Просрочка</a:t>
            </a:r>
            <a:endParaRPr lang="ru-RU" sz="1800" b="1" dirty="0">
              <a:solidFill>
                <a:srgbClr val="002148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92563" y="6027322"/>
            <a:ext cx="6639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ru-RU" sz="2000" dirty="0" smtClean="0">
                <a:solidFill>
                  <a:srgbClr val="00214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6,9%</a:t>
            </a:r>
            <a:endParaRPr lang="ru-RU" sz="2000" dirty="0">
              <a:solidFill>
                <a:srgbClr val="002148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2605" y="6453149"/>
            <a:ext cx="2915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 Narrow" panose="020B0606020202030204" pitchFamily="34" charset="0"/>
              </a:rPr>
              <a:t>*</a:t>
            </a:r>
            <a:r>
              <a:rPr lang="ru-RU" sz="1800" dirty="0" smtClean="0">
                <a:latin typeface="Arial Narrow" panose="020B0606020202030204" pitchFamily="34" charset="0"/>
              </a:rPr>
              <a:t>Показатель на 1.01.2018</a:t>
            </a:r>
            <a:endParaRPr lang="ru-RU" sz="1800" dirty="0">
              <a:latin typeface="Arial Narrow" panose="020B0606020202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5614" y="5003394"/>
            <a:ext cx="2036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ru-RU" sz="3600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</a:t>
            </a:r>
            <a:r>
              <a:rPr lang="ru-RU" sz="3600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,2%</a:t>
            </a:r>
          </a:p>
          <a:p>
            <a:pPr algn="r" defTabSz="914400"/>
            <a:r>
              <a:rPr lang="ru-RU" sz="2000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43,2</a:t>
            </a:r>
            <a:r>
              <a:rPr lang="ru-RU" sz="2400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трлн рублей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790310" y="4707929"/>
            <a:ext cx="2001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3600" dirty="0" smtClean="0">
                <a:solidFill>
                  <a:srgbClr val="00214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1,8%</a:t>
            </a:r>
          </a:p>
          <a:p>
            <a:pPr defTabSz="914400"/>
            <a:r>
              <a:rPr lang="ru-RU" sz="2000" dirty="0">
                <a:solidFill>
                  <a:srgbClr val="00214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14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30,6</a:t>
            </a:r>
            <a:r>
              <a:rPr lang="ru-RU" sz="2400" dirty="0" smtClean="0">
                <a:solidFill>
                  <a:srgbClr val="00214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14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трлн рублей</a:t>
            </a:r>
            <a:endParaRPr lang="ru-RU" dirty="0">
              <a:solidFill>
                <a:srgbClr val="002148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99414" y="3107134"/>
            <a:ext cx="1850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3600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1,6%</a:t>
            </a:r>
          </a:p>
          <a:p>
            <a:pPr defTabSz="914400"/>
            <a:r>
              <a:rPr lang="ru-RU" sz="2000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83,6</a:t>
            </a:r>
            <a:r>
              <a:rPr lang="ru-RU" sz="2400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трлн рублей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3248267" y="3187738"/>
            <a:ext cx="0" cy="46078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4016330" y="1412235"/>
            <a:ext cx="281884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ru-RU" sz="3600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0,5%</a:t>
            </a:r>
          </a:p>
          <a:p>
            <a:pPr algn="r" defTabSz="914400"/>
            <a:endParaRPr lang="ru-RU" sz="2000" dirty="0" smtClean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r" defTabSz="914400"/>
            <a:r>
              <a:rPr lang="ru-RU" sz="2000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26,0</a:t>
            </a:r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трлн рублей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951942" y="3226691"/>
            <a:ext cx="100199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ru-RU" sz="3600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352</a:t>
            </a:r>
          </a:p>
          <a:p>
            <a:pPr algn="r" defTabSz="914400"/>
            <a:r>
              <a:rPr lang="ru-RU" sz="2000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млрд рублей</a:t>
            </a:r>
            <a:endParaRPr lang="ru-RU" sz="2000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93292" y="5014112"/>
            <a:ext cx="31055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ru-RU" sz="3600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0,5%</a:t>
            </a:r>
          </a:p>
          <a:p>
            <a:pPr algn="r" defTabSz="914400"/>
            <a:r>
              <a:rPr lang="ru-RU" sz="2000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24,9</a:t>
            </a:r>
            <a:r>
              <a:rPr lang="ru-RU" sz="2400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трлн рублей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265771" y="3510111"/>
            <a:ext cx="2317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3200" dirty="0" smtClean="0">
                <a:solidFill>
                  <a:srgbClr val="00214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3,3%</a:t>
            </a:r>
          </a:p>
          <a:p>
            <a:pPr algn="ctr" defTabSz="914400"/>
            <a:r>
              <a:rPr lang="ru-RU" sz="2000" dirty="0" smtClean="0">
                <a:solidFill>
                  <a:srgbClr val="00214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12,6</a:t>
            </a:r>
            <a:r>
              <a:rPr lang="ru-RU" sz="2400" dirty="0" smtClean="0">
                <a:solidFill>
                  <a:srgbClr val="00214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14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трлн рублей</a:t>
            </a:r>
            <a:endParaRPr lang="ru-RU" dirty="0">
              <a:solidFill>
                <a:srgbClr val="002148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61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2729849" y="330512"/>
            <a:ext cx="6716871" cy="521731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Arial Narrow" panose="020B0606020202030204" pitchFamily="34" charset="0"/>
              </a:rPr>
              <a:t>Показатели эффективности по итогам 2017 года</a:t>
            </a:r>
            <a:endParaRPr lang="ru-RU" sz="1200" b="0" dirty="0">
              <a:latin typeface="Arial Narrow" panose="020B0606020202030204" pitchFamily="34" charset="0"/>
            </a:endParaRPr>
          </a:p>
        </p:txBody>
      </p:sp>
      <p:sp>
        <p:nvSpPr>
          <p:cNvPr id="39" name="Номер слайда 3"/>
          <p:cNvSpPr txBox="1">
            <a:spLocks/>
          </p:cNvSpPr>
          <p:nvPr/>
        </p:nvSpPr>
        <p:spPr>
          <a:xfrm>
            <a:off x="214390" y="375143"/>
            <a:ext cx="39019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804649" rtl="0" eaLnBrk="1" latinLnBrk="0" hangingPunct="1">
              <a:defRPr sz="1050" b="1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402325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49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6974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9298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23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3947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16272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8597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58" name="Line 56"/>
          <p:cNvSpPr>
            <a:spLocks noChangeShapeType="1"/>
          </p:cNvSpPr>
          <p:nvPr/>
        </p:nvSpPr>
        <p:spPr bwMode="auto">
          <a:xfrm flipV="1">
            <a:off x="9318625" y="727075"/>
            <a:ext cx="528638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697929" y="6492875"/>
            <a:ext cx="208071" cy="365125"/>
          </a:xfrm>
          <a:effectLst/>
        </p:spPr>
        <p:txBody>
          <a:bodyPr vert="horz" lIns="0" tIns="0" rIns="0" bIns="0" rtlCol="0" anchor="ctr"/>
          <a:lstStyle/>
          <a:p>
            <a:pPr algn="l"/>
            <a:fld id="{2EC4EB27-9ADE-42C2-9A98-47F5822B2EE7}" type="slidenum">
              <a:rPr lang="ru-RU" sz="200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pPr algn="l"/>
              <a:t>3</a:t>
            </a:fld>
            <a:endParaRPr lang="ru-RU" sz="2000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5" name="Line 51"/>
          <p:cNvSpPr>
            <a:spLocks noChangeShapeType="1"/>
          </p:cNvSpPr>
          <p:nvPr/>
        </p:nvSpPr>
        <p:spPr bwMode="auto">
          <a:xfrm flipV="1">
            <a:off x="58632" y="940957"/>
            <a:ext cx="1947862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" name="Line 51"/>
          <p:cNvSpPr>
            <a:spLocks noChangeShapeType="1"/>
          </p:cNvSpPr>
          <p:nvPr/>
        </p:nvSpPr>
        <p:spPr bwMode="auto">
          <a:xfrm flipV="1">
            <a:off x="58632" y="940957"/>
            <a:ext cx="1947862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 rot="5400000">
            <a:off x="5338449" y="2906529"/>
            <a:ext cx="3048451" cy="43488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 rot="5400000">
            <a:off x="1457062" y="334299"/>
            <a:ext cx="2449740" cy="388688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38489" y="3556722"/>
            <a:ext cx="3886886" cy="3048455"/>
          </a:xfrm>
          <a:prstGeom prst="rect">
            <a:avLst/>
          </a:prstGeom>
          <a:solidFill>
            <a:srgbClr val="5B9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881160" y="1712026"/>
            <a:ext cx="1216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Прибыль банков УФО</a:t>
            </a:r>
            <a:endParaRPr lang="ru-RU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694997" y="3556721"/>
            <a:ext cx="43339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Cost to Income</a:t>
            </a:r>
            <a:endParaRPr lang="ru-RU" sz="260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38489" y="3612107"/>
            <a:ext cx="38868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Чистая процентная маржа</a:t>
            </a:r>
            <a:endParaRPr lang="ru-RU" sz="2600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050959" y="5167004"/>
            <a:ext cx="1385339" cy="5541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3,9%</a:t>
            </a:r>
            <a:endParaRPr lang="ru-RU" sz="36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 flipH="1">
            <a:off x="2669823" y="4111083"/>
            <a:ext cx="20299" cy="2300346"/>
          </a:xfrm>
          <a:prstGeom prst="line">
            <a:avLst/>
          </a:prstGeom>
          <a:ln w="158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686753" y="4171438"/>
            <a:ext cx="1888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</a:t>
            </a: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анковский сектор</a:t>
            </a:r>
            <a:endParaRPr lang="ru-RU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690122" y="4192056"/>
            <a:ext cx="1945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Банки УГУ</a:t>
            </a:r>
            <a:endParaRPr lang="ru-RU" sz="1800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688253" y="1048076"/>
            <a:ext cx="4348846" cy="2465759"/>
          </a:xfrm>
          <a:prstGeom prst="rect">
            <a:avLst/>
          </a:prstGeom>
          <a:solidFill>
            <a:srgbClr val="5B9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04964" y="4576812"/>
            <a:ext cx="1982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Max </a:t>
            </a:r>
            <a:r>
              <a:rPr lang="ru-RU" sz="11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 ФО </a:t>
            </a:r>
            <a:r>
              <a:rPr lang="en-US" sz="20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10,1%</a:t>
            </a:r>
            <a:endParaRPr lang="ru-RU" sz="240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677111" y="4164580"/>
            <a:ext cx="2260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анковский сектор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6917912" y="4210917"/>
            <a:ext cx="19410" cy="2279474"/>
          </a:xfrm>
          <a:prstGeom prst="line">
            <a:avLst/>
          </a:prstGeom>
          <a:ln w="15875">
            <a:solidFill>
              <a:srgbClr val="C9C9C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5061835" y="5167004"/>
            <a:ext cx="1366347" cy="5541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43,1%</a:t>
            </a:r>
            <a:endParaRPr lang="ru-RU" sz="36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248782" y="5190244"/>
            <a:ext cx="1409063" cy="5541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5</a:t>
            </a:r>
            <a:r>
              <a:rPr lang="en-US" sz="36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7,1</a:t>
            </a:r>
            <a:r>
              <a:rPr lang="ru-RU" sz="36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%</a:t>
            </a:r>
            <a:endParaRPr lang="ru-RU" sz="36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27029" y="5784518"/>
            <a:ext cx="1982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Min </a:t>
            </a:r>
            <a:r>
              <a:rPr lang="ru-RU" sz="11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 ФО </a:t>
            </a:r>
            <a:r>
              <a:rPr lang="en-US" sz="20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2,8%</a:t>
            </a:r>
            <a:endParaRPr lang="ru-RU" sz="240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876864" y="4588764"/>
            <a:ext cx="1774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Max   </a:t>
            </a:r>
            <a:r>
              <a:rPr lang="en-US" sz="20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12,6%</a:t>
            </a:r>
            <a:endParaRPr lang="ru-RU" sz="240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002753" y="5184200"/>
            <a:ext cx="1385339" cy="5541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3,</a:t>
            </a:r>
            <a:r>
              <a:rPr lang="en-US" sz="36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7</a:t>
            </a:r>
            <a:r>
              <a:rPr lang="ru-RU" sz="36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%</a:t>
            </a:r>
            <a:endParaRPr lang="ru-RU" sz="36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851672" y="5784518"/>
            <a:ext cx="1622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Min   </a:t>
            </a:r>
            <a:r>
              <a:rPr lang="en-US" sz="20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-2,</a:t>
            </a: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6</a:t>
            </a:r>
            <a:r>
              <a:rPr lang="en-US" sz="20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%</a:t>
            </a:r>
            <a:endParaRPr lang="ru-RU" sz="240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578255" y="4576812"/>
            <a:ext cx="1982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Max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 ФО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63,9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%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154663" y="5787933"/>
            <a:ext cx="1882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Min  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5%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070888" y="4582453"/>
            <a:ext cx="1774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Max  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142,2%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484617" y="5784518"/>
            <a:ext cx="1982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Min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 ФО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41,8%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677111" y="1034779"/>
            <a:ext cx="43599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ROA</a:t>
            </a:r>
            <a:endParaRPr lang="ru-RU" sz="2600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 flipH="1">
            <a:off x="6880724" y="1546677"/>
            <a:ext cx="17667" cy="1831839"/>
          </a:xfrm>
          <a:prstGeom prst="line">
            <a:avLst/>
          </a:prstGeom>
          <a:ln w="158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4665272" y="1446618"/>
            <a:ext cx="2201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rgbClr val="00214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Банковский сектор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566723" y="1780799"/>
            <a:ext cx="1792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Max </a:t>
            </a:r>
            <a:r>
              <a:rPr lang="ru-RU" sz="11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 ФО </a:t>
            </a:r>
            <a:r>
              <a:rPr lang="en-US" sz="20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4,1%</a:t>
            </a:r>
            <a:endParaRPr lang="ru-RU" sz="240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688249" y="2917506"/>
            <a:ext cx="1670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Min </a:t>
            </a:r>
            <a:r>
              <a:rPr lang="ru-RU" sz="11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 ФО </a:t>
            </a:r>
            <a:r>
              <a:rPr lang="en-US" sz="20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0,1%</a:t>
            </a:r>
            <a:endParaRPr lang="ru-RU" sz="240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010739" y="1784531"/>
            <a:ext cx="1774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Max   </a:t>
            </a:r>
            <a:r>
              <a:rPr lang="en-US" sz="20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3,4%</a:t>
            </a:r>
            <a:endParaRPr lang="ru-RU" sz="240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7248782" y="2363366"/>
            <a:ext cx="1385339" cy="5541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0,</a:t>
            </a:r>
            <a:r>
              <a:rPr lang="ru-RU" sz="36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7%</a:t>
            </a:r>
            <a:endParaRPr lang="ru-RU" sz="36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035222" y="2922390"/>
            <a:ext cx="1924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Min   </a:t>
            </a:r>
            <a:r>
              <a:rPr lang="en-US" sz="20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-7,9%</a:t>
            </a:r>
            <a:endParaRPr lang="ru-RU" sz="240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816109" y="1779908"/>
            <a:ext cx="1914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Max  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26,3%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3041915" y="2305693"/>
            <a:ext cx="1385339" cy="5541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7</a:t>
            </a:r>
            <a:r>
              <a:rPr lang="en-US" sz="360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,0</a:t>
            </a:r>
            <a:r>
              <a:rPr lang="ru-RU" sz="36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%</a:t>
            </a:r>
            <a:endParaRPr lang="ru-RU" sz="36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729849" y="2910470"/>
            <a:ext cx="2138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Min   </a:t>
            </a:r>
            <a:r>
              <a:rPr lang="en-US" sz="240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-73,1%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1050645" y="2305693"/>
            <a:ext cx="1385339" cy="5541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8,3</a:t>
            </a:r>
            <a:r>
              <a:rPr lang="ru-RU" sz="36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%</a:t>
            </a:r>
            <a:endParaRPr lang="ru-RU" sz="36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35074" y="1454467"/>
            <a:ext cx="190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анковский сектор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677972" y="1446618"/>
            <a:ext cx="19381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Банки УГУ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86753" y="1778207"/>
            <a:ext cx="1792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Max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 ФО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20,1%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71395" y="2905196"/>
            <a:ext cx="1670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Min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 ФО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0,6%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38489" y="997455"/>
            <a:ext cx="38868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ROE</a:t>
            </a:r>
            <a:endParaRPr lang="ru-RU" sz="260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0" name="Прямая соединительная линия 99"/>
          <p:cNvCxnSpPr/>
          <p:nvPr/>
        </p:nvCxnSpPr>
        <p:spPr>
          <a:xfrm>
            <a:off x="2653102" y="1432691"/>
            <a:ext cx="1641" cy="1840331"/>
          </a:xfrm>
          <a:prstGeom prst="line">
            <a:avLst/>
          </a:prstGeom>
          <a:ln w="15875">
            <a:solidFill>
              <a:srgbClr val="C9C9C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6937322" y="4171255"/>
            <a:ext cx="2078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Банки УГУ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917913" y="1476750"/>
            <a:ext cx="2111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Банки </a:t>
            </a: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УГУ</a:t>
            </a:r>
            <a:endParaRPr lang="ru-RU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5080105" y="2373396"/>
            <a:ext cx="1385339" cy="5541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1,0%</a:t>
            </a:r>
            <a:endParaRPr lang="ru-RU" sz="36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52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2729849" y="330512"/>
            <a:ext cx="6716871" cy="521731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Arial Narrow" panose="020B0606020202030204" pitchFamily="34" charset="0"/>
              </a:rPr>
              <a:t>Капитализация банков на 1.03.2018</a:t>
            </a:r>
          </a:p>
        </p:txBody>
      </p:sp>
      <p:sp>
        <p:nvSpPr>
          <p:cNvPr id="39" name="Номер слайда 3"/>
          <p:cNvSpPr txBox="1">
            <a:spLocks/>
          </p:cNvSpPr>
          <p:nvPr/>
        </p:nvSpPr>
        <p:spPr>
          <a:xfrm>
            <a:off x="214390" y="375143"/>
            <a:ext cx="39019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804649" rtl="0" eaLnBrk="1" latinLnBrk="0" hangingPunct="1">
              <a:defRPr sz="1050" b="1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402325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49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6974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9298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23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3947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16272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8597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58" name="Line 56"/>
          <p:cNvSpPr>
            <a:spLocks noChangeShapeType="1"/>
          </p:cNvSpPr>
          <p:nvPr/>
        </p:nvSpPr>
        <p:spPr bwMode="auto">
          <a:xfrm flipV="1">
            <a:off x="9318625" y="727075"/>
            <a:ext cx="528638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697929" y="6492875"/>
            <a:ext cx="208071" cy="365125"/>
          </a:xfrm>
          <a:effectLst/>
        </p:spPr>
        <p:txBody>
          <a:bodyPr vert="horz" lIns="0" tIns="0" rIns="0" bIns="0" rtlCol="0" anchor="ctr"/>
          <a:lstStyle/>
          <a:p>
            <a:pPr algn="l"/>
            <a:fld id="{2EC4EB27-9ADE-42C2-9A98-47F5822B2EE7}" type="slidenum">
              <a:rPr lang="ru-RU" sz="200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pPr algn="l"/>
              <a:t>4</a:t>
            </a:fld>
            <a:endParaRPr lang="ru-RU" sz="2000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 rot="5400000">
            <a:off x="5338450" y="2715996"/>
            <a:ext cx="3048451" cy="43488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 rot="5400000">
            <a:off x="1457063" y="158635"/>
            <a:ext cx="2449740" cy="388688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738490" y="3366192"/>
            <a:ext cx="3886886" cy="3048455"/>
          </a:xfrm>
          <a:prstGeom prst="rect">
            <a:avLst/>
          </a:prstGeom>
          <a:solidFill>
            <a:srgbClr val="5B9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881160" y="1581349"/>
            <a:ext cx="1216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Прибыль банков УФО</a:t>
            </a:r>
            <a:endParaRPr lang="ru-RU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31509" y="3418007"/>
            <a:ext cx="41296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Запас капитала* </a:t>
            </a:r>
            <a:endParaRPr lang="ru-RU" sz="2600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6" name="Прямая соединительная линия 105"/>
          <p:cNvCxnSpPr/>
          <p:nvPr/>
        </p:nvCxnSpPr>
        <p:spPr>
          <a:xfrm>
            <a:off x="2880238" y="4106664"/>
            <a:ext cx="6706" cy="2202897"/>
          </a:xfrm>
          <a:prstGeom prst="line">
            <a:avLst/>
          </a:prstGeom>
          <a:ln w="158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601932" y="3978041"/>
            <a:ext cx="2360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</a:t>
            </a: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анковский сектор</a:t>
            </a:r>
            <a:endParaRPr lang="ru-RU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679654" y="3983794"/>
            <a:ext cx="1945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Банки УГУ</a:t>
            </a:r>
            <a:endParaRPr lang="ru-RU" sz="1800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4688253" y="877208"/>
            <a:ext cx="4348846" cy="2465759"/>
          </a:xfrm>
          <a:prstGeom prst="rect">
            <a:avLst/>
          </a:prstGeom>
          <a:solidFill>
            <a:srgbClr val="5B9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38959" y="5570802"/>
            <a:ext cx="2101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2,0 </a:t>
            </a: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трлн рублей</a:t>
            </a:r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880239" y="5570802"/>
            <a:ext cx="1720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37</a:t>
            </a:r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млрд рублей</a:t>
            </a:r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677111" y="832613"/>
            <a:ext cx="4359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Нарушение нормативов достаточности капитала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3" name="Прямая соединительная линия 112"/>
          <p:cNvCxnSpPr/>
          <p:nvPr/>
        </p:nvCxnSpPr>
        <p:spPr>
          <a:xfrm flipH="1">
            <a:off x="6927616" y="1439544"/>
            <a:ext cx="3833" cy="531542"/>
          </a:xfrm>
          <a:prstGeom prst="line">
            <a:avLst/>
          </a:prstGeom>
          <a:ln w="158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4688249" y="1353439"/>
            <a:ext cx="2201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rgbClr val="00214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Банковский сектор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1050646" y="2128398"/>
            <a:ext cx="1478452" cy="5541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-0,7%</a:t>
            </a:r>
            <a:endParaRPr lang="ru-RU" sz="28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88139" y="1569384"/>
            <a:ext cx="234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анковский сектор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799594" y="1569384"/>
            <a:ext cx="19381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Банки УГУ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768156" y="2930453"/>
            <a:ext cx="2031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9,3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трлн рублей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738490" y="1024091"/>
            <a:ext cx="38868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Динамика капитала* </a:t>
            </a:r>
            <a:endParaRPr lang="ru-RU" sz="260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0" name="Прямая соединительная линия 119"/>
          <p:cNvCxnSpPr/>
          <p:nvPr/>
        </p:nvCxnSpPr>
        <p:spPr>
          <a:xfrm>
            <a:off x="2829150" y="1485303"/>
            <a:ext cx="1641" cy="1840331"/>
          </a:xfrm>
          <a:prstGeom prst="line">
            <a:avLst/>
          </a:prstGeom>
          <a:ln w="15875">
            <a:solidFill>
              <a:srgbClr val="C9C9C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6927616" y="1371654"/>
            <a:ext cx="2111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Банки </a:t>
            </a: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УГУ</a:t>
            </a:r>
            <a:endParaRPr lang="ru-RU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5100667" y="1666188"/>
            <a:ext cx="1385339" cy="3694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25</a:t>
            </a:r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3002088" y="2128398"/>
            <a:ext cx="1478452" cy="5541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0,2%</a:t>
            </a:r>
            <a:endParaRPr lang="ru-RU" sz="28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2930387" y="2954170"/>
            <a:ext cx="1670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127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млрд рублей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1050646" y="4752105"/>
            <a:ext cx="1478452" cy="5541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- 14%</a:t>
            </a:r>
            <a:endParaRPr lang="ru-RU" sz="28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3002088" y="4757605"/>
            <a:ext cx="1478452" cy="5541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-10%</a:t>
            </a:r>
            <a:endParaRPr lang="ru-RU" sz="28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677111" y="2001371"/>
            <a:ext cx="2234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Из них под санацией </a:t>
            </a:r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23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6921151" y="2015540"/>
            <a:ext cx="2117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Из них под санацией </a:t>
            </a:r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7254296" y="1671897"/>
            <a:ext cx="1385339" cy="3694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</a:t>
            </a:r>
            <a:endParaRPr lang="ru-RU" sz="24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4695712" y="2371337"/>
            <a:ext cx="4331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Нарушение надбавок</a:t>
            </a:r>
            <a:r>
              <a:rPr lang="en-US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соло-основе**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(при соблюдении нормативов)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5121609" y="2793237"/>
            <a:ext cx="1385339" cy="3694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24 </a:t>
            </a:r>
            <a:endParaRPr lang="ru-RU" sz="28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7274007" y="2796858"/>
            <a:ext cx="1385339" cy="3694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133" name="Прямая соединительная линия 132"/>
          <p:cNvCxnSpPr/>
          <p:nvPr/>
        </p:nvCxnSpPr>
        <p:spPr>
          <a:xfrm>
            <a:off x="6940590" y="2817613"/>
            <a:ext cx="0" cy="369448"/>
          </a:xfrm>
          <a:prstGeom prst="line">
            <a:avLst/>
          </a:prstGeom>
          <a:ln w="158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4677111" y="3418006"/>
            <a:ext cx="435047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Показатели нормативов достаточности капитала</a:t>
            </a:r>
            <a:endParaRPr lang="ru-RU" sz="260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5215094" y="4304447"/>
            <a:ext cx="1725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Банковский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сектор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6940590" y="4304447"/>
            <a:ext cx="2086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Банки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УГУ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7" name="Прямая соединительная линия 136"/>
          <p:cNvCxnSpPr/>
          <p:nvPr/>
        </p:nvCxnSpPr>
        <p:spPr>
          <a:xfrm>
            <a:off x="6931449" y="4400743"/>
            <a:ext cx="1641" cy="1840331"/>
          </a:xfrm>
          <a:prstGeom prst="line">
            <a:avLst/>
          </a:prstGeom>
          <a:ln w="15875">
            <a:solidFill>
              <a:srgbClr val="C9C9C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4617066" y="4860050"/>
            <a:ext cx="72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 1.1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4616711" y="5371533"/>
            <a:ext cx="72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 1.2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4634961" y="5871742"/>
            <a:ext cx="72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 1.0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5315786" y="4879208"/>
            <a:ext cx="1478452" cy="3401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8,3</a:t>
            </a:r>
            <a:endParaRPr lang="ru-RU" sz="24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5338615" y="5400739"/>
            <a:ext cx="1478452" cy="3401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8,8</a:t>
            </a:r>
            <a:endParaRPr lang="ru-RU" sz="24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5338615" y="5858806"/>
            <a:ext cx="1478452" cy="3401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12,5</a:t>
            </a:r>
            <a:endParaRPr lang="ru-RU" sz="24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7217787" y="4893044"/>
            <a:ext cx="1478452" cy="3401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9,2</a:t>
            </a:r>
            <a:endParaRPr lang="ru-RU" sz="24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7234815" y="5386136"/>
            <a:ext cx="1478452" cy="3401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9,4</a:t>
            </a:r>
            <a:endParaRPr lang="ru-RU" sz="24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7227450" y="5858806"/>
            <a:ext cx="1478452" cy="3401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12,9</a:t>
            </a:r>
            <a:endParaRPr lang="ru-RU" sz="24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738959" y="6460700"/>
            <a:ext cx="8358526" cy="1352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900" cap="none" baseline="0" dirty="0" smtClean="0">
                <a:solidFill>
                  <a:schemeClr val="tx2"/>
                </a:solidFill>
              </a:rPr>
              <a:t>* За</a:t>
            </a:r>
            <a:r>
              <a:rPr lang="ru-RU" sz="900" cap="none" dirty="0" smtClean="0">
                <a:solidFill>
                  <a:schemeClr val="tx2"/>
                </a:solidFill>
              </a:rPr>
              <a:t> период с 1.01.2018 по 1.03.2018</a:t>
            </a:r>
            <a:r>
              <a:rPr lang="en-US" sz="900" dirty="0">
                <a:solidFill>
                  <a:schemeClr val="tx2"/>
                </a:solidFill>
              </a:rPr>
              <a:t>.</a:t>
            </a:r>
            <a:endParaRPr lang="ru-RU" sz="900" cap="none" baseline="0" dirty="0" smtClean="0">
              <a:solidFill>
                <a:schemeClr val="tx2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738490" y="6597723"/>
            <a:ext cx="8358995" cy="29695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900" dirty="0" smtClean="0">
                <a:solidFill>
                  <a:schemeClr val="tx2"/>
                </a:solidFill>
              </a:rPr>
              <a:t>**</a:t>
            </a:r>
            <a:r>
              <a:rPr lang="en-US" sz="900" smtClean="0">
                <a:solidFill>
                  <a:schemeClr val="tx2"/>
                </a:solidFill>
              </a:rPr>
              <a:t> </a:t>
            </a:r>
            <a:r>
              <a:rPr lang="ru-RU" sz="900" smtClean="0">
                <a:solidFill>
                  <a:schemeClr val="tx2"/>
                </a:solidFill>
              </a:rPr>
              <a:t>Требования </a:t>
            </a:r>
            <a:r>
              <a:rPr lang="ru-RU" sz="900" dirty="0">
                <a:solidFill>
                  <a:schemeClr val="tx2"/>
                </a:solidFill>
              </a:rPr>
              <a:t>по надбавкам выросли с 1,25 до 1,875 и с 0,35 до 0,650 начиная с 2018 </a:t>
            </a:r>
            <a:r>
              <a:rPr lang="ru-RU" sz="900" dirty="0" smtClean="0">
                <a:solidFill>
                  <a:schemeClr val="tx2"/>
                </a:solidFill>
              </a:rPr>
              <a:t>года. Кредитные </a:t>
            </a:r>
            <a:r>
              <a:rPr lang="ru-RU" sz="900" dirty="0">
                <a:solidFill>
                  <a:schemeClr val="tx2"/>
                </a:solidFill>
              </a:rPr>
              <a:t>организации обязаны соблюдать надбавки на ежеквартальной основе (головные организации банковских групп должны выполнять требования по надбавкам на консолидированном уровне). </a:t>
            </a:r>
            <a:endParaRPr lang="en-US" sz="9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ru-RU" sz="900" cap="none" baseline="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22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2715312" y="312286"/>
            <a:ext cx="6716871" cy="521731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Реформа банковского надзора</a:t>
            </a:r>
            <a:endParaRPr lang="ru-RU" sz="1200" b="0" dirty="0">
              <a:latin typeface="Arial Narrow" panose="020B0606020202030204" pitchFamily="34" charset="0"/>
            </a:endParaRPr>
          </a:p>
        </p:txBody>
      </p:sp>
      <p:sp>
        <p:nvSpPr>
          <p:cNvPr id="39" name="Номер слайда 3"/>
          <p:cNvSpPr txBox="1">
            <a:spLocks/>
          </p:cNvSpPr>
          <p:nvPr/>
        </p:nvSpPr>
        <p:spPr>
          <a:xfrm>
            <a:off x="214390" y="375143"/>
            <a:ext cx="39019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804649" rtl="0" eaLnBrk="1" latinLnBrk="0" hangingPunct="1">
              <a:defRPr sz="1050" b="1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402325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49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6974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9298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23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3947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16272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8597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57" name="Line 51"/>
          <p:cNvSpPr>
            <a:spLocks noChangeShapeType="1"/>
          </p:cNvSpPr>
          <p:nvPr/>
        </p:nvSpPr>
        <p:spPr bwMode="auto">
          <a:xfrm flipV="1">
            <a:off x="58632" y="940957"/>
            <a:ext cx="1947862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" name="Line 56"/>
          <p:cNvSpPr>
            <a:spLocks noChangeShapeType="1"/>
          </p:cNvSpPr>
          <p:nvPr/>
        </p:nvSpPr>
        <p:spPr bwMode="auto">
          <a:xfrm flipV="1">
            <a:off x="9318625" y="727075"/>
            <a:ext cx="528638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706753" y="6492875"/>
            <a:ext cx="199247" cy="365125"/>
          </a:xfrm>
          <a:effectLst/>
        </p:spPr>
        <p:txBody>
          <a:bodyPr/>
          <a:lstStyle/>
          <a:p>
            <a:pPr algn="l"/>
            <a:fld id="{2EC4EB27-9ADE-42C2-9A98-47F5822B2EE7}" type="slidenum">
              <a:rPr lang="ru-RU" sz="200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pPr algn="l"/>
              <a:t>5</a:t>
            </a:fld>
            <a:endParaRPr lang="ru-RU" sz="2000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08199" y="1248806"/>
            <a:ext cx="2396982" cy="584812"/>
          </a:xfrm>
          <a:prstGeom prst="roundRect">
            <a:avLst>
              <a:gd name="adj" fmla="val 18490"/>
            </a:avLst>
          </a:prstGeom>
          <a:solidFill>
            <a:schemeClr val="accent2">
              <a:lumMod val="50000"/>
            </a:schemeClr>
          </a:solidFill>
          <a:ln w="12700" cap="flat" cmpd="sng" algn="ctr">
            <a:solidFill>
              <a:schemeClr val="accent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95">
              <a:spcAft>
                <a:spcPts val="300"/>
              </a:spcAft>
            </a:pPr>
            <a:r>
              <a:rPr lang="ru-RU" sz="2800" kern="0" dirty="0" smtClean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Предпосылки</a:t>
            </a:r>
            <a:endParaRPr lang="ru-RU" sz="2800" kern="0" dirty="0">
              <a:solidFill>
                <a:schemeClr val="bg1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73747" y="1248806"/>
            <a:ext cx="2396982" cy="584812"/>
          </a:xfrm>
          <a:prstGeom prst="roundRect">
            <a:avLst>
              <a:gd name="adj" fmla="val 18490"/>
            </a:avLst>
          </a:prstGeom>
          <a:solidFill>
            <a:schemeClr val="accent2">
              <a:lumMod val="50000"/>
            </a:schemeClr>
          </a:solidFill>
          <a:ln w="12700" cap="flat" cmpd="sng" algn="ctr">
            <a:solidFill>
              <a:schemeClr val="accent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95">
              <a:spcAft>
                <a:spcPts val="300"/>
              </a:spcAft>
            </a:pPr>
            <a:r>
              <a:rPr lang="ru-RU" sz="2800" kern="0" dirty="0" smtClean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Меры</a:t>
            </a:r>
            <a:endParaRPr lang="ru-RU" sz="2800" kern="0" dirty="0">
              <a:solidFill>
                <a:schemeClr val="bg1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255" y="2481936"/>
            <a:ext cx="4502521" cy="382736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marL="342900" indent="-342900" algn="l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Р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егуляторные изменения (в том числе внедрение стандартов Базель 3)</a:t>
            </a:r>
          </a:p>
          <a:p>
            <a:pPr marL="342900" indent="-342900" algn="l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Внедрение системы управления рисками</a:t>
            </a:r>
          </a:p>
          <a:p>
            <a:pPr marL="342900" indent="-342900" algn="l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200" dirty="0" err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Дигитализация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финансового рынка </a:t>
            </a:r>
          </a:p>
          <a:p>
            <a:pPr marL="342900" indent="-342900" algn="l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Централизация принятия значимых решений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56085" y="2481936"/>
            <a:ext cx="4850669" cy="401093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342900" indent="-342900" algn="l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Централизация банковского надзора (создание СТБН)</a:t>
            </a:r>
          </a:p>
          <a:p>
            <a:pPr marL="342900" indent="-342900" algn="l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В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недрение единых стандартов</a:t>
            </a:r>
          </a:p>
          <a:p>
            <a:pPr marL="342900" indent="-342900" algn="l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И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зменение надзорных компетенций кураторов с фокусом на анализ бизнес-модели банков</a:t>
            </a:r>
          </a:p>
          <a:p>
            <a:pPr marL="342900" indent="-342900" algn="l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С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охранение надзорных компетенций в регионах</a:t>
            </a:r>
          </a:p>
          <a:p>
            <a:pPr marL="342900" indent="-342900" algn="l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Развитие компетенций по оценке кредитного, рыночного и операционного рисков в Службе анализа рисков</a:t>
            </a:r>
          </a:p>
        </p:txBody>
      </p:sp>
    </p:spTree>
    <p:extLst>
      <p:ext uri="{BB962C8B-B14F-4D97-AF65-F5344CB8AC3E}">
        <p14:creationId xmlns:p14="http://schemas.microsoft.com/office/powerpoint/2010/main" val="256045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4424" y="4648476"/>
            <a:ext cx="1090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 defTabSz="457189">
              <a:defRPr sz="3600" b="1">
                <a:solidFill>
                  <a:srgbClr val="3A8E5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672</a:t>
            </a:r>
          </a:p>
        </p:txBody>
      </p:sp>
      <p:pic>
        <p:nvPicPr>
          <p:cNvPr id="48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072" y="3994380"/>
            <a:ext cx="670007" cy="67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85" y="3975852"/>
            <a:ext cx="504316" cy="52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001" y="3975852"/>
            <a:ext cx="504316" cy="52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843" y="4151924"/>
            <a:ext cx="504316" cy="52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" name="TextBox 116"/>
          <p:cNvSpPr txBox="1"/>
          <p:nvPr/>
        </p:nvSpPr>
        <p:spPr>
          <a:xfrm>
            <a:off x="2222189" y="4618778"/>
            <a:ext cx="1090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42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8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5819582" y="4684205"/>
            <a:ext cx="1090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ru-RU" sz="3600" b="1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61</a:t>
            </a:r>
            <a:endParaRPr lang="ru-RU" sz="4400" b="1" dirty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44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964" y="4086457"/>
            <a:ext cx="670007" cy="67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861" y="3953366"/>
            <a:ext cx="504316" cy="52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267" y="3929126"/>
            <a:ext cx="504316" cy="52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745" y="4148700"/>
            <a:ext cx="504316" cy="52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" name="TextBox 148"/>
          <p:cNvSpPr txBox="1"/>
          <p:nvPr/>
        </p:nvSpPr>
        <p:spPr>
          <a:xfrm>
            <a:off x="6759536" y="4677654"/>
            <a:ext cx="1090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ru-RU" sz="3600" b="1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87</a:t>
            </a:r>
            <a:endParaRPr lang="ru-RU" sz="4400" b="1" dirty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150" name="Group 79"/>
          <p:cNvGrpSpPr>
            <a:grpSpLocks noChangeAspect="1"/>
          </p:cNvGrpSpPr>
          <p:nvPr/>
        </p:nvGrpSpPr>
        <p:grpSpPr bwMode="auto">
          <a:xfrm>
            <a:off x="600349" y="5555077"/>
            <a:ext cx="705319" cy="500018"/>
            <a:chOff x="3437" y="1784"/>
            <a:chExt cx="426" cy="302"/>
          </a:xfrm>
          <a:solidFill>
            <a:schemeClr val="accent2">
              <a:lumMod val="50000"/>
            </a:schemeClr>
          </a:solidFill>
        </p:grpSpPr>
        <p:sp>
          <p:nvSpPr>
            <p:cNvPr id="151" name="Freeform 80"/>
            <p:cNvSpPr>
              <a:spLocks noEditPoints="1"/>
            </p:cNvSpPr>
            <p:nvPr/>
          </p:nvSpPr>
          <p:spPr bwMode="auto">
            <a:xfrm>
              <a:off x="3614" y="1962"/>
              <a:ext cx="72" cy="70"/>
            </a:xfrm>
            <a:custGeom>
              <a:avLst/>
              <a:gdLst>
                <a:gd name="T0" fmla="*/ 24 w 48"/>
                <a:gd name="T1" fmla="*/ 48 h 48"/>
                <a:gd name="T2" fmla="*/ 0 w 48"/>
                <a:gd name="T3" fmla="*/ 24 h 48"/>
                <a:gd name="T4" fmla="*/ 24 w 48"/>
                <a:gd name="T5" fmla="*/ 0 h 48"/>
                <a:gd name="T6" fmla="*/ 48 w 48"/>
                <a:gd name="T7" fmla="*/ 24 h 48"/>
                <a:gd name="T8" fmla="*/ 24 w 48"/>
                <a:gd name="T9" fmla="*/ 48 h 48"/>
                <a:gd name="T10" fmla="*/ 24 w 48"/>
                <a:gd name="T11" fmla="*/ 12 h 48"/>
                <a:gd name="T12" fmla="*/ 12 w 48"/>
                <a:gd name="T13" fmla="*/ 24 h 48"/>
                <a:gd name="T14" fmla="*/ 24 w 48"/>
                <a:gd name="T15" fmla="*/ 36 h 48"/>
                <a:gd name="T16" fmla="*/ 36 w 48"/>
                <a:gd name="T17" fmla="*/ 24 h 48"/>
                <a:gd name="T18" fmla="*/ 24 w 48"/>
                <a:gd name="T1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7" y="0"/>
                    <a:pt x="48" y="11"/>
                    <a:pt x="48" y="24"/>
                  </a:cubicBezTo>
                  <a:cubicBezTo>
                    <a:pt x="48" y="37"/>
                    <a:pt x="37" y="48"/>
                    <a:pt x="24" y="48"/>
                  </a:cubicBezTo>
                  <a:close/>
                  <a:moveTo>
                    <a:pt x="24" y="12"/>
                  </a:moveTo>
                  <a:cubicBezTo>
                    <a:pt x="18" y="12"/>
                    <a:pt x="12" y="17"/>
                    <a:pt x="12" y="24"/>
                  </a:cubicBezTo>
                  <a:cubicBezTo>
                    <a:pt x="12" y="30"/>
                    <a:pt x="18" y="36"/>
                    <a:pt x="24" y="36"/>
                  </a:cubicBezTo>
                  <a:cubicBezTo>
                    <a:pt x="31" y="36"/>
                    <a:pt x="36" y="30"/>
                    <a:pt x="36" y="24"/>
                  </a:cubicBezTo>
                  <a:cubicBezTo>
                    <a:pt x="36" y="17"/>
                    <a:pt x="31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en-AU" sz="1800">
                <a:solidFill>
                  <a:srgbClr val="92D2AA"/>
                </a:solidFill>
              </a:endParaRPr>
            </a:p>
          </p:txBody>
        </p:sp>
        <p:sp>
          <p:nvSpPr>
            <p:cNvPr id="152" name="Freeform 81"/>
            <p:cNvSpPr>
              <a:spLocks/>
            </p:cNvSpPr>
            <p:nvPr/>
          </p:nvSpPr>
          <p:spPr bwMode="auto">
            <a:xfrm>
              <a:off x="3659" y="1880"/>
              <a:ext cx="108" cy="107"/>
            </a:xfrm>
            <a:custGeom>
              <a:avLst/>
              <a:gdLst>
                <a:gd name="T0" fmla="*/ 7 w 73"/>
                <a:gd name="T1" fmla="*/ 72 h 72"/>
                <a:gd name="T2" fmla="*/ 3 w 73"/>
                <a:gd name="T3" fmla="*/ 70 h 72"/>
                <a:gd name="T4" fmla="*/ 3 w 73"/>
                <a:gd name="T5" fmla="*/ 62 h 72"/>
                <a:gd name="T6" fmla="*/ 62 w 73"/>
                <a:gd name="T7" fmla="*/ 2 h 72"/>
                <a:gd name="T8" fmla="*/ 71 w 73"/>
                <a:gd name="T9" fmla="*/ 2 h 72"/>
                <a:gd name="T10" fmla="*/ 71 w 73"/>
                <a:gd name="T11" fmla="*/ 11 h 72"/>
                <a:gd name="T12" fmla="*/ 11 w 73"/>
                <a:gd name="T13" fmla="*/ 70 h 72"/>
                <a:gd name="T14" fmla="*/ 7 w 73"/>
                <a:gd name="T1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72">
                  <a:moveTo>
                    <a:pt x="7" y="72"/>
                  </a:moveTo>
                  <a:cubicBezTo>
                    <a:pt x="5" y="72"/>
                    <a:pt x="4" y="72"/>
                    <a:pt x="3" y="70"/>
                  </a:cubicBezTo>
                  <a:cubicBezTo>
                    <a:pt x="0" y="68"/>
                    <a:pt x="0" y="64"/>
                    <a:pt x="3" y="62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4" y="0"/>
                    <a:pt x="68" y="0"/>
                    <a:pt x="71" y="2"/>
                  </a:cubicBezTo>
                  <a:cubicBezTo>
                    <a:pt x="73" y="5"/>
                    <a:pt x="73" y="9"/>
                    <a:pt x="71" y="11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0" y="72"/>
                    <a:pt x="9" y="72"/>
                    <a:pt x="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en-AU" sz="1800">
                <a:solidFill>
                  <a:srgbClr val="92D2AA"/>
                </a:solidFill>
              </a:endParaRPr>
            </a:p>
          </p:txBody>
        </p:sp>
        <p:sp>
          <p:nvSpPr>
            <p:cNvPr id="153" name="Freeform 82"/>
            <p:cNvSpPr>
              <a:spLocks/>
            </p:cNvSpPr>
            <p:nvPr/>
          </p:nvSpPr>
          <p:spPr bwMode="auto">
            <a:xfrm>
              <a:off x="3472" y="1997"/>
              <a:ext cx="54" cy="18"/>
            </a:xfrm>
            <a:custGeom>
              <a:avLst/>
              <a:gdLst>
                <a:gd name="T0" fmla="*/ 30 w 36"/>
                <a:gd name="T1" fmla="*/ 12 h 12"/>
                <a:gd name="T2" fmla="*/ 6 w 36"/>
                <a:gd name="T3" fmla="*/ 12 h 12"/>
                <a:gd name="T4" fmla="*/ 0 w 36"/>
                <a:gd name="T5" fmla="*/ 6 h 12"/>
                <a:gd name="T6" fmla="*/ 6 w 36"/>
                <a:gd name="T7" fmla="*/ 0 h 12"/>
                <a:gd name="T8" fmla="*/ 30 w 36"/>
                <a:gd name="T9" fmla="*/ 0 h 12"/>
                <a:gd name="T10" fmla="*/ 36 w 36"/>
                <a:gd name="T11" fmla="*/ 6 h 12"/>
                <a:gd name="T12" fmla="*/ 30 w 3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2">
                  <a:moveTo>
                    <a:pt x="3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0"/>
                    <a:pt x="36" y="3"/>
                    <a:pt x="36" y="6"/>
                  </a:cubicBezTo>
                  <a:cubicBezTo>
                    <a:pt x="36" y="9"/>
                    <a:pt x="34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en-AU" sz="1800">
                <a:solidFill>
                  <a:srgbClr val="92D2AA"/>
                </a:solidFill>
              </a:endParaRPr>
            </a:p>
          </p:txBody>
        </p:sp>
        <p:sp>
          <p:nvSpPr>
            <p:cNvPr id="154" name="Freeform 83"/>
            <p:cNvSpPr>
              <a:spLocks/>
            </p:cNvSpPr>
            <p:nvPr/>
          </p:nvSpPr>
          <p:spPr bwMode="auto">
            <a:xfrm>
              <a:off x="3774" y="1997"/>
              <a:ext cx="54" cy="18"/>
            </a:xfrm>
            <a:custGeom>
              <a:avLst/>
              <a:gdLst>
                <a:gd name="T0" fmla="*/ 30 w 36"/>
                <a:gd name="T1" fmla="*/ 12 h 12"/>
                <a:gd name="T2" fmla="*/ 6 w 36"/>
                <a:gd name="T3" fmla="*/ 12 h 12"/>
                <a:gd name="T4" fmla="*/ 0 w 36"/>
                <a:gd name="T5" fmla="*/ 6 h 12"/>
                <a:gd name="T6" fmla="*/ 6 w 36"/>
                <a:gd name="T7" fmla="*/ 0 h 12"/>
                <a:gd name="T8" fmla="*/ 30 w 36"/>
                <a:gd name="T9" fmla="*/ 0 h 12"/>
                <a:gd name="T10" fmla="*/ 36 w 36"/>
                <a:gd name="T11" fmla="*/ 6 h 12"/>
                <a:gd name="T12" fmla="*/ 30 w 3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2">
                  <a:moveTo>
                    <a:pt x="3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0"/>
                    <a:pt x="36" y="3"/>
                    <a:pt x="36" y="6"/>
                  </a:cubicBezTo>
                  <a:cubicBezTo>
                    <a:pt x="36" y="9"/>
                    <a:pt x="34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en-AU" sz="1800">
                <a:solidFill>
                  <a:srgbClr val="92D2AA"/>
                </a:solidFill>
              </a:endParaRPr>
            </a:p>
          </p:txBody>
        </p:sp>
        <p:sp>
          <p:nvSpPr>
            <p:cNvPr id="155" name="Freeform 84"/>
            <p:cNvSpPr>
              <a:spLocks/>
            </p:cNvSpPr>
            <p:nvPr/>
          </p:nvSpPr>
          <p:spPr bwMode="auto">
            <a:xfrm>
              <a:off x="3764" y="1922"/>
              <a:ext cx="52" cy="32"/>
            </a:xfrm>
            <a:custGeom>
              <a:avLst/>
              <a:gdLst>
                <a:gd name="T0" fmla="*/ 6 w 35"/>
                <a:gd name="T1" fmla="*/ 22 h 22"/>
                <a:gd name="T2" fmla="*/ 1 w 35"/>
                <a:gd name="T3" fmla="*/ 19 h 22"/>
                <a:gd name="T4" fmla="*/ 4 w 35"/>
                <a:gd name="T5" fmla="*/ 11 h 22"/>
                <a:gd name="T6" fmla="*/ 26 w 35"/>
                <a:gd name="T7" fmla="*/ 2 h 22"/>
                <a:gd name="T8" fmla="*/ 34 w 35"/>
                <a:gd name="T9" fmla="*/ 5 h 22"/>
                <a:gd name="T10" fmla="*/ 31 w 35"/>
                <a:gd name="T11" fmla="*/ 13 h 22"/>
                <a:gd name="T12" fmla="*/ 9 w 35"/>
                <a:gd name="T13" fmla="*/ 22 h 22"/>
                <a:gd name="T14" fmla="*/ 6 w 35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22">
                  <a:moveTo>
                    <a:pt x="6" y="22"/>
                  </a:moveTo>
                  <a:cubicBezTo>
                    <a:pt x="4" y="22"/>
                    <a:pt x="2" y="21"/>
                    <a:pt x="1" y="19"/>
                  </a:cubicBezTo>
                  <a:cubicBezTo>
                    <a:pt x="0" y="16"/>
                    <a:pt x="1" y="12"/>
                    <a:pt x="4" y="1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9" y="0"/>
                    <a:pt x="33" y="2"/>
                    <a:pt x="34" y="5"/>
                  </a:cubicBezTo>
                  <a:cubicBezTo>
                    <a:pt x="35" y="8"/>
                    <a:pt x="34" y="11"/>
                    <a:pt x="31" y="1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7" y="22"/>
                    <a:pt x="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en-AU" sz="1800">
                <a:solidFill>
                  <a:srgbClr val="92D2AA"/>
                </a:solidFill>
              </a:endParaRPr>
            </a:p>
          </p:txBody>
        </p:sp>
        <p:sp>
          <p:nvSpPr>
            <p:cNvPr id="156" name="Freeform 85"/>
            <p:cNvSpPr>
              <a:spLocks/>
            </p:cNvSpPr>
            <p:nvPr/>
          </p:nvSpPr>
          <p:spPr bwMode="auto">
            <a:xfrm>
              <a:off x="3691" y="1832"/>
              <a:ext cx="34" cy="51"/>
            </a:xfrm>
            <a:custGeom>
              <a:avLst/>
              <a:gdLst>
                <a:gd name="T0" fmla="*/ 7 w 23"/>
                <a:gd name="T1" fmla="*/ 35 h 35"/>
                <a:gd name="T2" fmla="*/ 4 w 23"/>
                <a:gd name="T3" fmla="*/ 34 h 35"/>
                <a:gd name="T4" fmla="*/ 1 w 23"/>
                <a:gd name="T5" fmla="*/ 26 h 35"/>
                <a:gd name="T6" fmla="*/ 10 w 23"/>
                <a:gd name="T7" fmla="*/ 4 h 35"/>
                <a:gd name="T8" fmla="*/ 18 w 23"/>
                <a:gd name="T9" fmla="*/ 1 h 35"/>
                <a:gd name="T10" fmla="*/ 21 w 23"/>
                <a:gd name="T11" fmla="*/ 9 h 35"/>
                <a:gd name="T12" fmla="*/ 12 w 23"/>
                <a:gd name="T13" fmla="*/ 31 h 35"/>
                <a:gd name="T14" fmla="*/ 7 w 23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35">
                  <a:moveTo>
                    <a:pt x="7" y="35"/>
                  </a:moveTo>
                  <a:cubicBezTo>
                    <a:pt x="6" y="35"/>
                    <a:pt x="5" y="35"/>
                    <a:pt x="4" y="34"/>
                  </a:cubicBezTo>
                  <a:cubicBezTo>
                    <a:pt x="1" y="33"/>
                    <a:pt x="0" y="29"/>
                    <a:pt x="1" y="2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2" y="1"/>
                    <a:pt x="15" y="0"/>
                    <a:pt x="18" y="1"/>
                  </a:cubicBezTo>
                  <a:cubicBezTo>
                    <a:pt x="21" y="2"/>
                    <a:pt x="23" y="6"/>
                    <a:pt x="21" y="9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1" y="33"/>
                    <a:pt x="9" y="35"/>
                    <a:pt x="7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en-AU" sz="1800">
                <a:solidFill>
                  <a:srgbClr val="92D2AA"/>
                </a:solidFill>
              </a:endParaRPr>
            </a:p>
          </p:txBody>
        </p:sp>
        <p:sp>
          <p:nvSpPr>
            <p:cNvPr id="157" name="Freeform 86"/>
            <p:cNvSpPr>
              <a:spLocks/>
            </p:cNvSpPr>
            <p:nvPr/>
          </p:nvSpPr>
          <p:spPr bwMode="auto">
            <a:xfrm>
              <a:off x="3641" y="1820"/>
              <a:ext cx="18" cy="53"/>
            </a:xfrm>
            <a:custGeom>
              <a:avLst/>
              <a:gdLst>
                <a:gd name="T0" fmla="*/ 6 w 12"/>
                <a:gd name="T1" fmla="*/ 36 h 36"/>
                <a:gd name="T2" fmla="*/ 0 w 12"/>
                <a:gd name="T3" fmla="*/ 30 h 36"/>
                <a:gd name="T4" fmla="*/ 0 w 12"/>
                <a:gd name="T5" fmla="*/ 6 h 36"/>
                <a:gd name="T6" fmla="*/ 6 w 12"/>
                <a:gd name="T7" fmla="*/ 0 h 36"/>
                <a:gd name="T8" fmla="*/ 12 w 12"/>
                <a:gd name="T9" fmla="*/ 6 h 36"/>
                <a:gd name="T10" fmla="*/ 12 w 12"/>
                <a:gd name="T11" fmla="*/ 30 h 36"/>
                <a:gd name="T12" fmla="*/ 6 w 12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6">
                  <a:moveTo>
                    <a:pt x="6" y="36"/>
                  </a:move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3"/>
                    <a:pt x="10" y="36"/>
                    <a:pt x="6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en-AU" sz="1800">
                <a:solidFill>
                  <a:srgbClr val="92D2AA"/>
                </a:solidFill>
              </a:endParaRPr>
            </a:p>
          </p:txBody>
        </p:sp>
        <p:sp>
          <p:nvSpPr>
            <p:cNvPr id="158" name="Freeform 87"/>
            <p:cNvSpPr>
              <a:spLocks/>
            </p:cNvSpPr>
            <p:nvPr/>
          </p:nvSpPr>
          <p:spPr bwMode="auto">
            <a:xfrm>
              <a:off x="3576" y="1832"/>
              <a:ext cx="34" cy="51"/>
            </a:xfrm>
            <a:custGeom>
              <a:avLst/>
              <a:gdLst>
                <a:gd name="T0" fmla="*/ 16 w 23"/>
                <a:gd name="T1" fmla="*/ 35 h 35"/>
                <a:gd name="T2" fmla="*/ 10 w 23"/>
                <a:gd name="T3" fmla="*/ 31 h 35"/>
                <a:gd name="T4" fmla="*/ 1 w 23"/>
                <a:gd name="T5" fmla="*/ 9 h 35"/>
                <a:gd name="T6" fmla="*/ 4 w 23"/>
                <a:gd name="T7" fmla="*/ 1 h 35"/>
                <a:gd name="T8" fmla="*/ 12 w 23"/>
                <a:gd name="T9" fmla="*/ 4 h 35"/>
                <a:gd name="T10" fmla="*/ 21 w 23"/>
                <a:gd name="T11" fmla="*/ 26 h 35"/>
                <a:gd name="T12" fmla="*/ 18 w 23"/>
                <a:gd name="T13" fmla="*/ 34 h 35"/>
                <a:gd name="T14" fmla="*/ 16 w 23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35">
                  <a:moveTo>
                    <a:pt x="16" y="35"/>
                  </a:moveTo>
                  <a:cubicBezTo>
                    <a:pt x="13" y="35"/>
                    <a:pt x="11" y="33"/>
                    <a:pt x="10" y="31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6"/>
                    <a:pt x="1" y="2"/>
                    <a:pt x="4" y="1"/>
                  </a:cubicBezTo>
                  <a:cubicBezTo>
                    <a:pt x="7" y="0"/>
                    <a:pt x="11" y="1"/>
                    <a:pt x="12" y="4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3" y="29"/>
                    <a:pt x="21" y="33"/>
                    <a:pt x="18" y="34"/>
                  </a:cubicBezTo>
                  <a:cubicBezTo>
                    <a:pt x="17" y="35"/>
                    <a:pt x="17" y="35"/>
                    <a:pt x="1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en-AU" sz="1800">
                <a:solidFill>
                  <a:srgbClr val="92D2AA"/>
                </a:solidFill>
              </a:endParaRPr>
            </a:p>
          </p:txBody>
        </p:sp>
        <p:sp>
          <p:nvSpPr>
            <p:cNvPr id="159" name="Freeform 88"/>
            <p:cNvSpPr>
              <a:spLocks/>
            </p:cNvSpPr>
            <p:nvPr/>
          </p:nvSpPr>
          <p:spPr bwMode="auto">
            <a:xfrm>
              <a:off x="3521" y="1869"/>
              <a:ext cx="45" cy="42"/>
            </a:xfrm>
            <a:custGeom>
              <a:avLst/>
              <a:gdLst>
                <a:gd name="T0" fmla="*/ 24 w 30"/>
                <a:gd name="T1" fmla="*/ 29 h 29"/>
                <a:gd name="T2" fmla="*/ 19 w 30"/>
                <a:gd name="T3" fmla="*/ 27 h 29"/>
                <a:gd name="T4" fmla="*/ 2 w 30"/>
                <a:gd name="T5" fmla="*/ 10 h 29"/>
                <a:gd name="T6" fmla="*/ 2 w 30"/>
                <a:gd name="T7" fmla="*/ 2 h 29"/>
                <a:gd name="T8" fmla="*/ 11 w 30"/>
                <a:gd name="T9" fmla="*/ 2 h 29"/>
                <a:gd name="T10" fmla="*/ 28 w 30"/>
                <a:gd name="T11" fmla="*/ 19 h 29"/>
                <a:gd name="T12" fmla="*/ 28 w 30"/>
                <a:gd name="T13" fmla="*/ 27 h 29"/>
                <a:gd name="T14" fmla="*/ 24 w 30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9">
                  <a:moveTo>
                    <a:pt x="24" y="29"/>
                  </a:moveTo>
                  <a:cubicBezTo>
                    <a:pt x="22" y="29"/>
                    <a:pt x="21" y="29"/>
                    <a:pt x="19" y="27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5" y="0"/>
                    <a:pt x="9" y="0"/>
                    <a:pt x="11" y="2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0" y="21"/>
                    <a:pt x="30" y="25"/>
                    <a:pt x="28" y="27"/>
                  </a:cubicBezTo>
                  <a:cubicBezTo>
                    <a:pt x="27" y="29"/>
                    <a:pt x="25" y="29"/>
                    <a:pt x="2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en-AU" sz="1800">
                <a:solidFill>
                  <a:srgbClr val="92D2AA"/>
                </a:solidFill>
              </a:endParaRPr>
            </a:p>
          </p:txBody>
        </p:sp>
        <p:sp>
          <p:nvSpPr>
            <p:cNvPr id="160" name="Freeform 89"/>
            <p:cNvSpPr>
              <a:spLocks/>
            </p:cNvSpPr>
            <p:nvPr/>
          </p:nvSpPr>
          <p:spPr bwMode="auto">
            <a:xfrm>
              <a:off x="3484" y="1922"/>
              <a:ext cx="54" cy="32"/>
            </a:xfrm>
            <a:custGeom>
              <a:avLst/>
              <a:gdLst>
                <a:gd name="T0" fmla="*/ 29 w 36"/>
                <a:gd name="T1" fmla="*/ 22 h 22"/>
                <a:gd name="T2" fmla="*/ 27 w 36"/>
                <a:gd name="T3" fmla="*/ 22 h 22"/>
                <a:gd name="T4" fmla="*/ 5 w 36"/>
                <a:gd name="T5" fmla="*/ 13 h 22"/>
                <a:gd name="T6" fmla="*/ 1 w 36"/>
                <a:gd name="T7" fmla="*/ 5 h 22"/>
                <a:gd name="T8" fmla="*/ 9 w 36"/>
                <a:gd name="T9" fmla="*/ 2 h 22"/>
                <a:gd name="T10" fmla="*/ 31 w 36"/>
                <a:gd name="T11" fmla="*/ 11 h 22"/>
                <a:gd name="T12" fmla="*/ 35 w 36"/>
                <a:gd name="T13" fmla="*/ 19 h 22"/>
                <a:gd name="T14" fmla="*/ 29 w 36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2">
                  <a:moveTo>
                    <a:pt x="29" y="22"/>
                  </a:moveTo>
                  <a:cubicBezTo>
                    <a:pt x="28" y="22"/>
                    <a:pt x="28" y="22"/>
                    <a:pt x="27" y="2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3" y="2"/>
                    <a:pt x="6" y="0"/>
                    <a:pt x="9" y="2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4" y="12"/>
                    <a:pt x="36" y="16"/>
                    <a:pt x="35" y="19"/>
                  </a:cubicBezTo>
                  <a:cubicBezTo>
                    <a:pt x="34" y="21"/>
                    <a:pt x="31" y="22"/>
                    <a:pt x="2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en-AU" sz="1800">
                <a:solidFill>
                  <a:srgbClr val="92D2AA"/>
                </a:solidFill>
              </a:endParaRPr>
            </a:p>
          </p:txBody>
        </p:sp>
        <p:sp>
          <p:nvSpPr>
            <p:cNvPr id="161" name="Freeform 90"/>
            <p:cNvSpPr>
              <a:spLocks noEditPoints="1"/>
            </p:cNvSpPr>
            <p:nvPr/>
          </p:nvSpPr>
          <p:spPr bwMode="auto">
            <a:xfrm>
              <a:off x="3437" y="1784"/>
              <a:ext cx="426" cy="302"/>
            </a:xfrm>
            <a:custGeom>
              <a:avLst/>
              <a:gdLst>
                <a:gd name="T0" fmla="*/ 282 w 288"/>
                <a:gd name="T1" fmla="*/ 204 h 204"/>
                <a:gd name="T2" fmla="*/ 6 w 288"/>
                <a:gd name="T3" fmla="*/ 204 h 204"/>
                <a:gd name="T4" fmla="*/ 0 w 288"/>
                <a:gd name="T5" fmla="*/ 198 h 204"/>
                <a:gd name="T6" fmla="*/ 0 w 288"/>
                <a:gd name="T7" fmla="*/ 144 h 204"/>
                <a:gd name="T8" fmla="*/ 144 w 288"/>
                <a:gd name="T9" fmla="*/ 0 h 204"/>
                <a:gd name="T10" fmla="*/ 288 w 288"/>
                <a:gd name="T11" fmla="*/ 144 h 204"/>
                <a:gd name="T12" fmla="*/ 288 w 288"/>
                <a:gd name="T13" fmla="*/ 198 h 204"/>
                <a:gd name="T14" fmla="*/ 282 w 288"/>
                <a:gd name="T15" fmla="*/ 204 h 204"/>
                <a:gd name="T16" fmla="*/ 12 w 288"/>
                <a:gd name="T17" fmla="*/ 192 h 204"/>
                <a:gd name="T18" fmla="*/ 276 w 288"/>
                <a:gd name="T19" fmla="*/ 192 h 204"/>
                <a:gd name="T20" fmla="*/ 276 w 288"/>
                <a:gd name="T21" fmla="*/ 144 h 204"/>
                <a:gd name="T22" fmla="*/ 144 w 288"/>
                <a:gd name="T23" fmla="*/ 12 h 204"/>
                <a:gd name="T24" fmla="*/ 12 w 288"/>
                <a:gd name="T25" fmla="*/ 144 h 204"/>
                <a:gd name="T26" fmla="*/ 12 w 288"/>
                <a:gd name="T27" fmla="*/ 19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8" h="204">
                  <a:moveTo>
                    <a:pt x="282" y="204"/>
                  </a:moveTo>
                  <a:cubicBezTo>
                    <a:pt x="6" y="204"/>
                    <a:pt x="6" y="204"/>
                    <a:pt x="6" y="204"/>
                  </a:cubicBezTo>
                  <a:cubicBezTo>
                    <a:pt x="3" y="204"/>
                    <a:pt x="0" y="201"/>
                    <a:pt x="0" y="198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64"/>
                    <a:pt x="65" y="0"/>
                    <a:pt x="144" y="0"/>
                  </a:cubicBezTo>
                  <a:cubicBezTo>
                    <a:pt x="224" y="0"/>
                    <a:pt x="288" y="64"/>
                    <a:pt x="288" y="144"/>
                  </a:cubicBezTo>
                  <a:cubicBezTo>
                    <a:pt x="288" y="198"/>
                    <a:pt x="288" y="198"/>
                    <a:pt x="288" y="198"/>
                  </a:cubicBezTo>
                  <a:cubicBezTo>
                    <a:pt x="288" y="201"/>
                    <a:pt x="286" y="204"/>
                    <a:pt x="282" y="204"/>
                  </a:cubicBezTo>
                  <a:close/>
                  <a:moveTo>
                    <a:pt x="12" y="192"/>
                  </a:moveTo>
                  <a:cubicBezTo>
                    <a:pt x="276" y="192"/>
                    <a:pt x="276" y="192"/>
                    <a:pt x="276" y="192"/>
                  </a:cubicBezTo>
                  <a:cubicBezTo>
                    <a:pt x="276" y="144"/>
                    <a:pt x="276" y="144"/>
                    <a:pt x="276" y="144"/>
                  </a:cubicBezTo>
                  <a:cubicBezTo>
                    <a:pt x="276" y="71"/>
                    <a:pt x="217" y="12"/>
                    <a:pt x="144" y="12"/>
                  </a:cubicBezTo>
                  <a:cubicBezTo>
                    <a:pt x="71" y="12"/>
                    <a:pt x="12" y="71"/>
                    <a:pt x="12" y="144"/>
                  </a:cubicBezTo>
                  <a:lnTo>
                    <a:pt x="12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en-AU" sz="1800">
                <a:solidFill>
                  <a:srgbClr val="92D2AA"/>
                </a:solidFill>
              </a:endParaRPr>
            </a:p>
          </p:txBody>
        </p:sp>
      </p:grpSp>
      <p:sp>
        <p:nvSpPr>
          <p:cNvPr id="162" name="TextBox 161"/>
          <p:cNvSpPr txBox="1"/>
          <p:nvPr/>
        </p:nvSpPr>
        <p:spPr>
          <a:xfrm>
            <a:off x="407540" y="6037905"/>
            <a:ext cx="1090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 defTabSz="457189">
              <a:defRPr sz="3600" b="1">
                <a:solidFill>
                  <a:srgbClr val="3A8E5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83%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666037" y="311313"/>
            <a:ext cx="7368461" cy="522677"/>
          </a:xfrm>
          <a:prstGeom prst="rect">
            <a:avLst/>
          </a:prstGeom>
          <a:effectLst/>
        </p:spPr>
        <p:txBody>
          <a:bodyPr vert="horz" lIns="0" tIns="0" rIns="0" bIns="0" rtlCol="0" anchor="ctr">
            <a:noAutofit/>
          </a:bodyPr>
          <a:lstStyle>
            <a:lvl1pPr indent="0">
              <a:lnSpc>
                <a:spcPct val="90000"/>
              </a:lnSpc>
              <a:spcBef>
                <a:spcPts val="880"/>
              </a:spcBef>
              <a:buFont typeface="Arial" panose="020B0604020202020204" pitchFamily="34" charset="0"/>
              <a:buNone/>
              <a:defRPr sz="1800" b="1" cap="all" baseline="0">
                <a:solidFill>
                  <a:srgbClr val="0070C0"/>
                </a:solidFill>
                <a:latin typeface="Arial Narrow" panose="020B0606020202030204" pitchFamily="34" charset="0"/>
                <a:cs typeface="Calibri" panose="020F0502020204030204" pitchFamily="34" charset="0"/>
              </a:defRPr>
            </a:lvl1pPr>
            <a:lvl2pPr marL="156460" indent="-78230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300"/>
            </a:lvl2pPr>
            <a:lvl3pPr marL="236087" indent="-79627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300"/>
            </a:lvl3pPr>
            <a:lvl4pPr marL="314317" indent="-78230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300"/>
            </a:lvl4pPr>
            <a:lvl5pPr marL="392546" indent="-78230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300"/>
            </a:lvl5pPr>
            <a:lvl6pPr marL="2212785" indent="-201162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</a:lvl6pPr>
            <a:lvl7pPr marL="2615110" indent="-201162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</a:lvl7pPr>
            <a:lvl8pPr marL="3017434" indent="-201162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</a:lvl8pPr>
            <a:lvl9pPr marL="3419759" indent="-201162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</a:lvl9pPr>
          </a:lstStyle>
          <a:p>
            <a:pPr marL="72000">
              <a:spcBef>
                <a:spcPts val="0"/>
              </a:spcBef>
            </a:pPr>
            <a:r>
              <a:rPr lang="ru-RU" sz="1600" dirty="0">
                <a:cs typeface="+mn-cs"/>
              </a:rPr>
              <a:t>Этапы реализации реформы</a:t>
            </a:r>
          </a:p>
        </p:txBody>
      </p:sp>
      <p:grpSp>
        <p:nvGrpSpPr>
          <p:cNvPr id="95" name="Group 79"/>
          <p:cNvGrpSpPr>
            <a:grpSpLocks noChangeAspect="1"/>
          </p:cNvGrpSpPr>
          <p:nvPr/>
        </p:nvGrpSpPr>
        <p:grpSpPr bwMode="auto">
          <a:xfrm>
            <a:off x="5760638" y="5550110"/>
            <a:ext cx="705319" cy="500018"/>
            <a:chOff x="3437" y="1784"/>
            <a:chExt cx="426" cy="302"/>
          </a:xfrm>
          <a:solidFill>
            <a:schemeClr val="bg2">
              <a:lumMod val="50000"/>
            </a:schemeClr>
          </a:solidFill>
        </p:grpSpPr>
        <p:sp>
          <p:nvSpPr>
            <p:cNvPr id="96" name="Freeform 80"/>
            <p:cNvSpPr>
              <a:spLocks noEditPoints="1"/>
            </p:cNvSpPr>
            <p:nvPr/>
          </p:nvSpPr>
          <p:spPr bwMode="auto">
            <a:xfrm>
              <a:off x="3614" y="1962"/>
              <a:ext cx="72" cy="70"/>
            </a:xfrm>
            <a:custGeom>
              <a:avLst/>
              <a:gdLst>
                <a:gd name="T0" fmla="*/ 24 w 48"/>
                <a:gd name="T1" fmla="*/ 48 h 48"/>
                <a:gd name="T2" fmla="*/ 0 w 48"/>
                <a:gd name="T3" fmla="*/ 24 h 48"/>
                <a:gd name="T4" fmla="*/ 24 w 48"/>
                <a:gd name="T5" fmla="*/ 0 h 48"/>
                <a:gd name="T6" fmla="*/ 48 w 48"/>
                <a:gd name="T7" fmla="*/ 24 h 48"/>
                <a:gd name="T8" fmla="*/ 24 w 48"/>
                <a:gd name="T9" fmla="*/ 48 h 48"/>
                <a:gd name="T10" fmla="*/ 24 w 48"/>
                <a:gd name="T11" fmla="*/ 12 h 48"/>
                <a:gd name="T12" fmla="*/ 12 w 48"/>
                <a:gd name="T13" fmla="*/ 24 h 48"/>
                <a:gd name="T14" fmla="*/ 24 w 48"/>
                <a:gd name="T15" fmla="*/ 36 h 48"/>
                <a:gd name="T16" fmla="*/ 36 w 48"/>
                <a:gd name="T17" fmla="*/ 24 h 48"/>
                <a:gd name="T18" fmla="*/ 24 w 48"/>
                <a:gd name="T1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7" y="0"/>
                    <a:pt x="48" y="11"/>
                    <a:pt x="48" y="24"/>
                  </a:cubicBezTo>
                  <a:cubicBezTo>
                    <a:pt x="48" y="37"/>
                    <a:pt x="37" y="48"/>
                    <a:pt x="24" y="48"/>
                  </a:cubicBezTo>
                  <a:close/>
                  <a:moveTo>
                    <a:pt x="24" y="12"/>
                  </a:moveTo>
                  <a:cubicBezTo>
                    <a:pt x="18" y="12"/>
                    <a:pt x="12" y="17"/>
                    <a:pt x="12" y="24"/>
                  </a:cubicBezTo>
                  <a:cubicBezTo>
                    <a:pt x="12" y="30"/>
                    <a:pt x="18" y="36"/>
                    <a:pt x="24" y="36"/>
                  </a:cubicBezTo>
                  <a:cubicBezTo>
                    <a:pt x="31" y="36"/>
                    <a:pt x="36" y="30"/>
                    <a:pt x="36" y="24"/>
                  </a:cubicBezTo>
                  <a:cubicBezTo>
                    <a:pt x="36" y="17"/>
                    <a:pt x="31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en-AU" sz="1800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7" name="Freeform 81"/>
            <p:cNvSpPr>
              <a:spLocks/>
            </p:cNvSpPr>
            <p:nvPr/>
          </p:nvSpPr>
          <p:spPr bwMode="auto">
            <a:xfrm>
              <a:off x="3659" y="1880"/>
              <a:ext cx="108" cy="107"/>
            </a:xfrm>
            <a:custGeom>
              <a:avLst/>
              <a:gdLst>
                <a:gd name="T0" fmla="*/ 7 w 73"/>
                <a:gd name="T1" fmla="*/ 72 h 72"/>
                <a:gd name="T2" fmla="*/ 3 w 73"/>
                <a:gd name="T3" fmla="*/ 70 h 72"/>
                <a:gd name="T4" fmla="*/ 3 w 73"/>
                <a:gd name="T5" fmla="*/ 62 h 72"/>
                <a:gd name="T6" fmla="*/ 62 w 73"/>
                <a:gd name="T7" fmla="*/ 2 h 72"/>
                <a:gd name="T8" fmla="*/ 71 w 73"/>
                <a:gd name="T9" fmla="*/ 2 h 72"/>
                <a:gd name="T10" fmla="*/ 71 w 73"/>
                <a:gd name="T11" fmla="*/ 11 h 72"/>
                <a:gd name="T12" fmla="*/ 11 w 73"/>
                <a:gd name="T13" fmla="*/ 70 h 72"/>
                <a:gd name="T14" fmla="*/ 7 w 73"/>
                <a:gd name="T1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72">
                  <a:moveTo>
                    <a:pt x="7" y="72"/>
                  </a:moveTo>
                  <a:cubicBezTo>
                    <a:pt x="5" y="72"/>
                    <a:pt x="4" y="72"/>
                    <a:pt x="3" y="70"/>
                  </a:cubicBezTo>
                  <a:cubicBezTo>
                    <a:pt x="0" y="68"/>
                    <a:pt x="0" y="64"/>
                    <a:pt x="3" y="62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4" y="0"/>
                    <a:pt x="68" y="0"/>
                    <a:pt x="71" y="2"/>
                  </a:cubicBezTo>
                  <a:cubicBezTo>
                    <a:pt x="73" y="5"/>
                    <a:pt x="73" y="9"/>
                    <a:pt x="71" y="11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0" y="72"/>
                    <a:pt x="9" y="72"/>
                    <a:pt x="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en-AU" sz="1800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8" name="Freeform 82"/>
            <p:cNvSpPr>
              <a:spLocks/>
            </p:cNvSpPr>
            <p:nvPr/>
          </p:nvSpPr>
          <p:spPr bwMode="auto">
            <a:xfrm>
              <a:off x="3472" y="1997"/>
              <a:ext cx="54" cy="18"/>
            </a:xfrm>
            <a:custGeom>
              <a:avLst/>
              <a:gdLst>
                <a:gd name="T0" fmla="*/ 30 w 36"/>
                <a:gd name="T1" fmla="*/ 12 h 12"/>
                <a:gd name="T2" fmla="*/ 6 w 36"/>
                <a:gd name="T3" fmla="*/ 12 h 12"/>
                <a:gd name="T4" fmla="*/ 0 w 36"/>
                <a:gd name="T5" fmla="*/ 6 h 12"/>
                <a:gd name="T6" fmla="*/ 6 w 36"/>
                <a:gd name="T7" fmla="*/ 0 h 12"/>
                <a:gd name="T8" fmla="*/ 30 w 36"/>
                <a:gd name="T9" fmla="*/ 0 h 12"/>
                <a:gd name="T10" fmla="*/ 36 w 36"/>
                <a:gd name="T11" fmla="*/ 6 h 12"/>
                <a:gd name="T12" fmla="*/ 30 w 3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2">
                  <a:moveTo>
                    <a:pt x="3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0"/>
                    <a:pt x="36" y="3"/>
                    <a:pt x="36" y="6"/>
                  </a:cubicBezTo>
                  <a:cubicBezTo>
                    <a:pt x="36" y="9"/>
                    <a:pt x="34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en-AU" sz="1800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9" name="Freeform 83"/>
            <p:cNvSpPr>
              <a:spLocks/>
            </p:cNvSpPr>
            <p:nvPr/>
          </p:nvSpPr>
          <p:spPr bwMode="auto">
            <a:xfrm>
              <a:off x="3774" y="1997"/>
              <a:ext cx="54" cy="18"/>
            </a:xfrm>
            <a:custGeom>
              <a:avLst/>
              <a:gdLst>
                <a:gd name="T0" fmla="*/ 30 w 36"/>
                <a:gd name="T1" fmla="*/ 12 h 12"/>
                <a:gd name="T2" fmla="*/ 6 w 36"/>
                <a:gd name="T3" fmla="*/ 12 h 12"/>
                <a:gd name="T4" fmla="*/ 0 w 36"/>
                <a:gd name="T5" fmla="*/ 6 h 12"/>
                <a:gd name="T6" fmla="*/ 6 w 36"/>
                <a:gd name="T7" fmla="*/ 0 h 12"/>
                <a:gd name="T8" fmla="*/ 30 w 36"/>
                <a:gd name="T9" fmla="*/ 0 h 12"/>
                <a:gd name="T10" fmla="*/ 36 w 36"/>
                <a:gd name="T11" fmla="*/ 6 h 12"/>
                <a:gd name="T12" fmla="*/ 30 w 3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2">
                  <a:moveTo>
                    <a:pt x="3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0"/>
                    <a:pt x="36" y="3"/>
                    <a:pt x="36" y="6"/>
                  </a:cubicBezTo>
                  <a:cubicBezTo>
                    <a:pt x="36" y="9"/>
                    <a:pt x="34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en-AU" sz="1800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0" name="Freeform 84"/>
            <p:cNvSpPr>
              <a:spLocks/>
            </p:cNvSpPr>
            <p:nvPr/>
          </p:nvSpPr>
          <p:spPr bwMode="auto">
            <a:xfrm>
              <a:off x="3764" y="1922"/>
              <a:ext cx="52" cy="32"/>
            </a:xfrm>
            <a:custGeom>
              <a:avLst/>
              <a:gdLst>
                <a:gd name="T0" fmla="*/ 6 w 35"/>
                <a:gd name="T1" fmla="*/ 22 h 22"/>
                <a:gd name="T2" fmla="*/ 1 w 35"/>
                <a:gd name="T3" fmla="*/ 19 h 22"/>
                <a:gd name="T4" fmla="*/ 4 w 35"/>
                <a:gd name="T5" fmla="*/ 11 h 22"/>
                <a:gd name="T6" fmla="*/ 26 w 35"/>
                <a:gd name="T7" fmla="*/ 2 h 22"/>
                <a:gd name="T8" fmla="*/ 34 w 35"/>
                <a:gd name="T9" fmla="*/ 5 h 22"/>
                <a:gd name="T10" fmla="*/ 31 w 35"/>
                <a:gd name="T11" fmla="*/ 13 h 22"/>
                <a:gd name="T12" fmla="*/ 9 w 35"/>
                <a:gd name="T13" fmla="*/ 22 h 22"/>
                <a:gd name="T14" fmla="*/ 6 w 35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22">
                  <a:moveTo>
                    <a:pt x="6" y="22"/>
                  </a:moveTo>
                  <a:cubicBezTo>
                    <a:pt x="4" y="22"/>
                    <a:pt x="2" y="21"/>
                    <a:pt x="1" y="19"/>
                  </a:cubicBezTo>
                  <a:cubicBezTo>
                    <a:pt x="0" y="16"/>
                    <a:pt x="1" y="12"/>
                    <a:pt x="4" y="1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9" y="0"/>
                    <a:pt x="33" y="2"/>
                    <a:pt x="34" y="5"/>
                  </a:cubicBezTo>
                  <a:cubicBezTo>
                    <a:pt x="35" y="8"/>
                    <a:pt x="34" y="11"/>
                    <a:pt x="31" y="1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7" y="22"/>
                    <a:pt x="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en-AU" sz="1800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1" name="Freeform 85"/>
            <p:cNvSpPr>
              <a:spLocks/>
            </p:cNvSpPr>
            <p:nvPr/>
          </p:nvSpPr>
          <p:spPr bwMode="auto">
            <a:xfrm>
              <a:off x="3691" y="1832"/>
              <a:ext cx="34" cy="51"/>
            </a:xfrm>
            <a:custGeom>
              <a:avLst/>
              <a:gdLst>
                <a:gd name="T0" fmla="*/ 7 w 23"/>
                <a:gd name="T1" fmla="*/ 35 h 35"/>
                <a:gd name="T2" fmla="*/ 4 w 23"/>
                <a:gd name="T3" fmla="*/ 34 h 35"/>
                <a:gd name="T4" fmla="*/ 1 w 23"/>
                <a:gd name="T5" fmla="*/ 26 h 35"/>
                <a:gd name="T6" fmla="*/ 10 w 23"/>
                <a:gd name="T7" fmla="*/ 4 h 35"/>
                <a:gd name="T8" fmla="*/ 18 w 23"/>
                <a:gd name="T9" fmla="*/ 1 h 35"/>
                <a:gd name="T10" fmla="*/ 21 w 23"/>
                <a:gd name="T11" fmla="*/ 9 h 35"/>
                <a:gd name="T12" fmla="*/ 12 w 23"/>
                <a:gd name="T13" fmla="*/ 31 h 35"/>
                <a:gd name="T14" fmla="*/ 7 w 23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35">
                  <a:moveTo>
                    <a:pt x="7" y="35"/>
                  </a:moveTo>
                  <a:cubicBezTo>
                    <a:pt x="6" y="35"/>
                    <a:pt x="5" y="35"/>
                    <a:pt x="4" y="34"/>
                  </a:cubicBezTo>
                  <a:cubicBezTo>
                    <a:pt x="1" y="33"/>
                    <a:pt x="0" y="29"/>
                    <a:pt x="1" y="2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2" y="1"/>
                    <a:pt x="15" y="0"/>
                    <a:pt x="18" y="1"/>
                  </a:cubicBezTo>
                  <a:cubicBezTo>
                    <a:pt x="21" y="2"/>
                    <a:pt x="23" y="6"/>
                    <a:pt x="21" y="9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1" y="33"/>
                    <a:pt x="9" y="35"/>
                    <a:pt x="7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en-AU" sz="1800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2" name="Freeform 86"/>
            <p:cNvSpPr>
              <a:spLocks/>
            </p:cNvSpPr>
            <p:nvPr/>
          </p:nvSpPr>
          <p:spPr bwMode="auto">
            <a:xfrm>
              <a:off x="3641" y="1820"/>
              <a:ext cx="18" cy="53"/>
            </a:xfrm>
            <a:custGeom>
              <a:avLst/>
              <a:gdLst>
                <a:gd name="T0" fmla="*/ 6 w 12"/>
                <a:gd name="T1" fmla="*/ 36 h 36"/>
                <a:gd name="T2" fmla="*/ 0 w 12"/>
                <a:gd name="T3" fmla="*/ 30 h 36"/>
                <a:gd name="T4" fmla="*/ 0 w 12"/>
                <a:gd name="T5" fmla="*/ 6 h 36"/>
                <a:gd name="T6" fmla="*/ 6 w 12"/>
                <a:gd name="T7" fmla="*/ 0 h 36"/>
                <a:gd name="T8" fmla="*/ 12 w 12"/>
                <a:gd name="T9" fmla="*/ 6 h 36"/>
                <a:gd name="T10" fmla="*/ 12 w 12"/>
                <a:gd name="T11" fmla="*/ 30 h 36"/>
                <a:gd name="T12" fmla="*/ 6 w 12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6">
                  <a:moveTo>
                    <a:pt x="6" y="36"/>
                  </a:move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3"/>
                    <a:pt x="10" y="36"/>
                    <a:pt x="6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en-AU" sz="1800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3" name="Freeform 87"/>
            <p:cNvSpPr>
              <a:spLocks/>
            </p:cNvSpPr>
            <p:nvPr/>
          </p:nvSpPr>
          <p:spPr bwMode="auto">
            <a:xfrm>
              <a:off x="3576" y="1832"/>
              <a:ext cx="34" cy="51"/>
            </a:xfrm>
            <a:custGeom>
              <a:avLst/>
              <a:gdLst>
                <a:gd name="T0" fmla="*/ 16 w 23"/>
                <a:gd name="T1" fmla="*/ 35 h 35"/>
                <a:gd name="T2" fmla="*/ 10 w 23"/>
                <a:gd name="T3" fmla="*/ 31 h 35"/>
                <a:gd name="T4" fmla="*/ 1 w 23"/>
                <a:gd name="T5" fmla="*/ 9 h 35"/>
                <a:gd name="T6" fmla="*/ 4 w 23"/>
                <a:gd name="T7" fmla="*/ 1 h 35"/>
                <a:gd name="T8" fmla="*/ 12 w 23"/>
                <a:gd name="T9" fmla="*/ 4 h 35"/>
                <a:gd name="T10" fmla="*/ 21 w 23"/>
                <a:gd name="T11" fmla="*/ 26 h 35"/>
                <a:gd name="T12" fmla="*/ 18 w 23"/>
                <a:gd name="T13" fmla="*/ 34 h 35"/>
                <a:gd name="T14" fmla="*/ 16 w 23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35">
                  <a:moveTo>
                    <a:pt x="16" y="35"/>
                  </a:moveTo>
                  <a:cubicBezTo>
                    <a:pt x="13" y="35"/>
                    <a:pt x="11" y="33"/>
                    <a:pt x="10" y="31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6"/>
                    <a:pt x="1" y="2"/>
                    <a:pt x="4" y="1"/>
                  </a:cubicBezTo>
                  <a:cubicBezTo>
                    <a:pt x="7" y="0"/>
                    <a:pt x="11" y="1"/>
                    <a:pt x="12" y="4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3" y="29"/>
                    <a:pt x="21" y="33"/>
                    <a:pt x="18" y="34"/>
                  </a:cubicBezTo>
                  <a:cubicBezTo>
                    <a:pt x="17" y="35"/>
                    <a:pt x="17" y="35"/>
                    <a:pt x="1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en-AU" sz="1800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4" name="Freeform 88"/>
            <p:cNvSpPr>
              <a:spLocks/>
            </p:cNvSpPr>
            <p:nvPr/>
          </p:nvSpPr>
          <p:spPr bwMode="auto">
            <a:xfrm>
              <a:off x="3521" y="1869"/>
              <a:ext cx="45" cy="42"/>
            </a:xfrm>
            <a:custGeom>
              <a:avLst/>
              <a:gdLst>
                <a:gd name="T0" fmla="*/ 24 w 30"/>
                <a:gd name="T1" fmla="*/ 29 h 29"/>
                <a:gd name="T2" fmla="*/ 19 w 30"/>
                <a:gd name="T3" fmla="*/ 27 h 29"/>
                <a:gd name="T4" fmla="*/ 2 w 30"/>
                <a:gd name="T5" fmla="*/ 10 h 29"/>
                <a:gd name="T6" fmla="*/ 2 w 30"/>
                <a:gd name="T7" fmla="*/ 2 h 29"/>
                <a:gd name="T8" fmla="*/ 11 w 30"/>
                <a:gd name="T9" fmla="*/ 2 h 29"/>
                <a:gd name="T10" fmla="*/ 28 w 30"/>
                <a:gd name="T11" fmla="*/ 19 h 29"/>
                <a:gd name="T12" fmla="*/ 28 w 30"/>
                <a:gd name="T13" fmla="*/ 27 h 29"/>
                <a:gd name="T14" fmla="*/ 24 w 30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9">
                  <a:moveTo>
                    <a:pt x="24" y="29"/>
                  </a:moveTo>
                  <a:cubicBezTo>
                    <a:pt x="22" y="29"/>
                    <a:pt x="21" y="29"/>
                    <a:pt x="19" y="27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5" y="0"/>
                    <a:pt x="9" y="0"/>
                    <a:pt x="11" y="2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0" y="21"/>
                    <a:pt x="30" y="25"/>
                    <a:pt x="28" y="27"/>
                  </a:cubicBezTo>
                  <a:cubicBezTo>
                    <a:pt x="27" y="29"/>
                    <a:pt x="25" y="29"/>
                    <a:pt x="2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en-AU" sz="1800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5" name="Freeform 89"/>
            <p:cNvSpPr>
              <a:spLocks/>
            </p:cNvSpPr>
            <p:nvPr/>
          </p:nvSpPr>
          <p:spPr bwMode="auto">
            <a:xfrm>
              <a:off x="3484" y="1922"/>
              <a:ext cx="54" cy="32"/>
            </a:xfrm>
            <a:custGeom>
              <a:avLst/>
              <a:gdLst>
                <a:gd name="T0" fmla="*/ 29 w 36"/>
                <a:gd name="T1" fmla="*/ 22 h 22"/>
                <a:gd name="T2" fmla="*/ 27 w 36"/>
                <a:gd name="T3" fmla="*/ 22 h 22"/>
                <a:gd name="T4" fmla="*/ 5 w 36"/>
                <a:gd name="T5" fmla="*/ 13 h 22"/>
                <a:gd name="T6" fmla="*/ 1 w 36"/>
                <a:gd name="T7" fmla="*/ 5 h 22"/>
                <a:gd name="T8" fmla="*/ 9 w 36"/>
                <a:gd name="T9" fmla="*/ 2 h 22"/>
                <a:gd name="T10" fmla="*/ 31 w 36"/>
                <a:gd name="T11" fmla="*/ 11 h 22"/>
                <a:gd name="T12" fmla="*/ 35 w 36"/>
                <a:gd name="T13" fmla="*/ 19 h 22"/>
                <a:gd name="T14" fmla="*/ 29 w 36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2">
                  <a:moveTo>
                    <a:pt x="29" y="22"/>
                  </a:moveTo>
                  <a:cubicBezTo>
                    <a:pt x="28" y="22"/>
                    <a:pt x="28" y="22"/>
                    <a:pt x="27" y="2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3" y="2"/>
                    <a:pt x="6" y="0"/>
                    <a:pt x="9" y="2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4" y="12"/>
                    <a:pt x="36" y="16"/>
                    <a:pt x="35" y="19"/>
                  </a:cubicBezTo>
                  <a:cubicBezTo>
                    <a:pt x="34" y="21"/>
                    <a:pt x="31" y="22"/>
                    <a:pt x="2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en-AU" sz="1800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6" name="Freeform 90"/>
            <p:cNvSpPr>
              <a:spLocks noEditPoints="1"/>
            </p:cNvSpPr>
            <p:nvPr/>
          </p:nvSpPr>
          <p:spPr bwMode="auto">
            <a:xfrm>
              <a:off x="3437" y="1784"/>
              <a:ext cx="426" cy="302"/>
            </a:xfrm>
            <a:custGeom>
              <a:avLst/>
              <a:gdLst>
                <a:gd name="T0" fmla="*/ 282 w 288"/>
                <a:gd name="T1" fmla="*/ 204 h 204"/>
                <a:gd name="T2" fmla="*/ 6 w 288"/>
                <a:gd name="T3" fmla="*/ 204 h 204"/>
                <a:gd name="T4" fmla="*/ 0 w 288"/>
                <a:gd name="T5" fmla="*/ 198 h 204"/>
                <a:gd name="T6" fmla="*/ 0 w 288"/>
                <a:gd name="T7" fmla="*/ 144 h 204"/>
                <a:gd name="T8" fmla="*/ 144 w 288"/>
                <a:gd name="T9" fmla="*/ 0 h 204"/>
                <a:gd name="T10" fmla="*/ 288 w 288"/>
                <a:gd name="T11" fmla="*/ 144 h 204"/>
                <a:gd name="T12" fmla="*/ 288 w 288"/>
                <a:gd name="T13" fmla="*/ 198 h 204"/>
                <a:gd name="T14" fmla="*/ 282 w 288"/>
                <a:gd name="T15" fmla="*/ 204 h 204"/>
                <a:gd name="T16" fmla="*/ 12 w 288"/>
                <a:gd name="T17" fmla="*/ 192 h 204"/>
                <a:gd name="T18" fmla="*/ 276 w 288"/>
                <a:gd name="T19" fmla="*/ 192 h 204"/>
                <a:gd name="T20" fmla="*/ 276 w 288"/>
                <a:gd name="T21" fmla="*/ 144 h 204"/>
                <a:gd name="T22" fmla="*/ 144 w 288"/>
                <a:gd name="T23" fmla="*/ 12 h 204"/>
                <a:gd name="T24" fmla="*/ 12 w 288"/>
                <a:gd name="T25" fmla="*/ 144 h 204"/>
                <a:gd name="T26" fmla="*/ 12 w 288"/>
                <a:gd name="T27" fmla="*/ 19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8" h="204">
                  <a:moveTo>
                    <a:pt x="282" y="204"/>
                  </a:moveTo>
                  <a:cubicBezTo>
                    <a:pt x="6" y="204"/>
                    <a:pt x="6" y="204"/>
                    <a:pt x="6" y="204"/>
                  </a:cubicBezTo>
                  <a:cubicBezTo>
                    <a:pt x="3" y="204"/>
                    <a:pt x="0" y="201"/>
                    <a:pt x="0" y="198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64"/>
                    <a:pt x="65" y="0"/>
                    <a:pt x="144" y="0"/>
                  </a:cubicBezTo>
                  <a:cubicBezTo>
                    <a:pt x="224" y="0"/>
                    <a:pt x="288" y="64"/>
                    <a:pt x="288" y="144"/>
                  </a:cubicBezTo>
                  <a:cubicBezTo>
                    <a:pt x="288" y="198"/>
                    <a:pt x="288" y="198"/>
                    <a:pt x="288" y="198"/>
                  </a:cubicBezTo>
                  <a:cubicBezTo>
                    <a:pt x="288" y="201"/>
                    <a:pt x="286" y="204"/>
                    <a:pt x="282" y="204"/>
                  </a:cubicBezTo>
                  <a:close/>
                  <a:moveTo>
                    <a:pt x="12" y="192"/>
                  </a:moveTo>
                  <a:cubicBezTo>
                    <a:pt x="276" y="192"/>
                    <a:pt x="276" y="192"/>
                    <a:pt x="276" y="192"/>
                  </a:cubicBezTo>
                  <a:cubicBezTo>
                    <a:pt x="276" y="144"/>
                    <a:pt x="276" y="144"/>
                    <a:pt x="276" y="144"/>
                  </a:cubicBezTo>
                  <a:cubicBezTo>
                    <a:pt x="276" y="71"/>
                    <a:pt x="217" y="12"/>
                    <a:pt x="144" y="12"/>
                  </a:cubicBezTo>
                  <a:cubicBezTo>
                    <a:pt x="71" y="12"/>
                    <a:pt x="12" y="71"/>
                    <a:pt x="12" y="144"/>
                  </a:cubicBezTo>
                  <a:lnTo>
                    <a:pt x="12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89"/>
              <a:endParaRPr lang="en-AU" sz="1800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5650992" y="6100266"/>
            <a:ext cx="963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ru-RU" sz="3600" b="1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17%</a:t>
            </a:r>
            <a:endParaRPr lang="ru-RU" sz="4400" b="1" dirty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08" name="Рисунок 107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50" y="2005451"/>
            <a:ext cx="8861491" cy="751833"/>
          </a:xfrm>
          <a:prstGeom prst="rect">
            <a:avLst/>
          </a:prstGeom>
        </p:spPr>
      </p:pic>
      <p:sp>
        <p:nvSpPr>
          <p:cNvPr id="116" name="Скругленный прямоугольник 115"/>
          <p:cNvSpPr/>
          <p:nvPr/>
        </p:nvSpPr>
        <p:spPr>
          <a:xfrm>
            <a:off x="1316532" y="2413296"/>
            <a:ext cx="1764162" cy="696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r>
              <a:rPr lang="ru-RU" sz="2000" b="1" dirty="0">
                <a:solidFill>
                  <a:srgbClr val="297FD5">
                    <a:lumMod val="50000"/>
                  </a:srgbClr>
                </a:solidFill>
                <a:latin typeface="Arial Narrow" panose="020B0606020202030204" pitchFamily="34" charset="0"/>
              </a:rPr>
              <a:t>28.06.2017</a:t>
            </a:r>
          </a:p>
          <a:p>
            <a:pPr algn="ctr" defTabSz="457189"/>
            <a:r>
              <a:rPr lang="ru-RU" sz="2000" b="1" dirty="0" smtClean="0">
                <a:solidFill>
                  <a:srgbClr val="297FD5">
                    <a:lumMod val="50000"/>
                  </a:srgbClr>
                </a:solidFill>
                <a:latin typeface="Arial Narrow" panose="020B0606020202030204" pitchFamily="34" charset="0"/>
              </a:rPr>
              <a:t>ЦФО </a:t>
            </a:r>
            <a:r>
              <a:rPr lang="ru-RU" sz="2000" b="1" dirty="0">
                <a:solidFill>
                  <a:srgbClr val="297FD5">
                    <a:lumMod val="50000"/>
                  </a:srgbClr>
                </a:solidFill>
                <a:latin typeface="Arial Narrow" panose="020B0606020202030204" pitchFamily="34" charset="0"/>
              </a:rPr>
              <a:t>и </a:t>
            </a:r>
            <a:r>
              <a:rPr lang="ru-RU" sz="2000" b="1" dirty="0" smtClean="0">
                <a:solidFill>
                  <a:srgbClr val="297FD5">
                    <a:lumMod val="50000"/>
                  </a:srgbClr>
                </a:solidFill>
                <a:latin typeface="Arial Narrow" panose="020B0606020202030204" pitchFamily="34" charset="0"/>
              </a:rPr>
              <a:t>ДГУ</a:t>
            </a:r>
            <a:endParaRPr lang="ru-RU" sz="2000" b="1" dirty="0">
              <a:solidFill>
                <a:srgbClr val="297FD5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41" name="Скругленный прямоугольник 140"/>
          <p:cNvSpPr/>
          <p:nvPr/>
        </p:nvSpPr>
        <p:spPr>
          <a:xfrm>
            <a:off x="2904893" y="2201728"/>
            <a:ext cx="1328633" cy="6779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r>
              <a:rPr lang="ru-RU" sz="2000" b="1" dirty="0">
                <a:solidFill>
                  <a:srgbClr val="297FD5">
                    <a:lumMod val="50000"/>
                  </a:srgbClr>
                </a:solidFill>
                <a:latin typeface="Arial Narrow" panose="020B0606020202030204" pitchFamily="34" charset="0"/>
              </a:rPr>
              <a:t>27.10.2017</a:t>
            </a:r>
          </a:p>
          <a:p>
            <a:pPr algn="ctr" defTabSz="457189"/>
            <a:r>
              <a:rPr lang="ru-RU" sz="2000" b="1" dirty="0" smtClean="0">
                <a:solidFill>
                  <a:srgbClr val="297FD5">
                    <a:lumMod val="50000"/>
                  </a:srgbClr>
                </a:solidFill>
                <a:latin typeface="Arial Narrow" panose="020B0606020202030204" pitchFamily="34" charset="0"/>
              </a:rPr>
              <a:t>ЮГУ</a:t>
            </a:r>
            <a:endParaRPr lang="ru-RU" sz="2000" b="1" dirty="0">
              <a:solidFill>
                <a:srgbClr val="297FD5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64" name="Скругленный прямоугольник 163"/>
          <p:cNvSpPr/>
          <p:nvPr/>
        </p:nvSpPr>
        <p:spPr>
          <a:xfrm>
            <a:off x="-37955" y="2398314"/>
            <a:ext cx="1333796" cy="9626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r>
              <a:rPr lang="ru-RU" sz="2000" b="1" dirty="0">
                <a:solidFill>
                  <a:srgbClr val="297FD5">
                    <a:lumMod val="50000"/>
                  </a:srgbClr>
                </a:solidFill>
                <a:latin typeface="Arial Narrow" panose="020B0606020202030204" pitchFamily="34" charset="0"/>
              </a:rPr>
              <a:t>01.03.2017</a:t>
            </a:r>
          </a:p>
          <a:p>
            <a:pPr algn="ctr" defTabSz="457189"/>
            <a:r>
              <a:rPr lang="ru-RU" sz="2000" b="1" dirty="0">
                <a:solidFill>
                  <a:srgbClr val="297FD5">
                    <a:lumMod val="50000"/>
                  </a:srgbClr>
                </a:solidFill>
                <a:latin typeface="Arial Narrow" panose="020B0606020202030204" pitchFamily="34" charset="0"/>
              </a:rPr>
              <a:t>с</a:t>
            </a:r>
            <a:r>
              <a:rPr lang="ru-RU" sz="2000" b="1" dirty="0" smtClean="0">
                <a:solidFill>
                  <a:srgbClr val="297FD5">
                    <a:lumMod val="50000"/>
                  </a:srgbClr>
                </a:solidFill>
                <a:latin typeface="Arial Narrow" panose="020B0606020202030204" pitchFamily="34" charset="0"/>
              </a:rPr>
              <a:t>оздание </a:t>
            </a:r>
            <a:r>
              <a:rPr lang="ru-RU" sz="2000" b="1" dirty="0">
                <a:solidFill>
                  <a:srgbClr val="297FD5">
                    <a:lumMod val="50000"/>
                  </a:srgbClr>
                </a:solidFill>
                <a:latin typeface="Arial Narrow" panose="020B0606020202030204" pitchFamily="34" charset="0"/>
              </a:rPr>
              <a:t/>
            </a:r>
            <a:br>
              <a:rPr lang="ru-RU" sz="2000" b="1" dirty="0">
                <a:solidFill>
                  <a:srgbClr val="297FD5">
                    <a:lumMod val="50000"/>
                  </a:srgbClr>
                </a:solidFill>
                <a:latin typeface="Arial Narrow" panose="020B0606020202030204" pitchFamily="34" charset="0"/>
              </a:rPr>
            </a:br>
            <a:r>
              <a:rPr lang="ru-RU" sz="2000" b="1" dirty="0">
                <a:solidFill>
                  <a:srgbClr val="297FD5">
                    <a:lumMod val="50000"/>
                  </a:srgbClr>
                </a:solidFill>
                <a:latin typeface="Arial Narrow" panose="020B0606020202030204" pitchFamily="34" charset="0"/>
              </a:rPr>
              <a:t>СТБН</a:t>
            </a:r>
          </a:p>
        </p:txBody>
      </p:sp>
      <p:sp>
        <p:nvSpPr>
          <p:cNvPr id="173" name="Прямоугольник 172"/>
          <p:cNvSpPr/>
          <p:nvPr/>
        </p:nvSpPr>
        <p:spPr>
          <a:xfrm>
            <a:off x="915737" y="901580"/>
            <a:ext cx="3704817" cy="384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spcAft>
                <a:spcPts val="600"/>
              </a:spcAft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Реализовано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5725891" y="833990"/>
            <a:ext cx="10350" cy="5946245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6228486" y="919626"/>
            <a:ext cx="3325332" cy="384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spcAft>
                <a:spcPts val="600"/>
              </a:spcAft>
            </a:pPr>
            <a:r>
              <a:rPr lang="ru-RU" sz="2800" b="1" dirty="0">
                <a:solidFill>
                  <a:srgbClr val="9D90A0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Планируется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1346233" y="5872689"/>
            <a:ext cx="2559875" cy="840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ru-RU" sz="2000" b="1" dirty="0" smtClean="0">
                <a:solidFill>
                  <a:srgbClr val="297FD5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доля КО, переданных </a:t>
            </a:r>
            <a:r>
              <a:rPr lang="ru-RU" sz="2000" b="1" dirty="0">
                <a:solidFill>
                  <a:srgbClr val="297FD5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под надзор </a:t>
            </a:r>
            <a:r>
              <a:rPr lang="ru-RU" sz="2000" b="1" dirty="0" smtClean="0">
                <a:solidFill>
                  <a:srgbClr val="297FD5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СТБН</a:t>
            </a:r>
            <a:endParaRPr lang="ru-RU" sz="2000" b="1" dirty="0">
              <a:solidFill>
                <a:srgbClr val="297FD5">
                  <a:lumMod val="50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6477271" y="5871639"/>
            <a:ext cx="3125099" cy="757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ru-RU" sz="2000" b="1" dirty="0" smtClean="0">
                <a:solidFill>
                  <a:srgbClr val="297FD5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доля КО, планируемых </a:t>
            </a:r>
            <a:r>
              <a:rPr lang="ru-RU" sz="2000" b="1" dirty="0">
                <a:solidFill>
                  <a:srgbClr val="297FD5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 передаче </a:t>
            </a:r>
            <a:r>
              <a:rPr lang="ru-RU" sz="2000" b="1" dirty="0" smtClean="0">
                <a:solidFill>
                  <a:srgbClr val="297FD5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под надзор СТБН</a:t>
            </a:r>
            <a:endParaRPr lang="ru-RU" sz="2000" b="1" dirty="0">
              <a:solidFill>
                <a:srgbClr val="297FD5">
                  <a:lumMod val="50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500114" y="3781378"/>
            <a:ext cx="4605235" cy="1449230"/>
          </a:xfrm>
          <a:prstGeom prst="wedgeRoundRectCallout">
            <a:avLst>
              <a:gd name="adj1" fmla="val -36928"/>
              <a:gd name="adj2" fmla="val 75303"/>
              <a:gd name="adj3" fmla="val 16667"/>
            </a:avLst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8" name="Скругленная прямоугольная выноска 67"/>
          <p:cNvSpPr/>
          <p:nvPr/>
        </p:nvSpPr>
        <p:spPr>
          <a:xfrm>
            <a:off x="5793616" y="3769223"/>
            <a:ext cx="3637181" cy="1449230"/>
          </a:xfrm>
          <a:prstGeom prst="wedgeRoundRectCallout">
            <a:avLst>
              <a:gd name="adj1" fmla="val -36756"/>
              <a:gd name="adj2" fmla="val 74590"/>
              <a:gd name="adj3" fmla="val 16667"/>
            </a:avLst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423037" y="3927091"/>
            <a:ext cx="1616000" cy="384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89">
              <a:spcAft>
                <a:spcPts val="600"/>
              </a:spcAft>
            </a:pPr>
            <a:r>
              <a:rPr lang="ru-RU" sz="1800" b="1" dirty="0">
                <a:solidFill>
                  <a:srgbClr val="9D90A0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Доля активов </a:t>
            </a:r>
            <a:r>
              <a:rPr lang="ru-RU" sz="1800" b="1" dirty="0" smtClean="0">
                <a:solidFill>
                  <a:srgbClr val="9D90A0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 всех КО РФ</a:t>
            </a:r>
            <a:endParaRPr lang="ru-RU" sz="1800" b="1" dirty="0">
              <a:solidFill>
                <a:srgbClr val="9D90A0">
                  <a:lumMod val="50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482311" y="4648476"/>
            <a:ext cx="1090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23%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71" name="Группа 70"/>
          <p:cNvGrpSpPr/>
          <p:nvPr/>
        </p:nvGrpSpPr>
        <p:grpSpPr>
          <a:xfrm>
            <a:off x="3986971" y="4417715"/>
            <a:ext cx="523010" cy="367396"/>
            <a:chOff x="129845" y="812350"/>
            <a:chExt cx="364067" cy="250022"/>
          </a:xfrm>
          <a:solidFill>
            <a:srgbClr val="70AD47">
              <a:lumMod val="75000"/>
            </a:srgbClr>
          </a:solidFill>
        </p:grpSpPr>
        <p:sp>
          <p:nvSpPr>
            <p:cNvPr id="72" name="Блок-схема: магнитный диск 71"/>
            <p:cNvSpPr/>
            <p:nvPr/>
          </p:nvSpPr>
          <p:spPr>
            <a:xfrm>
              <a:off x="129845" y="925298"/>
              <a:ext cx="217126" cy="84633"/>
            </a:xfrm>
            <a:prstGeom prst="flowChartMagneticDisk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rgbClr val="70AD47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endParaRPr lang="ru-RU" sz="1800" kern="0">
                <a:solidFill>
                  <a:srgbClr val="70AD47">
                    <a:lumMod val="75000"/>
                  </a:srgbClr>
                </a:solidFill>
                <a:latin typeface="Calibri" panose="020F0502020204030204"/>
              </a:endParaRPr>
            </a:p>
          </p:txBody>
        </p:sp>
        <p:sp>
          <p:nvSpPr>
            <p:cNvPr id="73" name="Блок-схема: магнитный диск 72"/>
            <p:cNvSpPr/>
            <p:nvPr/>
          </p:nvSpPr>
          <p:spPr>
            <a:xfrm>
              <a:off x="129845" y="868472"/>
              <a:ext cx="217126" cy="84633"/>
            </a:xfrm>
            <a:prstGeom prst="flowChartMagneticDisk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rgbClr val="70AD47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endParaRPr lang="ru-RU" sz="1800" kern="0">
                <a:solidFill>
                  <a:srgbClr val="70AD47">
                    <a:lumMod val="75000"/>
                  </a:srgbClr>
                </a:solidFill>
                <a:latin typeface="Calibri" panose="020F0502020204030204"/>
              </a:endParaRPr>
            </a:p>
          </p:txBody>
        </p:sp>
        <p:sp>
          <p:nvSpPr>
            <p:cNvPr id="74" name="Блок-схема: магнитный диск 73"/>
            <p:cNvSpPr/>
            <p:nvPr/>
          </p:nvSpPr>
          <p:spPr>
            <a:xfrm>
              <a:off x="209467" y="812350"/>
              <a:ext cx="217126" cy="84633"/>
            </a:xfrm>
            <a:prstGeom prst="flowChartMagneticDisk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rgbClr val="70AD47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sz="1800" kern="0">
                <a:solidFill>
                  <a:srgbClr val="70AD47">
                    <a:lumMod val="75000"/>
                  </a:srgbClr>
                </a:solidFill>
                <a:latin typeface="Calibri" panose="020F0502020204030204"/>
              </a:endParaRPr>
            </a:p>
          </p:txBody>
        </p:sp>
        <p:sp>
          <p:nvSpPr>
            <p:cNvPr id="75" name="Блок-схема: узел 74"/>
            <p:cNvSpPr/>
            <p:nvPr/>
          </p:nvSpPr>
          <p:spPr>
            <a:xfrm>
              <a:off x="308575" y="909444"/>
              <a:ext cx="185337" cy="152928"/>
            </a:xfrm>
            <a:prstGeom prst="flowChartConnector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rgbClr val="70AD47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ru-RU" sz="1400" kern="0" dirty="0">
                  <a:solidFill>
                    <a:srgbClr val="A5A5A5">
                      <a:lumMod val="20000"/>
                      <a:lumOff val="80000"/>
                    </a:srgbClr>
                  </a:solidFill>
                  <a:latin typeface="Arial Narrow" panose="020B0606020202030204" pitchFamily="34" charset="0"/>
                </a:rPr>
                <a:t>А</a:t>
              </a: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8067516" y="4688091"/>
            <a:ext cx="1090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ru-RU" sz="3600" b="1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2%</a:t>
            </a:r>
            <a:endParaRPr lang="ru-RU" sz="3600" b="1" dirty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78" name="Группа 77"/>
          <p:cNvGrpSpPr/>
          <p:nvPr/>
        </p:nvGrpSpPr>
        <p:grpSpPr>
          <a:xfrm>
            <a:off x="8612983" y="4436023"/>
            <a:ext cx="415363" cy="365338"/>
            <a:chOff x="129845" y="811646"/>
            <a:chExt cx="289134" cy="248622"/>
          </a:xfrm>
          <a:solidFill>
            <a:srgbClr val="70AD47">
              <a:lumMod val="75000"/>
            </a:srgbClr>
          </a:solidFill>
        </p:grpSpPr>
        <p:sp>
          <p:nvSpPr>
            <p:cNvPr id="79" name="Блок-схема: магнитный диск 78"/>
            <p:cNvSpPr/>
            <p:nvPr/>
          </p:nvSpPr>
          <p:spPr>
            <a:xfrm>
              <a:off x="129845" y="925298"/>
              <a:ext cx="217126" cy="84633"/>
            </a:xfrm>
            <a:prstGeom prst="flowChartMagneticDisk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rgbClr val="70AD47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endParaRPr lang="ru-RU" sz="1800" kern="0">
                <a:solidFill>
                  <a:srgbClr val="70AD47">
                    <a:lumMod val="75000"/>
                  </a:srgbClr>
                </a:solidFill>
                <a:latin typeface="Calibri" panose="020F0502020204030204"/>
              </a:endParaRPr>
            </a:p>
          </p:txBody>
        </p:sp>
        <p:sp>
          <p:nvSpPr>
            <p:cNvPr id="80" name="Блок-схема: магнитный диск 79"/>
            <p:cNvSpPr/>
            <p:nvPr/>
          </p:nvSpPr>
          <p:spPr>
            <a:xfrm>
              <a:off x="129845" y="868472"/>
              <a:ext cx="217126" cy="84633"/>
            </a:xfrm>
            <a:prstGeom prst="flowChartMagneticDisk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rgbClr val="70AD47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endParaRPr lang="ru-RU" sz="1800" kern="0">
                <a:solidFill>
                  <a:srgbClr val="70AD47">
                    <a:lumMod val="75000"/>
                  </a:srgbClr>
                </a:solidFill>
                <a:latin typeface="Calibri" panose="020F0502020204030204"/>
              </a:endParaRPr>
            </a:p>
          </p:txBody>
        </p:sp>
        <p:sp>
          <p:nvSpPr>
            <p:cNvPr id="81" name="Блок-схема: магнитный диск 80"/>
            <p:cNvSpPr/>
            <p:nvPr/>
          </p:nvSpPr>
          <p:spPr>
            <a:xfrm>
              <a:off x="129845" y="811646"/>
              <a:ext cx="217126" cy="84633"/>
            </a:xfrm>
            <a:prstGeom prst="flowChartMagneticDisk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rgbClr val="70AD47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sz="1800" kern="0">
                <a:solidFill>
                  <a:srgbClr val="70AD47">
                    <a:lumMod val="75000"/>
                  </a:srgbClr>
                </a:solidFill>
                <a:latin typeface="Calibri" panose="020F0502020204030204"/>
              </a:endParaRPr>
            </a:p>
          </p:txBody>
        </p:sp>
        <p:sp>
          <p:nvSpPr>
            <p:cNvPr id="82" name="Блок-схема: узел 81"/>
            <p:cNvSpPr/>
            <p:nvPr/>
          </p:nvSpPr>
          <p:spPr>
            <a:xfrm>
              <a:off x="233642" y="907340"/>
              <a:ext cx="185337" cy="152928"/>
            </a:xfrm>
            <a:prstGeom prst="flowChartConnector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rgbClr val="70AD47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ru-RU" sz="1400" kern="0" dirty="0">
                  <a:solidFill>
                    <a:srgbClr val="A5A5A5">
                      <a:lumMod val="20000"/>
                      <a:lumOff val="80000"/>
                    </a:srgbClr>
                  </a:solidFill>
                  <a:latin typeface="Arial Narrow" panose="020B0606020202030204" pitchFamily="34" charset="0"/>
                </a:rPr>
                <a:t>А</a:t>
              </a:r>
            </a:p>
          </p:txBody>
        </p:sp>
      </p:grpSp>
      <p:sp>
        <p:nvSpPr>
          <p:cNvPr id="84" name="Прямоугольник 83"/>
          <p:cNvSpPr/>
          <p:nvPr/>
        </p:nvSpPr>
        <p:spPr>
          <a:xfrm>
            <a:off x="7721946" y="3928808"/>
            <a:ext cx="1565616" cy="384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89">
              <a:spcAft>
                <a:spcPts val="600"/>
              </a:spcAft>
            </a:pPr>
            <a:r>
              <a:rPr lang="ru-RU" sz="1700" b="1" dirty="0">
                <a:solidFill>
                  <a:srgbClr val="9D90A0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Доля активов </a:t>
            </a:r>
            <a:r>
              <a:rPr lang="ru-RU" sz="1700" b="1" dirty="0" smtClean="0">
                <a:solidFill>
                  <a:srgbClr val="9D90A0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 всех КО </a:t>
            </a:r>
            <a:r>
              <a:rPr lang="ru-RU" sz="1700" b="1" dirty="0">
                <a:solidFill>
                  <a:srgbClr val="9D90A0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РФ</a:t>
            </a: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4179999" y="2723940"/>
            <a:ext cx="1859757" cy="7067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r>
              <a:rPr lang="ru-RU" sz="2000" b="1" dirty="0" smtClean="0">
                <a:solidFill>
                  <a:srgbClr val="297FD5">
                    <a:lumMod val="50000"/>
                  </a:srgbClr>
                </a:solidFill>
                <a:latin typeface="Arial Narrow" panose="020B0606020202030204" pitchFamily="34" charset="0"/>
              </a:rPr>
              <a:t>18.04.2018</a:t>
            </a:r>
          </a:p>
          <a:p>
            <a:pPr algn="ctr" defTabSz="457189"/>
            <a:r>
              <a:rPr lang="ru-RU" sz="2000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СЗГУ</a:t>
            </a:r>
            <a:r>
              <a:rPr lang="en-US" sz="2000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и УГУ</a:t>
            </a:r>
            <a:endParaRPr lang="ru-RU" sz="2000" b="1" dirty="0">
              <a:solidFill>
                <a:srgbClr val="003366"/>
              </a:solidFill>
              <a:latin typeface="Arial Narrow" panose="020B0606020202030204" pitchFamily="34" charset="0"/>
            </a:endParaRPr>
          </a:p>
        </p:txBody>
      </p:sp>
      <p:pic>
        <p:nvPicPr>
          <p:cNvPr id="90" name="Рисунок 89" descr="Вырезка экрана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250" y="1505137"/>
            <a:ext cx="635804" cy="607164"/>
          </a:xfrm>
          <a:prstGeom prst="rect">
            <a:avLst/>
          </a:prstGeom>
        </p:spPr>
      </p:pic>
      <p:pic>
        <p:nvPicPr>
          <p:cNvPr id="171" name="Рисунок 170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558" y="1451370"/>
            <a:ext cx="811187" cy="992077"/>
          </a:xfrm>
          <a:prstGeom prst="rect">
            <a:avLst/>
          </a:prstGeom>
        </p:spPr>
      </p:pic>
      <p:pic>
        <p:nvPicPr>
          <p:cNvPr id="92" name="Picture 2" descr="C:\Users\Glebov_DM\Documents\Для презентаций\depositphotos_11928043-Green-check-mark.jp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9" y="1615845"/>
            <a:ext cx="515687" cy="42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16" y="1458788"/>
            <a:ext cx="856699" cy="992077"/>
          </a:xfrm>
          <a:prstGeom prst="rect">
            <a:avLst/>
          </a:prstGeom>
        </p:spPr>
      </p:pic>
      <p:sp>
        <p:nvSpPr>
          <p:cNvPr id="112" name="Скругленный прямоугольник 111"/>
          <p:cNvSpPr/>
          <p:nvPr/>
        </p:nvSpPr>
        <p:spPr>
          <a:xfrm>
            <a:off x="7046586" y="2348440"/>
            <a:ext cx="1859757" cy="7067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01.09.2018</a:t>
            </a:r>
          </a:p>
          <a:p>
            <a:pPr algn="ctr" defTabSz="457189"/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ВВГУ</a:t>
            </a: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и СГУ</a:t>
            </a:r>
          </a:p>
        </p:txBody>
      </p:sp>
      <p:sp>
        <p:nvSpPr>
          <p:cNvPr id="113" name="Номер слайда 3"/>
          <p:cNvSpPr txBox="1">
            <a:spLocks/>
          </p:cNvSpPr>
          <p:nvPr/>
        </p:nvSpPr>
        <p:spPr>
          <a:xfrm>
            <a:off x="9566245" y="6520637"/>
            <a:ext cx="390193" cy="365125"/>
          </a:xfrm>
          <a:prstGeom prst="rect">
            <a:avLst/>
          </a:prstGeom>
          <a:effectLst/>
        </p:spPr>
        <p:txBody>
          <a:bodyPr/>
          <a:lstStyle>
            <a:defPPr>
              <a:defRPr lang="ru-RU"/>
            </a:defPPr>
            <a:lvl1pPr marL="0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2325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49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6974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9298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23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3947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16272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8597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E18289-8457-4AEC-ABA3-73667D694110}" type="slidenum">
              <a:rPr lang="ru-RU" sz="2000" b="1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6</a:t>
            </a:fld>
            <a:endParaRPr lang="ru-RU" sz="20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14" name="Picture 2" descr="C:\Users\Glebov_DM\Documents\Для презентаций\depositphotos_11928043-Green-check-mark.jp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713" y="1623444"/>
            <a:ext cx="515687" cy="42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Рисунок 114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300" y="1466387"/>
            <a:ext cx="856699" cy="992077"/>
          </a:xfrm>
          <a:prstGeom prst="rect">
            <a:avLst/>
          </a:prstGeom>
        </p:spPr>
      </p:pic>
      <p:pic>
        <p:nvPicPr>
          <p:cNvPr id="118" name="Picture 2" descr="C:\Users\Glebov_DM\Documents\Для презентаций\depositphotos_11928043-Green-check-mark.jp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858" y="1404775"/>
            <a:ext cx="515687" cy="42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Рисунок 118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445" y="1247718"/>
            <a:ext cx="856699" cy="992077"/>
          </a:xfrm>
          <a:prstGeom prst="rect">
            <a:avLst/>
          </a:prstGeom>
        </p:spPr>
      </p:pic>
      <p:pic>
        <p:nvPicPr>
          <p:cNvPr id="122" name="Picture 2" descr="C:\Users\Glebov_DM\Documents\Для презентаций\depositphotos_11928043-Green-check-mark.jp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686" y="1999449"/>
            <a:ext cx="515687" cy="42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Рисунок 122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273" y="1842392"/>
            <a:ext cx="856699" cy="99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4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920" y="1426925"/>
            <a:ext cx="5344217" cy="5430580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2774948" y="303191"/>
            <a:ext cx="6716871" cy="521731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Взаимодействие с надзором после централизации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39" name="Номер слайда 3"/>
          <p:cNvSpPr txBox="1">
            <a:spLocks/>
          </p:cNvSpPr>
          <p:nvPr/>
        </p:nvSpPr>
        <p:spPr>
          <a:xfrm>
            <a:off x="214391" y="375144"/>
            <a:ext cx="39019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804649" rtl="0" eaLnBrk="1" latinLnBrk="0" hangingPunct="1">
              <a:defRPr sz="1050" b="1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402325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49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6974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9298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23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3947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16272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8597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58" name="Line 56"/>
          <p:cNvSpPr>
            <a:spLocks noChangeShapeType="1"/>
          </p:cNvSpPr>
          <p:nvPr/>
        </p:nvSpPr>
        <p:spPr bwMode="auto">
          <a:xfrm flipV="1">
            <a:off x="9318624" y="727075"/>
            <a:ext cx="528639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566245" y="6520637"/>
            <a:ext cx="390193" cy="365125"/>
          </a:xfrm>
          <a:effectLst/>
        </p:spPr>
        <p:txBody>
          <a:bodyPr/>
          <a:lstStyle/>
          <a:p>
            <a:fld id="{2EC4EB27-9ADE-42C2-9A98-47F5822B2EE7}" type="slidenum">
              <a:rPr lang="ru-RU" sz="2000">
                <a:latin typeface="Arial Narrow" panose="020B0606020202030204" pitchFamily="34" charset="0"/>
              </a:rPr>
              <a:pPr/>
              <a:t>7</a:t>
            </a:fld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479586" y="5636606"/>
            <a:ext cx="829818" cy="304556"/>
          </a:xfrm>
          <a:prstGeom prst="roundRect">
            <a:avLst>
              <a:gd name="adj" fmla="val 16346"/>
            </a:avLst>
          </a:prstGeom>
          <a:noFill/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95">
              <a:defRPr/>
            </a:pPr>
            <a:r>
              <a:rPr lang="ru-RU" sz="1200" kern="0" dirty="0" smtClean="0">
                <a:latin typeface="Arial Narrow" pitchFamily="34" charset="0"/>
                <a:cs typeface="Arial" panose="020B0604020202020204" pitchFamily="34" charset="0"/>
              </a:rPr>
              <a:t>Оренбург</a:t>
            </a:r>
            <a:endParaRPr lang="ru-RU" sz="1200" kern="0" dirty="0"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227045" y="5539686"/>
            <a:ext cx="542796" cy="452958"/>
          </a:xfrm>
          <a:prstGeom prst="roundRect">
            <a:avLst>
              <a:gd name="adj" fmla="val 16346"/>
            </a:avLst>
          </a:prstGeom>
          <a:noFill/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95">
              <a:defRPr/>
            </a:pPr>
            <a:r>
              <a:rPr lang="ru-RU" sz="1200" kern="0" dirty="0">
                <a:latin typeface="Arial Narrow" pitchFamily="34" charset="0"/>
                <a:cs typeface="Arial" panose="020B0604020202020204" pitchFamily="34" charset="0"/>
              </a:rPr>
              <a:t>Уфа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402377" y="5732620"/>
            <a:ext cx="738714" cy="208157"/>
          </a:xfrm>
          <a:prstGeom prst="roundRect">
            <a:avLst>
              <a:gd name="adj" fmla="val 16346"/>
            </a:avLst>
          </a:prstGeom>
          <a:noFill/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95">
              <a:defRPr/>
            </a:pPr>
            <a:r>
              <a:rPr lang="ru-RU" sz="1200" kern="0" dirty="0" smtClean="0">
                <a:latin typeface="Arial Narrow" pitchFamily="34" charset="0"/>
                <a:cs typeface="Arial" panose="020B0604020202020204" pitchFamily="34" charset="0"/>
              </a:rPr>
              <a:t>Курган</a:t>
            </a:r>
            <a:endParaRPr lang="ru-RU" sz="1200" kern="0" dirty="0"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902657" y="3966270"/>
            <a:ext cx="662125" cy="452958"/>
          </a:xfrm>
          <a:prstGeom prst="roundRect">
            <a:avLst>
              <a:gd name="adj" fmla="val 16346"/>
            </a:avLst>
          </a:prstGeom>
          <a:noFill/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95">
              <a:defRPr/>
            </a:pPr>
            <a:r>
              <a:rPr lang="ru-RU" sz="1200" kern="0" dirty="0" smtClean="0">
                <a:latin typeface="Arial Narrow" pitchFamily="34" charset="0"/>
                <a:cs typeface="Arial" panose="020B0604020202020204" pitchFamily="34" charset="0"/>
              </a:rPr>
              <a:t>Пермь</a:t>
            </a:r>
            <a:endParaRPr lang="ru-RU" sz="1200" kern="0" dirty="0"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7095487" y="5590826"/>
            <a:ext cx="701037" cy="397096"/>
          </a:xfrm>
          <a:prstGeom prst="roundRect">
            <a:avLst>
              <a:gd name="adj" fmla="val 16346"/>
            </a:avLst>
          </a:prstGeom>
          <a:noFill/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95">
              <a:defRPr/>
            </a:pPr>
            <a:r>
              <a:rPr lang="ru-RU" sz="1200" kern="0" dirty="0" smtClean="0">
                <a:latin typeface="Arial Narrow" pitchFamily="34" charset="0"/>
                <a:cs typeface="Arial" panose="020B0604020202020204" pitchFamily="34" charset="0"/>
              </a:rPr>
              <a:t>Тюмень</a:t>
            </a:r>
            <a:endParaRPr lang="ru-RU" sz="1200" kern="0" dirty="0"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7318388" y="4377699"/>
            <a:ext cx="1396110" cy="452958"/>
          </a:xfrm>
          <a:prstGeom prst="roundRect">
            <a:avLst>
              <a:gd name="adj" fmla="val 16346"/>
            </a:avLst>
          </a:prstGeom>
          <a:noFill/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95">
              <a:defRPr/>
            </a:pPr>
            <a:r>
              <a:rPr lang="ru-RU" sz="1200" kern="0" dirty="0" smtClean="0">
                <a:latin typeface="Arial Narrow" pitchFamily="34" charset="0"/>
                <a:cs typeface="Arial" panose="020B0604020202020204" pitchFamily="34" charset="0"/>
              </a:rPr>
              <a:t>Ханты-Мансийский авт. округ - Югра</a:t>
            </a:r>
            <a:endParaRPr lang="ru-RU" sz="1200" kern="0" dirty="0"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5759373" y="5477351"/>
            <a:ext cx="894289" cy="330661"/>
          </a:xfrm>
          <a:prstGeom prst="roundRect">
            <a:avLst>
              <a:gd name="adj" fmla="val 16346"/>
            </a:avLst>
          </a:prstGeom>
          <a:noFill/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95">
              <a:defRPr/>
            </a:pPr>
            <a:r>
              <a:rPr lang="ru-RU" sz="1200" kern="0" dirty="0" smtClean="0">
                <a:latin typeface="Arial Narrow" pitchFamily="34" charset="0"/>
                <a:cs typeface="Arial" panose="020B0604020202020204" pitchFamily="34" charset="0"/>
              </a:rPr>
              <a:t>Челябинск</a:t>
            </a:r>
            <a:endParaRPr lang="ru-RU" sz="1200" kern="0" dirty="0"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6134821" y="5074307"/>
            <a:ext cx="1032104" cy="390591"/>
          </a:xfrm>
          <a:prstGeom prst="roundRect">
            <a:avLst>
              <a:gd name="adj" fmla="val 16346"/>
            </a:avLst>
          </a:prstGeom>
          <a:noFill/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95">
              <a:defRPr/>
            </a:pPr>
            <a:r>
              <a:rPr lang="ru-RU" sz="1200" kern="0" dirty="0" smtClean="0">
                <a:latin typeface="Arial Narrow" pitchFamily="34" charset="0"/>
                <a:cs typeface="Arial" panose="020B0604020202020204" pitchFamily="34" charset="0"/>
              </a:rPr>
              <a:t>Екатеринбург</a:t>
            </a:r>
            <a:endParaRPr lang="ru-RU" sz="1200" kern="0" dirty="0"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5270671" y="5226991"/>
            <a:ext cx="512246" cy="401476"/>
          </a:xfrm>
          <a:prstGeom prst="roundRect">
            <a:avLst>
              <a:gd name="adj" fmla="val 10775"/>
            </a:avLst>
          </a:prstGeom>
          <a:solidFill>
            <a:srgbClr val="FFFFFF">
              <a:alpha val="50196"/>
            </a:srgbClr>
          </a:solidFill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r" defTabSz="914400" fontAlgn="auto">
              <a:spcBef>
                <a:spcPts val="0"/>
              </a:spcBef>
              <a:spcAft>
                <a:spcPts val="300"/>
              </a:spcAft>
            </a:pPr>
            <a:r>
              <a:rPr lang="ru-RU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3</a:t>
            </a:r>
          </a:p>
        </p:txBody>
      </p:sp>
      <p:pic>
        <p:nvPicPr>
          <p:cNvPr id="81" name="Picture 4" descr="http://iconspot.ru/files/197221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671" y="5264199"/>
            <a:ext cx="246965" cy="258857"/>
          </a:xfrm>
          <a:prstGeom prst="rect">
            <a:avLst/>
          </a:prstGeom>
          <a:noFill/>
          <a:ln w="9525">
            <a:noFill/>
            <a:prstDash val="dash"/>
          </a:ln>
          <a:extLst/>
        </p:spPr>
      </p:pic>
      <p:sp>
        <p:nvSpPr>
          <p:cNvPr id="83" name="Скругленный прямоугольник 82"/>
          <p:cNvSpPr/>
          <p:nvPr/>
        </p:nvSpPr>
        <p:spPr>
          <a:xfrm>
            <a:off x="5872323" y="4377699"/>
            <a:ext cx="552592" cy="415861"/>
          </a:xfrm>
          <a:prstGeom prst="roundRect">
            <a:avLst>
              <a:gd name="adj" fmla="val 10775"/>
            </a:avLst>
          </a:prstGeom>
          <a:solidFill>
            <a:srgbClr val="FFFFFF">
              <a:alpha val="50196"/>
            </a:srgbClr>
          </a:solidFill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r" defTabSz="914400" fontAlgn="auto">
              <a:spcBef>
                <a:spcPts val="0"/>
              </a:spcBef>
              <a:spcAft>
                <a:spcPts val="300"/>
              </a:spcAft>
            </a:pPr>
            <a:r>
              <a:rPr lang="ru-RU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4</a:t>
            </a:r>
          </a:p>
        </p:txBody>
      </p:sp>
      <p:pic>
        <p:nvPicPr>
          <p:cNvPr id="84" name="Picture 4" descr="http://iconspot.ru/files/197221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762" y="4455282"/>
            <a:ext cx="246965" cy="258857"/>
          </a:xfrm>
          <a:prstGeom prst="rect">
            <a:avLst/>
          </a:prstGeom>
          <a:noFill/>
          <a:ln w="9525">
            <a:noFill/>
            <a:prstDash val="dash"/>
          </a:ln>
          <a:extLst/>
        </p:spPr>
      </p:pic>
      <p:sp>
        <p:nvSpPr>
          <p:cNvPr id="86" name="Скругленный прямоугольник 85"/>
          <p:cNvSpPr/>
          <p:nvPr/>
        </p:nvSpPr>
        <p:spPr>
          <a:xfrm>
            <a:off x="6465512" y="4774707"/>
            <a:ext cx="631621" cy="393406"/>
          </a:xfrm>
          <a:prstGeom prst="roundRect">
            <a:avLst>
              <a:gd name="adj" fmla="val 10775"/>
            </a:avLst>
          </a:prstGeom>
          <a:solidFill>
            <a:srgbClr val="FFFFFF">
              <a:alpha val="50196"/>
            </a:srgbClr>
          </a:solidFill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r" defTabSz="914400" fontAlgn="auto">
              <a:spcBef>
                <a:spcPts val="0"/>
              </a:spcBef>
              <a:spcAft>
                <a:spcPts val="300"/>
              </a:spcAft>
            </a:pPr>
            <a:r>
              <a:rPr lang="ru-RU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11</a:t>
            </a:r>
          </a:p>
        </p:txBody>
      </p:sp>
      <p:pic>
        <p:nvPicPr>
          <p:cNvPr id="87" name="Picture 4" descr="http://iconspot.ru/files/197221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390" y="4835990"/>
            <a:ext cx="246965" cy="258857"/>
          </a:xfrm>
          <a:prstGeom prst="rect">
            <a:avLst/>
          </a:prstGeom>
          <a:noFill/>
          <a:ln w="9525">
            <a:noFill/>
            <a:prstDash val="dash"/>
          </a:ln>
          <a:extLst/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101" y="1725958"/>
            <a:ext cx="468634" cy="556228"/>
          </a:xfrm>
          <a:prstGeom prst="rect">
            <a:avLst/>
          </a:prstGeom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847" y="1114019"/>
            <a:ext cx="1238829" cy="1022512"/>
          </a:xfrm>
          <a:prstGeom prst="rect">
            <a:avLst/>
          </a:prstGeom>
        </p:spPr>
      </p:pic>
      <p:pic>
        <p:nvPicPr>
          <p:cNvPr id="108" name="Рисунок 107" descr="Электронная почта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2"/>
              </a:ext>
            </a:extLst>
          </a:blip>
          <a:stretch>
            <a:fillRect/>
          </a:stretch>
        </p:blipFill>
        <p:spPr>
          <a:xfrm>
            <a:off x="3769422" y="1734612"/>
            <a:ext cx="538984" cy="538984"/>
          </a:xfrm>
          <a:prstGeom prst="rect">
            <a:avLst/>
          </a:prstGeom>
        </p:spPr>
      </p:pic>
      <p:cxnSp>
        <p:nvCxnSpPr>
          <p:cNvPr id="109" name="Прямая со стрелкой 108"/>
          <p:cNvCxnSpPr/>
          <p:nvPr/>
        </p:nvCxnSpPr>
        <p:spPr>
          <a:xfrm>
            <a:off x="4084681" y="2386118"/>
            <a:ext cx="612913" cy="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>
          <a:xfrm flipH="1">
            <a:off x="3841287" y="2521230"/>
            <a:ext cx="652354" cy="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Group 33"/>
          <p:cNvGrpSpPr/>
          <p:nvPr/>
        </p:nvGrpSpPr>
        <p:grpSpPr>
          <a:xfrm flipH="1">
            <a:off x="6631877" y="1717372"/>
            <a:ext cx="531240" cy="545679"/>
            <a:chOff x="1419226" y="1895475"/>
            <a:chExt cx="1169987" cy="1482725"/>
          </a:xfrm>
        </p:grpSpPr>
        <p:sp>
          <p:nvSpPr>
            <p:cNvPr id="113" name="Freeform 34"/>
            <p:cNvSpPr>
              <a:spLocks/>
            </p:cNvSpPr>
            <p:nvPr/>
          </p:nvSpPr>
          <p:spPr bwMode="auto">
            <a:xfrm>
              <a:off x="1762126" y="1895475"/>
              <a:ext cx="714374" cy="1482725"/>
            </a:xfrm>
            <a:custGeom>
              <a:avLst/>
              <a:gdLst>
                <a:gd name="T0" fmla="*/ 437 w 450"/>
                <a:gd name="T1" fmla="*/ 177 h 934"/>
                <a:gd name="T2" fmla="*/ 379 w 450"/>
                <a:gd name="T3" fmla="*/ 134 h 934"/>
                <a:gd name="T4" fmla="*/ 369 w 450"/>
                <a:gd name="T5" fmla="*/ 117 h 934"/>
                <a:gd name="T6" fmla="*/ 391 w 450"/>
                <a:gd name="T7" fmla="*/ 49 h 934"/>
                <a:gd name="T8" fmla="*/ 365 w 450"/>
                <a:gd name="T9" fmla="*/ 7 h 934"/>
                <a:gd name="T10" fmla="*/ 309 w 450"/>
                <a:gd name="T11" fmla="*/ 1 h 934"/>
                <a:gd name="T12" fmla="*/ 292 w 450"/>
                <a:gd name="T13" fmla="*/ 27 h 934"/>
                <a:gd name="T14" fmla="*/ 286 w 450"/>
                <a:gd name="T15" fmla="*/ 52 h 934"/>
                <a:gd name="T16" fmla="*/ 289 w 450"/>
                <a:gd name="T17" fmla="*/ 69 h 934"/>
                <a:gd name="T18" fmla="*/ 286 w 450"/>
                <a:gd name="T19" fmla="*/ 88 h 934"/>
                <a:gd name="T20" fmla="*/ 292 w 450"/>
                <a:gd name="T21" fmla="*/ 114 h 934"/>
                <a:gd name="T22" fmla="*/ 309 w 450"/>
                <a:gd name="T23" fmla="*/ 134 h 934"/>
                <a:gd name="T24" fmla="*/ 299 w 450"/>
                <a:gd name="T25" fmla="*/ 146 h 934"/>
                <a:gd name="T26" fmla="*/ 240 w 450"/>
                <a:gd name="T27" fmla="*/ 172 h 934"/>
                <a:gd name="T28" fmla="*/ 205 w 450"/>
                <a:gd name="T29" fmla="*/ 209 h 934"/>
                <a:gd name="T30" fmla="*/ 188 w 450"/>
                <a:gd name="T31" fmla="*/ 223 h 934"/>
                <a:gd name="T32" fmla="*/ 168 w 450"/>
                <a:gd name="T33" fmla="*/ 243 h 934"/>
                <a:gd name="T34" fmla="*/ 100 w 450"/>
                <a:gd name="T35" fmla="*/ 268 h 934"/>
                <a:gd name="T36" fmla="*/ 60 w 450"/>
                <a:gd name="T37" fmla="*/ 283 h 934"/>
                <a:gd name="T38" fmla="*/ 30 w 450"/>
                <a:gd name="T39" fmla="*/ 290 h 934"/>
                <a:gd name="T40" fmla="*/ 3 w 450"/>
                <a:gd name="T41" fmla="*/ 310 h 934"/>
                <a:gd name="T42" fmla="*/ 10 w 450"/>
                <a:gd name="T43" fmla="*/ 317 h 934"/>
                <a:gd name="T44" fmla="*/ 15 w 450"/>
                <a:gd name="T45" fmla="*/ 325 h 934"/>
                <a:gd name="T46" fmla="*/ 18 w 450"/>
                <a:gd name="T47" fmla="*/ 340 h 934"/>
                <a:gd name="T48" fmla="*/ 20 w 450"/>
                <a:gd name="T49" fmla="*/ 351 h 934"/>
                <a:gd name="T50" fmla="*/ 27 w 450"/>
                <a:gd name="T51" fmla="*/ 357 h 934"/>
                <a:gd name="T52" fmla="*/ 40 w 450"/>
                <a:gd name="T53" fmla="*/ 348 h 934"/>
                <a:gd name="T54" fmla="*/ 52 w 450"/>
                <a:gd name="T55" fmla="*/ 345 h 934"/>
                <a:gd name="T56" fmla="*/ 83 w 450"/>
                <a:gd name="T57" fmla="*/ 340 h 934"/>
                <a:gd name="T58" fmla="*/ 186 w 450"/>
                <a:gd name="T59" fmla="*/ 285 h 934"/>
                <a:gd name="T60" fmla="*/ 238 w 450"/>
                <a:gd name="T61" fmla="*/ 263 h 934"/>
                <a:gd name="T62" fmla="*/ 226 w 450"/>
                <a:gd name="T63" fmla="*/ 416 h 934"/>
                <a:gd name="T64" fmla="*/ 234 w 450"/>
                <a:gd name="T65" fmla="*/ 488 h 934"/>
                <a:gd name="T66" fmla="*/ 237 w 450"/>
                <a:gd name="T67" fmla="*/ 596 h 934"/>
                <a:gd name="T68" fmla="*/ 251 w 450"/>
                <a:gd name="T69" fmla="*/ 803 h 934"/>
                <a:gd name="T70" fmla="*/ 237 w 450"/>
                <a:gd name="T71" fmla="*/ 848 h 934"/>
                <a:gd name="T72" fmla="*/ 235 w 450"/>
                <a:gd name="T73" fmla="*/ 863 h 934"/>
                <a:gd name="T74" fmla="*/ 228 w 450"/>
                <a:gd name="T75" fmla="*/ 881 h 934"/>
                <a:gd name="T76" fmla="*/ 197 w 450"/>
                <a:gd name="T77" fmla="*/ 914 h 934"/>
                <a:gd name="T78" fmla="*/ 232 w 450"/>
                <a:gd name="T79" fmla="*/ 931 h 934"/>
                <a:gd name="T80" fmla="*/ 269 w 450"/>
                <a:gd name="T81" fmla="*/ 905 h 934"/>
                <a:gd name="T82" fmla="*/ 308 w 450"/>
                <a:gd name="T83" fmla="*/ 891 h 934"/>
                <a:gd name="T84" fmla="*/ 316 w 450"/>
                <a:gd name="T85" fmla="*/ 841 h 934"/>
                <a:gd name="T86" fmla="*/ 322 w 450"/>
                <a:gd name="T87" fmla="*/ 720 h 934"/>
                <a:gd name="T88" fmla="*/ 331 w 450"/>
                <a:gd name="T89" fmla="*/ 596 h 934"/>
                <a:gd name="T90" fmla="*/ 377 w 450"/>
                <a:gd name="T91" fmla="*/ 795 h 934"/>
                <a:gd name="T92" fmla="*/ 371 w 450"/>
                <a:gd name="T93" fmla="*/ 848 h 934"/>
                <a:gd name="T94" fmla="*/ 374 w 450"/>
                <a:gd name="T95" fmla="*/ 866 h 934"/>
                <a:gd name="T96" fmla="*/ 382 w 450"/>
                <a:gd name="T97" fmla="*/ 881 h 934"/>
                <a:gd name="T98" fmla="*/ 363 w 450"/>
                <a:gd name="T99" fmla="*/ 900 h 934"/>
                <a:gd name="T100" fmla="*/ 366 w 450"/>
                <a:gd name="T101" fmla="*/ 931 h 934"/>
                <a:gd name="T102" fmla="*/ 403 w 450"/>
                <a:gd name="T103" fmla="*/ 926 h 934"/>
                <a:gd name="T104" fmla="*/ 431 w 450"/>
                <a:gd name="T105" fmla="*/ 911 h 934"/>
                <a:gd name="T106" fmla="*/ 433 w 450"/>
                <a:gd name="T107" fmla="*/ 891 h 934"/>
                <a:gd name="T108" fmla="*/ 447 w 450"/>
                <a:gd name="T109" fmla="*/ 871 h 934"/>
                <a:gd name="T110" fmla="*/ 443 w 450"/>
                <a:gd name="T111" fmla="*/ 831 h 934"/>
                <a:gd name="T112" fmla="*/ 436 w 450"/>
                <a:gd name="T113" fmla="*/ 726 h 934"/>
                <a:gd name="T114" fmla="*/ 417 w 450"/>
                <a:gd name="T115" fmla="*/ 561 h 934"/>
                <a:gd name="T116" fmla="*/ 416 w 450"/>
                <a:gd name="T117" fmla="*/ 456 h 934"/>
                <a:gd name="T118" fmla="*/ 436 w 450"/>
                <a:gd name="T119" fmla="*/ 373 h 934"/>
                <a:gd name="T120" fmla="*/ 448 w 450"/>
                <a:gd name="T121" fmla="*/ 280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50" h="934">
                  <a:moveTo>
                    <a:pt x="448" y="209"/>
                  </a:moveTo>
                  <a:lnTo>
                    <a:pt x="448" y="209"/>
                  </a:lnTo>
                  <a:lnTo>
                    <a:pt x="447" y="197"/>
                  </a:lnTo>
                  <a:lnTo>
                    <a:pt x="445" y="188"/>
                  </a:lnTo>
                  <a:lnTo>
                    <a:pt x="442" y="182"/>
                  </a:lnTo>
                  <a:lnTo>
                    <a:pt x="437" y="177"/>
                  </a:lnTo>
                  <a:lnTo>
                    <a:pt x="437" y="177"/>
                  </a:lnTo>
                  <a:lnTo>
                    <a:pt x="414" y="162"/>
                  </a:lnTo>
                  <a:lnTo>
                    <a:pt x="393" y="149"/>
                  </a:lnTo>
                  <a:lnTo>
                    <a:pt x="393" y="149"/>
                  </a:lnTo>
                  <a:lnTo>
                    <a:pt x="386" y="143"/>
                  </a:lnTo>
                  <a:lnTo>
                    <a:pt x="379" y="134"/>
                  </a:lnTo>
                  <a:lnTo>
                    <a:pt x="379" y="134"/>
                  </a:lnTo>
                  <a:lnTo>
                    <a:pt x="376" y="129"/>
                  </a:lnTo>
                  <a:lnTo>
                    <a:pt x="374" y="126"/>
                  </a:lnTo>
                  <a:lnTo>
                    <a:pt x="371" y="126"/>
                  </a:lnTo>
                  <a:lnTo>
                    <a:pt x="369" y="117"/>
                  </a:lnTo>
                  <a:lnTo>
                    <a:pt x="369" y="117"/>
                  </a:lnTo>
                  <a:lnTo>
                    <a:pt x="371" y="111"/>
                  </a:lnTo>
                  <a:lnTo>
                    <a:pt x="374" y="105"/>
                  </a:lnTo>
                  <a:lnTo>
                    <a:pt x="383" y="85"/>
                  </a:lnTo>
                  <a:lnTo>
                    <a:pt x="388" y="74"/>
                  </a:lnTo>
                  <a:lnTo>
                    <a:pt x="391" y="61"/>
                  </a:lnTo>
                  <a:lnTo>
                    <a:pt x="391" y="49"/>
                  </a:lnTo>
                  <a:lnTo>
                    <a:pt x="390" y="35"/>
                  </a:lnTo>
                  <a:lnTo>
                    <a:pt x="390" y="35"/>
                  </a:lnTo>
                  <a:lnTo>
                    <a:pt x="386" y="29"/>
                  </a:lnTo>
                  <a:lnTo>
                    <a:pt x="383" y="23"/>
                  </a:lnTo>
                  <a:lnTo>
                    <a:pt x="376" y="14"/>
                  </a:lnTo>
                  <a:lnTo>
                    <a:pt x="365" y="7"/>
                  </a:lnTo>
                  <a:lnTo>
                    <a:pt x="356" y="4"/>
                  </a:lnTo>
                  <a:lnTo>
                    <a:pt x="343" y="1"/>
                  </a:lnTo>
                  <a:lnTo>
                    <a:pt x="334" y="0"/>
                  </a:lnTo>
                  <a:lnTo>
                    <a:pt x="316" y="0"/>
                  </a:lnTo>
                  <a:lnTo>
                    <a:pt x="316" y="0"/>
                  </a:lnTo>
                  <a:lnTo>
                    <a:pt x="309" y="1"/>
                  </a:lnTo>
                  <a:lnTo>
                    <a:pt x="303" y="4"/>
                  </a:lnTo>
                  <a:lnTo>
                    <a:pt x="300" y="7"/>
                  </a:lnTo>
                  <a:lnTo>
                    <a:pt x="297" y="12"/>
                  </a:lnTo>
                  <a:lnTo>
                    <a:pt x="294" y="21"/>
                  </a:lnTo>
                  <a:lnTo>
                    <a:pt x="292" y="27"/>
                  </a:lnTo>
                  <a:lnTo>
                    <a:pt x="292" y="27"/>
                  </a:lnTo>
                  <a:lnTo>
                    <a:pt x="292" y="32"/>
                  </a:lnTo>
                  <a:lnTo>
                    <a:pt x="291" y="37"/>
                  </a:lnTo>
                  <a:lnTo>
                    <a:pt x="289" y="43"/>
                  </a:lnTo>
                  <a:lnTo>
                    <a:pt x="289" y="43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86" y="52"/>
                  </a:lnTo>
                  <a:lnTo>
                    <a:pt x="286" y="57"/>
                  </a:lnTo>
                  <a:lnTo>
                    <a:pt x="288" y="61"/>
                  </a:lnTo>
                  <a:lnTo>
                    <a:pt x="288" y="61"/>
                  </a:lnTo>
                  <a:lnTo>
                    <a:pt x="289" y="66"/>
                  </a:lnTo>
                  <a:lnTo>
                    <a:pt x="289" y="69"/>
                  </a:lnTo>
                  <a:lnTo>
                    <a:pt x="289" y="69"/>
                  </a:lnTo>
                  <a:lnTo>
                    <a:pt x="285" y="74"/>
                  </a:lnTo>
                  <a:lnTo>
                    <a:pt x="285" y="77"/>
                  </a:lnTo>
                  <a:lnTo>
                    <a:pt x="285" y="80"/>
                  </a:lnTo>
                  <a:lnTo>
                    <a:pt x="285" y="80"/>
                  </a:lnTo>
                  <a:lnTo>
                    <a:pt x="286" y="88"/>
                  </a:lnTo>
                  <a:lnTo>
                    <a:pt x="286" y="88"/>
                  </a:lnTo>
                  <a:lnTo>
                    <a:pt x="286" y="92"/>
                  </a:lnTo>
                  <a:lnTo>
                    <a:pt x="289" y="100"/>
                  </a:lnTo>
                  <a:lnTo>
                    <a:pt x="289" y="100"/>
                  </a:lnTo>
                  <a:lnTo>
                    <a:pt x="291" y="108"/>
                  </a:lnTo>
                  <a:lnTo>
                    <a:pt x="292" y="114"/>
                  </a:lnTo>
                  <a:lnTo>
                    <a:pt x="292" y="118"/>
                  </a:lnTo>
                  <a:lnTo>
                    <a:pt x="294" y="123"/>
                  </a:lnTo>
                  <a:lnTo>
                    <a:pt x="294" y="123"/>
                  </a:lnTo>
                  <a:lnTo>
                    <a:pt x="299" y="126"/>
                  </a:lnTo>
                  <a:lnTo>
                    <a:pt x="303" y="129"/>
                  </a:lnTo>
                  <a:lnTo>
                    <a:pt x="309" y="134"/>
                  </a:lnTo>
                  <a:lnTo>
                    <a:pt x="309" y="134"/>
                  </a:lnTo>
                  <a:lnTo>
                    <a:pt x="309" y="135"/>
                  </a:lnTo>
                  <a:lnTo>
                    <a:pt x="306" y="140"/>
                  </a:lnTo>
                  <a:lnTo>
                    <a:pt x="303" y="143"/>
                  </a:lnTo>
                  <a:lnTo>
                    <a:pt x="299" y="146"/>
                  </a:lnTo>
                  <a:lnTo>
                    <a:pt x="299" y="146"/>
                  </a:lnTo>
                  <a:lnTo>
                    <a:pt x="279" y="152"/>
                  </a:lnTo>
                  <a:lnTo>
                    <a:pt x="255" y="157"/>
                  </a:lnTo>
                  <a:lnTo>
                    <a:pt x="255" y="157"/>
                  </a:lnTo>
                  <a:lnTo>
                    <a:pt x="252" y="158"/>
                  </a:lnTo>
                  <a:lnTo>
                    <a:pt x="248" y="162"/>
                  </a:lnTo>
                  <a:lnTo>
                    <a:pt x="240" y="172"/>
                  </a:lnTo>
                  <a:lnTo>
                    <a:pt x="226" y="191"/>
                  </a:lnTo>
                  <a:lnTo>
                    <a:pt x="226" y="191"/>
                  </a:lnTo>
                  <a:lnTo>
                    <a:pt x="217" y="202"/>
                  </a:lnTo>
                  <a:lnTo>
                    <a:pt x="211" y="208"/>
                  </a:lnTo>
                  <a:lnTo>
                    <a:pt x="205" y="209"/>
                  </a:lnTo>
                  <a:lnTo>
                    <a:pt x="205" y="209"/>
                  </a:lnTo>
                  <a:lnTo>
                    <a:pt x="198" y="212"/>
                  </a:lnTo>
                  <a:lnTo>
                    <a:pt x="194" y="217"/>
                  </a:lnTo>
                  <a:lnTo>
                    <a:pt x="188" y="225"/>
                  </a:lnTo>
                  <a:lnTo>
                    <a:pt x="188" y="225"/>
                  </a:lnTo>
                  <a:lnTo>
                    <a:pt x="188" y="223"/>
                  </a:lnTo>
                  <a:lnTo>
                    <a:pt x="188" y="223"/>
                  </a:lnTo>
                  <a:lnTo>
                    <a:pt x="188" y="225"/>
                  </a:lnTo>
                  <a:lnTo>
                    <a:pt x="188" y="225"/>
                  </a:lnTo>
                  <a:lnTo>
                    <a:pt x="183" y="226"/>
                  </a:lnTo>
                  <a:lnTo>
                    <a:pt x="180" y="229"/>
                  </a:lnTo>
                  <a:lnTo>
                    <a:pt x="174" y="239"/>
                  </a:lnTo>
                  <a:lnTo>
                    <a:pt x="168" y="243"/>
                  </a:lnTo>
                  <a:lnTo>
                    <a:pt x="161" y="249"/>
                  </a:lnTo>
                  <a:lnTo>
                    <a:pt x="151" y="254"/>
                  </a:lnTo>
                  <a:lnTo>
                    <a:pt x="138" y="260"/>
                  </a:lnTo>
                  <a:lnTo>
                    <a:pt x="138" y="260"/>
                  </a:lnTo>
                  <a:lnTo>
                    <a:pt x="120" y="263"/>
                  </a:lnTo>
                  <a:lnTo>
                    <a:pt x="100" y="268"/>
                  </a:lnTo>
                  <a:lnTo>
                    <a:pt x="100" y="268"/>
                  </a:lnTo>
                  <a:lnTo>
                    <a:pt x="95" y="271"/>
                  </a:lnTo>
                  <a:lnTo>
                    <a:pt x="89" y="273"/>
                  </a:lnTo>
                  <a:lnTo>
                    <a:pt x="73" y="277"/>
                  </a:lnTo>
                  <a:lnTo>
                    <a:pt x="73" y="277"/>
                  </a:lnTo>
                  <a:lnTo>
                    <a:pt x="60" y="283"/>
                  </a:lnTo>
                  <a:lnTo>
                    <a:pt x="55" y="286"/>
                  </a:lnTo>
                  <a:lnTo>
                    <a:pt x="55" y="286"/>
                  </a:lnTo>
                  <a:lnTo>
                    <a:pt x="47" y="288"/>
                  </a:lnTo>
                  <a:lnTo>
                    <a:pt x="35" y="290"/>
                  </a:lnTo>
                  <a:lnTo>
                    <a:pt x="35" y="290"/>
                  </a:lnTo>
                  <a:lnTo>
                    <a:pt x="30" y="290"/>
                  </a:lnTo>
                  <a:lnTo>
                    <a:pt x="27" y="291"/>
                  </a:lnTo>
                  <a:lnTo>
                    <a:pt x="21" y="296"/>
                  </a:lnTo>
                  <a:lnTo>
                    <a:pt x="21" y="296"/>
                  </a:lnTo>
                  <a:lnTo>
                    <a:pt x="13" y="302"/>
                  </a:lnTo>
                  <a:lnTo>
                    <a:pt x="3" y="310"/>
                  </a:lnTo>
                  <a:lnTo>
                    <a:pt x="3" y="310"/>
                  </a:lnTo>
                  <a:lnTo>
                    <a:pt x="1" y="311"/>
                  </a:lnTo>
                  <a:lnTo>
                    <a:pt x="0" y="314"/>
                  </a:lnTo>
                  <a:lnTo>
                    <a:pt x="0" y="316"/>
                  </a:lnTo>
                  <a:lnTo>
                    <a:pt x="1" y="317"/>
                  </a:lnTo>
                  <a:lnTo>
                    <a:pt x="6" y="319"/>
                  </a:lnTo>
                  <a:lnTo>
                    <a:pt x="10" y="317"/>
                  </a:lnTo>
                  <a:lnTo>
                    <a:pt x="10" y="317"/>
                  </a:lnTo>
                  <a:lnTo>
                    <a:pt x="20" y="311"/>
                  </a:lnTo>
                  <a:lnTo>
                    <a:pt x="20" y="311"/>
                  </a:lnTo>
                  <a:lnTo>
                    <a:pt x="18" y="319"/>
                  </a:lnTo>
                  <a:lnTo>
                    <a:pt x="18" y="319"/>
                  </a:lnTo>
                  <a:lnTo>
                    <a:pt x="15" y="325"/>
                  </a:lnTo>
                  <a:lnTo>
                    <a:pt x="12" y="333"/>
                  </a:lnTo>
                  <a:lnTo>
                    <a:pt x="12" y="333"/>
                  </a:lnTo>
                  <a:lnTo>
                    <a:pt x="10" y="336"/>
                  </a:lnTo>
                  <a:lnTo>
                    <a:pt x="10" y="337"/>
                  </a:lnTo>
                  <a:lnTo>
                    <a:pt x="13" y="339"/>
                  </a:lnTo>
                  <a:lnTo>
                    <a:pt x="18" y="340"/>
                  </a:lnTo>
                  <a:lnTo>
                    <a:pt x="18" y="340"/>
                  </a:lnTo>
                  <a:lnTo>
                    <a:pt x="16" y="342"/>
                  </a:lnTo>
                  <a:lnTo>
                    <a:pt x="16" y="345"/>
                  </a:lnTo>
                  <a:lnTo>
                    <a:pt x="18" y="348"/>
                  </a:lnTo>
                  <a:lnTo>
                    <a:pt x="18" y="348"/>
                  </a:lnTo>
                  <a:lnTo>
                    <a:pt x="20" y="351"/>
                  </a:lnTo>
                  <a:lnTo>
                    <a:pt x="23" y="351"/>
                  </a:lnTo>
                  <a:lnTo>
                    <a:pt x="24" y="348"/>
                  </a:lnTo>
                  <a:lnTo>
                    <a:pt x="24" y="348"/>
                  </a:lnTo>
                  <a:lnTo>
                    <a:pt x="24" y="351"/>
                  </a:lnTo>
                  <a:lnTo>
                    <a:pt x="26" y="353"/>
                  </a:lnTo>
                  <a:lnTo>
                    <a:pt x="27" y="357"/>
                  </a:lnTo>
                  <a:lnTo>
                    <a:pt x="27" y="357"/>
                  </a:lnTo>
                  <a:lnTo>
                    <a:pt x="30" y="357"/>
                  </a:lnTo>
                  <a:lnTo>
                    <a:pt x="32" y="357"/>
                  </a:lnTo>
                  <a:lnTo>
                    <a:pt x="35" y="354"/>
                  </a:lnTo>
                  <a:lnTo>
                    <a:pt x="40" y="348"/>
                  </a:lnTo>
                  <a:lnTo>
                    <a:pt x="40" y="348"/>
                  </a:lnTo>
                  <a:lnTo>
                    <a:pt x="40" y="351"/>
                  </a:lnTo>
                  <a:lnTo>
                    <a:pt x="41" y="351"/>
                  </a:lnTo>
                  <a:lnTo>
                    <a:pt x="44" y="351"/>
                  </a:lnTo>
                  <a:lnTo>
                    <a:pt x="49" y="348"/>
                  </a:lnTo>
                  <a:lnTo>
                    <a:pt x="52" y="345"/>
                  </a:lnTo>
                  <a:lnTo>
                    <a:pt x="52" y="345"/>
                  </a:lnTo>
                  <a:lnTo>
                    <a:pt x="66" y="327"/>
                  </a:lnTo>
                  <a:lnTo>
                    <a:pt x="66" y="327"/>
                  </a:lnTo>
                  <a:lnTo>
                    <a:pt x="72" y="334"/>
                  </a:lnTo>
                  <a:lnTo>
                    <a:pt x="78" y="339"/>
                  </a:lnTo>
                  <a:lnTo>
                    <a:pt x="81" y="340"/>
                  </a:lnTo>
                  <a:lnTo>
                    <a:pt x="83" y="340"/>
                  </a:lnTo>
                  <a:lnTo>
                    <a:pt x="83" y="340"/>
                  </a:lnTo>
                  <a:lnTo>
                    <a:pt x="94" y="334"/>
                  </a:lnTo>
                  <a:lnTo>
                    <a:pt x="112" y="322"/>
                  </a:lnTo>
                  <a:lnTo>
                    <a:pt x="152" y="294"/>
                  </a:lnTo>
                  <a:lnTo>
                    <a:pt x="152" y="294"/>
                  </a:lnTo>
                  <a:lnTo>
                    <a:pt x="186" y="285"/>
                  </a:lnTo>
                  <a:lnTo>
                    <a:pt x="186" y="285"/>
                  </a:lnTo>
                  <a:lnTo>
                    <a:pt x="195" y="282"/>
                  </a:lnTo>
                  <a:lnTo>
                    <a:pt x="205" y="280"/>
                  </a:lnTo>
                  <a:lnTo>
                    <a:pt x="221" y="273"/>
                  </a:lnTo>
                  <a:lnTo>
                    <a:pt x="238" y="263"/>
                  </a:lnTo>
                  <a:lnTo>
                    <a:pt x="238" y="263"/>
                  </a:lnTo>
                  <a:lnTo>
                    <a:pt x="240" y="279"/>
                  </a:lnTo>
                  <a:lnTo>
                    <a:pt x="240" y="296"/>
                  </a:lnTo>
                  <a:lnTo>
                    <a:pt x="238" y="333"/>
                  </a:lnTo>
                  <a:lnTo>
                    <a:pt x="234" y="377"/>
                  </a:lnTo>
                  <a:lnTo>
                    <a:pt x="234" y="377"/>
                  </a:lnTo>
                  <a:lnTo>
                    <a:pt x="226" y="416"/>
                  </a:lnTo>
                  <a:lnTo>
                    <a:pt x="223" y="445"/>
                  </a:lnTo>
                  <a:lnTo>
                    <a:pt x="223" y="465"/>
                  </a:lnTo>
                  <a:lnTo>
                    <a:pt x="225" y="478"/>
                  </a:lnTo>
                  <a:lnTo>
                    <a:pt x="228" y="484"/>
                  </a:lnTo>
                  <a:lnTo>
                    <a:pt x="231" y="488"/>
                  </a:lnTo>
                  <a:lnTo>
                    <a:pt x="234" y="488"/>
                  </a:lnTo>
                  <a:lnTo>
                    <a:pt x="235" y="488"/>
                  </a:lnTo>
                  <a:lnTo>
                    <a:pt x="235" y="488"/>
                  </a:lnTo>
                  <a:lnTo>
                    <a:pt x="234" y="507"/>
                  </a:lnTo>
                  <a:lnTo>
                    <a:pt x="232" y="536"/>
                  </a:lnTo>
                  <a:lnTo>
                    <a:pt x="232" y="536"/>
                  </a:lnTo>
                  <a:lnTo>
                    <a:pt x="237" y="596"/>
                  </a:lnTo>
                  <a:lnTo>
                    <a:pt x="243" y="658"/>
                  </a:lnTo>
                  <a:lnTo>
                    <a:pt x="243" y="658"/>
                  </a:lnTo>
                  <a:lnTo>
                    <a:pt x="248" y="727"/>
                  </a:lnTo>
                  <a:lnTo>
                    <a:pt x="252" y="794"/>
                  </a:lnTo>
                  <a:lnTo>
                    <a:pt x="252" y="794"/>
                  </a:lnTo>
                  <a:lnTo>
                    <a:pt x="251" y="803"/>
                  </a:lnTo>
                  <a:lnTo>
                    <a:pt x="248" y="812"/>
                  </a:lnTo>
                  <a:lnTo>
                    <a:pt x="243" y="826"/>
                  </a:lnTo>
                  <a:lnTo>
                    <a:pt x="243" y="826"/>
                  </a:lnTo>
                  <a:lnTo>
                    <a:pt x="238" y="844"/>
                  </a:lnTo>
                  <a:lnTo>
                    <a:pt x="238" y="844"/>
                  </a:lnTo>
                  <a:lnTo>
                    <a:pt x="237" y="848"/>
                  </a:lnTo>
                  <a:lnTo>
                    <a:pt x="238" y="849"/>
                  </a:lnTo>
                  <a:lnTo>
                    <a:pt x="242" y="855"/>
                  </a:lnTo>
                  <a:lnTo>
                    <a:pt x="242" y="855"/>
                  </a:lnTo>
                  <a:lnTo>
                    <a:pt x="242" y="857"/>
                  </a:lnTo>
                  <a:lnTo>
                    <a:pt x="242" y="858"/>
                  </a:lnTo>
                  <a:lnTo>
                    <a:pt x="235" y="863"/>
                  </a:lnTo>
                  <a:lnTo>
                    <a:pt x="235" y="863"/>
                  </a:lnTo>
                  <a:lnTo>
                    <a:pt x="232" y="866"/>
                  </a:lnTo>
                  <a:lnTo>
                    <a:pt x="231" y="869"/>
                  </a:lnTo>
                  <a:lnTo>
                    <a:pt x="229" y="875"/>
                  </a:lnTo>
                  <a:lnTo>
                    <a:pt x="229" y="875"/>
                  </a:lnTo>
                  <a:lnTo>
                    <a:pt x="228" y="881"/>
                  </a:lnTo>
                  <a:lnTo>
                    <a:pt x="226" y="885"/>
                  </a:lnTo>
                  <a:lnTo>
                    <a:pt x="226" y="885"/>
                  </a:lnTo>
                  <a:lnTo>
                    <a:pt x="212" y="891"/>
                  </a:lnTo>
                  <a:lnTo>
                    <a:pt x="203" y="898"/>
                  </a:lnTo>
                  <a:lnTo>
                    <a:pt x="198" y="908"/>
                  </a:lnTo>
                  <a:lnTo>
                    <a:pt x="197" y="914"/>
                  </a:lnTo>
                  <a:lnTo>
                    <a:pt x="200" y="922"/>
                  </a:lnTo>
                  <a:lnTo>
                    <a:pt x="205" y="926"/>
                  </a:lnTo>
                  <a:lnTo>
                    <a:pt x="212" y="929"/>
                  </a:lnTo>
                  <a:lnTo>
                    <a:pt x="223" y="931"/>
                  </a:lnTo>
                  <a:lnTo>
                    <a:pt x="223" y="931"/>
                  </a:lnTo>
                  <a:lnTo>
                    <a:pt x="232" y="931"/>
                  </a:lnTo>
                  <a:lnTo>
                    <a:pt x="242" y="928"/>
                  </a:lnTo>
                  <a:lnTo>
                    <a:pt x="249" y="923"/>
                  </a:lnTo>
                  <a:lnTo>
                    <a:pt x="257" y="918"/>
                  </a:lnTo>
                  <a:lnTo>
                    <a:pt x="266" y="908"/>
                  </a:lnTo>
                  <a:lnTo>
                    <a:pt x="269" y="905"/>
                  </a:lnTo>
                  <a:lnTo>
                    <a:pt x="269" y="905"/>
                  </a:lnTo>
                  <a:lnTo>
                    <a:pt x="295" y="900"/>
                  </a:lnTo>
                  <a:lnTo>
                    <a:pt x="295" y="900"/>
                  </a:lnTo>
                  <a:lnTo>
                    <a:pt x="302" y="898"/>
                  </a:lnTo>
                  <a:lnTo>
                    <a:pt x="305" y="897"/>
                  </a:lnTo>
                  <a:lnTo>
                    <a:pt x="306" y="894"/>
                  </a:lnTo>
                  <a:lnTo>
                    <a:pt x="308" y="891"/>
                  </a:lnTo>
                  <a:lnTo>
                    <a:pt x="308" y="885"/>
                  </a:lnTo>
                  <a:lnTo>
                    <a:pt x="308" y="881"/>
                  </a:lnTo>
                  <a:lnTo>
                    <a:pt x="308" y="881"/>
                  </a:lnTo>
                  <a:lnTo>
                    <a:pt x="314" y="849"/>
                  </a:lnTo>
                  <a:lnTo>
                    <a:pt x="314" y="849"/>
                  </a:lnTo>
                  <a:lnTo>
                    <a:pt x="316" y="841"/>
                  </a:lnTo>
                  <a:lnTo>
                    <a:pt x="314" y="832"/>
                  </a:lnTo>
                  <a:lnTo>
                    <a:pt x="312" y="811"/>
                  </a:lnTo>
                  <a:lnTo>
                    <a:pt x="312" y="811"/>
                  </a:lnTo>
                  <a:lnTo>
                    <a:pt x="314" y="789"/>
                  </a:lnTo>
                  <a:lnTo>
                    <a:pt x="319" y="755"/>
                  </a:lnTo>
                  <a:lnTo>
                    <a:pt x="322" y="720"/>
                  </a:lnTo>
                  <a:lnTo>
                    <a:pt x="323" y="696"/>
                  </a:lnTo>
                  <a:lnTo>
                    <a:pt x="323" y="696"/>
                  </a:lnTo>
                  <a:lnTo>
                    <a:pt x="325" y="672"/>
                  </a:lnTo>
                  <a:lnTo>
                    <a:pt x="328" y="639"/>
                  </a:lnTo>
                  <a:lnTo>
                    <a:pt x="331" y="596"/>
                  </a:lnTo>
                  <a:lnTo>
                    <a:pt x="331" y="596"/>
                  </a:lnTo>
                  <a:lnTo>
                    <a:pt x="336" y="610"/>
                  </a:lnTo>
                  <a:lnTo>
                    <a:pt x="348" y="643"/>
                  </a:lnTo>
                  <a:lnTo>
                    <a:pt x="348" y="643"/>
                  </a:lnTo>
                  <a:lnTo>
                    <a:pt x="356" y="676"/>
                  </a:lnTo>
                  <a:lnTo>
                    <a:pt x="365" y="726"/>
                  </a:lnTo>
                  <a:lnTo>
                    <a:pt x="377" y="795"/>
                  </a:lnTo>
                  <a:lnTo>
                    <a:pt x="377" y="795"/>
                  </a:lnTo>
                  <a:lnTo>
                    <a:pt x="377" y="804"/>
                  </a:lnTo>
                  <a:lnTo>
                    <a:pt x="376" y="820"/>
                  </a:lnTo>
                  <a:lnTo>
                    <a:pt x="373" y="843"/>
                  </a:lnTo>
                  <a:lnTo>
                    <a:pt x="373" y="843"/>
                  </a:lnTo>
                  <a:lnTo>
                    <a:pt x="371" y="848"/>
                  </a:lnTo>
                  <a:lnTo>
                    <a:pt x="373" y="852"/>
                  </a:lnTo>
                  <a:lnTo>
                    <a:pt x="373" y="852"/>
                  </a:lnTo>
                  <a:lnTo>
                    <a:pt x="374" y="858"/>
                  </a:lnTo>
                  <a:lnTo>
                    <a:pt x="374" y="863"/>
                  </a:lnTo>
                  <a:lnTo>
                    <a:pt x="374" y="863"/>
                  </a:lnTo>
                  <a:lnTo>
                    <a:pt x="374" y="866"/>
                  </a:lnTo>
                  <a:lnTo>
                    <a:pt x="374" y="869"/>
                  </a:lnTo>
                  <a:lnTo>
                    <a:pt x="377" y="874"/>
                  </a:lnTo>
                  <a:lnTo>
                    <a:pt x="377" y="874"/>
                  </a:lnTo>
                  <a:lnTo>
                    <a:pt x="380" y="880"/>
                  </a:lnTo>
                  <a:lnTo>
                    <a:pt x="380" y="880"/>
                  </a:lnTo>
                  <a:lnTo>
                    <a:pt x="382" y="881"/>
                  </a:lnTo>
                  <a:lnTo>
                    <a:pt x="382" y="885"/>
                  </a:lnTo>
                  <a:lnTo>
                    <a:pt x="380" y="886"/>
                  </a:lnTo>
                  <a:lnTo>
                    <a:pt x="379" y="889"/>
                  </a:lnTo>
                  <a:lnTo>
                    <a:pt x="369" y="897"/>
                  </a:lnTo>
                  <a:lnTo>
                    <a:pt x="369" y="897"/>
                  </a:lnTo>
                  <a:lnTo>
                    <a:pt x="363" y="900"/>
                  </a:lnTo>
                  <a:lnTo>
                    <a:pt x="359" y="906"/>
                  </a:lnTo>
                  <a:lnTo>
                    <a:pt x="357" y="912"/>
                  </a:lnTo>
                  <a:lnTo>
                    <a:pt x="356" y="918"/>
                  </a:lnTo>
                  <a:lnTo>
                    <a:pt x="357" y="923"/>
                  </a:lnTo>
                  <a:lnTo>
                    <a:pt x="360" y="928"/>
                  </a:lnTo>
                  <a:lnTo>
                    <a:pt x="366" y="931"/>
                  </a:lnTo>
                  <a:lnTo>
                    <a:pt x="374" y="934"/>
                  </a:lnTo>
                  <a:lnTo>
                    <a:pt x="374" y="934"/>
                  </a:lnTo>
                  <a:lnTo>
                    <a:pt x="382" y="934"/>
                  </a:lnTo>
                  <a:lnTo>
                    <a:pt x="390" y="931"/>
                  </a:lnTo>
                  <a:lnTo>
                    <a:pt x="397" y="929"/>
                  </a:lnTo>
                  <a:lnTo>
                    <a:pt x="403" y="926"/>
                  </a:lnTo>
                  <a:lnTo>
                    <a:pt x="413" y="918"/>
                  </a:lnTo>
                  <a:lnTo>
                    <a:pt x="416" y="917"/>
                  </a:lnTo>
                  <a:lnTo>
                    <a:pt x="416" y="917"/>
                  </a:lnTo>
                  <a:lnTo>
                    <a:pt x="420" y="915"/>
                  </a:lnTo>
                  <a:lnTo>
                    <a:pt x="427" y="914"/>
                  </a:lnTo>
                  <a:lnTo>
                    <a:pt x="431" y="911"/>
                  </a:lnTo>
                  <a:lnTo>
                    <a:pt x="431" y="911"/>
                  </a:lnTo>
                  <a:lnTo>
                    <a:pt x="434" y="908"/>
                  </a:lnTo>
                  <a:lnTo>
                    <a:pt x="436" y="905"/>
                  </a:lnTo>
                  <a:lnTo>
                    <a:pt x="436" y="897"/>
                  </a:lnTo>
                  <a:lnTo>
                    <a:pt x="434" y="892"/>
                  </a:lnTo>
                  <a:lnTo>
                    <a:pt x="433" y="891"/>
                  </a:lnTo>
                  <a:lnTo>
                    <a:pt x="433" y="891"/>
                  </a:lnTo>
                  <a:lnTo>
                    <a:pt x="436" y="886"/>
                  </a:lnTo>
                  <a:lnTo>
                    <a:pt x="440" y="881"/>
                  </a:lnTo>
                  <a:lnTo>
                    <a:pt x="445" y="875"/>
                  </a:lnTo>
                  <a:lnTo>
                    <a:pt x="445" y="875"/>
                  </a:lnTo>
                  <a:lnTo>
                    <a:pt x="447" y="871"/>
                  </a:lnTo>
                  <a:lnTo>
                    <a:pt x="447" y="865"/>
                  </a:lnTo>
                  <a:lnTo>
                    <a:pt x="445" y="852"/>
                  </a:lnTo>
                  <a:lnTo>
                    <a:pt x="442" y="840"/>
                  </a:lnTo>
                  <a:lnTo>
                    <a:pt x="442" y="834"/>
                  </a:lnTo>
                  <a:lnTo>
                    <a:pt x="443" y="831"/>
                  </a:lnTo>
                  <a:lnTo>
                    <a:pt x="443" y="831"/>
                  </a:lnTo>
                  <a:lnTo>
                    <a:pt x="443" y="824"/>
                  </a:lnTo>
                  <a:lnTo>
                    <a:pt x="443" y="812"/>
                  </a:lnTo>
                  <a:lnTo>
                    <a:pt x="440" y="783"/>
                  </a:lnTo>
                  <a:lnTo>
                    <a:pt x="437" y="750"/>
                  </a:lnTo>
                  <a:lnTo>
                    <a:pt x="436" y="726"/>
                  </a:lnTo>
                  <a:lnTo>
                    <a:pt x="436" y="726"/>
                  </a:lnTo>
                  <a:lnTo>
                    <a:pt x="434" y="695"/>
                  </a:lnTo>
                  <a:lnTo>
                    <a:pt x="430" y="647"/>
                  </a:lnTo>
                  <a:lnTo>
                    <a:pt x="423" y="601"/>
                  </a:lnTo>
                  <a:lnTo>
                    <a:pt x="420" y="575"/>
                  </a:lnTo>
                  <a:lnTo>
                    <a:pt x="420" y="575"/>
                  </a:lnTo>
                  <a:lnTo>
                    <a:pt x="417" y="561"/>
                  </a:lnTo>
                  <a:lnTo>
                    <a:pt x="416" y="542"/>
                  </a:lnTo>
                  <a:lnTo>
                    <a:pt x="414" y="516"/>
                  </a:lnTo>
                  <a:lnTo>
                    <a:pt x="414" y="516"/>
                  </a:lnTo>
                  <a:lnTo>
                    <a:pt x="416" y="502"/>
                  </a:lnTo>
                  <a:lnTo>
                    <a:pt x="416" y="485"/>
                  </a:lnTo>
                  <a:lnTo>
                    <a:pt x="416" y="456"/>
                  </a:lnTo>
                  <a:lnTo>
                    <a:pt x="416" y="456"/>
                  </a:lnTo>
                  <a:lnTo>
                    <a:pt x="417" y="444"/>
                  </a:lnTo>
                  <a:lnTo>
                    <a:pt x="423" y="422"/>
                  </a:lnTo>
                  <a:lnTo>
                    <a:pt x="433" y="385"/>
                  </a:lnTo>
                  <a:lnTo>
                    <a:pt x="433" y="385"/>
                  </a:lnTo>
                  <a:lnTo>
                    <a:pt x="436" y="373"/>
                  </a:lnTo>
                  <a:lnTo>
                    <a:pt x="436" y="357"/>
                  </a:lnTo>
                  <a:lnTo>
                    <a:pt x="434" y="337"/>
                  </a:lnTo>
                  <a:lnTo>
                    <a:pt x="434" y="337"/>
                  </a:lnTo>
                  <a:lnTo>
                    <a:pt x="436" y="327"/>
                  </a:lnTo>
                  <a:lnTo>
                    <a:pt x="440" y="310"/>
                  </a:lnTo>
                  <a:lnTo>
                    <a:pt x="448" y="280"/>
                  </a:lnTo>
                  <a:lnTo>
                    <a:pt x="448" y="280"/>
                  </a:lnTo>
                  <a:lnTo>
                    <a:pt x="450" y="268"/>
                  </a:lnTo>
                  <a:lnTo>
                    <a:pt x="450" y="248"/>
                  </a:lnTo>
                  <a:lnTo>
                    <a:pt x="448" y="209"/>
                  </a:lnTo>
                  <a:lnTo>
                    <a:pt x="448" y="20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4" name="Freeform 37"/>
            <p:cNvSpPr>
              <a:spLocks/>
            </p:cNvSpPr>
            <p:nvPr/>
          </p:nvSpPr>
          <p:spPr bwMode="auto">
            <a:xfrm>
              <a:off x="1419226" y="2017713"/>
              <a:ext cx="104775" cy="107950"/>
            </a:xfrm>
            <a:custGeom>
              <a:avLst/>
              <a:gdLst>
                <a:gd name="T0" fmla="*/ 66 w 66"/>
                <a:gd name="T1" fmla="*/ 68 h 68"/>
                <a:gd name="T2" fmla="*/ 66 w 66"/>
                <a:gd name="T3" fmla="*/ 68 h 68"/>
                <a:gd name="T4" fmla="*/ 61 w 66"/>
                <a:gd name="T5" fmla="*/ 58 h 68"/>
                <a:gd name="T6" fmla="*/ 61 w 66"/>
                <a:gd name="T7" fmla="*/ 58 h 68"/>
                <a:gd name="T8" fmla="*/ 58 w 66"/>
                <a:gd name="T9" fmla="*/ 49 h 68"/>
                <a:gd name="T10" fmla="*/ 58 w 66"/>
                <a:gd name="T11" fmla="*/ 43 h 68"/>
                <a:gd name="T12" fmla="*/ 58 w 66"/>
                <a:gd name="T13" fmla="*/ 43 h 68"/>
                <a:gd name="T14" fmla="*/ 47 w 66"/>
                <a:gd name="T15" fmla="*/ 31 h 68"/>
                <a:gd name="T16" fmla="*/ 40 w 66"/>
                <a:gd name="T17" fmla="*/ 24 h 68"/>
                <a:gd name="T18" fmla="*/ 34 w 66"/>
                <a:gd name="T19" fmla="*/ 18 h 68"/>
                <a:gd name="T20" fmla="*/ 34 w 66"/>
                <a:gd name="T21" fmla="*/ 18 h 68"/>
                <a:gd name="T22" fmla="*/ 7 w 66"/>
                <a:gd name="T23" fmla="*/ 0 h 68"/>
                <a:gd name="T24" fmla="*/ 7 w 66"/>
                <a:gd name="T25" fmla="*/ 0 h 68"/>
                <a:gd name="T26" fmla="*/ 4 w 66"/>
                <a:gd name="T27" fmla="*/ 1 h 68"/>
                <a:gd name="T28" fmla="*/ 4 w 66"/>
                <a:gd name="T29" fmla="*/ 1 h 68"/>
                <a:gd name="T30" fmla="*/ 0 w 66"/>
                <a:gd name="T31" fmla="*/ 6 h 68"/>
                <a:gd name="T32" fmla="*/ 0 w 66"/>
                <a:gd name="T33" fmla="*/ 6 h 68"/>
                <a:gd name="T34" fmla="*/ 12 w 66"/>
                <a:gd name="T35" fmla="*/ 11 h 68"/>
                <a:gd name="T36" fmla="*/ 20 w 66"/>
                <a:gd name="T37" fmla="*/ 15 h 68"/>
                <a:gd name="T38" fmla="*/ 29 w 66"/>
                <a:gd name="T39" fmla="*/ 23 h 68"/>
                <a:gd name="T40" fmla="*/ 29 w 66"/>
                <a:gd name="T41" fmla="*/ 23 h 68"/>
                <a:gd name="T42" fmla="*/ 37 w 66"/>
                <a:gd name="T43" fmla="*/ 32 h 68"/>
                <a:gd name="T44" fmla="*/ 46 w 66"/>
                <a:gd name="T45" fmla="*/ 43 h 68"/>
                <a:gd name="T46" fmla="*/ 66 w 66"/>
                <a:gd name="T47" fmla="*/ 68 h 68"/>
                <a:gd name="T48" fmla="*/ 66 w 66"/>
                <a:gd name="T4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66" y="68"/>
                  </a:moveTo>
                  <a:lnTo>
                    <a:pt x="66" y="6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58" y="49"/>
                  </a:lnTo>
                  <a:lnTo>
                    <a:pt x="58" y="43"/>
                  </a:lnTo>
                  <a:lnTo>
                    <a:pt x="58" y="43"/>
                  </a:lnTo>
                  <a:lnTo>
                    <a:pt x="47" y="31"/>
                  </a:lnTo>
                  <a:lnTo>
                    <a:pt x="40" y="24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0" y="6"/>
                  </a:lnTo>
                  <a:lnTo>
                    <a:pt x="0" y="6"/>
                  </a:lnTo>
                  <a:lnTo>
                    <a:pt x="12" y="11"/>
                  </a:lnTo>
                  <a:lnTo>
                    <a:pt x="20" y="15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37" y="32"/>
                  </a:lnTo>
                  <a:lnTo>
                    <a:pt x="46" y="43"/>
                  </a:lnTo>
                  <a:lnTo>
                    <a:pt x="66" y="68"/>
                  </a:lnTo>
                  <a:lnTo>
                    <a:pt x="66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5" name="Freeform 56"/>
            <p:cNvSpPr>
              <a:spLocks/>
            </p:cNvSpPr>
            <p:nvPr/>
          </p:nvSpPr>
          <p:spPr bwMode="auto">
            <a:xfrm>
              <a:off x="2103438" y="2714625"/>
              <a:ext cx="485775" cy="446087"/>
            </a:xfrm>
            <a:custGeom>
              <a:avLst/>
              <a:gdLst>
                <a:gd name="T0" fmla="*/ 306 w 306"/>
                <a:gd name="T1" fmla="*/ 171 h 281"/>
                <a:gd name="T2" fmla="*/ 306 w 306"/>
                <a:gd name="T3" fmla="*/ 171 h 281"/>
                <a:gd name="T4" fmla="*/ 279 w 306"/>
                <a:gd name="T5" fmla="*/ 5 h 281"/>
                <a:gd name="T6" fmla="*/ 279 w 306"/>
                <a:gd name="T7" fmla="*/ 5 h 281"/>
                <a:gd name="T8" fmla="*/ 278 w 306"/>
                <a:gd name="T9" fmla="*/ 2 h 281"/>
                <a:gd name="T10" fmla="*/ 275 w 306"/>
                <a:gd name="T11" fmla="*/ 0 h 281"/>
                <a:gd name="T12" fmla="*/ 270 w 306"/>
                <a:gd name="T13" fmla="*/ 0 h 281"/>
                <a:gd name="T14" fmla="*/ 270 w 306"/>
                <a:gd name="T15" fmla="*/ 0 h 281"/>
                <a:gd name="T16" fmla="*/ 175 w 306"/>
                <a:gd name="T17" fmla="*/ 31 h 281"/>
                <a:gd name="T18" fmla="*/ 173 w 306"/>
                <a:gd name="T19" fmla="*/ 25 h 281"/>
                <a:gd name="T20" fmla="*/ 173 w 306"/>
                <a:gd name="T21" fmla="*/ 25 h 281"/>
                <a:gd name="T22" fmla="*/ 170 w 306"/>
                <a:gd name="T23" fmla="*/ 28 h 281"/>
                <a:gd name="T24" fmla="*/ 168 w 306"/>
                <a:gd name="T25" fmla="*/ 28 h 281"/>
                <a:gd name="T26" fmla="*/ 165 w 306"/>
                <a:gd name="T27" fmla="*/ 29 h 281"/>
                <a:gd name="T28" fmla="*/ 165 w 306"/>
                <a:gd name="T29" fmla="*/ 34 h 281"/>
                <a:gd name="T30" fmla="*/ 165 w 306"/>
                <a:gd name="T31" fmla="*/ 34 h 281"/>
                <a:gd name="T32" fmla="*/ 133 w 306"/>
                <a:gd name="T33" fmla="*/ 45 h 281"/>
                <a:gd name="T34" fmla="*/ 131 w 306"/>
                <a:gd name="T35" fmla="*/ 37 h 281"/>
                <a:gd name="T36" fmla="*/ 131 w 306"/>
                <a:gd name="T37" fmla="*/ 37 h 281"/>
                <a:gd name="T38" fmla="*/ 131 w 306"/>
                <a:gd name="T39" fmla="*/ 34 h 281"/>
                <a:gd name="T40" fmla="*/ 131 w 306"/>
                <a:gd name="T41" fmla="*/ 29 h 281"/>
                <a:gd name="T42" fmla="*/ 131 w 306"/>
                <a:gd name="T43" fmla="*/ 29 h 281"/>
                <a:gd name="T44" fmla="*/ 134 w 306"/>
                <a:gd name="T45" fmla="*/ 23 h 281"/>
                <a:gd name="T46" fmla="*/ 134 w 306"/>
                <a:gd name="T47" fmla="*/ 23 h 281"/>
                <a:gd name="T48" fmla="*/ 130 w 306"/>
                <a:gd name="T49" fmla="*/ 23 h 281"/>
                <a:gd name="T50" fmla="*/ 127 w 306"/>
                <a:gd name="T51" fmla="*/ 25 h 281"/>
                <a:gd name="T52" fmla="*/ 125 w 306"/>
                <a:gd name="T53" fmla="*/ 25 h 281"/>
                <a:gd name="T54" fmla="*/ 124 w 306"/>
                <a:gd name="T55" fmla="*/ 28 h 281"/>
                <a:gd name="T56" fmla="*/ 124 w 306"/>
                <a:gd name="T57" fmla="*/ 28 h 281"/>
                <a:gd name="T58" fmla="*/ 124 w 306"/>
                <a:gd name="T59" fmla="*/ 36 h 281"/>
                <a:gd name="T60" fmla="*/ 125 w 306"/>
                <a:gd name="T61" fmla="*/ 46 h 281"/>
                <a:gd name="T62" fmla="*/ 125 w 306"/>
                <a:gd name="T63" fmla="*/ 46 h 281"/>
                <a:gd name="T64" fmla="*/ 6 w 306"/>
                <a:gd name="T65" fmla="*/ 85 h 281"/>
                <a:gd name="T66" fmla="*/ 6 w 306"/>
                <a:gd name="T67" fmla="*/ 85 h 281"/>
                <a:gd name="T68" fmla="*/ 2 w 306"/>
                <a:gd name="T69" fmla="*/ 86 h 281"/>
                <a:gd name="T70" fmla="*/ 0 w 306"/>
                <a:gd name="T71" fmla="*/ 91 h 281"/>
                <a:gd name="T72" fmla="*/ 0 w 306"/>
                <a:gd name="T73" fmla="*/ 97 h 281"/>
                <a:gd name="T74" fmla="*/ 3 w 306"/>
                <a:gd name="T75" fmla="*/ 110 h 281"/>
                <a:gd name="T76" fmla="*/ 3 w 306"/>
                <a:gd name="T77" fmla="*/ 110 h 281"/>
                <a:gd name="T78" fmla="*/ 37 w 306"/>
                <a:gd name="T79" fmla="*/ 271 h 281"/>
                <a:gd name="T80" fmla="*/ 37 w 306"/>
                <a:gd name="T81" fmla="*/ 271 h 281"/>
                <a:gd name="T82" fmla="*/ 39 w 306"/>
                <a:gd name="T83" fmla="*/ 276 h 281"/>
                <a:gd name="T84" fmla="*/ 40 w 306"/>
                <a:gd name="T85" fmla="*/ 281 h 281"/>
                <a:gd name="T86" fmla="*/ 42 w 306"/>
                <a:gd name="T87" fmla="*/ 281 h 281"/>
                <a:gd name="T88" fmla="*/ 45 w 306"/>
                <a:gd name="T89" fmla="*/ 281 h 281"/>
                <a:gd name="T90" fmla="*/ 56 w 306"/>
                <a:gd name="T91" fmla="*/ 278 h 281"/>
                <a:gd name="T92" fmla="*/ 56 w 306"/>
                <a:gd name="T93" fmla="*/ 278 h 281"/>
                <a:gd name="T94" fmla="*/ 299 w 306"/>
                <a:gd name="T95" fmla="*/ 180 h 281"/>
                <a:gd name="T96" fmla="*/ 299 w 306"/>
                <a:gd name="T97" fmla="*/ 180 h 281"/>
                <a:gd name="T98" fmla="*/ 302 w 306"/>
                <a:gd name="T99" fmla="*/ 179 h 281"/>
                <a:gd name="T100" fmla="*/ 304 w 306"/>
                <a:gd name="T101" fmla="*/ 177 h 281"/>
                <a:gd name="T102" fmla="*/ 306 w 306"/>
                <a:gd name="T103" fmla="*/ 176 h 281"/>
                <a:gd name="T104" fmla="*/ 306 w 306"/>
                <a:gd name="T105" fmla="*/ 171 h 281"/>
                <a:gd name="T106" fmla="*/ 306 w 306"/>
                <a:gd name="T107" fmla="*/ 17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6" h="281">
                  <a:moveTo>
                    <a:pt x="306" y="171"/>
                  </a:moveTo>
                  <a:lnTo>
                    <a:pt x="306" y="171"/>
                  </a:lnTo>
                  <a:lnTo>
                    <a:pt x="279" y="5"/>
                  </a:lnTo>
                  <a:lnTo>
                    <a:pt x="279" y="5"/>
                  </a:lnTo>
                  <a:lnTo>
                    <a:pt x="278" y="2"/>
                  </a:lnTo>
                  <a:lnTo>
                    <a:pt x="275" y="0"/>
                  </a:lnTo>
                  <a:lnTo>
                    <a:pt x="270" y="0"/>
                  </a:lnTo>
                  <a:lnTo>
                    <a:pt x="270" y="0"/>
                  </a:lnTo>
                  <a:lnTo>
                    <a:pt x="175" y="31"/>
                  </a:lnTo>
                  <a:lnTo>
                    <a:pt x="173" y="25"/>
                  </a:lnTo>
                  <a:lnTo>
                    <a:pt x="173" y="25"/>
                  </a:lnTo>
                  <a:lnTo>
                    <a:pt x="170" y="28"/>
                  </a:lnTo>
                  <a:lnTo>
                    <a:pt x="168" y="28"/>
                  </a:lnTo>
                  <a:lnTo>
                    <a:pt x="165" y="29"/>
                  </a:lnTo>
                  <a:lnTo>
                    <a:pt x="165" y="34"/>
                  </a:lnTo>
                  <a:lnTo>
                    <a:pt x="165" y="34"/>
                  </a:lnTo>
                  <a:lnTo>
                    <a:pt x="133" y="45"/>
                  </a:lnTo>
                  <a:lnTo>
                    <a:pt x="131" y="37"/>
                  </a:lnTo>
                  <a:lnTo>
                    <a:pt x="131" y="37"/>
                  </a:lnTo>
                  <a:lnTo>
                    <a:pt x="131" y="34"/>
                  </a:lnTo>
                  <a:lnTo>
                    <a:pt x="131" y="29"/>
                  </a:lnTo>
                  <a:lnTo>
                    <a:pt x="131" y="29"/>
                  </a:lnTo>
                  <a:lnTo>
                    <a:pt x="134" y="23"/>
                  </a:lnTo>
                  <a:lnTo>
                    <a:pt x="134" y="23"/>
                  </a:lnTo>
                  <a:lnTo>
                    <a:pt x="130" y="23"/>
                  </a:lnTo>
                  <a:lnTo>
                    <a:pt x="127" y="25"/>
                  </a:lnTo>
                  <a:lnTo>
                    <a:pt x="125" y="25"/>
                  </a:lnTo>
                  <a:lnTo>
                    <a:pt x="124" y="28"/>
                  </a:lnTo>
                  <a:lnTo>
                    <a:pt x="124" y="28"/>
                  </a:lnTo>
                  <a:lnTo>
                    <a:pt x="124" y="36"/>
                  </a:lnTo>
                  <a:lnTo>
                    <a:pt x="125" y="46"/>
                  </a:lnTo>
                  <a:lnTo>
                    <a:pt x="125" y="46"/>
                  </a:lnTo>
                  <a:lnTo>
                    <a:pt x="6" y="85"/>
                  </a:lnTo>
                  <a:lnTo>
                    <a:pt x="6" y="85"/>
                  </a:lnTo>
                  <a:lnTo>
                    <a:pt x="2" y="86"/>
                  </a:lnTo>
                  <a:lnTo>
                    <a:pt x="0" y="91"/>
                  </a:lnTo>
                  <a:lnTo>
                    <a:pt x="0" y="97"/>
                  </a:lnTo>
                  <a:lnTo>
                    <a:pt x="3" y="110"/>
                  </a:lnTo>
                  <a:lnTo>
                    <a:pt x="3" y="110"/>
                  </a:lnTo>
                  <a:lnTo>
                    <a:pt x="37" y="271"/>
                  </a:lnTo>
                  <a:lnTo>
                    <a:pt x="37" y="271"/>
                  </a:lnTo>
                  <a:lnTo>
                    <a:pt x="39" y="276"/>
                  </a:lnTo>
                  <a:lnTo>
                    <a:pt x="40" y="281"/>
                  </a:lnTo>
                  <a:lnTo>
                    <a:pt x="42" y="281"/>
                  </a:lnTo>
                  <a:lnTo>
                    <a:pt x="45" y="281"/>
                  </a:lnTo>
                  <a:lnTo>
                    <a:pt x="56" y="278"/>
                  </a:lnTo>
                  <a:lnTo>
                    <a:pt x="56" y="278"/>
                  </a:lnTo>
                  <a:lnTo>
                    <a:pt x="299" y="180"/>
                  </a:lnTo>
                  <a:lnTo>
                    <a:pt x="299" y="180"/>
                  </a:lnTo>
                  <a:lnTo>
                    <a:pt x="302" y="179"/>
                  </a:lnTo>
                  <a:lnTo>
                    <a:pt x="304" y="177"/>
                  </a:lnTo>
                  <a:lnTo>
                    <a:pt x="306" y="176"/>
                  </a:lnTo>
                  <a:lnTo>
                    <a:pt x="306" y="171"/>
                  </a:lnTo>
                  <a:lnTo>
                    <a:pt x="306" y="171"/>
                  </a:lnTo>
                  <a:close/>
                </a:path>
              </a:pathLst>
            </a:custGeom>
            <a:solidFill>
              <a:srgbClr val="8F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16" name="Freeform 60"/>
            <p:cNvSpPr>
              <a:spLocks noEditPoints="1"/>
            </p:cNvSpPr>
            <p:nvPr/>
          </p:nvSpPr>
          <p:spPr bwMode="auto">
            <a:xfrm>
              <a:off x="1858963" y="2093913"/>
              <a:ext cx="536575" cy="596900"/>
            </a:xfrm>
            <a:custGeom>
              <a:avLst/>
              <a:gdLst>
                <a:gd name="T0" fmla="*/ 307 w 338"/>
                <a:gd name="T1" fmla="*/ 12 h 376"/>
                <a:gd name="T2" fmla="*/ 313 w 338"/>
                <a:gd name="T3" fmla="*/ 1 h 376"/>
                <a:gd name="T4" fmla="*/ 310 w 338"/>
                <a:gd name="T5" fmla="*/ 1 h 376"/>
                <a:gd name="T6" fmla="*/ 310 w 338"/>
                <a:gd name="T7" fmla="*/ 0 h 376"/>
                <a:gd name="T8" fmla="*/ 305 w 338"/>
                <a:gd name="T9" fmla="*/ 7 h 376"/>
                <a:gd name="T10" fmla="*/ 284 w 338"/>
                <a:gd name="T11" fmla="*/ 17 h 376"/>
                <a:gd name="T12" fmla="*/ 261 w 338"/>
                <a:gd name="T13" fmla="*/ 24 h 376"/>
                <a:gd name="T14" fmla="*/ 255 w 338"/>
                <a:gd name="T15" fmla="*/ 23 h 376"/>
                <a:gd name="T16" fmla="*/ 250 w 338"/>
                <a:gd name="T17" fmla="*/ 18 h 376"/>
                <a:gd name="T18" fmla="*/ 248 w 338"/>
                <a:gd name="T19" fmla="*/ 12 h 376"/>
                <a:gd name="T20" fmla="*/ 247 w 338"/>
                <a:gd name="T21" fmla="*/ 13 h 376"/>
                <a:gd name="T22" fmla="*/ 247 w 338"/>
                <a:gd name="T23" fmla="*/ 15 h 376"/>
                <a:gd name="T24" fmla="*/ 247 w 338"/>
                <a:gd name="T25" fmla="*/ 18 h 376"/>
                <a:gd name="T26" fmla="*/ 245 w 338"/>
                <a:gd name="T27" fmla="*/ 29 h 376"/>
                <a:gd name="T28" fmla="*/ 238 w 338"/>
                <a:gd name="T29" fmla="*/ 50 h 376"/>
                <a:gd name="T30" fmla="*/ 228 w 338"/>
                <a:gd name="T31" fmla="*/ 97 h 376"/>
                <a:gd name="T32" fmla="*/ 247 w 338"/>
                <a:gd name="T33" fmla="*/ 47 h 376"/>
                <a:gd name="T34" fmla="*/ 248 w 338"/>
                <a:gd name="T35" fmla="*/ 41 h 376"/>
                <a:gd name="T36" fmla="*/ 248 w 338"/>
                <a:gd name="T37" fmla="*/ 30 h 376"/>
                <a:gd name="T38" fmla="*/ 251 w 338"/>
                <a:gd name="T39" fmla="*/ 26 h 376"/>
                <a:gd name="T40" fmla="*/ 261 w 338"/>
                <a:gd name="T41" fmla="*/ 38 h 376"/>
                <a:gd name="T42" fmla="*/ 258 w 338"/>
                <a:gd name="T43" fmla="*/ 47 h 376"/>
                <a:gd name="T44" fmla="*/ 250 w 338"/>
                <a:gd name="T45" fmla="*/ 67 h 376"/>
                <a:gd name="T46" fmla="*/ 245 w 338"/>
                <a:gd name="T47" fmla="*/ 75 h 376"/>
                <a:gd name="T48" fmla="*/ 242 w 338"/>
                <a:gd name="T49" fmla="*/ 84 h 376"/>
                <a:gd name="T50" fmla="*/ 259 w 338"/>
                <a:gd name="T51" fmla="*/ 61 h 376"/>
                <a:gd name="T52" fmla="*/ 307 w 338"/>
                <a:gd name="T53" fmla="*/ 12 h 376"/>
                <a:gd name="T54" fmla="*/ 302 w 338"/>
                <a:gd name="T55" fmla="*/ 356 h 376"/>
                <a:gd name="T56" fmla="*/ 335 w 338"/>
                <a:gd name="T57" fmla="*/ 376 h 376"/>
                <a:gd name="T58" fmla="*/ 338 w 338"/>
                <a:gd name="T59" fmla="*/ 368 h 376"/>
                <a:gd name="T60" fmla="*/ 302 w 338"/>
                <a:gd name="T61" fmla="*/ 356 h 376"/>
                <a:gd name="T62" fmla="*/ 6 w 338"/>
                <a:gd name="T63" fmla="*/ 198 h 376"/>
                <a:gd name="T64" fmla="*/ 14 w 338"/>
                <a:gd name="T65" fmla="*/ 195 h 376"/>
                <a:gd name="T66" fmla="*/ 6 w 338"/>
                <a:gd name="T67" fmla="*/ 178 h 376"/>
                <a:gd name="T68" fmla="*/ 0 w 338"/>
                <a:gd name="T69" fmla="*/ 169 h 376"/>
                <a:gd name="T70" fmla="*/ 5 w 338"/>
                <a:gd name="T71" fmla="*/ 186 h 376"/>
                <a:gd name="T72" fmla="*/ 6 w 338"/>
                <a:gd name="T73" fmla="*/ 19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8" h="376">
                  <a:moveTo>
                    <a:pt x="307" y="12"/>
                  </a:moveTo>
                  <a:lnTo>
                    <a:pt x="307" y="12"/>
                  </a:lnTo>
                  <a:lnTo>
                    <a:pt x="312" y="7"/>
                  </a:lnTo>
                  <a:lnTo>
                    <a:pt x="313" y="1"/>
                  </a:lnTo>
                  <a:lnTo>
                    <a:pt x="313" y="1"/>
                  </a:lnTo>
                  <a:lnTo>
                    <a:pt x="310" y="1"/>
                  </a:lnTo>
                  <a:lnTo>
                    <a:pt x="310" y="0"/>
                  </a:lnTo>
                  <a:lnTo>
                    <a:pt x="310" y="0"/>
                  </a:lnTo>
                  <a:lnTo>
                    <a:pt x="308" y="4"/>
                  </a:lnTo>
                  <a:lnTo>
                    <a:pt x="305" y="7"/>
                  </a:lnTo>
                  <a:lnTo>
                    <a:pt x="305" y="7"/>
                  </a:lnTo>
                  <a:lnTo>
                    <a:pt x="284" y="17"/>
                  </a:lnTo>
                  <a:lnTo>
                    <a:pt x="261" y="24"/>
                  </a:lnTo>
                  <a:lnTo>
                    <a:pt x="261" y="24"/>
                  </a:lnTo>
                  <a:lnTo>
                    <a:pt x="258" y="24"/>
                  </a:lnTo>
                  <a:lnTo>
                    <a:pt x="255" y="23"/>
                  </a:lnTo>
                  <a:lnTo>
                    <a:pt x="251" y="20"/>
                  </a:lnTo>
                  <a:lnTo>
                    <a:pt x="250" y="18"/>
                  </a:lnTo>
                  <a:lnTo>
                    <a:pt x="250" y="18"/>
                  </a:lnTo>
                  <a:lnTo>
                    <a:pt x="248" y="12"/>
                  </a:lnTo>
                  <a:lnTo>
                    <a:pt x="248" y="12"/>
                  </a:lnTo>
                  <a:lnTo>
                    <a:pt x="247" y="13"/>
                  </a:lnTo>
                  <a:lnTo>
                    <a:pt x="247" y="13"/>
                  </a:lnTo>
                  <a:lnTo>
                    <a:pt x="247" y="15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45" y="24"/>
                  </a:lnTo>
                  <a:lnTo>
                    <a:pt x="245" y="29"/>
                  </a:lnTo>
                  <a:lnTo>
                    <a:pt x="245" y="29"/>
                  </a:lnTo>
                  <a:lnTo>
                    <a:pt x="238" y="50"/>
                  </a:lnTo>
                  <a:lnTo>
                    <a:pt x="233" y="72"/>
                  </a:lnTo>
                  <a:lnTo>
                    <a:pt x="228" y="97"/>
                  </a:lnTo>
                  <a:lnTo>
                    <a:pt x="228" y="97"/>
                  </a:lnTo>
                  <a:lnTo>
                    <a:pt x="247" y="47"/>
                  </a:lnTo>
                  <a:lnTo>
                    <a:pt x="247" y="47"/>
                  </a:lnTo>
                  <a:lnTo>
                    <a:pt x="248" y="41"/>
                  </a:lnTo>
                  <a:lnTo>
                    <a:pt x="248" y="35"/>
                  </a:lnTo>
                  <a:lnTo>
                    <a:pt x="248" y="30"/>
                  </a:lnTo>
                  <a:lnTo>
                    <a:pt x="251" y="26"/>
                  </a:lnTo>
                  <a:lnTo>
                    <a:pt x="251" y="26"/>
                  </a:lnTo>
                  <a:lnTo>
                    <a:pt x="258" y="29"/>
                  </a:lnTo>
                  <a:lnTo>
                    <a:pt x="261" y="38"/>
                  </a:lnTo>
                  <a:lnTo>
                    <a:pt x="261" y="38"/>
                  </a:lnTo>
                  <a:lnTo>
                    <a:pt x="258" y="47"/>
                  </a:lnTo>
                  <a:lnTo>
                    <a:pt x="255" y="57"/>
                  </a:lnTo>
                  <a:lnTo>
                    <a:pt x="250" y="67"/>
                  </a:lnTo>
                  <a:lnTo>
                    <a:pt x="250" y="67"/>
                  </a:lnTo>
                  <a:lnTo>
                    <a:pt x="245" y="75"/>
                  </a:lnTo>
                  <a:lnTo>
                    <a:pt x="242" y="84"/>
                  </a:lnTo>
                  <a:lnTo>
                    <a:pt x="242" y="84"/>
                  </a:lnTo>
                  <a:lnTo>
                    <a:pt x="250" y="74"/>
                  </a:lnTo>
                  <a:lnTo>
                    <a:pt x="259" y="61"/>
                  </a:lnTo>
                  <a:lnTo>
                    <a:pt x="259" y="61"/>
                  </a:lnTo>
                  <a:lnTo>
                    <a:pt x="307" y="12"/>
                  </a:lnTo>
                  <a:lnTo>
                    <a:pt x="307" y="12"/>
                  </a:lnTo>
                  <a:close/>
                  <a:moveTo>
                    <a:pt x="302" y="356"/>
                  </a:moveTo>
                  <a:lnTo>
                    <a:pt x="299" y="365"/>
                  </a:lnTo>
                  <a:lnTo>
                    <a:pt x="335" y="376"/>
                  </a:lnTo>
                  <a:lnTo>
                    <a:pt x="338" y="368"/>
                  </a:lnTo>
                  <a:lnTo>
                    <a:pt x="338" y="368"/>
                  </a:lnTo>
                  <a:lnTo>
                    <a:pt x="318" y="360"/>
                  </a:lnTo>
                  <a:lnTo>
                    <a:pt x="302" y="356"/>
                  </a:lnTo>
                  <a:lnTo>
                    <a:pt x="302" y="356"/>
                  </a:lnTo>
                  <a:close/>
                  <a:moveTo>
                    <a:pt x="6" y="198"/>
                  </a:moveTo>
                  <a:lnTo>
                    <a:pt x="14" y="195"/>
                  </a:lnTo>
                  <a:lnTo>
                    <a:pt x="14" y="195"/>
                  </a:lnTo>
                  <a:lnTo>
                    <a:pt x="11" y="186"/>
                  </a:lnTo>
                  <a:lnTo>
                    <a:pt x="6" y="178"/>
                  </a:lnTo>
                  <a:lnTo>
                    <a:pt x="0" y="169"/>
                  </a:lnTo>
                  <a:lnTo>
                    <a:pt x="0" y="169"/>
                  </a:lnTo>
                  <a:lnTo>
                    <a:pt x="3" y="175"/>
                  </a:lnTo>
                  <a:lnTo>
                    <a:pt x="5" y="186"/>
                  </a:lnTo>
                  <a:lnTo>
                    <a:pt x="6" y="198"/>
                  </a:lnTo>
                  <a:lnTo>
                    <a:pt x="6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cxnSp>
        <p:nvCxnSpPr>
          <p:cNvPr id="117" name="Прямая со стрелкой 116"/>
          <p:cNvCxnSpPr/>
          <p:nvPr/>
        </p:nvCxnSpPr>
        <p:spPr>
          <a:xfrm>
            <a:off x="6581834" y="2375178"/>
            <a:ext cx="663517" cy="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/>
          <p:nvPr/>
        </p:nvCxnSpPr>
        <p:spPr>
          <a:xfrm flipH="1">
            <a:off x="6338440" y="2510290"/>
            <a:ext cx="652353" cy="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Рисунок 118"/>
          <p:cNvPicPr>
            <a:picLocks noChangeAspect="1"/>
          </p:cNvPicPr>
          <p:nvPr/>
        </p:nvPicPr>
        <p:blipFill rotWithShape="1">
          <a:blip r:embed="rId9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4">
                    <a14:imgEffect>
                      <a14:brightnessContrast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000" r="-10000"/>
          <a:stretch/>
        </p:blipFill>
        <p:spPr>
          <a:xfrm>
            <a:off x="4502364" y="1914376"/>
            <a:ext cx="1976065" cy="811759"/>
          </a:xfrm>
          <a:prstGeom prst="rect">
            <a:avLst/>
          </a:prstGeom>
        </p:spPr>
      </p:pic>
      <p:pic>
        <p:nvPicPr>
          <p:cNvPr id="120" name="Рисунок 36"/>
          <p:cNvPicPr>
            <a:picLocks noChangeAspect="1"/>
          </p:cNvPicPr>
          <p:nvPr/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462" y="1466951"/>
            <a:ext cx="496007" cy="5397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" name="TextBox 122"/>
          <p:cNvSpPr txBox="1"/>
          <p:nvPr/>
        </p:nvSpPr>
        <p:spPr>
          <a:xfrm>
            <a:off x="7265562" y="2077449"/>
            <a:ext cx="1022088" cy="395435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КО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24" name="Прямая со стрелкой 31"/>
          <p:cNvCxnSpPr>
            <a:stCxn id="128" idx="0"/>
            <a:endCxn id="129" idx="0"/>
          </p:cNvCxnSpPr>
          <p:nvPr/>
        </p:nvCxnSpPr>
        <p:spPr>
          <a:xfrm rot="16200000" flipH="1">
            <a:off x="5448580" y="-597087"/>
            <a:ext cx="6017" cy="3745222"/>
          </a:xfrm>
          <a:prstGeom prst="curvedConnector3">
            <a:avLst>
              <a:gd name="adj1" fmla="val -3799235"/>
            </a:avLst>
          </a:prstGeom>
          <a:ln w="571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Группа 124"/>
          <p:cNvGrpSpPr/>
          <p:nvPr/>
        </p:nvGrpSpPr>
        <p:grpSpPr>
          <a:xfrm>
            <a:off x="4954203" y="772081"/>
            <a:ext cx="1066186" cy="609062"/>
            <a:chOff x="4722850" y="846506"/>
            <a:chExt cx="599018" cy="342191"/>
          </a:xfrm>
        </p:grpSpPr>
        <p:sp>
          <p:nvSpPr>
            <p:cNvPr id="126" name="Скругленный прямоугольник 125"/>
            <p:cNvSpPr/>
            <p:nvPr/>
          </p:nvSpPr>
          <p:spPr>
            <a:xfrm>
              <a:off x="4722850" y="948179"/>
              <a:ext cx="599018" cy="1631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7" name="Рисунок 126" descr="Электронная почта"/>
            <p:cNvPicPr>
              <a:picLocks noChangeAspect="1"/>
            </p:cNvPicPr>
            <p:nvPr/>
          </p:nvPicPr>
          <p:blipFill>
            <a:blip r:embed="rId9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7"/>
                </a:ext>
              </a:extLst>
            </a:blip>
            <a:stretch>
              <a:fillRect/>
            </a:stretch>
          </p:blipFill>
          <p:spPr>
            <a:xfrm>
              <a:off x="4853616" y="846506"/>
              <a:ext cx="342191" cy="342191"/>
            </a:xfrm>
            <a:prstGeom prst="rect">
              <a:avLst/>
            </a:prstGeom>
          </p:spPr>
        </p:pic>
      </p:grpSp>
      <p:sp>
        <p:nvSpPr>
          <p:cNvPr id="128" name="Скругленный прямоугольник 127"/>
          <p:cNvSpPr/>
          <p:nvPr/>
        </p:nvSpPr>
        <p:spPr>
          <a:xfrm>
            <a:off x="3489309" y="1272516"/>
            <a:ext cx="179338" cy="107563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Скругленный прямоугольник 128"/>
          <p:cNvSpPr/>
          <p:nvPr/>
        </p:nvSpPr>
        <p:spPr>
          <a:xfrm>
            <a:off x="7234531" y="1278533"/>
            <a:ext cx="179338" cy="107563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Скругленный прямоугольник 129"/>
          <p:cNvSpPr/>
          <p:nvPr/>
        </p:nvSpPr>
        <p:spPr>
          <a:xfrm>
            <a:off x="7947648" y="5947804"/>
            <a:ext cx="1576308" cy="428810"/>
          </a:xfrm>
          <a:prstGeom prst="roundRect">
            <a:avLst>
              <a:gd name="adj" fmla="val 10775"/>
            </a:avLst>
          </a:prstGeom>
          <a:solidFill>
            <a:srgbClr val="FFFFFF">
              <a:alpha val="50196"/>
            </a:srgbClr>
          </a:solidFill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defTabSz="914400" fontAlgn="auto">
              <a:spcBef>
                <a:spcPts val="0"/>
              </a:spcBef>
              <a:spcAft>
                <a:spcPts val="300"/>
              </a:spcAft>
            </a:pPr>
            <a:r>
              <a:rPr lang="ru-RU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Всего: 36</a:t>
            </a:r>
          </a:p>
        </p:txBody>
      </p:sp>
      <p:pic>
        <p:nvPicPr>
          <p:cNvPr id="131" name="Picture 4" descr="http://iconspot.ru/files/197221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534" y="6002193"/>
            <a:ext cx="313936" cy="329053"/>
          </a:xfrm>
          <a:prstGeom prst="rect">
            <a:avLst/>
          </a:prstGeom>
          <a:noFill/>
          <a:ln w="9525">
            <a:noFill/>
            <a:prstDash val="dash"/>
          </a:ln>
          <a:extLst/>
        </p:spPr>
      </p:pic>
      <p:sp>
        <p:nvSpPr>
          <p:cNvPr id="133" name="Скругленный прямоугольник 132"/>
          <p:cNvSpPr/>
          <p:nvPr/>
        </p:nvSpPr>
        <p:spPr>
          <a:xfrm>
            <a:off x="7458255" y="3997379"/>
            <a:ext cx="651926" cy="398938"/>
          </a:xfrm>
          <a:prstGeom prst="roundRect">
            <a:avLst>
              <a:gd name="adj" fmla="val 10775"/>
            </a:avLst>
          </a:prstGeom>
          <a:solidFill>
            <a:srgbClr val="FFFFFF">
              <a:alpha val="50196"/>
            </a:srgbClr>
          </a:solidFill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r" defTabSz="914400" fontAlgn="auto">
              <a:spcBef>
                <a:spcPts val="0"/>
              </a:spcBef>
              <a:spcAft>
                <a:spcPts val="300"/>
              </a:spcAft>
            </a:pPr>
            <a:r>
              <a:rPr lang="ru-RU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3</a:t>
            </a:r>
          </a:p>
        </p:txBody>
      </p:sp>
      <p:pic>
        <p:nvPicPr>
          <p:cNvPr id="134" name="Picture 4" descr="http://iconspot.ru/files/197221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882" y="4058111"/>
            <a:ext cx="222641" cy="258857"/>
          </a:xfrm>
          <a:prstGeom prst="rect">
            <a:avLst/>
          </a:prstGeom>
          <a:noFill/>
          <a:ln w="9525">
            <a:noFill/>
            <a:prstDash val="dash"/>
          </a:ln>
          <a:extLst/>
        </p:spPr>
      </p:pic>
      <p:sp>
        <p:nvSpPr>
          <p:cNvPr id="135" name="Скругленный прямоугольник 134"/>
          <p:cNvSpPr/>
          <p:nvPr/>
        </p:nvSpPr>
        <p:spPr>
          <a:xfrm>
            <a:off x="7207522" y="5288920"/>
            <a:ext cx="581190" cy="401476"/>
          </a:xfrm>
          <a:prstGeom prst="roundRect">
            <a:avLst>
              <a:gd name="adj" fmla="val 10775"/>
            </a:avLst>
          </a:prstGeom>
          <a:solidFill>
            <a:srgbClr val="FFFFFF">
              <a:alpha val="50196"/>
            </a:srgbClr>
          </a:solidFill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r" defTabSz="914400" fontAlgn="auto">
              <a:spcBef>
                <a:spcPts val="0"/>
              </a:spcBef>
              <a:spcAft>
                <a:spcPts val="300"/>
              </a:spcAft>
            </a:pPr>
            <a:r>
              <a:rPr lang="ru-RU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3</a:t>
            </a:r>
          </a:p>
        </p:txBody>
      </p:sp>
      <p:pic>
        <p:nvPicPr>
          <p:cNvPr id="136" name="Picture 4" descr="http://iconspot.ru/files/197221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207" y="5347922"/>
            <a:ext cx="246965" cy="258857"/>
          </a:xfrm>
          <a:prstGeom prst="rect">
            <a:avLst/>
          </a:prstGeom>
          <a:noFill/>
          <a:ln w="9525">
            <a:noFill/>
            <a:prstDash val="dash"/>
          </a:ln>
          <a:extLst/>
        </p:spPr>
      </p:pic>
      <p:sp>
        <p:nvSpPr>
          <p:cNvPr id="137" name="Скругленный прямоугольник 136"/>
          <p:cNvSpPr/>
          <p:nvPr/>
        </p:nvSpPr>
        <p:spPr>
          <a:xfrm>
            <a:off x="6598785" y="5953230"/>
            <a:ext cx="594918" cy="395327"/>
          </a:xfrm>
          <a:prstGeom prst="roundRect">
            <a:avLst>
              <a:gd name="adj" fmla="val 10775"/>
            </a:avLst>
          </a:prstGeom>
          <a:solidFill>
            <a:srgbClr val="FFFFFF">
              <a:alpha val="50196"/>
            </a:srgbClr>
          </a:solidFill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r" defTabSz="914400" fontAlgn="auto">
              <a:spcBef>
                <a:spcPts val="0"/>
              </a:spcBef>
              <a:spcAft>
                <a:spcPts val="300"/>
              </a:spcAft>
            </a:pPr>
            <a:r>
              <a:rPr lang="ru-RU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2</a:t>
            </a:r>
          </a:p>
        </p:txBody>
      </p:sp>
      <p:pic>
        <p:nvPicPr>
          <p:cNvPr id="138" name="Picture 4" descr="http://iconspot.ru/files/197221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899" y="5992568"/>
            <a:ext cx="246965" cy="258857"/>
          </a:xfrm>
          <a:prstGeom prst="rect">
            <a:avLst/>
          </a:prstGeom>
          <a:noFill/>
          <a:ln w="9525">
            <a:noFill/>
            <a:prstDash val="dash"/>
          </a:ln>
          <a:extLst/>
        </p:spPr>
      </p:pic>
      <p:sp>
        <p:nvSpPr>
          <p:cNvPr id="139" name="Скругленный прямоугольник 138"/>
          <p:cNvSpPr/>
          <p:nvPr/>
        </p:nvSpPr>
        <p:spPr>
          <a:xfrm>
            <a:off x="5889180" y="5973321"/>
            <a:ext cx="555562" cy="391459"/>
          </a:xfrm>
          <a:prstGeom prst="roundRect">
            <a:avLst>
              <a:gd name="adj" fmla="val 10775"/>
            </a:avLst>
          </a:prstGeom>
          <a:solidFill>
            <a:srgbClr val="FFFFFF">
              <a:alpha val="50196"/>
            </a:srgbClr>
          </a:solidFill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r" defTabSz="914400" fontAlgn="auto">
              <a:spcBef>
                <a:spcPts val="0"/>
              </a:spcBef>
              <a:spcAft>
                <a:spcPts val="300"/>
              </a:spcAft>
            </a:pPr>
            <a:r>
              <a:rPr lang="ru-RU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5</a:t>
            </a:r>
          </a:p>
        </p:txBody>
      </p:sp>
      <p:pic>
        <p:nvPicPr>
          <p:cNvPr id="140" name="Picture 4" descr="http://iconspot.ru/files/197221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552" y="6039621"/>
            <a:ext cx="246965" cy="258857"/>
          </a:xfrm>
          <a:prstGeom prst="rect">
            <a:avLst/>
          </a:prstGeom>
          <a:noFill/>
          <a:ln w="9525">
            <a:noFill/>
            <a:prstDash val="dash"/>
          </a:ln>
          <a:extLst/>
        </p:spPr>
      </p:pic>
      <p:sp>
        <p:nvSpPr>
          <p:cNvPr id="141" name="Скругленный прямоугольник 140"/>
          <p:cNvSpPr/>
          <p:nvPr/>
        </p:nvSpPr>
        <p:spPr>
          <a:xfrm>
            <a:off x="4591831" y="5900574"/>
            <a:ext cx="594918" cy="428810"/>
          </a:xfrm>
          <a:prstGeom prst="roundRect">
            <a:avLst>
              <a:gd name="adj" fmla="val 10775"/>
            </a:avLst>
          </a:prstGeom>
          <a:solidFill>
            <a:srgbClr val="FFFFFF">
              <a:alpha val="50196"/>
            </a:srgbClr>
          </a:solidFill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r" defTabSz="914400" fontAlgn="auto">
              <a:spcBef>
                <a:spcPts val="0"/>
              </a:spcBef>
              <a:spcAft>
                <a:spcPts val="300"/>
              </a:spcAft>
            </a:pPr>
            <a:r>
              <a:rPr lang="ru-RU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5</a:t>
            </a:r>
          </a:p>
        </p:txBody>
      </p:sp>
      <p:pic>
        <p:nvPicPr>
          <p:cNvPr id="142" name="Picture 4" descr="http://iconspot.ru/files/197221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056" y="5985551"/>
            <a:ext cx="246965" cy="258857"/>
          </a:xfrm>
          <a:prstGeom prst="rect">
            <a:avLst/>
          </a:prstGeom>
          <a:noFill/>
          <a:ln w="9525">
            <a:noFill/>
            <a:prstDash val="dash"/>
          </a:ln>
          <a:extLst/>
        </p:spPr>
      </p:pic>
      <p:sp>
        <p:nvSpPr>
          <p:cNvPr id="147" name="TextBox 146"/>
          <p:cNvSpPr txBox="1"/>
          <p:nvPr/>
        </p:nvSpPr>
        <p:spPr>
          <a:xfrm>
            <a:off x="633387" y="4739878"/>
            <a:ext cx="3262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rgbClr val="629DD1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</a:t>
            </a:r>
            <a:r>
              <a:rPr lang="ru-RU" sz="1800" b="1" dirty="0" smtClean="0">
                <a:solidFill>
                  <a:srgbClr val="629DD1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отрудники СТБН</a:t>
            </a:r>
            <a:endParaRPr lang="ru-RU" sz="1800" b="1" dirty="0">
              <a:solidFill>
                <a:srgbClr val="629DD1">
                  <a:lumMod val="50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659843" y="4291784"/>
            <a:ext cx="3045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29DD1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Каналы взаимодействия</a:t>
            </a:r>
            <a:endParaRPr lang="ru-RU" sz="2000" b="1" dirty="0">
              <a:solidFill>
                <a:srgbClr val="629DD1">
                  <a:lumMod val="50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1" name="Изображение 4" descr="сближение.png"/>
          <p:cNvPicPr>
            <a:picLocks noChangeAspect="1"/>
          </p:cNvPicPr>
          <p:nvPr/>
        </p:nvPicPr>
        <p:blipFill>
          <a:blip r:embed="rId9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355" y="4325583"/>
            <a:ext cx="457685" cy="455651"/>
          </a:xfrm>
          <a:prstGeom prst="rect">
            <a:avLst/>
          </a:prstGeom>
        </p:spPr>
      </p:pic>
      <p:sp>
        <p:nvSpPr>
          <p:cNvPr id="153" name="TextBox 152"/>
          <p:cNvSpPr txBox="1"/>
          <p:nvPr/>
        </p:nvSpPr>
        <p:spPr>
          <a:xfrm>
            <a:off x="625212" y="5129161"/>
            <a:ext cx="4111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rgbClr val="629DD1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Электронные:</a:t>
            </a:r>
            <a:br>
              <a:rPr lang="ru-RU" sz="1800" b="1" dirty="0" smtClean="0">
                <a:solidFill>
                  <a:srgbClr val="629DD1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629DD1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800" dirty="0" smtClean="0">
                <a:solidFill>
                  <a:srgbClr val="629DD1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 личный кабинет</a:t>
            </a:r>
          </a:p>
          <a:p>
            <a:r>
              <a:rPr lang="ru-RU" sz="1800" dirty="0">
                <a:solidFill>
                  <a:srgbClr val="629DD1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629DD1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   - видеоконференции</a:t>
            </a:r>
            <a:endParaRPr lang="ru-RU" sz="1800" dirty="0">
              <a:solidFill>
                <a:srgbClr val="629DD1">
                  <a:lumMod val="50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9" name="Рисунок 68" descr="Вырезка экрана"/>
          <p:cNvPicPr>
            <a:picLocks noChangeAspect="1"/>
          </p:cNvPicPr>
          <p:nvPr/>
        </p:nvPicPr>
        <p:blipFill>
          <a:blip r:embed="rId9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402" y="779327"/>
            <a:ext cx="467060" cy="437065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5000926" y="2690183"/>
            <a:ext cx="1022088" cy="395435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Регионы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72" name="Прямая со стрелкой 24"/>
          <p:cNvCxnSpPr/>
          <p:nvPr/>
        </p:nvCxnSpPr>
        <p:spPr>
          <a:xfrm rot="16200000" flipH="1">
            <a:off x="1736341" y="1692198"/>
            <a:ext cx="161329" cy="1"/>
          </a:xfrm>
          <a:prstGeom prst="bentConnector3">
            <a:avLst>
              <a:gd name="adj1" fmla="val 50000"/>
            </a:avLst>
          </a:prstGeom>
          <a:ln w="12700">
            <a:solidFill>
              <a:srgbClr val="265A8E"/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Скругленный прямоугольник 66"/>
          <p:cNvSpPr/>
          <p:nvPr/>
        </p:nvSpPr>
        <p:spPr>
          <a:xfrm>
            <a:off x="610332" y="1154253"/>
            <a:ext cx="2504002" cy="475852"/>
          </a:xfrm>
          <a:prstGeom prst="roundRect">
            <a:avLst>
              <a:gd name="adj" fmla="val 16346"/>
            </a:avLst>
          </a:prstGeom>
          <a:solidFill>
            <a:schemeClr val="accent2">
              <a:lumMod val="50000"/>
            </a:schemeClr>
          </a:solidFill>
          <a:ln w="12700" cap="flat" cmpd="sng" algn="ctr">
            <a:solidFill>
              <a:schemeClr val="accent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95">
              <a:spcAft>
                <a:spcPts val="300"/>
              </a:spcAft>
            </a:pPr>
            <a:r>
              <a:rPr lang="ru-RU" kern="0" dirty="0" smtClean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Заместитель Председателя Банка России</a:t>
            </a:r>
            <a:endParaRPr lang="ru-RU" kern="0" dirty="0">
              <a:solidFill>
                <a:schemeClr val="bg1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cxnSp>
        <p:nvCxnSpPr>
          <p:cNvPr id="74" name="Прямая со стрелкой 24"/>
          <p:cNvCxnSpPr/>
          <p:nvPr/>
        </p:nvCxnSpPr>
        <p:spPr>
          <a:xfrm rot="5400000">
            <a:off x="1182937" y="1898413"/>
            <a:ext cx="331822" cy="959128"/>
          </a:xfrm>
          <a:prstGeom prst="bentConnector3">
            <a:avLst>
              <a:gd name="adj1" fmla="val 23246"/>
            </a:avLst>
          </a:prstGeom>
          <a:ln w="12700">
            <a:solidFill>
              <a:srgbClr val="265A8E"/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Скругленный прямоугольник 143"/>
          <p:cNvSpPr/>
          <p:nvPr/>
        </p:nvSpPr>
        <p:spPr>
          <a:xfrm>
            <a:off x="1942571" y="2475962"/>
            <a:ext cx="1674357" cy="808067"/>
          </a:xfrm>
          <a:prstGeom prst="roundRect">
            <a:avLst>
              <a:gd name="adj" fmla="val 15924"/>
            </a:avLst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accent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95">
              <a:lnSpc>
                <a:spcPct val="80000"/>
              </a:lnSpc>
            </a:pPr>
            <a:r>
              <a:rPr lang="ru-RU" kern="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Служба текущего банковского надзора</a:t>
            </a:r>
            <a:endParaRPr lang="ru-RU" kern="0" dirty="0">
              <a:solidFill>
                <a:schemeClr val="accent2">
                  <a:lumMod val="50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cxnSp>
        <p:nvCxnSpPr>
          <p:cNvPr id="75" name="Прямая со стрелкой 24"/>
          <p:cNvCxnSpPr/>
          <p:nvPr/>
        </p:nvCxnSpPr>
        <p:spPr>
          <a:xfrm rot="16200000" flipH="1">
            <a:off x="2200253" y="1764128"/>
            <a:ext cx="322927" cy="1058462"/>
          </a:xfrm>
          <a:prstGeom prst="bentConnector3">
            <a:avLst>
              <a:gd name="adj1" fmla="val 50000"/>
            </a:avLst>
          </a:prstGeom>
          <a:ln w="12700">
            <a:solidFill>
              <a:srgbClr val="265A8E"/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Скругленный прямоугольник 70"/>
          <p:cNvSpPr/>
          <p:nvPr/>
        </p:nvSpPr>
        <p:spPr>
          <a:xfrm>
            <a:off x="94571" y="2472026"/>
            <a:ext cx="1677750" cy="808068"/>
          </a:xfrm>
          <a:prstGeom prst="roundRect">
            <a:avLst>
              <a:gd name="adj" fmla="val 15924"/>
            </a:avLst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accent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95">
              <a:lnSpc>
                <a:spcPct val="80000"/>
              </a:lnSpc>
            </a:pPr>
            <a:r>
              <a:rPr lang="ru-RU" kern="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Департамент надзора за системно значимыми КО</a:t>
            </a:r>
            <a:endParaRPr lang="ru-RU" kern="0" dirty="0">
              <a:solidFill>
                <a:schemeClr val="accent2">
                  <a:lumMod val="50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45" name="Скругленный прямоугольник 144"/>
          <p:cNvSpPr/>
          <p:nvPr/>
        </p:nvSpPr>
        <p:spPr>
          <a:xfrm>
            <a:off x="730489" y="1750200"/>
            <a:ext cx="2300720" cy="464021"/>
          </a:xfrm>
          <a:prstGeom prst="roundRect">
            <a:avLst>
              <a:gd name="adj" fmla="val 18490"/>
            </a:avLst>
          </a:prstGeom>
          <a:solidFill>
            <a:srgbClr val="5392D1"/>
          </a:solidFill>
          <a:ln w="12700" cap="flat" cmpd="sng" algn="ctr">
            <a:solidFill>
              <a:schemeClr val="accent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95">
              <a:lnSpc>
                <a:spcPct val="80000"/>
              </a:lnSpc>
            </a:pPr>
            <a:r>
              <a:rPr lang="ru-RU" kern="0" dirty="0" smtClean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Департамент банковского надзора</a:t>
            </a:r>
            <a:endParaRPr lang="ru-RU" kern="0" dirty="0">
              <a:solidFill>
                <a:schemeClr val="bg1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96343" y="3380840"/>
            <a:ext cx="3519820" cy="464021"/>
          </a:xfrm>
          <a:prstGeom prst="roundRect">
            <a:avLst>
              <a:gd name="adj" fmla="val 18490"/>
            </a:avLst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accent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srgbClr val="629DD1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кураторы</a:t>
            </a:r>
            <a:r>
              <a:rPr lang="ru-RU" dirty="0">
                <a:solidFill>
                  <a:srgbClr val="629DD1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rgbClr val="629DD1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заместители кураторов</a:t>
            </a:r>
            <a:r>
              <a:rPr lang="ru-RU" dirty="0">
                <a:solidFill>
                  <a:srgbClr val="629DD1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br>
              <a:rPr lang="ru-RU" dirty="0">
                <a:solidFill>
                  <a:srgbClr val="629DD1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629DD1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уполномоченные представители</a:t>
            </a:r>
          </a:p>
        </p:txBody>
      </p:sp>
    </p:spTree>
    <p:extLst>
      <p:ext uri="{BB962C8B-B14F-4D97-AF65-F5344CB8AC3E}">
        <p14:creationId xmlns:p14="http://schemas.microsoft.com/office/powerpoint/2010/main" val="46942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680100869"/>
              </p:ext>
            </p:extLst>
          </p:nvPr>
        </p:nvGraphicFramePr>
        <p:xfrm>
          <a:off x="214391" y="1024654"/>
          <a:ext cx="9333835" cy="5720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5" name="Группа 74"/>
          <p:cNvGrpSpPr/>
          <p:nvPr/>
        </p:nvGrpSpPr>
        <p:grpSpPr>
          <a:xfrm>
            <a:off x="1071023" y="5983969"/>
            <a:ext cx="7993437" cy="548107"/>
            <a:chOff x="1335183" y="2276808"/>
            <a:chExt cx="7686744" cy="741164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1335183" y="2276808"/>
              <a:ext cx="7686744" cy="741164"/>
            </a:xfrm>
            <a:prstGeom prst="rect">
              <a:avLst/>
            </a:prstGeom>
            <a:solidFill>
              <a:srgbClr val="E7F0F9"/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1335183" y="2276808"/>
              <a:ext cx="7686744" cy="7411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2000" tIns="45720" rIns="0" bIns="45720" numCol="1" spcCol="1270" anchor="ctr" anchorCtr="0">
              <a:noAutofit/>
            </a:bodyPr>
            <a:lstStyle/>
            <a:p>
              <a:pPr lvl="0" algn="ctr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1478330" y="5195580"/>
            <a:ext cx="7993437" cy="548107"/>
            <a:chOff x="1335183" y="2276808"/>
            <a:chExt cx="7686744" cy="741164"/>
          </a:xfrm>
        </p:grpSpPr>
        <p:sp>
          <p:nvSpPr>
            <p:cNvPr id="73" name="Прямоугольник 72"/>
            <p:cNvSpPr/>
            <p:nvPr/>
          </p:nvSpPr>
          <p:spPr>
            <a:xfrm>
              <a:off x="1335183" y="2276808"/>
              <a:ext cx="7686744" cy="741164"/>
            </a:xfrm>
            <a:prstGeom prst="rect">
              <a:avLst/>
            </a:prstGeom>
            <a:solidFill>
              <a:srgbClr val="E7F0F9"/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1335183" y="2276808"/>
              <a:ext cx="7686744" cy="7411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2000" tIns="45720" rIns="0" bIns="45720" numCol="1" spcCol="1270" anchor="ctr" anchorCtr="0">
              <a:noAutofit/>
            </a:bodyPr>
            <a:lstStyle/>
            <a:p>
              <a:pPr lvl="0" algn="ctr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1749461" y="4369751"/>
            <a:ext cx="7993437" cy="548107"/>
            <a:chOff x="1335183" y="2276808"/>
            <a:chExt cx="7686744" cy="741164"/>
          </a:xfrm>
        </p:grpSpPr>
        <p:sp>
          <p:nvSpPr>
            <p:cNvPr id="70" name="Прямоугольник 69"/>
            <p:cNvSpPr/>
            <p:nvPr/>
          </p:nvSpPr>
          <p:spPr>
            <a:xfrm>
              <a:off x="1335183" y="2276808"/>
              <a:ext cx="7686744" cy="741164"/>
            </a:xfrm>
            <a:prstGeom prst="rect">
              <a:avLst/>
            </a:prstGeom>
            <a:solidFill>
              <a:srgbClr val="E7F0F9"/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1335183" y="2276808"/>
              <a:ext cx="7686744" cy="7411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2000" tIns="45720" rIns="0" bIns="45720" numCol="1" spcCol="1270" anchor="ctr" anchorCtr="0">
              <a:noAutofit/>
            </a:bodyPr>
            <a:lstStyle/>
            <a:p>
              <a:pPr lvl="0" algn="ctr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1873400" y="3332447"/>
            <a:ext cx="7993437" cy="717737"/>
            <a:chOff x="1335183" y="2276808"/>
            <a:chExt cx="7686744" cy="741164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1335183" y="2276808"/>
              <a:ext cx="7686744" cy="741164"/>
            </a:xfrm>
            <a:prstGeom prst="rect">
              <a:avLst/>
            </a:prstGeom>
            <a:solidFill>
              <a:srgbClr val="E7F0F9"/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1335183" y="2276808"/>
              <a:ext cx="7686744" cy="7411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2000" tIns="45720" rIns="0" bIns="45720" numCol="1" spcCol="1270" anchor="ctr" anchorCtr="0">
              <a:noAutofit/>
            </a:bodyPr>
            <a:lstStyle/>
            <a:p>
              <a:pPr lvl="0" algn="ctr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1749461" y="2566656"/>
            <a:ext cx="7993437" cy="548107"/>
            <a:chOff x="1335183" y="2276808"/>
            <a:chExt cx="7686744" cy="741164"/>
          </a:xfrm>
        </p:grpSpPr>
        <p:sp>
          <p:nvSpPr>
            <p:cNvPr id="64" name="Прямоугольник 63"/>
            <p:cNvSpPr/>
            <p:nvPr/>
          </p:nvSpPr>
          <p:spPr>
            <a:xfrm>
              <a:off x="1335183" y="2276808"/>
              <a:ext cx="7686744" cy="741164"/>
            </a:xfrm>
            <a:prstGeom prst="rect">
              <a:avLst/>
            </a:prstGeom>
            <a:solidFill>
              <a:srgbClr val="E7F0F9"/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1335183" y="2276808"/>
              <a:ext cx="7686744" cy="7411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2000" tIns="45720" rIns="0" bIns="45720" numCol="1" spcCol="1270" anchor="ctr" anchorCtr="0">
              <a:noAutofit/>
            </a:bodyPr>
            <a:lstStyle/>
            <a:p>
              <a:pPr lvl="0" algn="ctr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1554789" y="1829739"/>
            <a:ext cx="7993437" cy="548107"/>
            <a:chOff x="1335183" y="2276808"/>
            <a:chExt cx="7686744" cy="741164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1335183" y="2276808"/>
              <a:ext cx="7686744" cy="741164"/>
            </a:xfrm>
            <a:prstGeom prst="rect">
              <a:avLst/>
            </a:prstGeom>
            <a:solidFill>
              <a:srgbClr val="E7F0F9"/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1335183" y="2276808"/>
              <a:ext cx="7686744" cy="7411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2000" tIns="45720" rIns="0" bIns="45720" numCol="1" spcCol="1270" anchor="ctr" anchorCtr="0">
              <a:noAutofit/>
            </a:bodyPr>
            <a:lstStyle/>
            <a:p>
              <a:pPr lvl="0" algn="ctr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1325188" y="1102775"/>
            <a:ext cx="7993437" cy="548107"/>
            <a:chOff x="1335183" y="2276808"/>
            <a:chExt cx="7686744" cy="741164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1335183" y="2276808"/>
              <a:ext cx="7686744" cy="741164"/>
            </a:xfrm>
            <a:prstGeom prst="rect">
              <a:avLst/>
            </a:prstGeom>
            <a:solidFill>
              <a:srgbClr val="E7F0F9"/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1335183" y="2276808"/>
              <a:ext cx="7686744" cy="7411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2000" tIns="45720" rIns="0" bIns="45720" numCol="1" spcCol="1270" anchor="ctr" anchorCtr="0">
              <a:noAutofit/>
            </a:bodyPr>
            <a:lstStyle/>
            <a:p>
              <a:pPr lvl="0" algn="ctr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2720755" y="302234"/>
            <a:ext cx="6716871" cy="521731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Участники надзорного процесса</a:t>
            </a:r>
            <a:endParaRPr lang="ru-RU" sz="1600" b="0" dirty="0">
              <a:latin typeface="Arial Narrow" panose="020B0606020202030204" pitchFamily="34" charset="0"/>
            </a:endParaRPr>
          </a:p>
        </p:txBody>
      </p:sp>
      <p:sp>
        <p:nvSpPr>
          <p:cNvPr id="39" name="Номер слайда 3"/>
          <p:cNvSpPr txBox="1">
            <a:spLocks/>
          </p:cNvSpPr>
          <p:nvPr/>
        </p:nvSpPr>
        <p:spPr>
          <a:xfrm>
            <a:off x="214390" y="375143"/>
            <a:ext cx="39019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804649" rtl="0" eaLnBrk="1" latinLnBrk="0" hangingPunct="1">
              <a:defRPr sz="1050" b="1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402325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49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6974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9298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23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3947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16272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8597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57" name="Line 51"/>
          <p:cNvSpPr>
            <a:spLocks noChangeShapeType="1"/>
          </p:cNvSpPr>
          <p:nvPr/>
        </p:nvSpPr>
        <p:spPr bwMode="auto">
          <a:xfrm flipV="1">
            <a:off x="58632" y="940957"/>
            <a:ext cx="1947862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" name="Line 56"/>
          <p:cNvSpPr>
            <a:spLocks noChangeShapeType="1"/>
          </p:cNvSpPr>
          <p:nvPr/>
        </p:nvSpPr>
        <p:spPr bwMode="auto">
          <a:xfrm flipV="1">
            <a:off x="9318625" y="727075"/>
            <a:ext cx="528638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706753" y="6492875"/>
            <a:ext cx="199247" cy="365125"/>
          </a:xfrm>
          <a:effectLst/>
        </p:spPr>
        <p:txBody>
          <a:bodyPr/>
          <a:lstStyle/>
          <a:p>
            <a:pPr algn="l"/>
            <a:fld id="{2EC4EB27-9ADE-42C2-9A98-47F5822B2EE7}" type="slidenum">
              <a:rPr lang="ru-RU" sz="200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pPr algn="l"/>
              <a:t>8</a:t>
            </a:fld>
            <a:endParaRPr lang="ru-RU" sz="2000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Line 51"/>
          <p:cNvSpPr>
            <a:spLocks noChangeShapeType="1"/>
          </p:cNvSpPr>
          <p:nvPr/>
        </p:nvSpPr>
        <p:spPr bwMode="auto">
          <a:xfrm flipV="1">
            <a:off x="58632" y="940957"/>
            <a:ext cx="1947862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latin typeface="Arial Narrow" panose="020B060602020203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97858" y="1103879"/>
            <a:ext cx="8739768" cy="548107"/>
            <a:chOff x="1335183" y="2276808"/>
            <a:chExt cx="7686744" cy="74116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335183" y="2276808"/>
              <a:ext cx="7686744" cy="741164"/>
            </a:xfrm>
            <a:prstGeom prst="rect">
              <a:avLst/>
            </a:prstGeom>
            <a:noFill/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335183" y="2276808"/>
              <a:ext cx="7686744" cy="7411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2000" tIns="45720" rIns="0" bIns="45720" numCol="1" spcCol="1270" anchor="ctr" anchorCtr="0">
              <a:noAutofit/>
            </a:bodyPr>
            <a:lstStyle/>
            <a:p>
              <a:pPr lvl="0" algn="ctr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323249" y="1774387"/>
            <a:ext cx="8303601" cy="686013"/>
            <a:chOff x="1335183" y="2276808"/>
            <a:chExt cx="7686744" cy="741164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1335183" y="2276808"/>
              <a:ext cx="7686744" cy="741164"/>
            </a:xfrm>
            <a:prstGeom prst="rect">
              <a:avLst/>
            </a:prstGeom>
            <a:noFill/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335183" y="2276808"/>
              <a:ext cx="7686744" cy="7411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2000" tIns="45720" rIns="0" bIns="45720" numCol="1" spcCol="1270" anchor="ctr" anchorCtr="0">
              <a:noAutofit/>
            </a:bodyPr>
            <a:lstStyle/>
            <a:p>
              <a:pPr lvl="0" algn="ctr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1971659" y="4854707"/>
            <a:ext cx="7796920" cy="54810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2000" tIns="45720" rIns="0" bIns="45720" numCol="1" spcCol="1270" anchor="ctr" anchorCtr="0">
            <a:noAutofit/>
          </a:bodyPr>
          <a:lstStyle/>
          <a:p>
            <a:pPr lvl="0" algn="ctr" defTabSz="8001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endParaRPr lang="ru-RU" sz="1800" b="1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0" name="Прямоугольник: скругленные углы 41"/>
          <p:cNvSpPr/>
          <p:nvPr/>
        </p:nvSpPr>
        <p:spPr>
          <a:xfrm>
            <a:off x="2894621" y="1886039"/>
            <a:ext cx="6732229" cy="393735"/>
          </a:xfrm>
          <a:prstGeom prst="roundRect">
            <a:avLst>
              <a:gd name="adj" fmla="val 14888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нспекционные проверки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(в том числе с участием сотрудников надзорных подразделений)</a:t>
            </a:r>
          </a:p>
        </p:txBody>
      </p:sp>
      <p:sp>
        <p:nvSpPr>
          <p:cNvPr id="41" name="Прямоугольник: скругленные углы 41"/>
          <p:cNvSpPr/>
          <p:nvPr/>
        </p:nvSpPr>
        <p:spPr>
          <a:xfrm>
            <a:off x="4296475" y="2643874"/>
            <a:ext cx="5472104" cy="393670"/>
          </a:xfrm>
          <a:prstGeom prst="roundRect">
            <a:avLst>
              <a:gd name="adj" fmla="val 14888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контроль соблюдения требований законодательства  в области ПОД/ФТ</a:t>
            </a:r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4614764" y="3417356"/>
            <a:ext cx="5091989" cy="601526"/>
          </a:xfrm>
          <a:prstGeom prst="roundRect">
            <a:avLst>
              <a:gd name="adj" fmla="val 14888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согласование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кандидатов на руководящие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должности, лицензирование (центры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допуска «Западный» 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(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г. Санкт-Петербург) и «Восточный» (г. Екатеринбург) </a:t>
            </a:r>
          </a:p>
        </p:txBody>
      </p:sp>
      <p:sp>
        <p:nvSpPr>
          <p:cNvPr id="43" name="Прямоугольник: скругленные углы 41"/>
          <p:cNvSpPr/>
          <p:nvPr/>
        </p:nvSpPr>
        <p:spPr>
          <a:xfrm>
            <a:off x="4465467" y="5252485"/>
            <a:ext cx="5472104" cy="393670"/>
          </a:xfrm>
          <a:prstGeom prst="roundRect">
            <a:avLst>
              <a:gd name="adj" fmla="val 14888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визуальные осмотры залогов, КО и их заемщиков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4" name="Прямоугольник: скругленные углы 41"/>
          <p:cNvSpPr/>
          <p:nvPr/>
        </p:nvSpPr>
        <p:spPr>
          <a:xfrm>
            <a:off x="4923038" y="4456963"/>
            <a:ext cx="4514588" cy="424264"/>
          </a:xfrm>
          <a:prstGeom prst="roundRect">
            <a:avLst>
              <a:gd name="adj" fmla="val 14888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надзор в области защиты прав потребителей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6" name="Прямоугольник: скругленные углы 41"/>
          <p:cNvSpPr/>
          <p:nvPr/>
        </p:nvSpPr>
        <p:spPr>
          <a:xfrm>
            <a:off x="3032859" y="6059588"/>
            <a:ext cx="5489704" cy="393670"/>
          </a:xfrm>
          <a:prstGeom prst="roundRect">
            <a:avLst>
              <a:gd name="adj" fmla="val 14888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надзор за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некредитными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финансовыми организациями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4425" y="1095096"/>
            <a:ext cx="2457237" cy="5481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2225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Служба анализа рисков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92030" y="1823385"/>
            <a:ext cx="2420937" cy="5481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2225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Главная инспекция Банка России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04583" y="2521046"/>
            <a:ext cx="3630065" cy="6034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2225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Департамент финансового мониторинга и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валютного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контроля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33615" y="3321707"/>
            <a:ext cx="3781149" cy="7646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2225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Департамент допуска и прекращения деятельности финансовых организаций 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97858" y="5189062"/>
            <a:ext cx="3767609" cy="5481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2225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Главное управление безопасности   и защиты информации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33616" y="4260683"/>
            <a:ext cx="4108945" cy="73697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2225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Служба по защите прав потребителей и обеспечению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доступности</a:t>
            </a:r>
          </a:p>
          <a:p>
            <a:pPr algn="ctr">
              <a:lnSpc>
                <a:spcPct val="80000"/>
              </a:lnSpc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финансовых услуг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60218" y="5986323"/>
            <a:ext cx="2420936" cy="5481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2225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Блок НФО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3" name="Прямоугольник: скругленные углы 41"/>
          <p:cNvSpPr/>
          <p:nvPr/>
        </p:nvSpPr>
        <p:spPr>
          <a:xfrm>
            <a:off x="2660052" y="1159687"/>
            <a:ext cx="6038325" cy="418251"/>
          </a:xfrm>
          <a:prstGeom prst="roundRect">
            <a:avLst>
              <a:gd name="adj" fmla="val 14888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оценка кредитного, рыночного, операционного рисков, оценка залогов и имущества</a:t>
            </a:r>
          </a:p>
        </p:txBody>
      </p:sp>
    </p:spTree>
    <p:extLst>
      <p:ext uri="{BB962C8B-B14F-4D97-AF65-F5344CB8AC3E}">
        <p14:creationId xmlns:p14="http://schemas.microsoft.com/office/powerpoint/2010/main" val="364013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BRF print">
      <a:dk1>
        <a:srgbClr val="000000"/>
      </a:dk1>
      <a:lt1>
        <a:sysClr val="window" lastClr="FFFFFF"/>
      </a:lt1>
      <a:dk2>
        <a:srgbClr val="000000"/>
      </a:dk2>
      <a:lt2>
        <a:srgbClr val="E7E6E6"/>
      </a:lt2>
      <a:accent1>
        <a:srgbClr val="77777A"/>
      </a:accent1>
      <a:accent2>
        <a:srgbClr val="89B4E0"/>
      </a:accent2>
      <a:accent3>
        <a:srgbClr val="ABA9D4"/>
      </a:accent3>
      <a:accent4>
        <a:srgbClr val="C3B8BA"/>
      </a:accent4>
      <a:accent5>
        <a:srgbClr val="C88683"/>
      </a:accent5>
      <a:accent6>
        <a:srgbClr val="D3B599"/>
      </a:accent6>
      <a:hlink>
        <a:srgbClr val="0F0F0F"/>
      </a:hlink>
      <a:folHlink>
        <a:srgbClr val="0F0F0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lnSpc>
            <a:spcPct val="90000"/>
          </a:lnSpc>
          <a:defRPr sz="2000" cap="none" baseline="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46652</TotalTime>
  <Words>1782</Words>
  <Application>Microsoft Office PowerPoint</Application>
  <PresentationFormat>Лист A4 (210x297 мм)</PresentationFormat>
  <Paragraphs>379</Paragraphs>
  <Slides>17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Arial Narrow</vt:lpstr>
      <vt:lpstr>Calibri</vt:lpstr>
      <vt:lpstr>Corbel</vt:lpstr>
      <vt:lpstr>Lato Light</vt:lpstr>
      <vt:lpstr>Times New Roman</vt:lpstr>
      <vt:lpstr>Wingdings</vt:lpstr>
      <vt:lpstr>Тема Office</vt:lpstr>
      <vt:lpstr>                                                                                      Встреча с кредитными организациями                                                            Заместитель Председателя Банка России      О.В. Полякова            20.04.2018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Publicis Groupe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Сухобоченков Сергей Евгеньевич</dc:creator>
  <cp:lastModifiedBy>Симонова Ольга Владимировна</cp:lastModifiedBy>
  <cp:revision>2078</cp:revision>
  <cp:lastPrinted>2018-04-13T14:40:40Z</cp:lastPrinted>
  <dcterms:created xsi:type="dcterms:W3CDTF">2014-11-11T13:51:28Z</dcterms:created>
  <dcterms:modified xsi:type="dcterms:W3CDTF">2018-04-18T13:56:21Z</dcterms:modified>
</cp:coreProperties>
</file>