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6" r:id="rId3"/>
    <p:sldId id="287" r:id="rId4"/>
    <p:sldId id="283" r:id="rId5"/>
    <p:sldId id="284" r:id="rId6"/>
    <p:sldId id="285" r:id="rId7"/>
    <p:sldId id="286" r:id="rId8"/>
    <p:sldId id="264" r:id="rId9"/>
    <p:sldId id="282" r:id="rId10"/>
    <p:sldId id="267" r:id="rId11"/>
    <p:sldId id="269" r:id="rId12"/>
    <p:sldId id="271" r:id="rId13"/>
    <p:sldId id="263" r:id="rId14"/>
  </p:sldIdLst>
  <p:sldSz cx="10358438" cy="7240588"/>
  <p:notesSz cx="6794500" cy="9906000"/>
  <p:defaultTextStyle>
    <a:defPPr>
      <a:defRPr lang="de-DE"/>
    </a:defPPr>
    <a:lvl1pPr marL="0" algn="l" defTabSz="100565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2829" algn="l" defTabSz="100565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5657" algn="l" defTabSz="100565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08486" algn="l" defTabSz="100565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1314" algn="l" defTabSz="100565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14143" algn="l" defTabSz="100565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16971" algn="l" defTabSz="100565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19800" algn="l" defTabSz="100565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22628" algn="l" defTabSz="100565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9" autoAdjust="0"/>
    <p:restoredTop sz="98951" autoAdjust="0"/>
  </p:normalViewPr>
  <p:slideViewPr>
    <p:cSldViewPr>
      <p:cViewPr>
        <p:scale>
          <a:sx n="70" d="100"/>
          <a:sy n="70" d="100"/>
        </p:scale>
        <p:origin x="-58" y="-58"/>
      </p:cViewPr>
      <p:guideLst>
        <p:guide orient="horz" pos="239"/>
        <p:guide orient="horz" pos="1101"/>
        <p:guide orient="horz" pos="2960"/>
        <p:guide pos="586"/>
        <p:guide pos="6165"/>
        <p:guide pos="3761"/>
        <p:guide pos="30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-2106" y="-78"/>
      </p:cViewPr>
      <p:guideLst>
        <p:guide orient="horz" pos="5922"/>
        <p:guide orient="horz" pos="663"/>
        <p:guide orient="horz" pos="270"/>
        <p:guide pos="298"/>
        <p:guide pos="398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gray">
          <a:xfrm>
            <a:off x="471841" y="428232"/>
            <a:ext cx="5850819" cy="39019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300"/>
            </a:lvl1pPr>
          </a:lstStyle>
          <a:p>
            <a:endParaRPr lang="de-DE" sz="11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 bwMode="gray">
          <a:xfrm>
            <a:off x="952035" y="9399622"/>
            <a:ext cx="5370291" cy="3026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300"/>
            </a:lvl1pPr>
          </a:lstStyle>
          <a:p>
            <a:endParaRPr lang="de-DE" sz="11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 bwMode="gray">
          <a:xfrm>
            <a:off x="471504" y="9399622"/>
            <a:ext cx="428396" cy="3026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300"/>
            </a:lvl1pPr>
          </a:lstStyle>
          <a:p>
            <a:pPr algn="l"/>
            <a:fld id="{184C5DBE-ED2C-497A-82D4-55710081D336}" type="slidenum">
              <a:rPr lang="de-DE" sz="1100"/>
              <a:pPr algn="l"/>
              <a:t>‹Nr.›</a:t>
            </a:fld>
            <a:endParaRPr lang="de-DE" sz="1100"/>
          </a:p>
        </p:txBody>
      </p:sp>
    </p:spTree>
    <p:extLst>
      <p:ext uri="{BB962C8B-B14F-4D97-AF65-F5344CB8AC3E}">
        <p14:creationId xmlns:p14="http://schemas.microsoft.com/office/powerpoint/2010/main" val="1048099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246063" y="1052513"/>
            <a:ext cx="5311775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0" tIns="0" rIns="0" bIns="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gray">
          <a:xfrm>
            <a:off x="471841" y="4953000"/>
            <a:ext cx="5850819" cy="4210050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gray">
          <a:xfrm>
            <a:off x="952372" y="9399622"/>
            <a:ext cx="5370291" cy="3026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gray">
          <a:xfrm>
            <a:off x="472178" y="9399622"/>
            <a:ext cx="428059" cy="3026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300"/>
            </a:lvl1pPr>
          </a:lstStyle>
          <a:p>
            <a:fld id="{8BC7B6DF-1680-4F83-BCF5-6E2F097EC86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8434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ts val="1400"/>
      </a:lnSpc>
      <a:spcBef>
        <a:spcPts val="200"/>
      </a:spcBef>
      <a:defRPr sz="1000" b="1" kern="1200">
        <a:solidFill>
          <a:schemeClr val="tx1"/>
        </a:solidFill>
        <a:latin typeface="+mn-lt"/>
        <a:ea typeface="+mn-ea"/>
        <a:cs typeface="+mn-cs"/>
      </a:defRPr>
    </a:lvl1pPr>
    <a:lvl2pPr marL="0" indent="0" algn="l" defTabSz="914400" rtl="0" eaLnBrk="1" latinLnBrk="0" hangingPunct="1">
      <a:lnSpc>
        <a:spcPts val="1400"/>
      </a:lnSpc>
      <a:spcBef>
        <a:spcPts val="200"/>
      </a:spcBef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88900" indent="-88900" algn="l" defTabSz="914400" rtl="0" eaLnBrk="1" latinLnBrk="0" hangingPunct="1">
      <a:lnSpc>
        <a:spcPts val="1400"/>
      </a:lnSpc>
      <a:spcBef>
        <a:spcPts val="200"/>
      </a:spcBef>
      <a:buClr>
        <a:schemeClr val="bg2"/>
      </a:buClr>
      <a:buFont typeface="Wingdings" pitchFamily="2" charset="2"/>
      <a:buChar char="§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80000" indent="-88900" algn="l" defTabSz="914400" rtl="0" eaLnBrk="1" latinLnBrk="0" hangingPunct="1">
      <a:lnSpc>
        <a:spcPts val="1400"/>
      </a:lnSpc>
      <a:spcBef>
        <a:spcPts val="200"/>
      </a:spcBef>
      <a:buClr>
        <a:schemeClr val="bg2"/>
      </a:buClr>
      <a:buFont typeface="Wingdings" pitchFamily="2" charset="2"/>
      <a:buChar char="§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270000" indent="-88900" algn="l" defTabSz="914400" rtl="0" eaLnBrk="1" latinLnBrk="0" hangingPunct="1">
      <a:lnSpc>
        <a:spcPts val="1400"/>
      </a:lnSpc>
      <a:spcBef>
        <a:spcPts val="200"/>
      </a:spcBef>
      <a:buClr>
        <a:schemeClr val="bg2"/>
      </a:buClr>
      <a:buFont typeface="Wingdings" pitchFamily="2" charset="2"/>
      <a:buChar char="§"/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360000" indent="-90000" algn="l" defTabSz="914400" rtl="0" eaLnBrk="1" latinLnBrk="0" hangingPunct="1">
      <a:lnSpc>
        <a:spcPts val="1400"/>
      </a:lnSpc>
      <a:spcBef>
        <a:spcPts val="200"/>
      </a:spcBef>
      <a:buClr>
        <a:schemeClr val="bg2"/>
      </a:buClr>
      <a:buFont typeface="Wingdings" pitchFamily="2" charset="2"/>
      <a:buChar char="§"/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450850" indent="-88900" algn="l" defTabSz="914400" rtl="0" eaLnBrk="1" latinLnBrk="0" hangingPunct="1">
      <a:lnSpc>
        <a:spcPts val="1400"/>
      </a:lnSpc>
      <a:spcBef>
        <a:spcPts val="200"/>
      </a:spcBef>
      <a:buClr>
        <a:schemeClr val="bg2"/>
      </a:buClr>
      <a:buFont typeface="Wingdings" pitchFamily="2" charset="2"/>
      <a:buChar char="§"/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450850" indent="-88900" algn="l" defTabSz="914400" rtl="0" eaLnBrk="1" latinLnBrk="0" hangingPunct="1">
      <a:lnSpc>
        <a:spcPts val="1400"/>
      </a:lnSpc>
      <a:spcBef>
        <a:spcPts val="200"/>
      </a:spcBef>
      <a:buClr>
        <a:schemeClr val="bg2"/>
      </a:buClr>
      <a:buFont typeface="Wingdings" pitchFamily="2" charset="2"/>
      <a:buChar char="§"/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450850" indent="-88900" algn="l" defTabSz="914400" rtl="0" eaLnBrk="1" latinLnBrk="0" hangingPunct="1">
      <a:lnSpc>
        <a:spcPts val="1400"/>
      </a:lnSpc>
      <a:spcBef>
        <a:spcPts val="200"/>
      </a:spcBef>
      <a:buClr>
        <a:schemeClr val="bg2"/>
      </a:buClr>
      <a:buFont typeface="Wingdings" pitchFamily="2" charset="2"/>
      <a:buChar char="§"/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46063" y="1052513"/>
            <a:ext cx="5311775" cy="3714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Quelle:</a:t>
            </a:r>
            <a:r>
              <a:rPr lang="de-CH" baseline="0" dirty="0" smtClean="0"/>
              <a:t> VSKB.ch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7B6DF-1680-4F83-BCF5-6E2F097EC867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8653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930630" y="5924550"/>
            <a:ext cx="7416446" cy="576144"/>
          </a:xfrm>
        </p:spPr>
        <p:txBody>
          <a:bodyPr/>
          <a:lstStyle>
            <a:lvl1pPr>
              <a:lnSpc>
                <a:spcPts val="2200"/>
              </a:lnSpc>
              <a:defRPr sz="18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Referent, Datum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930276" y="3763962"/>
            <a:ext cx="7416799" cy="1944621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800" b="0">
                <a:solidFill>
                  <a:schemeClr val="bg2"/>
                </a:solidFill>
              </a:defRPr>
            </a:lvl1pPr>
            <a:lvl2pPr marL="0" indent="0" algn="l"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2pPr>
            <a:lvl3pPr marL="0" indent="0" algn="l"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3pPr>
            <a:lvl4pPr marL="0" indent="0" algn="l"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5pPr>
            <a:lvl6pPr marL="0" indent="0" algn="l"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6pPr>
            <a:lvl7pPr marL="0" indent="0" algn="l"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7pPr>
            <a:lvl8pPr marL="0" indent="0" algn="l"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8pPr>
            <a:lvl9pPr marL="0" indent="0" algn="l"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9pPr>
          </a:lstStyle>
          <a:p>
            <a:r>
              <a:rPr lang="de-DE" dirty="0" smtClean="0"/>
              <a:t>Hier steht der Titel der Präsentation</a:t>
            </a:r>
          </a:p>
          <a:p>
            <a:pPr lvl="1"/>
            <a:r>
              <a:rPr lang="de-DE" dirty="0" smtClean="0"/>
              <a:t>Hier steht der Untertitel der Präsentation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347659" y="6634800"/>
            <a:ext cx="1799641" cy="42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358438" cy="34036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-1" y="3313600"/>
            <a:ext cx="8347659" cy="90000"/>
          </a:xfrm>
          <a:solidFill>
            <a:schemeClr val="bg2"/>
          </a:solidFill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0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00">
                <a:solidFill>
                  <a:schemeClr val="bg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00">
                <a:solidFill>
                  <a:schemeClr val="bg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347659" y="6634800"/>
            <a:ext cx="1799641" cy="42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745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2 SubHeadline und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 smtClean="0"/>
              <a:t>Präsentationstitel/Zusatzinformation | Datum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01D3BDB9-1301-4737-B270-90E3BD8195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2"/>
          </p:nvPr>
        </p:nvSpPr>
        <p:spPr bwMode="gray">
          <a:xfrm>
            <a:off x="569913" y="2395666"/>
            <a:ext cx="4464050" cy="388899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2" name="Inhaltsplatzhalter 10"/>
          <p:cNvSpPr>
            <a:spLocks noGrp="1"/>
          </p:cNvSpPr>
          <p:nvPr>
            <p:ph sz="quarter" idx="13"/>
          </p:nvPr>
        </p:nvSpPr>
        <p:spPr bwMode="gray">
          <a:xfrm>
            <a:off x="5323239" y="2395538"/>
            <a:ext cx="4464050" cy="388899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569913" y="1747838"/>
            <a:ext cx="4464050" cy="647700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bg2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5322888" y="1747838"/>
            <a:ext cx="4464050" cy="647700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bg2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25125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Präsentationstitel/Zusatzinformation | Datum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D3BDB9-1301-4737-B270-90E3BD81957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3723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Präsentationstitel/Zusatzinformation | Datum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D3BDB9-1301-4737-B270-90E3BD81957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9277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750" y="2732396"/>
            <a:ext cx="6728438" cy="1031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750" y="2732396"/>
            <a:ext cx="6728438" cy="1031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0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el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 bwMode="gray">
          <a:xfrm>
            <a:off x="0" y="2612154"/>
            <a:ext cx="8347075" cy="90488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200"/>
              </a:lnSpc>
            </a:pPr>
            <a:endParaRPr lang="de-DE" sz="1800" dirty="0" err="1" smtClean="0">
              <a:solidFill>
                <a:schemeClr val="tx1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347659" y="6634800"/>
            <a:ext cx="1799641" cy="42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Präsentationstitel/Zusatzinformation | Datum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D3BDB9-1301-4737-B270-90E3BD8195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930629" y="3044825"/>
            <a:ext cx="7416800" cy="2087563"/>
          </a:xfrm>
        </p:spPr>
        <p:txBody>
          <a:bodyPr/>
          <a:lstStyle>
            <a:lvl1pPr>
              <a:lnSpc>
                <a:spcPts val="3200"/>
              </a:lnSpc>
              <a:defRPr sz="2800" b="0">
                <a:solidFill>
                  <a:schemeClr val="bg2"/>
                </a:solidFill>
              </a:defRPr>
            </a:lvl1pPr>
            <a:lvl2pPr marL="0" indent="0">
              <a:lnSpc>
                <a:spcPts val="2200"/>
              </a:lnSpc>
              <a:spcBef>
                <a:spcPts val="600"/>
              </a:spcBef>
              <a:buFont typeface="Arial" pitchFamily="34" charset="0"/>
              <a:buNone/>
              <a:defRPr sz="1800" b="0">
                <a:solidFill>
                  <a:schemeClr val="tx2"/>
                </a:solidFill>
              </a:defRPr>
            </a:lvl2pPr>
            <a:lvl3pPr marL="0" indent="0">
              <a:lnSpc>
                <a:spcPts val="2200"/>
              </a:lnSpc>
              <a:spcBef>
                <a:spcPts val="600"/>
              </a:spcBef>
              <a:buNone/>
              <a:defRPr sz="1800" b="0">
                <a:solidFill>
                  <a:schemeClr val="tx2"/>
                </a:solidFill>
              </a:defRPr>
            </a:lvl3pPr>
            <a:lvl4pPr marL="0" indent="0">
              <a:lnSpc>
                <a:spcPts val="2200"/>
              </a:lnSpc>
              <a:spcBef>
                <a:spcPts val="600"/>
              </a:spcBef>
              <a:buNone/>
              <a:defRPr sz="1800" b="0">
                <a:solidFill>
                  <a:schemeClr val="tx2"/>
                </a:solidFill>
              </a:defRPr>
            </a:lvl4pPr>
            <a:lvl5pPr marL="0" indent="0">
              <a:lnSpc>
                <a:spcPts val="2200"/>
              </a:lnSpc>
              <a:spcBef>
                <a:spcPts val="600"/>
              </a:spcBef>
              <a:buFont typeface="Arial" pitchFamily="34" charset="0"/>
              <a:buNone/>
              <a:defRPr sz="18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 bwMode="gray">
          <a:xfrm>
            <a:off x="0" y="2612154"/>
            <a:ext cx="8347075" cy="90488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200"/>
              </a:lnSpc>
            </a:pPr>
            <a:endParaRPr lang="de-DE" sz="1800" dirty="0" err="1" smtClean="0">
              <a:solidFill>
                <a:schemeClr val="tx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347659" y="6634800"/>
            <a:ext cx="1799641" cy="42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096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eltrenn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347659" y="6634800"/>
            <a:ext cx="1799641" cy="42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Präsentationstitel/Zusatzinformation | Datum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D3BDB9-1301-4737-B270-90E3BD8195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930629" y="3044825"/>
            <a:ext cx="7416800" cy="2087563"/>
          </a:xfrm>
        </p:spPr>
        <p:txBody>
          <a:bodyPr/>
          <a:lstStyle>
            <a:lvl1pPr>
              <a:lnSpc>
                <a:spcPts val="3200"/>
              </a:lnSpc>
              <a:defRPr sz="2800" b="0">
                <a:solidFill>
                  <a:schemeClr val="bg2"/>
                </a:solidFill>
              </a:defRPr>
            </a:lvl1pPr>
            <a:lvl2pPr marL="0" indent="0">
              <a:lnSpc>
                <a:spcPts val="2200"/>
              </a:lnSpc>
              <a:spcBef>
                <a:spcPts val="600"/>
              </a:spcBef>
              <a:buFont typeface="Arial" pitchFamily="34" charset="0"/>
              <a:buNone/>
              <a:defRPr sz="1800" b="0">
                <a:solidFill>
                  <a:schemeClr val="tx2"/>
                </a:solidFill>
              </a:defRPr>
            </a:lvl2pPr>
            <a:lvl3pPr marL="0" indent="0">
              <a:lnSpc>
                <a:spcPts val="2200"/>
              </a:lnSpc>
              <a:spcBef>
                <a:spcPts val="600"/>
              </a:spcBef>
              <a:buNone/>
              <a:defRPr sz="1800" b="0">
                <a:solidFill>
                  <a:schemeClr val="tx2"/>
                </a:solidFill>
              </a:defRPr>
            </a:lvl3pPr>
            <a:lvl4pPr marL="0" indent="0">
              <a:lnSpc>
                <a:spcPts val="2200"/>
              </a:lnSpc>
              <a:spcBef>
                <a:spcPts val="600"/>
              </a:spcBef>
              <a:buNone/>
              <a:defRPr sz="1800" b="0">
                <a:solidFill>
                  <a:schemeClr val="tx2"/>
                </a:solidFill>
              </a:defRPr>
            </a:lvl4pPr>
            <a:lvl5pPr marL="0" indent="0">
              <a:lnSpc>
                <a:spcPts val="2200"/>
              </a:lnSpc>
              <a:spcBef>
                <a:spcPts val="600"/>
              </a:spcBef>
              <a:buFont typeface="Arial" pitchFamily="34" charset="0"/>
              <a:buNone/>
              <a:defRPr sz="18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0358438" cy="2702154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-1" y="2612154"/>
            <a:ext cx="8347659" cy="90000"/>
          </a:xfrm>
          <a:solidFill>
            <a:schemeClr val="bg2"/>
          </a:solidFill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0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00">
                <a:solidFill>
                  <a:schemeClr val="bg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00">
                <a:solidFill>
                  <a:schemeClr val="bg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347659" y="6634800"/>
            <a:ext cx="1799641" cy="42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107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570580" y="1747838"/>
            <a:ext cx="9216358" cy="45354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 smtClean="0"/>
              <a:t>Präsentationstitel/Zusatzinformation | Datum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01D3BDB9-1301-4737-B270-90E3BD81957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8174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24 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570580" y="1747838"/>
            <a:ext cx="9216358" cy="4535487"/>
          </a:xfrm>
        </p:spPr>
        <p:txBody>
          <a:bodyPr/>
          <a:lstStyle>
            <a:lvl1pPr>
              <a:lnSpc>
                <a:spcPts val="2800"/>
              </a:lnSpc>
              <a:spcBef>
                <a:spcPts val="2400"/>
              </a:spcBef>
              <a:defRPr sz="2400"/>
            </a:lvl1pPr>
            <a:lvl2pPr>
              <a:lnSpc>
                <a:spcPts val="2800"/>
              </a:lnSpc>
              <a:spcBef>
                <a:spcPts val="2400"/>
              </a:spcBef>
              <a:defRPr sz="2400"/>
            </a:lvl2pPr>
            <a:lvl3pPr marL="266700" indent="-266700">
              <a:lnSpc>
                <a:spcPts val="2800"/>
              </a:lnSpc>
              <a:spcBef>
                <a:spcPts val="2400"/>
              </a:spcBef>
              <a:defRPr sz="2400"/>
            </a:lvl3pPr>
            <a:lvl4pPr marL="447675" indent="-265113">
              <a:lnSpc>
                <a:spcPts val="2800"/>
              </a:lnSpc>
              <a:defRPr sz="2400"/>
            </a:lvl4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 smtClean="0"/>
              <a:t>Präsentationstitel/Zusatzinformation | Datum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01D3BDB9-1301-4737-B270-90E3BD81957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2953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 smtClean="0"/>
              <a:t>Präsentationstitel/Zusatzinformation | Datum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01D3BDB9-1301-4737-B270-90E3BD8195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2"/>
          </p:nvPr>
        </p:nvSpPr>
        <p:spPr bwMode="gray">
          <a:xfrm>
            <a:off x="569913" y="1747838"/>
            <a:ext cx="4464050" cy="453682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2" name="Inhaltsplatzhalter 10"/>
          <p:cNvSpPr>
            <a:spLocks noGrp="1"/>
          </p:cNvSpPr>
          <p:nvPr>
            <p:ph sz="quarter" idx="13"/>
          </p:nvPr>
        </p:nvSpPr>
        <p:spPr bwMode="gray">
          <a:xfrm>
            <a:off x="5323239" y="1747710"/>
            <a:ext cx="4464050" cy="453682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298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und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 smtClean="0"/>
              <a:t>Präsentationstitel/Zusatzinformation | Datum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01D3BDB9-1301-4737-B270-90E3BD8195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2"/>
          </p:nvPr>
        </p:nvSpPr>
        <p:spPr bwMode="gray">
          <a:xfrm>
            <a:off x="569913" y="1747838"/>
            <a:ext cx="4464050" cy="453682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/>
          </p:nvPr>
        </p:nvSpPr>
        <p:spPr>
          <a:xfrm>
            <a:off x="5322888" y="1747838"/>
            <a:ext cx="4465637" cy="4537075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0566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und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 smtClean="0"/>
              <a:t>Präsentationstitel/Zusatzinformation | Datum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01D3BDB9-1301-4737-B270-90E3BD8195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2"/>
          </p:nvPr>
        </p:nvSpPr>
        <p:spPr bwMode="gray">
          <a:xfrm>
            <a:off x="5322888" y="1747838"/>
            <a:ext cx="4464050" cy="453682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/>
          </p:nvPr>
        </p:nvSpPr>
        <p:spPr>
          <a:xfrm>
            <a:off x="569914" y="1747838"/>
            <a:ext cx="4464049" cy="4537075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2985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nzseit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 smtClean="0"/>
              <a:t>Präsentationstitel/Zusatzinformation | Datum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01D3BDB9-1301-4737-B270-90E3BD8195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/>
          </p:nvPr>
        </p:nvSpPr>
        <p:spPr>
          <a:xfrm>
            <a:off x="569914" y="1747838"/>
            <a:ext cx="9217946" cy="4537075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8111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570580" y="379844"/>
            <a:ext cx="9216358" cy="11521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570580" y="1747838"/>
            <a:ext cx="9216358" cy="45368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930275" y="6860744"/>
            <a:ext cx="6985324" cy="216030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Präsentationstitel/Zusatzinformation | Datum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569914" y="6860744"/>
            <a:ext cx="360361" cy="216030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01D3BDB9-1301-4737-B270-90E3BD8195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Rechteck 7"/>
          <p:cNvSpPr/>
          <p:nvPr/>
        </p:nvSpPr>
        <p:spPr bwMode="gray">
          <a:xfrm>
            <a:off x="0" y="0"/>
            <a:ext cx="8347075" cy="90488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200"/>
              </a:lnSpc>
            </a:pPr>
            <a:endParaRPr lang="de-DE" sz="1800" dirty="0" err="1" smtClean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347659" y="6634800"/>
            <a:ext cx="1799641" cy="42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46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91" r:id="rId11"/>
    <p:sldLayoutId id="2147483692" r:id="rId12"/>
    <p:sldLayoutId id="2147483693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005657" rtl="0" eaLnBrk="1" latinLnBrk="0" hangingPunct="1">
        <a:lnSpc>
          <a:spcPts val="3200"/>
        </a:lnSpc>
        <a:spcBef>
          <a:spcPct val="0"/>
        </a:spcBef>
        <a:buNone/>
        <a:defRPr sz="2800" b="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1005657" rtl="0" eaLnBrk="1" latinLnBrk="0" hangingPunct="1">
        <a:lnSpc>
          <a:spcPts val="2200"/>
        </a:lnSpc>
        <a:spcBef>
          <a:spcPts val="60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005657" rtl="0" eaLnBrk="1" latinLnBrk="0" hangingPunct="1">
        <a:lnSpc>
          <a:spcPts val="2200"/>
        </a:lnSpc>
        <a:spcBef>
          <a:spcPts val="6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1005657" rtl="0" eaLnBrk="1" latinLnBrk="0" hangingPunct="1">
        <a:lnSpc>
          <a:spcPts val="2200"/>
        </a:lnSpc>
        <a:spcBef>
          <a:spcPts val="6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357188" indent="-174625" algn="l" defTabSz="1005657" rtl="0" eaLnBrk="1" latinLnBrk="0" hangingPunct="1">
        <a:lnSpc>
          <a:spcPts val="2200"/>
        </a:lnSpc>
        <a:spcBef>
          <a:spcPts val="6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1005657" rtl="0" eaLnBrk="1" latinLnBrk="0" hangingPunct="1">
        <a:lnSpc>
          <a:spcPts val="2000"/>
        </a:lnSpc>
        <a:spcBef>
          <a:spcPts val="300"/>
        </a:spcBef>
        <a:buClr>
          <a:schemeClr val="bg2"/>
        </a:buClr>
        <a:buFont typeface="Wingdings" pitchFamily="2" charset="2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1005657" rtl="0" eaLnBrk="1" latinLnBrk="0" hangingPunct="1">
        <a:lnSpc>
          <a:spcPts val="2000"/>
        </a:lnSpc>
        <a:spcBef>
          <a:spcPts val="300"/>
        </a:spcBef>
        <a:buClr>
          <a:schemeClr val="bg2"/>
        </a:buClr>
        <a:buFont typeface="Wingdings" pitchFamily="2" charset="2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9388" indent="-179388" algn="l" defTabSz="1005657" rtl="0" eaLnBrk="1" latinLnBrk="0" hangingPunct="1">
        <a:lnSpc>
          <a:spcPts val="2000"/>
        </a:lnSpc>
        <a:spcBef>
          <a:spcPts val="300"/>
        </a:spcBef>
        <a:buClr>
          <a:schemeClr val="bg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63538" indent="-188913" algn="l" defTabSz="1005657" rtl="0" eaLnBrk="1" latinLnBrk="0" hangingPunct="1">
        <a:lnSpc>
          <a:spcPts val="2000"/>
        </a:lnSpc>
        <a:spcBef>
          <a:spcPts val="300"/>
        </a:spcBef>
        <a:buClr>
          <a:schemeClr val="bg2"/>
        </a:buClr>
        <a:buFont typeface="Wingdings" pitchFamily="2" charset="2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38163" indent="-179388" algn="l" defTabSz="1005657" rtl="0" eaLnBrk="1" latinLnBrk="0" hangingPunct="1">
        <a:lnSpc>
          <a:spcPts val="2000"/>
        </a:lnSpc>
        <a:spcBef>
          <a:spcPts val="300"/>
        </a:spcBef>
        <a:buClr>
          <a:schemeClr val="bg2"/>
        </a:buClr>
        <a:buFont typeface="Wingdings" pitchFamily="2" charset="2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056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829" algn="l" defTabSz="10056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657" algn="l" defTabSz="10056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486" algn="l" defTabSz="10056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14" algn="l" defTabSz="10056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43" algn="l" defTabSz="10056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6971" algn="l" defTabSz="10056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9800" algn="l" defTabSz="10056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2628" algn="l" defTabSz="10056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0.wmf"/><Relationship Id="rId18" Type="http://schemas.openxmlformats.org/officeDocument/2006/relationships/hyperlink" Target="http://www.shkb.ch/" TargetMode="External"/><Relationship Id="rId26" Type="http://schemas.openxmlformats.org/officeDocument/2006/relationships/hyperlink" Target="http://www.blkb.ch/home.htm" TargetMode="External"/><Relationship Id="rId39" Type="http://schemas.openxmlformats.org/officeDocument/2006/relationships/image" Target="../media/image25.wmf"/><Relationship Id="rId3" Type="http://schemas.openxmlformats.org/officeDocument/2006/relationships/image" Target="../media/image4.png"/><Relationship Id="rId21" Type="http://schemas.openxmlformats.org/officeDocument/2006/relationships/hyperlink" Target="http://www.bekb.ch/de/index.htm" TargetMode="External"/><Relationship Id="rId34" Type="http://schemas.openxmlformats.org/officeDocument/2006/relationships/image" Target="../media/image22.wmf"/><Relationship Id="rId42" Type="http://schemas.openxmlformats.org/officeDocument/2006/relationships/image" Target="../media/image27.wmf"/><Relationship Id="rId7" Type="http://schemas.openxmlformats.org/officeDocument/2006/relationships/hyperlink" Target="http://www.gkb.ch/internet/home.nsf/PageId/home" TargetMode="External"/><Relationship Id="rId12" Type="http://schemas.openxmlformats.org/officeDocument/2006/relationships/image" Target="../media/image9.wmf"/><Relationship Id="rId17" Type="http://schemas.openxmlformats.org/officeDocument/2006/relationships/image" Target="../media/image12.wmf"/><Relationship Id="rId25" Type="http://schemas.openxmlformats.org/officeDocument/2006/relationships/image" Target="../media/image17.wmf"/><Relationship Id="rId33" Type="http://schemas.openxmlformats.org/officeDocument/2006/relationships/image" Target="../media/image21.wmf"/><Relationship Id="rId38" Type="http://schemas.openxmlformats.org/officeDocument/2006/relationships/hyperlink" Target="http://www.owkb.ch/index.cfm" TargetMode="External"/><Relationship Id="rId46" Type="http://schemas.openxmlformats.org/officeDocument/2006/relationships/image" Target="../media/image30.gif"/><Relationship Id="rId2" Type="http://schemas.openxmlformats.org/officeDocument/2006/relationships/notesSlide" Target="../notesSlides/notesSlide1.xml"/><Relationship Id="rId16" Type="http://schemas.openxmlformats.org/officeDocument/2006/relationships/hyperlink" Target="http://www.tkb.ch/index.cfm" TargetMode="External"/><Relationship Id="rId20" Type="http://schemas.openxmlformats.org/officeDocument/2006/relationships/image" Target="../media/image14.wmf"/><Relationship Id="rId29" Type="http://schemas.openxmlformats.org/officeDocument/2006/relationships/image" Target="../media/image19.wmf"/><Relationship Id="rId41" Type="http://schemas.openxmlformats.org/officeDocument/2006/relationships/hyperlink" Target="http://www.nkb.ch/index.cfm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wmf"/><Relationship Id="rId11" Type="http://schemas.openxmlformats.org/officeDocument/2006/relationships/hyperlink" Target="http://www.bcn.ch/BCNe/ihbp/ep/home.do?tabId=0&amp;BV_SessionID=@@@@0185365674.1119371576@@@@&amp;BV_EngineID=ccceaddemgdhhhjcfjhceijdflhdfgl.0" TargetMode="External"/><Relationship Id="rId24" Type="http://schemas.openxmlformats.org/officeDocument/2006/relationships/image" Target="../media/image16.wmf"/><Relationship Id="rId32" Type="http://schemas.openxmlformats.org/officeDocument/2006/relationships/hyperlink" Target="http://www.lukb.ch/" TargetMode="External"/><Relationship Id="rId37" Type="http://schemas.openxmlformats.org/officeDocument/2006/relationships/image" Target="../media/image24.wmf"/><Relationship Id="rId40" Type="http://schemas.openxmlformats.org/officeDocument/2006/relationships/image" Target="../media/image26.wmf"/><Relationship Id="rId45" Type="http://schemas.openxmlformats.org/officeDocument/2006/relationships/image" Target="../media/image29.png"/><Relationship Id="rId5" Type="http://schemas.openxmlformats.org/officeDocument/2006/relationships/image" Target="../media/image5.wmf"/><Relationship Id="rId15" Type="http://schemas.openxmlformats.org/officeDocument/2006/relationships/image" Target="../media/image11.wmf"/><Relationship Id="rId23" Type="http://schemas.openxmlformats.org/officeDocument/2006/relationships/hyperlink" Target="http://www.sgkb.ch/main.jsp?oid=86&amp;segment=privatkunden" TargetMode="External"/><Relationship Id="rId28" Type="http://schemas.openxmlformats.org/officeDocument/2006/relationships/hyperlink" Target="http://www.urkb.ch/index.cfm" TargetMode="External"/><Relationship Id="rId36" Type="http://schemas.openxmlformats.org/officeDocument/2006/relationships/hyperlink" Target="http://www.bcf.ch/" TargetMode="External"/><Relationship Id="rId10" Type="http://schemas.openxmlformats.org/officeDocument/2006/relationships/image" Target="../media/image8.wmf"/><Relationship Id="rId19" Type="http://schemas.openxmlformats.org/officeDocument/2006/relationships/image" Target="../media/image13.wmf"/><Relationship Id="rId31" Type="http://schemas.openxmlformats.org/officeDocument/2006/relationships/image" Target="../media/image20.wmf"/><Relationship Id="rId44" Type="http://schemas.openxmlformats.org/officeDocument/2006/relationships/image" Target="../media/image28.wmf"/><Relationship Id="rId4" Type="http://schemas.openxmlformats.org/officeDocument/2006/relationships/hyperlink" Target="/" TargetMode="External"/><Relationship Id="rId9" Type="http://schemas.openxmlformats.org/officeDocument/2006/relationships/hyperlink" Target="http://www.bancastato.ch/index.htm" TargetMode="External"/><Relationship Id="rId14" Type="http://schemas.openxmlformats.org/officeDocument/2006/relationships/hyperlink" Target="http://www.bcv.ch/" TargetMode="External"/><Relationship Id="rId22" Type="http://schemas.openxmlformats.org/officeDocument/2006/relationships/image" Target="../media/image15.wmf"/><Relationship Id="rId27" Type="http://schemas.openxmlformats.org/officeDocument/2006/relationships/image" Target="../media/image18.wmf"/><Relationship Id="rId30" Type="http://schemas.openxmlformats.org/officeDocument/2006/relationships/hyperlink" Target="http://www.akb.ch/Homepage.AKB" TargetMode="External"/><Relationship Id="rId35" Type="http://schemas.openxmlformats.org/officeDocument/2006/relationships/image" Target="../media/image23.wmf"/><Relationship Id="rId43" Type="http://schemas.openxmlformats.org/officeDocument/2006/relationships/hyperlink" Target="http://www.glkb.ch/index.cf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26691" y="3763962"/>
            <a:ext cx="9073008" cy="2664644"/>
          </a:xfrm>
        </p:spPr>
        <p:txBody>
          <a:bodyPr/>
          <a:lstStyle/>
          <a:p>
            <a:pPr lvl="1"/>
            <a:endParaRPr lang="de-CH" dirty="0" smtClean="0">
              <a:solidFill>
                <a:schemeClr val="bg2"/>
              </a:solidFill>
            </a:endParaRPr>
          </a:p>
          <a:p>
            <a:pPr lvl="1" algn="ctr"/>
            <a:r>
              <a:rPr lang="de-CH" sz="2000" b="1" dirty="0" smtClean="0">
                <a:solidFill>
                  <a:schemeClr val="bg2"/>
                </a:solidFill>
              </a:rPr>
              <a:t>Zürcher Kantonalbank </a:t>
            </a:r>
            <a:r>
              <a:rPr lang="de-CH" sz="2000" b="1" dirty="0" err="1" smtClean="0">
                <a:solidFill>
                  <a:schemeClr val="bg2"/>
                </a:solidFill>
              </a:rPr>
              <a:t>and</a:t>
            </a:r>
            <a:r>
              <a:rPr lang="de-CH" sz="2000" b="1" dirty="0" smtClean="0">
                <a:solidFill>
                  <a:schemeClr val="bg2"/>
                </a:solidFill>
              </a:rPr>
              <a:t> </a:t>
            </a:r>
            <a:r>
              <a:rPr lang="de-CH" sz="2000" b="1" dirty="0" err="1" smtClean="0">
                <a:solidFill>
                  <a:schemeClr val="bg2"/>
                </a:solidFill>
              </a:rPr>
              <a:t>the</a:t>
            </a:r>
            <a:r>
              <a:rPr lang="de-CH" sz="2000" b="1" dirty="0" smtClean="0">
                <a:solidFill>
                  <a:schemeClr val="bg2"/>
                </a:solidFill>
              </a:rPr>
              <a:t> </a:t>
            </a:r>
            <a:r>
              <a:rPr lang="de-CH" sz="2000" b="1" dirty="0" err="1" smtClean="0">
                <a:solidFill>
                  <a:schemeClr val="bg2"/>
                </a:solidFill>
              </a:rPr>
              <a:t>Cooperation</a:t>
            </a:r>
            <a:r>
              <a:rPr lang="de-CH" sz="2000" b="1" dirty="0" smtClean="0">
                <a:solidFill>
                  <a:schemeClr val="bg2"/>
                </a:solidFill>
              </a:rPr>
              <a:t> </a:t>
            </a:r>
            <a:r>
              <a:rPr lang="de-CH" sz="2000" b="1" dirty="0" err="1" smtClean="0">
                <a:solidFill>
                  <a:schemeClr val="bg2"/>
                </a:solidFill>
              </a:rPr>
              <a:t>with</a:t>
            </a:r>
            <a:r>
              <a:rPr lang="de-CH" sz="2000" b="1" dirty="0" smtClean="0">
                <a:solidFill>
                  <a:schemeClr val="bg2"/>
                </a:solidFill>
              </a:rPr>
              <a:t> </a:t>
            </a:r>
            <a:r>
              <a:rPr lang="de-CH" sz="2000" b="1" dirty="0" err="1" smtClean="0">
                <a:solidFill>
                  <a:schemeClr val="bg2"/>
                </a:solidFill>
              </a:rPr>
              <a:t>the</a:t>
            </a:r>
            <a:r>
              <a:rPr lang="de-CH" sz="2000" b="1" dirty="0" smtClean="0">
                <a:solidFill>
                  <a:schemeClr val="bg2"/>
                </a:solidFill>
              </a:rPr>
              <a:t> </a:t>
            </a:r>
            <a:r>
              <a:rPr lang="de-CH" sz="2000" b="1" dirty="0" err="1" smtClean="0">
                <a:solidFill>
                  <a:schemeClr val="bg2"/>
                </a:solidFill>
              </a:rPr>
              <a:t>other</a:t>
            </a:r>
            <a:r>
              <a:rPr lang="de-CH" sz="2000" b="1" dirty="0" smtClean="0">
                <a:solidFill>
                  <a:schemeClr val="bg2"/>
                </a:solidFill>
              </a:rPr>
              <a:t> </a:t>
            </a:r>
            <a:r>
              <a:rPr lang="de-CH" sz="2000" b="1" dirty="0" err="1" smtClean="0">
                <a:solidFill>
                  <a:schemeClr val="bg2"/>
                </a:solidFill>
              </a:rPr>
              <a:t>Cantonal</a:t>
            </a:r>
            <a:r>
              <a:rPr lang="de-CH" sz="2000" b="1" dirty="0" smtClean="0">
                <a:solidFill>
                  <a:schemeClr val="bg2"/>
                </a:solidFill>
              </a:rPr>
              <a:t> Banks</a:t>
            </a:r>
            <a:endParaRPr lang="de-DE" sz="2000" b="1" dirty="0" smtClean="0"/>
          </a:p>
          <a:p>
            <a:pPr lvl="1"/>
            <a:endParaRPr lang="de-DE" dirty="0" smtClean="0"/>
          </a:p>
          <a:p>
            <a:pPr lvl="1" algn="ctr"/>
            <a:r>
              <a:rPr lang="de-DE" dirty="0" err="1" smtClean="0"/>
              <a:t>Pesentation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Banking Conference on 24th April 2014</a:t>
            </a:r>
          </a:p>
          <a:p>
            <a:pPr lvl="1" algn="ctr"/>
            <a:r>
              <a:rPr lang="de-DE" b="1" dirty="0" smtClean="0"/>
              <a:t>„Banking in </a:t>
            </a:r>
            <a:r>
              <a:rPr lang="de-DE" b="1" dirty="0" err="1" smtClean="0"/>
              <a:t>Russia‘s</a:t>
            </a:r>
            <a:r>
              <a:rPr lang="de-DE" b="1" dirty="0" smtClean="0"/>
              <a:t> </a:t>
            </a:r>
            <a:r>
              <a:rPr lang="de-DE" b="1" dirty="0" err="1" smtClean="0"/>
              <a:t>Regions</a:t>
            </a:r>
            <a:r>
              <a:rPr lang="de-DE" b="1" dirty="0" smtClean="0"/>
              <a:t>: </a:t>
            </a:r>
            <a:r>
              <a:rPr lang="de-DE" b="1" dirty="0" err="1" smtClean="0"/>
              <a:t>Opportunities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</a:t>
            </a:r>
            <a:r>
              <a:rPr lang="de-DE" b="1" dirty="0" err="1" smtClean="0"/>
              <a:t>Cooperation</a:t>
            </a:r>
            <a:r>
              <a:rPr lang="de-DE" b="1" dirty="0" smtClean="0"/>
              <a:t> </a:t>
            </a:r>
            <a:r>
              <a:rPr lang="de-DE" b="1" dirty="0" err="1" smtClean="0"/>
              <a:t>between</a:t>
            </a:r>
            <a:r>
              <a:rPr lang="de-DE" b="1" dirty="0" smtClean="0"/>
              <a:t> Swiss Banks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Russian</a:t>
            </a:r>
            <a:r>
              <a:rPr lang="de-DE" b="1" dirty="0" smtClean="0"/>
              <a:t> Regional Banks“</a:t>
            </a:r>
          </a:p>
          <a:p>
            <a:pPr lvl="1" algn="ctr"/>
            <a:endParaRPr lang="de-DE" dirty="0" smtClean="0"/>
          </a:p>
          <a:p>
            <a:pPr lvl="1" algn="ctr"/>
            <a:r>
              <a:rPr lang="de-DE" dirty="0" err="1" smtClean="0"/>
              <a:t>Organized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Joint </a:t>
            </a:r>
            <a:r>
              <a:rPr lang="de-DE" dirty="0" err="1" smtClean="0"/>
              <a:t>Chamber</a:t>
            </a:r>
            <a:r>
              <a:rPr lang="de-DE" dirty="0" smtClean="0"/>
              <a:t> of Commerce </a:t>
            </a:r>
            <a:r>
              <a:rPr lang="de-DE" dirty="0" err="1" smtClean="0"/>
              <a:t>Switzerland</a:t>
            </a:r>
            <a:r>
              <a:rPr lang="de-DE" dirty="0" smtClean="0"/>
              <a:t>-CIS </a:t>
            </a:r>
          </a:p>
          <a:p>
            <a:pPr lvl="1" algn="ctr"/>
            <a:r>
              <a:rPr lang="de-DE" dirty="0" smtClean="0"/>
              <a:t>in </a:t>
            </a:r>
            <a:r>
              <a:rPr lang="de-DE" dirty="0" err="1" smtClean="0"/>
              <a:t>Partnership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Association</a:t>
            </a:r>
            <a:r>
              <a:rPr lang="de-DE" dirty="0" smtClean="0"/>
              <a:t> of Regional Banks of </a:t>
            </a:r>
            <a:r>
              <a:rPr lang="de-DE" dirty="0" err="1" smtClean="0"/>
              <a:t>Russia</a:t>
            </a:r>
            <a:endParaRPr lang="de-DE" dirty="0"/>
          </a:p>
        </p:txBody>
      </p:sp>
      <p:pic>
        <p:nvPicPr>
          <p:cNvPr id="2" name="Bildplatzhalter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3" r="10323"/>
          <a:stretch>
            <a:fillRect/>
          </a:stretch>
        </p:blipFill>
        <p:spPr/>
      </p:pic>
      <p:sp>
        <p:nvSpPr>
          <p:cNvPr id="39" name="Textplatzhalter 3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tel 3"/>
          <p:cNvSpPr>
            <a:spLocks noGrp="1"/>
          </p:cNvSpPr>
          <p:nvPr>
            <p:ph type="ctrTitle"/>
          </p:nvPr>
        </p:nvSpPr>
        <p:spPr>
          <a:xfrm>
            <a:off x="927715" y="6571874"/>
            <a:ext cx="7419856" cy="576018"/>
          </a:xfrm>
        </p:spPr>
        <p:txBody>
          <a:bodyPr/>
          <a:lstStyle/>
          <a:p>
            <a:r>
              <a:rPr lang="de-CH" sz="1200" dirty="0" smtClean="0"/>
              <a:t/>
            </a:r>
            <a:br>
              <a:rPr lang="de-CH" sz="1200" dirty="0" smtClean="0"/>
            </a:br>
            <a:r>
              <a:rPr lang="de-CH" sz="1200" dirty="0" smtClean="0"/>
              <a:t>Claude Lauper, </a:t>
            </a:r>
            <a:r>
              <a:rPr lang="de-CH" sz="1200" dirty="0" err="1" smtClean="0"/>
              <a:t>Deputy</a:t>
            </a:r>
            <a:r>
              <a:rPr lang="de-CH" sz="1200" dirty="0" smtClean="0"/>
              <a:t> Head FI Emerging </a:t>
            </a:r>
            <a:r>
              <a:rPr lang="de-CH" sz="1200" dirty="0" err="1" smtClean="0"/>
              <a:t>Markets</a:t>
            </a:r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241905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Vision: Zürcher Kantonalbank - </a:t>
            </a:r>
            <a:r>
              <a:rPr lang="de-CH" dirty="0" err="1"/>
              <a:t>the</a:t>
            </a:r>
            <a:r>
              <a:rPr lang="de-CH" dirty="0"/>
              <a:t> International Banking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local</a:t>
            </a:r>
            <a:r>
              <a:rPr lang="de-CH" dirty="0"/>
              <a:t> </a:t>
            </a:r>
            <a:r>
              <a:rPr lang="de-CH" dirty="0" err="1"/>
              <a:t>touch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D3BDB9-1301-4737-B270-90E3BD81957A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>
              <a:lnSpc>
                <a:spcPts val="2000"/>
              </a:lnSpc>
            </a:pPr>
            <a:r>
              <a:rPr lang="en-AU" sz="1600" dirty="0" smtClean="0"/>
              <a:t>Preferred partner for</a:t>
            </a:r>
          </a:p>
          <a:p>
            <a:pPr lvl="2">
              <a:lnSpc>
                <a:spcPts val="2000"/>
              </a:lnSpc>
            </a:pPr>
            <a:r>
              <a:rPr lang="en-AU" sz="1600" dirty="0" smtClean="0"/>
              <a:t>Trading </a:t>
            </a:r>
          </a:p>
          <a:p>
            <a:pPr lvl="2">
              <a:lnSpc>
                <a:spcPts val="2000"/>
              </a:lnSpc>
            </a:pPr>
            <a:r>
              <a:rPr lang="en-AU" sz="1600" dirty="0" smtClean="0"/>
              <a:t>Trade finance</a:t>
            </a:r>
          </a:p>
          <a:p>
            <a:pPr lvl="2">
              <a:lnSpc>
                <a:spcPts val="2000"/>
              </a:lnSpc>
            </a:pPr>
            <a:r>
              <a:rPr lang="en-AU" sz="1600" dirty="0" smtClean="0"/>
              <a:t>Interbank business</a:t>
            </a:r>
          </a:p>
          <a:p>
            <a:pPr lvl="2">
              <a:lnSpc>
                <a:spcPts val="2000"/>
              </a:lnSpc>
            </a:pPr>
            <a:r>
              <a:rPr lang="en-AU" sz="1600" dirty="0" smtClean="0"/>
              <a:t>Private banking</a:t>
            </a:r>
          </a:p>
          <a:p>
            <a:pPr lvl="2">
              <a:lnSpc>
                <a:spcPts val="2000"/>
              </a:lnSpc>
            </a:pPr>
            <a:endParaRPr lang="en-AU" sz="1600" dirty="0" smtClean="0"/>
          </a:p>
          <a:p>
            <a:pPr lvl="0">
              <a:lnSpc>
                <a:spcPts val="2000"/>
              </a:lnSpc>
            </a:pPr>
            <a:r>
              <a:rPr lang="en-AU" sz="1600" dirty="0" smtClean="0"/>
              <a:t>First-class provider of</a:t>
            </a:r>
          </a:p>
          <a:p>
            <a:pPr lvl="2">
              <a:lnSpc>
                <a:spcPts val="2000"/>
              </a:lnSpc>
            </a:pPr>
            <a:r>
              <a:rPr lang="en-AU" sz="1600" dirty="0" smtClean="0"/>
              <a:t>Finance for discerning customer segments</a:t>
            </a:r>
          </a:p>
          <a:p>
            <a:pPr lvl="2">
              <a:lnSpc>
                <a:spcPts val="2000"/>
              </a:lnSpc>
            </a:pPr>
            <a:r>
              <a:rPr lang="en-AU" sz="1600" dirty="0" smtClean="0"/>
              <a:t>Sophisticated investment and asset management solutions</a:t>
            </a:r>
          </a:p>
          <a:p>
            <a:pPr lvl="2">
              <a:lnSpc>
                <a:spcPts val="2000"/>
              </a:lnSpc>
            </a:pPr>
            <a:r>
              <a:rPr lang="en-AU" sz="1600" dirty="0" smtClean="0"/>
              <a:t>Trading and capital markets</a:t>
            </a:r>
          </a:p>
          <a:p>
            <a:pPr lvl="2">
              <a:lnSpc>
                <a:spcPts val="2000"/>
              </a:lnSpc>
            </a:pPr>
            <a:endParaRPr lang="en-AU" sz="1600" dirty="0" smtClean="0"/>
          </a:p>
          <a:p>
            <a:pPr lvl="1">
              <a:lnSpc>
                <a:spcPts val="2000"/>
              </a:lnSpc>
            </a:pPr>
            <a:r>
              <a:rPr lang="en-AU" sz="1600" b="1" dirty="0" smtClean="0"/>
              <a:t>Leading financial services provider</a:t>
            </a:r>
            <a:endParaRPr lang="en-AU" sz="1600" dirty="0" smtClean="0"/>
          </a:p>
          <a:p>
            <a:pPr marL="182563" lvl="3" indent="0">
              <a:lnSpc>
                <a:spcPts val="2000"/>
              </a:lnSpc>
              <a:buNone/>
            </a:pPr>
            <a:endParaRPr lang="de-DE" sz="1600" dirty="0"/>
          </a:p>
          <a:p>
            <a:endParaRPr lang="de-CH" dirty="0"/>
          </a:p>
        </p:txBody>
      </p:sp>
      <p:sp>
        <p:nvSpPr>
          <p:cNvPr id="8" name="Freeform 1036"/>
          <p:cNvSpPr>
            <a:spLocks/>
          </p:cNvSpPr>
          <p:nvPr/>
        </p:nvSpPr>
        <p:spPr bwMode="auto">
          <a:xfrm>
            <a:off x="2057692" y="1862671"/>
            <a:ext cx="1644162" cy="1372394"/>
          </a:xfrm>
          <a:custGeom>
            <a:avLst/>
            <a:gdLst>
              <a:gd name="T0" fmla="*/ 2 w 1978"/>
              <a:gd name="T1" fmla="*/ 1 h 1639"/>
              <a:gd name="T2" fmla="*/ 1 w 1978"/>
              <a:gd name="T3" fmla="*/ 0 h 1639"/>
              <a:gd name="T4" fmla="*/ 0 w 1978"/>
              <a:gd name="T5" fmla="*/ 1 h 1639"/>
              <a:gd name="T6" fmla="*/ 2 w 1978"/>
              <a:gd name="T7" fmla="*/ 1 h 163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8" h="1639">
                <a:moveTo>
                  <a:pt x="1978" y="1639"/>
                </a:moveTo>
                <a:lnTo>
                  <a:pt x="989" y="0"/>
                </a:lnTo>
                <a:lnTo>
                  <a:pt x="0" y="1639"/>
                </a:lnTo>
                <a:lnTo>
                  <a:pt x="1978" y="1639"/>
                </a:lnTo>
                <a:close/>
              </a:path>
            </a:pathLst>
          </a:custGeom>
          <a:solidFill>
            <a:srgbClr val="D8EE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CH">
              <a:latin typeface="+mj-lt"/>
            </a:endParaRPr>
          </a:p>
        </p:txBody>
      </p:sp>
      <p:sp>
        <p:nvSpPr>
          <p:cNvPr id="9" name="Freeform 1038"/>
          <p:cNvSpPr>
            <a:spLocks/>
          </p:cNvSpPr>
          <p:nvPr/>
        </p:nvSpPr>
        <p:spPr bwMode="auto">
          <a:xfrm>
            <a:off x="411869" y="4886263"/>
            <a:ext cx="4935807" cy="1377421"/>
          </a:xfrm>
          <a:custGeom>
            <a:avLst/>
            <a:gdLst>
              <a:gd name="T0" fmla="*/ 4 w 5945"/>
              <a:gd name="T1" fmla="*/ 0 h 1645"/>
              <a:gd name="T2" fmla="*/ 0 w 5945"/>
              <a:gd name="T3" fmla="*/ 0 h 1645"/>
              <a:gd name="T4" fmla="*/ 0 w 5945"/>
              <a:gd name="T5" fmla="*/ 1 h 1645"/>
              <a:gd name="T6" fmla="*/ 5 w 5945"/>
              <a:gd name="T7" fmla="*/ 1 h 1645"/>
              <a:gd name="T8" fmla="*/ 4 w 5945"/>
              <a:gd name="T9" fmla="*/ 0 h 16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945" h="1645">
                <a:moveTo>
                  <a:pt x="4952" y="0"/>
                </a:moveTo>
                <a:lnTo>
                  <a:pt x="991" y="0"/>
                </a:lnTo>
                <a:lnTo>
                  <a:pt x="0" y="1645"/>
                </a:lnTo>
                <a:lnTo>
                  <a:pt x="5945" y="1645"/>
                </a:lnTo>
                <a:lnTo>
                  <a:pt x="4952" y="0"/>
                </a:lnTo>
                <a:close/>
              </a:path>
            </a:pathLst>
          </a:custGeom>
          <a:solidFill>
            <a:srgbClr val="0064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CH">
              <a:latin typeface="+mj-lt"/>
            </a:endParaRPr>
          </a:p>
        </p:txBody>
      </p:sp>
      <p:sp>
        <p:nvSpPr>
          <p:cNvPr id="10" name="Freeform 1041"/>
          <p:cNvSpPr>
            <a:spLocks/>
          </p:cNvSpPr>
          <p:nvPr/>
        </p:nvSpPr>
        <p:spPr bwMode="auto">
          <a:xfrm>
            <a:off x="1244746" y="3350688"/>
            <a:ext cx="3288323" cy="1374070"/>
          </a:xfrm>
          <a:custGeom>
            <a:avLst/>
            <a:gdLst>
              <a:gd name="T0" fmla="*/ 3 w 3961"/>
              <a:gd name="T1" fmla="*/ 2 h 1639"/>
              <a:gd name="T2" fmla="*/ 2 w 3961"/>
              <a:gd name="T3" fmla="*/ 0 h 1639"/>
              <a:gd name="T4" fmla="*/ 0 w 3961"/>
              <a:gd name="T5" fmla="*/ 0 h 1639"/>
              <a:gd name="T6" fmla="*/ 0 w 3961"/>
              <a:gd name="T7" fmla="*/ 2 h 1639"/>
              <a:gd name="T8" fmla="*/ 3 w 3961"/>
              <a:gd name="T9" fmla="*/ 2 h 16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961" h="1639">
                <a:moveTo>
                  <a:pt x="3961" y="1639"/>
                </a:moveTo>
                <a:lnTo>
                  <a:pt x="2968" y="0"/>
                </a:lnTo>
                <a:lnTo>
                  <a:pt x="993" y="0"/>
                </a:lnTo>
                <a:lnTo>
                  <a:pt x="0" y="1639"/>
                </a:lnTo>
                <a:lnTo>
                  <a:pt x="3961" y="1639"/>
                </a:lnTo>
                <a:close/>
              </a:path>
            </a:pathLst>
          </a:custGeom>
          <a:solidFill>
            <a:srgbClr val="60B6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CH">
              <a:latin typeface="+mj-lt"/>
            </a:endParaRPr>
          </a:p>
        </p:txBody>
      </p:sp>
      <p:sp>
        <p:nvSpPr>
          <p:cNvPr id="11" name="Rectangle 1044"/>
          <p:cNvSpPr>
            <a:spLocks noChangeArrowheads="1"/>
          </p:cNvSpPr>
          <p:nvPr/>
        </p:nvSpPr>
        <p:spPr bwMode="auto">
          <a:xfrm>
            <a:off x="2019760" y="4005990"/>
            <a:ext cx="172002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CH" sz="1600" dirty="0">
                <a:solidFill>
                  <a:srgbClr val="000000"/>
                </a:solidFill>
                <a:latin typeface="+mj-lt"/>
              </a:rPr>
              <a:t>National </a:t>
            </a:r>
            <a:r>
              <a:rPr lang="de-CH" sz="1600" dirty="0" err="1">
                <a:solidFill>
                  <a:srgbClr val="000000"/>
                </a:solidFill>
                <a:latin typeface="+mj-lt"/>
              </a:rPr>
              <a:t>Leadership</a:t>
            </a:r>
            <a:endParaRPr lang="de-CH" sz="1600" dirty="0">
              <a:latin typeface="+mj-lt"/>
            </a:endParaRPr>
          </a:p>
        </p:txBody>
      </p:sp>
      <p:sp>
        <p:nvSpPr>
          <p:cNvPr id="12" name="Rectangle 1046"/>
          <p:cNvSpPr>
            <a:spLocks noChangeArrowheads="1"/>
          </p:cNvSpPr>
          <p:nvPr/>
        </p:nvSpPr>
        <p:spPr bwMode="auto">
          <a:xfrm>
            <a:off x="2325678" y="2888196"/>
            <a:ext cx="11081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CH" sz="1600" dirty="0" smtClean="0">
                <a:solidFill>
                  <a:srgbClr val="000000"/>
                </a:solidFill>
                <a:latin typeface="+mj-lt"/>
              </a:rPr>
              <a:t>International</a:t>
            </a:r>
            <a:endParaRPr lang="de-CH" sz="1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3" name="Rectangle 1048"/>
          <p:cNvSpPr>
            <a:spLocks noChangeArrowheads="1"/>
          </p:cNvSpPr>
          <p:nvPr/>
        </p:nvSpPr>
        <p:spPr bwMode="auto">
          <a:xfrm>
            <a:off x="1639178" y="5387451"/>
            <a:ext cx="249945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de-CH" sz="1600" dirty="0" err="1">
                <a:solidFill>
                  <a:srgbClr val="FFFFFF"/>
                </a:solidFill>
                <a:latin typeface="+mj-lt"/>
              </a:rPr>
              <a:t>No</a:t>
            </a:r>
            <a:r>
              <a:rPr lang="de-CH" sz="1600" dirty="0">
                <a:solidFill>
                  <a:srgbClr val="FFFFFF"/>
                </a:solidFill>
                <a:latin typeface="+mj-lt"/>
              </a:rPr>
              <a:t>. 1 in </a:t>
            </a:r>
            <a:r>
              <a:rPr lang="de-CH" sz="1600" dirty="0" err="1">
                <a:solidFill>
                  <a:srgbClr val="FFFFFF"/>
                </a:solidFill>
                <a:latin typeface="+mj-lt"/>
              </a:rPr>
              <a:t>Greater</a:t>
            </a:r>
            <a:r>
              <a:rPr lang="de-CH" sz="1600" dirty="0">
                <a:solidFill>
                  <a:srgbClr val="FFFFFF"/>
                </a:solidFill>
                <a:latin typeface="+mj-lt"/>
              </a:rPr>
              <a:t> </a:t>
            </a:r>
            <a:r>
              <a:rPr lang="de-CH" sz="1600" dirty="0" err="1">
                <a:solidFill>
                  <a:srgbClr val="FFFFFF"/>
                </a:solidFill>
                <a:latin typeface="+mj-lt"/>
              </a:rPr>
              <a:t>Zurich</a:t>
            </a:r>
            <a:r>
              <a:rPr lang="de-CH" sz="1600" dirty="0">
                <a:solidFill>
                  <a:srgbClr val="FFFFFF"/>
                </a:solidFill>
                <a:latin typeface="+mj-lt"/>
              </a:rPr>
              <a:t> Area </a:t>
            </a:r>
          </a:p>
        </p:txBody>
      </p:sp>
    </p:spTree>
    <p:extLst>
      <p:ext uri="{BB962C8B-B14F-4D97-AF65-F5344CB8AC3E}">
        <p14:creationId xmlns:p14="http://schemas.microsoft.com/office/powerpoint/2010/main" val="107870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International presence</a:t>
            </a:r>
            <a:endParaRPr lang="en-A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D3BDB9-1301-4737-B270-90E3BD81957A}" type="slidenum">
              <a:rPr lang="de-DE" smtClean="0"/>
              <a:pPr/>
              <a:t>11</a:t>
            </a:fld>
            <a:endParaRPr lang="de-DE"/>
          </a:p>
        </p:txBody>
      </p:sp>
      <p:pic>
        <p:nvPicPr>
          <p:cNvPr id="9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44725"/>
            <a:ext cx="5946775" cy="358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Line 42"/>
          <p:cNvSpPr>
            <a:spLocks noChangeShapeType="1"/>
          </p:cNvSpPr>
          <p:nvPr/>
        </p:nvSpPr>
        <p:spPr bwMode="auto">
          <a:xfrm rot="19973969" flipH="1">
            <a:off x="4819650" y="2944813"/>
            <a:ext cx="66675" cy="261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>
              <a:latin typeface="+mj-lt"/>
            </a:endParaRPr>
          </a:p>
        </p:txBody>
      </p:sp>
      <p:sp>
        <p:nvSpPr>
          <p:cNvPr id="11" name="Line 43"/>
          <p:cNvSpPr>
            <a:spLocks noChangeShapeType="1"/>
          </p:cNvSpPr>
          <p:nvPr/>
        </p:nvSpPr>
        <p:spPr bwMode="auto">
          <a:xfrm rot="10475288">
            <a:off x="4814888" y="3933825"/>
            <a:ext cx="152400" cy="295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>
              <a:latin typeface="+mj-lt"/>
            </a:endParaRPr>
          </a:p>
        </p:txBody>
      </p:sp>
      <p:sp>
        <p:nvSpPr>
          <p:cNvPr id="12" name="Line 44"/>
          <p:cNvSpPr>
            <a:spLocks noChangeShapeType="1"/>
          </p:cNvSpPr>
          <p:nvPr/>
        </p:nvSpPr>
        <p:spPr bwMode="auto">
          <a:xfrm rot="10475288" flipH="1">
            <a:off x="3978275" y="3649663"/>
            <a:ext cx="350838" cy="200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>
              <a:latin typeface="+mj-lt"/>
            </a:endParaRPr>
          </a:p>
        </p:txBody>
      </p:sp>
      <p:sp>
        <p:nvSpPr>
          <p:cNvPr id="13" name="Text Box 46"/>
          <p:cNvSpPr txBox="1">
            <a:spLocks noChangeArrowheads="1"/>
          </p:cNvSpPr>
          <p:nvPr/>
        </p:nvSpPr>
        <p:spPr bwMode="auto">
          <a:xfrm>
            <a:off x="4248603" y="2616200"/>
            <a:ext cx="2002971" cy="391706"/>
          </a:xfrm>
          <a:prstGeom prst="rect">
            <a:avLst/>
          </a:prstGeom>
          <a:solidFill>
            <a:srgbClr val="82BFE1"/>
          </a:solidFill>
          <a:ln w="2857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119" tIns="41559" rIns="83119" bIns="41559">
            <a:spAutoFit/>
          </a:bodyPr>
          <a:lstStyle>
            <a:lvl1pPr defTabSz="831850">
              <a:spcBef>
                <a:spcPct val="0"/>
              </a:spcBef>
              <a:defRPr sz="2400">
                <a:solidFill>
                  <a:schemeClr val="tx1"/>
                </a:solidFill>
                <a:latin typeface="Futura Book" pitchFamily="2" charset="0"/>
              </a:defRPr>
            </a:lvl1pPr>
            <a:lvl2pPr marL="415925" defTabSz="831850">
              <a:spcBef>
                <a:spcPct val="0"/>
              </a:spcBef>
              <a:defRPr sz="2400">
                <a:solidFill>
                  <a:schemeClr val="tx1"/>
                </a:solidFill>
                <a:latin typeface="Futura Book" pitchFamily="2" charset="0"/>
              </a:defRPr>
            </a:lvl2pPr>
            <a:lvl3pPr marL="831850" defTabSz="831850">
              <a:spcBef>
                <a:spcPct val="0"/>
              </a:spcBef>
              <a:defRPr sz="2400">
                <a:solidFill>
                  <a:schemeClr val="tx1"/>
                </a:solidFill>
                <a:latin typeface="Futura Book" pitchFamily="2" charset="0"/>
              </a:defRPr>
            </a:lvl3pPr>
            <a:lvl4pPr marL="1246188" defTabSz="831850">
              <a:spcBef>
                <a:spcPct val="0"/>
              </a:spcBef>
              <a:defRPr sz="2400">
                <a:solidFill>
                  <a:schemeClr val="tx1"/>
                </a:solidFill>
                <a:latin typeface="Futura Book" pitchFamily="2" charset="0"/>
              </a:defRPr>
            </a:lvl4pPr>
            <a:lvl5pPr marL="1662113" defTabSz="831850">
              <a:spcBef>
                <a:spcPct val="0"/>
              </a:spcBef>
              <a:defRPr sz="2400">
                <a:solidFill>
                  <a:schemeClr val="tx1"/>
                </a:solidFill>
                <a:latin typeface="Futura Book" pitchFamily="2" charset="0"/>
              </a:defRPr>
            </a:lvl5pPr>
            <a:lvl6pPr marL="2119313" defTabSz="831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ook" pitchFamily="2" charset="0"/>
              </a:defRPr>
            </a:lvl6pPr>
            <a:lvl7pPr marL="2576513" defTabSz="831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ook" pitchFamily="2" charset="0"/>
              </a:defRPr>
            </a:lvl7pPr>
            <a:lvl8pPr marL="3033713" defTabSz="831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ook" pitchFamily="2" charset="0"/>
              </a:defRPr>
            </a:lvl8pPr>
            <a:lvl9pPr marL="3490913" defTabSz="831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ook" pitchFamily="2" charset="0"/>
              </a:defRPr>
            </a:lvl9pPr>
          </a:lstStyle>
          <a:p>
            <a:pPr algn="ctr"/>
            <a:r>
              <a:rPr lang="de-CH" sz="1000" b="1" dirty="0">
                <a:latin typeface="+mj-lt"/>
              </a:rPr>
              <a:t>Zürcher Kantonalbank</a:t>
            </a:r>
          </a:p>
          <a:p>
            <a:pPr algn="ctr"/>
            <a:r>
              <a:rPr lang="de-CH" sz="1000" b="1" dirty="0" smtClean="0">
                <a:latin typeface="+mj-lt"/>
              </a:rPr>
              <a:t>Beijing </a:t>
            </a:r>
            <a:r>
              <a:rPr lang="de-CH" sz="1000" b="1" dirty="0" err="1" smtClean="0">
                <a:latin typeface="+mj-lt"/>
              </a:rPr>
              <a:t>Representative</a:t>
            </a:r>
            <a:r>
              <a:rPr lang="de-CH" sz="1000" b="1" dirty="0" smtClean="0">
                <a:latin typeface="+mj-lt"/>
              </a:rPr>
              <a:t> Office</a:t>
            </a:r>
            <a:endParaRPr lang="de-CH" sz="1000" b="1" dirty="0">
              <a:latin typeface="+mj-lt"/>
            </a:endParaRPr>
          </a:p>
        </p:txBody>
      </p:sp>
      <p:sp>
        <p:nvSpPr>
          <p:cNvPr id="14" name="Text Box 47"/>
          <p:cNvSpPr txBox="1">
            <a:spLocks noChangeArrowheads="1"/>
          </p:cNvSpPr>
          <p:nvPr/>
        </p:nvSpPr>
        <p:spPr bwMode="auto">
          <a:xfrm>
            <a:off x="2661320" y="3848100"/>
            <a:ext cx="1599530" cy="545595"/>
          </a:xfrm>
          <a:prstGeom prst="rect">
            <a:avLst/>
          </a:prstGeom>
          <a:solidFill>
            <a:srgbClr val="82BFE1"/>
          </a:solidFill>
          <a:ln w="2857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119" tIns="41559" rIns="83119" bIns="41559">
            <a:spAutoFit/>
          </a:bodyPr>
          <a:lstStyle>
            <a:lvl1pPr defTabSz="831850">
              <a:spcBef>
                <a:spcPct val="0"/>
              </a:spcBef>
              <a:defRPr sz="2400">
                <a:solidFill>
                  <a:schemeClr val="tx1"/>
                </a:solidFill>
                <a:latin typeface="Futura Book" pitchFamily="2" charset="0"/>
              </a:defRPr>
            </a:lvl1pPr>
            <a:lvl2pPr marL="415925" defTabSz="831850">
              <a:spcBef>
                <a:spcPct val="0"/>
              </a:spcBef>
              <a:defRPr sz="2400">
                <a:solidFill>
                  <a:schemeClr val="tx1"/>
                </a:solidFill>
                <a:latin typeface="Futura Book" pitchFamily="2" charset="0"/>
              </a:defRPr>
            </a:lvl2pPr>
            <a:lvl3pPr marL="831850" defTabSz="831850">
              <a:spcBef>
                <a:spcPct val="0"/>
              </a:spcBef>
              <a:defRPr sz="2400">
                <a:solidFill>
                  <a:schemeClr val="tx1"/>
                </a:solidFill>
                <a:latin typeface="Futura Book" pitchFamily="2" charset="0"/>
              </a:defRPr>
            </a:lvl3pPr>
            <a:lvl4pPr marL="1246188" defTabSz="831850">
              <a:spcBef>
                <a:spcPct val="0"/>
              </a:spcBef>
              <a:defRPr sz="2400">
                <a:solidFill>
                  <a:schemeClr val="tx1"/>
                </a:solidFill>
                <a:latin typeface="Futura Book" pitchFamily="2" charset="0"/>
              </a:defRPr>
            </a:lvl4pPr>
            <a:lvl5pPr marL="1662113" defTabSz="831850">
              <a:spcBef>
                <a:spcPct val="0"/>
              </a:spcBef>
              <a:defRPr sz="2400">
                <a:solidFill>
                  <a:schemeClr val="tx1"/>
                </a:solidFill>
                <a:latin typeface="Futura Book" pitchFamily="2" charset="0"/>
              </a:defRPr>
            </a:lvl5pPr>
            <a:lvl6pPr marL="2119313" defTabSz="831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ook" pitchFamily="2" charset="0"/>
              </a:defRPr>
            </a:lvl6pPr>
            <a:lvl7pPr marL="2576513" defTabSz="831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ook" pitchFamily="2" charset="0"/>
              </a:defRPr>
            </a:lvl7pPr>
            <a:lvl8pPr marL="3033713" defTabSz="831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ook" pitchFamily="2" charset="0"/>
              </a:defRPr>
            </a:lvl8pPr>
            <a:lvl9pPr marL="3490913" defTabSz="831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ook" pitchFamily="2" charset="0"/>
              </a:defRPr>
            </a:lvl9pPr>
          </a:lstStyle>
          <a:p>
            <a:pPr algn="ctr"/>
            <a:r>
              <a:rPr lang="de-CH" sz="1000" b="1" dirty="0">
                <a:latin typeface="+mj-lt"/>
              </a:rPr>
              <a:t>Zürcher Kantonalbank</a:t>
            </a:r>
          </a:p>
          <a:p>
            <a:pPr algn="ctr"/>
            <a:r>
              <a:rPr lang="de-CH" sz="1000" b="1" dirty="0" smtClean="0">
                <a:latin typeface="+mj-lt"/>
              </a:rPr>
              <a:t>Mumbai </a:t>
            </a:r>
            <a:r>
              <a:rPr lang="de-CH" sz="1000" b="1" dirty="0" err="1">
                <a:latin typeface="+mj-lt"/>
              </a:rPr>
              <a:t>Representative</a:t>
            </a:r>
            <a:endParaRPr lang="de-CH" sz="1000" b="1" dirty="0">
              <a:latin typeface="+mj-lt"/>
            </a:endParaRPr>
          </a:p>
          <a:p>
            <a:pPr algn="ctr"/>
            <a:r>
              <a:rPr lang="de-CH" sz="1000" b="1" dirty="0">
                <a:latin typeface="+mj-lt"/>
              </a:rPr>
              <a:t>Office</a:t>
            </a:r>
          </a:p>
        </p:txBody>
      </p:sp>
      <p:sp>
        <p:nvSpPr>
          <p:cNvPr id="15" name="Text Box 48"/>
          <p:cNvSpPr txBox="1">
            <a:spLocks noChangeArrowheads="1"/>
          </p:cNvSpPr>
          <p:nvPr/>
        </p:nvSpPr>
        <p:spPr bwMode="auto">
          <a:xfrm>
            <a:off x="4413914" y="4232275"/>
            <a:ext cx="1837661" cy="545595"/>
          </a:xfrm>
          <a:prstGeom prst="rect">
            <a:avLst/>
          </a:prstGeom>
          <a:solidFill>
            <a:srgbClr val="82BFE1"/>
          </a:solidFill>
          <a:ln w="2857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119" tIns="41559" rIns="83119" bIns="41559">
            <a:spAutoFit/>
          </a:bodyPr>
          <a:lstStyle>
            <a:lvl1pPr defTabSz="831850">
              <a:spcBef>
                <a:spcPct val="0"/>
              </a:spcBef>
              <a:defRPr sz="2400">
                <a:solidFill>
                  <a:schemeClr val="tx1"/>
                </a:solidFill>
                <a:latin typeface="Futura Book" pitchFamily="2" charset="0"/>
              </a:defRPr>
            </a:lvl1pPr>
            <a:lvl2pPr marL="415925" defTabSz="831850">
              <a:spcBef>
                <a:spcPct val="0"/>
              </a:spcBef>
              <a:defRPr sz="2400">
                <a:solidFill>
                  <a:schemeClr val="tx1"/>
                </a:solidFill>
                <a:latin typeface="Futura Book" pitchFamily="2" charset="0"/>
              </a:defRPr>
            </a:lvl2pPr>
            <a:lvl3pPr marL="831850" defTabSz="831850">
              <a:spcBef>
                <a:spcPct val="0"/>
              </a:spcBef>
              <a:defRPr sz="2400">
                <a:solidFill>
                  <a:schemeClr val="tx1"/>
                </a:solidFill>
                <a:latin typeface="Futura Book" pitchFamily="2" charset="0"/>
              </a:defRPr>
            </a:lvl3pPr>
            <a:lvl4pPr marL="1246188" defTabSz="831850">
              <a:spcBef>
                <a:spcPct val="0"/>
              </a:spcBef>
              <a:defRPr sz="2400">
                <a:solidFill>
                  <a:schemeClr val="tx1"/>
                </a:solidFill>
                <a:latin typeface="Futura Book" pitchFamily="2" charset="0"/>
              </a:defRPr>
            </a:lvl4pPr>
            <a:lvl5pPr marL="1662113" defTabSz="831850">
              <a:spcBef>
                <a:spcPct val="0"/>
              </a:spcBef>
              <a:defRPr sz="2400">
                <a:solidFill>
                  <a:schemeClr val="tx1"/>
                </a:solidFill>
                <a:latin typeface="Futura Book" pitchFamily="2" charset="0"/>
              </a:defRPr>
            </a:lvl5pPr>
            <a:lvl6pPr marL="2119313" defTabSz="831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ook" pitchFamily="2" charset="0"/>
              </a:defRPr>
            </a:lvl6pPr>
            <a:lvl7pPr marL="2576513" defTabSz="831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ook" pitchFamily="2" charset="0"/>
              </a:defRPr>
            </a:lvl7pPr>
            <a:lvl8pPr marL="3033713" defTabSz="831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ook" pitchFamily="2" charset="0"/>
              </a:defRPr>
            </a:lvl8pPr>
            <a:lvl9pPr marL="3490913" defTabSz="831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ook" pitchFamily="2" charset="0"/>
              </a:defRPr>
            </a:lvl9pPr>
          </a:lstStyle>
          <a:p>
            <a:pPr algn="ctr"/>
            <a:r>
              <a:rPr lang="de-CH" sz="1000" b="1" dirty="0">
                <a:latin typeface="+mj-lt"/>
              </a:rPr>
              <a:t>Zürcher Kantonalbank</a:t>
            </a:r>
          </a:p>
          <a:p>
            <a:pPr algn="ctr"/>
            <a:r>
              <a:rPr lang="de-CH" sz="1000" b="1" dirty="0" err="1" smtClean="0">
                <a:latin typeface="+mj-lt"/>
              </a:rPr>
              <a:t>Singapore</a:t>
            </a:r>
            <a:r>
              <a:rPr lang="de-CH" sz="1000" b="1" dirty="0" smtClean="0">
                <a:latin typeface="+mj-lt"/>
              </a:rPr>
              <a:t> </a:t>
            </a:r>
            <a:r>
              <a:rPr lang="de-CH" sz="1000" b="1" dirty="0" err="1">
                <a:latin typeface="+mj-lt"/>
              </a:rPr>
              <a:t>Representative</a:t>
            </a:r>
            <a:endParaRPr lang="de-CH" sz="1000" b="1" dirty="0">
              <a:latin typeface="+mj-lt"/>
            </a:endParaRPr>
          </a:p>
          <a:p>
            <a:pPr algn="ctr"/>
            <a:r>
              <a:rPr lang="de-CH" sz="1000" b="1" dirty="0">
                <a:latin typeface="+mj-lt"/>
              </a:rPr>
              <a:t>Office</a:t>
            </a:r>
          </a:p>
        </p:txBody>
      </p:sp>
      <p:sp>
        <p:nvSpPr>
          <p:cNvPr id="16" name="Line 50"/>
          <p:cNvSpPr>
            <a:spLocks noChangeShapeType="1"/>
          </p:cNvSpPr>
          <p:nvPr/>
        </p:nvSpPr>
        <p:spPr bwMode="auto">
          <a:xfrm>
            <a:off x="2987675" y="2670175"/>
            <a:ext cx="84138" cy="244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>
              <a:latin typeface="+mj-lt"/>
            </a:endParaRPr>
          </a:p>
        </p:txBody>
      </p:sp>
      <p:sp>
        <p:nvSpPr>
          <p:cNvPr id="17" name="Text Box 51"/>
          <p:cNvSpPr txBox="1">
            <a:spLocks noChangeArrowheads="1"/>
          </p:cNvSpPr>
          <p:nvPr/>
        </p:nvSpPr>
        <p:spPr bwMode="auto">
          <a:xfrm>
            <a:off x="2187575" y="2301875"/>
            <a:ext cx="1541635" cy="391706"/>
          </a:xfrm>
          <a:prstGeom prst="rect">
            <a:avLst/>
          </a:prstGeom>
          <a:solidFill>
            <a:srgbClr val="82BFE1"/>
          </a:solidFill>
          <a:ln w="2857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119" tIns="41559" rIns="83119" bIns="41559">
            <a:spAutoFit/>
          </a:bodyPr>
          <a:lstStyle>
            <a:lvl1pPr defTabSz="831850">
              <a:spcBef>
                <a:spcPct val="0"/>
              </a:spcBef>
              <a:defRPr sz="2400">
                <a:solidFill>
                  <a:schemeClr val="tx1"/>
                </a:solidFill>
                <a:latin typeface="Futura Book" pitchFamily="2" charset="0"/>
              </a:defRPr>
            </a:lvl1pPr>
            <a:lvl2pPr marL="415925" defTabSz="831850">
              <a:spcBef>
                <a:spcPct val="0"/>
              </a:spcBef>
              <a:defRPr sz="2400">
                <a:solidFill>
                  <a:schemeClr val="tx1"/>
                </a:solidFill>
                <a:latin typeface="Futura Book" pitchFamily="2" charset="0"/>
              </a:defRPr>
            </a:lvl2pPr>
            <a:lvl3pPr marL="831850" defTabSz="831850">
              <a:spcBef>
                <a:spcPct val="0"/>
              </a:spcBef>
              <a:defRPr sz="2400">
                <a:solidFill>
                  <a:schemeClr val="tx1"/>
                </a:solidFill>
                <a:latin typeface="Futura Book" pitchFamily="2" charset="0"/>
              </a:defRPr>
            </a:lvl3pPr>
            <a:lvl4pPr marL="1246188" defTabSz="831850">
              <a:spcBef>
                <a:spcPct val="0"/>
              </a:spcBef>
              <a:defRPr sz="2400">
                <a:solidFill>
                  <a:schemeClr val="tx1"/>
                </a:solidFill>
                <a:latin typeface="Futura Book" pitchFamily="2" charset="0"/>
              </a:defRPr>
            </a:lvl4pPr>
            <a:lvl5pPr marL="1662113" defTabSz="831850">
              <a:spcBef>
                <a:spcPct val="0"/>
              </a:spcBef>
              <a:defRPr sz="2400">
                <a:solidFill>
                  <a:schemeClr val="tx1"/>
                </a:solidFill>
                <a:latin typeface="Futura Book" pitchFamily="2" charset="0"/>
              </a:defRPr>
            </a:lvl5pPr>
            <a:lvl6pPr marL="2119313" defTabSz="831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ook" pitchFamily="2" charset="0"/>
              </a:defRPr>
            </a:lvl6pPr>
            <a:lvl7pPr marL="2576513" defTabSz="831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ook" pitchFamily="2" charset="0"/>
              </a:defRPr>
            </a:lvl7pPr>
            <a:lvl8pPr marL="3033713" defTabSz="831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ook" pitchFamily="2" charset="0"/>
              </a:defRPr>
            </a:lvl8pPr>
            <a:lvl9pPr marL="3490913" defTabSz="831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ook" pitchFamily="2" charset="0"/>
              </a:defRPr>
            </a:lvl9pPr>
          </a:lstStyle>
          <a:p>
            <a:r>
              <a:rPr lang="de-CH" sz="1000" b="1" dirty="0">
                <a:latin typeface="+mj-lt"/>
              </a:rPr>
              <a:t>Zürcher Kantonalbank</a:t>
            </a:r>
          </a:p>
          <a:p>
            <a:r>
              <a:rPr lang="de-CH" sz="1000" b="1" dirty="0" err="1">
                <a:latin typeface="+mj-lt"/>
              </a:rPr>
              <a:t>Finance</a:t>
            </a:r>
            <a:r>
              <a:rPr lang="de-CH" sz="1000" b="1" dirty="0">
                <a:latin typeface="+mj-lt"/>
              </a:rPr>
              <a:t> (Guernsey) Ltd</a:t>
            </a:r>
          </a:p>
        </p:txBody>
      </p:sp>
      <p:sp>
        <p:nvSpPr>
          <p:cNvPr id="18" name="Text Box 52"/>
          <p:cNvSpPr txBox="1">
            <a:spLocks noChangeArrowheads="1"/>
          </p:cNvSpPr>
          <p:nvPr/>
        </p:nvSpPr>
        <p:spPr bwMode="auto">
          <a:xfrm>
            <a:off x="830755" y="3207558"/>
            <a:ext cx="1538429" cy="545595"/>
          </a:xfrm>
          <a:prstGeom prst="rect">
            <a:avLst/>
          </a:prstGeom>
          <a:solidFill>
            <a:srgbClr val="82BFE1"/>
          </a:solidFill>
          <a:ln w="2857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119" tIns="41559" rIns="83119" bIns="41559">
            <a:spAutoFit/>
          </a:bodyPr>
          <a:lstStyle>
            <a:lvl1pPr defTabSz="831850">
              <a:spcBef>
                <a:spcPct val="0"/>
              </a:spcBef>
              <a:defRPr sz="2400">
                <a:solidFill>
                  <a:schemeClr val="tx1"/>
                </a:solidFill>
                <a:latin typeface="Futura Book" pitchFamily="2" charset="0"/>
              </a:defRPr>
            </a:lvl1pPr>
            <a:lvl2pPr marL="415925" defTabSz="831850">
              <a:spcBef>
                <a:spcPct val="0"/>
              </a:spcBef>
              <a:defRPr sz="2400">
                <a:solidFill>
                  <a:schemeClr val="tx1"/>
                </a:solidFill>
                <a:latin typeface="Futura Book" pitchFamily="2" charset="0"/>
              </a:defRPr>
            </a:lvl2pPr>
            <a:lvl3pPr marL="831850" defTabSz="831850">
              <a:spcBef>
                <a:spcPct val="0"/>
              </a:spcBef>
              <a:defRPr sz="2400">
                <a:solidFill>
                  <a:schemeClr val="tx1"/>
                </a:solidFill>
                <a:latin typeface="Futura Book" pitchFamily="2" charset="0"/>
              </a:defRPr>
            </a:lvl3pPr>
            <a:lvl4pPr marL="1246188" defTabSz="831850">
              <a:spcBef>
                <a:spcPct val="0"/>
              </a:spcBef>
              <a:defRPr sz="2400">
                <a:solidFill>
                  <a:schemeClr val="tx1"/>
                </a:solidFill>
                <a:latin typeface="Futura Book" pitchFamily="2" charset="0"/>
              </a:defRPr>
            </a:lvl4pPr>
            <a:lvl5pPr marL="1662113" defTabSz="831850">
              <a:spcBef>
                <a:spcPct val="0"/>
              </a:spcBef>
              <a:defRPr sz="2400">
                <a:solidFill>
                  <a:schemeClr val="tx1"/>
                </a:solidFill>
                <a:latin typeface="Futura Book" pitchFamily="2" charset="0"/>
              </a:defRPr>
            </a:lvl5pPr>
            <a:lvl6pPr marL="2119313" defTabSz="831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ook" pitchFamily="2" charset="0"/>
              </a:defRPr>
            </a:lvl6pPr>
            <a:lvl7pPr marL="2576513" defTabSz="831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ook" pitchFamily="2" charset="0"/>
              </a:defRPr>
            </a:lvl7pPr>
            <a:lvl8pPr marL="3033713" defTabSz="831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ook" pitchFamily="2" charset="0"/>
              </a:defRPr>
            </a:lvl8pPr>
            <a:lvl9pPr marL="3490913" defTabSz="831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ook" pitchFamily="2" charset="0"/>
              </a:defRPr>
            </a:lvl9pPr>
          </a:lstStyle>
          <a:p>
            <a:pPr algn="ctr"/>
            <a:r>
              <a:rPr lang="de-CH" sz="1000" b="1" dirty="0" smtClean="0">
                <a:latin typeface="+mj-lt"/>
              </a:rPr>
              <a:t>Zürcher Kantonalbank </a:t>
            </a:r>
          </a:p>
          <a:p>
            <a:pPr algn="ctr"/>
            <a:r>
              <a:rPr lang="de-CH" sz="1000" b="1" dirty="0" err="1" smtClean="0">
                <a:latin typeface="+mj-lt"/>
              </a:rPr>
              <a:t>Representações</a:t>
            </a:r>
            <a:r>
              <a:rPr lang="de-CH" sz="1000" b="1" dirty="0" smtClean="0">
                <a:latin typeface="+mj-lt"/>
              </a:rPr>
              <a:t> </a:t>
            </a:r>
            <a:r>
              <a:rPr lang="de-CH" sz="1000" b="1" dirty="0" err="1" smtClean="0">
                <a:latin typeface="+mj-lt"/>
              </a:rPr>
              <a:t>Ltda</a:t>
            </a:r>
            <a:r>
              <a:rPr lang="de-CH" sz="1000" b="1" dirty="0" smtClean="0">
                <a:latin typeface="+mj-lt"/>
              </a:rPr>
              <a:t>.,</a:t>
            </a:r>
          </a:p>
          <a:p>
            <a:pPr algn="ctr"/>
            <a:r>
              <a:rPr lang="de-CH" sz="1000" b="1" dirty="0" smtClean="0">
                <a:latin typeface="+mj-lt"/>
              </a:rPr>
              <a:t>São Paulo</a:t>
            </a:r>
            <a:endParaRPr lang="de-CH" sz="1000" b="1" dirty="0">
              <a:latin typeface="+mj-lt"/>
            </a:endParaRPr>
          </a:p>
        </p:txBody>
      </p:sp>
      <p:sp>
        <p:nvSpPr>
          <p:cNvPr id="19" name="Line 53"/>
          <p:cNvSpPr>
            <a:spLocks noChangeShapeType="1"/>
          </p:cNvSpPr>
          <p:nvPr/>
        </p:nvSpPr>
        <p:spPr bwMode="auto">
          <a:xfrm flipV="1">
            <a:off x="3133725" y="3006725"/>
            <a:ext cx="153988" cy="266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>
              <a:latin typeface="+mj-lt"/>
            </a:endParaRPr>
          </a:p>
        </p:txBody>
      </p:sp>
      <p:sp>
        <p:nvSpPr>
          <p:cNvPr id="20" name="Text Box 54"/>
          <p:cNvSpPr txBox="1">
            <a:spLocks noChangeArrowheads="1"/>
          </p:cNvSpPr>
          <p:nvPr/>
        </p:nvSpPr>
        <p:spPr bwMode="auto">
          <a:xfrm>
            <a:off x="2548041" y="3281363"/>
            <a:ext cx="1503163" cy="391706"/>
          </a:xfrm>
          <a:prstGeom prst="rect">
            <a:avLst/>
          </a:prstGeom>
          <a:solidFill>
            <a:srgbClr val="82BFE1"/>
          </a:solidFill>
          <a:ln w="2857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119" tIns="41559" rIns="83119" bIns="41559">
            <a:spAutoFit/>
          </a:bodyPr>
          <a:lstStyle>
            <a:lvl1pPr defTabSz="831850">
              <a:spcBef>
                <a:spcPct val="0"/>
              </a:spcBef>
              <a:defRPr sz="2400">
                <a:solidFill>
                  <a:schemeClr val="tx1"/>
                </a:solidFill>
                <a:latin typeface="Futura Book" pitchFamily="2" charset="0"/>
              </a:defRPr>
            </a:lvl1pPr>
            <a:lvl2pPr marL="415925" defTabSz="831850">
              <a:spcBef>
                <a:spcPct val="0"/>
              </a:spcBef>
              <a:defRPr sz="2400">
                <a:solidFill>
                  <a:schemeClr val="tx1"/>
                </a:solidFill>
                <a:latin typeface="Futura Book" pitchFamily="2" charset="0"/>
              </a:defRPr>
            </a:lvl2pPr>
            <a:lvl3pPr marL="831850" defTabSz="831850">
              <a:spcBef>
                <a:spcPct val="0"/>
              </a:spcBef>
              <a:defRPr sz="2400">
                <a:solidFill>
                  <a:schemeClr val="tx1"/>
                </a:solidFill>
                <a:latin typeface="Futura Book" pitchFamily="2" charset="0"/>
              </a:defRPr>
            </a:lvl3pPr>
            <a:lvl4pPr marL="1246188" defTabSz="831850">
              <a:spcBef>
                <a:spcPct val="0"/>
              </a:spcBef>
              <a:defRPr sz="2400">
                <a:solidFill>
                  <a:schemeClr val="tx1"/>
                </a:solidFill>
                <a:latin typeface="Futura Book" pitchFamily="2" charset="0"/>
              </a:defRPr>
            </a:lvl4pPr>
            <a:lvl5pPr marL="1662113" defTabSz="831850">
              <a:spcBef>
                <a:spcPct val="0"/>
              </a:spcBef>
              <a:defRPr sz="2400">
                <a:solidFill>
                  <a:schemeClr val="tx1"/>
                </a:solidFill>
                <a:latin typeface="Futura Book" pitchFamily="2" charset="0"/>
              </a:defRPr>
            </a:lvl5pPr>
            <a:lvl6pPr marL="2119313" defTabSz="831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ook" pitchFamily="2" charset="0"/>
              </a:defRPr>
            </a:lvl6pPr>
            <a:lvl7pPr marL="2576513" defTabSz="831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ook" pitchFamily="2" charset="0"/>
              </a:defRPr>
            </a:lvl7pPr>
            <a:lvl8pPr marL="3033713" defTabSz="831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ook" pitchFamily="2" charset="0"/>
              </a:defRPr>
            </a:lvl8pPr>
            <a:lvl9pPr marL="3490913" defTabSz="831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ook" pitchFamily="2" charset="0"/>
              </a:defRPr>
            </a:lvl9pPr>
          </a:lstStyle>
          <a:p>
            <a:pPr algn="ctr"/>
            <a:r>
              <a:rPr lang="de-CH" sz="1000" b="1" dirty="0" smtClean="0">
                <a:latin typeface="+mj-lt"/>
              </a:rPr>
              <a:t>Zürcher Kantonalbank</a:t>
            </a:r>
          </a:p>
          <a:p>
            <a:pPr algn="ctr"/>
            <a:r>
              <a:rPr lang="de-CH" sz="1000" b="1" smtClean="0">
                <a:latin typeface="+mj-lt"/>
              </a:rPr>
              <a:t>Österreich </a:t>
            </a:r>
            <a:r>
              <a:rPr lang="de-CH" sz="1000" b="1" dirty="0" smtClean="0">
                <a:latin typeface="+mj-lt"/>
              </a:rPr>
              <a:t>AG </a:t>
            </a:r>
            <a:endParaRPr lang="de-CH" sz="1000" b="1" dirty="0">
              <a:latin typeface="+mj-lt"/>
            </a:endParaRPr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 rot="16667819" flipH="1">
            <a:off x="1793881" y="3808915"/>
            <a:ext cx="715331" cy="69092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584" tIns="50292" rIns="100584" bIns="50292"/>
          <a:lstStyle/>
          <a:p>
            <a:endParaRPr lang="de-CH">
              <a:latin typeface="+mj-lt"/>
            </a:endParaRPr>
          </a:p>
        </p:txBody>
      </p:sp>
      <p:sp>
        <p:nvSpPr>
          <p:cNvPr id="22" name="Rectangle 38"/>
          <p:cNvSpPr>
            <a:spLocks noChangeArrowheads="1"/>
          </p:cNvSpPr>
          <p:nvPr/>
        </p:nvSpPr>
        <p:spPr bwMode="auto">
          <a:xfrm>
            <a:off x="6781800" y="2057400"/>
            <a:ext cx="2819400" cy="639763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83119" tIns="41559" rIns="83119" bIns="41559" anchor="ctr"/>
          <a:lstStyle/>
          <a:p>
            <a:pPr defTabSz="831850">
              <a:spcBef>
                <a:spcPct val="50000"/>
              </a:spcBef>
              <a:spcAft>
                <a:spcPct val="65000"/>
              </a:spcAft>
            </a:pPr>
            <a:r>
              <a:rPr lang="en-GB" sz="1200" b="1" dirty="0">
                <a:solidFill>
                  <a:schemeClr val="bg1"/>
                </a:solidFill>
                <a:latin typeface="+mn-lt"/>
              </a:rPr>
              <a:t>The </a:t>
            </a:r>
            <a:r>
              <a:rPr lang="en-GB" sz="1200" b="1" dirty="0" smtClean="0">
                <a:solidFill>
                  <a:schemeClr val="bg1"/>
                </a:solidFill>
                <a:latin typeface="+mn-lt"/>
              </a:rPr>
              <a:t>representative Office </a:t>
            </a:r>
            <a:r>
              <a:rPr lang="en-GB" sz="1200" b="1" dirty="0">
                <a:solidFill>
                  <a:schemeClr val="bg1"/>
                </a:solidFill>
                <a:latin typeface="+mn-lt"/>
              </a:rPr>
              <a:t>in Beijing, Mumbai, </a:t>
            </a:r>
            <a:r>
              <a:rPr lang="en-GB" sz="1200" b="1" dirty="0" smtClean="0">
                <a:solidFill>
                  <a:schemeClr val="bg1"/>
                </a:solidFill>
                <a:latin typeface="+mn-lt"/>
              </a:rPr>
              <a:t>São Paulo and </a:t>
            </a:r>
            <a:r>
              <a:rPr lang="en-GB" sz="1200" b="1" dirty="0">
                <a:solidFill>
                  <a:schemeClr val="bg1"/>
                </a:solidFill>
                <a:latin typeface="+mn-lt"/>
              </a:rPr>
              <a:t>Singapore...</a:t>
            </a:r>
          </a:p>
        </p:txBody>
      </p:sp>
      <p:sp>
        <p:nvSpPr>
          <p:cNvPr id="23" name="Rectangle 39"/>
          <p:cNvSpPr>
            <a:spLocks noChangeArrowheads="1"/>
          </p:cNvSpPr>
          <p:nvPr/>
        </p:nvSpPr>
        <p:spPr bwMode="auto">
          <a:xfrm>
            <a:off x="6781800" y="2667000"/>
            <a:ext cx="2819400" cy="3352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83119" tIns="41559" rIns="83119" bIns="41559"/>
          <a:lstStyle/>
          <a:p>
            <a:pPr marL="171450" indent="-171450" defTabSz="831850"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GB" sz="1200" dirty="0">
                <a:latin typeface="+mn-lt"/>
              </a:rPr>
              <a:t>... develop and take care of our relationships with correspondent and central banks in the respective </a:t>
            </a:r>
            <a:r>
              <a:rPr lang="en-GB" sz="1200" dirty="0" smtClean="0">
                <a:latin typeface="+mn-lt"/>
              </a:rPr>
              <a:t>region</a:t>
            </a:r>
            <a:endParaRPr lang="en-GB" sz="1200" dirty="0">
              <a:latin typeface="+mn-lt"/>
            </a:endParaRPr>
          </a:p>
          <a:p>
            <a:pPr marL="171450" indent="-171450" defTabSz="831850"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GB" sz="1200" dirty="0">
                <a:latin typeface="+mn-lt"/>
              </a:rPr>
              <a:t>… acquire and develop trade and export finance business</a:t>
            </a:r>
          </a:p>
          <a:p>
            <a:pPr marL="171450" indent="-171450" defTabSz="831850"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GB" sz="1200" dirty="0">
                <a:latin typeface="+mn-lt"/>
              </a:rPr>
              <a:t>…support </a:t>
            </a:r>
            <a:r>
              <a:rPr lang="en-GB" sz="1200" dirty="0" smtClean="0">
                <a:latin typeface="+mn-lt"/>
              </a:rPr>
              <a:t>ZKB’s </a:t>
            </a:r>
            <a:r>
              <a:rPr lang="en-GB" sz="1200" dirty="0">
                <a:latin typeface="+mn-lt"/>
              </a:rPr>
              <a:t>trading products for </a:t>
            </a:r>
            <a:r>
              <a:rPr lang="en-GB" sz="1200" dirty="0" smtClean="0">
                <a:latin typeface="+mn-lt"/>
              </a:rPr>
              <a:t>correspondent and </a:t>
            </a:r>
            <a:r>
              <a:rPr lang="en-GB" sz="1200" dirty="0">
                <a:latin typeface="+mn-lt"/>
              </a:rPr>
              <a:t>central banks</a:t>
            </a:r>
          </a:p>
          <a:p>
            <a:pPr marL="171450" indent="-171450" defTabSz="831850"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GB" sz="1200" dirty="0">
                <a:latin typeface="+mn-lt"/>
              </a:rPr>
              <a:t>... introduce our Swiss clients in the foreign markets and support them by establishing a foreign network</a:t>
            </a:r>
          </a:p>
          <a:p>
            <a:pPr marL="171450" indent="-171450" defTabSz="831850"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GB" sz="1200" dirty="0">
                <a:latin typeface="+mn-lt"/>
              </a:rPr>
              <a:t>... provide ZKB with 'local' information on the most important export markets for our clients</a:t>
            </a:r>
          </a:p>
        </p:txBody>
      </p:sp>
    </p:spTree>
    <p:extLst>
      <p:ext uri="{BB962C8B-B14F-4D97-AF65-F5344CB8AC3E}">
        <p14:creationId xmlns:p14="http://schemas.microsoft.com/office/powerpoint/2010/main" val="107870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General Product Offering</a:t>
            </a:r>
            <a:endParaRPr lang="en-A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D3BDB9-1301-4737-B270-90E3BD81957A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0">
              <a:lnSpc>
                <a:spcPts val="2000"/>
              </a:lnSpc>
            </a:pPr>
            <a:r>
              <a:rPr lang="en-AU" sz="1600" dirty="0" smtClean="0"/>
              <a:t>Trade Finance: Short Term and Medium-/ Long Term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sz="1600" dirty="0"/>
          </a:p>
          <a:p>
            <a:pPr lvl="2">
              <a:lnSpc>
                <a:spcPts val="2000"/>
              </a:lnSpc>
            </a:pPr>
            <a:r>
              <a:rPr lang="en-AU" sz="1600" dirty="0"/>
              <a:t>Letters of Credit</a:t>
            </a:r>
          </a:p>
          <a:p>
            <a:pPr lvl="2">
              <a:lnSpc>
                <a:spcPts val="2000"/>
              </a:lnSpc>
            </a:pPr>
            <a:r>
              <a:rPr lang="en-AU" sz="1600" dirty="0"/>
              <a:t>Advance Payment-/ Performance-/ </a:t>
            </a:r>
            <a:r>
              <a:rPr lang="en-AU" sz="1600" dirty="0" smtClean="0"/>
              <a:t>Bid-Bonds</a:t>
            </a:r>
            <a:endParaRPr lang="en-AU" sz="1600" dirty="0"/>
          </a:p>
          <a:p>
            <a:pPr lvl="2">
              <a:lnSpc>
                <a:spcPts val="2000"/>
              </a:lnSpc>
            </a:pPr>
            <a:r>
              <a:rPr lang="en-AU" sz="1600" dirty="0"/>
              <a:t>Commodity Trade Finance</a:t>
            </a:r>
          </a:p>
          <a:p>
            <a:pPr lvl="2">
              <a:lnSpc>
                <a:spcPts val="2000"/>
              </a:lnSpc>
            </a:pPr>
            <a:r>
              <a:rPr lang="en-AU" sz="1600" dirty="0"/>
              <a:t>Export Finance</a:t>
            </a:r>
          </a:p>
          <a:p>
            <a:pPr lvl="2">
              <a:lnSpc>
                <a:spcPts val="2000"/>
              </a:lnSpc>
            </a:pPr>
            <a:r>
              <a:rPr lang="en-AU" sz="1600" dirty="0"/>
              <a:t>Trade Finance Syndication (risk mitigation)</a:t>
            </a:r>
          </a:p>
          <a:p>
            <a:pPr lvl="2">
              <a:lnSpc>
                <a:spcPts val="2000"/>
              </a:lnSpc>
            </a:pPr>
            <a:r>
              <a:rPr lang="en-AU" sz="1600" dirty="0"/>
              <a:t>Documentary Collections</a:t>
            </a:r>
          </a:p>
          <a:p>
            <a:pPr lvl="2">
              <a:lnSpc>
                <a:spcPts val="2000"/>
              </a:lnSpc>
            </a:pPr>
            <a:r>
              <a:rPr lang="en-AU" sz="1600" dirty="0"/>
              <a:t>Import and Pre Export </a:t>
            </a:r>
            <a:r>
              <a:rPr lang="en-AU" sz="1600" dirty="0" smtClean="0"/>
              <a:t>Facilities</a:t>
            </a:r>
            <a:endParaRPr lang="en-AU" sz="1600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>
              <a:lnSpc>
                <a:spcPts val="2000"/>
              </a:lnSpc>
            </a:pPr>
            <a:r>
              <a:rPr lang="de-DE" sz="1600" dirty="0" smtClean="0"/>
              <a:t>Trading &amp; Capital Market</a:t>
            </a:r>
            <a:br>
              <a:rPr lang="de-DE" sz="1600" dirty="0" smtClean="0"/>
            </a:br>
            <a:endParaRPr lang="de-DE" sz="1600" dirty="0"/>
          </a:p>
          <a:p>
            <a:pPr lvl="2">
              <a:lnSpc>
                <a:spcPts val="2000"/>
              </a:lnSpc>
            </a:pPr>
            <a:r>
              <a:rPr lang="de-DE" sz="1600" dirty="0" err="1" smtClean="0"/>
              <a:t>Foreign</a:t>
            </a:r>
            <a:r>
              <a:rPr lang="de-DE" sz="1600" dirty="0" smtClean="0"/>
              <a:t> Exchange (FX)</a:t>
            </a:r>
          </a:p>
          <a:p>
            <a:pPr lvl="2">
              <a:lnSpc>
                <a:spcPts val="2000"/>
              </a:lnSpc>
            </a:pPr>
            <a:r>
              <a:rPr lang="de-DE" sz="1600" dirty="0" smtClean="0"/>
              <a:t>Money Market </a:t>
            </a:r>
            <a:r>
              <a:rPr lang="de-DE" sz="1600" dirty="0" err="1" smtClean="0"/>
              <a:t>Deposits</a:t>
            </a:r>
            <a:r>
              <a:rPr lang="de-DE" sz="1600" dirty="0" smtClean="0"/>
              <a:t> (</a:t>
            </a:r>
            <a:r>
              <a:rPr lang="de-DE" sz="1600" dirty="0" err="1" smtClean="0"/>
              <a:t>Loans</a:t>
            </a:r>
            <a:r>
              <a:rPr lang="de-DE" sz="1600" dirty="0" smtClean="0"/>
              <a:t>)</a:t>
            </a:r>
          </a:p>
          <a:p>
            <a:pPr lvl="2">
              <a:lnSpc>
                <a:spcPts val="2000"/>
              </a:lnSpc>
            </a:pPr>
            <a:r>
              <a:rPr lang="de-DE" sz="1600" dirty="0" smtClean="0"/>
              <a:t>Bonds</a:t>
            </a:r>
          </a:p>
          <a:p>
            <a:pPr lvl="2">
              <a:lnSpc>
                <a:spcPts val="2000"/>
              </a:lnSpc>
            </a:pPr>
            <a:r>
              <a:rPr lang="de-DE" sz="1600" dirty="0" smtClean="0"/>
              <a:t>CH </a:t>
            </a:r>
            <a:r>
              <a:rPr lang="de-DE" sz="1600" dirty="0" err="1" smtClean="0"/>
              <a:t>Equities</a:t>
            </a:r>
            <a:endParaRPr lang="de-DE" sz="1600" dirty="0" smtClean="0"/>
          </a:p>
          <a:p>
            <a:pPr lvl="2">
              <a:lnSpc>
                <a:spcPts val="2000"/>
              </a:lnSpc>
            </a:pPr>
            <a:r>
              <a:rPr lang="de-DE" sz="1600" dirty="0" err="1" smtClean="0"/>
              <a:t>Banknotes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Precious</a:t>
            </a:r>
            <a:r>
              <a:rPr lang="de-DE" sz="1600" dirty="0" smtClean="0"/>
              <a:t> </a:t>
            </a:r>
            <a:r>
              <a:rPr lang="de-DE" sz="1600" dirty="0" err="1" smtClean="0"/>
              <a:t>Metals</a:t>
            </a:r>
            <a:endParaRPr lang="de-DE" sz="1600" dirty="0" smtClean="0"/>
          </a:p>
          <a:p>
            <a:pPr lvl="2">
              <a:lnSpc>
                <a:spcPts val="2000"/>
              </a:lnSpc>
            </a:pPr>
            <a:r>
              <a:rPr lang="de-DE" sz="1600" dirty="0" smtClean="0"/>
              <a:t>Derivatives</a:t>
            </a:r>
            <a:endParaRPr lang="de-DE" sz="1600" dirty="0"/>
          </a:p>
          <a:p>
            <a:pPr marL="182563" lvl="3" indent="0">
              <a:lnSpc>
                <a:spcPts val="2000"/>
              </a:lnSpc>
              <a:buNone/>
            </a:pPr>
            <a:endParaRPr lang="de-DE" sz="1600" dirty="0"/>
          </a:p>
          <a:p>
            <a:pPr lvl="0">
              <a:lnSpc>
                <a:spcPts val="2000"/>
              </a:lnSpc>
            </a:pPr>
            <a:r>
              <a:rPr lang="de-DE" sz="1600" dirty="0" smtClean="0"/>
              <a:t>Transaction Services</a:t>
            </a:r>
            <a:r>
              <a:rPr lang="de-DE" sz="1600" dirty="0"/>
              <a:t/>
            </a:r>
            <a:br>
              <a:rPr lang="de-DE" sz="1600" dirty="0"/>
            </a:br>
            <a:endParaRPr lang="de-DE" sz="1600" dirty="0"/>
          </a:p>
          <a:p>
            <a:pPr lvl="2">
              <a:lnSpc>
                <a:spcPts val="2000"/>
              </a:lnSpc>
            </a:pPr>
            <a:r>
              <a:rPr lang="de-DE" sz="1600" dirty="0" smtClean="0"/>
              <a:t>Payment &amp; Cash Services</a:t>
            </a:r>
          </a:p>
          <a:p>
            <a:pPr lvl="2">
              <a:lnSpc>
                <a:spcPts val="2000"/>
              </a:lnSpc>
            </a:pPr>
            <a:r>
              <a:rPr lang="de-DE" sz="1600" dirty="0" smtClean="0"/>
              <a:t>Securities Services (</a:t>
            </a:r>
            <a:r>
              <a:rPr lang="de-DE" sz="1600" dirty="0" err="1" smtClean="0"/>
              <a:t>Brokerage</a:t>
            </a:r>
            <a:r>
              <a:rPr lang="de-DE" sz="1600" dirty="0" smtClean="0"/>
              <a:t> &amp; </a:t>
            </a:r>
            <a:r>
              <a:rPr lang="de-DE" sz="1600" dirty="0" err="1" smtClean="0"/>
              <a:t>Custody</a:t>
            </a:r>
            <a:r>
              <a:rPr lang="de-DE" sz="1600" dirty="0" smtClean="0"/>
              <a:t>)</a:t>
            </a:r>
          </a:p>
          <a:p>
            <a:pPr lvl="2">
              <a:lnSpc>
                <a:spcPts val="2000"/>
              </a:lnSpc>
            </a:pPr>
            <a:r>
              <a:rPr lang="de-DE" sz="1600" dirty="0" smtClean="0"/>
              <a:t>Online Services</a:t>
            </a:r>
            <a:endParaRPr lang="de-DE" sz="1600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7870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274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 err="1" smtClean="0"/>
              <a:t>Cantonal</a:t>
            </a:r>
            <a:r>
              <a:rPr lang="de-CH" altLang="de-DE" dirty="0" smtClean="0"/>
              <a:t> </a:t>
            </a:r>
            <a:r>
              <a:rPr lang="de-CH" altLang="de-DE" dirty="0"/>
              <a:t>Banks</a:t>
            </a:r>
            <a:r>
              <a:rPr lang="de-CH" altLang="de-DE" dirty="0">
                <a:solidFill>
                  <a:schemeClr val="accent2"/>
                </a:solidFill>
              </a:rPr>
              <a:t/>
            </a:r>
            <a:br>
              <a:rPr lang="de-CH" altLang="de-DE" dirty="0">
                <a:solidFill>
                  <a:schemeClr val="accent2"/>
                </a:solidFill>
              </a:rPr>
            </a:b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D3BDB9-1301-4737-B270-90E3BD81957A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2"/>
          </p:nvPr>
        </p:nvSpPr>
        <p:spPr>
          <a:xfrm>
            <a:off x="210667" y="883990"/>
            <a:ext cx="9865096" cy="5616624"/>
          </a:xfrm>
        </p:spPr>
        <p:txBody>
          <a:bodyPr/>
          <a:lstStyle/>
          <a:p>
            <a:pPr algn="ctr">
              <a:spcBef>
                <a:spcPct val="0"/>
              </a:spcBef>
              <a:tabLst>
                <a:tab pos="1616075" algn="l"/>
                <a:tab pos="1812925" algn="l"/>
              </a:tabLst>
            </a:pPr>
            <a:r>
              <a:rPr lang="de-CH" altLang="de-DE" sz="2000" b="0" dirty="0" err="1">
                <a:solidFill>
                  <a:schemeClr val="bg2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History</a:t>
            </a:r>
            <a:endParaRPr lang="de-CH" altLang="de-DE" sz="2000" b="0" dirty="0">
              <a:solidFill>
                <a:schemeClr val="bg2"/>
              </a:solidFill>
              <a:latin typeface="+mj-lt"/>
              <a:ea typeface="+mj-ea"/>
              <a:cs typeface="+mj-cs"/>
              <a:sym typeface="Wingdings" pitchFamily="2" charset="2"/>
            </a:endParaRPr>
          </a:p>
          <a:p>
            <a:pPr>
              <a:spcBef>
                <a:spcPct val="0"/>
              </a:spcBef>
              <a:tabLst>
                <a:tab pos="1616075" algn="l"/>
                <a:tab pos="1812925" algn="l"/>
              </a:tabLst>
            </a:pPr>
            <a:endParaRPr lang="de-CH" altLang="de-DE" dirty="0">
              <a:latin typeface="Arial" charset="0"/>
              <a:sym typeface="Wingdings" pitchFamily="2" charset="2"/>
            </a:endParaRPr>
          </a:p>
          <a:p>
            <a:pPr marL="266700" lvl="2" indent="-266700">
              <a:tabLst>
                <a:tab pos="1616075" algn="l"/>
                <a:tab pos="1812925" algn="l"/>
              </a:tabLst>
            </a:pPr>
            <a:r>
              <a:rPr lang="de-CH" altLang="de-DE" dirty="0" err="1" smtClean="0">
                <a:sym typeface="Wingdings" pitchFamily="2" charset="2"/>
              </a:rPr>
              <a:t>Founded</a:t>
            </a:r>
            <a:r>
              <a:rPr lang="de-CH" altLang="de-DE" dirty="0" smtClean="0">
                <a:sym typeface="Wingdings" pitchFamily="2" charset="2"/>
              </a:rPr>
              <a:t> </a:t>
            </a:r>
            <a:r>
              <a:rPr lang="de-CH" altLang="de-DE" dirty="0" err="1">
                <a:sym typeface="Wingdings" pitchFamily="2" charset="2"/>
              </a:rPr>
              <a:t>during</a:t>
            </a:r>
            <a:r>
              <a:rPr lang="de-CH" altLang="de-DE" dirty="0">
                <a:sym typeface="Wingdings" pitchFamily="2" charset="2"/>
              </a:rPr>
              <a:t> </a:t>
            </a:r>
            <a:r>
              <a:rPr lang="de-CH" altLang="de-DE" dirty="0" err="1">
                <a:sym typeface="Wingdings" pitchFamily="2" charset="2"/>
              </a:rPr>
              <a:t>second</a:t>
            </a:r>
            <a:r>
              <a:rPr lang="de-CH" altLang="de-DE" dirty="0">
                <a:sym typeface="Wingdings" pitchFamily="2" charset="2"/>
              </a:rPr>
              <a:t> half of </a:t>
            </a:r>
            <a:r>
              <a:rPr lang="de-CH" altLang="de-DE" dirty="0" err="1">
                <a:sym typeface="Wingdings" pitchFamily="2" charset="2"/>
              </a:rPr>
              <a:t>the</a:t>
            </a:r>
            <a:r>
              <a:rPr lang="de-CH" altLang="de-DE" dirty="0">
                <a:sym typeface="Wingdings" pitchFamily="2" charset="2"/>
              </a:rPr>
              <a:t> </a:t>
            </a:r>
            <a:r>
              <a:rPr lang="de-CH" altLang="de-DE" b="1" dirty="0">
                <a:sym typeface="Wingdings" pitchFamily="2" charset="2"/>
              </a:rPr>
              <a:t>19th </a:t>
            </a:r>
            <a:r>
              <a:rPr lang="de-CH" altLang="de-DE" b="1" dirty="0" err="1">
                <a:sym typeface="Wingdings" pitchFamily="2" charset="2"/>
              </a:rPr>
              <a:t>century</a:t>
            </a:r>
            <a:endParaRPr lang="de-CH" altLang="de-DE" b="1" dirty="0">
              <a:sym typeface="Wingdings" pitchFamily="2" charset="2"/>
            </a:endParaRPr>
          </a:p>
          <a:p>
            <a:pPr marL="266700" lvl="2" indent="-266700">
              <a:tabLst>
                <a:tab pos="1616075" algn="l"/>
                <a:tab pos="1812925" algn="l"/>
              </a:tabLst>
            </a:pPr>
            <a:endParaRPr lang="de-CH" altLang="de-DE" dirty="0">
              <a:sym typeface="Wingdings" pitchFamily="2" charset="2"/>
            </a:endParaRPr>
          </a:p>
          <a:p>
            <a:pPr marL="266700" lvl="2" indent="-266700">
              <a:tabLst>
                <a:tab pos="1616075" algn="l"/>
                <a:tab pos="1812925" algn="l"/>
              </a:tabLst>
            </a:pPr>
            <a:r>
              <a:rPr lang="de-CH" altLang="de-DE" dirty="0" smtClean="0">
                <a:sym typeface="Wingdings" pitchFamily="2" charset="2"/>
              </a:rPr>
              <a:t>Large </a:t>
            </a:r>
            <a:r>
              <a:rPr lang="de-CH" altLang="de-DE" dirty="0" err="1">
                <a:sym typeface="Wingdings" pitchFamily="2" charset="2"/>
              </a:rPr>
              <a:t>commercial</a:t>
            </a:r>
            <a:r>
              <a:rPr lang="de-CH" altLang="de-DE" dirty="0">
                <a:sym typeface="Wingdings" pitchFamily="2" charset="2"/>
              </a:rPr>
              <a:t> </a:t>
            </a:r>
            <a:r>
              <a:rPr lang="de-CH" altLang="de-DE" dirty="0" err="1">
                <a:sym typeface="Wingdings" pitchFamily="2" charset="2"/>
              </a:rPr>
              <a:t>banks</a:t>
            </a:r>
            <a:r>
              <a:rPr lang="de-CH" altLang="de-DE" dirty="0">
                <a:sym typeface="Wingdings" pitchFamily="2" charset="2"/>
              </a:rPr>
              <a:t> </a:t>
            </a:r>
            <a:r>
              <a:rPr lang="de-CH" altLang="de-DE" dirty="0" err="1">
                <a:sym typeface="Wingdings" pitchFamily="2" charset="2"/>
              </a:rPr>
              <a:t>focused</a:t>
            </a:r>
            <a:r>
              <a:rPr lang="de-CH" altLang="de-DE" dirty="0">
                <a:sym typeface="Wingdings" pitchFamily="2" charset="2"/>
              </a:rPr>
              <a:t> on </a:t>
            </a:r>
            <a:r>
              <a:rPr lang="de-CH" altLang="de-DE" dirty="0" err="1">
                <a:sym typeface="Wingdings" pitchFamily="2" charset="2"/>
              </a:rPr>
              <a:t>railway</a:t>
            </a:r>
            <a:r>
              <a:rPr lang="de-CH" altLang="de-DE" dirty="0">
                <a:sym typeface="Wingdings" pitchFamily="2" charset="2"/>
              </a:rPr>
              <a:t>, </a:t>
            </a:r>
            <a:r>
              <a:rPr lang="de-CH" altLang="de-DE" dirty="0" err="1">
                <a:sym typeface="Wingdings" pitchFamily="2" charset="2"/>
              </a:rPr>
              <a:t>trade</a:t>
            </a:r>
            <a:r>
              <a:rPr lang="de-CH" altLang="de-DE" dirty="0">
                <a:sym typeface="Wingdings" pitchFamily="2" charset="2"/>
              </a:rPr>
              <a:t> </a:t>
            </a:r>
            <a:r>
              <a:rPr lang="de-CH" altLang="de-DE" dirty="0" err="1">
                <a:sym typeface="Wingdings" pitchFamily="2" charset="2"/>
              </a:rPr>
              <a:t>and</a:t>
            </a:r>
            <a:r>
              <a:rPr lang="de-CH" altLang="de-DE" dirty="0">
                <a:sym typeface="Wingdings" pitchFamily="2" charset="2"/>
              </a:rPr>
              <a:t> </a:t>
            </a:r>
            <a:r>
              <a:rPr lang="de-CH" altLang="de-DE" dirty="0" err="1">
                <a:sym typeface="Wingdings" pitchFamily="2" charset="2"/>
              </a:rPr>
              <a:t>industry</a:t>
            </a:r>
            <a:r>
              <a:rPr lang="de-CH" altLang="de-DE" dirty="0">
                <a:sym typeface="Wingdings" pitchFamily="2" charset="2"/>
              </a:rPr>
              <a:t> </a:t>
            </a:r>
            <a:r>
              <a:rPr lang="de-CH" altLang="de-DE" dirty="0" err="1">
                <a:sym typeface="Wingdings" pitchFamily="2" charset="2"/>
              </a:rPr>
              <a:t>financing</a:t>
            </a:r>
            <a:endParaRPr lang="de-CH" altLang="de-DE" dirty="0">
              <a:sym typeface="Wingdings" pitchFamily="2" charset="2"/>
            </a:endParaRPr>
          </a:p>
          <a:p>
            <a:pPr marL="266700" lvl="2" indent="-266700">
              <a:tabLst>
                <a:tab pos="1616075" algn="l"/>
                <a:tab pos="1812925" algn="l"/>
              </a:tabLst>
            </a:pPr>
            <a:endParaRPr lang="de-CH" altLang="de-DE" dirty="0">
              <a:sym typeface="Wingdings" pitchFamily="2" charset="2"/>
            </a:endParaRPr>
          </a:p>
          <a:p>
            <a:pPr marL="266700" lvl="2" indent="-266700">
              <a:tabLst>
                <a:tab pos="1616075" algn="l"/>
                <a:tab pos="1812925" algn="l"/>
              </a:tabLst>
            </a:pPr>
            <a:r>
              <a:rPr lang="de-CH" altLang="de-DE" b="1" dirty="0" err="1" smtClean="0">
                <a:sym typeface="Wingdings" pitchFamily="2" charset="2"/>
              </a:rPr>
              <a:t>Financing</a:t>
            </a:r>
            <a:r>
              <a:rPr lang="de-CH" altLang="de-DE" b="1" dirty="0" smtClean="0">
                <a:sym typeface="Wingdings" pitchFamily="2" charset="2"/>
              </a:rPr>
              <a:t> </a:t>
            </a:r>
            <a:r>
              <a:rPr lang="de-CH" altLang="de-DE" b="1" dirty="0" err="1">
                <a:sym typeface="Wingdings" pitchFamily="2" charset="2"/>
              </a:rPr>
              <a:t>shortage</a:t>
            </a:r>
            <a:r>
              <a:rPr lang="de-CH" altLang="de-DE" b="1" dirty="0">
                <a:sym typeface="Wingdings" pitchFamily="2" charset="2"/>
              </a:rPr>
              <a:t> </a:t>
            </a:r>
            <a:r>
              <a:rPr lang="de-CH" altLang="de-DE" b="1" dirty="0" err="1">
                <a:sym typeface="Wingdings" pitchFamily="2" charset="2"/>
              </a:rPr>
              <a:t>for</a:t>
            </a:r>
            <a:r>
              <a:rPr lang="de-CH" altLang="de-DE" b="1" dirty="0">
                <a:sym typeface="Wingdings" pitchFamily="2" charset="2"/>
              </a:rPr>
              <a:t> </a:t>
            </a:r>
            <a:r>
              <a:rPr lang="de-CH" altLang="de-DE" b="1" dirty="0" err="1">
                <a:sym typeface="Wingdings" pitchFamily="2" charset="2"/>
              </a:rPr>
              <a:t>craftsmen</a:t>
            </a:r>
            <a:r>
              <a:rPr lang="de-CH" altLang="de-DE" b="1" dirty="0">
                <a:sym typeface="Wingdings" pitchFamily="2" charset="2"/>
              </a:rPr>
              <a:t> </a:t>
            </a:r>
            <a:r>
              <a:rPr lang="de-CH" altLang="de-DE" b="1" dirty="0" err="1">
                <a:sym typeface="Wingdings" pitchFamily="2" charset="2"/>
              </a:rPr>
              <a:t>and</a:t>
            </a:r>
            <a:r>
              <a:rPr lang="de-CH" altLang="de-DE" b="1" dirty="0">
                <a:sym typeface="Wingdings" pitchFamily="2" charset="2"/>
              </a:rPr>
              <a:t> </a:t>
            </a:r>
            <a:r>
              <a:rPr lang="de-CH" altLang="de-DE" b="1" dirty="0" err="1">
                <a:sym typeface="Wingdings" pitchFamily="2" charset="2"/>
              </a:rPr>
              <a:t>farmers</a:t>
            </a:r>
            <a:r>
              <a:rPr lang="de-CH" altLang="de-DE" b="1" dirty="0">
                <a:sym typeface="Wingdings" pitchFamily="2" charset="2"/>
              </a:rPr>
              <a:t> </a:t>
            </a:r>
            <a:r>
              <a:rPr lang="de-CH" altLang="de-DE" dirty="0" err="1">
                <a:sym typeface="Wingdings" pitchFamily="2" charset="2"/>
              </a:rPr>
              <a:t>eased</a:t>
            </a:r>
            <a:r>
              <a:rPr lang="de-CH" altLang="de-DE" dirty="0">
                <a:sym typeface="Wingdings" pitchFamily="2" charset="2"/>
              </a:rPr>
              <a:t> </a:t>
            </a:r>
            <a:r>
              <a:rPr lang="de-CH" altLang="de-DE" dirty="0" err="1">
                <a:sym typeface="Wingdings" pitchFamily="2" charset="2"/>
              </a:rPr>
              <a:t>through</a:t>
            </a:r>
            <a:r>
              <a:rPr lang="de-CH" altLang="de-DE" dirty="0">
                <a:sym typeface="Wingdings" pitchFamily="2" charset="2"/>
              </a:rPr>
              <a:t> </a:t>
            </a:r>
            <a:r>
              <a:rPr lang="de-CH" altLang="de-DE" dirty="0" err="1">
                <a:sym typeface="Wingdings" pitchFamily="2" charset="2"/>
              </a:rPr>
              <a:t>cheap</a:t>
            </a:r>
            <a:r>
              <a:rPr lang="de-CH" altLang="de-DE" dirty="0">
                <a:sym typeface="Wingdings" pitchFamily="2" charset="2"/>
              </a:rPr>
              <a:t> </a:t>
            </a:r>
            <a:r>
              <a:rPr lang="de-CH" altLang="de-DE" dirty="0" err="1" smtClean="0">
                <a:sym typeface="Wingdings" pitchFamily="2" charset="2"/>
              </a:rPr>
              <a:t>mortgages</a:t>
            </a:r>
            <a:r>
              <a:rPr lang="de-CH" altLang="de-DE" dirty="0" smtClean="0">
                <a:sym typeface="Wingdings" pitchFamily="2" charset="2"/>
              </a:rPr>
              <a:t> </a:t>
            </a:r>
            <a:r>
              <a:rPr lang="de-CH" altLang="de-DE" dirty="0">
                <a:sym typeface="Wingdings" pitchFamily="2" charset="2"/>
              </a:rPr>
              <a:t>of </a:t>
            </a:r>
            <a:r>
              <a:rPr lang="de-CH" altLang="de-DE" dirty="0" err="1" smtClean="0">
                <a:sym typeface="Wingdings" pitchFamily="2" charset="2"/>
              </a:rPr>
              <a:t>Cantonal</a:t>
            </a:r>
            <a:r>
              <a:rPr lang="de-CH" altLang="de-DE" dirty="0" smtClean="0">
                <a:sym typeface="Wingdings" pitchFamily="2" charset="2"/>
              </a:rPr>
              <a:t>   </a:t>
            </a:r>
            <a:r>
              <a:rPr lang="de-CH" altLang="de-DE" dirty="0">
                <a:sym typeface="Wingdings" pitchFamily="2" charset="2"/>
              </a:rPr>
              <a:t>B</a:t>
            </a:r>
            <a:r>
              <a:rPr lang="de-CH" altLang="de-DE" dirty="0" smtClean="0">
                <a:sym typeface="Wingdings" pitchFamily="2" charset="2"/>
              </a:rPr>
              <a:t>anks</a:t>
            </a:r>
          </a:p>
          <a:p>
            <a:pPr marL="266700" lvl="2" indent="-266700">
              <a:tabLst>
                <a:tab pos="1616075" algn="l"/>
                <a:tab pos="1812925" algn="l"/>
              </a:tabLst>
            </a:pPr>
            <a:endParaRPr lang="de-CH" altLang="de-DE" dirty="0">
              <a:sym typeface="Wingdings" pitchFamily="2" charset="2"/>
            </a:endParaRPr>
          </a:p>
          <a:p>
            <a:pPr marL="266700" lvl="2" indent="-266700">
              <a:tabLst>
                <a:tab pos="1616075" algn="l"/>
                <a:tab pos="1812925" algn="l"/>
              </a:tabLst>
            </a:pPr>
            <a:r>
              <a:rPr lang="de-CH" altLang="de-DE" dirty="0" err="1" smtClean="0">
                <a:sym typeface="Wingdings" pitchFamily="2" charset="2"/>
              </a:rPr>
              <a:t>Association</a:t>
            </a:r>
            <a:r>
              <a:rPr lang="de-CH" altLang="de-DE" dirty="0" smtClean="0">
                <a:sym typeface="Wingdings" pitchFamily="2" charset="2"/>
              </a:rPr>
              <a:t> of Swiss </a:t>
            </a:r>
            <a:r>
              <a:rPr lang="de-CH" altLang="de-DE" dirty="0" err="1" smtClean="0">
                <a:sym typeface="Wingdings" pitchFamily="2" charset="2"/>
              </a:rPr>
              <a:t>Cantonal</a:t>
            </a:r>
            <a:r>
              <a:rPr lang="de-CH" altLang="de-DE" dirty="0" smtClean="0">
                <a:sym typeface="Wingdings" pitchFamily="2" charset="2"/>
              </a:rPr>
              <a:t> Banks was </a:t>
            </a:r>
            <a:r>
              <a:rPr lang="de-CH" altLang="de-DE" dirty="0" err="1" smtClean="0">
                <a:sym typeface="Wingdings" pitchFamily="2" charset="2"/>
              </a:rPr>
              <a:t>founded</a:t>
            </a:r>
            <a:r>
              <a:rPr lang="de-CH" altLang="de-DE" dirty="0" smtClean="0">
                <a:sym typeface="Wingdings" pitchFamily="2" charset="2"/>
              </a:rPr>
              <a:t> </a:t>
            </a:r>
            <a:r>
              <a:rPr lang="de-CH" altLang="de-DE" dirty="0" err="1" smtClean="0">
                <a:sym typeface="Wingdings" pitchFamily="2" charset="2"/>
              </a:rPr>
              <a:t>at</a:t>
            </a:r>
            <a:r>
              <a:rPr lang="de-CH" altLang="de-DE" dirty="0" smtClean="0">
                <a:sym typeface="Wingdings" pitchFamily="2" charset="2"/>
              </a:rPr>
              <a:t> </a:t>
            </a:r>
            <a:r>
              <a:rPr lang="de-CH" altLang="de-DE" dirty="0" err="1" smtClean="0">
                <a:sym typeface="Wingdings" pitchFamily="2" charset="2"/>
              </a:rPr>
              <a:t>the</a:t>
            </a:r>
            <a:r>
              <a:rPr lang="de-CH" altLang="de-DE" dirty="0" smtClean="0">
                <a:sym typeface="Wingdings" pitchFamily="2" charset="2"/>
              </a:rPr>
              <a:t> </a:t>
            </a:r>
            <a:r>
              <a:rPr lang="de-CH" altLang="de-DE" dirty="0" err="1" smtClean="0">
                <a:sym typeface="Wingdings" pitchFamily="2" charset="2"/>
              </a:rPr>
              <a:t>beginning</a:t>
            </a:r>
            <a:r>
              <a:rPr lang="de-CH" altLang="de-DE" dirty="0" smtClean="0">
                <a:sym typeface="Wingdings" pitchFamily="2" charset="2"/>
              </a:rPr>
              <a:t> of </a:t>
            </a:r>
            <a:r>
              <a:rPr lang="de-CH" altLang="de-DE" dirty="0" err="1" smtClean="0">
                <a:sym typeface="Wingdings" pitchFamily="2" charset="2"/>
              </a:rPr>
              <a:t>the</a:t>
            </a:r>
            <a:r>
              <a:rPr lang="de-CH" altLang="de-DE" dirty="0" smtClean="0">
                <a:sym typeface="Wingdings" pitchFamily="2" charset="2"/>
              </a:rPr>
              <a:t> 20th </a:t>
            </a:r>
            <a:r>
              <a:rPr lang="de-CH" altLang="de-DE" dirty="0" err="1" smtClean="0">
                <a:sym typeface="Wingdings" pitchFamily="2" charset="2"/>
              </a:rPr>
              <a:t>century</a:t>
            </a:r>
            <a:endParaRPr lang="de-CH" altLang="de-DE" dirty="0">
              <a:sym typeface="Wingdings" pitchFamily="2" charset="2"/>
            </a:endParaRPr>
          </a:p>
          <a:p>
            <a:pPr>
              <a:spcBef>
                <a:spcPct val="0"/>
              </a:spcBef>
              <a:buFontTx/>
              <a:buChar char="•"/>
              <a:tabLst>
                <a:tab pos="1616075" algn="l"/>
                <a:tab pos="1812925" algn="l"/>
              </a:tabLst>
            </a:pPr>
            <a:endParaRPr lang="de-CH" altLang="de-DE" dirty="0" smtClean="0">
              <a:sym typeface="Wingdings" pitchFamily="2" charset="2"/>
            </a:endParaRPr>
          </a:p>
          <a:p>
            <a:pPr>
              <a:spcBef>
                <a:spcPct val="0"/>
              </a:spcBef>
              <a:tabLst>
                <a:tab pos="1616075" algn="l"/>
                <a:tab pos="1812925" algn="l"/>
              </a:tabLst>
            </a:pPr>
            <a:endParaRPr lang="de-CH" altLang="de-DE" dirty="0">
              <a:sym typeface="Wingdings" pitchFamily="2" charset="2"/>
            </a:endParaRPr>
          </a:p>
          <a:p>
            <a:pPr algn="ctr">
              <a:spcBef>
                <a:spcPct val="0"/>
              </a:spcBef>
              <a:tabLst>
                <a:tab pos="1616075" algn="l"/>
                <a:tab pos="1812925" algn="l"/>
              </a:tabLst>
            </a:pPr>
            <a:r>
              <a:rPr lang="de-CH" altLang="de-DE" sz="2000" dirty="0">
                <a:solidFill>
                  <a:schemeClr val="accent2"/>
                </a:solidFill>
                <a:latin typeface="Arial" charset="0"/>
                <a:sym typeface="Wingdings" pitchFamily="2" charset="2"/>
              </a:rPr>
              <a:t>    </a:t>
            </a:r>
            <a:r>
              <a:rPr lang="de-CH" altLang="de-DE" sz="2000" b="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Ownership</a:t>
            </a:r>
            <a:r>
              <a:rPr lang="de-CH" altLang="de-DE" dirty="0">
                <a:sym typeface="Wingdings" pitchFamily="2" charset="2"/>
              </a:rPr>
              <a:t>	</a:t>
            </a:r>
          </a:p>
          <a:p>
            <a:pPr>
              <a:spcBef>
                <a:spcPct val="0"/>
              </a:spcBef>
              <a:buFontTx/>
              <a:buChar char="•"/>
              <a:tabLst>
                <a:tab pos="1616075" algn="l"/>
                <a:tab pos="1812925" algn="l"/>
              </a:tabLst>
            </a:pPr>
            <a:endParaRPr lang="de-CH" altLang="de-DE" dirty="0">
              <a:sym typeface="Wingdings" pitchFamily="2" charset="2"/>
            </a:endParaRPr>
          </a:p>
          <a:p>
            <a:pPr lvl="2">
              <a:tabLst>
                <a:tab pos="1616075" algn="l"/>
                <a:tab pos="1812925" algn="l"/>
              </a:tabLst>
            </a:pPr>
            <a:r>
              <a:rPr lang="de-CH" altLang="de-DE" dirty="0">
                <a:latin typeface="Arial" charset="0"/>
                <a:sym typeface="Wingdings" pitchFamily="2" charset="2"/>
              </a:rPr>
              <a:t>  </a:t>
            </a:r>
            <a:r>
              <a:rPr lang="de-CH" altLang="de-DE" dirty="0">
                <a:sym typeface="Wingdings" pitchFamily="2" charset="2"/>
              </a:rPr>
              <a:t>Still all </a:t>
            </a:r>
            <a:r>
              <a:rPr lang="de-CH" altLang="de-DE" b="1" dirty="0" err="1">
                <a:sym typeface="Wingdings" pitchFamily="2" charset="2"/>
              </a:rPr>
              <a:t>majority</a:t>
            </a:r>
            <a:r>
              <a:rPr lang="de-CH" altLang="de-DE" b="1" dirty="0">
                <a:sym typeface="Wingdings" pitchFamily="2" charset="2"/>
              </a:rPr>
              <a:t> </a:t>
            </a:r>
            <a:r>
              <a:rPr lang="de-CH" altLang="de-DE" b="1" dirty="0" err="1">
                <a:sym typeface="Wingdings" pitchFamily="2" charset="2"/>
              </a:rPr>
              <a:t>owned</a:t>
            </a:r>
            <a:r>
              <a:rPr lang="de-CH" altLang="de-DE" b="1" dirty="0">
                <a:sym typeface="Wingdings" pitchFamily="2" charset="2"/>
              </a:rPr>
              <a:t> </a:t>
            </a:r>
            <a:r>
              <a:rPr lang="de-CH" altLang="de-DE" dirty="0" err="1">
                <a:sym typeface="Wingdings" pitchFamily="2" charset="2"/>
              </a:rPr>
              <a:t>by</a:t>
            </a:r>
            <a:r>
              <a:rPr lang="de-CH" altLang="de-DE" dirty="0">
                <a:sym typeface="Wingdings" pitchFamily="2" charset="2"/>
              </a:rPr>
              <a:t> </a:t>
            </a:r>
            <a:r>
              <a:rPr lang="de-CH" altLang="de-DE" dirty="0" err="1">
                <a:sym typeface="Wingdings" pitchFamily="2" charset="2"/>
              </a:rPr>
              <a:t>the</a:t>
            </a:r>
            <a:r>
              <a:rPr lang="de-CH" altLang="de-DE" dirty="0">
                <a:sym typeface="Wingdings" pitchFamily="2" charset="2"/>
              </a:rPr>
              <a:t> </a:t>
            </a:r>
            <a:r>
              <a:rPr lang="de-CH" altLang="de-DE" b="1" dirty="0" err="1">
                <a:sym typeface="Wingdings" pitchFamily="2" charset="2"/>
              </a:rPr>
              <a:t>local</a:t>
            </a:r>
            <a:r>
              <a:rPr lang="de-CH" altLang="de-DE" b="1" dirty="0">
                <a:sym typeface="Wingdings" pitchFamily="2" charset="2"/>
              </a:rPr>
              <a:t> </a:t>
            </a:r>
            <a:r>
              <a:rPr lang="de-CH" altLang="de-DE" b="1" dirty="0" err="1">
                <a:sym typeface="Wingdings" pitchFamily="2" charset="2"/>
              </a:rPr>
              <a:t>cantons</a:t>
            </a:r>
            <a:endParaRPr lang="de-CH" altLang="de-DE" b="1" dirty="0">
              <a:sym typeface="Wingdings" pitchFamily="2" charset="2"/>
            </a:endParaRPr>
          </a:p>
          <a:p>
            <a:pPr lvl="2">
              <a:tabLst>
                <a:tab pos="1616075" algn="l"/>
                <a:tab pos="1812925" algn="l"/>
              </a:tabLst>
            </a:pPr>
            <a:endParaRPr lang="de-CH" altLang="de-DE" dirty="0">
              <a:sym typeface="Wingdings" pitchFamily="2" charset="2"/>
            </a:endParaRPr>
          </a:p>
          <a:p>
            <a:pPr lvl="2">
              <a:tabLst>
                <a:tab pos="1616075" algn="l"/>
                <a:tab pos="1812925" algn="l"/>
              </a:tabLst>
            </a:pPr>
            <a:r>
              <a:rPr lang="de-CH" altLang="de-DE" dirty="0">
                <a:sym typeface="Wingdings" pitchFamily="2" charset="2"/>
              </a:rPr>
              <a:t>  </a:t>
            </a:r>
            <a:r>
              <a:rPr lang="de-CH" altLang="de-DE" b="1" dirty="0" err="1" smtClean="0">
                <a:sym typeface="Wingdings" pitchFamily="2" charset="2"/>
              </a:rPr>
              <a:t>Twelve</a:t>
            </a:r>
            <a:r>
              <a:rPr lang="de-CH" altLang="de-DE" b="1" dirty="0" smtClean="0">
                <a:sym typeface="Wingdings" pitchFamily="2" charset="2"/>
              </a:rPr>
              <a:t> </a:t>
            </a:r>
            <a:r>
              <a:rPr lang="de-CH" altLang="de-DE" dirty="0" smtClean="0">
                <a:sym typeface="Wingdings" pitchFamily="2" charset="2"/>
              </a:rPr>
              <a:t>of </a:t>
            </a:r>
            <a:r>
              <a:rPr lang="de-CH" altLang="de-DE" dirty="0" err="1">
                <a:sym typeface="Wingdings" pitchFamily="2" charset="2"/>
              </a:rPr>
              <a:t>the</a:t>
            </a:r>
            <a:r>
              <a:rPr lang="de-CH" altLang="de-DE" dirty="0">
                <a:sym typeface="Wingdings" pitchFamily="2" charset="2"/>
              </a:rPr>
              <a:t> </a:t>
            </a:r>
            <a:r>
              <a:rPr lang="de-CH" altLang="de-DE" dirty="0" err="1">
                <a:sym typeface="Wingdings" pitchFamily="2" charset="2"/>
              </a:rPr>
              <a:t>cantonal</a:t>
            </a:r>
            <a:r>
              <a:rPr lang="de-CH" altLang="de-DE" dirty="0">
                <a:sym typeface="Wingdings" pitchFamily="2" charset="2"/>
              </a:rPr>
              <a:t> </a:t>
            </a:r>
            <a:r>
              <a:rPr lang="de-CH" altLang="de-DE" dirty="0" err="1">
                <a:sym typeface="Wingdings" pitchFamily="2" charset="2"/>
              </a:rPr>
              <a:t>banks</a:t>
            </a:r>
            <a:r>
              <a:rPr lang="de-CH" altLang="de-DE" dirty="0">
                <a:sym typeface="Wingdings" pitchFamily="2" charset="2"/>
              </a:rPr>
              <a:t> </a:t>
            </a:r>
            <a:r>
              <a:rPr lang="de-CH" altLang="de-DE" dirty="0" err="1">
                <a:sym typeface="Wingdings" pitchFamily="2" charset="2"/>
              </a:rPr>
              <a:t>are</a:t>
            </a:r>
            <a:r>
              <a:rPr lang="de-CH" altLang="de-DE" dirty="0">
                <a:sym typeface="Wingdings" pitchFamily="2" charset="2"/>
              </a:rPr>
              <a:t> </a:t>
            </a:r>
            <a:r>
              <a:rPr lang="de-CH" altLang="de-DE" dirty="0" err="1">
                <a:sym typeface="Wingdings" pitchFamily="2" charset="2"/>
              </a:rPr>
              <a:t>publicly</a:t>
            </a:r>
            <a:r>
              <a:rPr lang="de-CH" altLang="de-DE" dirty="0">
                <a:sym typeface="Wingdings" pitchFamily="2" charset="2"/>
              </a:rPr>
              <a:t> </a:t>
            </a:r>
            <a:r>
              <a:rPr lang="de-CH" altLang="de-DE" dirty="0" err="1">
                <a:sym typeface="Wingdings" pitchFamily="2" charset="2"/>
              </a:rPr>
              <a:t>traded</a:t>
            </a:r>
            <a:endParaRPr lang="de-CH" altLang="de-DE" dirty="0">
              <a:sym typeface="Wingdings" pitchFamily="2" charset="2"/>
            </a:endParaRPr>
          </a:p>
          <a:p>
            <a:pPr lvl="0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7870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148276" y="1336624"/>
            <a:ext cx="7335199" cy="5308006"/>
            <a:chOff x="96" y="960"/>
            <a:chExt cx="4464" cy="3044"/>
          </a:xfrm>
        </p:grpSpPr>
        <p:pic>
          <p:nvPicPr>
            <p:cNvPr id="8" name="Picture 4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960"/>
              <a:ext cx="4368" cy="30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43">
              <a:hlinkClick r:id="rId4" action="ppaction://program"/>
            </p:cNvPr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168"/>
              <a:ext cx="8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44">
              <a:hlinkClick r:id="rId4" action="ppaction://program"/>
            </p:cNvPr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3360"/>
              <a:ext cx="816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45">
              <a:hlinkClick r:id="rId7"/>
            </p:cNvPr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4" y="2571"/>
              <a:ext cx="854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46">
              <a:hlinkClick r:id="rId9"/>
            </p:cNvPr>
            <p:cNvPicPr>
              <a:picLocks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3216"/>
              <a:ext cx="908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47">
              <a:hlinkClick r:id="rId11"/>
            </p:cNvPr>
            <p:cNvPicPr>
              <a:picLocks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208"/>
              <a:ext cx="81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48"/>
            <p:cNvPicPr>
              <a:picLocks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" y="1825"/>
              <a:ext cx="91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49">
              <a:hlinkClick r:id="rId14"/>
            </p:cNvPr>
            <p:cNvPicPr>
              <a:picLocks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496"/>
              <a:ext cx="7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50">
              <a:hlinkClick r:id="rId16"/>
            </p:cNvPr>
            <p:cNvPicPr>
              <a:picLocks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1056"/>
              <a:ext cx="81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7" name="Group 51"/>
            <p:cNvGrpSpPr>
              <a:grpSpLocks/>
            </p:cNvGrpSpPr>
            <p:nvPr/>
          </p:nvGrpSpPr>
          <p:grpSpPr bwMode="auto">
            <a:xfrm>
              <a:off x="1968" y="1056"/>
              <a:ext cx="864" cy="192"/>
              <a:chOff x="3696" y="2064"/>
              <a:chExt cx="1008" cy="240"/>
            </a:xfrm>
          </p:grpSpPr>
          <p:pic>
            <p:nvPicPr>
              <p:cNvPr id="35" name="Picture 52">
                <a:hlinkClick r:id="rId18"/>
              </p:cNvPr>
              <p:cNvPicPr>
                <a:picLocks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2064"/>
                <a:ext cx="192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6" name="Picture 53">
                <a:hlinkClick r:id="rId18"/>
              </p:cNvPr>
              <p:cNvPicPr>
                <a:picLocks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8" y="2064"/>
                <a:ext cx="816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8" name="Picture 54">
              <a:hlinkClick r:id="rId21"/>
            </p:cNvPr>
            <p:cNvPicPr>
              <a:picLocks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2160"/>
              <a:ext cx="608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55">
              <a:hlinkClick r:id="rId23"/>
            </p:cNvPr>
            <p:cNvPicPr>
              <a:picLocks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1584"/>
              <a:ext cx="81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56"/>
            <p:cNvPicPr>
              <a:picLocks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1152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57">
              <a:hlinkClick r:id="rId26"/>
            </p:cNvPr>
            <p:cNvPicPr>
              <a:picLocks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440"/>
              <a:ext cx="9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58">
              <a:hlinkClick r:id="rId28"/>
            </p:cNvPr>
            <p:cNvPicPr>
              <a:picLocks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2400"/>
              <a:ext cx="816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59">
              <a:hlinkClick r:id="rId30"/>
            </p:cNvPr>
            <p:cNvPicPr>
              <a:picLocks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632"/>
              <a:ext cx="67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61">
              <a:hlinkClick r:id="rId32"/>
            </p:cNvPr>
            <p:cNvPicPr>
              <a:picLocks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920"/>
              <a:ext cx="72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63"/>
            <p:cNvPicPr>
              <a:picLocks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872"/>
              <a:ext cx="72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64"/>
            <p:cNvPicPr>
              <a:picLocks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1392"/>
              <a:ext cx="6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65">
              <a:hlinkClick r:id="rId36"/>
            </p:cNvPr>
            <p:cNvPicPr>
              <a:picLocks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2496"/>
              <a:ext cx="86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0" name="Group 66"/>
            <p:cNvGrpSpPr>
              <a:grpSpLocks/>
            </p:cNvGrpSpPr>
            <p:nvPr/>
          </p:nvGrpSpPr>
          <p:grpSpPr bwMode="auto">
            <a:xfrm>
              <a:off x="1584" y="2256"/>
              <a:ext cx="624" cy="240"/>
              <a:chOff x="2826" y="3312"/>
              <a:chExt cx="733" cy="288"/>
            </a:xfrm>
          </p:grpSpPr>
          <p:pic>
            <p:nvPicPr>
              <p:cNvPr id="33" name="Picture 67">
                <a:hlinkClick r:id="rId38"/>
              </p:cNvPr>
              <p:cNvPicPr>
                <a:picLocks noChangeArrowheads="1"/>
              </p:cNvPicPr>
              <p:nvPr/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6" y="3312"/>
                <a:ext cx="15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4" name="Picture 68">
                <a:hlinkClick r:id="rId38"/>
              </p:cNvPr>
              <p:cNvPicPr>
                <a:picLocks noChangeArrowheads="1"/>
              </p:cNvPicPr>
              <p:nvPr/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3312"/>
                <a:ext cx="58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31" name="Picture 69">
              <a:hlinkClick r:id="rId41"/>
            </p:cNvPr>
            <p:cNvPicPr>
              <a:picLocks noChangeArrowheads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160"/>
              <a:ext cx="91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70">
              <a:hlinkClick r:id="rId43"/>
            </p:cNvPr>
            <p:cNvPicPr>
              <a:picLocks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208"/>
              <a:ext cx="72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Cantonal</a:t>
            </a:r>
            <a:r>
              <a:rPr lang="de-CH" dirty="0" smtClean="0"/>
              <a:t> </a:t>
            </a:r>
            <a:r>
              <a:rPr lang="de-CH" dirty="0" err="1" smtClean="0"/>
              <a:t>banks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D3BDB9-1301-4737-B270-90E3BD81957A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/>
          </p:nvPr>
        </p:nvSpPr>
        <p:spPr>
          <a:xfrm>
            <a:off x="6475363" y="1396299"/>
            <a:ext cx="3732572" cy="2720334"/>
          </a:xfrm>
        </p:spPr>
        <p:txBody>
          <a:bodyPr/>
          <a:lstStyle/>
          <a:p>
            <a:r>
              <a:rPr lang="de-CH" dirty="0" err="1"/>
              <a:t>Number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Cantonal</a:t>
            </a:r>
            <a:r>
              <a:rPr lang="de-CH" dirty="0"/>
              <a:t> </a:t>
            </a:r>
            <a:r>
              <a:rPr lang="de-CH" dirty="0" err="1"/>
              <a:t>banks</a:t>
            </a:r>
            <a:r>
              <a:rPr lang="de-CH" dirty="0"/>
              <a:t>: 	</a:t>
            </a:r>
            <a:r>
              <a:rPr lang="de-CH" dirty="0" smtClean="0"/>
              <a:t>24</a:t>
            </a:r>
            <a:endParaRPr lang="de-CH" dirty="0"/>
          </a:p>
          <a:p>
            <a:r>
              <a:rPr lang="de-CH" dirty="0" err="1"/>
              <a:t>Branches</a:t>
            </a:r>
            <a:r>
              <a:rPr lang="de-CH" dirty="0"/>
              <a:t>:		</a:t>
            </a:r>
            <a:r>
              <a:rPr lang="de-CH" dirty="0" smtClean="0"/>
              <a:t>805</a:t>
            </a:r>
            <a:endParaRPr lang="de-CH" dirty="0"/>
          </a:p>
          <a:p>
            <a:r>
              <a:rPr lang="de-CH" dirty="0" err="1"/>
              <a:t>Employees</a:t>
            </a:r>
            <a:r>
              <a:rPr lang="de-CH" dirty="0"/>
              <a:t>:		</a:t>
            </a:r>
            <a:r>
              <a:rPr lang="de-CH" dirty="0" smtClean="0"/>
              <a:t>18’700</a:t>
            </a:r>
            <a:endParaRPr lang="de-CH" dirty="0"/>
          </a:p>
          <a:p>
            <a:r>
              <a:rPr lang="de-CH" dirty="0"/>
              <a:t>Total </a:t>
            </a:r>
            <a:r>
              <a:rPr lang="de-CH" dirty="0" err="1"/>
              <a:t>Assets</a:t>
            </a:r>
            <a:r>
              <a:rPr lang="de-CH" dirty="0"/>
              <a:t> in </a:t>
            </a:r>
            <a:r>
              <a:rPr lang="de-CH" dirty="0" err="1"/>
              <a:t>bn</a:t>
            </a:r>
            <a:r>
              <a:rPr lang="de-CH" dirty="0"/>
              <a:t> CHF: </a:t>
            </a:r>
            <a:r>
              <a:rPr lang="de-CH" dirty="0" smtClean="0"/>
              <a:t>	514</a:t>
            </a:r>
            <a:endParaRPr lang="de-CH" dirty="0"/>
          </a:p>
          <a:p>
            <a:r>
              <a:rPr lang="de-CH" dirty="0" smtClean="0"/>
              <a:t>Overall Market </a:t>
            </a:r>
            <a:r>
              <a:rPr lang="de-CH" dirty="0" err="1" smtClean="0"/>
              <a:t>share</a:t>
            </a:r>
            <a:r>
              <a:rPr lang="de-CH" dirty="0" smtClean="0"/>
              <a:t>:	30 %</a:t>
            </a:r>
            <a:endParaRPr lang="de-CH" dirty="0"/>
          </a:p>
          <a:p>
            <a:endParaRPr lang="de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755" y="2794444"/>
            <a:ext cx="1464593" cy="20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http://www.wirbewegenzuerich.ch/fileadmin/images/logo_zkb.gif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828" y="2153421"/>
            <a:ext cx="12668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/>
          <p:cNvSpPr/>
          <p:nvPr/>
        </p:nvSpPr>
        <p:spPr bwMode="gray">
          <a:xfrm>
            <a:off x="7339459" y="1172439"/>
            <a:ext cx="144016" cy="23661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endParaRPr lang="de-CH" sz="18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67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 err="1" smtClean="0"/>
              <a:t>Cantonal</a:t>
            </a:r>
            <a:r>
              <a:rPr lang="de-CH" altLang="de-DE" dirty="0" smtClean="0"/>
              <a:t> </a:t>
            </a:r>
            <a:r>
              <a:rPr lang="de-CH" altLang="de-DE" dirty="0"/>
              <a:t>Banks</a:t>
            </a:r>
            <a:r>
              <a:rPr lang="de-CH" altLang="de-DE" dirty="0">
                <a:solidFill>
                  <a:schemeClr val="accent2"/>
                </a:solidFill>
              </a:rPr>
              <a:t/>
            </a:r>
            <a:br>
              <a:rPr lang="de-CH" altLang="de-DE" dirty="0">
                <a:solidFill>
                  <a:schemeClr val="accent2"/>
                </a:solidFill>
              </a:rPr>
            </a:b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D3BDB9-1301-4737-B270-90E3BD81957A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2"/>
          </p:nvPr>
        </p:nvSpPr>
        <p:spPr>
          <a:xfrm>
            <a:off x="210667" y="883990"/>
            <a:ext cx="9865096" cy="5616624"/>
          </a:xfrm>
        </p:spPr>
        <p:txBody>
          <a:bodyPr/>
          <a:lstStyle/>
          <a:p>
            <a:pPr>
              <a:spcBef>
                <a:spcPct val="0"/>
              </a:spcBef>
              <a:tabLst>
                <a:tab pos="1616075" algn="l"/>
                <a:tab pos="1812925" algn="l"/>
              </a:tabLst>
            </a:pPr>
            <a:endParaRPr lang="de-CH" altLang="de-DE" dirty="0">
              <a:latin typeface="Arial" charset="0"/>
              <a:sym typeface="Wingdings" pitchFamily="2" charset="2"/>
            </a:endParaRPr>
          </a:p>
          <a:p>
            <a:pPr marL="285750" indent="-285750">
              <a:buClr>
                <a:schemeClr val="bg2"/>
              </a:buClr>
              <a:buFont typeface="Wingdings" pitchFamily="2" charset="2"/>
              <a:buChar char="§"/>
            </a:pPr>
            <a:r>
              <a:rPr lang="en-US" b="0" dirty="0"/>
              <a:t>Smaller cantonal banks concentrate on savings and mortgage business,</a:t>
            </a:r>
            <a:br>
              <a:rPr lang="en-US" b="0" dirty="0"/>
            </a:br>
            <a:r>
              <a:rPr lang="en-US" b="0" dirty="0"/>
              <a:t>larger ones are universal banks, however with a </a:t>
            </a:r>
            <a:r>
              <a:rPr lang="en-US" dirty="0"/>
              <a:t>traditional focus on mortgages and on retail customers and small- and medium-sized enterprises</a:t>
            </a:r>
          </a:p>
          <a:p>
            <a:pPr marL="0" lvl="2" indent="0">
              <a:buNone/>
              <a:tabLst>
                <a:tab pos="1616075" algn="l"/>
                <a:tab pos="1812925" algn="l"/>
              </a:tabLst>
            </a:pPr>
            <a:endParaRPr lang="de-CH" altLang="de-DE" dirty="0">
              <a:sym typeface="Wingdings" pitchFamily="2" charset="2"/>
            </a:endParaRPr>
          </a:p>
          <a:p>
            <a:pPr marL="266700" lvl="2" indent="-266700">
              <a:tabLst>
                <a:tab pos="1616075" algn="l"/>
                <a:tab pos="1812925" algn="l"/>
              </a:tabLst>
            </a:pPr>
            <a:r>
              <a:rPr lang="de-CH" altLang="de-DE" dirty="0" err="1" smtClean="0">
                <a:sym typeface="Wingdings" pitchFamily="2" charset="2"/>
              </a:rPr>
              <a:t>Canton-wide</a:t>
            </a:r>
            <a:r>
              <a:rPr lang="de-CH" altLang="de-DE" dirty="0" smtClean="0">
                <a:sym typeface="Wingdings" pitchFamily="2" charset="2"/>
              </a:rPr>
              <a:t> </a:t>
            </a:r>
            <a:r>
              <a:rPr lang="de-CH" altLang="de-DE" b="1" dirty="0" err="1">
                <a:sym typeface="Wingdings" pitchFamily="2" charset="2"/>
              </a:rPr>
              <a:t>dense</a:t>
            </a:r>
            <a:r>
              <a:rPr lang="de-CH" altLang="de-DE" b="1" dirty="0">
                <a:sym typeface="Wingdings" pitchFamily="2" charset="2"/>
              </a:rPr>
              <a:t> </a:t>
            </a:r>
            <a:r>
              <a:rPr lang="de-CH" altLang="de-DE" b="1" dirty="0" err="1">
                <a:sym typeface="Wingdings" pitchFamily="2" charset="2"/>
              </a:rPr>
              <a:t>branch</a:t>
            </a:r>
            <a:r>
              <a:rPr lang="de-CH" altLang="de-DE" b="1" dirty="0">
                <a:sym typeface="Wingdings" pitchFamily="2" charset="2"/>
              </a:rPr>
              <a:t> </a:t>
            </a:r>
            <a:r>
              <a:rPr lang="de-CH" altLang="de-DE" b="1" dirty="0" err="1">
                <a:sym typeface="Wingdings" pitchFamily="2" charset="2"/>
              </a:rPr>
              <a:t>network</a:t>
            </a:r>
            <a:endParaRPr lang="de-CH" altLang="de-DE" b="1" dirty="0">
              <a:sym typeface="Wingdings" pitchFamily="2" charset="2"/>
            </a:endParaRPr>
          </a:p>
          <a:p>
            <a:pPr marL="266700" lvl="2" indent="-266700">
              <a:tabLst>
                <a:tab pos="1616075" algn="l"/>
                <a:tab pos="1812925" algn="l"/>
              </a:tabLst>
            </a:pPr>
            <a:endParaRPr lang="de-CH" altLang="de-DE" dirty="0">
              <a:sym typeface="Wingdings" pitchFamily="2" charset="2"/>
            </a:endParaRPr>
          </a:p>
          <a:p>
            <a:pPr marL="266700" lvl="2" indent="-266700">
              <a:tabLst>
                <a:tab pos="1616075" algn="l"/>
                <a:tab pos="1812925" algn="l"/>
              </a:tabLst>
            </a:pPr>
            <a:r>
              <a:rPr lang="de-CH" altLang="de-DE" dirty="0" smtClean="0">
                <a:sym typeface="Wingdings" pitchFamily="2" charset="2"/>
              </a:rPr>
              <a:t>Overall </a:t>
            </a:r>
            <a:r>
              <a:rPr lang="de-CH" altLang="de-DE" dirty="0">
                <a:sym typeface="Wingdings" pitchFamily="2" charset="2"/>
              </a:rPr>
              <a:t>24 </a:t>
            </a:r>
            <a:r>
              <a:rPr lang="de-CH" altLang="de-DE" dirty="0" err="1">
                <a:sym typeface="Wingdings" pitchFamily="2" charset="2"/>
              </a:rPr>
              <a:t>cantonal</a:t>
            </a:r>
            <a:r>
              <a:rPr lang="de-CH" altLang="de-DE" dirty="0">
                <a:sym typeface="Wingdings" pitchFamily="2" charset="2"/>
              </a:rPr>
              <a:t> </a:t>
            </a:r>
            <a:r>
              <a:rPr lang="de-CH" altLang="de-DE" dirty="0" err="1">
                <a:sym typeface="Wingdings" pitchFamily="2" charset="2"/>
              </a:rPr>
              <a:t>banks</a:t>
            </a:r>
            <a:r>
              <a:rPr lang="de-CH" altLang="de-DE" dirty="0">
                <a:sym typeface="Wingdings" pitchFamily="2" charset="2"/>
              </a:rPr>
              <a:t> </a:t>
            </a:r>
            <a:r>
              <a:rPr lang="de-CH" altLang="de-DE" dirty="0" err="1">
                <a:sym typeface="Wingdings" pitchFamily="2" charset="2"/>
              </a:rPr>
              <a:t>which</a:t>
            </a:r>
            <a:r>
              <a:rPr lang="de-CH" altLang="de-DE" dirty="0">
                <a:sym typeface="Wingdings" pitchFamily="2" charset="2"/>
              </a:rPr>
              <a:t> </a:t>
            </a:r>
            <a:r>
              <a:rPr lang="de-CH" altLang="de-DE" b="1" dirty="0" err="1">
                <a:sym typeface="Wingdings" pitchFamily="2" charset="2"/>
              </a:rPr>
              <a:t>control</a:t>
            </a:r>
            <a:r>
              <a:rPr lang="de-CH" altLang="de-DE" b="1" dirty="0">
                <a:sym typeface="Wingdings" pitchFamily="2" charset="2"/>
              </a:rPr>
              <a:t> </a:t>
            </a:r>
            <a:r>
              <a:rPr lang="de-CH" altLang="de-DE" b="1" dirty="0" err="1">
                <a:sym typeface="Wingdings" pitchFamily="2" charset="2"/>
              </a:rPr>
              <a:t>around</a:t>
            </a:r>
            <a:r>
              <a:rPr lang="de-CH" altLang="de-DE" b="1" dirty="0">
                <a:sym typeface="Wingdings" pitchFamily="2" charset="2"/>
              </a:rPr>
              <a:t> </a:t>
            </a:r>
            <a:r>
              <a:rPr lang="de-CH" altLang="de-DE" b="1" dirty="0" err="1">
                <a:sym typeface="Wingdings" pitchFamily="2" charset="2"/>
              </a:rPr>
              <a:t>one</a:t>
            </a:r>
            <a:r>
              <a:rPr lang="de-CH" altLang="de-DE" b="1" dirty="0">
                <a:sym typeface="Wingdings" pitchFamily="2" charset="2"/>
              </a:rPr>
              <a:t> </a:t>
            </a:r>
            <a:r>
              <a:rPr lang="de-CH" altLang="de-DE" b="1" dirty="0" err="1">
                <a:sym typeface="Wingdings" pitchFamily="2" charset="2"/>
              </a:rPr>
              <a:t>third</a:t>
            </a:r>
            <a:r>
              <a:rPr lang="de-CH" altLang="de-DE" b="1" dirty="0">
                <a:sym typeface="Wingdings" pitchFamily="2" charset="2"/>
              </a:rPr>
              <a:t> of </a:t>
            </a:r>
            <a:r>
              <a:rPr lang="de-CH" altLang="de-DE" b="1" dirty="0" err="1">
                <a:sym typeface="Wingdings" pitchFamily="2" charset="2"/>
              </a:rPr>
              <a:t>the</a:t>
            </a:r>
            <a:r>
              <a:rPr lang="de-CH" altLang="de-DE" b="1" dirty="0">
                <a:sym typeface="Wingdings" pitchFamily="2" charset="2"/>
              </a:rPr>
              <a:t> Swiss </a:t>
            </a:r>
            <a:r>
              <a:rPr lang="de-CH" altLang="de-DE" b="1" dirty="0" err="1" smtClean="0">
                <a:sym typeface="Wingdings" pitchFamily="2" charset="2"/>
              </a:rPr>
              <a:t>domestic</a:t>
            </a:r>
            <a:r>
              <a:rPr lang="de-CH" altLang="de-DE" b="1" dirty="0">
                <a:sym typeface="Wingdings" pitchFamily="2" charset="2"/>
              </a:rPr>
              <a:t> </a:t>
            </a:r>
            <a:r>
              <a:rPr lang="de-CH" altLang="de-DE" b="1" dirty="0" err="1" smtClean="0">
                <a:sym typeface="Wingdings" pitchFamily="2" charset="2"/>
              </a:rPr>
              <a:t>banking</a:t>
            </a:r>
            <a:r>
              <a:rPr lang="de-CH" altLang="de-DE" dirty="0" smtClean="0">
                <a:sym typeface="Wingdings" pitchFamily="2" charset="2"/>
              </a:rPr>
              <a:t> </a:t>
            </a:r>
            <a:r>
              <a:rPr lang="de-CH" altLang="de-DE" dirty="0" err="1">
                <a:sym typeface="Wingdings" pitchFamily="2" charset="2"/>
              </a:rPr>
              <a:t>market</a:t>
            </a:r>
            <a:r>
              <a:rPr lang="de-CH" altLang="de-DE" dirty="0">
                <a:sym typeface="Wingdings" pitchFamily="2" charset="2"/>
              </a:rPr>
              <a:t> in </a:t>
            </a:r>
            <a:r>
              <a:rPr lang="de-CH" altLang="de-DE" dirty="0" err="1">
                <a:sym typeface="Wingdings" pitchFamily="2" charset="2"/>
              </a:rPr>
              <a:t>terms</a:t>
            </a:r>
            <a:r>
              <a:rPr lang="de-CH" altLang="de-DE" dirty="0">
                <a:sym typeface="Wingdings" pitchFamily="2" charset="2"/>
              </a:rPr>
              <a:t> of </a:t>
            </a:r>
            <a:r>
              <a:rPr lang="de-CH" altLang="de-DE" dirty="0" err="1" smtClean="0">
                <a:sym typeface="Wingdings" pitchFamily="2" charset="2"/>
              </a:rPr>
              <a:t>assets</a:t>
            </a:r>
            <a:endParaRPr lang="de-CH" altLang="de-DE" dirty="0" smtClean="0">
              <a:sym typeface="Wingdings" pitchFamily="2" charset="2"/>
            </a:endParaRPr>
          </a:p>
          <a:p>
            <a:pPr marL="266700" lvl="2" indent="-266700">
              <a:tabLst>
                <a:tab pos="1616075" algn="l"/>
                <a:tab pos="1812925" algn="l"/>
              </a:tabLst>
            </a:pPr>
            <a:endParaRPr lang="de-CH" altLang="de-DE" dirty="0">
              <a:sym typeface="Wingdings" pitchFamily="2" charset="2"/>
            </a:endParaRPr>
          </a:p>
          <a:p>
            <a:pPr marL="266700" lvl="2" indent="-266700">
              <a:tabLst>
                <a:tab pos="1616075" algn="l"/>
                <a:tab pos="1812925" algn="l"/>
              </a:tabLst>
            </a:pPr>
            <a:r>
              <a:rPr lang="de-CH" altLang="de-DE" dirty="0" smtClean="0">
                <a:sym typeface="Wingdings" pitchFamily="2" charset="2"/>
              </a:rPr>
              <a:t>Strong </a:t>
            </a:r>
            <a:r>
              <a:rPr lang="de-CH" altLang="de-DE" dirty="0" err="1">
                <a:sym typeface="Wingdings" pitchFamily="2" charset="2"/>
              </a:rPr>
              <a:t>emphasize</a:t>
            </a:r>
            <a:r>
              <a:rPr lang="de-CH" altLang="de-DE" dirty="0">
                <a:sym typeface="Wingdings" pitchFamily="2" charset="2"/>
              </a:rPr>
              <a:t> on </a:t>
            </a:r>
            <a:r>
              <a:rPr lang="de-CH" altLang="de-DE" b="1" dirty="0">
                <a:sym typeface="Wingdings" pitchFamily="2" charset="2"/>
              </a:rPr>
              <a:t>regional </a:t>
            </a:r>
            <a:r>
              <a:rPr lang="de-CH" altLang="de-DE" b="1" dirty="0" err="1">
                <a:sym typeface="Wingdings" pitchFamily="2" charset="2"/>
              </a:rPr>
              <a:t>social</a:t>
            </a:r>
            <a:r>
              <a:rPr lang="de-CH" altLang="de-DE" b="1" dirty="0">
                <a:sym typeface="Wingdings" pitchFamily="2" charset="2"/>
              </a:rPr>
              <a:t> </a:t>
            </a:r>
            <a:r>
              <a:rPr lang="de-CH" altLang="de-DE" b="1" dirty="0" err="1">
                <a:sym typeface="Wingdings" pitchFamily="2" charset="2"/>
              </a:rPr>
              <a:t>and</a:t>
            </a:r>
            <a:r>
              <a:rPr lang="de-CH" altLang="de-DE" b="1" dirty="0">
                <a:sym typeface="Wingdings" pitchFamily="2" charset="2"/>
              </a:rPr>
              <a:t> </a:t>
            </a:r>
            <a:r>
              <a:rPr lang="de-CH" altLang="de-DE" b="1" dirty="0" err="1">
                <a:sym typeface="Wingdings" pitchFamily="2" charset="2"/>
              </a:rPr>
              <a:t>economic</a:t>
            </a:r>
            <a:r>
              <a:rPr lang="de-CH" altLang="de-DE" b="1" dirty="0">
                <a:sym typeface="Wingdings" pitchFamily="2" charset="2"/>
              </a:rPr>
              <a:t> </a:t>
            </a:r>
            <a:r>
              <a:rPr lang="de-CH" altLang="de-DE" b="1" dirty="0" err="1">
                <a:sym typeface="Wingdings" pitchFamily="2" charset="2"/>
              </a:rPr>
              <a:t>responsability</a:t>
            </a:r>
            <a:r>
              <a:rPr lang="de-CH" altLang="de-DE" b="1" dirty="0">
                <a:sym typeface="Wingdings" pitchFamily="2" charset="2"/>
              </a:rPr>
              <a:t>, high </a:t>
            </a:r>
            <a:r>
              <a:rPr lang="de-CH" altLang="de-DE" b="1" dirty="0" err="1">
                <a:sym typeface="Wingdings" pitchFamily="2" charset="2"/>
              </a:rPr>
              <a:t>ethical</a:t>
            </a:r>
            <a:r>
              <a:rPr lang="de-CH" altLang="de-DE" b="1" dirty="0">
                <a:sym typeface="Wingdings" pitchFamily="2" charset="2"/>
              </a:rPr>
              <a:t> </a:t>
            </a:r>
            <a:r>
              <a:rPr lang="de-CH" altLang="de-DE" b="1" dirty="0" err="1" smtClean="0">
                <a:sym typeface="Wingdings" pitchFamily="2" charset="2"/>
              </a:rPr>
              <a:t>standards</a:t>
            </a:r>
            <a:r>
              <a:rPr lang="de-CH" altLang="de-DE" b="1" dirty="0">
                <a:sym typeface="Wingdings" pitchFamily="2" charset="2"/>
              </a:rPr>
              <a:t>, </a:t>
            </a:r>
            <a:r>
              <a:rPr lang="de-CH" altLang="de-DE" b="1" dirty="0" err="1">
                <a:sym typeface="Wingdings" pitchFamily="2" charset="2"/>
              </a:rPr>
              <a:t>promoting</a:t>
            </a:r>
            <a:r>
              <a:rPr lang="de-CH" altLang="de-DE" b="1" dirty="0">
                <a:sym typeface="Wingdings" pitchFamily="2" charset="2"/>
              </a:rPr>
              <a:t> </a:t>
            </a:r>
            <a:r>
              <a:rPr lang="de-CH" altLang="de-DE" b="1" dirty="0" err="1">
                <a:sym typeface="Wingdings" pitchFamily="2" charset="2"/>
              </a:rPr>
              <a:t>sustainable</a:t>
            </a:r>
            <a:r>
              <a:rPr lang="de-CH" altLang="de-DE" b="1" dirty="0">
                <a:sym typeface="Wingdings" pitchFamily="2" charset="2"/>
              </a:rPr>
              <a:t> </a:t>
            </a:r>
            <a:r>
              <a:rPr lang="de-CH" altLang="de-DE" b="1" dirty="0" err="1">
                <a:sym typeface="Wingdings" pitchFamily="2" charset="2"/>
              </a:rPr>
              <a:t>management</a:t>
            </a:r>
            <a:endParaRPr lang="de-CH" altLang="de-DE" b="1" dirty="0">
              <a:sym typeface="Wingdings" pitchFamily="2" charset="2"/>
            </a:endParaRPr>
          </a:p>
          <a:p>
            <a:pPr marL="266700" lvl="2" indent="-266700">
              <a:tabLst>
                <a:tab pos="1616075" algn="l"/>
                <a:tab pos="1812925" algn="l"/>
              </a:tabLst>
            </a:pPr>
            <a:endParaRPr lang="de-CH" altLang="de-DE" dirty="0">
              <a:sym typeface="Wingdings" pitchFamily="2" charset="2"/>
            </a:endParaRPr>
          </a:p>
          <a:p>
            <a:pPr marL="266700" lvl="2" indent="-266700">
              <a:tabLst>
                <a:tab pos="1616075" algn="l"/>
                <a:tab pos="1812925" algn="l"/>
              </a:tabLst>
            </a:pPr>
            <a:r>
              <a:rPr lang="de-CH" altLang="de-DE" dirty="0" smtClean="0">
                <a:sym typeface="Wingdings" pitchFamily="2" charset="2"/>
              </a:rPr>
              <a:t>21 of 24 </a:t>
            </a:r>
            <a:r>
              <a:rPr lang="de-CH" altLang="de-DE" dirty="0" err="1">
                <a:sym typeface="Wingdings" pitchFamily="2" charset="2"/>
              </a:rPr>
              <a:t>cantonal</a:t>
            </a:r>
            <a:r>
              <a:rPr lang="de-CH" altLang="de-DE" dirty="0">
                <a:sym typeface="Wingdings" pitchFamily="2" charset="2"/>
              </a:rPr>
              <a:t> </a:t>
            </a:r>
            <a:r>
              <a:rPr lang="de-CH" altLang="de-DE" dirty="0" err="1">
                <a:sym typeface="Wingdings" pitchFamily="2" charset="2"/>
              </a:rPr>
              <a:t>banks</a:t>
            </a:r>
            <a:r>
              <a:rPr lang="de-CH" altLang="de-DE" dirty="0">
                <a:sym typeface="Wingdings" pitchFamily="2" charset="2"/>
              </a:rPr>
              <a:t> </a:t>
            </a:r>
            <a:r>
              <a:rPr lang="de-CH" altLang="de-DE" dirty="0" err="1">
                <a:sym typeface="Wingdings" pitchFamily="2" charset="2"/>
              </a:rPr>
              <a:t>enjoy</a:t>
            </a:r>
            <a:r>
              <a:rPr lang="de-CH" altLang="de-DE" dirty="0">
                <a:sym typeface="Wingdings" pitchFamily="2" charset="2"/>
              </a:rPr>
              <a:t> an </a:t>
            </a:r>
            <a:r>
              <a:rPr lang="de-CH" altLang="de-DE" dirty="0" err="1">
                <a:sym typeface="Wingdings" pitchFamily="2" charset="2"/>
              </a:rPr>
              <a:t>unlimited</a:t>
            </a:r>
            <a:r>
              <a:rPr lang="de-CH" altLang="de-DE" dirty="0">
                <a:sym typeface="Wingdings" pitchFamily="2" charset="2"/>
              </a:rPr>
              <a:t> </a:t>
            </a:r>
            <a:r>
              <a:rPr lang="de-CH" altLang="de-DE" b="1" dirty="0" err="1">
                <a:sym typeface="Wingdings" pitchFamily="2" charset="2"/>
              </a:rPr>
              <a:t>cantonal</a:t>
            </a:r>
            <a:r>
              <a:rPr lang="de-CH" altLang="de-DE" b="1" dirty="0">
                <a:sym typeface="Wingdings" pitchFamily="2" charset="2"/>
              </a:rPr>
              <a:t> </a:t>
            </a:r>
            <a:r>
              <a:rPr lang="de-CH" altLang="de-DE" b="1" dirty="0" err="1" smtClean="0">
                <a:sym typeface="Wingdings" pitchFamily="2" charset="2"/>
              </a:rPr>
              <a:t>guarantee</a:t>
            </a:r>
            <a:r>
              <a:rPr lang="de-CH" altLang="de-DE" b="1" dirty="0" smtClean="0">
                <a:sym typeface="Wingdings" pitchFamily="2" charset="2"/>
              </a:rPr>
              <a:t> </a:t>
            </a:r>
            <a:endParaRPr lang="de-CH" altLang="de-DE" b="1" dirty="0">
              <a:sym typeface="Wingdings" pitchFamily="2" charset="2"/>
            </a:endParaRPr>
          </a:p>
          <a:p>
            <a:pPr marL="266700" lvl="2" indent="-266700">
              <a:tabLst>
                <a:tab pos="1616075" algn="l"/>
                <a:tab pos="1812925" algn="l"/>
              </a:tabLst>
            </a:pPr>
            <a:endParaRPr lang="de-CH" altLang="de-DE" dirty="0">
              <a:sym typeface="Wingdings" pitchFamily="2" charset="2"/>
            </a:endParaRPr>
          </a:p>
          <a:p>
            <a:pPr marL="266700" lvl="2" indent="-266700">
              <a:tabLst>
                <a:tab pos="1616075" algn="l"/>
                <a:tab pos="1812925" algn="l"/>
              </a:tabLst>
            </a:pPr>
            <a:r>
              <a:rPr lang="de-CH" altLang="de-DE" dirty="0" err="1" smtClean="0">
                <a:sym typeface="Wingdings" pitchFamily="2" charset="2"/>
              </a:rPr>
              <a:t>Cantonal</a:t>
            </a:r>
            <a:r>
              <a:rPr lang="de-CH" altLang="de-DE" dirty="0" smtClean="0">
                <a:sym typeface="Wingdings" pitchFamily="2" charset="2"/>
              </a:rPr>
              <a:t> </a:t>
            </a:r>
            <a:r>
              <a:rPr lang="de-CH" altLang="de-DE" dirty="0" err="1">
                <a:sym typeface="Wingdings" pitchFamily="2" charset="2"/>
              </a:rPr>
              <a:t>ownership</a:t>
            </a:r>
            <a:r>
              <a:rPr lang="de-CH" altLang="de-DE" dirty="0">
                <a:sym typeface="Wingdings" pitchFamily="2" charset="2"/>
              </a:rPr>
              <a:t> </a:t>
            </a:r>
            <a:r>
              <a:rPr lang="de-CH" altLang="de-DE" dirty="0" err="1">
                <a:sym typeface="Wingdings" pitchFamily="2" charset="2"/>
              </a:rPr>
              <a:t>leads</a:t>
            </a:r>
            <a:r>
              <a:rPr lang="de-CH" altLang="de-DE" dirty="0">
                <a:sym typeface="Wingdings" pitchFamily="2" charset="2"/>
              </a:rPr>
              <a:t> </a:t>
            </a:r>
            <a:r>
              <a:rPr lang="de-CH" altLang="de-DE" dirty="0" err="1">
                <a:sym typeface="Wingdings" pitchFamily="2" charset="2"/>
              </a:rPr>
              <a:t>to</a:t>
            </a:r>
            <a:r>
              <a:rPr lang="de-CH" altLang="de-DE" dirty="0">
                <a:sym typeface="Wingdings" pitchFamily="2" charset="2"/>
              </a:rPr>
              <a:t> </a:t>
            </a:r>
            <a:r>
              <a:rPr lang="de-CH" altLang="de-DE" b="1" dirty="0">
                <a:sym typeface="Wingdings" pitchFamily="2" charset="2"/>
              </a:rPr>
              <a:t>limited shareholder </a:t>
            </a:r>
            <a:r>
              <a:rPr lang="de-CH" altLang="de-DE" b="1" dirty="0" err="1">
                <a:sym typeface="Wingdings" pitchFamily="2" charset="2"/>
              </a:rPr>
              <a:t>value</a:t>
            </a:r>
            <a:r>
              <a:rPr lang="de-CH" altLang="de-DE" b="1" dirty="0">
                <a:sym typeface="Wingdings" pitchFamily="2" charset="2"/>
              </a:rPr>
              <a:t> </a:t>
            </a:r>
            <a:r>
              <a:rPr lang="de-CH" altLang="de-DE" b="1" dirty="0" err="1">
                <a:sym typeface="Wingdings" pitchFamily="2" charset="2"/>
              </a:rPr>
              <a:t>focus</a:t>
            </a:r>
            <a:r>
              <a:rPr lang="de-CH" altLang="de-DE" dirty="0">
                <a:sym typeface="Wingdings" pitchFamily="2" charset="2"/>
              </a:rPr>
              <a:t> </a:t>
            </a:r>
            <a:r>
              <a:rPr lang="de-CH" altLang="de-DE" dirty="0" err="1">
                <a:sym typeface="Wingdings" pitchFamily="2" charset="2"/>
              </a:rPr>
              <a:t>and</a:t>
            </a:r>
            <a:r>
              <a:rPr lang="de-CH" altLang="de-DE" dirty="0">
                <a:sym typeface="Wingdings" pitchFamily="2" charset="2"/>
              </a:rPr>
              <a:t> </a:t>
            </a:r>
            <a:r>
              <a:rPr lang="de-CH" altLang="de-DE" dirty="0" err="1">
                <a:sym typeface="Wingdings" pitchFamily="2" charset="2"/>
              </a:rPr>
              <a:t>long</a:t>
            </a:r>
            <a:r>
              <a:rPr lang="de-CH" altLang="de-DE" dirty="0">
                <a:sym typeface="Wingdings" pitchFamily="2" charset="2"/>
              </a:rPr>
              <a:t> </a:t>
            </a:r>
            <a:r>
              <a:rPr lang="de-CH" altLang="de-DE" dirty="0" err="1">
                <a:sym typeface="Wingdings" pitchFamily="2" charset="2"/>
              </a:rPr>
              <a:t>lead</a:t>
            </a:r>
            <a:r>
              <a:rPr lang="de-CH" altLang="de-DE" dirty="0">
                <a:sym typeface="Wingdings" pitchFamily="2" charset="2"/>
              </a:rPr>
              <a:t> time </a:t>
            </a:r>
            <a:r>
              <a:rPr lang="de-CH" altLang="de-DE" dirty="0" err="1">
                <a:sym typeface="Wingdings" pitchFamily="2" charset="2"/>
              </a:rPr>
              <a:t>for</a:t>
            </a:r>
            <a:r>
              <a:rPr lang="de-CH" altLang="de-DE" dirty="0">
                <a:sym typeface="Wingdings" pitchFamily="2" charset="2"/>
              </a:rPr>
              <a:t> </a:t>
            </a:r>
            <a:r>
              <a:rPr lang="de-CH" altLang="de-DE" dirty="0" err="1" smtClean="0">
                <a:sym typeface="Wingdings" pitchFamily="2" charset="2"/>
              </a:rPr>
              <a:t>major</a:t>
            </a:r>
            <a:r>
              <a:rPr lang="de-CH" altLang="de-DE" dirty="0" smtClean="0">
                <a:sym typeface="Wingdings" pitchFamily="2" charset="2"/>
              </a:rPr>
              <a:t> </a:t>
            </a:r>
            <a:r>
              <a:rPr lang="de-CH" altLang="de-DE" dirty="0">
                <a:sym typeface="Wingdings" pitchFamily="2" charset="2"/>
              </a:rPr>
              <a:t>organisational </a:t>
            </a:r>
            <a:r>
              <a:rPr lang="de-CH" altLang="de-DE" dirty="0" err="1">
                <a:sym typeface="Wingdings" pitchFamily="2" charset="2"/>
              </a:rPr>
              <a:t>changes</a:t>
            </a:r>
            <a:r>
              <a:rPr lang="de-CH" altLang="de-DE" dirty="0">
                <a:sym typeface="Wingdings" pitchFamily="2" charset="2"/>
              </a:rPr>
              <a:t>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1275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 err="1" smtClean="0"/>
              <a:t>Cantonal</a:t>
            </a:r>
            <a:r>
              <a:rPr lang="de-CH" altLang="de-DE" dirty="0" smtClean="0"/>
              <a:t> </a:t>
            </a:r>
            <a:r>
              <a:rPr lang="de-CH" altLang="de-DE" dirty="0"/>
              <a:t>Banks</a:t>
            </a:r>
            <a:r>
              <a:rPr lang="de-CH" altLang="de-DE" dirty="0">
                <a:solidFill>
                  <a:schemeClr val="accent2"/>
                </a:solidFill>
              </a:rPr>
              <a:t/>
            </a:r>
            <a:br>
              <a:rPr lang="de-CH" altLang="de-DE" dirty="0">
                <a:solidFill>
                  <a:schemeClr val="accent2"/>
                </a:solidFill>
              </a:rPr>
            </a:b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D3BDB9-1301-4737-B270-90E3BD81957A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2"/>
          </p:nvPr>
        </p:nvSpPr>
        <p:spPr>
          <a:xfrm>
            <a:off x="210667" y="595958"/>
            <a:ext cx="9865096" cy="5616624"/>
          </a:xfrm>
        </p:spPr>
        <p:txBody>
          <a:bodyPr/>
          <a:lstStyle/>
          <a:p>
            <a:endParaRPr lang="en-US" sz="2000" b="0" dirty="0" smtClean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  <a:p>
            <a:r>
              <a:rPr lang="en-US" sz="2000" b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Network Partners</a:t>
            </a:r>
          </a:p>
          <a:p>
            <a:endParaRPr lang="en-US" b="0" dirty="0" smtClean="0"/>
          </a:p>
          <a:p>
            <a:r>
              <a:rPr lang="en-US" b="0" dirty="0" smtClean="0"/>
              <a:t>The </a:t>
            </a:r>
            <a:r>
              <a:rPr lang="en-US" b="0" dirty="0"/>
              <a:t>Cantonal Bank Group includes around 20 Network Partners as competence and production </a:t>
            </a:r>
            <a:r>
              <a:rPr lang="en-US" b="0" dirty="0" err="1"/>
              <a:t>centres</a:t>
            </a:r>
            <a:r>
              <a:rPr lang="en-US" b="0" dirty="0" smtClean="0"/>
              <a:t>. Network </a:t>
            </a:r>
            <a:r>
              <a:rPr lang="en-US" b="0" dirty="0"/>
              <a:t>Partners are joint ventures operating at the supra-regional, national or international level which are owned either by all or some of the Cantonal Banks. </a:t>
            </a:r>
            <a:endParaRPr lang="en-US" b="0" dirty="0" smtClean="0"/>
          </a:p>
          <a:p>
            <a:endParaRPr lang="en-US" b="0" dirty="0"/>
          </a:p>
          <a:p>
            <a:r>
              <a:rPr lang="en-US" dirty="0">
                <a:latin typeface="Arial" charset="0"/>
              </a:rPr>
              <a:t>The major Network Partners are</a:t>
            </a:r>
            <a:r>
              <a:rPr lang="en-US" dirty="0" smtClean="0">
                <a:latin typeface="Arial" charset="0"/>
              </a:rPr>
              <a:t>:</a:t>
            </a:r>
          </a:p>
          <a:p>
            <a:endParaRPr lang="en-US" dirty="0">
              <a:latin typeface="Arial" charset="0"/>
            </a:endParaRPr>
          </a:p>
          <a:p>
            <a:pPr lvl="2"/>
            <a:r>
              <a:rPr lang="en-US" b="1" dirty="0" err="1" smtClean="0"/>
              <a:t>Swisscanto</a:t>
            </a:r>
            <a:r>
              <a:rPr lang="en-US" dirty="0" smtClean="0"/>
              <a:t> (Investment funds / retirement products / pension fund advisory &amp; management etc.)</a:t>
            </a:r>
          </a:p>
          <a:p>
            <a:pPr lvl="2"/>
            <a:endParaRPr lang="en-US" dirty="0"/>
          </a:p>
          <a:p>
            <a:pPr lvl="2"/>
            <a:r>
              <a:rPr lang="en-US" b="1" dirty="0"/>
              <a:t>Mortgage Bond Centre of the Swiss Cantonal Banks &lt;</a:t>
            </a:r>
            <a:r>
              <a:rPr lang="en-US" b="1" dirty="0" err="1" smtClean="0"/>
              <a:t>Pfandbriefzentrale</a:t>
            </a:r>
            <a:r>
              <a:rPr lang="en-US" b="1" dirty="0" smtClean="0"/>
              <a:t>&gt; </a:t>
            </a:r>
            <a:r>
              <a:rPr lang="en-US" dirty="0" smtClean="0"/>
              <a:t>(AAA rated mortgage bond institution with outstanding bonds of CHF 34 bill.).</a:t>
            </a:r>
          </a:p>
          <a:p>
            <a:pPr lvl="2"/>
            <a:endParaRPr lang="en-US" dirty="0"/>
          </a:p>
          <a:p>
            <a:pPr lvl="2"/>
            <a:r>
              <a:rPr lang="en-US" b="1" dirty="0"/>
              <a:t>Management training </a:t>
            </a:r>
            <a:r>
              <a:rPr lang="en-US" b="1" dirty="0" smtClean="0"/>
              <a:t>cooperation</a:t>
            </a:r>
          </a:p>
          <a:p>
            <a:pPr lvl="2"/>
            <a:endParaRPr lang="en-US" b="1" dirty="0"/>
          </a:p>
          <a:p>
            <a:pPr lvl="2"/>
            <a:r>
              <a:rPr lang="en-US" b="1" dirty="0" err="1"/>
              <a:t>Aduno</a:t>
            </a:r>
            <a:r>
              <a:rPr lang="en-US" b="1" dirty="0"/>
              <a:t> </a:t>
            </a:r>
            <a:r>
              <a:rPr lang="en-US" b="1" dirty="0" smtClean="0"/>
              <a:t>Group </a:t>
            </a:r>
            <a:r>
              <a:rPr lang="en-US" dirty="0" smtClean="0"/>
              <a:t>– joint venture with other Swiss retail banks (provider of cashless payment products e.g. 1 </a:t>
            </a:r>
            <a:r>
              <a:rPr lang="en-US" dirty="0" err="1" smtClean="0"/>
              <a:t>mio</a:t>
            </a:r>
            <a:r>
              <a:rPr lang="en-US" dirty="0" smtClean="0"/>
              <a:t>. Credit cards / 50’000 contracting partners etc.)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64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 err="1" smtClean="0"/>
              <a:t>Cantonal</a:t>
            </a:r>
            <a:r>
              <a:rPr lang="de-CH" altLang="de-DE" dirty="0" smtClean="0"/>
              <a:t> </a:t>
            </a:r>
            <a:r>
              <a:rPr lang="de-CH" altLang="de-DE" dirty="0"/>
              <a:t>Banks</a:t>
            </a:r>
            <a:r>
              <a:rPr lang="de-CH" altLang="de-DE" dirty="0">
                <a:solidFill>
                  <a:schemeClr val="accent2"/>
                </a:solidFill>
              </a:rPr>
              <a:t/>
            </a:r>
            <a:br>
              <a:rPr lang="de-CH" altLang="de-DE" dirty="0">
                <a:solidFill>
                  <a:schemeClr val="accent2"/>
                </a:solidFill>
              </a:rPr>
            </a:b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D3BDB9-1301-4737-B270-90E3BD81957A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2"/>
          </p:nvPr>
        </p:nvSpPr>
        <p:spPr>
          <a:xfrm>
            <a:off x="498699" y="811982"/>
            <a:ext cx="9073008" cy="5760640"/>
          </a:xfrm>
        </p:spPr>
        <p:txBody>
          <a:bodyPr/>
          <a:lstStyle/>
          <a:p>
            <a:endParaRPr lang="en-US" sz="2000" b="0" dirty="0" smtClean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  <a:p>
            <a:r>
              <a:rPr lang="en-US" sz="2000" b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Services provided by Zürcher </a:t>
            </a:r>
            <a:r>
              <a:rPr lang="en-US" sz="2000" b="0" dirty="0" err="1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Kantonalbank</a:t>
            </a:r>
            <a:r>
              <a:rPr lang="en-US" sz="2000" b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to some of the other Cantonal Banks</a:t>
            </a:r>
          </a:p>
          <a:p>
            <a:endParaRPr lang="en-US" b="0" dirty="0" smtClean="0"/>
          </a:p>
          <a:p>
            <a:pPr>
              <a:lnSpc>
                <a:spcPts val="1900"/>
              </a:lnSpc>
            </a:pPr>
            <a:r>
              <a:rPr lang="en-US" dirty="0" smtClean="0"/>
              <a:t>Zürcher </a:t>
            </a:r>
            <a:r>
              <a:rPr lang="en-US" dirty="0" err="1" smtClean="0"/>
              <a:t>Kantonalbank</a:t>
            </a:r>
            <a:r>
              <a:rPr lang="en-US" dirty="0" smtClean="0"/>
              <a:t> offers various services to the other Cantonal Banks e.g.:</a:t>
            </a:r>
          </a:p>
          <a:p>
            <a:pPr>
              <a:lnSpc>
                <a:spcPts val="1900"/>
              </a:lnSpc>
            </a:pPr>
            <a:r>
              <a:rPr lang="en-US" b="0" dirty="0" smtClean="0"/>
              <a:t> </a:t>
            </a:r>
            <a:endParaRPr lang="en-US" b="0" dirty="0"/>
          </a:p>
          <a:p>
            <a:pPr lvl="2">
              <a:lnSpc>
                <a:spcPts val="1900"/>
              </a:lnSpc>
            </a:pPr>
            <a:r>
              <a:rPr lang="en-US" b="1" dirty="0" smtClean="0"/>
              <a:t>CLS Third Party Services </a:t>
            </a:r>
            <a:r>
              <a:rPr lang="en-US" dirty="0" smtClean="0"/>
              <a:t>(8 Cantonal Banks)</a:t>
            </a:r>
          </a:p>
          <a:p>
            <a:pPr lvl="2">
              <a:lnSpc>
                <a:spcPts val="1900"/>
              </a:lnSpc>
            </a:pPr>
            <a:endParaRPr lang="en-US" dirty="0"/>
          </a:p>
          <a:p>
            <a:pPr lvl="2">
              <a:lnSpc>
                <a:spcPts val="1900"/>
              </a:lnSpc>
            </a:pPr>
            <a:r>
              <a:rPr lang="en-US" b="1" dirty="0" smtClean="0"/>
              <a:t>Trade Finance Services </a:t>
            </a:r>
            <a:r>
              <a:rPr lang="en-US" dirty="0" smtClean="0"/>
              <a:t>(19 Cantonal Banks are outsourcing their documentary business to ZKB)</a:t>
            </a:r>
          </a:p>
          <a:p>
            <a:pPr lvl="2">
              <a:lnSpc>
                <a:spcPts val="1900"/>
              </a:lnSpc>
            </a:pPr>
            <a:endParaRPr lang="en-US" dirty="0"/>
          </a:p>
          <a:p>
            <a:pPr lvl="2">
              <a:lnSpc>
                <a:spcPts val="1900"/>
              </a:lnSpc>
            </a:pPr>
            <a:r>
              <a:rPr lang="en-US" b="1" dirty="0" smtClean="0"/>
              <a:t>Documentation Advice </a:t>
            </a:r>
            <a:r>
              <a:rPr lang="en-US" dirty="0" smtClean="0"/>
              <a:t>(14 </a:t>
            </a:r>
            <a:r>
              <a:rPr lang="en-US" dirty="0"/>
              <a:t>Cantonal Banks</a:t>
            </a:r>
            <a:r>
              <a:rPr lang="en-US" dirty="0" smtClean="0"/>
              <a:t>)</a:t>
            </a:r>
          </a:p>
          <a:p>
            <a:pPr lvl="2">
              <a:lnSpc>
                <a:spcPts val="1900"/>
              </a:lnSpc>
            </a:pPr>
            <a:endParaRPr lang="en-US" dirty="0"/>
          </a:p>
          <a:p>
            <a:pPr lvl="2">
              <a:lnSpc>
                <a:spcPts val="1900"/>
              </a:lnSpc>
            </a:pPr>
            <a:r>
              <a:rPr lang="en-US" b="1" dirty="0" smtClean="0"/>
              <a:t>Joint negotiations of terms and conditions of third party service providers </a:t>
            </a:r>
            <a:r>
              <a:rPr lang="en-US" dirty="0" smtClean="0"/>
              <a:t>(i.e. account maintenance / payment services etc.)</a:t>
            </a:r>
          </a:p>
          <a:p>
            <a:pPr lvl="2">
              <a:lnSpc>
                <a:spcPts val="1900"/>
              </a:lnSpc>
            </a:pPr>
            <a:endParaRPr lang="en-US" dirty="0"/>
          </a:p>
          <a:p>
            <a:pPr lvl="2">
              <a:lnSpc>
                <a:spcPts val="1900"/>
              </a:lnSpc>
            </a:pPr>
            <a:r>
              <a:rPr lang="en-US" b="1" dirty="0" smtClean="0"/>
              <a:t>Central Clearing Broker for Derivatives</a:t>
            </a:r>
          </a:p>
          <a:p>
            <a:pPr lvl="2">
              <a:lnSpc>
                <a:spcPts val="1400"/>
              </a:lnSpc>
            </a:pPr>
            <a:endParaRPr lang="en-US" dirty="0" smtClean="0"/>
          </a:p>
          <a:p>
            <a:pPr marL="0" lvl="2" indent="0">
              <a:buNone/>
            </a:pPr>
            <a:r>
              <a:rPr lang="en-US" dirty="0"/>
              <a:t>The various Cantonal Banks are competitors in many </a:t>
            </a:r>
            <a:r>
              <a:rPr lang="en-US" dirty="0" smtClean="0"/>
              <a:t>areas despite the co-operations in some products and services.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12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 err="1" smtClean="0"/>
              <a:t>Cantonal</a:t>
            </a:r>
            <a:r>
              <a:rPr lang="de-CH" altLang="de-DE" dirty="0" smtClean="0"/>
              <a:t> </a:t>
            </a:r>
            <a:r>
              <a:rPr lang="de-CH" altLang="de-DE" dirty="0"/>
              <a:t>Banks</a:t>
            </a:r>
            <a:r>
              <a:rPr lang="de-CH" altLang="de-DE" dirty="0">
                <a:solidFill>
                  <a:schemeClr val="accent2"/>
                </a:solidFill>
              </a:rPr>
              <a:t/>
            </a:r>
            <a:br>
              <a:rPr lang="de-CH" altLang="de-DE" dirty="0">
                <a:solidFill>
                  <a:schemeClr val="accent2"/>
                </a:solidFill>
              </a:rPr>
            </a:b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D3BDB9-1301-4737-B270-90E3BD81957A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2"/>
          </p:nvPr>
        </p:nvSpPr>
        <p:spPr>
          <a:xfrm>
            <a:off x="642715" y="1172022"/>
            <a:ext cx="8928992" cy="4896544"/>
          </a:xfrm>
        </p:spPr>
        <p:txBody>
          <a:bodyPr/>
          <a:lstStyle/>
          <a:p>
            <a:endParaRPr lang="en-US" sz="2000" b="0" dirty="0" smtClean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  <a:p>
            <a:r>
              <a:rPr lang="de-CH" altLang="de-DE" sz="2000" b="0" dirty="0" err="1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Challenges</a:t>
            </a:r>
            <a:r>
              <a:rPr lang="de-CH" altLang="de-DE" sz="2000" b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CH" altLang="de-DE" sz="2000" b="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for</a:t>
            </a:r>
            <a:r>
              <a:rPr lang="de-CH" altLang="de-DE" sz="2000" b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CH" altLang="de-DE" sz="2000" b="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Cantonal</a:t>
            </a:r>
            <a:r>
              <a:rPr lang="de-CH" altLang="de-DE" sz="2000" b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Banks</a:t>
            </a:r>
          </a:p>
          <a:p>
            <a:pPr lvl="2"/>
            <a:endParaRPr lang="en-US" dirty="0"/>
          </a:p>
          <a:p>
            <a:pPr lvl="2"/>
            <a:r>
              <a:rPr lang="en-US" altLang="de-DE" b="1" dirty="0"/>
              <a:t>High dependence on </a:t>
            </a:r>
            <a:r>
              <a:rPr lang="en-US" altLang="de-DE" dirty="0"/>
              <a:t>mortgage and corporate lending businesses </a:t>
            </a:r>
            <a:r>
              <a:rPr lang="en-US" altLang="de-DE" dirty="0" smtClean="0"/>
              <a:t>and </a:t>
            </a:r>
            <a:r>
              <a:rPr lang="en-US" altLang="de-DE" dirty="0"/>
              <a:t>thereby on interest margins development</a:t>
            </a:r>
          </a:p>
          <a:p>
            <a:pPr lvl="2"/>
            <a:endParaRPr lang="en-US" altLang="de-DE" dirty="0"/>
          </a:p>
          <a:p>
            <a:pPr lvl="2"/>
            <a:r>
              <a:rPr lang="en-US" altLang="de-DE" dirty="0"/>
              <a:t>Regionally concentrated with high exposure to small- and </a:t>
            </a:r>
            <a:r>
              <a:rPr lang="en-US" altLang="de-DE" dirty="0" smtClean="0"/>
              <a:t>medium-sized companies</a:t>
            </a:r>
          </a:p>
          <a:p>
            <a:pPr lvl="2"/>
            <a:endParaRPr lang="en-US" altLang="de-DE" dirty="0"/>
          </a:p>
          <a:p>
            <a:pPr lvl="2"/>
            <a:r>
              <a:rPr lang="en-US" altLang="de-DE" b="1" dirty="0"/>
              <a:t>Critical mass, high IT-costs, high costs of branch network</a:t>
            </a:r>
          </a:p>
          <a:p>
            <a:pPr lvl="2"/>
            <a:endParaRPr lang="en-US" altLang="de-DE" dirty="0"/>
          </a:p>
          <a:p>
            <a:pPr lvl="2"/>
            <a:r>
              <a:rPr lang="en-US" altLang="de-DE" dirty="0"/>
              <a:t>Increasing </a:t>
            </a:r>
            <a:r>
              <a:rPr lang="en-US" altLang="de-DE" b="1" dirty="0"/>
              <a:t>volatility of earnings</a:t>
            </a:r>
          </a:p>
          <a:p>
            <a:pPr lvl="2"/>
            <a:endParaRPr lang="en-US" altLang="de-DE" dirty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93314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Zürcher Kantonalbank </a:t>
            </a:r>
            <a:r>
              <a:rPr lang="en-AU" dirty="0" smtClean="0"/>
              <a:t>at a glance</a:t>
            </a:r>
            <a:endParaRPr lang="en-A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D3BDB9-1301-4737-B270-90E3BD81957A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12" name="Rectangle 24"/>
          <p:cNvSpPr txBox="1">
            <a:spLocks noChangeArrowheads="1"/>
          </p:cNvSpPr>
          <p:nvPr/>
        </p:nvSpPr>
        <p:spPr>
          <a:xfrm>
            <a:off x="228600" y="1828800"/>
            <a:ext cx="4800599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/>
        </p:spPr>
        <p:txBody>
          <a:bodyPr anchor="ctr"/>
          <a:lstStyle>
            <a:lvl1pPr marL="0" indent="0" algn="l" defTabSz="1005657" rtl="0" eaLnBrk="1" latinLnBrk="0" hangingPunct="1">
              <a:lnSpc>
                <a:spcPts val="2200"/>
              </a:lnSpc>
              <a:spcBef>
                <a:spcPts val="60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5657" rtl="0" eaLnBrk="1" latinLnBrk="0" hangingPunct="1">
              <a:lnSpc>
                <a:spcPts val="2200"/>
              </a:lnSpc>
              <a:spcBef>
                <a:spcPts val="6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1005657" rtl="0" eaLnBrk="1" latinLnBrk="0" hangingPunct="1">
              <a:lnSpc>
                <a:spcPts val="2200"/>
              </a:lnSpc>
              <a:spcBef>
                <a:spcPts val="600"/>
              </a:spcBef>
              <a:buClr>
                <a:schemeClr val="bg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7188" indent="-174625" algn="l" defTabSz="1005657" rtl="0" eaLnBrk="1" latinLnBrk="0" hangingPunct="1">
              <a:lnSpc>
                <a:spcPts val="2200"/>
              </a:lnSpc>
              <a:spcBef>
                <a:spcPts val="600"/>
              </a:spcBef>
              <a:buClr>
                <a:schemeClr val="bg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05657" rtl="0" eaLnBrk="1" latinLnBrk="0" hangingPunct="1">
              <a:lnSpc>
                <a:spcPts val="2000"/>
              </a:lnSpc>
              <a:spcBef>
                <a:spcPts val="300"/>
              </a:spcBef>
              <a:buClr>
                <a:schemeClr val="bg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1005657" rtl="0" eaLnBrk="1" latinLnBrk="0" hangingPunct="1">
              <a:lnSpc>
                <a:spcPts val="2000"/>
              </a:lnSpc>
              <a:spcBef>
                <a:spcPts val="300"/>
              </a:spcBef>
              <a:buClr>
                <a:schemeClr val="bg2"/>
              </a:buClr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388" indent="-179388" algn="l" defTabSz="1005657" rtl="0" eaLnBrk="1" latinLnBrk="0" hangingPunct="1">
              <a:lnSpc>
                <a:spcPts val="2000"/>
              </a:lnSpc>
              <a:spcBef>
                <a:spcPts val="300"/>
              </a:spcBef>
              <a:buClr>
                <a:schemeClr val="bg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538" indent="-188913" algn="l" defTabSz="1005657" rtl="0" eaLnBrk="1" latinLnBrk="0" hangingPunct="1">
              <a:lnSpc>
                <a:spcPts val="2000"/>
              </a:lnSpc>
              <a:spcBef>
                <a:spcPts val="300"/>
              </a:spcBef>
              <a:buClr>
                <a:schemeClr val="bg2"/>
              </a:buClr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8163" indent="-179388" algn="l" defTabSz="1005657" rtl="0" eaLnBrk="1" latinLnBrk="0" hangingPunct="1">
              <a:lnSpc>
                <a:spcPts val="2000"/>
              </a:lnSpc>
              <a:spcBef>
                <a:spcPts val="300"/>
              </a:spcBef>
              <a:buClr>
                <a:schemeClr val="bg2"/>
              </a:buClr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hangingPunct="0">
              <a:spcBef>
                <a:spcPct val="30000"/>
              </a:spcBef>
              <a:spcAft>
                <a:spcPct val="30000"/>
              </a:spcAft>
              <a:tabLst>
                <a:tab pos="0" algn="l"/>
                <a:tab pos="1612900" algn="l"/>
              </a:tabLst>
            </a:pPr>
            <a:r>
              <a:rPr lang="en-AU" sz="1200" dirty="0" smtClean="0">
                <a:latin typeface="+mj-lt"/>
              </a:rPr>
              <a:t>Establishment</a:t>
            </a:r>
            <a:r>
              <a:rPr lang="en-AU" sz="1200" b="0" dirty="0" smtClean="0">
                <a:latin typeface="+mj-lt"/>
              </a:rPr>
              <a:t>	</a:t>
            </a:r>
            <a:r>
              <a:rPr lang="en-AU" sz="1100" b="0" dirty="0" smtClean="0">
                <a:latin typeface="+mj-lt"/>
              </a:rPr>
              <a:t>1870 as an independent, public-law institution</a:t>
            </a:r>
            <a:endParaRPr lang="en-AU" sz="1100" b="0" dirty="0">
              <a:latin typeface="+mj-lt"/>
            </a:endParaRPr>
          </a:p>
        </p:txBody>
      </p:sp>
      <p:graphicFrame>
        <p:nvGraphicFramePr>
          <p:cNvPr id="13" name="Group 10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350250"/>
              </p:ext>
            </p:extLst>
          </p:nvPr>
        </p:nvGraphicFramePr>
        <p:xfrm>
          <a:off x="5181600" y="1828800"/>
          <a:ext cx="4951413" cy="3139440"/>
        </p:xfrm>
        <a:graphic>
          <a:graphicData uri="http://schemas.openxmlformats.org/drawingml/2006/table">
            <a:tbl>
              <a:tblPr/>
              <a:tblGrid>
                <a:gridCol w="1981200"/>
                <a:gridCol w="989013"/>
                <a:gridCol w="990600"/>
                <a:gridCol w="9906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Key </a:t>
                      </a:r>
                      <a:r>
                        <a:rPr kumimoji="0" lang="de-CH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Figures</a:t>
                      </a:r>
                      <a:endParaRPr kumimoji="0" lang="de-CH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</a:t>
                      </a:r>
                      <a:r>
                        <a:rPr kumimoji="0" lang="de-CH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assets</a:t>
                      </a:r>
                      <a:r>
                        <a:rPr kumimoji="0" lang="de-C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in CHF </a:t>
                      </a:r>
                      <a:r>
                        <a:rPr kumimoji="0" lang="de-CH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billion</a:t>
                      </a:r>
                      <a:endParaRPr kumimoji="0" lang="de-CH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149.7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150.7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Net </a:t>
                      </a:r>
                      <a:r>
                        <a:rPr kumimoji="0" lang="de-CH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equity</a:t>
                      </a:r>
                      <a:r>
                        <a:rPr kumimoji="0" lang="de-C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in CHF </a:t>
                      </a:r>
                      <a:r>
                        <a:rPr kumimoji="0" lang="de-CH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billion</a:t>
                      </a:r>
                      <a:endParaRPr kumimoji="0" lang="de-CH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8.8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8.6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Net </a:t>
                      </a:r>
                      <a:r>
                        <a:rPr kumimoji="0" lang="de-CH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income</a:t>
                      </a:r>
                      <a:r>
                        <a:rPr kumimoji="0" lang="de-C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in CHF </a:t>
                      </a:r>
                      <a:r>
                        <a:rPr kumimoji="0" lang="de-CH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million</a:t>
                      </a:r>
                      <a:endParaRPr kumimoji="0" lang="de-CH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797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744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769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Cost</a:t>
                      </a:r>
                      <a:r>
                        <a:rPr kumimoji="0" lang="de-C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kumimoji="0" lang="de-CH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income</a:t>
                      </a:r>
                      <a:r>
                        <a:rPr kumimoji="0" lang="de-C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CH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ratio</a:t>
                      </a:r>
                      <a:r>
                        <a:rPr kumimoji="0" lang="de-C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in %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62.7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64.4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63.5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Return on equity in %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Tier 1-Ratio in %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16.2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15.2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13.4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Employees</a:t>
                      </a:r>
                      <a:endParaRPr kumimoji="0" lang="de-CH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4’818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5’068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5’101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Rating S&amp;P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C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AAA/A-1+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AAA/A-1+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AAA/A-1+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Rating </a:t>
                      </a:r>
                      <a:r>
                        <a:rPr kumimoji="0" lang="de-CH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Moody's</a:t>
                      </a:r>
                      <a:endParaRPr kumimoji="0" lang="de-CH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Aaa</a:t>
                      </a:r>
                      <a:r>
                        <a:rPr kumimoji="0" lang="de-C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/ P-1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Aaa</a:t>
                      </a:r>
                      <a:r>
                        <a:rPr kumimoji="0" lang="de-C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/ P-1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Aaa</a:t>
                      </a:r>
                      <a:r>
                        <a:rPr kumimoji="0" lang="de-C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/ P-1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Rating Fitch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AAA/F1+</a:t>
                      </a:r>
                      <a:endParaRPr kumimoji="0" lang="de-CH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AAA/F1+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AAA/F1+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Rectangle 732"/>
          <p:cNvSpPr>
            <a:spLocks noChangeArrowheads="1"/>
          </p:cNvSpPr>
          <p:nvPr/>
        </p:nvSpPr>
        <p:spPr bwMode="auto">
          <a:xfrm>
            <a:off x="228600" y="2424113"/>
            <a:ext cx="4800600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txBody>
          <a:bodyPr lIns="100584" tIns="50292" rIns="100584" bIns="50292" anchor="ctr"/>
          <a:lstStyle/>
          <a:p>
            <a:pPr eaLnBrk="0" hangingPunct="0">
              <a:spcBef>
                <a:spcPct val="30000"/>
              </a:spcBef>
              <a:spcAft>
                <a:spcPct val="30000"/>
              </a:spcAft>
              <a:buClr>
                <a:schemeClr val="accent2"/>
              </a:buClr>
              <a:buSzPct val="80000"/>
              <a:tabLst>
                <a:tab pos="1617663" algn="l"/>
              </a:tabLst>
            </a:pPr>
            <a:r>
              <a:rPr lang="en-AU" sz="1200" b="1" smtClean="0">
                <a:latin typeface="+mj-lt"/>
              </a:rPr>
              <a:t>Type of bank	</a:t>
            </a:r>
            <a:r>
              <a:rPr lang="en-AU" sz="1100" smtClean="0">
                <a:latin typeface="+mj-lt"/>
              </a:rPr>
              <a:t>High performing Swiss full-service bank</a:t>
            </a:r>
            <a:endParaRPr lang="en-AU" sz="1100">
              <a:latin typeface="+mj-lt"/>
            </a:endParaRPr>
          </a:p>
        </p:txBody>
      </p:sp>
      <p:sp>
        <p:nvSpPr>
          <p:cNvPr id="15" name="Rectangle 733"/>
          <p:cNvSpPr>
            <a:spLocks noChangeArrowheads="1"/>
          </p:cNvSpPr>
          <p:nvPr/>
        </p:nvSpPr>
        <p:spPr bwMode="auto">
          <a:xfrm>
            <a:off x="228600" y="2944813"/>
            <a:ext cx="4800600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txBody>
          <a:bodyPr lIns="100584" tIns="50292" rIns="100584" bIns="50292" anchor="ctr"/>
          <a:lstStyle/>
          <a:p>
            <a:pPr eaLnBrk="0" hangingPunct="0">
              <a:spcBef>
                <a:spcPct val="30000"/>
              </a:spcBef>
              <a:spcAft>
                <a:spcPct val="30000"/>
              </a:spcAft>
              <a:buClr>
                <a:schemeClr val="accent2"/>
              </a:buClr>
              <a:buSzPct val="80000"/>
              <a:tabLst>
                <a:tab pos="1617663" algn="l"/>
              </a:tabLst>
            </a:pPr>
            <a:r>
              <a:rPr lang="en-AU" sz="1200" b="1" smtClean="0">
                <a:latin typeface="+mj-lt"/>
              </a:rPr>
              <a:t>Size</a:t>
            </a:r>
            <a:r>
              <a:rPr lang="en-AU" sz="1200" smtClean="0">
                <a:latin typeface="+mj-lt"/>
              </a:rPr>
              <a:t>	</a:t>
            </a:r>
            <a:r>
              <a:rPr lang="en-AU" sz="1100" smtClean="0">
                <a:latin typeface="+mj-lt"/>
              </a:rPr>
              <a:t>Leading Swiss State Bank</a:t>
            </a:r>
            <a:endParaRPr lang="en-AU" sz="1100">
              <a:latin typeface="+mj-lt"/>
            </a:endParaRPr>
          </a:p>
        </p:txBody>
      </p:sp>
      <p:sp>
        <p:nvSpPr>
          <p:cNvPr id="16" name="Rectangle 734"/>
          <p:cNvSpPr>
            <a:spLocks noChangeArrowheads="1"/>
          </p:cNvSpPr>
          <p:nvPr/>
        </p:nvSpPr>
        <p:spPr bwMode="auto">
          <a:xfrm>
            <a:off x="228600" y="3465513"/>
            <a:ext cx="4800600" cy="457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txBody>
          <a:bodyPr lIns="100584" tIns="50292" rIns="100584" bIns="50292" anchor="ctr"/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accent2"/>
              </a:buClr>
              <a:buSzPct val="80000"/>
              <a:tabLst>
                <a:tab pos="1617663" algn="l"/>
              </a:tabLst>
            </a:pPr>
            <a:r>
              <a:rPr lang="en-AU" sz="1200" b="1" smtClean="0">
                <a:latin typeface="+mj-lt"/>
              </a:rPr>
              <a:t>Affiliation</a:t>
            </a:r>
            <a:r>
              <a:rPr lang="en-AU" sz="1200" smtClean="0">
                <a:latin typeface="+mj-lt"/>
              </a:rPr>
              <a:t>	</a:t>
            </a:r>
            <a:r>
              <a:rPr lang="en-AU" sz="1100" smtClean="0">
                <a:latin typeface="+mj-lt"/>
              </a:rPr>
              <a:t>Zürcher Kantonalbank is wholly owned by 	the canton of Zurich.</a:t>
            </a:r>
            <a:endParaRPr lang="en-AU" sz="1100">
              <a:latin typeface="+mj-lt"/>
            </a:endParaRPr>
          </a:p>
        </p:txBody>
      </p:sp>
      <p:sp>
        <p:nvSpPr>
          <p:cNvPr id="17" name="Rectangle 735"/>
          <p:cNvSpPr>
            <a:spLocks noChangeArrowheads="1"/>
          </p:cNvSpPr>
          <p:nvPr/>
        </p:nvSpPr>
        <p:spPr bwMode="auto">
          <a:xfrm>
            <a:off x="228600" y="4138613"/>
            <a:ext cx="4800600" cy="457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txBody>
          <a:bodyPr lIns="100584" tIns="50292" rIns="100584" bIns="50292" anchor="ctr"/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accent2"/>
              </a:buClr>
              <a:buSzPct val="80000"/>
              <a:tabLst>
                <a:tab pos="1617663" algn="l"/>
              </a:tabLst>
            </a:pPr>
            <a:r>
              <a:rPr lang="en-AU" sz="1200" b="1" dirty="0" smtClean="0">
                <a:latin typeface="+mj-lt"/>
              </a:rPr>
              <a:t>Network</a:t>
            </a:r>
            <a:r>
              <a:rPr lang="en-AU" sz="1200" dirty="0" smtClean="0">
                <a:latin typeface="+mj-lt"/>
              </a:rPr>
              <a:t>	</a:t>
            </a:r>
            <a:r>
              <a:rPr lang="en-AU" sz="1100" dirty="0" smtClean="0">
                <a:latin typeface="+mj-lt"/>
              </a:rPr>
              <a:t>ZKB maintains the largest network of branches 	in the canton of Zurich. </a:t>
            </a:r>
            <a:endParaRPr lang="en-AU" sz="1100" dirty="0">
              <a:latin typeface="+mj-lt"/>
            </a:endParaRPr>
          </a:p>
        </p:txBody>
      </p:sp>
      <p:sp>
        <p:nvSpPr>
          <p:cNvPr id="18" name="Rectangle 736"/>
          <p:cNvSpPr>
            <a:spLocks noChangeArrowheads="1"/>
          </p:cNvSpPr>
          <p:nvPr/>
        </p:nvSpPr>
        <p:spPr bwMode="auto">
          <a:xfrm>
            <a:off x="228600" y="4811713"/>
            <a:ext cx="4800600" cy="3063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txBody>
          <a:bodyPr lIns="100584" tIns="50292" rIns="100584" bIns="50292" anchor="ctr"/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accent2"/>
              </a:buClr>
              <a:buSzPct val="80000"/>
              <a:tabLst>
                <a:tab pos="1617663" algn="l"/>
              </a:tabLst>
            </a:pPr>
            <a:r>
              <a:rPr lang="en-AU" sz="1200" b="1" smtClean="0">
                <a:latin typeface="+mj-lt"/>
              </a:rPr>
              <a:t>Executive board</a:t>
            </a:r>
            <a:r>
              <a:rPr lang="en-AU" sz="1200" smtClean="0">
                <a:latin typeface="+mj-lt"/>
              </a:rPr>
              <a:t>	</a:t>
            </a:r>
            <a:r>
              <a:rPr lang="en-AU" sz="1100" smtClean="0">
                <a:latin typeface="+mj-lt"/>
              </a:rPr>
              <a:t>9 members (1 member being elected as CEO)</a:t>
            </a:r>
            <a:endParaRPr lang="en-AU" sz="1100">
              <a:latin typeface="+mj-lt"/>
            </a:endParaRPr>
          </a:p>
        </p:txBody>
      </p:sp>
      <p:sp>
        <p:nvSpPr>
          <p:cNvPr id="19" name="Rectangle 737"/>
          <p:cNvSpPr>
            <a:spLocks noChangeArrowheads="1"/>
          </p:cNvSpPr>
          <p:nvPr/>
        </p:nvSpPr>
        <p:spPr bwMode="auto">
          <a:xfrm>
            <a:off x="228600" y="5334000"/>
            <a:ext cx="4800600" cy="1143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txBody>
          <a:bodyPr lIns="100584" tIns="50292" rIns="100584" bIns="50292" anchor="ctr"/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accent2"/>
              </a:buClr>
              <a:buSzPct val="80000"/>
              <a:tabLst>
                <a:tab pos="1617663" algn="l"/>
              </a:tabLst>
            </a:pPr>
            <a:r>
              <a:rPr lang="en-AU" sz="1200" b="1" dirty="0" smtClean="0">
                <a:latin typeface="+mj-lt"/>
              </a:rPr>
              <a:t>State guarantee</a:t>
            </a:r>
            <a:r>
              <a:rPr lang="en-AU" sz="1200" dirty="0" smtClean="0">
                <a:latin typeface="+mj-lt"/>
              </a:rPr>
              <a:t>	</a:t>
            </a:r>
            <a:r>
              <a:rPr lang="en-AU" sz="1100" dirty="0" smtClean="0">
                <a:latin typeface="+mj-lt"/>
              </a:rPr>
              <a:t>Under the law, the state bears responsibility for 	all </a:t>
            </a:r>
            <a:r>
              <a:rPr lang="en-AU" sz="1100" dirty="0" err="1" smtClean="0">
                <a:latin typeface="+mj-lt"/>
              </a:rPr>
              <a:t>Zürcher</a:t>
            </a:r>
            <a:r>
              <a:rPr lang="en-AU" sz="1100" dirty="0" smtClean="0">
                <a:latin typeface="+mj-lt"/>
              </a:rPr>
              <a:t> </a:t>
            </a:r>
            <a:r>
              <a:rPr lang="en-AU" sz="1100" dirty="0" err="1" smtClean="0">
                <a:latin typeface="+mj-lt"/>
              </a:rPr>
              <a:t>Kantonalbank's</a:t>
            </a:r>
            <a:r>
              <a:rPr lang="en-AU" sz="1100" dirty="0" smtClean="0">
                <a:latin typeface="+mj-lt"/>
              </a:rPr>
              <a:t> liabilities should the 	bank's resources prove inadequate. This state 	guarantee acts as a stabilising force for the 	financial market as a whole, particularly in times 	of economic uncertainty.</a:t>
            </a:r>
            <a:endParaRPr lang="en-AU" sz="1100" dirty="0">
              <a:latin typeface="+mj-lt"/>
            </a:endParaRPr>
          </a:p>
        </p:txBody>
      </p:sp>
      <p:graphicFrame>
        <p:nvGraphicFramePr>
          <p:cNvPr id="20" name="Group 9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400801"/>
              </p:ext>
            </p:extLst>
          </p:nvPr>
        </p:nvGraphicFramePr>
        <p:xfrm>
          <a:off x="5181600" y="5105400"/>
          <a:ext cx="4953000" cy="1798320"/>
        </p:xfrm>
        <a:graphic>
          <a:graphicData uri="http://schemas.openxmlformats.org/drawingml/2006/table">
            <a:tbl>
              <a:tblPr/>
              <a:tblGrid>
                <a:gridCol w="2085851"/>
                <a:gridCol w="864096"/>
                <a:gridCol w="1008112"/>
                <a:gridCol w="994941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Income </a:t>
                      </a:r>
                      <a:r>
                        <a:rPr kumimoji="0" lang="de-CH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structure</a:t>
                      </a:r>
                      <a:endParaRPr kumimoji="0" lang="de-CH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2013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2012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2011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Net interest income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56%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Income from trading operations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Net </a:t>
                      </a:r>
                      <a:r>
                        <a:rPr kumimoji="0" lang="de-CH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commission</a:t>
                      </a:r>
                      <a:r>
                        <a:rPr kumimoji="0" lang="de-C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CH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</a:t>
                      </a:r>
                      <a:r>
                        <a:rPr kumimoji="0" lang="de-C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CH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fee</a:t>
                      </a:r>
                      <a:r>
                        <a:rPr kumimoji="0" lang="de-C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CH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income</a:t>
                      </a:r>
                      <a:r>
                        <a:rPr kumimoji="0" lang="de-C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Other </a:t>
                      </a:r>
                      <a:r>
                        <a:rPr kumimoji="0" lang="de-CH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ordinary</a:t>
                      </a:r>
                      <a:r>
                        <a:rPr kumimoji="0" lang="de-C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CH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income</a:t>
                      </a:r>
                      <a:endParaRPr kumimoji="0" lang="de-CH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137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Strategy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D3BDB9-1301-4737-B270-90E3BD81957A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2"/>
          </p:nvPr>
        </p:nvSpPr>
        <p:spPr>
          <a:xfrm>
            <a:off x="569912" y="1747838"/>
            <a:ext cx="9217025" cy="4536826"/>
          </a:xfrm>
        </p:spPr>
        <p:txBody>
          <a:bodyPr/>
          <a:lstStyle/>
          <a:p>
            <a:pPr lvl="0"/>
            <a:r>
              <a:rPr lang="en-AU" dirty="0" smtClean="0"/>
              <a:t>We are…</a:t>
            </a:r>
            <a:br>
              <a:rPr lang="en-AU" dirty="0" smtClean="0"/>
            </a:br>
            <a:endParaRPr lang="en-AU" dirty="0" smtClean="0"/>
          </a:p>
          <a:p>
            <a:pPr lvl="2"/>
            <a:r>
              <a:rPr lang="en-AU" dirty="0" smtClean="0"/>
              <a:t>… the leading universal bank in the Economic Area of Zurich with a strong and global network of banking partners</a:t>
            </a:r>
          </a:p>
          <a:p>
            <a:pPr lvl="2"/>
            <a:endParaRPr lang="en-AU" dirty="0" smtClean="0"/>
          </a:p>
          <a:p>
            <a:pPr lvl="2"/>
            <a:r>
              <a:rPr lang="en-AU" dirty="0" smtClean="0"/>
              <a:t>… a leading provider of financial services for banks, corporates, institutional clients and public law entities</a:t>
            </a:r>
          </a:p>
          <a:p>
            <a:pPr lvl="2"/>
            <a:endParaRPr lang="en-AU" dirty="0" smtClean="0"/>
          </a:p>
          <a:p>
            <a:pPr lvl="2"/>
            <a:r>
              <a:rPr lang="en-AU" dirty="0" smtClean="0"/>
              <a:t>… an internationally well recognised interbank counterparty and the centre of competence for the Group of Swiss Cantonal Banks in Trade and Export Finance</a:t>
            </a:r>
            <a:r>
              <a:rPr lang="de-DE" dirty="0" smtClean="0"/>
              <a:t/>
            </a:r>
            <a:br>
              <a:rPr lang="de-DE" dirty="0" smtClean="0"/>
            </a:b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3583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ZKB_Farben_03112011">
      <a:dk1>
        <a:sysClr val="windowText" lastClr="000000"/>
      </a:dk1>
      <a:lt1>
        <a:sysClr val="window" lastClr="FFFFFF"/>
      </a:lt1>
      <a:dk2>
        <a:srgbClr val="313A3D"/>
      </a:dk2>
      <a:lt2>
        <a:srgbClr val="054696"/>
      </a:lt2>
      <a:accent1>
        <a:srgbClr val="017AD5"/>
      </a:accent1>
      <a:accent2>
        <a:srgbClr val="587521"/>
      </a:accent2>
      <a:accent3>
        <a:srgbClr val="EE442B"/>
      </a:accent3>
      <a:accent4>
        <a:srgbClr val="990033"/>
      </a:accent4>
      <a:accent5>
        <a:srgbClr val="7D4E25"/>
      </a:accent5>
      <a:accent6>
        <a:srgbClr val="FF871C"/>
      </a:accent6>
      <a:hlink>
        <a:srgbClr val="054696"/>
      </a:hlink>
      <a:folHlink>
        <a:srgbClr val="313A3D"/>
      </a:folHlink>
    </a:clrScheme>
    <a:fontScheme name="Züricher Kantonalbank (PPT)">
      <a:majorFont>
        <a:latin typeface="Frutiger for ZKB Light"/>
        <a:ea typeface=""/>
        <a:cs typeface=""/>
      </a:majorFont>
      <a:minorFont>
        <a:latin typeface="Frutiger for ZKB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lnSpc>
            <a:spcPts val="2200"/>
          </a:lnSpc>
          <a:defRPr sz="18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">
  <a:themeElements>
    <a:clrScheme name="Züricher Kantonalbank (PPT)">
      <a:dk1>
        <a:sysClr val="windowText" lastClr="000000"/>
      </a:dk1>
      <a:lt1>
        <a:sysClr val="window" lastClr="FFFFFF"/>
      </a:lt1>
      <a:dk2>
        <a:srgbClr val="404B4E"/>
      </a:dk2>
      <a:lt2>
        <a:srgbClr val="054696"/>
      </a:lt2>
      <a:accent1>
        <a:srgbClr val="9B1D51"/>
      </a:accent1>
      <a:accent2>
        <a:srgbClr val="65813E"/>
      </a:accent2>
      <a:accent3>
        <a:srgbClr val="8F6135"/>
      </a:accent3>
      <a:accent4>
        <a:srgbClr val="FF9936"/>
      </a:accent4>
      <a:accent5>
        <a:srgbClr val="F15D40"/>
      </a:accent5>
      <a:accent6>
        <a:srgbClr val="0991DA"/>
      </a:accent6>
      <a:hlink>
        <a:srgbClr val="054696"/>
      </a:hlink>
      <a:folHlink>
        <a:srgbClr val="404B4E"/>
      </a:folHlink>
    </a:clrScheme>
    <a:fontScheme name="Züricher Kantonalbank (PPT)">
      <a:majorFont>
        <a:latin typeface="Frutiger for ZKB Light"/>
        <a:ea typeface=""/>
        <a:cs typeface=""/>
      </a:majorFont>
      <a:minorFont>
        <a:latin typeface="Frutiger for ZKB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lnSpc>
            <a:spcPts val="2200"/>
          </a:lnSpc>
          <a:defRPr sz="18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Larissa">
  <a:themeElements>
    <a:clrScheme name="Züricher Kantonalbank (PPT)">
      <a:dk1>
        <a:sysClr val="windowText" lastClr="000000"/>
      </a:dk1>
      <a:lt1>
        <a:sysClr val="window" lastClr="FFFFFF"/>
      </a:lt1>
      <a:dk2>
        <a:srgbClr val="404B4E"/>
      </a:dk2>
      <a:lt2>
        <a:srgbClr val="054696"/>
      </a:lt2>
      <a:accent1>
        <a:srgbClr val="9B1D51"/>
      </a:accent1>
      <a:accent2>
        <a:srgbClr val="65813E"/>
      </a:accent2>
      <a:accent3>
        <a:srgbClr val="8F6135"/>
      </a:accent3>
      <a:accent4>
        <a:srgbClr val="FF9936"/>
      </a:accent4>
      <a:accent5>
        <a:srgbClr val="F15D40"/>
      </a:accent5>
      <a:accent6>
        <a:srgbClr val="0991DA"/>
      </a:accent6>
      <a:hlink>
        <a:srgbClr val="054696"/>
      </a:hlink>
      <a:folHlink>
        <a:srgbClr val="404B4E"/>
      </a:folHlink>
    </a:clrScheme>
    <a:fontScheme name="Züricher Kantonalbank (PPT)">
      <a:majorFont>
        <a:latin typeface="Frutiger for ZKB Light"/>
        <a:ea typeface=""/>
        <a:cs typeface=""/>
      </a:majorFont>
      <a:minorFont>
        <a:latin typeface="Frutiger for ZKB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lnSpc>
            <a:spcPts val="2200"/>
          </a:lnSpc>
          <a:defRPr sz="18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744</Words>
  <Application>Microsoft Office PowerPoint</Application>
  <PresentationFormat>Benutzerdefiniert</PresentationFormat>
  <Paragraphs>239</Paragraphs>
  <Slides>13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blank</vt:lpstr>
      <vt:lpstr> Claude Lauper, Deputy Head FI Emerging Markets</vt:lpstr>
      <vt:lpstr>Cantonal Banks </vt:lpstr>
      <vt:lpstr>Cantonal banks</vt:lpstr>
      <vt:lpstr>Cantonal Banks </vt:lpstr>
      <vt:lpstr>Cantonal Banks </vt:lpstr>
      <vt:lpstr>Cantonal Banks </vt:lpstr>
      <vt:lpstr>Cantonal Banks </vt:lpstr>
      <vt:lpstr>Zürcher Kantonalbank at a glance</vt:lpstr>
      <vt:lpstr>Strategy</vt:lpstr>
      <vt:lpstr>Vision: Zürcher Kantonalbank - the International Banking with the local touch</vt:lpstr>
      <vt:lpstr>International presence</vt:lpstr>
      <vt:lpstr>General Product Offering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2012-03-01T08:51:31Z</dcterms:created>
  <dcterms:modified xsi:type="dcterms:W3CDTF">2014-04-24T10:19:50Z</dcterms:modified>
</cp:coreProperties>
</file>