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ommentAuthors.xml" ContentType="application/vnd.openxmlformats-officedocument.presentationml.commentAuthors+xml"/>
  <Override PartName="/ppt/diagrams/layout1.xml" ContentType="application/vnd.openxmlformats-officedocument.drawingml.diagram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708" r:id="rId2"/>
    <p:sldMasterId id="2147483695" r:id="rId3"/>
    <p:sldMasterId id="2147483682" r:id="rId4"/>
  </p:sldMasterIdLst>
  <p:notesMasterIdLst>
    <p:notesMasterId r:id="rId12"/>
  </p:notesMasterIdLst>
  <p:handoutMasterIdLst>
    <p:handoutMasterId r:id="rId13"/>
  </p:handoutMasterIdLst>
  <p:sldIdLst>
    <p:sldId id="575" r:id="rId5"/>
    <p:sldId id="612" r:id="rId6"/>
    <p:sldId id="584" r:id="rId7"/>
    <p:sldId id="613" r:id="rId8"/>
    <p:sldId id="614" r:id="rId9"/>
    <p:sldId id="615" r:id="rId10"/>
    <p:sldId id="599" r:id="rId11"/>
  </p:sldIdLst>
  <p:sldSz cx="9906000" cy="6858000" type="A4"/>
  <p:notesSz cx="6797675" cy="992822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lr>
        <a:schemeClr val="tx1"/>
      </a:buClr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chemeClr val="tx1"/>
      </a:buClr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chemeClr val="tx1"/>
      </a:buClr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chemeClr val="tx1"/>
      </a:buClr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chemeClr val="tx1"/>
      </a:buClr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Stankeviciene" initials="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chemeClr val="bg1"/>
    </p:penClr>
  </p:showPr>
  <p:clrMru>
    <a:srgbClr val="CDCEF3"/>
    <a:srgbClr val="FFFFF7"/>
    <a:srgbClr val="D7E5D7"/>
    <a:srgbClr val="EBD6A3"/>
    <a:srgbClr val="F4E7F5"/>
    <a:srgbClr val="FFFF99"/>
    <a:srgbClr val="FF0066"/>
    <a:srgbClr val="E6CEE8"/>
    <a:srgbClr val="D1E1D1"/>
    <a:srgbClr val="0066CC"/>
  </p:clrMru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4710" autoAdjust="0"/>
  </p:normalViewPr>
  <p:slideViewPr>
    <p:cSldViewPr>
      <p:cViewPr>
        <p:scale>
          <a:sx n="70" d="100"/>
          <a:sy n="70" d="100"/>
        </p:scale>
        <p:origin x="-941" y="-322"/>
      </p:cViewPr>
      <p:guideLst>
        <p:guide orient="horz" pos="3552"/>
        <p:guide pos="13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00" d="100"/>
          <a:sy n="100" d="100"/>
        </p:scale>
        <p:origin x="-2342" y="-58"/>
      </p:cViewPr>
      <p:guideLst>
        <p:guide orient="horz" pos="3128"/>
        <p:guide pos="214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FD0099-C11D-4146-ADB2-E48CEEEA78BB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EBD08E-445C-42A6-B589-8C7C3F83A6DD}">
      <dgm:prSet phldrT="[Text]"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Федеральные и региональные власти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83CE7902-4479-4F00-A3A5-9B847C482BA4}" type="parTrans" cxnId="{56669943-7CEF-4849-86CA-910979A7E8AC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693F2946-7BB8-4841-B0F5-093055298031}" type="sibTrans" cxnId="{56669943-7CEF-4849-86CA-910979A7E8AC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26C86762-1A44-4013-843C-1F53C143F81A}">
      <dgm:prSet phldrT="[Text]"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Содействие в разработке </a:t>
          </a:r>
          <a:r>
            <a:rPr lang="ru-RU" dirty="0" err="1" smtClean="0">
              <a:latin typeface="Arial" pitchFamily="34" charset="0"/>
              <a:cs typeface="Arial" pitchFamily="34" charset="0"/>
            </a:rPr>
            <a:t>фед</a:t>
          </a:r>
          <a:r>
            <a:rPr lang="ru-RU" dirty="0" smtClean="0">
              <a:latin typeface="Arial" pitchFamily="34" charset="0"/>
              <a:cs typeface="Arial" pitchFamily="34" charset="0"/>
            </a:rPr>
            <a:t>. законодательства (</a:t>
          </a:r>
          <a:r>
            <a:rPr lang="ru-RU" dirty="0" err="1" smtClean="0">
              <a:latin typeface="Arial" pitchFamily="34" charset="0"/>
              <a:cs typeface="Arial" pitchFamily="34" charset="0"/>
            </a:rPr>
            <a:t>МинРегион</a:t>
          </a:r>
          <a:r>
            <a:rPr lang="ru-RU" dirty="0" smtClean="0">
              <a:latin typeface="Arial" pitchFamily="34" charset="0"/>
              <a:cs typeface="Arial" pitchFamily="34" charset="0"/>
            </a:rPr>
            <a:t>, </a:t>
          </a:r>
          <a:r>
            <a:rPr lang="ru-RU" dirty="0" err="1" smtClean="0">
              <a:latin typeface="Arial" pitchFamily="34" charset="0"/>
              <a:cs typeface="Arial" pitchFamily="34" charset="0"/>
            </a:rPr>
            <a:t>ГосДума</a:t>
          </a:r>
          <a:r>
            <a:rPr lang="ru-RU" dirty="0" smtClean="0">
              <a:latin typeface="Arial" pitchFamily="34" charset="0"/>
              <a:cs typeface="Arial" pitchFamily="34" charset="0"/>
            </a:rPr>
            <a:t>) – совместно с ЕБРР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C8B2CFE4-A9B8-41D8-A85B-0584BE0EE983}" type="parTrans" cxnId="{CCC2E59B-3517-4AA8-9005-DB1B3B43351D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7E9C672F-02D9-458D-8EBF-1231C287D714}" type="sibTrans" cxnId="{CCC2E59B-3517-4AA8-9005-DB1B3B43351D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72D8BEF9-AD48-4093-A6C1-695EA1286354}">
      <dgm:prSet phldrT="[Text]"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Содействие в создании региональных </a:t>
          </a:r>
          <a:r>
            <a:rPr lang="ru-RU" smtClean="0">
              <a:latin typeface="Arial" pitchFamily="34" charset="0"/>
              <a:cs typeface="Arial" pitchFamily="34" charset="0"/>
            </a:rPr>
            <a:t>систем фин-ия кап.ремонта </a:t>
          </a:r>
          <a:r>
            <a:rPr lang="ru-RU" dirty="0" smtClean="0">
              <a:latin typeface="Arial" pitchFamily="34" charset="0"/>
              <a:cs typeface="Arial" pitchFamily="34" charset="0"/>
            </a:rPr>
            <a:t>и ЭЭМ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910FF4A7-F6AD-404D-9345-49D50DB97526}" type="parTrans" cxnId="{C0DCC37F-C4A0-4BC2-BB22-BF486210DA5E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8FD72ED7-D3D6-4B4D-89D6-5BC785CDFC48}" type="sibTrans" cxnId="{C0DCC37F-C4A0-4BC2-BB22-BF486210DA5E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9D79C47C-B72B-4EE8-9F64-BD96C6CC601A}">
      <dgm:prSet phldrT="[Text]"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Банки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086C5852-FA3B-48B3-BAFE-D6958BDB3C9D}" type="parTrans" cxnId="{4E74395E-1C24-421F-AC82-FFAA2E21E629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F595C136-F45F-493C-9AB4-0AD8A479EAF4}" type="sibTrans" cxnId="{4E74395E-1C24-421F-AC82-FFAA2E21E629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5D8FBE22-A06E-42DE-80AB-251839C889CF}">
      <dgm:prSet phldrT="[Text]"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Содействие в разработке и продвижении продукта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5136B8AF-65B2-4050-84BC-6D92714835B3}" type="parTrans" cxnId="{060D7B14-7583-412C-BED4-9323AA487659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3BF26A2B-4DA3-4E7E-ADF3-552EF0B82B4C}" type="sibTrans" cxnId="{060D7B14-7583-412C-BED4-9323AA487659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B8FBCAD9-33CB-4656-A6DA-58C7D80C9F6C}">
      <dgm:prSet phldrT="[Text]"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Формирование клиентской базы, обучение сотрудников банка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455C4AAD-F4D4-4212-BA82-312C3C980345}" type="parTrans" cxnId="{E3EE65E4-4D51-4272-88E7-089EF14DE13D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8705A728-0E0B-4066-978B-BE7EE346DD6C}" type="sibTrans" cxnId="{E3EE65E4-4D51-4272-88E7-089EF14DE13D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4ACA933F-4CE8-4556-9068-6FCF3EE5FA88}">
      <dgm:prSet phldrT="[Text]"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Ассоциации ТСЖ и УК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148136A3-1E6E-45BF-8A96-6E62C85C0E51}" type="parTrans" cxnId="{680275F2-8813-43D6-90DE-8CCAFBCEB690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0D60AFA7-1529-422B-B7EE-C6EF7A967E25}" type="sibTrans" cxnId="{680275F2-8813-43D6-90DE-8CCAFBCEB690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AA6F3940-1C23-4810-9600-A2E6F3528C6D}">
      <dgm:prSet phldrT="[Text]"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Обучающие тренинги и семинары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09EBB19E-B8DC-4A72-A8EB-F46E50968CC6}" type="parTrans" cxnId="{718249AE-1065-4542-8B53-B2AA94EFAB17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3473484B-FAF7-4FA0-B583-172C69C8CB41}" type="sibTrans" cxnId="{718249AE-1065-4542-8B53-B2AA94EFAB17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6D98FE1D-65E0-444B-9866-772F44A1AD53}">
      <dgm:prSet phldrT="[Text]"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Содействие в подготовке проектов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BAFA588E-3201-4E4D-9559-D3A56B23AEA1}" type="parTrans" cxnId="{FB3D27C5-B276-4781-BBF6-B6B6DD08F570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0A92047F-C7E6-4161-A2F2-3B80EF4CB179}" type="sibTrans" cxnId="{FB3D27C5-B276-4781-BBF6-B6B6DD08F570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FCD68D26-56B5-4053-A694-6B49F583D5B8}" type="pres">
      <dgm:prSet presAssocID="{FEFD0099-C11D-4146-ADB2-E48CEEEA78BB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C11A89E-290A-4BEA-8C0D-E70DA3D1DEE5}" type="pres">
      <dgm:prSet presAssocID="{0BEBD08E-445C-42A6-B589-8C7C3F83A6DD}" presName="horFlow" presStyleCnt="0"/>
      <dgm:spPr/>
    </dgm:pt>
    <dgm:pt modelId="{14D673E8-2247-43A5-A7A1-3A453D510F95}" type="pres">
      <dgm:prSet presAssocID="{0BEBD08E-445C-42A6-B589-8C7C3F83A6DD}" presName="bigChev" presStyleLbl="node1" presStyleIdx="0" presStyleCnt="3"/>
      <dgm:spPr/>
      <dgm:t>
        <a:bodyPr/>
        <a:lstStyle/>
        <a:p>
          <a:endParaRPr lang="en-US"/>
        </a:p>
      </dgm:t>
    </dgm:pt>
    <dgm:pt modelId="{7551855E-7EDB-4A8F-A899-FB1C5EFAC050}" type="pres">
      <dgm:prSet presAssocID="{C8B2CFE4-A9B8-41D8-A85B-0584BE0EE983}" presName="parTrans" presStyleCnt="0"/>
      <dgm:spPr/>
    </dgm:pt>
    <dgm:pt modelId="{A0C007C0-8AA3-4DE0-A118-48DF0D23ED14}" type="pres">
      <dgm:prSet presAssocID="{26C86762-1A44-4013-843C-1F53C143F81A}" presName="node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ABEB6F-9B35-4BC0-AFFC-3D7D0361C441}" type="pres">
      <dgm:prSet presAssocID="{7E9C672F-02D9-458D-8EBF-1231C287D714}" presName="sibTrans" presStyleCnt="0"/>
      <dgm:spPr/>
    </dgm:pt>
    <dgm:pt modelId="{9ADCA585-E3AD-40CE-8D64-D9969F298510}" type="pres">
      <dgm:prSet presAssocID="{72D8BEF9-AD48-4093-A6C1-695EA1286354}" presName="node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F402E2-1651-4F12-861F-B7FD7ED06B3E}" type="pres">
      <dgm:prSet presAssocID="{0BEBD08E-445C-42A6-B589-8C7C3F83A6DD}" presName="vSp" presStyleCnt="0"/>
      <dgm:spPr/>
    </dgm:pt>
    <dgm:pt modelId="{C78BA980-4F60-4A2E-981B-761A35FA0379}" type="pres">
      <dgm:prSet presAssocID="{9D79C47C-B72B-4EE8-9F64-BD96C6CC601A}" presName="horFlow" presStyleCnt="0"/>
      <dgm:spPr/>
    </dgm:pt>
    <dgm:pt modelId="{48C205FA-8FB9-4290-9F48-A329E074A987}" type="pres">
      <dgm:prSet presAssocID="{9D79C47C-B72B-4EE8-9F64-BD96C6CC601A}" presName="bigChev" presStyleLbl="node1" presStyleIdx="1" presStyleCnt="3"/>
      <dgm:spPr/>
      <dgm:t>
        <a:bodyPr/>
        <a:lstStyle/>
        <a:p>
          <a:endParaRPr lang="en-US"/>
        </a:p>
      </dgm:t>
    </dgm:pt>
    <dgm:pt modelId="{10300514-8CD5-4447-A2B9-6731B2445F09}" type="pres">
      <dgm:prSet presAssocID="{5136B8AF-65B2-4050-84BC-6D92714835B3}" presName="parTrans" presStyleCnt="0"/>
      <dgm:spPr/>
    </dgm:pt>
    <dgm:pt modelId="{A85432E7-6EF2-4A1D-85E0-AAA44E7EE34B}" type="pres">
      <dgm:prSet presAssocID="{5D8FBE22-A06E-42DE-80AB-251839C889CF}" presName="node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F5F6BA-5119-4425-A231-24B828E03C67}" type="pres">
      <dgm:prSet presAssocID="{3BF26A2B-4DA3-4E7E-ADF3-552EF0B82B4C}" presName="sibTrans" presStyleCnt="0"/>
      <dgm:spPr/>
    </dgm:pt>
    <dgm:pt modelId="{B21EEB46-3162-4E0C-A1B8-463C4620A7FB}" type="pres">
      <dgm:prSet presAssocID="{B8FBCAD9-33CB-4656-A6DA-58C7D80C9F6C}" presName="node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C76106-580F-4F70-B379-DDA3408C9C46}" type="pres">
      <dgm:prSet presAssocID="{9D79C47C-B72B-4EE8-9F64-BD96C6CC601A}" presName="vSp" presStyleCnt="0"/>
      <dgm:spPr/>
    </dgm:pt>
    <dgm:pt modelId="{6766B450-F46E-4EAF-9759-8FAE4FCCE96F}" type="pres">
      <dgm:prSet presAssocID="{4ACA933F-4CE8-4556-9068-6FCF3EE5FA88}" presName="horFlow" presStyleCnt="0"/>
      <dgm:spPr/>
    </dgm:pt>
    <dgm:pt modelId="{0627FE03-7641-4081-8F0A-0049A0832E18}" type="pres">
      <dgm:prSet presAssocID="{4ACA933F-4CE8-4556-9068-6FCF3EE5FA88}" presName="bigChev" presStyleLbl="node1" presStyleIdx="2" presStyleCnt="3"/>
      <dgm:spPr/>
      <dgm:t>
        <a:bodyPr/>
        <a:lstStyle/>
        <a:p>
          <a:endParaRPr lang="en-US"/>
        </a:p>
      </dgm:t>
    </dgm:pt>
    <dgm:pt modelId="{41645087-C073-4B17-8487-56CBC057BF8E}" type="pres">
      <dgm:prSet presAssocID="{09EBB19E-B8DC-4A72-A8EB-F46E50968CC6}" presName="parTrans" presStyleCnt="0"/>
      <dgm:spPr/>
    </dgm:pt>
    <dgm:pt modelId="{BCD05146-5DAF-4C2D-A5F9-BFF5AA90E69C}" type="pres">
      <dgm:prSet presAssocID="{AA6F3940-1C23-4810-9600-A2E6F3528C6D}" presName="node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19E1C4-07B2-4BF5-88C2-8A719001662F}" type="pres">
      <dgm:prSet presAssocID="{3473484B-FAF7-4FA0-B583-172C69C8CB41}" presName="sibTrans" presStyleCnt="0"/>
      <dgm:spPr/>
    </dgm:pt>
    <dgm:pt modelId="{835C3476-E82C-419E-AEDD-AD7D0B835F1D}" type="pres">
      <dgm:prSet presAssocID="{6D98FE1D-65E0-444B-9866-772F44A1AD53}" presName="node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B3D27C5-B276-4781-BBF6-B6B6DD08F570}" srcId="{4ACA933F-4CE8-4556-9068-6FCF3EE5FA88}" destId="{6D98FE1D-65E0-444B-9866-772F44A1AD53}" srcOrd="1" destOrd="0" parTransId="{BAFA588E-3201-4E4D-9559-D3A56B23AEA1}" sibTransId="{0A92047F-C7E6-4161-A2F2-3B80EF4CB179}"/>
    <dgm:cxn modelId="{5329DC55-E7A7-4E2E-8766-0B7C82AED1FE}" type="presOf" srcId="{FEFD0099-C11D-4146-ADB2-E48CEEEA78BB}" destId="{FCD68D26-56B5-4053-A694-6B49F583D5B8}" srcOrd="0" destOrd="0" presId="urn:microsoft.com/office/officeart/2005/8/layout/lProcess3"/>
    <dgm:cxn modelId="{94ECFA4A-C436-4738-950A-1287A01FC318}" type="presOf" srcId="{72D8BEF9-AD48-4093-A6C1-695EA1286354}" destId="{9ADCA585-E3AD-40CE-8D64-D9969F298510}" srcOrd="0" destOrd="0" presId="urn:microsoft.com/office/officeart/2005/8/layout/lProcess3"/>
    <dgm:cxn modelId="{CF5DC3CD-BD64-49D2-88A0-EB09B5CDCEF2}" type="presOf" srcId="{AA6F3940-1C23-4810-9600-A2E6F3528C6D}" destId="{BCD05146-5DAF-4C2D-A5F9-BFF5AA90E69C}" srcOrd="0" destOrd="0" presId="urn:microsoft.com/office/officeart/2005/8/layout/lProcess3"/>
    <dgm:cxn modelId="{C0DCC37F-C4A0-4BC2-BB22-BF486210DA5E}" srcId="{0BEBD08E-445C-42A6-B589-8C7C3F83A6DD}" destId="{72D8BEF9-AD48-4093-A6C1-695EA1286354}" srcOrd="1" destOrd="0" parTransId="{910FF4A7-F6AD-404D-9345-49D50DB97526}" sibTransId="{8FD72ED7-D3D6-4B4D-89D6-5BC785CDFC48}"/>
    <dgm:cxn modelId="{718249AE-1065-4542-8B53-B2AA94EFAB17}" srcId="{4ACA933F-4CE8-4556-9068-6FCF3EE5FA88}" destId="{AA6F3940-1C23-4810-9600-A2E6F3528C6D}" srcOrd="0" destOrd="0" parTransId="{09EBB19E-B8DC-4A72-A8EB-F46E50968CC6}" sibTransId="{3473484B-FAF7-4FA0-B583-172C69C8CB41}"/>
    <dgm:cxn modelId="{E3EE65E4-4D51-4272-88E7-089EF14DE13D}" srcId="{9D79C47C-B72B-4EE8-9F64-BD96C6CC601A}" destId="{B8FBCAD9-33CB-4656-A6DA-58C7D80C9F6C}" srcOrd="1" destOrd="0" parTransId="{455C4AAD-F4D4-4212-BA82-312C3C980345}" sibTransId="{8705A728-0E0B-4066-978B-BE7EE346DD6C}"/>
    <dgm:cxn modelId="{56669943-7CEF-4849-86CA-910979A7E8AC}" srcId="{FEFD0099-C11D-4146-ADB2-E48CEEEA78BB}" destId="{0BEBD08E-445C-42A6-B589-8C7C3F83A6DD}" srcOrd="0" destOrd="0" parTransId="{83CE7902-4479-4F00-A3A5-9B847C482BA4}" sibTransId="{693F2946-7BB8-4841-B0F5-093055298031}"/>
    <dgm:cxn modelId="{CCC2E59B-3517-4AA8-9005-DB1B3B43351D}" srcId="{0BEBD08E-445C-42A6-B589-8C7C3F83A6DD}" destId="{26C86762-1A44-4013-843C-1F53C143F81A}" srcOrd="0" destOrd="0" parTransId="{C8B2CFE4-A9B8-41D8-A85B-0584BE0EE983}" sibTransId="{7E9C672F-02D9-458D-8EBF-1231C287D714}"/>
    <dgm:cxn modelId="{9EEBEC7C-423B-49A8-A137-363E8866064F}" type="presOf" srcId="{5D8FBE22-A06E-42DE-80AB-251839C889CF}" destId="{A85432E7-6EF2-4A1D-85E0-AAA44E7EE34B}" srcOrd="0" destOrd="0" presId="urn:microsoft.com/office/officeart/2005/8/layout/lProcess3"/>
    <dgm:cxn modelId="{C253D6D1-5F0F-4405-957D-75564937A36B}" type="presOf" srcId="{6D98FE1D-65E0-444B-9866-772F44A1AD53}" destId="{835C3476-E82C-419E-AEDD-AD7D0B835F1D}" srcOrd="0" destOrd="0" presId="urn:microsoft.com/office/officeart/2005/8/layout/lProcess3"/>
    <dgm:cxn modelId="{060D7B14-7583-412C-BED4-9323AA487659}" srcId="{9D79C47C-B72B-4EE8-9F64-BD96C6CC601A}" destId="{5D8FBE22-A06E-42DE-80AB-251839C889CF}" srcOrd="0" destOrd="0" parTransId="{5136B8AF-65B2-4050-84BC-6D92714835B3}" sibTransId="{3BF26A2B-4DA3-4E7E-ADF3-552EF0B82B4C}"/>
    <dgm:cxn modelId="{4E74395E-1C24-421F-AC82-FFAA2E21E629}" srcId="{FEFD0099-C11D-4146-ADB2-E48CEEEA78BB}" destId="{9D79C47C-B72B-4EE8-9F64-BD96C6CC601A}" srcOrd="1" destOrd="0" parTransId="{086C5852-FA3B-48B3-BAFE-D6958BDB3C9D}" sibTransId="{F595C136-F45F-493C-9AB4-0AD8A479EAF4}"/>
    <dgm:cxn modelId="{4FAD03D0-8312-4B01-8C38-5CD896AC2B45}" type="presOf" srcId="{9D79C47C-B72B-4EE8-9F64-BD96C6CC601A}" destId="{48C205FA-8FB9-4290-9F48-A329E074A987}" srcOrd="0" destOrd="0" presId="urn:microsoft.com/office/officeart/2005/8/layout/lProcess3"/>
    <dgm:cxn modelId="{319F605F-9C12-454D-A29C-807B4C9B2CF1}" type="presOf" srcId="{26C86762-1A44-4013-843C-1F53C143F81A}" destId="{A0C007C0-8AA3-4DE0-A118-48DF0D23ED14}" srcOrd="0" destOrd="0" presId="urn:microsoft.com/office/officeart/2005/8/layout/lProcess3"/>
    <dgm:cxn modelId="{DEB86F60-2D21-457A-B392-8336821FE34F}" type="presOf" srcId="{B8FBCAD9-33CB-4656-A6DA-58C7D80C9F6C}" destId="{B21EEB46-3162-4E0C-A1B8-463C4620A7FB}" srcOrd="0" destOrd="0" presId="urn:microsoft.com/office/officeart/2005/8/layout/lProcess3"/>
    <dgm:cxn modelId="{F0B9D790-A856-4690-A2FD-BC1C0D0B2518}" type="presOf" srcId="{4ACA933F-4CE8-4556-9068-6FCF3EE5FA88}" destId="{0627FE03-7641-4081-8F0A-0049A0832E18}" srcOrd="0" destOrd="0" presId="urn:microsoft.com/office/officeart/2005/8/layout/lProcess3"/>
    <dgm:cxn modelId="{680275F2-8813-43D6-90DE-8CCAFBCEB690}" srcId="{FEFD0099-C11D-4146-ADB2-E48CEEEA78BB}" destId="{4ACA933F-4CE8-4556-9068-6FCF3EE5FA88}" srcOrd="2" destOrd="0" parTransId="{148136A3-1E6E-45BF-8A96-6E62C85C0E51}" sibTransId="{0D60AFA7-1529-422B-B7EE-C6EF7A967E25}"/>
    <dgm:cxn modelId="{95DC3200-B666-4E62-BCD1-75ABF1D0DF79}" type="presOf" srcId="{0BEBD08E-445C-42A6-B589-8C7C3F83A6DD}" destId="{14D673E8-2247-43A5-A7A1-3A453D510F95}" srcOrd="0" destOrd="0" presId="urn:microsoft.com/office/officeart/2005/8/layout/lProcess3"/>
    <dgm:cxn modelId="{F8A5A76F-6853-4FAC-9165-2C2DD923DDA3}" type="presParOf" srcId="{FCD68D26-56B5-4053-A694-6B49F583D5B8}" destId="{DC11A89E-290A-4BEA-8C0D-E70DA3D1DEE5}" srcOrd="0" destOrd="0" presId="urn:microsoft.com/office/officeart/2005/8/layout/lProcess3"/>
    <dgm:cxn modelId="{B2111822-3AC7-4252-B717-FD4118A60C29}" type="presParOf" srcId="{DC11A89E-290A-4BEA-8C0D-E70DA3D1DEE5}" destId="{14D673E8-2247-43A5-A7A1-3A453D510F95}" srcOrd="0" destOrd="0" presId="urn:microsoft.com/office/officeart/2005/8/layout/lProcess3"/>
    <dgm:cxn modelId="{394DD98E-8D9D-4A92-B1AA-7282132CB134}" type="presParOf" srcId="{DC11A89E-290A-4BEA-8C0D-E70DA3D1DEE5}" destId="{7551855E-7EDB-4A8F-A899-FB1C5EFAC050}" srcOrd="1" destOrd="0" presId="urn:microsoft.com/office/officeart/2005/8/layout/lProcess3"/>
    <dgm:cxn modelId="{1DE2B91A-9140-4A54-9458-BAADFEB46F31}" type="presParOf" srcId="{DC11A89E-290A-4BEA-8C0D-E70DA3D1DEE5}" destId="{A0C007C0-8AA3-4DE0-A118-48DF0D23ED14}" srcOrd="2" destOrd="0" presId="urn:microsoft.com/office/officeart/2005/8/layout/lProcess3"/>
    <dgm:cxn modelId="{D18E64AB-E82C-4348-98E9-E7077C945AA9}" type="presParOf" srcId="{DC11A89E-290A-4BEA-8C0D-E70DA3D1DEE5}" destId="{7FABEB6F-9B35-4BC0-AFFC-3D7D0361C441}" srcOrd="3" destOrd="0" presId="urn:microsoft.com/office/officeart/2005/8/layout/lProcess3"/>
    <dgm:cxn modelId="{81FBDA11-2255-4F57-ACB3-6AEAD946BD69}" type="presParOf" srcId="{DC11A89E-290A-4BEA-8C0D-E70DA3D1DEE5}" destId="{9ADCA585-E3AD-40CE-8D64-D9969F298510}" srcOrd="4" destOrd="0" presId="urn:microsoft.com/office/officeart/2005/8/layout/lProcess3"/>
    <dgm:cxn modelId="{CBF2DF8C-9A16-4928-BB13-C4B6F7ED0789}" type="presParOf" srcId="{FCD68D26-56B5-4053-A694-6B49F583D5B8}" destId="{6EF402E2-1651-4F12-861F-B7FD7ED06B3E}" srcOrd="1" destOrd="0" presId="urn:microsoft.com/office/officeart/2005/8/layout/lProcess3"/>
    <dgm:cxn modelId="{D9B1638F-74E1-4872-8C46-9996CBD1F6E5}" type="presParOf" srcId="{FCD68D26-56B5-4053-A694-6B49F583D5B8}" destId="{C78BA980-4F60-4A2E-981B-761A35FA0379}" srcOrd="2" destOrd="0" presId="urn:microsoft.com/office/officeart/2005/8/layout/lProcess3"/>
    <dgm:cxn modelId="{EC5D7A3D-7CE1-49A0-86C7-334A24DB33AE}" type="presParOf" srcId="{C78BA980-4F60-4A2E-981B-761A35FA0379}" destId="{48C205FA-8FB9-4290-9F48-A329E074A987}" srcOrd="0" destOrd="0" presId="urn:microsoft.com/office/officeart/2005/8/layout/lProcess3"/>
    <dgm:cxn modelId="{81B62566-20F1-4BC3-89A3-0316925020EC}" type="presParOf" srcId="{C78BA980-4F60-4A2E-981B-761A35FA0379}" destId="{10300514-8CD5-4447-A2B9-6731B2445F09}" srcOrd="1" destOrd="0" presId="urn:microsoft.com/office/officeart/2005/8/layout/lProcess3"/>
    <dgm:cxn modelId="{41C7245E-6653-441E-87D9-FC452A341F20}" type="presParOf" srcId="{C78BA980-4F60-4A2E-981B-761A35FA0379}" destId="{A85432E7-6EF2-4A1D-85E0-AAA44E7EE34B}" srcOrd="2" destOrd="0" presId="urn:microsoft.com/office/officeart/2005/8/layout/lProcess3"/>
    <dgm:cxn modelId="{8E101240-A4BD-4690-A1CB-2118C1A69B1A}" type="presParOf" srcId="{C78BA980-4F60-4A2E-981B-761A35FA0379}" destId="{C9F5F6BA-5119-4425-A231-24B828E03C67}" srcOrd="3" destOrd="0" presId="urn:microsoft.com/office/officeart/2005/8/layout/lProcess3"/>
    <dgm:cxn modelId="{4DC2B7F3-418B-4A5E-8ACA-01D3BA9D18D4}" type="presParOf" srcId="{C78BA980-4F60-4A2E-981B-761A35FA0379}" destId="{B21EEB46-3162-4E0C-A1B8-463C4620A7FB}" srcOrd="4" destOrd="0" presId="urn:microsoft.com/office/officeart/2005/8/layout/lProcess3"/>
    <dgm:cxn modelId="{54A7D474-8175-464B-A5BF-C01D8BCB48BC}" type="presParOf" srcId="{FCD68D26-56B5-4053-A694-6B49F583D5B8}" destId="{36C76106-580F-4F70-B379-DDA3408C9C46}" srcOrd="3" destOrd="0" presId="urn:microsoft.com/office/officeart/2005/8/layout/lProcess3"/>
    <dgm:cxn modelId="{8FE7CED4-3D37-48BF-AA3E-3CBD6611F10F}" type="presParOf" srcId="{FCD68D26-56B5-4053-A694-6B49F583D5B8}" destId="{6766B450-F46E-4EAF-9759-8FAE4FCCE96F}" srcOrd="4" destOrd="0" presId="urn:microsoft.com/office/officeart/2005/8/layout/lProcess3"/>
    <dgm:cxn modelId="{2FDF4FB4-6829-4BF4-B0AA-2A8A3AE6D1E0}" type="presParOf" srcId="{6766B450-F46E-4EAF-9759-8FAE4FCCE96F}" destId="{0627FE03-7641-4081-8F0A-0049A0832E18}" srcOrd="0" destOrd="0" presId="urn:microsoft.com/office/officeart/2005/8/layout/lProcess3"/>
    <dgm:cxn modelId="{9E19BE38-9F6D-45CD-AF23-42230236303D}" type="presParOf" srcId="{6766B450-F46E-4EAF-9759-8FAE4FCCE96F}" destId="{41645087-C073-4B17-8487-56CBC057BF8E}" srcOrd="1" destOrd="0" presId="urn:microsoft.com/office/officeart/2005/8/layout/lProcess3"/>
    <dgm:cxn modelId="{65C2F015-16EE-4CCD-A239-64EDDA23C5E3}" type="presParOf" srcId="{6766B450-F46E-4EAF-9759-8FAE4FCCE96F}" destId="{BCD05146-5DAF-4C2D-A5F9-BFF5AA90E69C}" srcOrd="2" destOrd="0" presId="urn:microsoft.com/office/officeart/2005/8/layout/lProcess3"/>
    <dgm:cxn modelId="{9C470040-6C3B-4434-B338-969016F5A137}" type="presParOf" srcId="{6766B450-F46E-4EAF-9759-8FAE4FCCE96F}" destId="{5019E1C4-07B2-4BF5-88C2-8A719001662F}" srcOrd="3" destOrd="0" presId="urn:microsoft.com/office/officeart/2005/8/layout/lProcess3"/>
    <dgm:cxn modelId="{9C6D3F6F-5DFA-4ED4-85A7-057BFC3EAFD1}" type="presParOf" srcId="{6766B450-F46E-4EAF-9759-8FAE4FCCE96F}" destId="{835C3476-E82C-419E-AEDD-AD7D0B835F1D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D673E8-2247-43A5-A7A1-3A453D510F95}">
      <dsp:nvSpPr>
        <dsp:cNvPr id="0" name=""/>
        <dsp:cNvSpPr/>
      </dsp:nvSpPr>
      <dsp:spPr>
        <a:xfrm>
          <a:off x="27188" y="2087"/>
          <a:ext cx="3481573" cy="139262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Arial" pitchFamily="34" charset="0"/>
              <a:cs typeface="Arial" pitchFamily="34" charset="0"/>
            </a:rPr>
            <a:t>Федеральные и региональные власти</a:t>
          </a:r>
          <a:endParaRPr lang="en-US" sz="2400" kern="1200" dirty="0">
            <a:latin typeface="Arial" pitchFamily="34" charset="0"/>
            <a:cs typeface="Arial" pitchFamily="34" charset="0"/>
          </a:endParaRPr>
        </a:p>
      </dsp:txBody>
      <dsp:txXfrm>
        <a:off x="27188" y="2087"/>
        <a:ext cx="3481573" cy="1392629"/>
      </dsp:txXfrm>
    </dsp:sp>
    <dsp:sp modelId="{A0C007C0-8AA3-4DE0-A118-48DF0D23ED14}">
      <dsp:nvSpPr>
        <dsp:cNvPr id="0" name=""/>
        <dsp:cNvSpPr/>
      </dsp:nvSpPr>
      <dsp:spPr>
        <a:xfrm>
          <a:off x="3056157" y="120461"/>
          <a:ext cx="2889706" cy="115588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Содействие в разработке </a:t>
          </a:r>
          <a:r>
            <a:rPr lang="ru-RU" sz="1400" kern="1200" dirty="0" err="1" smtClean="0">
              <a:latin typeface="Arial" pitchFamily="34" charset="0"/>
              <a:cs typeface="Arial" pitchFamily="34" charset="0"/>
            </a:rPr>
            <a:t>фед</a:t>
          </a:r>
          <a:r>
            <a:rPr lang="ru-RU" sz="1400" kern="1200" dirty="0" smtClean="0">
              <a:latin typeface="Arial" pitchFamily="34" charset="0"/>
              <a:cs typeface="Arial" pitchFamily="34" charset="0"/>
            </a:rPr>
            <a:t>. законодательства (</a:t>
          </a:r>
          <a:r>
            <a:rPr lang="ru-RU" sz="1400" kern="1200" dirty="0" err="1" smtClean="0">
              <a:latin typeface="Arial" pitchFamily="34" charset="0"/>
              <a:cs typeface="Arial" pitchFamily="34" charset="0"/>
            </a:rPr>
            <a:t>МинРегион</a:t>
          </a:r>
          <a:r>
            <a:rPr lang="ru-RU" sz="1400" kern="1200" dirty="0" smtClean="0">
              <a:latin typeface="Arial" pitchFamily="34" charset="0"/>
              <a:cs typeface="Arial" pitchFamily="34" charset="0"/>
            </a:rPr>
            <a:t>, </a:t>
          </a:r>
          <a:r>
            <a:rPr lang="ru-RU" sz="1400" kern="1200" dirty="0" err="1" smtClean="0">
              <a:latin typeface="Arial" pitchFamily="34" charset="0"/>
              <a:cs typeface="Arial" pitchFamily="34" charset="0"/>
            </a:rPr>
            <a:t>ГосДума</a:t>
          </a:r>
          <a:r>
            <a:rPr lang="ru-RU" sz="1400" kern="1200" dirty="0" smtClean="0">
              <a:latin typeface="Arial" pitchFamily="34" charset="0"/>
              <a:cs typeface="Arial" pitchFamily="34" charset="0"/>
            </a:rPr>
            <a:t>) – совместно с ЕБРР</a:t>
          </a:r>
          <a:endParaRPr lang="en-US" sz="1400" kern="1200" dirty="0">
            <a:latin typeface="Arial" pitchFamily="34" charset="0"/>
            <a:cs typeface="Arial" pitchFamily="34" charset="0"/>
          </a:endParaRPr>
        </a:p>
      </dsp:txBody>
      <dsp:txXfrm>
        <a:off x="3056157" y="120461"/>
        <a:ext cx="2889706" cy="1155882"/>
      </dsp:txXfrm>
    </dsp:sp>
    <dsp:sp modelId="{9ADCA585-E3AD-40CE-8D64-D9969F298510}">
      <dsp:nvSpPr>
        <dsp:cNvPr id="0" name=""/>
        <dsp:cNvSpPr/>
      </dsp:nvSpPr>
      <dsp:spPr>
        <a:xfrm>
          <a:off x="5541305" y="120461"/>
          <a:ext cx="2889706" cy="115588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Содействие в создании региональных </a:t>
          </a:r>
          <a:r>
            <a:rPr lang="ru-RU" sz="1400" kern="1200" smtClean="0">
              <a:latin typeface="Arial" pitchFamily="34" charset="0"/>
              <a:cs typeface="Arial" pitchFamily="34" charset="0"/>
            </a:rPr>
            <a:t>систем фин-ия кап.ремонта </a:t>
          </a:r>
          <a:r>
            <a:rPr lang="ru-RU" sz="1400" kern="1200" dirty="0" smtClean="0">
              <a:latin typeface="Arial" pitchFamily="34" charset="0"/>
              <a:cs typeface="Arial" pitchFamily="34" charset="0"/>
            </a:rPr>
            <a:t>и ЭЭМ</a:t>
          </a:r>
          <a:endParaRPr lang="en-US" sz="1400" kern="1200" dirty="0">
            <a:latin typeface="Arial" pitchFamily="34" charset="0"/>
            <a:cs typeface="Arial" pitchFamily="34" charset="0"/>
          </a:endParaRPr>
        </a:p>
      </dsp:txBody>
      <dsp:txXfrm>
        <a:off x="5541305" y="120461"/>
        <a:ext cx="2889706" cy="1155882"/>
      </dsp:txXfrm>
    </dsp:sp>
    <dsp:sp modelId="{48C205FA-8FB9-4290-9F48-A329E074A987}">
      <dsp:nvSpPr>
        <dsp:cNvPr id="0" name=""/>
        <dsp:cNvSpPr/>
      </dsp:nvSpPr>
      <dsp:spPr>
        <a:xfrm>
          <a:off x="27188" y="1589685"/>
          <a:ext cx="3481573" cy="139262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Arial" pitchFamily="34" charset="0"/>
              <a:cs typeface="Arial" pitchFamily="34" charset="0"/>
            </a:rPr>
            <a:t>Банки</a:t>
          </a:r>
          <a:endParaRPr lang="en-US" sz="2400" kern="1200" dirty="0">
            <a:latin typeface="Arial" pitchFamily="34" charset="0"/>
            <a:cs typeface="Arial" pitchFamily="34" charset="0"/>
          </a:endParaRPr>
        </a:p>
      </dsp:txBody>
      <dsp:txXfrm>
        <a:off x="27188" y="1589685"/>
        <a:ext cx="3481573" cy="1392629"/>
      </dsp:txXfrm>
    </dsp:sp>
    <dsp:sp modelId="{A85432E7-6EF2-4A1D-85E0-AAA44E7EE34B}">
      <dsp:nvSpPr>
        <dsp:cNvPr id="0" name=""/>
        <dsp:cNvSpPr/>
      </dsp:nvSpPr>
      <dsp:spPr>
        <a:xfrm>
          <a:off x="3056157" y="1708058"/>
          <a:ext cx="2889706" cy="115588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Содействие в разработке и продвижении продукта</a:t>
          </a:r>
          <a:endParaRPr lang="en-US" sz="1400" kern="1200" dirty="0">
            <a:latin typeface="Arial" pitchFamily="34" charset="0"/>
            <a:cs typeface="Arial" pitchFamily="34" charset="0"/>
          </a:endParaRPr>
        </a:p>
      </dsp:txBody>
      <dsp:txXfrm>
        <a:off x="3056157" y="1708058"/>
        <a:ext cx="2889706" cy="1155882"/>
      </dsp:txXfrm>
    </dsp:sp>
    <dsp:sp modelId="{B21EEB46-3162-4E0C-A1B8-463C4620A7FB}">
      <dsp:nvSpPr>
        <dsp:cNvPr id="0" name=""/>
        <dsp:cNvSpPr/>
      </dsp:nvSpPr>
      <dsp:spPr>
        <a:xfrm>
          <a:off x="5541305" y="1708058"/>
          <a:ext cx="2889706" cy="115588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Формирование клиентской базы, обучение сотрудников банка</a:t>
          </a:r>
          <a:endParaRPr lang="en-US" sz="1400" kern="1200" dirty="0">
            <a:latin typeface="Arial" pitchFamily="34" charset="0"/>
            <a:cs typeface="Arial" pitchFamily="34" charset="0"/>
          </a:endParaRPr>
        </a:p>
      </dsp:txBody>
      <dsp:txXfrm>
        <a:off x="5541305" y="1708058"/>
        <a:ext cx="2889706" cy="1155882"/>
      </dsp:txXfrm>
    </dsp:sp>
    <dsp:sp modelId="{0627FE03-7641-4081-8F0A-0049A0832E18}">
      <dsp:nvSpPr>
        <dsp:cNvPr id="0" name=""/>
        <dsp:cNvSpPr/>
      </dsp:nvSpPr>
      <dsp:spPr>
        <a:xfrm>
          <a:off x="27188" y="3177282"/>
          <a:ext cx="3481573" cy="139262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Arial" pitchFamily="34" charset="0"/>
              <a:cs typeface="Arial" pitchFamily="34" charset="0"/>
            </a:rPr>
            <a:t>Ассоциации ТСЖ и УК</a:t>
          </a:r>
          <a:endParaRPr lang="en-US" sz="2400" kern="1200" dirty="0">
            <a:latin typeface="Arial" pitchFamily="34" charset="0"/>
            <a:cs typeface="Arial" pitchFamily="34" charset="0"/>
          </a:endParaRPr>
        </a:p>
      </dsp:txBody>
      <dsp:txXfrm>
        <a:off x="27188" y="3177282"/>
        <a:ext cx="3481573" cy="1392629"/>
      </dsp:txXfrm>
    </dsp:sp>
    <dsp:sp modelId="{BCD05146-5DAF-4C2D-A5F9-BFF5AA90E69C}">
      <dsp:nvSpPr>
        <dsp:cNvPr id="0" name=""/>
        <dsp:cNvSpPr/>
      </dsp:nvSpPr>
      <dsp:spPr>
        <a:xfrm>
          <a:off x="3056157" y="3295656"/>
          <a:ext cx="2889706" cy="115588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Обучающие тренинги и семинары</a:t>
          </a:r>
          <a:endParaRPr lang="en-US" sz="1400" kern="1200" dirty="0">
            <a:latin typeface="Arial" pitchFamily="34" charset="0"/>
            <a:cs typeface="Arial" pitchFamily="34" charset="0"/>
          </a:endParaRPr>
        </a:p>
      </dsp:txBody>
      <dsp:txXfrm>
        <a:off x="3056157" y="3295656"/>
        <a:ext cx="2889706" cy="1155882"/>
      </dsp:txXfrm>
    </dsp:sp>
    <dsp:sp modelId="{835C3476-E82C-419E-AEDD-AD7D0B835F1D}">
      <dsp:nvSpPr>
        <dsp:cNvPr id="0" name=""/>
        <dsp:cNvSpPr/>
      </dsp:nvSpPr>
      <dsp:spPr>
        <a:xfrm>
          <a:off x="5541305" y="3295656"/>
          <a:ext cx="2889706" cy="115588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Содействие в подготовке проектов</a:t>
          </a:r>
          <a:endParaRPr lang="en-US" sz="1400" kern="1200" dirty="0">
            <a:latin typeface="Arial" pitchFamily="34" charset="0"/>
            <a:cs typeface="Arial" pitchFamily="34" charset="0"/>
          </a:endParaRPr>
        </a:p>
      </dsp:txBody>
      <dsp:txXfrm>
        <a:off x="5541305" y="3295656"/>
        <a:ext cx="2889706" cy="11558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782" y="4715907"/>
            <a:ext cx="4987022" cy="44694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375" tIns="48187" rIns="96375" bIns="48187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  <a:p>
            <a:pPr lvl="0"/>
            <a:endParaRPr lang="en-US" smtClean="0"/>
          </a:p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22313" y="749300"/>
            <a:ext cx="5362575" cy="3713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ctr" defTabSz="976313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3075" algn="l" defTabSz="9763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4563" algn="l" defTabSz="9763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17638" algn="l" defTabSz="9763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90713" algn="l" defTabSz="9763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22313" y="749300"/>
            <a:ext cx="5362575" cy="37131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22313" y="749300"/>
            <a:ext cx="5362575" cy="37131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22313" y="749300"/>
            <a:ext cx="5362575" cy="37131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8B28C-A1A9-4BD1-BCBF-1455A24961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fld id="{28541C59-C23B-45AD-BB79-71D28A97E66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7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7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8B28C-A1A9-4BD1-BCBF-1455A24961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fld id="{28541C59-C23B-45AD-BB79-71D28A97E66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7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7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8B28C-A1A9-4BD1-BCBF-1455A24961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fld id="{28541C59-C23B-45AD-BB79-71D28A97E66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7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7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8B28C-A1A9-4BD1-BCBF-1455A24961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fld id="{28541C59-C23B-45AD-BB79-71D28A97E66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7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7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8B28C-A1A9-4BD1-BCBF-1455A24961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fld id="{28541C59-C23B-45AD-BB79-71D28A97E66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7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7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8B28C-A1A9-4BD1-BCBF-1455A24961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fld id="{28541C59-C23B-45AD-BB79-71D28A97E66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7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7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8B28C-A1A9-4BD1-BCBF-1455A24961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fld id="{28541C59-C23B-45AD-BB79-71D28A97E66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7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7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8B28C-A1A9-4BD1-BCBF-1455A24961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fld id="{28541C59-C23B-45AD-BB79-71D28A97E66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7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7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8B28C-A1A9-4BD1-BCBF-1455A24961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fld id="{28541C59-C23B-45AD-BB79-71D28A97E66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7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7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8B28C-A1A9-4BD1-BCBF-1455A24961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fld id="{28541C59-C23B-45AD-BB79-71D28A97E66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7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7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25"/>
          <p:cNvSpPr>
            <a:spLocks noChangeArrowheads="1"/>
          </p:cNvSpPr>
          <p:nvPr userDrawn="1"/>
        </p:nvSpPr>
        <p:spPr bwMode="auto">
          <a:xfrm>
            <a:off x="0" y="0"/>
            <a:ext cx="9906000" cy="2506663"/>
          </a:xfrm>
          <a:prstGeom prst="rect">
            <a:avLst/>
          </a:prstGeom>
          <a:solidFill>
            <a:srgbClr val="014C6D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grpSp>
        <p:nvGrpSpPr>
          <p:cNvPr id="2" name="Group 1426"/>
          <p:cNvGrpSpPr>
            <a:grpSpLocks/>
          </p:cNvGrpSpPr>
          <p:nvPr userDrawn="1"/>
        </p:nvGrpSpPr>
        <p:grpSpPr bwMode="auto">
          <a:xfrm>
            <a:off x="416190" y="385763"/>
            <a:ext cx="3238368" cy="412750"/>
            <a:chOff x="257" y="242"/>
            <a:chExt cx="1674" cy="231"/>
          </a:xfrm>
        </p:grpSpPr>
        <p:sp>
          <p:nvSpPr>
            <p:cNvPr id="5" name="Freeform 1427"/>
            <p:cNvSpPr>
              <a:spLocks/>
            </p:cNvSpPr>
            <p:nvPr userDrawn="1"/>
          </p:nvSpPr>
          <p:spPr bwMode="auto">
            <a:xfrm>
              <a:off x="938" y="246"/>
              <a:ext cx="10" cy="21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106"/>
                </a:cxn>
                <a:cxn ang="0">
                  <a:pos x="2" y="109"/>
                </a:cxn>
                <a:cxn ang="0">
                  <a:pos x="5" y="106"/>
                </a:cxn>
                <a:cxn ang="0">
                  <a:pos x="5" y="2"/>
                </a:cxn>
                <a:cxn ang="0">
                  <a:pos x="2" y="0"/>
                </a:cxn>
                <a:cxn ang="0">
                  <a:pos x="0" y="2"/>
                </a:cxn>
              </a:cxnLst>
              <a:rect l="0" t="0" r="r" b="b"/>
              <a:pathLst>
                <a:path w="5" h="109">
                  <a:moveTo>
                    <a:pt x="0" y="2"/>
                  </a:move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1" y="109"/>
                    <a:pt x="2" y="109"/>
                  </a:cubicBezTo>
                  <a:cubicBezTo>
                    <a:pt x="4" y="109"/>
                    <a:pt x="5" y="108"/>
                    <a:pt x="5" y="106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4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" name="Rectangle 1428"/>
            <p:cNvSpPr>
              <a:spLocks noChangeArrowheads="1"/>
            </p:cNvSpPr>
            <p:nvPr userDrawn="1"/>
          </p:nvSpPr>
          <p:spPr bwMode="auto">
            <a:xfrm>
              <a:off x="492" y="248"/>
              <a:ext cx="68" cy="21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1429"/>
            <p:cNvSpPr>
              <a:spLocks/>
            </p:cNvSpPr>
            <p:nvPr userDrawn="1"/>
          </p:nvSpPr>
          <p:spPr bwMode="auto">
            <a:xfrm>
              <a:off x="582" y="248"/>
              <a:ext cx="148" cy="2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0" y="0"/>
                </a:cxn>
                <a:cxn ang="0">
                  <a:pos x="150" y="52"/>
                </a:cxn>
                <a:cxn ang="0">
                  <a:pos x="66" y="52"/>
                </a:cxn>
                <a:cxn ang="0">
                  <a:pos x="66" y="86"/>
                </a:cxn>
                <a:cxn ang="0">
                  <a:pos x="140" y="86"/>
                </a:cxn>
                <a:cxn ang="0">
                  <a:pos x="140" y="139"/>
                </a:cxn>
                <a:cxn ang="0">
                  <a:pos x="66" y="139"/>
                </a:cxn>
                <a:cxn ang="0">
                  <a:pos x="66" y="213"/>
                </a:cxn>
                <a:cxn ang="0">
                  <a:pos x="0" y="213"/>
                </a:cxn>
                <a:cxn ang="0">
                  <a:pos x="0" y="0"/>
                </a:cxn>
              </a:cxnLst>
              <a:rect l="0" t="0" r="r" b="b"/>
              <a:pathLst>
                <a:path w="150" h="213">
                  <a:moveTo>
                    <a:pt x="0" y="0"/>
                  </a:moveTo>
                  <a:lnTo>
                    <a:pt x="150" y="0"/>
                  </a:lnTo>
                  <a:lnTo>
                    <a:pt x="150" y="52"/>
                  </a:lnTo>
                  <a:lnTo>
                    <a:pt x="66" y="52"/>
                  </a:lnTo>
                  <a:lnTo>
                    <a:pt x="66" y="86"/>
                  </a:lnTo>
                  <a:lnTo>
                    <a:pt x="140" y="86"/>
                  </a:lnTo>
                  <a:lnTo>
                    <a:pt x="140" y="139"/>
                  </a:lnTo>
                  <a:lnTo>
                    <a:pt x="66" y="139"/>
                  </a:lnTo>
                  <a:lnTo>
                    <a:pt x="66" y="213"/>
                  </a:lnTo>
                  <a:lnTo>
                    <a:pt x="0" y="2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" name="Freeform 1430"/>
            <p:cNvSpPr>
              <a:spLocks/>
            </p:cNvSpPr>
            <p:nvPr userDrawn="1"/>
          </p:nvSpPr>
          <p:spPr bwMode="auto">
            <a:xfrm>
              <a:off x="740" y="244"/>
              <a:ext cx="152" cy="221"/>
            </a:xfrm>
            <a:custGeom>
              <a:avLst/>
              <a:gdLst/>
              <a:ahLst/>
              <a:cxnLst>
                <a:cxn ang="0">
                  <a:pos x="76" y="106"/>
                </a:cxn>
                <a:cxn ang="0">
                  <a:pos x="52" y="110"/>
                </a:cxn>
                <a:cxn ang="0">
                  <a:pos x="0" y="54"/>
                </a:cxn>
                <a:cxn ang="0">
                  <a:pos x="52" y="0"/>
                </a:cxn>
                <a:cxn ang="0">
                  <a:pos x="76" y="4"/>
                </a:cxn>
                <a:cxn ang="0">
                  <a:pos x="76" y="32"/>
                </a:cxn>
                <a:cxn ang="0">
                  <a:pos x="59" y="28"/>
                </a:cxn>
                <a:cxn ang="0">
                  <a:pos x="34" y="54"/>
                </a:cxn>
                <a:cxn ang="0">
                  <a:pos x="58" y="82"/>
                </a:cxn>
                <a:cxn ang="0">
                  <a:pos x="76" y="78"/>
                </a:cxn>
                <a:cxn ang="0">
                  <a:pos x="76" y="106"/>
                </a:cxn>
              </a:cxnLst>
              <a:rect l="0" t="0" r="r" b="b"/>
              <a:pathLst>
                <a:path w="76" h="110">
                  <a:moveTo>
                    <a:pt x="76" y="106"/>
                  </a:moveTo>
                  <a:cubicBezTo>
                    <a:pt x="70" y="108"/>
                    <a:pt x="61" y="110"/>
                    <a:pt x="52" y="110"/>
                  </a:cubicBezTo>
                  <a:cubicBezTo>
                    <a:pt x="23" y="110"/>
                    <a:pt x="0" y="91"/>
                    <a:pt x="0" y="54"/>
                  </a:cubicBezTo>
                  <a:cubicBezTo>
                    <a:pt x="0" y="18"/>
                    <a:pt x="24" y="0"/>
                    <a:pt x="52" y="0"/>
                  </a:cubicBezTo>
                  <a:cubicBezTo>
                    <a:pt x="61" y="0"/>
                    <a:pt x="67" y="2"/>
                    <a:pt x="76" y="4"/>
                  </a:cubicBezTo>
                  <a:cubicBezTo>
                    <a:pt x="76" y="32"/>
                    <a:pt x="76" y="32"/>
                    <a:pt x="76" y="32"/>
                  </a:cubicBezTo>
                  <a:cubicBezTo>
                    <a:pt x="70" y="29"/>
                    <a:pt x="65" y="28"/>
                    <a:pt x="59" y="28"/>
                  </a:cubicBezTo>
                  <a:cubicBezTo>
                    <a:pt x="45" y="28"/>
                    <a:pt x="34" y="37"/>
                    <a:pt x="34" y="54"/>
                  </a:cubicBezTo>
                  <a:cubicBezTo>
                    <a:pt x="34" y="72"/>
                    <a:pt x="44" y="82"/>
                    <a:pt x="58" y="82"/>
                  </a:cubicBezTo>
                  <a:cubicBezTo>
                    <a:pt x="64" y="82"/>
                    <a:pt x="70" y="80"/>
                    <a:pt x="76" y="78"/>
                  </a:cubicBezTo>
                  <a:lnTo>
                    <a:pt x="76" y="10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" name="Rectangle 1431"/>
            <p:cNvSpPr>
              <a:spLocks noChangeArrowheads="1"/>
            </p:cNvSpPr>
            <p:nvPr userDrawn="1"/>
          </p:nvSpPr>
          <p:spPr bwMode="auto">
            <a:xfrm>
              <a:off x="994" y="246"/>
              <a:ext cx="16" cy="6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" name="Freeform 1432"/>
            <p:cNvSpPr>
              <a:spLocks/>
            </p:cNvSpPr>
            <p:nvPr userDrawn="1"/>
          </p:nvSpPr>
          <p:spPr bwMode="auto">
            <a:xfrm>
              <a:off x="1022" y="262"/>
              <a:ext cx="50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16" y="0"/>
                </a:cxn>
                <a:cxn ang="0">
                  <a:pos x="25" y="9"/>
                </a:cxn>
                <a:cxn ang="0">
                  <a:pos x="25" y="24"/>
                </a:cxn>
                <a:cxn ang="0">
                  <a:pos x="17" y="24"/>
                </a:cxn>
                <a:cxn ang="0">
                  <a:pos x="17" y="13"/>
                </a:cxn>
                <a:cxn ang="0">
                  <a:pos x="13" y="7"/>
                </a:cxn>
                <a:cxn ang="0">
                  <a:pos x="8" y="14"/>
                </a:cxn>
                <a:cxn ang="0">
                  <a:pos x="8" y="24"/>
                </a:cxn>
                <a:cxn ang="0">
                  <a:pos x="0" y="24"/>
                </a:cxn>
                <a:cxn ang="0">
                  <a:pos x="0" y="0"/>
                </a:cxn>
              </a:cxnLst>
              <a:rect l="0" t="0" r="r" b="b"/>
              <a:pathLst>
                <a:path w="25" h="24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9" y="1"/>
                    <a:pt x="12" y="0"/>
                    <a:pt x="16" y="0"/>
                  </a:cubicBezTo>
                  <a:cubicBezTo>
                    <a:pt x="22" y="0"/>
                    <a:pt x="25" y="4"/>
                    <a:pt x="25" y="9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17" y="24"/>
                    <a:pt x="17" y="24"/>
                    <a:pt x="17" y="24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8"/>
                    <a:pt x="15" y="7"/>
                    <a:pt x="13" y="7"/>
                  </a:cubicBezTo>
                  <a:cubicBezTo>
                    <a:pt x="10" y="7"/>
                    <a:pt x="8" y="9"/>
                    <a:pt x="8" y="1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0" y="24"/>
                    <a:pt x="0" y="24"/>
                    <a:pt x="0" y="2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" name="Freeform 1433"/>
            <p:cNvSpPr>
              <a:spLocks/>
            </p:cNvSpPr>
            <p:nvPr userDrawn="1"/>
          </p:nvSpPr>
          <p:spPr bwMode="auto">
            <a:xfrm>
              <a:off x="1078" y="248"/>
              <a:ext cx="36" cy="6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4" y="7"/>
                </a:cxn>
                <a:cxn ang="0">
                  <a:pos x="4" y="2"/>
                </a:cxn>
                <a:cxn ang="0">
                  <a:pos x="13" y="0"/>
                </a:cxn>
                <a:cxn ang="0">
                  <a:pos x="13" y="7"/>
                </a:cxn>
                <a:cxn ang="0">
                  <a:pos x="18" y="7"/>
                </a:cxn>
                <a:cxn ang="0">
                  <a:pos x="18" y="13"/>
                </a:cxn>
                <a:cxn ang="0">
                  <a:pos x="13" y="13"/>
                </a:cxn>
                <a:cxn ang="0">
                  <a:pos x="13" y="22"/>
                </a:cxn>
                <a:cxn ang="0">
                  <a:pos x="16" y="26"/>
                </a:cxn>
                <a:cxn ang="0">
                  <a:pos x="18" y="26"/>
                </a:cxn>
                <a:cxn ang="0">
                  <a:pos x="19" y="31"/>
                </a:cxn>
                <a:cxn ang="0">
                  <a:pos x="13" y="32"/>
                </a:cxn>
                <a:cxn ang="0">
                  <a:pos x="4" y="23"/>
                </a:cxn>
                <a:cxn ang="0">
                  <a:pos x="4" y="13"/>
                </a:cxn>
                <a:cxn ang="0">
                  <a:pos x="0" y="13"/>
                </a:cxn>
                <a:cxn ang="0">
                  <a:pos x="0" y="7"/>
                </a:cxn>
              </a:cxnLst>
              <a:rect l="0" t="0" r="r" b="b"/>
              <a:pathLst>
                <a:path w="19" h="32">
                  <a:moveTo>
                    <a:pt x="0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5"/>
                    <a:pt x="13" y="26"/>
                    <a:pt x="16" y="26"/>
                  </a:cubicBezTo>
                  <a:cubicBezTo>
                    <a:pt x="17" y="26"/>
                    <a:pt x="18" y="26"/>
                    <a:pt x="18" y="26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7" y="31"/>
                    <a:pt x="16" y="32"/>
                    <a:pt x="13" y="32"/>
                  </a:cubicBezTo>
                  <a:cubicBezTo>
                    <a:pt x="6" y="32"/>
                    <a:pt x="4" y="29"/>
                    <a:pt x="4" y="23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0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" name="Freeform 1434"/>
            <p:cNvSpPr>
              <a:spLocks noEditPoints="1"/>
            </p:cNvSpPr>
            <p:nvPr userDrawn="1"/>
          </p:nvSpPr>
          <p:spPr bwMode="auto">
            <a:xfrm>
              <a:off x="1118" y="262"/>
              <a:ext cx="52" cy="50"/>
            </a:xfrm>
            <a:custGeom>
              <a:avLst/>
              <a:gdLst/>
              <a:ahLst/>
              <a:cxnLst>
                <a:cxn ang="0">
                  <a:pos x="9" y="15"/>
                </a:cxn>
                <a:cxn ang="0">
                  <a:pos x="16" y="19"/>
                </a:cxn>
                <a:cxn ang="0">
                  <a:pos x="23" y="17"/>
                </a:cxn>
                <a:cxn ang="0">
                  <a:pos x="23" y="23"/>
                </a:cxn>
                <a:cxn ang="0">
                  <a:pos x="14" y="25"/>
                </a:cxn>
                <a:cxn ang="0">
                  <a:pos x="0" y="12"/>
                </a:cxn>
                <a:cxn ang="0">
                  <a:pos x="13" y="0"/>
                </a:cxn>
                <a:cxn ang="0">
                  <a:pos x="25" y="13"/>
                </a:cxn>
                <a:cxn ang="0">
                  <a:pos x="25" y="15"/>
                </a:cxn>
                <a:cxn ang="0">
                  <a:pos x="9" y="15"/>
                </a:cxn>
                <a:cxn ang="0">
                  <a:pos x="18" y="10"/>
                </a:cxn>
                <a:cxn ang="0">
                  <a:pos x="13" y="5"/>
                </a:cxn>
                <a:cxn ang="0">
                  <a:pos x="9" y="10"/>
                </a:cxn>
                <a:cxn ang="0">
                  <a:pos x="18" y="10"/>
                </a:cxn>
              </a:cxnLst>
              <a:rect l="0" t="0" r="r" b="b"/>
              <a:pathLst>
                <a:path w="25" h="25">
                  <a:moveTo>
                    <a:pt x="9" y="15"/>
                  </a:moveTo>
                  <a:cubicBezTo>
                    <a:pt x="9" y="18"/>
                    <a:pt x="12" y="19"/>
                    <a:pt x="16" y="19"/>
                  </a:cubicBezTo>
                  <a:cubicBezTo>
                    <a:pt x="18" y="19"/>
                    <a:pt x="20" y="19"/>
                    <a:pt x="23" y="17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0" y="24"/>
                    <a:pt x="17" y="25"/>
                    <a:pt x="14" y="25"/>
                  </a:cubicBezTo>
                  <a:cubicBezTo>
                    <a:pt x="6" y="25"/>
                    <a:pt x="0" y="20"/>
                    <a:pt x="0" y="12"/>
                  </a:cubicBezTo>
                  <a:cubicBezTo>
                    <a:pt x="0" y="4"/>
                    <a:pt x="6" y="0"/>
                    <a:pt x="13" y="0"/>
                  </a:cubicBezTo>
                  <a:cubicBezTo>
                    <a:pt x="22" y="0"/>
                    <a:pt x="25" y="6"/>
                    <a:pt x="25" y="13"/>
                  </a:cubicBezTo>
                  <a:cubicBezTo>
                    <a:pt x="25" y="15"/>
                    <a:pt x="25" y="15"/>
                    <a:pt x="25" y="15"/>
                  </a:cubicBezTo>
                  <a:lnTo>
                    <a:pt x="9" y="15"/>
                  </a:lnTo>
                  <a:close/>
                  <a:moveTo>
                    <a:pt x="18" y="10"/>
                  </a:moveTo>
                  <a:cubicBezTo>
                    <a:pt x="18" y="7"/>
                    <a:pt x="16" y="5"/>
                    <a:pt x="13" y="5"/>
                  </a:cubicBezTo>
                  <a:cubicBezTo>
                    <a:pt x="10" y="5"/>
                    <a:pt x="9" y="7"/>
                    <a:pt x="9" y="10"/>
                  </a:cubicBezTo>
                  <a:lnTo>
                    <a:pt x="18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" name="Freeform 1435"/>
            <p:cNvSpPr>
              <a:spLocks/>
            </p:cNvSpPr>
            <p:nvPr userDrawn="1"/>
          </p:nvSpPr>
          <p:spPr bwMode="auto">
            <a:xfrm>
              <a:off x="1176" y="262"/>
              <a:ext cx="34" cy="48"/>
            </a:xfrm>
            <a:custGeom>
              <a:avLst/>
              <a:gdLst/>
              <a:ahLst/>
              <a:cxnLst>
                <a:cxn ang="0">
                  <a:pos x="17" y="7"/>
                </a:cxn>
                <a:cxn ang="0">
                  <a:pos x="14" y="7"/>
                </a:cxn>
                <a:cxn ang="0">
                  <a:pos x="8" y="14"/>
                </a:cxn>
                <a:cxn ang="0">
                  <a:pos x="8" y="24"/>
                </a:cxn>
                <a:cxn ang="0">
                  <a:pos x="0" y="24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7" y="5"/>
                </a:cxn>
                <a:cxn ang="0">
                  <a:pos x="8" y="5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17" y="7"/>
                </a:cxn>
              </a:cxnLst>
              <a:rect l="0" t="0" r="r" b="b"/>
              <a:pathLst>
                <a:path w="17" h="24">
                  <a:moveTo>
                    <a:pt x="17" y="7"/>
                  </a:moveTo>
                  <a:cubicBezTo>
                    <a:pt x="16" y="7"/>
                    <a:pt x="15" y="7"/>
                    <a:pt x="14" y="7"/>
                  </a:cubicBezTo>
                  <a:cubicBezTo>
                    <a:pt x="10" y="7"/>
                    <a:pt x="8" y="10"/>
                    <a:pt x="8" y="1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2"/>
                    <a:pt x="11" y="0"/>
                    <a:pt x="15" y="0"/>
                  </a:cubicBezTo>
                  <a:cubicBezTo>
                    <a:pt x="16" y="0"/>
                    <a:pt x="17" y="0"/>
                    <a:pt x="17" y="0"/>
                  </a:cubicBezTo>
                  <a:lnTo>
                    <a:pt x="17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" name="Freeform 1436"/>
            <p:cNvSpPr>
              <a:spLocks/>
            </p:cNvSpPr>
            <p:nvPr userDrawn="1"/>
          </p:nvSpPr>
          <p:spPr bwMode="auto">
            <a:xfrm>
              <a:off x="1218" y="262"/>
              <a:ext cx="50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16" y="0"/>
                </a:cxn>
                <a:cxn ang="0">
                  <a:pos x="25" y="9"/>
                </a:cxn>
                <a:cxn ang="0">
                  <a:pos x="25" y="24"/>
                </a:cxn>
                <a:cxn ang="0">
                  <a:pos x="17" y="24"/>
                </a:cxn>
                <a:cxn ang="0">
                  <a:pos x="17" y="13"/>
                </a:cxn>
                <a:cxn ang="0">
                  <a:pos x="13" y="7"/>
                </a:cxn>
                <a:cxn ang="0">
                  <a:pos x="8" y="14"/>
                </a:cxn>
                <a:cxn ang="0">
                  <a:pos x="8" y="24"/>
                </a:cxn>
                <a:cxn ang="0">
                  <a:pos x="0" y="24"/>
                </a:cxn>
                <a:cxn ang="0">
                  <a:pos x="0" y="0"/>
                </a:cxn>
              </a:cxnLst>
              <a:rect l="0" t="0" r="r" b="b"/>
              <a:pathLst>
                <a:path w="25" h="24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9" y="1"/>
                    <a:pt x="12" y="0"/>
                    <a:pt x="16" y="0"/>
                  </a:cubicBezTo>
                  <a:cubicBezTo>
                    <a:pt x="22" y="0"/>
                    <a:pt x="25" y="4"/>
                    <a:pt x="25" y="9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17" y="24"/>
                    <a:pt x="17" y="24"/>
                    <a:pt x="17" y="24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8"/>
                    <a:pt x="15" y="7"/>
                    <a:pt x="13" y="7"/>
                  </a:cubicBezTo>
                  <a:cubicBezTo>
                    <a:pt x="10" y="7"/>
                    <a:pt x="8" y="9"/>
                    <a:pt x="8" y="1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0" y="24"/>
                    <a:pt x="0" y="24"/>
                    <a:pt x="0" y="2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" name="Freeform 1437"/>
            <p:cNvSpPr>
              <a:spLocks noEditPoints="1"/>
            </p:cNvSpPr>
            <p:nvPr userDrawn="1"/>
          </p:nvSpPr>
          <p:spPr bwMode="auto">
            <a:xfrm>
              <a:off x="1274" y="262"/>
              <a:ext cx="50" cy="50"/>
            </a:xfrm>
            <a:custGeom>
              <a:avLst/>
              <a:gdLst/>
              <a:ahLst/>
              <a:cxnLst>
                <a:cxn ang="0">
                  <a:pos x="17" y="24"/>
                </a:cxn>
                <a:cxn ang="0">
                  <a:pos x="17" y="20"/>
                </a:cxn>
                <a:cxn ang="0">
                  <a:pos x="17" y="20"/>
                </a:cxn>
                <a:cxn ang="0">
                  <a:pos x="9" y="25"/>
                </a:cxn>
                <a:cxn ang="0">
                  <a:pos x="0" y="17"/>
                </a:cxn>
                <a:cxn ang="0">
                  <a:pos x="13" y="9"/>
                </a:cxn>
                <a:cxn ang="0">
                  <a:pos x="17" y="9"/>
                </a:cxn>
                <a:cxn ang="0">
                  <a:pos x="11" y="5"/>
                </a:cxn>
                <a:cxn ang="0">
                  <a:pos x="4" y="7"/>
                </a:cxn>
                <a:cxn ang="0">
                  <a:pos x="3" y="2"/>
                </a:cxn>
                <a:cxn ang="0">
                  <a:pos x="13" y="0"/>
                </a:cxn>
                <a:cxn ang="0">
                  <a:pos x="24" y="10"/>
                </a:cxn>
                <a:cxn ang="0">
                  <a:pos x="24" y="19"/>
                </a:cxn>
                <a:cxn ang="0">
                  <a:pos x="25" y="24"/>
                </a:cxn>
                <a:cxn ang="0">
                  <a:pos x="17" y="24"/>
                </a:cxn>
                <a:cxn ang="0">
                  <a:pos x="11" y="19"/>
                </a:cxn>
                <a:cxn ang="0">
                  <a:pos x="17" y="14"/>
                </a:cxn>
                <a:cxn ang="0">
                  <a:pos x="13" y="14"/>
                </a:cxn>
                <a:cxn ang="0">
                  <a:pos x="8" y="17"/>
                </a:cxn>
                <a:cxn ang="0">
                  <a:pos x="11" y="19"/>
                </a:cxn>
              </a:cxnLst>
              <a:rect l="0" t="0" r="r" b="b"/>
              <a:pathLst>
                <a:path w="25" h="25">
                  <a:moveTo>
                    <a:pt x="17" y="24"/>
                  </a:moveTo>
                  <a:cubicBezTo>
                    <a:pt x="17" y="23"/>
                    <a:pt x="17" y="22"/>
                    <a:pt x="17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3"/>
                    <a:pt x="13" y="25"/>
                    <a:pt x="9" y="25"/>
                  </a:cubicBezTo>
                  <a:cubicBezTo>
                    <a:pt x="5" y="25"/>
                    <a:pt x="0" y="22"/>
                    <a:pt x="0" y="17"/>
                  </a:cubicBezTo>
                  <a:cubicBezTo>
                    <a:pt x="0" y="10"/>
                    <a:pt x="8" y="9"/>
                    <a:pt x="13" y="9"/>
                  </a:cubicBezTo>
                  <a:cubicBezTo>
                    <a:pt x="14" y="9"/>
                    <a:pt x="16" y="9"/>
                    <a:pt x="17" y="9"/>
                  </a:cubicBezTo>
                  <a:cubicBezTo>
                    <a:pt x="17" y="6"/>
                    <a:pt x="14" y="5"/>
                    <a:pt x="11" y="5"/>
                  </a:cubicBezTo>
                  <a:cubicBezTo>
                    <a:pt x="8" y="5"/>
                    <a:pt x="6" y="6"/>
                    <a:pt x="4" y="7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6" y="0"/>
                    <a:pt x="9" y="0"/>
                    <a:pt x="13" y="0"/>
                  </a:cubicBezTo>
                  <a:cubicBezTo>
                    <a:pt x="19" y="0"/>
                    <a:pt x="24" y="2"/>
                    <a:pt x="24" y="10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20"/>
                    <a:pt x="24" y="22"/>
                    <a:pt x="25" y="24"/>
                  </a:cubicBezTo>
                  <a:lnTo>
                    <a:pt x="17" y="24"/>
                  </a:lnTo>
                  <a:close/>
                  <a:moveTo>
                    <a:pt x="11" y="19"/>
                  </a:moveTo>
                  <a:cubicBezTo>
                    <a:pt x="15" y="19"/>
                    <a:pt x="17" y="16"/>
                    <a:pt x="17" y="14"/>
                  </a:cubicBezTo>
                  <a:cubicBezTo>
                    <a:pt x="16" y="14"/>
                    <a:pt x="14" y="14"/>
                    <a:pt x="13" y="14"/>
                  </a:cubicBezTo>
                  <a:cubicBezTo>
                    <a:pt x="10" y="14"/>
                    <a:pt x="8" y="14"/>
                    <a:pt x="8" y="17"/>
                  </a:cubicBezTo>
                  <a:cubicBezTo>
                    <a:pt x="8" y="18"/>
                    <a:pt x="10" y="19"/>
                    <a:pt x="11" y="1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" name="Freeform 1438"/>
            <p:cNvSpPr>
              <a:spLocks/>
            </p:cNvSpPr>
            <p:nvPr userDrawn="1"/>
          </p:nvSpPr>
          <p:spPr bwMode="auto">
            <a:xfrm>
              <a:off x="1328" y="248"/>
              <a:ext cx="36" cy="6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5" y="7"/>
                </a:cxn>
                <a:cxn ang="0">
                  <a:pos x="5" y="2"/>
                </a:cxn>
                <a:cxn ang="0">
                  <a:pos x="13" y="0"/>
                </a:cxn>
                <a:cxn ang="0">
                  <a:pos x="13" y="7"/>
                </a:cxn>
                <a:cxn ang="0">
                  <a:pos x="19" y="7"/>
                </a:cxn>
                <a:cxn ang="0">
                  <a:pos x="19" y="13"/>
                </a:cxn>
                <a:cxn ang="0">
                  <a:pos x="13" y="13"/>
                </a:cxn>
                <a:cxn ang="0">
                  <a:pos x="13" y="22"/>
                </a:cxn>
                <a:cxn ang="0">
                  <a:pos x="16" y="26"/>
                </a:cxn>
                <a:cxn ang="0">
                  <a:pos x="19" y="26"/>
                </a:cxn>
                <a:cxn ang="0">
                  <a:pos x="19" y="31"/>
                </a:cxn>
                <a:cxn ang="0">
                  <a:pos x="14" y="32"/>
                </a:cxn>
                <a:cxn ang="0">
                  <a:pos x="5" y="23"/>
                </a:cxn>
                <a:cxn ang="0">
                  <a:pos x="5" y="13"/>
                </a:cxn>
                <a:cxn ang="0">
                  <a:pos x="0" y="13"/>
                </a:cxn>
                <a:cxn ang="0">
                  <a:pos x="0" y="7"/>
                </a:cxn>
              </a:cxnLst>
              <a:rect l="0" t="0" r="r" b="b"/>
              <a:pathLst>
                <a:path w="19" h="32">
                  <a:moveTo>
                    <a:pt x="0" y="7"/>
                  </a:moveTo>
                  <a:cubicBezTo>
                    <a:pt x="5" y="7"/>
                    <a:pt x="5" y="7"/>
                    <a:pt x="5" y="7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5"/>
                    <a:pt x="14" y="26"/>
                    <a:pt x="16" y="26"/>
                  </a:cubicBezTo>
                  <a:cubicBezTo>
                    <a:pt x="17" y="26"/>
                    <a:pt x="18" y="26"/>
                    <a:pt x="19" y="26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7" y="31"/>
                    <a:pt x="16" y="32"/>
                    <a:pt x="14" y="32"/>
                  </a:cubicBezTo>
                  <a:cubicBezTo>
                    <a:pt x="6" y="32"/>
                    <a:pt x="5" y="29"/>
                    <a:pt x="5" y="2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0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" name="Freeform 1439"/>
            <p:cNvSpPr>
              <a:spLocks noEditPoints="1"/>
            </p:cNvSpPr>
            <p:nvPr userDrawn="1"/>
          </p:nvSpPr>
          <p:spPr bwMode="auto">
            <a:xfrm>
              <a:off x="1374" y="244"/>
              <a:ext cx="16" cy="68"/>
            </a:xfrm>
            <a:custGeom>
              <a:avLst/>
              <a:gdLst/>
              <a:ahLst/>
              <a:cxnLst>
                <a:cxn ang="0">
                  <a:pos x="16" y="12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16" y="0"/>
                </a:cxn>
                <a:cxn ang="0">
                  <a:pos x="16" y="12"/>
                </a:cxn>
                <a:cxn ang="0">
                  <a:pos x="0" y="18"/>
                </a:cxn>
                <a:cxn ang="0">
                  <a:pos x="16" y="18"/>
                </a:cxn>
                <a:cxn ang="0">
                  <a:pos x="16" y="66"/>
                </a:cxn>
                <a:cxn ang="0">
                  <a:pos x="0" y="66"/>
                </a:cxn>
                <a:cxn ang="0">
                  <a:pos x="0" y="18"/>
                </a:cxn>
              </a:cxnLst>
              <a:rect l="0" t="0" r="r" b="b"/>
              <a:pathLst>
                <a:path w="16" h="66">
                  <a:moveTo>
                    <a:pt x="16" y="12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16" y="0"/>
                  </a:lnTo>
                  <a:lnTo>
                    <a:pt x="16" y="12"/>
                  </a:lnTo>
                  <a:close/>
                  <a:moveTo>
                    <a:pt x="0" y="18"/>
                  </a:moveTo>
                  <a:lnTo>
                    <a:pt x="16" y="18"/>
                  </a:lnTo>
                  <a:lnTo>
                    <a:pt x="16" y="66"/>
                  </a:lnTo>
                  <a:lnTo>
                    <a:pt x="0" y="6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" name="Freeform 1440"/>
            <p:cNvSpPr>
              <a:spLocks noEditPoints="1"/>
            </p:cNvSpPr>
            <p:nvPr userDrawn="1"/>
          </p:nvSpPr>
          <p:spPr bwMode="auto">
            <a:xfrm>
              <a:off x="1398" y="262"/>
              <a:ext cx="59" cy="50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4" y="0"/>
                </a:cxn>
                <a:cxn ang="0">
                  <a:pos x="28" y="12"/>
                </a:cxn>
                <a:cxn ang="0">
                  <a:pos x="14" y="25"/>
                </a:cxn>
                <a:cxn ang="0">
                  <a:pos x="0" y="12"/>
                </a:cxn>
                <a:cxn ang="0">
                  <a:pos x="20" y="12"/>
                </a:cxn>
                <a:cxn ang="0">
                  <a:pos x="14" y="6"/>
                </a:cxn>
                <a:cxn ang="0">
                  <a:pos x="9" y="12"/>
                </a:cxn>
                <a:cxn ang="0">
                  <a:pos x="14" y="19"/>
                </a:cxn>
                <a:cxn ang="0">
                  <a:pos x="20" y="12"/>
                </a:cxn>
              </a:cxnLst>
              <a:rect l="0" t="0" r="r" b="b"/>
              <a:pathLst>
                <a:path w="28" h="25">
                  <a:moveTo>
                    <a:pt x="0" y="12"/>
                  </a:moveTo>
                  <a:cubicBezTo>
                    <a:pt x="0" y="4"/>
                    <a:pt x="6" y="0"/>
                    <a:pt x="14" y="0"/>
                  </a:cubicBezTo>
                  <a:cubicBezTo>
                    <a:pt x="22" y="0"/>
                    <a:pt x="28" y="4"/>
                    <a:pt x="28" y="12"/>
                  </a:cubicBezTo>
                  <a:cubicBezTo>
                    <a:pt x="28" y="20"/>
                    <a:pt x="22" y="25"/>
                    <a:pt x="14" y="25"/>
                  </a:cubicBezTo>
                  <a:cubicBezTo>
                    <a:pt x="6" y="25"/>
                    <a:pt x="0" y="20"/>
                    <a:pt x="0" y="12"/>
                  </a:cubicBezTo>
                  <a:close/>
                  <a:moveTo>
                    <a:pt x="20" y="12"/>
                  </a:moveTo>
                  <a:cubicBezTo>
                    <a:pt x="20" y="9"/>
                    <a:pt x="18" y="6"/>
                    <a:pt x="14" y="6"/>
                  </a:cubicBezTo>
                  <a:cubicBezTo>
                    <a:pt x="11" y="6"/>
                    <a:pt x="9" y="9"/>
                    <a:pt x="9" y="12"/>
                  </a:cubicBezTo>
                  <a:cubicBezTo>
                    <a:pt x="9" y="16"/>
                    <a:pt x="11" y="19"/>
                    <a:pt x="14" y="19"/>
                  </a:cubicBezTo>
                  <a:cubicBezTo>
                    <a:pt x="18" y="19"/>
                    <a:pt x="20" y="16"/>
                    <a:pt x="20" y="1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" name="Freeform 1441"/>
            <p:cNvSpPr>
              <a:spLocks/>
            </p:cNvSpPr>
            <p:nvPr userDrawn="1"/>
          </p:nvSpPr>
          <p:spPr bwMode="auto">
            <a:xfrm>
              <a:off x="1463" y="262"/>
              <a:ext cx="50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16" y="0"/>
                </a:cxn>
                <a:cxn ang="0">
                  <a:pos x="25" y="9"/>
                </a:cxn>
                <a:cxn ang="0">
                  <a:pos x="25" y="24"/>
                </a:cxn>
                <a:cxn ang="0">
                  <a:pos x="17" y="24"/>
                </a:cxn>
                <a:cxn ang="0">
                  <a:pos x="17" y="13"/>
                </a:cxn>
                <a:cxn ang="0">
                  <a:pos x="13" y="7"/>
                </a:cxn>
                <a:cxn ang="0">
                  <a:pos x="8" y="14"/>
                </a:cxn>
                <a:cxn ang="0">
                  <a:pos x="8" y="24"/>
                </a:cxn>
                <a:cxn ang="0">
                  <a:pos x="0" y="24"/>
                </a:cxn>
                <a:cxn ang="0">
                  <a:pos x="0" y="0"/>
                </a:cxn>
              </a:cxnLst>
              <a:rect l="0" t="0" r="r" b="b"/>
              <a:pathLst>
                <a:path w="25" h="24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9" y="1"/>
                    <a:pt x="12" y="0"/>
                    <a:pt x="16" y="0"/>
                  </a:cubicBezTo>
                  <a:cubicBezTo>
                    <a:pt x="22" y="0"/>
                    <a:pt x="25" y="4"/>
                    <a:pt x="25" y="9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17" y="24"/>
                    <a:pt x="17" y="24"/>
                    <a:pt x="17" y="24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8"/>
                    <a:pt x="15" y="7"/>
                    <a:pt x="13" y="7"/>
                  </a:cubicBezTo>
                  <a:cubicBezTo>
                    <a:pt x="10" y="7"/>
                    <a:pt x="8" y="9"/>
                    <a:pt x="8" y="1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0" y="24"/>
                    <a:pt x="0" y="24"/>
                    <a:pt x="0" y="2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" name="Freeform 1442"/>
            <p:cNvSpPr>
              <a:spLocks noEditPoints="1"/>
            </p:cNvSpPr>
            <p:nvPr userDrawn="1"/>
          </p:nvSpPr>
          <p:spPr bwMode="auto">
            <a:xfrm>
              <a:off x="1519" y="262"/>
              <a:ext cx="50" cy="50"/>
            </a:xfrm>
            <a:custGeom>
              <a:avLst/>
              <a:gdLst/>
              <a:ahLst/>
              <a:cxnLst>
                <a:cxn ang="0">
                  <a:pos x="17" y="24"/>
                </a:cxn>
                <a:cxn ang="0">
                  <a:pos x="17" y="20"/>
                </a:cxn>
                <a:cxn ang="0">
                  <a:pos x="17" y="20"/>
                </a:cxn>
                <a:cxn ang="0">
                  <a:pos x="9" y="25"/>
                </a:cxn>
                <a:cxn ang="0">
                  <a:pos x="0" y="17"/>
                </a:cxn>
                <a:cxn ang="0">
                  <a:pos x="13" y="9"/>
                </a:cxn>
                <a:cxn ang="0">
                  <a:pos x="17" y="9"/>
                </a:cxn>
                <a:cxn ang="0">
                  <a:pos x="11" y="5"/>
                </a:cxn>
                <a:cxn ang="0">
                  <a:pos x="4" y="7"/>
                </a:cxn>
                <a:cxn ang="0">
                  <a:pos x="3" y="2"/>
                </a:cxn>
                <a:cxn ang="0">
                  <a:pos x="13" y="0"/>
                </a:cxn>
                <a:cxn ang="0">
                  <a:pos x="24" y="10"/>
                </a:cxn>
                <a:cxn ang="0">
                  <a:pos x="24" y="19"/>
                </a:cxn>
                <a:cxn ang="0">
                  <a:pos x="25" y="24"/>
                </a:cxn>
                <a:cxn ang="0">
                  <a:pos x="17" y="24"/>
                </a:cxn>
                <a:cxn ang="0">
                  <a:pos x="12" y="19"/>
                </a:cxn>
                <a:cxn ang="0">
                  <a:pos x="17" y="14"/>
                </a:cxn>
                <a:cxn ang="0">
                  <a:pos x="13" y="14"/>
                </a:cxn>
                <a:cxn ang="0">
                  <a:pos x="8" y="17"/>
                </a:cxn>
                <a:cxn ang="0">
                  <a:pos x="12" y="19"/>
                </a:cxn>
              </a:cxnLst>
              <a:rect l="0" t="0" r="r" b="b"/>
              <a:pathLst>
                <a:path w="25" h="25">
                  <a:moveTo>
                    <a:pt x="17" y="24"/>
                  </a:moveTo>
                  <a:cubicBezTo>
                    <a:pt x="17" y="23"/>
                    <a:pt x="17" y="22"/>
                    <a:pt x="17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3"/>
                    <a:pt x="13" y="25"/>
                    <a:pt x="9" y="25"/>
                  </a:cubicBezTo>
                  <a:cubicBezTo>
                    <a:pt x="5" y="25"/>
                    <a:pt x="0" y="22"/>
                    <a:pt x="0" y="17"/>
                  </a:cubicBezTo>
                  <a:cubicBezTo>
                    <a:pt x="0" y="10"/>
                    <a:pt x="8" y="9"/>
                    <a:pt x="13" y="9"/>
                  </a:cubicBezTo>
                  <a:cubicBezTo>
                    <a:pt x="14" y="9"/>
                    <a:pt x="16" y="9"/>
                    <a:pt x="17" y="9"/>
                  </a:cubicBezTo>
                  <a:cubicBezTo>
                    <a:pt x="17" y="6"/>
                    <a:pt x="14" y="5"/>
                    <a:pt x="11" y="5"/>
                  </a:cubicBezTo>
                  <a:cubicBezTo>
                    <a:pt x="9" y="5"/>
                    <a:pt x="6" y="6"/>
                    <a:pt x="4" y="7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6" y="0"/>
                    <a:pt x="9" y="0"/>
                    <a:pt x="13" y="0"/>
                  </a:cubicBezTo>
                  <a:cubicBezTo>
                    <a:pt x="19" y="0"/>
                    <a:pt x="24" y="2"/>
                    <a:pt x="24" y="10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20"/>
                    <a:pt x="24" y="22"/>
                    <a:pt x="25" y="24"/>
                  </a:cubicBezTo>
                  <a:lnTo>
                    <a:pt x="17" y="24"/>
                  </a:lnTo>
                  <a:close/>
                  <a:moveTo>
                    <a:pt x="12" y="19"/>
                  </a:moveTo>
                  <a:cubicBezTo>
                    <a:pt x="15" y="19"/>
                    <a:pt x="17" y="16"/>
                    <a:pt x="17" y="14"/>
                  </a:cubicBezTo>
                  <a:cubicBezTo>
                    <a:pt x="16" y="14"/>
                    <a:pt x="14" y="14"/>
                    <a:pt x="13" y="14"/>
                  </a:cubicBezTo>
                  <a:cubicBezTo>
                    <a:pt x="10" y="14"/>
                    <a:pt x="8" y="14"/>
                    <a:pt x="8" y="17"/>
                  </a:cubicBezTo>
                  <a:cubicBezTo>
                    <a:pt x="8" y="18"/>
                    <a:pt x="10" y="19"/>
                    <a:pt x="12" y="1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" name="Rectangle 1443"/>
            <p:cNvSpPr>
              <a:spLocks noChangeArrowheads="1"/>
            </p:cNvSpPr>
            <p:nvPr userDrawn="1"/>
          </p:nvSpPr>
          <p:spPr bwMode="auto">
            <a:xfrm>
              <a:off x="1579" y="242"/>
              <a:ext cx="16" cy="6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" name="Freeform 1444"/>
            <p:cNvSpPr>
              <a:spLocks/>
            </p:cNvSpPr>
            <p:nvPr userDrawn="1"/>
          </p:nvSpPr>
          <p:spPr bwMode="auto">
            <a:xfrm>
              <a:off x="994" y="334"/>
              <a:ext cx="42" cy="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2" y="0"/>
                </a:cxn>
                <a:cxn ang="0">
                  <a:pos x="42" y="13"/>
                </a:cxn>
                <a:cxn ang="0">
                  <a:pos x="16" y="13"/>
                </a:cxn>
                <a:cxn ang="0">
                  <a:pos x="16" y="27"/>
                </a:cxn>
                <a:cxn ang="0">
                  <a:pos x="42" y="27"/>
                </a:cxn>
                <a:cxn ang="0">
                  <a:pos x="42" y="39"/>
                </a:cxn>
                <a:cxn ang="0">
                  <a:pos x="16" y="39"/>
                </a:cxn>
                <a:cxn ang="0">
                  <a:pos x="16" y="65"/>
                </a:cxn>
                <a:cxn ang="0">
                  <a:pos x="0" y="65"/>
                </a:cxn>
                <a:cxn ang="0">
                  <a:pos x="0" y="0"/>
                </a:cxn>
              </a:cxnLst>
              <a:rect l="0" t="0" r="r" b="b"/>
              <a:pathLst>
                <a:path w="42" h="65">
                  <a:moveTo>
                    <a:pt x="0" y="0"/>
                  </a:moveTo>
                  <a:lnTo>
                    <a:pt x="42" y="0"/>
                  </a:lnTo>
                  <a:lnTo>
                    <a:pt x="42" y="13"/>
                  </a:lnTo>
                  <a:lnTo>
                    <a:pt x="16" y="13"/>
                  </a:lnTo>
                  <a:lnTo>
                    <a:pt x="16" y="27"/>
                  </a:lnTo>
                  <a:lnTo>
                    <a:pt x="42" y="27"/>
                  </a:lnTo>
                  <a:lnTo>
                    <a:pt x="42" y="39"/>
                  </a:lnTo>
                  <a:lnTo>
                    <a:pt x="16" y="39"/>
                  </a:lnTo>
                  <a:lnTo>
                    <a:pt x="16" y="65"/>
                  </a:lnTo>
                  <a:lnTo>
                    <a:pt x="0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" name="Freeform 1445"/>
            <p:cNvSpPr>
              <a:spLocks noEditPoints="1"/>
            </p:cNvSpPr>
            <p:nvPr userDrawn="1"/>
          </p:nvSpPr>
          <p:spPr bwMode="auto">
            <a:xfrm>
              <a:off x="1046" y="330"/>
              <a:ext cx="16" cy="69"/>
            </a:xfrm>
            <a:custGeom>
              <a:avLst/>
              <a:gdLst/>
              <a:ahLst/>
              <a:cxnLst>
                <a:cxn ang="0">
                  <a:pos x="16" y="13"/>
                </a:cxn>
                <a:cxn ang="0">
                  <a:pos x="0" y="13"/>
                </a:cxn>
                <a:cxn ang="0">
                  <a:pos x="0" y="0"/>
                </a:cxn>
                <a:cxn ang="0">
                  <a:pos x="16" y="0"/>
                </a:cxn>
                <a:cxn ang="0">
                  <a:pos x="16" y="13"/>
                </a:cxn>
                <a:cxn ang="0">
                  <a:pos x="0" y="21"/>
                </a:cxn>
                <a:cxn ang="0">
                  <a:pos x="16" y="21"/>
                </a:cxn>
                <a:cxn ang="0">
                  <a:pos x="16" y="69"/>
                </a:cxn>
                <a:cxn ang="0">
                  <a:pos x="0" y="69"/>
                </a:cxn>
                <a:cxn ang="0">
                  <a:pos x="0" y="21"/>
                </a:cxn>
              </a:cxnLst>
              <a:rect l="0" t="0" r="r" b="b"/>
              <a:pathLst>
                <a:path w="16" h="69">
                  <a:moveTo>
                    <a:pt x="16" y="13"/>
                  </a:moveTo>
                  <a:lnTo>
                    <a:pt x="0" y="13"/>
                  </a:lnTo>
                  <a:lnTo>
                    <a:pt x="0" y="0"/>
                  </a:lnTo>
                  <a:lnTo>
                    <a:pt x="16" y="0"/>
                  </a:lnTo>
                  <a:lnTo>
                    <a:pt x="16" y="13"/>
                  </a:lnTo>
                  <a:close/>
                  <a:moveTo>
                    <a:pt x="0" y="21"/>
                  </a:moveTo>
                  <a:lnTo>
                    <a:pt x="16" y="21"/>
                  </a:lnTo>
                  <a:lnTo>
                    <a:pt x="16" y="69"/>
                  </a:lnTo>
                  <a:lnTo>
                    <a:pt x="0" y="69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" name="Freeform 1446"/>
            <p:cNvSpPr>
              <a:spLocks/>
            </p:cNvSpPr>
            <p:nvPr userDrawn="1"/>
          </p:nvSpPr>
          <p:spPr bwMode="auto">
            <a:xfrm>
              <a:off x="1072" y="349"/>
              <a:ext cx="52" cy="5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8" y="1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17" y="0"/>
                </a:cxn>
                <a:cxn ang="0">
                  <a:pos x="26" y="10"/>
                </a:cxn>
                <a:cxn ang="0">
                  <a:pos x="26" y="25"/>
                </a:cxn>
                <a:cxn ang="0">
                  <a:pos x="17" y="25"/>
                </a:cxn>
                <a:cxn ang="0">
                  <a:pos x="17" y="13"/>
                </a:cxn>
                <a:cxn ang="0">
                  <a:pos x="14" y="7"/>
                </a:cxn>
                <a:cxn ang="0">
                  <a:pos x="9" y="14"/>
                </a:cxn>
                <a:cxn ang="0">
                  <a:pos x="9" y="25"/>
                </a:cxn>
                <a:cxn ang="0">
                  <a:pos x="0" y="25"/>
                </a:cxn>
                <a:cxn ang="0">
                  <a:pos x="0" y="1"/>
                </a:cxn>
              </a:cxnLst>
              <a:rect l="0" t="0" r="r" b="b"/>
              <a:pathLst>
                <a:path w="26" h="25">
                  <a:moveTo>
                    <a:pt x="0" y="1"/>
                  </a:moveTo>
                  <a:cubicBezTo>
                    <a:pt x="8" y="1"/>
                    <a:pt x="8" y="1"/>
                    <a:pt x="8" y="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10" y="2"/>
                    <a:pt x="13" y="0"/>
                    <a:pt x="17" y="0"/>
                  </a:cubicBezTo>
                  <a:cubicBezTo>
                    <a:pt x="23" y="0"/>
                    <a:pt x="26" y="5"/>
                    <a:pt x="26" y="1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9"/>
                    <a:pt x="16" y="7"/>
                    <a:pt x="14" y="7"/>
                  </a:cubicBezTo>
                  <a:cubicBezTo>
                    <a:pt x="10" y="7"/>
                    <a:pt x="9" y="9"/>
                    <a:pt x="9" y="14"/>
                  </a:cubicBezTo>
                  <a:cubicBezTo>
                    <a:pt x="9" y="25"/>
                    <a:pt x="9" y="25"/>
                    <a:pt x="9" y="25"/>
                  </a:cubicBezTo>
                  <a:cubicBezTo>
                    <a:pt x="0" y="25"/>
                    <a:pt x="0" y="25"/>
                    <a:pt x="0" y="25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5" name="Freeform 1447"/>
            <p:cNvSpPr>
              <a:spLocks noEditPoints="1"/>
            </p:cNvSpPr>
            <p:nvPr userDrawn="1"/>
          </p:nvSpPr>
          <p:spPr bwMode="auto">
            <a:xfrm>
              <a:off x="1130" y="349"/>
              <a:ext cx="48" cy="52"/>
            </a:xfrm>
            <a:custGeom>
              <a:avLst/>
              <a:gdLst/>
              <a:ahLst/>
              <a:cxnLst>
                <a:cxn ang="0">
                  <a:pos x="17" y="25"/>
                </a:cxn>
                <a:cxn ang="0">
                  <a:pos x="17" y="21"/>
                </a:cxn>
                <a:cxn ang="0">
                  <a:pos x="17" y="21"/>
                </a:cxn>
                <a:cxn ang="0">
                  <a:pos x="9" y="25"/>
                </a:cxn>
                <a:cxn ang="0">
                  <a:pos x="0" y="18"/>
                </a:cxn>
                <a:cxn ang="0">
                  <a:pos x="12" y="9"/>
                </a:cxn>
                <a:cxn ang="0">
                  <a:pos x="16" y="10"/>
                </a:cxn>
                <a:cxn ang="0">
                  <a:pos x="11" y="6"/>
                </a:cxn>
                <a:cxn ang="0">
                  <a:pos x="3" y="7"/>
                </a:cxn>
                <a:cxn ang="0">
                  <a:pos x="3" y="2"/>
                </a:cxn>
                <a:cxn ang="0">
                  <a:pos x="13" y="0"/>
                </a:cxn>
                <a:cxn ang="0">
                  <a:pos x="24" y="10"/>
                </a:cxn>
                <a:cxn ang="0">
                  <a:pos x="24" y="19"/>
                </a:cxn>
                <a:cxn ang="0">
                  <a:pos x="24" y="25"/>
                </a:cxn>
                <a:cxn ang="0">
                  <a:pos x="17" y="25"/>
                </a:cxn>
                <a:cxn ang="0">
                  <a:pos x="11" y="20"/>
                </a:cxn>
                <a:cxn ang="0">
                  <a:pos x="16" y="14"/>
                </a:cxn>
                <a:cxn ang="0">
                  <a:pos x="13" y="14"/>
                </a:cxn>
                <a:cxn ang="0">
                  <a:pos x="8" y="17"/>
                </a:cxn>
                <a:cxn ang="0">
                  <a:pos x="11" y="20"/>
                </a:cxn>
              </a:cxnLst>
              <a:rect l="0" t="0" r="r" b="b"/>
              <a:pathLst>
                <a:path w="24" h="25">
                  <a:moveTo>
                    <a:pt x="17" y="25"/>
                  </a:moveTo>
                  <a:cubicBezTo>
                    <a:pt x="17" y="23"/>
                    <a:pt x="17" y="22"/>
                    <a:pt x="17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5" y="24"/>
                    <a:pt x="12" y="25"/>
                    <a:pt x="9" y="25"/>
                  </a:cubicBezTo>
                  <a:cubicBezTo>
                    <a:pt x="4" y="25"/>
                    <a:pt x="0" y="23"/>
                    <a:pt x="0" y="18"/>
                  </a:cubicBezTo>
                  <a:cubicBezTo>
                    <a:pt x="0" y="10"/>
                    <a:pt x="8" y="9"/>
                    <a:pt x="12" y="9"/>
                  </a:cubicBezTo>
                  <a:cubicBezTo>
                    <a:pt x="14" y="9"/>
                    <a:pt x="15" y="10"/>
                    <a:pt x="16" y="10"/>
                  </a:cubicBezTo>
                  <a:cubicBezTo>
                    <a:pt x="16" y="7"/>
                    <a:pt x="14" y="6"/>
                    <a:pt x="11" y="6"/>
                  </a:cubicBezTo>
                  <a:cubicBezTo>
                    <a:pt x="8" y="6"/>
                    <a:pt x="6" y="6"/>
                    <a:pt x="3" y="7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6" y="1"/>
                    <a:pt x="9" y="0"/>
                    <a:pt x="13" y="0"/>
                  </a:cubicBezTo>
                  <a:cubicBezTo>
                    <a:pt x="19" y="0"/>
                    <a:pt x="24" y="3"/>
                    <a:pt x="24" y="10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21"/>
                    <a:pt x="24" y="23"/>
                    <a:pt x="24" y="25"/>
                  </a:cubicBezTo>
                  <a:lnTo>
                    <a:pt x="17" y="25"/>
                  </a:lnTo>
                  <a:close/>
                  <a:moveTo>
                    <a:pt x="11" y="20"/>
                  </a:moveTo>
                  <a:cubicBezTo>
                    <a:pt x="14" y="20"/>
                    <a:pt x="16" y="17"/>
                    <a:pt x="16" y="14"/>
                  </a:cubicBezTo>
                  <a:cubicBezTo>
                    <a:pt x="15" y="14"/>
                    <a:pt x="14" y="14"/>
                    <a:pt x="13" y="14"/>
                  </a:cubicBezTo>
                  <a:cubicBezTo>
                    <a:pt x="10" y="14"/>
                    <a:pt x="8" y="15"/>
                    <a:pt x="8" y="17"/>
                  </a:cubicBezTo>
                  <a:cubicBezTo>
                    <a:pt x="8" y="19"/>
                    <a:pt x="9" y="20"/>
                    <a:pt x="11" y="2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6" name="Freeform 1448"/>
            <p:cNvSpPr>
              <a:spLocks/>
            </p:cNvSpPr>
            <p:nvPr userDrawn="1"/>
          </p:nvSpPr>
          <p:spPr bwMode="auto">
            <a:xfrm>
              <a:off x="1188" y="349"/>
              <a:ext cx="50" cy="5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7" y="1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16" y="0"/>
                </a:cxn>
                <a:cxn ang="0">
                  <a:pos x="25" y="10"/>
                </a:cxn>
                <a:cxn ang="0">
                  <a:pos x="25" y="25"/>
                </a:cxn>
                <a:cxn ang="0">
                  <a:pos x="17" y="25"/>
                </a:cxn>
                <a:cxn ang="0">
                  <a:pos x="17" y="13"/>
                </a:cxn>
                <a:cxn ang="0">
                  <a:pos x="13" y="7"/>
                </a:cxn>
                <a:cxn ang="0">
                  <a:pos x="8" y="14"/>
                </a:cxn>
                <a:cxn ang="0">
                  <a:pos x="8" y="25"/>
                </a:cxn>
                <a:cxn ang="0">
                  <a:pos x="0" y="25"/>
                </a:cxn>
                <a:cxn ang="0">
                  <a:pos x="0" y="1"/>
                </a:cxn>
              </a:cxnLst>
              <a:rect l="0" t="0" r="r" b="b"/>
              <a:pathLst>
                <a:path w="25" h="25">
                  <a:moveTo>
                    <a:pt x="0" y="1"/>
                  </a:moveTo>
                  <a:cubicBezTo>
                    <a:pt x="7" y="1"/>
                    <a:pt x="7" y="1"/>
                    <a:pt x="7" y="1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9" y="2"/>
                    <a:pt x="12" y="0"/>
                    <a:pt x="16" y="0"/>
                  </a:cubicBezTo>
                  <a:cubicBezTo>
                    <a:pt x="23" y="0"/>
                    <a:pt x="25" y="5"/>
                    <a:pt x="25" y="10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9"/>
                    <a:pt x="15" y="7"/>
                    <a:pt x="13" y="7"/>
                  </a:cubicBezTo>
                  <a:cubicBezTo>
                    <a:pt x="10" y="7"/>
                    <a:pt x="8" y="9"/>
                    <a:pt x="8" y="1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0" y="25"/>
                    <a:pt x="0" y="25"/>
                    <a:pt x="0" y="25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" name="Freeform 1449"/>
            <p:cNvSpPr>
              <a:spLocks/>
            </p:cNvSpPr>
            <p:nvPr userDrawn="1"/>
          </p:nvSpPr>
          <p:spPr bwMode="auto">
            <a:xfrm>
              <a:off x="1246" y="349"/>
              <a:ext cx="40" cy="52"/>
            </a:xfrm>
            <a:custGeom>
              <a:avLst/>
              <a:gdLst/>
              <a:ahLst/>
              <a:cxnLst>
                <a:cxn ang="0">
                  <a:pos x="19" y="8"/>
                </a:cxn>
                <a:cxn ang="0">
                  <a:pos x="14" y="6"/>
                </a:cxn>
                <a:cxn ang="0">
                  <a:pos x="8" y="13"/>
                </a:cxn>
                <a:cxn ang="0">
                  <a:pos x="15" y="19"/>
                </a:cxn>
                <a:cxn ang="0">
                  <a:pos x="20" y="18"/>
                </a:cxn>
                <a:cxn ang="0">
                  <a:pos x="20" y="24"/>
                </a:cxn>
                <a:cxn ang="0">
                  <a:pos x="13" y="25"/>
                </a:cxn>
                <a:cxn ang="0">
                  <a:pos x="0" y="13"/>
                </a:cxn>
                <a:cxn ang="0">
                  <a:pos x="13" y="0"/>
                </a:cxn>
                <a:cxn ang="0">
                  <a:pos x="20" y="1"/>
                </a:cxn>
                <a:cxn ang="0">
                  <a:pos x="19" y="8"/>
                </a:cxn>
              </a:cxnLst>
              <a:rect l="0" t="0" r="r" b="b"/>
              <a:pathLst>
                <a:path w="20" h="25">
                  <a:moveTo>
                    <a:pt x="19" y="8"/>
                  </a:moveTo>
                  <a:cubicBezTo>
                    <a:pt x="18" y="7"/>
                    <a:pt x="16" y="6"/>
                    <a:pt x="14" y="6"/>
                  </a:cubicBezTo>
                  <a:cubicBezTo>
                    <a:pt x="11" y="6"/>
                    <a:pt x="8" y="9"/>
                    <a:pt x="8" y="13"/>
                  </a:cubicBezTo>
                  <a:cubicBezTo>
                    <a:pt x="8" y="17"/>
                    <a:pt x="11" y="19"/>
                    <a:pt x="15" y="19"/>
                  </a:cubicBezTo>
                  <a:cubicBezTo>
                    <a:pt x="17" y="19"/>
                    <a:pt x="19" y="19"/>
                    <a:pt x="20" y="18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18" y="25"/>
                    <a:pt x="16" y="25"/>
                    <a:pt x="13" y="25"/>
                  </a:cubicBezTo>
                  <a:cubicBezTo>
                    <a:pt x="6" y="25"/>
                    <a:pt x="0" y="20"/>
                    <a:pt x="0" y="13"/>
                  </a:cubicBezTo>
                  <a:cubicBezTo>
                    <a:pt x="0" y="5"/>
                    <a:pt x="6" y="0"/>
                    <a:pt x="13" y="0"/>
                  </a:cubicBezTo>
                  <a:cubicBezTo>
                    <a:pt x="16" y="0"/>
                    <a:pt x="18" y="1"/>
                    <a:pt x="20" y="1"/>
                  </a:cubicBezTo>
                  <a:lnTo>
                    <a:pt x="19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8" name="Freeform 1450"/>
            <p:cNvSpPr>
              <a:spLocks noEditPoints="1"/>
            </p:cNvSpPr>
            <p:nvPr userDrawn="1"/>
          </p:nvSpPr>
          <p:spPr bwMode="auto">
            <a:xfrm>
              <a:off x="1290" y="349"/>
              <a:ext cx="50" cy="52"/>
            </a:xfrm>
            <a:custGeom>
              <a:avLst/>
              <a:gdLst/>
              <a:ahLst/>
              <a:cxnLst>
                <a:cxn ang="0">
                  <a:pos x="8" y="15"/>
                </a:cxn>
                <a:cxn ang="0">
                  <a:pos x="15" y="20"/>
                </a:cxn>
                <a:cxn ang="0">
                  <a:pos x="23" y="18"/>
                </a:cxn>
                <a:cxn ang="0">
                  <a:pos x="23" y="24"/>
                </a:cxn>
                <a:cxn ang="0">
                  <a:pos x="14" y="25"/>
                </a:cxn>
                <a:cxn ang="0">
                  <a:pos x="0" y="13"/>
                </a:cxn>
                <a:cxn ang="0">
                  <a:pos x="13" y="0"/>
                </a:cxn>
                <a:cxn ang="0">
                  <a:pos x="25" y="14"/>
                </a:cxn>
                <a:cxn ang="0">
                  <a:pos x="25" y="15"/>
                </a:cxn>
                <a:cxn ang="0">
                  <a:pos x="8" y="15"/>
                </a:cxn>
                <a:cxn ang="0">
                  <a:pos x="17" y="10"/>
                </a:cxn>
                <a:cxn ang="0">
                  <a:pos x="13" y="5"/>
                </a:cxn>
                <a:cxn ang="0">
                  <a:pos x="8" y="10"/>
                </a:cxn>
                <a:cxn ang="0">
                  <a:pos x="17" y="10"/>
                </a:cxn>
              </a:cxnLst>
              <a:rect l="0" t="0" r="r" b="b"/>
              <a:pathLst>
                <a:path w="25" h="25">
                  <a:moveTo>
                    <a:pt x="8" y="15"/>
                  </a:moveTo>
                  <a:cubicBezTo>
                    <a:pt x="9" y="18"/>
                    <a:pt x="11" y="20"/>
                    <a:pt x="15" y="20"/>
                  </a:cubicBezTo>
                  <a:cubicBezTo>
                    <a:pt x="18" y="20"/>
                    <a:pt x="20" y="19"/>
                    <a:pt x="23" y="18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0" y="25"/>
                    <a:pt x="17" y="25"/>
                    <a:pt x="14" y="25"/>
                  </a:cubicBezTo>
                  <a:cubicBezTo>
                    <a:pt x="6" y="25"/>
                    <a:pt x="0" y="20"/>
                    <a:pt x="0" y="13"/>
                  </a:cubicBezTo>
                  <a:cubicBezTo>
                    <a:pt x="0" y="5"/>
                    <a:pt x="5" y="0"/>
                    <a:pt x="13" y="0"/>
                  </a:cubicBezTo>
                  <a:cubicBezTo>
                    <a:pt x="22" y="0"/>
                    <a:pt x="25" y="6"/>
                    <a:pt x="25" y="14"/>
                  </a:cubicBezTo>
                  <a:cubicBezTo>
                    <a:pt x="25" y="15"/>
                    <a:pt x="25" y="15"/>
                    <a:pt x="25" y="15"/>
                  </a:cubicBezTo>
                  <a:lnTo>
                    <a:pt x="8" y="15"/>
                  </a:lnTo>
                  <a:close/>
                  <a:moveTo>
                    <a:pt x="17" y="10"/>
                  </a:moveTo>
                  <a:cubicBezTo>
                    <a:pt x="17" y="8"/>
                    <a:pt x="16" y="5"/>
                    <a:pt x="13" y="5"/>
                  </a:cubicBezTo>
                  <a:cubicBezTo>
                    <a:pt x="10" y="5"/>
                    <a:pt x="8" y="8"/>
                    <a:pt x="8" y="10"/>
                  </a:cubicBezTo>
                  <a:lnTo>
                    <a:pt x="17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9" name="Freeform 1451"/>
            <p:cNvSpPr>
              <a:spLocks/>
            </p:cNvSpPr>
            <p:nvPr userDrawn="1"/>
          </p:nvSpPr>
          <p:spPr bwMode="auto">
            <a:xfrm>
              <a:off x="1372" y="332"/>
              <a:ext cx="56" cy="68"/>
            </a:xfrm>
            <a:custGeom>
              <a:avLst/>
              <a:gdLst/>
              <a:ahLst/>
              <a:cxnLst>
                <a:cxn ang="0">
                  <a:pos x="28" y="32"/>
                </a:cxn>
                <a:cxn ang="0">
                  <a:pos x="19" y="33"/>
                </a:cxn>
                <a:cxn ang="0">
                  <a:pos x="0" y="17"/>
                </a:cxn>
                <a:cxn ang="0">
                  <a:pos x="19" y="0"/>
                </a:cxn>
                <a:cxn ang="0">
                  <a:pos x="28" y="2"/>
                </a:cxn>
                <a:cxn ang="0">
                  <a:pos x="27" y="9"/>
                </a:cxn>
                <a:cxn ang="0">
                  <a:pos x="19" y="6"/>
                </a:cxn>
                <a:cxn ang="0">
                  <a:pos x="9" y="17"/>
                </a:cxn>
                <a:cxn ang="0">
                  <a:pos x="20" y="27"/>
                </a:cxn>
                <a:cxn ang="0">
                  <a:pos x="28" y="25"/>
                </a:cxn>
                <a:cxn ang="0">
                  <a:pos x="28" y="32"/>
                </a:cxn>
              </a:cxnLst>
              <a:rect l="0" t="0" r="r" b="b"/>
              <a:pathLst>
                <a:path w="28" h="33">
                  <a:moveTo>
                    <a:pt x="28" y="32"/>
                  </a:moveTo>
                  <a:cubicBezTo>
                    <a:pt x="26" y="32"/>
                    <a:pt x="23" y="33"/>
                    <a:pt x="19" y="33"/>
                  </a:cubicBezTo>
                  <a:cubicBezTo>
                    <a:pt x="10" y="33"/>
                    <a:pt x="0" y="29"/>
                    <a:pt x="0" y="17"/>
                  </a:cubicBezTo>
                  <a:cubicBezTo>
                    <a:pt x="0" y="6"/>
                    <a:pt x="8" y="0"/>
                    <a:pt x="19" y="0"/>
                  </a:cubicBezTo>
                  <a:cubicBezTo>
                    <a:pt x="22" y="0"/>
                    <a:pt x="25" y="1"/>
                    <a:pt x="28" y="2"/>
                  </a:cubicBezTo>
                  <a:cubicBezTo>
                    <a:pt x="27" y="9"/>
                    <a:pt x="27" y="9"/>
                    <a:pt x="27" y="9"/>
                  </a:cubicBezTo>
                  <a:cubicBezTo>
                    <a:pt x="25" y="7"/>
                    <a:pt x="22" y="6"/>
                    <a:pt x="19" y="6"/>
                  </a:cubicBezTo>
                  <a:cubicBezTo>
                    <a:pt x="13" y="6"/>
                    <a:pt x="9" y="11"/>
                    <a:pt x="9" y="17"/>
                  </a:cubicBezTo>
                  <a:cubicBezTo>
                    <a:pt x="9" y="23"/>
                    <a:pt x="13" y="27"/>
                    <a:pt x="20" y="27"/>
                  </a:cubicBezTo>
                  <a:cubicBezTo>
                    <a:pt x="22" y="27"/>
                    <a:pt x="25" y="26"/>
                    <a:pt x="28" y="25"/>
                  </a:cubicBezTo>
                  <a:lnTo>
                    <a:pt x="28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" name="Freeform 1452"/>
            <p:cNvSpPr>
              <a:spLocks noEditPoints="1"/>
            </p:cNvSpPr>
            <p:nvPr userDrawn="1"/>
          </p:nvSpPr>
          <p:spPr bwMode="auto">
            <a:xfrm>
              <a:off x="1432" y="349"/>
              <a:ext cx="57" cy="52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14" y="0"/>
                </a:cxn>
                <a:cxn ang="0">
                  <a:pos x="28" y="13"/>
                </a:cxn>
                <a:cxn ang="0">
                  <a:pos x="14" y="25"/>
                </a:cxn>
                <a:cxn ang="0">
                  <a:pos x="0" y="13"/>
                </a:cxn>
                <a:cxn ang="0">
                  <a:pos x="19" y="13"/>
                </a:cxn>
                <a:cxn ang="0">
                  <a:pos x="14" y="6"/>
                </a:cxn>
                <a:cxn ang="0">
                  <a:pos x="8" y="13"/>
                </a:cxn>
                <a:cxn ang="0">
                  <a:pos x="14" y="19"/>
                </a:cxn>
                <a:cxn ang="0">
                  <a:pos x="19" y="13"/>
                </a:cxn>
              </a:cxnLst>
              <a:rect l="0" t="0" r="r" b="b"/>
              <a:pathLst>
                <a:path w="28" h="25">
                  <a:moveTo>
                    <a:pt x="0" y="13"/>
                  </a:moveTo>
                  <a:cubicBezTo>
                    <a:pt x="0" y="5"/>
                    <a:pt x="6" y="0"/>
                    <a:pt x="14" y="0"/>
                  </a:cubicBezTo>
                  <a:cubicBezTo>
                    <a:pt x="22" y="0"/>
                    <a:pt x="28" y="5"/>
                    <a:pt x="28" y="13"/>
                  </a:cubicBezTo>
                  <a:cubicBezTo>
                    <a:pt x="28" y="20"/>
                    <a:pt x="22" y="25"/>
                    <a:pt x="14" y="25"/>
                  </a:cubicBezTo>
                  <a:cubicBezTo>
                    <a:pt x="6" y="25"/>
                    <a:pt x="0" y="20"/>
                    <a:pt x="0" y="13"/>
                  </a:cubicBezTo>
                  <a:close/>
                  <a:moveTo>
                    <a:pt x="19" y="13"/>
                  </a:moveTo>
                  <a:cubicBezTo>
                    <a:pt x="19" y="9"/>
                    <a:pt x="18" y="6"/>
                    <a:pt x="14" y="6"/>
                  </a:cubicBezTo>
                  <a:cubicBezTo>
                    <a:pt x="10" y="6"/>
                    <a:pt x="8" y="9"/>
                    <a:pt x="8" y="13"/>
                  </a:cubicBezTo>
                  <a:cubicBezTo>
                    <a:pt x="8" y="16"/>
                    <a:pt x="10" y="19"/>
                    <a:pt x="14" y="19"/>
                  </a:cubicBezTo>
                  <a:cubicBezTo>
                    <a:pt x="18" y="19"/>
                    <a:pt x="19" y="16"/>
                    <a:pt x="19" y="1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" name="Freeform 1453"/>
            <p:cNvSpPr>
              <a:spLocks/>
            </p:cNvSpPr>
            <p:nvPr userDrawn="1"/>
          </p:nvSpPr>
          <p:spPr bwMode="auto">
            <a:xfrm>
              <a:off x="1495" y="349"/>
              <a:ext cx="34" cy="52"/>
            </a:xfrm>
            <a:custGeom>
              <a:avLst/>
              <a:gdLst/>
              <a:ahLst/>
              <a:cxnLst>
                <a:cxn ang="0">
                  <a:pos x="17" y="7"/>
                </a:cxn>
                <a:cxn ang="0">
                  <a:pos x="14" y="7"/>
                </a:cxn>
                <a:cxn ang="0">
                  <a:pos x="8" y="14"/>
                </a:cxn>
                <a:cxn ang="0">
                  <a:pos x="8" y="25"/>
                </a:cxn>
                <a:cxn ang="0">
                  <a:pos x="0" y="25"/>
                </a:cxn>
                <a:cxn ang="0">
                  <a:pos x="0" y="1"/>
                </a:cxn>
                <a:cxn ang="0">
                  <a:pos x="8" y="1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17" y="7"/>
                </a:cxn>
              </a:cxnLst>
              <a:rect l="0" t="0" r="r" b="b"/>
              <a:pathLst>
                <a:path w="17" h="25">
                  <a:moveTo>
                    <a:pt x="17" y="7"/>
                  </a:moveTo>
                  <a:cubicBezTo>
                    <a:pt x="16" y="7"/>
                    <a:pt x="15" y="7"/>
                    <a:pt x="14" y="7"/>
                  </a:cubicBezTo>
                  <a:cubicBezTo>
                    <a:pt x="10" y="7"/>
                    <a:pt x="8" y="10"/>
                    <a:pt x="8" y="1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2"/>
                    <a:pt x="11" y="0"/>
                    <a:pt x="15" y="0"/>
                  </a:cubicBezTo>
                  <a:cubicBezTo>
                    <a:pt x="16" y="0"/>
                    <a:pt x="17" y="0"/>
                    <a:pt x="17" y="0"/>
                  </a:cubicBezTo>
                  <a:lnTo>
                    <a:pt x="17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" name="Freeform 1454"/>
            <p:cNvSpPr>
              <a:spLocks noEditPoints="1"/>
            </p:cNvSpPr>
            <p:nvPr userDrawn="1"/>
          </p:nvSpPr>
          <p:spPr bwMode="auto">
            <a:xfrm>
              <a:off x="1535" y="349"/>
              <a:ext cx="52" cy="6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8" y="1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17" y="0"/>
                </a:cxn>
                <a:cxn ang="0">
                  <a:pos x="27" y="12"/>
                </a:cxn>
                <a:cxn ang="0">
                  <a:pos x="16" y="25"/>
                </a:cxn>
                <a:cxn ang="0">
                  <a:pos x="8" y="21"/>
                </a:cxn>
                <a:cxn ang="0">
                  <a:pos x="8" y="21"/>
                </a:cxn>
                <a:cxn ang="0">
                  <a:pos x="8" y="34"/>
                </a:cxn>
                <a:cxn ang="0">
                  <a:pos x="0" y="34"/>
                </a:cxn>
                <a:cxn ang="0">
                  <a:pos x="0" y="1"/>
                </a:cxn>
                <a:cxn ang="0">
                  <a:pos x="13" y="6"/>
                </a:cxn>
                <a:cxn ang="0">
                  <a:pos x="8" y="13"/>
                </a:cxn>
                <a:cxn ang="0">
                  <a:pos x="13" y="19"/>
                </a:cxn>
                <a:cxn ang="0">
                  <a:pos x="18" y="12"/>
                </a:cxn>
                <a:cxn ang="0">
                  <a:pos x="13" y="6"/>
                </a:cxn>
              </a:cxnLst>
              <a:rect l="0" t="0" r="r" b="b"/>
              <a:pathLst>
                <a:path w="27" h="34">
                  <a:moveTo>
                    <a:pt x="0" y="1"/>
                  </a:moveTo>
                  <a:cubicBezTo>
                    <a:pt x="8" y="1"/>
                    <a:pt x="8" y="1"/>
                    <a:pt x="8" y="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3" y="0"/>
                    <a:pt x="27" y="6"/>
                    <a:pt x="27" y="12"/>
                  </a:cubicBezTo>
                  <a:cubicBezTo>
                    <a:pt x="27" y="19"/>
                    <a:pt x="23" y="25"/>
                    <a:pt x="16" y="25"/>
                  </a:cubicBezTo>
                  <a:cubicBezTo>
                    <a:pt x="13" y="25"/>
                    <a:pt x="10" y="24"/>
                    <a:pt x="8" y="21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8" y="34"/>
                    <a:pt x="8" y="34"/>
                    <a:pt x="8" y="34"/>
                  </a:cubicBezTo>
                  <a:cubicBezTo>
                    <a:pt x="0" y="34"/>
                    <a:pt x="0" y="34"/>
                    <a:pt x="0" y="34"/>
                  </a:cubicBezTo>
                  <a:lnTo>
                    <a:pt x="0" y="1"/>
                  </a:lnTo>
                  <a:close/>
                  <a:moveTo>
                    <a:pt x="13" y="6"/>
                  </a:moveTo>
                  <a:cubicBezTo>
                    <a:pt x="10" y="6"/>
                    <a:pt x="8" y="9"/>
                    <a:pt x="8" y="13"/>
                  </a:cubicBezTo>
                  <a:cubicBezTo>
                    <a:pt x="8" y="16"/>
                    <a:pt x="11" y="19"/>
                    <a:pt x="13" y="19"/>
                  </a:cubicBezTo>
                  <a:cubicBezTo>
                    <a:pt x="16" y="19"/>
                    <a:pt x="18" y="16"/>
                    <a:pt x="18" y="12"/>
                  </a:cubicBezTo>
                  <a:cubicBezTo>
                    <a:pt x="18" y="9"/>
                    <a:pt x="17" y="6"/>
                    <a:pt x="13" y="6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" name="Freeform 1455"/>
            <p:cNvSpPr>
              <a:spLocks noEditPoints="1"/>
            </p:cNvSpPr>
            <p:nvPr userDrawn="1"/>
          </p:nvSpPr>
          <p:spPr bwMode="auto">
            <a:xfrm>
              <a:off x="1593" y="349"/>
              <a:ext cx="56" cy="52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14" y="0"/>
                </a:cxn>
                <a:cxn ang="0">
                  <a:pos x="28" y="13"/>
                </a:cxn>
                <a:cxn ang="0">
                  <a:pos x="14" y="25"/>
                </a:cxn>
                <a:cxn ang="0">
                  <a:pos x="0" y="13"/>
                </a:cxn>
                <a:cxn ang="0">
                  <a:pos x="19" y="13"/>
                </a:cxn>
                <a:cxn ang="0">
                  <a:pos x="14" y="6"/>
                </a:cxn>
                <a:cxn ang="0">
                  <a:pos x="9" y="13"/>
                </a:cxn>
                <a:cxn ang="0">
                  <a:pos x="14" y="19"/>
                </a:cxn>
                <a:cxn ang="0">
                  <a:pos x="19" y="13"/>
                </a:cxn>
              </a:cxnLst>
              <a:rect l="0" t="0" r="r" b="b"/>
              <a:pathLst>
                <a:path w="28" h="25">
                  <a:moveTo>
                    <a:pt x="0" y="13"/>
                  </a:moveTo>
                  <a:cubicBezTo>
                    <a:pt x="0" y="5"/>
                    <a:pt x="6" y="0"/>
                    <a:pt x="14" y="0"/>
                  </a:cubicBezTo>
                  <a:cubicBezTo>
                    <a:pt x="22" y="0"/>
                    <a:pt x="28" y="5"/>
                    <a:pt x="28" y="13"/>
                  </a:cubicBezTo>
                  <a:cubicBezTo>
                    <a:pt x="28" y="20"/>
                    <a:pt x="22" y="25"/>
                    <a:pt x="14" y="25"/>
                  </a:cubicBezTo>
                  <a:cubicBezTo>
                    <a:pt x="6" y="25"/>
                    <a:pt x="0" y="20"/>
                    <a:pt x="0" y="13"/>
                  </a:cubicBezTo>
                  <a:close/>
                  <a:moveTo>
                    <a:pt x="19" y="13"/>
                  </a:moveTo>
                  <a:cubicBezTo>
                    <a:pt x="19" y="9"/>
                    <a:pt x="18" y="6"/>
                    <a:pt x="14" y="6"/>
                  </a:cubicBezTo>
                  <a:cubicBezTo>
                    <a:pt x="10" y="6"/>
                    <a:pt x="9" y="9"/>
                    <a:pt x="9" y="13"/>
                  </a:cubicBezTo>
                  <a:cubicBezTo>
                    <a:pt x="9" y="16"/>
                    <a:pt x="10" y="19"/>
                    <a:pt x="14" y="19"/>
                  </a:cubicBezTo>
                  <a:cubicBezTo>
                    <a:pt x="18" y="19"/>
                    <a:pt x="19" y="16"/>
                    <a:pt x="19" y="1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" name="Freeform 1456"/>
            <p:cNvSpPr>
              <a:spLocks/>
            </p:cNvSpPr>
            <p:nvPr userDrawn="1"/>
          </p:nvSpPr>
          <p:spPr bwMode="auto">
            <a:xfrm>
              <a:off x="1655" y="349"/>
              <a:ext cx="36" cy="52"/>
            </a:xfrm>
            <a:custGeom>
              <a:avLst/>
              <a:gdLst/>
              <a:ahLst/>
              <a:cxnLst>
                <a:cxn ang="0">
                  <a:pos x="17" y="7"/>
                </a:cxn>
                <a:cxn ang="0">
                  <a:pos x="15" y="7"/>
                </a:cxn>
                <a:cxn ang="0">
                  <a:pos x="9" y="14"/>
                </a:cxn>
                <a:cxn ang="0">
                  <a:pos x="9" y="25"/>
                </a:cxn>
                <a:cxn ang="0">
                  <a:pos x="0" y="25"/>
                </a:cxn>
                <a:cxn ang="0">
                  <a:pos x="0" y="1"/>
                </a:cxn>
                <a:cxn ang="0">
                  <a:pos x="8" y="1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15" y="0"/>
                </a:cxn>
                <a:cxn ang="0">
                  <a:pos x="18" y="0"/>
                </a:cxn>
                <a:cxn ang="0">
                  <a:pos x="17" y="7"/>
                </a:cxn>
              </a:cxnLst>
              <a:rect l="0" t="0" r="r" b="b"/>
              <a:pathLst>
                <a:path w="18" h="25">
                  <a:moveTo>
                    <a:pt x="17" y="7"/>
                  </a:moveTo>
                  <a:cubicBezTo>
                    <a:pt x="16" y="7"/>
                    <a:pt x="16" y="7"/>
                    <a:pt x="15" y="7"/>
                  </a:cubicBezTo>
                  <a:cubicBezTo>
                    <a:pt x="11" y="7"/>
                    <a:pt x="9" y="10"/>
                    <a:pt x="9" y="14"/>
                  </a:cubicBezTo>
                  <a:cubicBezTo>
                    <a:pt x="9" y="25"/>
                    <a:pt x="9" y="25"/>
                    <a:pt x="9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2"/>
                    <a:pt x="11" y="0"/>
                    <a:pt x="15" y="0"/>
                  </a:cubicBezTo>
                  <a:cubicBezTo>
                    <a:pt x="16" y="0"/>
                    <a:pt x="17" y="0"/>
                    <a:pt x="18" y="0"/>
                  </a:cubicBezTo>
                  <a:lnTo>
                    <a:pt x="17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5" name="Freeform 1457"/>
            <p:cNvSpPr>
              <a:spLocks noEditPoints="1"/>
            </p:cNvSpPr>
            <p:nvPr userDrawn="1"/>
          </p:nvSpPr>
          <p:spPr bwMode="auto">
            <a:xfrm>
              <a:off x="1693" y="349"/>
              <a:ext cx="48" cy="52"/>
            </a:xfrm>
            <a:custGeom>
              <a:avLst/>
              <a:gdLst/>
              <a:ahLst/>
              <a:cxnLst>
                <a:cxn ang="0">
                  <a:pos x="17" y="25"/>
                </a:cxn>
                <a:cxn ang="0">
                  <a:pos x="17" y="21"/>
                </a:cxn>
                <a:cxn ang="0">
                  <a:pos x="16" y="21"/>
                </a:cxn>
                <a:cxn ang="0">
                  <a:pos x="9" y="25"/>
                </a:cxn>
                <a:cxn ang="0">
                  <a:pos x="0" y="18"/>
                </a:cxn>
                <a:cxn ang="0">
                  <a:pos x="12" y="9"/>
                </a:cxn>
                <a:cxn ang="0">
                  <a:pos x="16" y="10"/>
                </a:cxn>
                <a:cxn ang="0">
                  <a:pos x="11" y="6"/>
                </a:cxn>
                <a:cxn ang="0">
                  <a:pos x="3" y="7"/>
                </a:cxn>
                <a:cxn ang="0">
                  <a:pos x="3" y="2"/>
                </a:cxn>
                <a:cxn ang="0">
                  <a:pos x="13" y="0"/>
                </a:cxn>
                <a:cxn ang="0">
                  <a:pos x="24" y="10"/>
                </a:cxn>
                <a:cxn ang="0">
                  <a:pos x="24" y="19"/>
                </a:cxn>
                <a:cxn ang="0">
                  <a:pos x="24" y="25"/>
                </a:cxn>
                <a:cxn ang="0">
                  <a:pos x="17" y="25"/>
                </a:cxn>
                <a:cxn ang="0">
                  <a:pos x="11" y="20"/>
                </a:cxn>
                <a:cxn ang="0">
                  <a:pos x="16" y="14"/>
                </a:cxn>
                <a:cxn ang="0">
                  <a:pos x="13" y="14"/>
                </a:cxn>
                <a:cxn ang="0">
                  <a:pos x="8" y="17"/>
                </a:cxn>
                <a:cxn ang="0">
                  <a:pos x="11" y="20"/>
                </a:cxn>
              </a:cxnLst>
              <a:rect l="0" t="0" r="r" b="b"/>
              <a:pathLst>
                <a:path w="24" h="25">
                  <a:moveTo>
                    <a:pt x="17" y="25"/>
                  </a:moveTo>
                  <a:cubicBezTo>
                    <a:pt x="17" y="23"/>
                    <a:pt x="17" y="22"/>
                    <a:pt x="17" y="21"/>
                  </a:cubicBezTo>
                  <a:cubicBezTo>
                    <a:pt x="16" y="21"/>
                    <a:pt x="16" y="21"/>
                    <a:pt x="16" y="21"/>
                  </a:cubicBezTo>
                  <a:cubicBezTo>
                    <a:pt x="15" y="24"/>
                    <a:pt x="12" y="25"/>
                    <a:pt x="9" y="25"/>
                  </a:cubicBezTo>
                  <a:cubicBezTo>
                    <a:pt x="4" y="25"/>
                    <a:pt x="0" y="23"/>
                    <a:pt x="0" y="18"/>
                  </a:cubicBezTo>
                  <a:cubicBezTo>
                    <a:pt x="0" y="10"/>
                    <a:pt x="8" y="9"/>
                    <a:pt x="12" y="9"/>
                  </a:cubicBezTo>
                  <a:cubicBezTo>
                    <a:pt x="14" y="9"/>
                    <a:pt x="15" y="10"/>
                    <a:pt x="16" y="10"/>
                  </a:cubicBezTo>
                  <a:cubicBezTo>
                    <a:pt x="16" y="7"/>
                    <a:pt x="14" y="6"/>
                    <a:pt x="11" y="6"/>
                  </a:cubicBezTo>
                  <a:cubicBezTo>
                    <a:pt x="8" y="6"/>
                    <a:pt x="5" y="6"/>
                    <a:pt x="3" y="7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6" y="1"/>
                    <a:pt x="9" y="0"/>
                    <a:pt x="13" y="0"/>
                  </a:cubicBezTo>
                  <a:cubicBezTo>
                    <a:pt x="19" y="0"/>
                    <a:pt x="24" y="3"/>
                    <a:pt x="24" y="10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21"/>
                    <a:pt x="24" y="23"/>
                    <a:pt x="24" y="25"/>
                  </a:cubicBezTo>
                  <a:lnTo>
                    <a:pt x="17" y="25"/>
                  </a:lnTo>
                  <a:close/>
                  <a:moveTo>
                    <a:pt x="11" y="20"/>
                  </a:moveTo>
                  <a:cubicBezTo>
                    <a:pt x="14" y="20"/>
                    <a:pt x="16" y="17"/>
                    <a:pt x="16" y="14"/>
                  </a:cubicBezTo>
                  <a:cubicBezTo>
                    <a:pt x="15" y="14"/>
                    <a:pt x="14" y="14"/>
                    <a:pt x="13" y="14"/>
                  </a:cubicBezTo>
                  <a:cubicBezTo>
                    <a:pt x="10" y="14"/>
                    <a:pt x="8" y="15"/>
                    <a:pt x="8" y="17"/>
                  </a:cubicBezTo>
                  <a:cubicBezTo>
                    <a:pt x="8" y="19"/>
                    <a:pt x="9" y="20"/>
                    <a:pt x="11" y="2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6" name="Freeform 1458"/>
            <p:cNvSpPr>
              <a:spLocks/>
            </p:cNvSpPr>
            <p:nvPr userDrawn="1"/>
          </p:nvSpPr>
          <p:spPr bwMode="auto">
            <a:xfrm>
              <a:off x="1747" y="334"/>
              <a:ext cx="38" cy="6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8"/>
                </a:cxn>
                <a:cxn ang="0">
                  <a:pos x="4" y="2"/>
                </a:cxn>
                <a:cxn ang="0">
                  <a:pos x="12" y="0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18" y="13"/>
                </a:cxn>
                <a:cxn ang="0">
                  <a:pos x="12" y="13"/>
                </a:cxn>
                <a:cxn ang="0">
                  <a:pos x="12" y="22"/>
                </a:cxn>
                <a:cxn ang="0">
                  <a:pos x="16" y="27"/>
                </a:cxn>
                <a:cxn ang="0">
                  <a:pos x="18" y="26"/>
                </a:cxn>
                <a:cxn ang="0">
                  <a:pos x="19" y="32"/>
                </a:cxn>
                <a:cxn ang="0">
                  <a:pos x="13" y="32"/>
                </a:cxn>
                <a:cxn ang="0">
                  <a:pos x="4" y="23"/>
                </a:cxn>
                <a:cxn ang="0">
                  <a:pos x="4" y="13"/>
                </a:cxn>
                <a:cxn ang="0">
                  <a:pos x="0" y="13"/>
                </a:cxn>
                <a:cxn ang="0">
                  <a:pos x="0" y="8"/>
                </a:cxn>
              </a:cxnLst>
              <a:rect l="0" t="0" r="r" b="b"/>
              <a:pathLst>
                <a:path w="19" h="32">
                  <a:moveTo>
                    <a:pt x="0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5"/>
                    <a:pt x="13" y="27"/>
                    <a:pt x="16" y="27"/>
                  </a:cubicBezTo>
                  <a:cubicBezTo>
                    <a:pt x="17" y="27"/>
                    <a:pt x="17" y="26"/>
                    <a:pt x="18" y="26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7" y="32"/>
                    <a:pt x="15" y="32"/>
                    <a:pt x="13" y="32"/>
                  </a:cubicBezTo>
                  <a:cubicBezTo>
                    <a:pt x="6" y="32"/>
                    <a:pt x="4" y="29"/>
                    <a:pt x="4" y="23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7" name="Freeform 1459"/>
            <p:cNvSpPr>
              <a:spLocks noEditPoints="1"/>
            </p:cNvSpPr>
            <p:nvPr userDrawn="1"/>
          </p:nvSpPr>
          <p:spPr bwMode="auto">
            <a:xfrm>
              <a:off x="1791" y="330"/>
              <a:ext cx="18" cy="69"/>
            </a:xfrm>
            <a:custGeom>
              <a:avLst/>
              <a:gdLst/>
              <a:ahLst/>
              <a:cxnLst>
                <a:cxn ang="0">
                  <a:pos x="18" y="13"/>
                </a:cxn>
                <a:cxn ang="0">
                  <a:pos x="0" y="13"/>
                </a:cxn>
                <a:cxn ang="0">
                  <a:pos x="0" y="0"/>
                </a:cxn>
                <a:cxn ang="0">
                  <a:pos x="18" y="0"/>
                </a:cxn>
                <a:cxn ang="0">
                  <a:pos x="18" y="13"/>
                </a:cxn>
                <a:cxn ang="0">
                  <a:pos x="0" y="21"/>
                </a:cxn>
                <a:cxn ang="0">
                  <a:pos x="18" y="21"/>
                </a:cxn>
                <a:cxn ang="0">
                  <a:pos x="18" y="69"/>
                </a:cxn>
                <a:cxn ang="0">
                  <a:pos x="0" y="69"/>
                </a:cxn>
                <a:cxn ang="0">
                  <a:pos x="0" y="21"/>
                </a:cxn>
              </a:cxnLst>
              <a:rect l="0" t="0" r="r" b="b"/>
              <a:pathLst>
                <a:path w="18" h="69">
                  <a:moveTo>
                    <a:pt x="18" y="13"/>
                  </a:moveTo>
                  <a:lnTo>
                    <a:pt x="0" y="1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13"/>
                  </a:lnTo>
                  <a:close/>
                  <a:moveTo>
                    <a:pt x="0" y="21"/>
                  </a:moveTo>
                  <a:lnTo>
                    <a:pt x="18" y="21"/>
                  </a:lnTo>
                  <a:lnTo>
                    <a:pt x="18" y="69"/>
                  </a:lnTo>
                  <a:lnTo>
                    <a:pt x="0" y="69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8" name="Freeform 1460"/>
            <p:cNvSpPr>
              <a:spLocks noEditPoints="1"/>
            </p:cNvSpPr>
            <p:nvPr userDrawn="1"/>
          </p:nvSpPr>
          <p:spPr bwMode="auto">
            <a:xfrm>
              <a:off x="1817" y="349"/>
              <a:ext cx="56" cy="52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14" y="0"/>
                </a:cxn>
                <a:cxn ang="0">
                  <a:pos x="28" y="13"/>
                </a:cxn>
                <a:cxn ang="0">
                  <a:pos x="14" y="25"/>
                </a:cxn>
                <a:cxn ang="0">
                  <a:pos x="0" y="13"/>
                </a:cxn>
                <a:cxn ang="0">
                  <a:pos x="19" y="13"/>
                </a:cxn>
                <a:cxn ang="0">
                  <a:pos x="14" y="6"/>
                </a:cxn>
                <a:cxn ang="0">
                  <a:pos x="9" y="13"/>
                </a:cxn>
                <a:cxn ang="0">
                  <a:pos x="14" y="19"/>
                </a:cxn>
                <a:cxn ang="0">
                  <a:pos x="19" y="13"/>
                </a:cxn>
              </a:cxnLst>
              <a:rect l="0" t="0" r="r" b="b"/>
              <a:pathLst>
                <a:path w="28" h="25">
                  <a:moveTo>
                    <a:pt x="0" y="13"/>
                  </a:moveTo>
                  <a:cubicBezTo>
                    <a:pt x="0" y="5"/>
                    <a:pt x="6" y="0"/>
                    <a:pt x="14" y="0"/>
                  </a:cubicBezTo>
                  <a:cubicBezTo>
                    <a:pt x="22" y="0"/>
                    <a:pt x="28" y="5"/>
                    <a:pt x="28" y="13"/>
                  </a:cubicBezTo>
                  <a:cubicBezTo>
                    <a:pt x="28" y="20"/>
                    <a:pt x="22" y="25"/>
                    <a:pt x="14" y="25"/>
                  </a:cubicBezTo>
                  <a:cubicBezTo>
                    <a:pt x="6" y="25"/>
                    <a:pt x="0" y="20"/>
                    <a:pt x="0" y="13"/>
                  </a:cubicBezTo>
                  <a:close/>
                  <a:moveTo>
                    <a:pt x="19" y="13"/>
                  </a:moveTo>
                  <a:cubicBezTo>
                    <a:pt x="19" y="9"/>
                    <a:pt x="18" y="6"/>
                    <a:pt x="14" y="6"/>
                  </a:cubicBezTo>
                  <a:cubicBezTo>
                    <a:pt x="10" y="6"/>
                    <a:pt x="9" y="9"/>
                    <a:pt x="9" y="13"/>
                  </a:cubicBezTo>
                  <a:cubicBezTo>
                    <a:pt x="9" y="16"/>
                    <a:pt x="10" y="19"/>
                    <a:pt x="14" y="19"/>
                  </a:cubicBezTo>
                  <a:cubicBezTo>
                    <a:pt x="18" y="19"/>
                    <a:pt x="19" y="16"/>
                    <a:pt x="19" y="1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9" name="Freeform 1461"/>
            <p:cNvSpPr>
              <a:spLocks/>
            </p:cNvSpPr>
            <p:nvPr userDrawn="1"/>
          </p:nvSpPr>
          <p:spPr bwMode="auto">
            <a:xfrm>
              <a:off x="1879" y="349"/>
              <a:ext cx="52" cy="5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8" y="1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16" y="0"/>
                </a:cxn>
                <a:cxn ang="0">
                  <a:pos x="26" y="10"/>
                </a:cxn>
                <a:cxn ang="0">
                  <a:pos x="26" y="25"/>
                </a:cxn>
                <a:cxn ang="0">
                  <a:pos x="17" y="25"/>
                </a:cxn>
                <a:cxn ang="0">
                  <a:pos x="17" y="13"/>
                </a:cxn>
                <a:cxn ang="0">
                  <a:pos x="14" y="7"/>
                </a:cxn>
                <a:cxn ang="0">
                  <a:pos x="8" y="14"/>
                </a:cxn>
                <a:cxn ang="0">
                  <a:pos x="8" y="25"/>
                </a:cxn>
                <a:cxn ang="0">
                  <a:pos x="0" y="25"/>
                </a:cxn>
                <a:cxn ang="0">
                  <a:pos x="0" y="1"/>
                </a:cxn>
              </a:cxnLst>
              <a:rect l="0" t="0" r="r" b="b"/>
              <a:pathLst>
                <a:path w="26" h="25">
                  <a:moveTo>
                    <a:pt x="0" y="1"/>
                  </a:moveTo>
                  <a:cubicBezTo>
                    <a:pt x="8" y="1"/>
                    <a:pt x="8" y="1"/>
                    <a:pt x="8" y="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2"/>
                    <a:pt x="13" y="0"/>
                    <a:pt x="16" y="0"/>
                  </a:cubicBezTo>
                  <a:cubicBezTo>
                    <a:pt x="23" y="0"/>
                    <a:pt x="26" y="5"/>
                    <a:pt x="26" y="1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9"/>
                    <a:pt x="16" y="7"/>
                    <a:pt x="14" y="7"/>
                  </a:cubicBezTo>
                  <a:cubicBezTo>
                    <a:pt x="10" y="7"/>
                    <a:pt x="8" y="9"/>
                    <a:pt x="8" y="1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0" y="25"/>
                    <a:pt x="0" y="25"/>
                    <a:pt x="0" y="25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0" name="Freeform 1462"/>
            <p:cNvSpPr>
              <a:spLocks/>
            </p:cNvSpPr>
            <p:nvPr userDrawn="1"/>
          </p:nvSpPr>
          <p:spPr bwMode="auto">
            <a:xfrm>
              <a:off x="990" y="425"/>
              <a:ext cx="48" cy="38"/>
            </a:xfrm>
            <a:custGeom>
              <a:avLst/>
              <a:gdLst/>
              <a:ahLst/>
              <a:cxnLst>
                <a:cxn ang="0">
                  <a:pos x="38" y="38"/>
                </a:cxn>
                <a:cxn ang="0">
                  <a:pos x="34" y="38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16" y="38"/>
                </a:cxn>
                <a:cxn ang="0">
                  <a:pos x="10" y="38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14" y="34"/>
                </a:cxn>
                <a:cxn ang="0">
                  <a:pos x="14" y="34"/>
                </a:cxn>
                <a:cxn ang="0">
                  <a:pos x="22" y="0"/>
                </a:cxn>
                <a:cxn ang="0">
                  <a:pos x="26" y="0"/>
                </a:cxn>
                <a:cxn ang="0">
                  <a:pos x="36" y="34"/>
                </a:cxn>
                <a:cxn ang="0">
                  <a:pos x="36" y="34"/>
                </a:cxn>
                <a:cxn ang="0">
                  <a:pos x="46" y="0"/>
                </a:cxn>
                <a:cxn ang="0">
                  <a:pos x="48" y="0"/>
                </a:cxn>
                <a:cxn ang="0">
                  <a:pos x="38" y="38"/>
                </a:cxn>
              </a:cxnLst>
              <a:rect l="0" t="0" r="r" b="b"/>
              <a:pathLst>
                <a:path w="48" h="38">
                  <a:moveTo>
                    <a:pt x="38" y="38"/>
                  </a:moveTo>
                  <a:lnTo>
                    <a:pt x="34" y="38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16" y="38"/>
                  </a:lnTo>
                  <a:lnTo>
                    <a:pt x="10" y="38"/>
                  </a:lnTo>
                  <a:lnTo>
                    <a:pt x="0" y="0"/>
                  </a:lnTo>
                  <a:lnTo>
                    <a:pt x="4" y="0"/>
                  </a:lnTo>
                  <a:lnTo>
                    <a:pt x="14" y="34"/>
                  </a:lnTo>
                  <a:lnTo>
                    <a:pt x="14" y="34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36" y="34"/>
                  </a:lnTo>
                  <a:lnTo>
                    <a:pt x="36" y="34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38" y="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1" name="Freeform 1463"/>
            <p:cNvSpPr>
              <a:spLocks noEditPoints="1"/>
            </p:cNvSpPr>
            <p:nvPr userDrawn="1"/>
          </p:nvSpPr>
          <p:spPr bwMode="auto">
            <a:xfrm>
              <a:off x="1040" y="435"/>
              <a:ext cx="24" cy="2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2" y="7"/>
                </a:cxn>
                <a:cxn ang="0">
                  <a:pos x="6" y="14"/>
                </a:cxn>
                <a:cxn ang="0">
                  <a:pos x="0" y="7"/>
                </a:cxn>
                <a:cxn ang="0">
                  <a:pos x="6" y="0"/>
                </a:cxn>
                <a:cxn ang="0">
                  <a:pos x="6" y="13"/>
                </a:cxn>
                <a:cxn ang="0">
                  <a:pos x="11" y="7"/>
                </a:cxn>
                <a:cxn ang="0">
                  <a:pos x="6" y="1"/>
                </a:cxn>
                <a:cxn ang="0">
                  <a:pos x="2" y="7"/>
                </a:cxn>
                <a:cxn ang="0">
                  <a:pos x="6" y="13"/>
                </a:cxn>
              </a:cxnLst>
              <a:rect l="0" t="0" r="r" b="b"/>
              <a:pathLst>
                <a:path w="12" h="14">
                  <a:moveTo>
                    <a:pt x="6" y="0"/>
                  </a:moveTo>
                  <a:cubicBezTo>
                    <a:pt x="10" y="0"/>
                    <a:pt x="12" y="3"/>
                    <a:pt x="12" y="7"/>
                  </a:cubicBezTo>
                  <a:cubicBezTo>
                    <a:pt x="12" y="11"/>
                    <a:pt x="10" y="14"/>
                    <a:pt x="6" y="14"/>
                  </a:cubicBezTo>
                  <a:cubicBezTo>
                    <a:pt x="2" y="14"/>
                    <a:pt x="0" y="11"/>
                    <a:pt x="0" y="7"/>
                  </a:cubicBezTo>
                  <a:cubicBezTo>
                    <a:pt x="0" y="3"/>
                    <a:pt x="2" y="0"/>
                    <a:pt x="6" y="0"/>
                  </a:cubicBezTo>
                  <a:close/>
                  <a:moveTo>
                    <a:pt x="6" y="13"/>
                  </a:moveTo>
                  <a:cubicBezTo>
                    <a:pt x="9" y="13"/>
                    <a:pt x="11" y="10"/>
                    <a:pt x="11" y="7"/>
                  </a:cubicBezTo>
                  <a:cubicBezTo>
                    <a:pt x="11" y="4"/>
                    <a:pt x="9" y="1"/>
                    <a:pt x="6" y="1"/>
                  </a:cubicBezTo>
                  <a:cubicBezTo>
                    <a:pt x="3" y="1"/>
                    <a:pt x="2" y="4"/>
                    <a:pt x="2" y="7"/>
                  </a:cubicBezTo>
                  <a:cubicBezTo>
                    <a:pt x="2" y="10"/>
                    <a:pt x="3" y="13"/>
                    <a:pt x="6" y="1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2" name="Freeform 1464"/>
            <p:cNvSpPr>
              <a:spLocks/>
            </p:cNvSpPr>
            <p:nvPr userDrawn="1"/>
          </p:nvSpPr>
          <p:spPr bwMode="auto">
            <a:xfrm>
              <a:off x="1070" y="435"/>
              <a:ext cx="12" cy="2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6" y="2"/>
                </a:cxn>
                <a:cxn ang="0">
                  <a:pos x="5" y="2"/>
                </a:cxn>
                <a:cxn ang="0">
                  <a:pos x="2" y="7"/>
                </a:cxn>
                <a:cxn ang="0">
                  <a:pos x="2" y="14"/>
                </a:cxn>
                <a:cxn ang="0">
                  <a:pos x="0" y="14"/>
                </a:cxn>
                <a:cxn ang="0">
                  <a:pos x="0" y="3"/>
                </a:cxn>
              </a:cxnLst>
              <a:rect l="0" t="0" r="r" b="b"/>
              <a:pathLst>
                <a:path w="6" h="14">
                  <a:moveTo>
                    <a:pt x="0" y="3"/>
                  </a:moveTo>
                  <a:cubicBezTo>
                    <a:pt x="0" y="2"/>
                    <a:pt x="0" y="1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5" y="2"/>
                  </a:cubicBezTo>
                  <a:cubicBezTo>
                    <a:pt x="3" y="2"/>
                    <a:pt x="2" y="5"/>
                    <a:pt x="2" y="7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0" y="14"/>
                    <a:pt x="0" y="14"/>
                    <a:pt x="0" y="14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3" name="Rectangle 1465"/>
            <p:cNvSpPr>
              <a:spLocks noChangeArrowheads="1"/>
            </p:cNvSpPr>
            <p:nvPr userDrawn="1"/>
          </p:nvSpPr>
          <p:spPr bwMode="auto">
            <a:xfrm>
              <a:off x="1088" y="423"/>
              <a:ext cx="2" cy="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4" name="Freeform 1466"/>
            <p:cNvSpPr>
              <a:spLocks noEditPoints="1"/>
            </p:cNvSpPr>
            <p:nvPr userDrawn="1"/>
          </p:nvSpPr>
          <p:spPr bwMode="auto">
            <a:xfrm>
              <a:off x="1096" y="423"/>
              <a:ext cx="24" cy="40"/>
            </a:xfrm>
            <a:custGeom>
              <a:avLst/>
              <a:gdLst/>
              <a:ahLst/>
              <a:cxnLst>
                <a:cxn ang="0">
                  <a:pos x="12" y="20"/>
                </a:cxn>
                <a:cxn ang="0">
                  <a:pos x="10" y="20"/>
                </a:cxn>
                <a:cxn ang="0">
                  <a:pos x="10" y="17"/>
                </a:cxn>
                <a:cxn ang="0">
                  <a:pos x="10" y="17"/>
                </a:cxn>
                <a:cxn ang="0">
                  <a:pos x="6" y="20"/>
                </a:cxn>
                <a:cxn ang="0">
                  <a:pos x="0" y="13"/>
                </a:cxn>
                <a:cxn ang="0">
                  <a:pos x="6" y="6"/>
                </a:cxn>
                <a:cxn ang="0">
                  <a:pos x="10" y="9"/>
                </a:cxn>
                <a:cxn ang="0">
                  <a:pos x="10" y="9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2" y="20"/>
                </a:cxn>
                <a:cxn ang="0">
                  <a:pos x="6" y="19"/>
                </a:cxn>
                <a:cxn ang="0">
                  <a:pos x="10" y="13"/>
                </a:cxn>
                <a:cxn ang="0">
                  <a:pos x="6" y="7"/>
                </a:cxn>
                <a:cxn ang="0">
                  <a:pos x="2" y="13"/>
                </a:cxn>
                <a:cxn ang="0">
                  <a:pos x="6" y="19"/>
                </a:cxn>
              </a:cxnLst>
              <a:rect l="0" t="0" r="r" b="b"/>
              <a:pathLst>
                <a:path w="12" h="20">
                  <a:moveTo>
                    <a:pt x="12" y="20"/>
                  </a:moveTo>
                  <a:cubicBezTo>
                    <a:pt x="10" y="20"/>
                    <a:pt x="10" y="20"/>
                    <a:pt x="10" y="20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9" y="19"/>
                    <a:pt x="8" y="20"/>
                    <a:pt x="6" y="20"/>
                  </a:cubicBezTo>
                  <a:cubicBezTo>
                    <a:pt x="2" y="20"/>
                    <a:pt x="0" y="17"/>
                    <a:pt x="0" y="13"/>
                  </a:cubicBezTo>
                  <a:cubicBezTo>
                    <a:pt x="0" y="9"/>
                    <a:pt x="2" y="6"/>
                    <a:pt x="6" y="6"/>
                  </a:cubicBezTo>
                  <a:cubicBezTo>
                    <a:pt x="8" y="6"/>
                    <a:pt x="10" y="8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12" y="20"/>
                  </a:lnTo>
                  <a:close/>
                  <a:moveTo>
                    <a:pt x="6" y="19"/>
                  </a:moveTo>
                  <a:cubicBezTo>
                    <a:pt x="9" y="19"/>
                    <a:pt x="10" y="15"/>
                    <a:pt x="10" y="13"/>
                  </a:cubicBezTo>
                  <a:cubicBezTo>
                    <a:pt x="10" y="11"/>
                    <a:pt x="9" y="7"/>
                    <a:pt x="6" y="7"/>
                  </a:cubicBezTo>
                  <a:cubicBezTo>
                    <a:pt x="3" y="7"/>
                    <a:pt x="2" y="10"/>
                    <a:pt x="2" y="13"/>
                  </a:cubicBezTo>
                  <a:cubicBezTo>
                    <a:pt x="2" y="16"/>
                    <a:pt x="3" y="19"/>
                    <a:pt x="6" y="1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5" name="Freeform 1467"/>
            <p:cNvSpPr>
              <a:spLocks noEditPoints="1"/>
            </p:cNvSpPr>
            <p:nvPr userDrawn="1"/>
          </p:nvSpPr>
          <p:spPr bwMode="auto">
            <a:xfrm>
              <a:off x="1140" y="425"/>
              <a:ext cx="22" cy="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10" y="5"/>
                </a:cxn>
                <a:cxn ang="0">
                  <a:pos x="7" y="9"/>
                </a:cxn>
                <a:cxn ang="0">
                  <a:pos x="7" y="9"/>
                </a:cxn>
                <a:cxn ang="0">
                  <a:pos x="11" y="13"/>
                </a:cxn>
                <a:cxn ang="0">
                  <a:pos x="4" y="19"/>
                </a:cxn>
                <a:cxn ang="0">
                  <a:pos x="0" y="19"/>
                </a:cxn>
                <a:cxn ang="0">
                  <a:pos x="0" y="0"/>
                </a:cxn>
                <a:cxn ang="0">
                  <a:pos x="2" y="17"/>
                </a:cxn>
                <a:cxn ang="0">
                  <a:pos x="4" y="17"/>
                </a:cxn>
                <a:cxn ang="0">
                  <a:pos x="9" y="13"/>
                </a:cxn>
                <a:cxn ang="0">
                  <a:pos x="4" y="10"/>
                </a:cxn>
                <a:cxn ang="0">
                  <a:pos x="2" y="10"/>
                </a:cxn>
                <a:cxn ang="0">
                  <a:pos x="2" y="17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9" y="5"/>
                </a:cxn>
                <a:cxn ang="0">
                  <a:pos x="5" y="2"/>
                </a:cxn>
                <a:cxn ang="0">
                  <a:pos x="2" y="2"/>
                </a:cxn>
                <a:cxn ang="0">
                  <a:pos x="2" y="8"/>
                </a:cxn>
              </a:cxnLst>
              <a:rect l="0" t="0" r="r" b="b"/>
              <a:pathLst>
                <a:path w="11" h="19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8" y="0"/>
                    <a:pt x="10" y="1"/>
                    <a:pt x="10" y="5"/>
                  </a:cubicBezTo>
                  <a:cubicBezTo>
                    <a:pt x="10" y="7"/>
                    <a:pt x="9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9" y="9"/>
                    <a:pt x="11" y="11"/>
                    <a:pt x="11" y="13"/>
                  </a:cubicBezTo>
                  <a:cubicBezTo>
                    <a:pt x="11" y="17"/>
                    <a:pt x="8" y="19"/>
                    <a:pt x="4" y="19"/>
                  </a:cubicBezTo>
                  <a:cubicBezTo>
                    <a:pt x="0" y="19"/>
                    <a:pt x="0" y="19"/>
                    <a:pt x="0" y="19"/>
                  </a:cubicBezTo>
                  <a:lnTo>
                    <a:pt x="0" y="0"/>
                  </a:lnTo>
                  <a:close/>
                  <a:moveTo>
                    <a:pt x="2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6" y="17"/>
                    <a:pt x="9" y="16"/>
                    <a:pt x="9" y="13"/>
                  </a:cubicBezTo>
                  <a:cubicBezTo>
                    <a:pt x="9" y="10"/>
                    <a:pt x="6" y="10"/>
                    <a:pt x="4" y="10"/>
                  </a:cubicBezTo>
                  <a:cubicBezTo>
                    <a:pt x="2" y="10"/>
                    <a:pt x="2" y="10"/>
                    <a:pt x="2" y="10"/>
                  </a:cubicBezTo>
                  <a:lnTo>
                    <a:pt x="2" y="17"/>
                  </a:lnTo>
                  <a:close/>
                  <a:moveTo>
                    <a:pt x="2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6" y="8"/>
                    <a:pt x="9" y="8"/>
                    <a:pt x="9" y="5"/>
                  </a:cubicBezTo>
                  <a:cubicBezTo>
                    <a:pt x="9" y="2"/>
                    <a:pt x="6" y="2"/>
                    <a:pt x="5" y="2"/>
                  </a:cubicBezTo>
                  <a:cubicBezTo>
                    <a:pt x="2" y="2"/>
                    <a:pt x="2" y="2"/>
                    <a:pt x="2" y="2"/>
                  </a:cubicBezTo>
                  <a:lnTo>
                    <a:pt x="2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6" name="Freeform 1468"/>
            <p:cNvSpPr>
              <a:spLocks noEditPoints="1"/>
            </p:cNvSpPr>
            <p:nvPr userDrawn="1"/>
          </p:nvSpPr>
          <p:spPr bwMode="auto">
            <a:xfrm>
              <a:off x="1168" y="435"/>
              <a:ext cx="20" cy="28"/>
            </a:xfrm>
            <a:custGeom>
              <a:avLst/>
              <a:gdLst/>
              <a:ahLst/>
              <a:cxnLst>
                <a:cxn ang="0">
                  <a:pos x="8" y="11"/>
                </a:cxn>
                <a:cxn ang="0">
                  <a:pos x="8" y="11"/>
                </a:cxn>
                <a:cxn ang="0">
                  <a:pos x="4" y="14"/>
                </a:cxn>
                <a:cxn ang="0">
                  <a:pos x="0" y="10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5" y="1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5" y="0"/>
                </a:cxn>
                <a:cxn ang="0">
                  <a:pos x="10" y="5"/>
                </a:cxn>
                <a:cxn ang="0">
                  <a:pos x="10" y="11"/>
                </a:cxn>
                <a:cxn ang="0">
                  <a:pos x="10" y="14"/>
                </a:cxn>
                <a:cxn ang="0">
                  <a:pos x="8" y="14"/>
                </a:cxn>
                <a:cxn ang="0">
                  <a:pos x="8" y="11"/>
                </a:cxn>
                <a:cxn ang="0">
                  <a:pos x="8" y="7"/>
                </a:cxn>
                <a:cxn ang="0">
                  <a:pos x="8" y="7"/>
                </a:cxn>
                <a:cxn ang="0">
                  <a:pos x="1" y="10"/>
                </a:cxn>
                <a:cxn ang="0">
                  <a:pos x="4" y="13"/>
                </a:cxn>
                <a:cxn ang="0">
                  <a:pos x="8" y="8"/>
                </a:cxn>
                <a:cxn ang="0">
                  <a:pos x="8" y="7"/>
                </a:cxn>
              </a:cxnLst>
              <a:rect l="0" t="0" r="r" b="b"/>
              <a:pathLst>
                <a:path w="10" h="14">
                  <a:moveTo>
                    <a:pt x="8" y="11"/>
                  </a:moveTo>
                  <a:cubicBezTo>
                    <a:pt x="8" y="11"/>
                    <a:pt x="8" y="11"/>
                    <a:pt x="8" y="11"/>
                  </a:cubicBezTo>
                  <a:cubicBezTo>
                    <a:pt x="7" y="13"/>
                    <a:pt x="6" y="14"/>
                    <a:pt x="4" y="14"/>
                  </a:cubicBezTo>
                  <a:cubicBezTo>
                    <a:pt x="0" y="14"/>
                    <a:pt x="0" y="11"/>
                    <a:pt x="0" y="10"/>
                  </a:cubicBezTo>
                  <a:cubicBezTo>
                    <a:pt x="0" y="6"/>
                    <a:pt x="4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3"/>
                    <a:pt x="7" y="1"/>
                    <a:pt x="5" y="1"/>
                  </a:cubicBezTo>
                  <a:cubicBezTo>
                    <a:pt x="4" y="1"/>
                    <a:pt x="2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4" y="0"/>
                    <a:pt x="5" y="0"/>
                  </a:cubicBezTo>
                  <a:cubicBezTo>
                    <a:pt x="8" y="0"/>
                    <a:pt x="10" y="1"/>
                    <a:pt x="10" y="5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2"/>
                    <a:pt x="10" y="13"/>
                    <a:pt x="10" y="14"/>
                  </a:cubicBezTo>
                  <a:cubicBezTo>
                    <a:pt x="8" y="14"/>
                    <a:pt x="8" y="14"/>
                    <a:pt x="8" y="14"/>
                  </a:cubicBezTo>
                  <a:lnTo>
                    <a:pt x="8" y="11"/>
                  </a:lnTo>
                  <a:close/>
                  <a:moveTo>
                    <a:pt x="8" y="7"/>
                  </a:moveTo>
                  <a:cubicBezTo>
                    <a:pt x="8" y="7"/>
                    <a:pt x="8" y="7"/>
                    <a:pt x="8" y="7"/>
                  </a:cubicBezTo>
                  <a:cubicBezTo>
                    <a:pt x="5" y="7"/>
                    <a:pt x="1" y="7"/>
                    <a:pt x="1" y="10"/>
                  </a:cubicBezTo>
                  <a:cubicBezTo>
                    <a:pt x="1" y="12"/>
                    <a:pt x="3" y="13"/>
                    <a:pt x="4" y="13"/>
                  </a:cubicBezTo>
                  <a:cubicBezTo>
                    <a:pt x="8" y="13"/>
                    <a:pt x="8" y="9"/>
                    <a:pt x="8" y="8"/>
                  </a:cubicBezTo>
                  <a:lnTo>
                    <a:pt x="8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7" name="Freeform 1469"/>
            <p:cNvSpPr>
              <a:spLocks/>
            </p:cNvSpPr>
            <p:nvPr userDrawn="1"/>
          </p:nvSpPr>
          <p:spPr bwMode="auto">
            <a:xfrm>
              <a:off x="1194" y="435"/>
              <a:ext cx="22" cy="2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6" y="0"/>
                </a:cxn>
                <a:cxn ang="0">
                  <a:pos x="11" y="5"/>
                </a:cxn>
                <a:cxn ang="0">
                  <a:pos x="11" y="14"/>
                </a:cxn>
                <a:cxn ang="0">
                  <a:pos x="9" y="14"/>
                </a:cxn>
                <a:cxn ang="0">
                  <a:pos x="9" y="6"/>
                </a:cxn>
                <a:cxn ang="0">
                  <a:pos x="6" y="1"/>
                </a:cxn>
                <a:cxn ang="0">
                  <a:pos x="2" y="6"/>
                </a:cxn>
                <a:cxn ang="0">
                  <a:pos x="2" y="14"/>
                </a:cxn>
                <a:cxn ang="0">
                  <a:pos x="0" y="14"/>
                </a:cxn>
                <a:cxn ang="0">
                  <a:pos x="0" y="3"/>
                </a:cxn>
              </a:cxnLst>
              <a:rect l="0" t="0" r="r" b="b"/>
              <a:pathLst>
                <a:path w="11" h="14">
                  <a:moveTo>
                    <a:pt x="0" y="3"/>
                  </a:moveTo>
                  <a:cubicBezTo>
                    <a:pt x="0" y="2"/>
                    <a:pt x="0" y="1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3" y="0"/>
                    <a:pt x="6" y="0"/>
                  </a:cubicBezTo>
                  <a:cubicBezTo>
                    <a:pt x="9" y="0"/>
                    <a:pt x="11" y="2"/>
                    <a:pt x="11" y="5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3"/>
                    <a:pt x="8" y="1"/>
                    <a:pt x="6" y="1"/>
                  </a:cubicBezTo>
                  <a:cubicBezTo>
                    <a:pt x="3" y="1"/>
                    <a:pt x="2" y="4"/>
                    <a:pt x="2" y="6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0" y="14"/>
                    <a:pt x="0" y="14"/>
                    <a:pt x="0" y="14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" name="Freeform 1470"/>
            <p:cNvSpPr>
              <a:spLocks/>
            </p:cNvSpPr>
            <p:nvPr userDrawn="1"/>
          </p:nvSpPr>
          <p:spPr bwMode="auto">
            <a:xfrm>
              <a:off x="1224" y="423"/>
              <a:ext cx="20" cy="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24"/>
                </a:cxn>
                <a:cxn ang="0">
                  <a:pos x="14" y="12"/>
                </a:cxn>
                <a:cxn ang="0">
                  <a:pos x="18" y="12"/>
                </a:cxn>
                <a:cxn ang="0">
                  <a:pos x="6" y="24"/>
                </a:cxn>
                <a:cxn ang="0">
                  <a:pos x="20" y="40"/>
                </a:cxn>
                <a:cxn ang="0">
                  <a:pos x="16" y="40"/>
                </a:cxn>
                <a:cxn ang="0">
                  <a:pos x="2" y="26"/>
                </a:cxn>
                <a:cxn ang="0">
                  <a:pos x="2" y="40"/>
                </a:cxn>
                <a:cxn ang="0">
                  <a:pos x="0" y="40"/>
                </a:cxn>
                <a:cxn ang="0">
                  <a:pos x="0" y="0"/>
                </a:cxn>
              </a:cxnLst>
              <a:rect l="0" t="0" r="r" b="b"/>
              <a:pathLst>
                <a:path w="20" h="40">
                  <a:moveTo>
                    <a:pt x="0" y="0"/>
                  </a:moveTo>
                  <a:lnTo>
                    <a:pt x="2" y="0"/>
                  </a:lnTo>
                  <a:lnTo>
                    <a:pt x="2" y="24"/>
                  </a:lnTo>
                  <a:lnTo>
                    <a:pt x="14" y="12"/>
                  </a:lnTo>
                  <a:lnTo>
                    <a:pt x="18" y="12"/>
                  </a:lnTo>
                  <a:lnTo>
                    <a:pt x="6" y="24"/>
                  </a:lnTo>
                  <a:lnTo>
                    <a:pt x="20" y="40"/>
                  </a:lnTo>
                  <a:lnTo>
                    <a:pt x="16" y="40"/>
                  </a:lnTo>
                  <a:lnTo>
                    <a:pt x="2" y="26"/>
                  </a:lnTo>
                  <a:lnTo>
                    <a:pt x="2" y="40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9" name="Freeform 1471"/>
            <p:cNvSpPr>
              <a:spLocks/>
            </p:cNvSpPr>
            <p:nvPr userDrawn="1"/>
          </p:nvSpPr>
          <p:spPr bwMode="auto">
            <a:xfrm>
              <a:off x="1262" y="425"/>
              <a:ext cx="30" cy="38"/>
            </a:xfrm>
            <a:custGeom>
              <a:avLst/>
              <a:gdLst/>
              <a:ahLst/>
              <a:cxnLst>
                <a:cxn ang="0">
                  <a:pos x="13" y="10"/>
                </a:cxn>
                <a:cxn ang="0">
                  <a:pos x="9" y="10"/>
                </a:cxn>
                <a:cxn ang="0">
                  <a:pos x="9" y="9"/>
                </a:cxn>
                <a:cxn ang="0">
                  <a:pos x="15" y="9"/>
                </a:cxn>
                <a:cxn ang="0">
                  <a:pos x="15" y="18"/>
                </a:cxn>
                <a:cxn ang="0">
                  <a:pos x="9" y="19"/>
                </a:cxn>
                <a:cxn ang="0">
                  <a:pos x="0" y="9"/>
                </a:cxn>
                <a:cxn ang="0">
                  <a:pos x="9" y="0"/>
                </a:cxn>
                <a:cxn ang="0">
                  <a:pos x="14" y="1"/>
                </a:cxn>
                <a:cxn ang="0">
                  <a:pos x="14" y="3"/>
                </a:cxn>
                <a:cxn ang="0">
                  <a:pos x="9" y="2"/>
                </a:cxn>
                <a:cxn ang="0">
                  <a:pos x="2" y="9"/>
                </a:cxn>
                <a:cxn ang="0">
                  <a:pos x="9" y="17"/>
                </a:cxn>
                <a:cxn ang="0">
                  <a:pos x="13" y="17"/>
                </a:cxn>
                <a:cxn ang="0">
                  <a:pos x="13" y="10"/>
                </a:cxn>
              </a:cxnLst>
              <a:rect l="0" t="0" r="r" b="b"/>
              <a:pathLst>
                <a:path w="15" h="19">
                  <a:moveTo>
                    <a:pt x="13" y="10"/>
                  </a:moveTo>
                  <a:cubicBezTo>
                    <a:pt x="9" y="10"/>
                    <a:pt x="9" y="10"/>
                    <a:pt x="9" y="10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3" y="19"/>
                    <a:pt x="11" y="19"/>
                    <a:pt x="9" y="19"/>
                  </a:cubicBezTo>
                  <a:cubicBezTo>
                    <a:pt x="3" y="19"/>
                    <a:pt x="0" y="15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1" y="0"/>
                    <a:pt x="13" y="0"/>
                    <a:pt x="14" y="1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2" y="2"/>
                    <a:pt x="11" y="2"/>
                    <a:pt x="9" y="2"/>
                  </a:cubicBezTo>
                  <a:cubicBezTo>
                    <a:pt x="4" y="2"/>
                    <a:pt x="2" y="5"/>
                    <a:pt x="2" y="9"/>
                  </a:cubicBezTo>
                  <a:cubicBezTo>
                    <a:pt x="2" y="14"/>
                    <a:pt x="4" y="17"/>
                    <a:pt x="9" y="17"/>
                  </a:cubicBezTo>
                  <a:cubicBezTo>
                    <a:pt x="10" y="17"/>
                    <a:pt x="12" y="17"/>
                    <a:pt x="13" y="17"/>
                  </a:cubicBezTo>
                  <a:lnTo>
                    <a:pt x="13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0" name="Freeform 1472"/>
            <p:cNvSpPr>
              <a:spLocks/>
            </p:cNvSpPr>
            <p:nvPr userDrawn="1"/>
          </p:nvSpPr>
          <p:spPr bwMode="auto">
            <a:xfrm>
              <a:off x="1300" y="435"/>
              <a:ext cx="12" cy="2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6" y="2"/>
                </a:cxn>
                <a:cxn ang="0">
                  <a:pos x="5" y="2"/>
                </a:cxn>
                <a:cxn ang="0">
                  <a:pos x="2" y="7"/>
                </a:cxn>
                <a:cxn ang="0">
                  <a:pos x="2" y="14"/>
                </a:cxn>
                <a:cxn ang="0">
                  <a:pos x="0" y="14"/>
                </a:cxn>
                <a:cxn ang="0">
                  <a:pos x="0" y="3"/>
                </a:cxn>
              </a:cxnLst>
              <a:rect l="0" t="0" r="r" b="b"/>
              <a:pathLst>
                <a:path w="6" h="14">
                  <a:moveTo>
                    <a:pt x="0" y="3"/>
                  </a:moveTo>
                  <a:cubicBezTo>
                    <a:pt x="0" y="2"/>
                    <a:pt x="0" y="1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5" y="0"/>
                    <a:pt x="6" y="0"/>
                    <a:pt x="6" y="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5" y="2"/>
                    <a:pt x="5" y="2"/>
                  </a:cubicBezTo>
                  <a:cubicBezTo>
                    <a:pt x="2" y="2"/>
                    <a:pt x="2" y="5"/>
                    <a:pt x="2" y="7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0" y="14"/>
                    <a:pt x="0" y="14"/>
                    <a:pt x="0" y="14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1" name="Freeform 1473"/>
            <p:cNvSpPr>
              <a:spLocks noEditPoints="1"/>
            </p:cNvSpPr>
            <p:nvPr userDrawn="1"/>
          </p:nvSpPr>
          <p:spPr bwMode="auto">
            <a:xfrm>
              <a:off x="1314" y="435"/>
              <a:ext cx="24" cy="2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2" y="7"/>
                </a:cxn>
                <a:cxn ang="0">
                  <a:pos x="6" y="14"/>
                </a:cxn>
                <a:cxn ang="0">
                  <a:pos x="0" y="7"/>
                </a:cxn>
                <a:cxn ang="0">
                  <a:pos x="6" y="0"/>
                </a:cxn>
                <a:cxn ang="0">
                  <a:pos x="6" y="13"/>
                </a:cxn>
                <a:cxn ang="0">
                  <a:pos x="10" y="7"/>
                </a:cxn>
                <a:cxn ang="0">
                  <a:pos x="6" y="1"/>
                </a:cxn>
                <a:cxn ang="0">
                  <a:pos x="2" y="7"/>
                </a:cxn>
                <a:cxn ang="0">
                  <a:pos x="6" y="13"/>
                </a:cxn>
              </a:cxnLst>
              <a:rect l="0" t="0" r="r" b="b"/>
              <a:pathLst>
                <a:path w="12" h="14">
                  <a:moveTo>
                    <a:pt x="6" y="0"/>
                  </a:moveTo>
                  <a:cubicBezTo>
                    <a:pt x="10" y="0"/>
                    <a:pt x="12" y="3"/>
                    <a:pt x="12" y="7"/>
                  </a:cubicBezTo>
                  <a:cubicBezTo>
                    <a:pt x="12" y="11"/>
                    <a:pt x="10" y="14"/>
                    <a:pt x="6" y="14"/>
                  </a:cubicBezTo>
                  <a:cubicBezTo>
                    <a:pt x="2" y="14"/>
                    <a:pt x="0" y="11"/>
                    <a:pt x="0" y="7"/>
                  </a:cubicBezTo>
                  <a:cubicBezTo>
                    <a:pt x="0" y="3"/>
                    <a:pt x="2" y="0"/>
                    <a:pt x="6" y="0"/>
                  </a:cubicBezTo>
                  <a:close/>
                  <a:moveTo>
                    <a:pt x="6" y="13"/>
                  </a:moveTo>
                  <a:cubicBezTo>
                    <a:pt x="9" y="13"/>
                    <a:pt x="10" y="10"/>
                    <a:pt x="10" y="7"/>
                  </a:cubicBezTo>
                  <a:cubicBezTo>
                    <a:pt x="10" y="4"/>
                    <a:pt x="9" y="1"/>
                    <a:pt x="6" y="1"/>
                  </a:cubicBezTo>
                  <a:cubicBezTo>
                    <a:pt x="3" y="1"/>
                    <a:pt x="2" y="4"/>
                    <a:pt x="2" y="7"/>
                  </a:cubicBezTo>
                  <a:cubicBezTo>
                    <a:pt x="2" y="10"/>
                    <a:pt x="3" y="13"/>
                    <a:pt x="6" y="1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2" name="Freeform 1474"/>
            <p:cNvSpPr>
              <a:spLocks/>
            </p:cNvSpPr>
            <p:nvPr userDrawn="1"/>
          </p:nvSpPr>
          <p:spPr bwMode="auto">
            <a:xfrm>
              <a:off x="1344" y="435"/>
              <a:ext cx="20" cy="28"/>
            </a:xfrm>
            <a:custGeom>
              <a:avLst/>
              <a:gdLst/>
              <a:ahLst/>
              <a:cxnLst>
                <a:cxn ang="0">
                  <a:pos x="11" y="10"/>
                </a:cxn>
                <a:cxn ang="0">
                  <a:pos x="11" y="14"/>
                </a:cxn>
                <a:cxn ang="0">
                  <a:pos x="9" y="14"/>
                </a:cxn>
                <a:cxn ang="0">
                  <a:pos x="9" y="11"/>
                </a:cxn>
                <a:cxn ang="0">
                  <a:pos x="9" y="11"/>
                </a:cxn>
                <a:cxn ang="0">
                  <a:pos x="5" y="14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8"/>
                </a:cxn>
                <a:cxn ang="0">
                  <a:pos x="5" y="13"/>
                </a:cxn>
                <a:cxn ang="0">
                  <a:pos x="9" y="8"/>
                </a:cxn>
                <a:cxn ang="0">
                  <a:pos x="9" y="0"/>
                </a:cxn>
                <a:cxn ang="0">
                  <a:pos x="11" y="0"/>
                </a:cxn>
                <a:cxn ang="0">
                  <a:pos x="11" y="10"/>
                </a:cxn>
              </a:cxnLst>
              <a:rect l="0" t="0" r="r" b="b"/>
              <a:pathLst>
                <a:path w="11" h="14">
                  <a:moveTo>
                    <a:pt x="11" y="10"/>
                  </a:moveTo>
                  <a:cubicBezTo>
                    <a:pt x="11" y="11"/>
                    <a:pt x="11" y="13"/>
                    <a:pt x="11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8" y="12"/>
                    <a:pt x="7" y="14"/>
                    <a:pt x="5" y="14"/>
                  </a:cubicBezTo>
                  <a:cubicBezTo>
                    <a:pt x="1" y="14"/>
                    <a:pt x="0" y="12"/>
                    <a:pt x="0" y="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11"/>
                    <a:pt x="3" y="13"/>
                    <a:pt x="5" y="13"/>
                  </a:cubicBezTo>
                  <a:cubicBezTo>
                    <a:pt x="8" y="13"/>
                    <a:pt x="9" y="10"/>
                    <a:pt x="9" y="8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1" y="0"/>
                    <a:pt x="11" y="0"/>
                    <a:pt x="11" y="0"/>
                  </a:cubicBezTo>
                  <a:lnTo>
                    <a:pt x="11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3" name="Freeform 1475"/>
            <p:cNvSpPr>
              <a:spLocks noEditPoints="1"/>
            </p:cNvSpPr>
            <p:nvPr userDrawn="1"/>
          </p:nvSpPr>
          <p:spPr bwMode="auto">
            <a:xfrm>
              <a:off x="1372" y="435"/>
              <a:ext cx="24" cy="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6" y="0"/>
                </a:cxn>
                <a:cxn ang="0">
                  <a:pos x="12" y="7"/>
                </a:cxn>
                <a:cxn ang="0">
                  <a:pos x="6" y="14"/>
                </a:cxn>
                <a:cxn ang="0">
                  <a:pos x="2" y="11"/>
                </a:cxn>
                <a:cxn ang="0">
                  <a:pos x="2" y="11"/>
                </a:cxn>
                <a:cxn ang="0">
                  <a:pos x="2" y="19"/>
                </a:cxn>
                <a:cxn ang="0">
                  <a:pos x="0" y="19"/>
                </a:cxn>
                <a:cxn ang="0">
                  <a:pos x="0" y="0"/>
                </a:cxn>
                <a:cxn ang="0">
                  <a:pos x="6" y="1"/>
                </a:cxn>
                <a:cxn ang="0">
                  <a:pos x="2" y="7"/>
                </a:cxn>
                <a:cxn ang="0">
                  <a:pos x="6" y="13"/>
                </a:cxn>
                <a:cxn ang="0">
                  <a:pos x="10" y="7"/>
                </a:cxn>
                <a:cxn ang="0">
                  <a:pos x="6" y="1"/>
                </a:cxn>
              </a:cxnLst>
              <a:rect l="0" t="0" r="r" b="b"/>
              <a:pathLst>
                <a:path w="12" h="19">
                  <a:moveTo>
                    <a:pt x="0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3" y="0"/>
                    <a:pt x="6" y="0"/>
                  </a:cubicBezTo>
                  <a:cubicBezTo>
                    <a:pt x="10" y="0"/>
                    <a:pt x="12" y="3"/>
                    <a:pt x="12" y="7"/>
                  </a:cubicBezTo>
                  <a:cubicBezTo>
                    <a:pt x="12" y="11"/>
                    <a:pt x="10" y="14"/>
                    <a:pt x="6" y="14"/>
                  </a:cubicBezTo>
                  <a:cubicBezTo>
                    <a:pt x="4" y="14"/>
                    <a:pt x="3" y="13"/>
                    <a:pt x="2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0" y="19"/>
                    <a:pt x="0" y="19"/>
                    <a:pt x="0" y="19"/>
                  </a:cubicBezTo>
                  <a:lnTo>
                    <a:pt x="0" y="0"/>
                  </a:lnTo>
                  <a:close/>
                  <a:moveTo>
                    <a:pt x="6" y="1"/>
                  </a:moveTo>
                  <a:cubicBezTo>
                    <a:pt x="3" y="1"/>
                    <a:pt x="2" y="5"/>
                    <a:pt x="2" y="7"/>
                  </a:cubicBezTo>
                  <a:cubicBezTo>
                    <a:pt x="2" y="9"/>
                    <a:pt x="3" y="13"/>
                    <a:pt x="6" y="13"/>
                  </a:cubicBezTo>
                  <a:cubicBezTo>
                    <a:pt x="9" y="13"/>
                    <a:pt x="10" y="10"/>
                    <a:pt x="10" y="7"/>
                  </a:cubicBezTo>
                  <a:cubicBezTo>
                    <a:pt x="10" y="4"/>
                    <a:pt x="9" y="1"/>
                    <a:pt x="6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4" name="Freeform 1476"/>
            <p:cNvSpPr>
              <a:spLocks noEditPoints="1"/>
            </p:cNvSpPr>
            <p:nvPr userDrawn="1"/>
          </p:nvSpPr>
          <p:spPr bwMode="auto">
            <a:xfrm>
              <a:off x="257" y="248"/>
              <a:ext cx="212" cy="211"/>
            </a:xfrm>
            <a:custGeom>
              <a:avLst/>
              <a:gdLst/>
              <a:ahLst/>
              <a:cxnLst>
                <a:cxn ang="0">
                  <a:pos x="106" y="30"/>
                </a:cxn>
                <a:cxn ang="0">
                  <a:pos x="106" y="0"/>
                </a:cxn>
                <a:cxn ang="0">
                  <a:pos x="106" y="0"/>
                </a:cxn>
                <a:cxn ang="0">
                  <a:pos x="76" y="0"/>
                </a:cxn>
                <a:cxn ang="0">
                  <a:pos x="106" y="30"/>
                </a:cxn>
                <a:cxn ang="0">
                  <a:pos x="29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29" y="0"/>
                </a:cxn>
                <a:cxn ang="0">
                  <a:pos x="76" y="106"/>
                </a:cxn>
                <a:cxn ang="0">
                  <a:pos x="106" y="106"/>
                </a:cxn>
                <a:cxn ang="0">
                  <a:pos x="106" y="106"/>
                </a:cxn>
                <a:cxn ang="0">
                  <a:pos x="106" y="77"/>
                </a:cxn>
                <a:cxn ang="0">
                  <a:pos x="76" y="106"/>
                </a:cxn>
                <a:cxn ang="0">
                  <a:pos x="0" y="77"/>
                </a:cxn>
                <a:cxn ang="0">
                  <a:pos x="0" y="106"/>
                </a:cxn>
                <a:cxn ang="0">
                  <a:pos x="0" y="106"/>
                </a:cxn>
                <a:cxn ang="0">
                  <a:pos x="29" y="106"/>
                </a:cxn>
                <a:cxn ang="0">
                  <a:pos x="0" y="77"/>
                </a:cxn>
              </a:cxnLst>
              <a:rect l="0" t="0" r="r" b="b"/>
              <a:pathLst>
                <a:path w="106" h="106">
                  <a:moveTo>
                    <a:pt x="106" y="30"/>
                  </a:moveTo>
                  <a:cubicBezTo>
                    <a:pt x="106" y="0"/>
                    <a:pt x="106" y="0"/>
                    <a:pt x="106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90" y="6"/>
                    <a:pt x="100" y="16"/>
                    <a:pt x="106" y="30"/>
                  </a:cubicBezTo>
                  <a:close/>
                  <a:moveTo>
                    <a:pt x="2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6" y="16"/>
                    <a:pt x="16" y="6"/>
                    <a:pt x="29" y="0"/>
                  </a:cubicBezTo>
                  <a:close/>
                  <a:moveTo>
                    <a:pt x="76" y="106"/>
                  </a:moveTo>
                  <a:cubicBezTo>
                    <a:pt x="106" y="106"/>
                    <a:pt x="106" y="106"/>
                    <a:pt x="106" y="106"/>
                  </a:cubicBezTo>
                  <a:cubicBezTo>
                    <a:pt x="106" y="106"/>
                    <a:pt x="106" y="106"/>
                    <a:pt x="106" y="106"/>
                  </a:cubicBezTo>
                  <a:cubicBezTo>
                    <a:pt x="106" y="77"/>
                    <a:pt x="106" y="77"/>
                    <a:pt x="106" y="77"/>
                  </a:cubicBezTo>
                  <a:cubicBezTo>
                    <a:pt x="100" y="90"/>
                    <a:pt x="90" y="101"/>
                    <a:pt x="76" y="106"/>
                  </a:cubicBezTo>
                  <a:close/>
                  <a:moveTo>
                    <a:pt x="0" y="77"/>
                  </a:move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29" y="106"/>
                    <a:pt x="29" y="106"/>
                    <a:pt x="29" y="106"/>
                  </a:cubicBezTo>
                  <a:cubicBezTo>
                    <a:pt x="16" y="101"/>
                    <a:pt x="6" y="90"/>
                    <a:pt x="0" y="77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5" name="Freeform 1477"/>
            <p:cNvSpPr>
              <a:spLocks/>
            </p:cNvSpPr>
            <p:nvPr userDrawn="1"/>
          </p:nvSpPr>
          <p:spPr bwMode="auto">
            <a:xfrm>
              <a:off x="295" y="395"/>
              <a:ext cx="56" cy="58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1" y="6"/>
                </a:cxn>
                <a:cxn ang="0">
                  <a:pos x="2" y="7"/>
                </a:cxn>
                <a:cxn ang="0">
                  <a:pos x="2" y="7"/>
                </a:cxn>
                <a:cxn ang="0">
                  <a:pos x="11" y="15"/>
                </a:cxn>
                <a:cxn ang="0">
                  <a:pos x="14" y="21"/>
                </a:cxn>
                <a:cxn ang="0">
                  <a:pos x="15" y="24"/>
                </a:cxn>
                <a:cxn ang="0">
                  <a:pos x="17" y="26"/>
                </a:cxn>
                <a:cxn ang="0">
                  <a:pos x="16" y="25"/>
                </a:cxn>
                <a:cxn ang="0">
                  <a:pos x="16" y="26"/>
                </a:cxn>
                <a:cxn ang="0">
                  <a:pos x="18" y="27"/>
                </a:cxn>
                <a:cxn ang="0">
                  <a:pos x="17" y="26"/>
                </a:cxn>
                <a:cxn ang="0">
                  <a:pos x="18" y="28"/>
                </a:cxn>
                <a:cxn ang="0">
                  <a:pos x="18" y="27"/>
                </a:cxn>
                <a:cxn ang="0">
                  <a:pos x="19" y="28"/>
                </a:cxn>
                <a:cxn ang="0">
                  <a:pos x="19" y="28"/>
                </a:cxn>
                <a:cxn ang="0">
                  <a:pos x="19" y="28"/>
                </a:cxn>
                <a:cxn ang="0">
                  <a:pos x="19" y="28"/>
                </a:cxn>
                <a:cxn ang="0">
                  <a:pos x="19" y="28"/>
                </a:cxn>
                <a:cxn ang="0">
                  <a:pos x="21" y="29"/>
                </a:cxn>
                <a:cxn ang="0">
                  <a:pos x="21" y="29"/>
                </a:cxn>
                <a:cxn ang="0">
                  <a:pos x="21" y="29"/>
                </a:cxn>
                <a:cxn ang="0">
                  <a:pos x="21" y="29"/>
                </a:cxn>
                <a:cxn ang="0">
                  <a:pos x="22" y="29"/>
                </a:cxn>
                <a:cxn ang="0">
                  <a:pos x="21" y="27"/>
                </a:cxn>
                <a:cxn ang="0">
                  <a:pos x="20" y="26"/>
                </a:cxn>
                <a:cxn ang="0">
                  <a:pos x="20" y="25"/>
                </a:cxn>
                <a:cxn ang="0">
                  <a:pos x="20" y="25"/>
                </a:cxn>
                <a:cxn ang="0">
                  <a:pos x="20" y="25"/>
                </a:cxn>
                <a:cxn ang="0">
                  <a:pos x="19" y="24"/>
                </a:cxn>
                <a:cxn ang="0">
                  <a:pos x="20" y="24"/>
                </a:cxn>
                <a:cxn ang="0">
                  <a:pos x="20" y="23"/>
                </a:cxn>
                <a:cxn ang="0">
                  <a:pos x="20" y="21"/>
                </a:cxn>
                <a:cxn ang="0">
                  <a:pos x="23" y="21"/>
                </a:cxn>
                <a:cxn ang="0">
                  <a:pos x="24" y="19"/>
                </a:cxn>
                <a:cxn ang="0">
                  <a:pos x="23" y="17"/>
                </a:cxn>
                <a:cxn ang="0">
                  <a:pos x="26" y="16"/>
                </a:cxn>
                <a:cxn ang="0">
                  <a:pos x="26" y="13"/>
                </a:cxn>
                <a:cxn ang="0">
                  <a:pos x="26" y="11"/>
                </a:cxn>
                <a:cxn ang="0">
                  <a:pos x="27" y="8"/>
                </a:cxn>
                <a:cxn ang="0">
                  <a:pos x="21" y="7"/>
                </a:cxn>
                <a:cxn ang="0">
                  <a:pos x="18" y="6"/>
                </a:cxn>
                <a:cxn ang="0">
                  <a:pos x="17" y="7"/>
                </a:cxn>
                <a:cxn ang="0">
                  <a:pos x="17" y="6"/>
                </a:cxn>
                <a:cxn ang="0">
                  <a:pos x="15" y="3"/>
                </a:cxn>
                <a:cxn ang="0">
                  <a:pos x="12" y="3"/>
                </a:cxn>
                <a:cxn ang="0">
                  <a:pos x="10" y="2"/>
                </a:cxn>
                <a:cxn ang="0">
                  <a:pos x="8" y="1"/>
                </a:cxn>
                <a:cxn ang="0">
                  <a:pos x="9" y="1"/>
                </a:cxn>
                <a:cxn ang="0">
                  <a:pos x="5" y="0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2" y="3"/>
                </a:cxn>
              </a:cxnLst>
              <a:rect l="0" t="0" r="r" b="b"/>
              <a:pathLst>
                <a:path w="28" h="29">
                  <a:moveTo>
                    <a:pt x="2" y="3"/>
                  </a:moveTo>
                  <a:cubicBezTo>
                    <a:pt x="2" y="5"/>
                    <a:pt x="2" y="5"/>
                    <a:pt x="1" y="6"/>
                  </a:cubicBezTo>
                  <a:cubicBezTo>
                    <a:pt x="1" y="6"/>
                    <a:pt x="1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0" y="9"/>
                    <a:pt x="9" y="13"/>
                    <a:pt x="11" y="15"/>
                  </a:cubicBezTo>
                  <a:cubicBezTo>
                    <a:pt x="12" y="16"/>
                    <a:pt x="13" y="19"/>
                    <a:pt x="14" y="21"/>
                  </a:cubicBezTo>
                  <a:cubicBezTo>
                    <a:pt x="14" y="22"/>
                    <a:pt x="14" y="23"/>
                    <a:pt x="15" y="24"/>
                  </a:cubicBezTo>
                  <a:cubicBezTo>
                    <a:pt x="16" y="24"/>
                    <a:pt x="16" y="24"/>
                    <a:pt x="17" y="26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6" y="25"/>
                    <a:pt x="16" y="26"/>
                    <a:pt x="16" y="26"/>
                  </a:cubicBezTo>
                  <a:cubicBezTo>
                    <a:pt x="17" y="26"/>
                    <a:pt x="17" y="26"/>
                    <a:pt x="18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7" y="27"/>
                    <a:pt x="18" y="27"/>
                    <a:pt x="18" y="28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20" y="28"/>
                    <a:pt x="20" y="29"/>
                    <a:pt x="21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2" y="29"/>
                    <a:pt x="22" y="29"/>
                    <a:pt x="22" y="29"/>
                  </a:cubicBezTo>
                  <a:cubicBezTo>
                    <a:pt x="20" y="28"/>
                    <a:pt x="22" y="28"/>
                    <a:pt x="21" y="27"/>
                  </a:cubicBezTo>
                  <a:cubicBezTo>
                    <a:pt x="21" y="26"/>
                    <a:pt x="19" y="26"/>
                    <a:pt x="20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4"/>
                    <a:pt x="19" y="24"/>
                  </a:cubicBezTo>
                  <a:cubicBezTo>
                    <a:pt x="19" y="24"/>
                    <a:pt x="20" y="24"/>
                    <a:pt x="20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3" y="24"/>
                    <a:pt x="22" y="22"/>
                    <a:pt x="20" y="21"/>
                  </a:cubicBezTo>
                  <a:cubicBezTo>
                    <a:pt x="22" y="22"/>
                    <a:pt x="22" y="21"/>
                    <a:pt x="23" y="21"/>
                  </a:cubicBezTo>
                  <a:cubicBezTo>
                    <a:pt x="23" y="20"/>
                    <a:pt x="23" y="20"/>
                    <a:pt x="24" y="19"/>
                  </a:cubicBezTo>
                  <a:cubicBezTo>
                    <a:pt x="24" y="18"/>
                    <a:pt x="23" y="18"/>
                    <a:pt x="23" y="17"/>
                  </a:cubicBezTo>
                  <a:cubicBezTo>
                    <a:pt x="24" y="16"/>
                    <a:pt x="25" y="17"/>
                    <a:pt x="26" y="16"/>
                  </a:cubicBezTo>
                  <a:cubicBezTo>
                    <a:pt x="26" y="15"/>
                    <a:pt x="27" y="15"/>
                    <a:pt x="26" y="13"/>
                  </a:cubicBezTo>
                  <a:cubicBezTo>
                    <a:pt x="26" y="12"/>
                    <a:pt x="26" y="12"/>
                    <a:pt x="26" y="11"/>
                  </a:cubicBezTo>
                  <a:cubicBezTo>
                    <a:pt x="27" y="10"/>
                    <a:pt x="28" y="9"/>
                    <a:pt x="27" y="8"/>
                  </a:cubicBezTo>
                  <a:cubicBezTo>
                    <a:pt x="26" y="7"/>
                    <a:pt x="22" y="6"/>
                    <a:pt x="21" y="7"/>
                  </a:cubicBezTo>
                  <a:cubicBezTo>
                    <a:pt x="20" y="6"/>
                    <a:pt x="19" y="6"/>
                    <a:pt x="18" y="6"/>
                  </a:cubicBezTo>
                  <a:cubicBezTo>
                    <a:pt x="18" y="6"/>
                    <a:pt x="17" y="6"/>
                    <a:pt x="17" y="7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5"/>
                    <a:pt x="16" y="4"/>
                    <a:pt x="15" y="3"/>
                  </a:cubicBezTo>
                  <a:cubicBezTo>
                    <a:pt x="14" y="3"/>
                    <a:pt x="13" y="3"/>
                    <a:pt x="12" y="3"/>
                  </a:cubicBezTo>
                  <a:cubicBezTo>
                    <a:pt x="11" y="3"/>
                    <a:pt x="11" y="2"/>
                    <a:pt x="10" y="2"/>
                  </a:cubicBezTo>
                  <a:cubicBezTo>
                    <a:pt x="9" y="2"/>
                    <a:pt x="9" y="1"/>
                    <a:pt x="8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7" y="1"/>
                    <a:pt x="6" y="1"/>
                    <a:pt x="5" y="0"/>
                  </a:cubicBezTo>
                  <a:cubicBezTo>
                    <a:pt x="4" y="1"/>
                    <a:pt x="4" y="1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4" y="1"/>
                    <a:pt x="4" y="0"/>
                  </a:cubicBezTo>
                  <a:cubicBezTo>
                    <a:pt x="2" y="1"/>
                    <a:pt x="2" y="1"/>
                    <a:pt x="2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6" name="Freeform 1478"/>
            <p:cNvSpPr>
              <a:spLocks/>
            </p:cNvSpPr>
            <p:nvPr userDrawn="1"/>
          </p:nvSpPr>
          <p:spPr bwMode="auto">
            <a:xfrm>
              <a:off x="295" y="389"/>
              <a:ext cx="2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7" name="Freeform 1479"/>
            <p:cNvSpPr>
              <a:spLocks/>
            </p:cNvSpPr>
            <p:nvPr userDrawn="1"/>
          </p:nvSpPr>
          <p:spPr bwMode="auto">
            <a:xfrm>
              <a:off x="295" y="389"/>
              <a:ext cx="4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8" name="Freeform 1480"/>
            <p:cNvSpPr>
              <a:spLocks/>
            </p:cNvSpPr>
            <p:nvPr userDrawn="1"/>
          </p:nvSpPr>
          <p:spPr bwMode="auto">
            <a:xfrm>
              <a:off x="289" y="383"/>
              <a:ext cx="10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3" y="2"/>
                </a:cxn>
                <a:cxn ang="0">
                  <a:pos x="5" y="2"/>
                </a:cxn>
                <a:cxn ang="0">
                  <a:pos x="0" y="1"/>
                </a:cxn>
              </a:cxnLst>
              <a:rect l="0" t="0" r="r" b="b"/>
              <a:pathLst>
                <a:path w="5" h="2">
                  <a:moveTo>
                    <a:pt x="0" y="1"/>
                  </a:move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4" y="1"/>
                    <a:pt x="3" y="2"/>
                  </a:cubicBezTo>
                  <a:cubicBezTo>
                    <a:pt x="4" y="2"/>
                    <a:pt x="5" y="2"/>
                    <a:pt x="5" y="2"/>
                  </a:cubicBezTo>
                  <a:cubicBezTo>
                    <a:pt x="4" y="2"/>
                    <a:pt x="1" y="0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9" name="Freeform 1481"/>
            <p:cNvSpPr>
              <a:spLocks/>
            </p:cNvSpPr>
            <p:nvPr userDrawn="1"/>
          </p:nvSpPr>
          <p:spPr bwMode="auto">
            <a:xfrm>
              <a:off x="289" y="383"/>
              <a:ext cx="10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4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3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w="5" h="3">
                  <a:moveTo>
                    <a:pt x="0" y="2"/>
                  </a:move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5" y="3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3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2" y="1"/>
                    <a:pt x="4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4" y="2"/>
                    <a:pt x="4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0" name="Freeform 1482"/>
            <p:cNvSpPr>
              <a:spLocks/>
            </p:cNvSpPr>
            <p:nvPr userDrawn="1"/>
          </p:nvSpPr>
          <p:spPr bwMode="auto">
            <a:xfrm>
              <a:off x="299" y="387"/>
              <a:ext cx="6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cubicBezTo>
                    <a:pt x="1" y="1"/>
                    <a:pt x="1" y="1"/>
                    <a:pt x="2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1" name="Freeform 1483"/>
            <p:cNvSpPr>
              <a:spLocks/>
            </p:cNvSpPr>
            <p:nvPr userDrawn="1"/>
          </p:nvSpPr>
          <p:spPr bwMode="auto">
            <a:xfrm>
              <a:off x="299" y="387"/>
              <a:ext cx="6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3" h="2">
                  <a:moveTo>
                    <a:pt x="0" y="1"/>
                  </a:moveTo>
                  <a:cubicBezTo>
                    <a:pt x="1" y="1"/>
                    <a:pt x="1" y="1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2" name="Freeform 1484"/>
            <p:cNvSpPr>
              <a:spLocks/>
            </p:cNvSpPr>
            <p:nvPr userDrawn="1"/>
          </p:nvSpPr>
          <p:spPr bwMode="auto">
            <a:xfrm>
              <a:off x="307" y="389"/>
              <a:ext cx="2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3" name="Freeform 1485"/>
            <p:cNvSpPr>
              <a:spLocks/>
            </p:cNvSpPr>
            <p:nvPr userDrawn="1"/>
          </p:nvSpPr>
          <p:spPr bwMode="auto">
            <a:xfrm>
              <a:off x="307" y="389"/>
              <a:ext cx="2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4" name="Freeform 1486"/>
            <p:cNvSpPr>
              <a:spLocks/>
            </p:cNvSpPr>
            <p:nvPr userDrawn="1"/>
          </p:nvSpPr>
          <p:spPr bwMode="auto">
            <a:xfrm>
              <a:off x="299" y="314"/>
              <a:ext cx="2" cy="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" h="3">
                  <a:moveTo>
                    <a:pt x="0" y="2"/>
                  </a:moveTo>
                  <a:cubicBezTo>
                    <a:pt x="0" y="3"/>
                    <a:pt x="1" y="0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5" name="Freeform 1487"/>
            <p:cNvSpPr>
              <a:spLocks/>
            </p:cNvSpPr>
            <p:nvPr userDrawn="1"/>
          </p:nvSpPr>
          <p:spPr bwMode="auto">
            <a:xfrm>
              <a:off x="299" y="316"/>
              <a:ext cx="2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6" name="Freeform 1488"/>
            <p:cNvSpPr>
              <a:spLocks/>
            </p:cNvSpPr>
            <p:nvPr userDrawn="1"/>
          </p:nvSpPr>
          <p:spPr bwMode="auto">
            <a:xfrm>
              <a:off x="297" y="302"/>
              <a:ext cx="8" cy="8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2" y="1"/>
                </a:cxn>
              </a:cxnLst>
              <a:rect l="0" t="0" r="r" b="b"/>
              <a:pathLst>
                <a:path w="4" h="4">
                  <a:moveTo>
                    <a:pt x="2" y="1"/>
                  </a:moveTo>
                  <a:cubicBezTo>
                    <a:pt x="0" y="4"/>
                    <a:pt x="4" y="0"/>
                    <a:pt x="2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7" name="Freeform 1489"/>
            <p:cNvSpPr>
              <a:spLocks/>
            </p:cNvSpPr>
            <p:nvPr userDrawn="1"/>
          </p:nvSpPr>
          <p:spPr bwMode="auto">
            <a:xfrm>
              <a:off x="299" y="304"/>
              <a:ext cx="4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8" name="Freeform 1490"/>
            <p:cNvSpPr>
              <a:spLocks/>
            </p:cNvSpPr>
            <p:nvPr userDrawn="1"/>
          </p:nvSpPr>
          <p:spPr bwMode="auto">
            <a:xfrm>
              <a:off x="293" y="300"/>
              <a:ext cx="4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9" name="Freeform 1491"/>
            <p:cNvSpPr>
              <a:spLocks/>
            </p:cNvSpPr>
            <p:nvPr userDrawn="1"/>
          </p:nvSpPr>
          <p:spPr bwMode="auto">
            <a:xfrm>
              <a:off x="293" y="298"/>
              <a:ext cx="4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0" name="Freeform 1492"/>
            <p:cNvSpPr>
              <a:spLocks/>
            </p:cNvSpPr>
            <p:nvPr userDrawn="1"/>
          </p:nvSpPr>
          <p:spPr bwMode="auto">
            <a:xfrm>
              <a:off x="297" y="284"/>
              <a:ext cx="6" cy="12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2" y="3"/>
                </a:cxn>
                <a:cxn ang="0">
                  <a:pos x="3" y="0"/>
                </a:cxn>
                <a:cxn ang="0">
                  <a:pos x="1" y="2"/>
                </a:cxn>
              </a:cxnLst>
              <a:rect l="0" t="0" r="r" b="b"/>
              <a:pathLst>
                <a:path w="3" h="6">
                  <a:moveTo>
                    <a:pt x="1" y="2"/>
                  </a:moveTo>
                  <a:cubicBezTo>
                    <a:pt x="1" y="3"/>
                    <a:pt x="0" y="6"/>
                    <a:pt x="2" y="3"/>
                  </a:cubicBezTo>
                  <a:cubicBezTo>
                    <a:pt x="3" y="2"/>
                    <a:pt x="2" y="1"/>
                    <a:pt x="3" y="0"/>
                  </a:cubicBezTo>
                  <a:cubicBezTo>
                    <a:pt x="2" y="0"/>
                    <a:pt x="2" y="1"/>
                    <a:pt x="1" y="2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1" name="Freeform 1493"/>
            <p:cNvSpPr>
              <a:spLocks/>
            </p:cNvSpPr>
            <p:nvPr userDrawn="1"/>
          </p:nvSpPr>
          <p:spPr bwMode="auto">
            <a:xfrm>
              <a:off x="299" y="282"/>
              <a:ext cx="4" cy="10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1" y="5"/>
                </a:cxn>
                <a:cxn ang="0">
                  <a:pos x="1" y="4"/>
                </a:cxn>
                <a:cxn ang="0">
                  <a:pos x="2" y="3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3"/>
                </a:cxn>
                <a:cxn ang="0">
                  <a:pos x="1" y="4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1" y="3"/>
                </a:cxn>
                <a:cxn ang="0">
                  <a:pos x="0" y="2"/>
                </a:cxn>
                <a:cxn ang="0">
                  <a:pos x="0" y="3"/>
                </a:cxn>
              </a:cxnLst>
              <a:rect l="0" t="0" r="r" b="b"/>
              <a:pathLst>
                <a:path w="2" h="5">
                  <a:moveTo>
                    <a:pt x="0" y="3"/>
                  </a:moveTo>
                  <a:cubicBezTo>
                    <a:pt x="0" y="3"/>
                    <a:pt x="0" y="4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4"/>
                  </a:cubicBezTo>
                  <a:cubicBezTo>
                    <a:pt x="2" y="4"/>
                    <a:pt x="2" y="3"/>
                    <a:pt x="2" y="3"/>
                  </a:cubicBezTo>
                  <a:cubicBezTo>
                    <a:pt x="2" y="2"/>
                    <a:pt x="2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2" y="2"/>
                    <a:pt x="2" y="3"/>
                  </a:cubicBezTo>
                  <a:cubicBezTo>
                    <a:pt x="2" y="3"/>
                    <a:pt x="1" y="3"/>
                    <a:pt x="1" y="4"/>
                  </a:cubicBezTo>
                  <a:cubicBezTo>
                    <a:pt x="1" y="4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1" y="3"/>
                    <a:pt x="1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2" name="Freeform 1494"/>
            <p:cNvSpPr>
              <a:spLocks/>
            </p:cNvSpPr>
            <p:nvPr userDrawn="1"/>
          </p:nvSpPr>
          <p:spPr bwMode="auto">
            <a:xfrm>
              <a:off x="293" y="288"/>
              <a:ext cx="4" cy="6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3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1" y="1"/>
                </a:cxn>
              </a:cxnLst>
              <a:rect l="0" t="0" r="r" b="b"/>
              <a:pathLst>
                <a:path w="2" h="3">
                  <a:moveTo>
                    <a:pt x="1" y="1"/>
                  </a:moveTo>
                  <a:cubicBezTo>
                    <a:pt x="0" y="1"/>
                    <a:pt x="1" y="2"/>
                    <a:pt x="1" y="3"/>
                  </a:cubicBezTo>
                  <a:cubicBezTo>
                    <a:pt x="2" y="3"/>
                    <a:pt x="2" y="2"/>
                    <a:pt x="2" y="1"/>
                  </a:cubicBezTo>
                  <a:cubicBezTo>
                    <a:pt x="2" y="2"/>
                    <a:pt x="2" y="2"/>
                    <a:pt x="1" y="2"/>
                  </a:cubicBezTo>
                  <a:cubicBezTo>
                    <a:pt x="2" y="2"/>
                    <a:pt x="2" y="0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3" name="Freeform 1495"/>
            <p:cNvSpPr>
              <a:spLocks/>
            </p:cNvSpPr>
            <p:nvPr userDrawn="1"/>
          </p:nvSpPr>
          <p:spPr bwMode="auto">
            <a:xfrm>
              <a:off x="293" y="288"/>
              <a:ext cx="4" cy="6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2" h="3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1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4" name="Freeform 1496"/>
            <p:cNvSpPr>
              <a:spLocks/>
            </p:cNvSpPr>
            <p:nvPr userDrawn="1"/>
          </p:nvSpPr>
          <p:spPr bwMode="auto">
            <a:xfrm>
              <a:off x="295" y="294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0"/>
                    <a:pt x="1" y="1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5" name="Freeform 1497"/>
            <p:cNvSpPr>
              <a:spLocks/>
            </p:cNvSpPr>
            <p:nvPr userDrawn="1"/>
          </p:nvSpPr>
          <p:spPr bwMode="auto">
            <a:xfrm>
              <a:off x="295" y="292"/>
              <a:ext cx="4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6" name="Freeform 1498"/>
            <p:cNvSpPr>
              <a:spLocks/>
            </p:cNvSpPr>
            <p:nvPr userDrawn="1"/>
          </p:nvSpPr>
          <p:spPr bwMode="auto">
            <a:xfrm>
              <a:off x="291" y="290"/>
              <a:ext cx="4" cy="16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3"/>
                </a:cxn>
              </a:cxnLst>
              <a:rect l="0" t="0" r="r" b="b"/>
              <a:pathLst>
                <a:path w="2" h="8">
                  <a:moveTo>
                    <a:pt x="0" y="3"/>
                  </a:moveTo>
                  <a:cubicBezTo>
                    <a:pt x="0" y="4"/>
                    <a:pt x="0" y="4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8"/>
                    <a:pt x="2" y="0"/>
                    <a:pt x="0" y="4"/>
                  </a:cubicBezTo>
                  <a:cubicBezTo>
                    <a:pt x="1" y="4"/>
                    <a:pt x="0" y="3"/>
                    <a:pt x="0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7" name="Freeform 1499"/>
            <p:cNvSpPr>
              <a:spLocks/>
            </p:cNvSpPr>
            <p:nvPr userDrawn="1"/>
          </p:nvSpPr>
          <p:spPr bwMode="auto">
            <a:xfrm>
              <a:off x="291" y="296"/>
              <a:ext cx="2" cy="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8" name="Freeform 1500"/>
            <p:cNvSpPr>
              <a:spLocks/>
            </p:cNvSpPr>
            <p:nvPr userDrawn="1"/>
          </p:nvSpPr>
          <p:spPr bwMode="auto">
            <a:xfrm>
              <a:off x="289" y="298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9" name="Freeform 1501"/>
            <p:cNvSpPr>
              <a:spLocks/>
            </p:cNvSpPr>
            <p:nvPr userDrawn="1"/>
          </p:nvSpPr>
          <p:spPr bwMode="auto">
            <a:xfrm>
              <a:off x="289" y="298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0" name="Freeform 1502"/>
            <p:cNvSpPr>
              <a:spLocks/>
            </p:cNvSpPr>
            <p:nvPr userDrawn="1"/>
          </p:nvSpPr>
          <p:spPr bwMode="auto">
            <a:xfrm>
              <a:off x="291" y="290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0" y="0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1" name="Freeform 1503"/>
            <p:cNvSpPr>
              <a:spLocks/>
            </p:cNvSpPr>
            <p:nvPr userDrawn="1"/>
          </p:nvSpPr>
          <p:spPr bwMode="auto">
            <a:xfrm>
              <a:off x="289" y="290"/>
              <a:ext cx="4" cy="2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1" y="1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2" name="Freeform 1504"/>
            <p:cNvSpPr>
              <a:spLocks/>
            </p:cNvSpPr>
            <p:nvPr userDrawn="1"/>
          </p:nvSpPr>
          <p:spPr bwMode="auto">
            <a:xfrm>
              <a:off x="289" y="292"/>
              <a:ext cx="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3" name="Freeform 1505"/>
            <p:cNvSpPr>
              <a:spLocks/>
            </p:cNvSpPr>
            <p:nvPr userDrawn="1"/>
          </p:nvSpPr>
          <p:spPr bwMode="auto">
            <a:xfrm>
              <a:off x="289" y="292"/>
              <a:ext cx="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4" name="Freeform 1506"/>
            <p:cNvSpPr>
              <a:spLocks/>
            </p:cNvSpPr>
            <p:nvPr userDrawn="1"/>
          </p:nvSpPr>
          <p:spPr bwMode="auto">
            <a:xfrm>
              <a:off x="285" y="298"/>
              <a:ext cx="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5" name="Freeform 1507"/>
            <p:cNvSpPr>
              <a:spLocks/>
            </p:cNvSpPr>
            <p:nvPr userDrawn="1"/>
          </p:nvSpPr>
          <p:spPr bwMode="auto">
            <a:xfrm>
              <a:off x="285" y="296"/>
              <a:ext cx="4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6" name="Freeform 1508"/>
            <p:cNvSpPr>
              <a:spLocks/>
            </p:cNvSpPr>
            <p:nvPr userDrawn="1"/>
          </p:nvSpPr>
          <p:spPr bwMode="auto">
            <a:xfrm>
              <a:off x="283" y="294"/>
              <a:ext cx="6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3" y="0"/>
                </a:cxn>
                <a:cxn ang="0">
                  <a:pos x="0" y="1"/>
                </a:cxn>
              </a:cxnLst>
              <a:rect l="0" t="0" r="r" b="b"/>
              <a:pathLst>
                <a:path w="3" h="2">
                  <a:moveTo>
                    <a:pt x="0" y="1"/>
                  </a:moveTo>
                  <a:cubicBezTo>
                    <a:pt x="1" y="2"/>
                    <a:pt x="1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3" y="0"/>
                    <a:pt x="3" y="0"/>
                  </a:cubicBezTo>
                  <a:cubicBezTo>
                    <a:pt x="2" y="0"/>
                    <a:pt x="1" y="0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7" name="Freeform 1509"/>
            <p:cNvSpPr>
              <a:spLocks/>
            </p:cNvSpPr>
            <p:nvPr userDrawn="1"/>
          </p:nvSpPr>
          <p:spPr bwMode="auto">
            <a:xfrm>
              <a:off x="283" y="292"/>
              <a:ext cx="6" cy="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3" y="1"/>
                    <a:pt x="3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1"/>
                    <a:pt x="1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2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8" name="Freeform 1510"/>
            <p:cNvSpPr>
              <a:spLocks/>
            </p:cNvSpPr>
            <p:nvPr userDrawn="1"/>
          </p:nvSpPr>
          <p:spPr bwMode="auto">
            <a:xfrm>
              <a:off x="285" y="296"/>
              <a:ext cx="4" cy="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0" y="2"/>
                </a:cxn>
              </a:cxnLst>
              <a:rect l="0" t="0" r="r" b="b"/>
              <a:pathLst>
                <a:path w="2" h="3">
                  <a:moveTo>
                    <a:pt x="0" y="2"/>
                  </a:moveTo>
                  <a:cubicBezTo>
                    <a:pt x="0" y="2"/>
                    <a:pt x="0" y="2"/>
                    <a:pt x="1" y="2"/>
                  </a:cubicBezTo>
                  <a:cubicBezTo>
                    <a:pt x="0" y="3"/>
                    <a:pt x="0" y="3"/>
                    <a:pt x="1" y="2"/>
                  </a:cubicBezTo>
                  <a:cubicBezTo>
                    <a:pt x="2" y="2"/>
                    <a:pt x="2" y="2"/>
                    <a:pt x="2" y="0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1" y="0"/>
                    <a:pt x="1" y="0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9" name="Freeform 1511"/>
            <p:cNvSpPr>
              <a:spLocks/>
            </p:cNvSpPr>
            <p:nvPr userDrawn="1"/>
          </p:nvSpPr>
          <p:spPr bwMode="auto">
            <a:xfrm>
              <a:off x="285" y="296"/>
              <a:ext cx="6" cy="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3" y="2"/>
                </a:cxn>
                <a:cxn ang="0">
                  <a:pos x="3" y="0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2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1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2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0" name="Freeform 1512"/>
            <p:cNvSpPr>
              <a:spLocks/>
            </p:cNvSpPr>
            <p:nvPr userDrawn="1"/>
          </p:nvSpPr>
          <p:spPr bwMode="auto">
            <a:xfrm>
              <a:off x="279" y="298"/>
              <a:ext cx="4" cy="1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5"/>
                </a:cxn>
                <a:cxn ang="0">
                  <a:pos x="2" y="2"/>
                </a:cxn>
                <a:cxn ang="0">
                  <a:pos x="0" y="4"/>
                </a:cxn>
              </a:cxnLst>
              <a:rect l="0" t="0" r="r" b="b"/>
              <a:pathLst>
                <a:path w="3" h="5">
                  <a:moveTo>
                    <a:pt x="0" y="4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1" y="5"/>
                    <a:pt x="2" y="3"/>
                    <a:pt x="2" y="2"/>
                  </a:cubicBezTo>
                  <a:cubicBezTo>
                    <a:pt x="3" y="0"/>
                    <a:pt x="0" y="4"/>
                    <a:pt x="0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1" name="Freeform 1513"/>
            <p:cNvSpPr>
              <a:spLocks/>
            </p:cNvSpPr>
            <p:nvPr userDrawn="1"/>
          </p:nvSpPr>
          <p:spPr bwMode="auto">
            <a:xfrm>
              <a:off x="277" y="300"/>
              <a:ext cx="8" cy="1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1" y="5"/>
                </a:cxn>
                <a:cxn ang="0">
                  <a:pos x="2" y="3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3"/>
                </a:cxn>
                <a:cxn ang="0">
                  <a:pos x="0" y="4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0" y="3"/>
                </a:cxn>
              </a:cxnLst>
              <a:rect l="0" t="0" r="r" b="b"/>
              <a:pathLst>
                <a:path w="4" h="5">
                  <a:moveTo>
                    <a:pt x="0" y="3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4"/>
                    <a:pt x="2" y="4"/>
                    <a:pt x="2" y="3"/>
                  </a:cubicBezTo>
                  <a:cubicBezTo>
                    <a:pt x="3" y="2"/>
                    <a:pt x="3" y="2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2" y="2"/>
                    <a:pt x="2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2"/>
                    <a:pt x="2" y="3"/>
                  </a:cubicBezTo>
                  <a:cubicBezTo>
                    <a:pt x="2" y="3"/>
                    <a:pt x="1" y="4"/>
                    <a:pt x="0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2" name="Freeform 1514"/>
            <p:cNvSpPr>
              <a:spLocks/>
            </p:cNvSpPr>
            <p:nvPr userDrawn="1"/>
          </p:nvSpPr>
          <p:spPr bwMode="auto">
            <a:xfrm>
              <a:off x="413" y="389"/>
              <a:ext cx="4" cy="1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2" y="5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3"/>
                </a:cxn>
                <a:cxn ang="0">
                  <a:pos x="0" y="6"/>
                </a:cxn>
              </a:cxnLst>
              <a:rect l="0" t="0" r="r" b="b"/>
              <a:pathLst>
                <a:path w="2" h="8">
                  <a:moveTo>
                    <a:pt x="0" y="6"/>
                  </a:moveTo>
                  <a:cubicBezTo>
                    <a:pt x="0" y="8"/>
                    <a:pt x="2" y="7"/>
                    <a:pt x="2" y="5"/>
                  </a:cubicBezTo>
                  <a:cubicBezTo>
                    <a:pt x="2" y="4"/>
                    <a:pt x="2" y="2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0" y="4"/>
                    <a:pt x="0" y="5"/>
                    <a:pt x="0" y="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3" name="Freeform 1515"/>
            <p:cNvSpPr>
              <a:spLocks/>
            </p:cNvSpPr>
            <p:nvPr userDrawn="1"/>
          </p:nvSpPr>
          <p:spPr bwMode="auto">
            <a:xfrm>
              <a:off x="431" y="351"/>
              <a:ext cx="4" cy="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2"/>
                </a:cxn>
                <a:cxn ang="0">
                  <a:pos x="0" y="0"/>
                </a:cxn>
                <a:cxn ang="0">
                  <a:pos x="1" y="1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1" y="0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4" name="Freeform 1516"/>
            <p:cNvSpPr>
              <a:spLocks/>
            </p:cNvSpPr>
            <p:nvPr userDrawn="1"/>
          </p:nvSpPr>
          <p:spPr bwMode="auto">
            <a:xfrm>
              <a:off x="431" y="351"/>
              <a:ext cx="4" cy="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5" name="Freeform 1517"/>
            <p:cNvSpPr>
              <a:spLocks/>
            </p:cNvSpPr>
            <p:nvPr userDrawn="1"/>
          </p:nvSpPr>
          <p:spPr bwMode="auto">
            <a:xfrm>
              <a:off x="445" y="324"/>
              <a:ext cx="3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h="2">
                  <a:moveTo>
                    <a:pt x="0" y="1"/>
                  </a:moveTo>
                  <a:cubicBezTo>
                    <a:pt x="0" y="2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6" name="Freeform 1518"/>
            <p:cNvSpPr>
              <a:spLocks/>
            </p:cNvSpPr>
            <p:nvPr userDrawn="1"/>
          </p:nvSpPr>
          <p:spPr bwMode="auto">
            <a:xfrm>
              <a:off x="443" y="324"/>
              <a:ext cx="2" cy="4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2" y="4"/>
                </a:cxn>
              </a:cxnLst>
              <a:rect l="0" t="0" r="r" b="b"/>
              <a:pathLst>
                <a:path w="2" h="4">
                  <a:moveTo>
                    <a:pt x="2" y="4"/>
                  </a:moveTo>
                  <a:lnTo>
                    <a:pt x="2" y="4"/>
                  </a:lnTo>
                  <a:lnTo>
                    <a:pt x="2" y="4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7" name="Freeform 1519"/>
            <p:cNvSpPr>
              <a:spLocks/>
            </p:cNvSpPr>
            <p:nvPr userDrawn="1"/>
          </p:nvSpPr>
          <p:spPr bwMode="auto">
            <a:xfrm>
              <a:off x="447" y="316"/>
              <a:ext cx="2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8" name="Freeform 1520"/>
            <p:cNvSpPr>
              <a:spLocks/>
            </p:cNvSpPr>
            <p:nvPr userDrawn="1"/>
          </p:nvSpPr>
          <p:spPr bwMode="auto">
            <a:xfrm>
              <a:off x="447" y="316"/>
              <a:ext cx="2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9" name="Freeform 1521"/>
            <p:cNvSpPr>
              <a:spLocks/>
            </p:cNvSpPr>
            <p:nvPr userDrawn="1"/>
          </p:nvSpPr>
          <p:spPr bwMode="auto">
            <a:xfrm>
              <a:off x="443" y="304"/>
              <a:ext cx="2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0" name="Freeform 1522"/>
            <p:cNvSpPr>
              <a:spLocks/>
            </p:cNvSpPr>
            <p:nvPr userDrawn="1"/>
          </p:nvSpPr>
          <p:spPr bwMode="auto">
            <a:xfrm>
              <a:off x="443" y="304"/>
              <a:ext cx="4" cy="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1" name="Freeform 1523"/>
            <p:cNvSpPr>
              <a:spLocks/>
            </p:cNvSpPr>
            <p:nvPr userDrawn="1"/>
          </p:nvSpPr>
          <p:spPr bwMode="auto">
            <a:xfrm>
              <a:off x="445" y="304"/>
              <a:ext cx="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2" name="Freeform 1524"/>
            <p:cNvSpPr>
              <a:spLocks/>
            </p:cNvSpPr>
            <p:nvPr userDrawn="1"/>
          </p:nvSpPr>
          <p:spPr bwMode="auto">
            <a:xfrm>
              <a:off x="445" y="302"/>
              <a:ext cx="3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</a:cxnLst>
              <a:rect l="0" t="0" r="r" b="b"/>
              <a:pathLst>
                <a:path h="4">
                  <a:moveTo>
                    <a:pt x="0" y="4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3" name="Freeform 1525"/>
            <p:cNvSpPr>
              <a:spLocks/>
            </p:cNvSpPr>
            <p:nvPr userDrawn="1"/>
          </p:nvSpPr>
          <p:spPr bwMode="auto">
            <a:xfrm>
              <a:off x="439" y="294"/>
              <a:ext cx="4" cy="10"/>
            </a:xfrm>
            <a:custGeom>
              <a:avLst/>
              <a:gdLst/>
              <a:ahLst/>
              <a:cxnLst>
                <a:cxn ang="0">
                  <a:pos x="2" y="5"/>
                </a:cxn>
                <a:cxn ang="0">
                  <a:pos x="3" y="4"/>
                </a:cxn>
                <a:cxn ang="0">
                  <a:pos x="3" y="5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0" y="0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5"/>
                </a:cxn>
              </a:cxnLst>
              <a:rect l="0" t="0" r="r" b="b"/>
              <a:pathLst>
                <a:path w="3" h="5">
                  <a:moveTo>
                    <a:pt x="2" y="5"/>
                  </a:moveTo>
                  <a:cubicBezTo>
                    <a:pt x="2" y="5"/>
                    <a:pt x="3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1" y="1"/>
                    <a:pt x="0" y="0"/>
                  </a:cubicBezTo>
                  <a:cubicBezTo>
                    <a:pt x="1" y="1"/>
                    <a:pt x="2" y="2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4"/>
                    <a:pt x="2" y="4"/>
                    <a:pt x="2" y="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4" name="Freeform 1526"/>
            <p:cNvSpPr>
              <a:spLocks/>
            </p:cNvSpPr>
            <p:nvPr userDrawn="1"/>
          </p:nvSpPr>
          <p:spPr bwMode="auto">
            <a:xfrm>
              <a:off x="439" y="294"/>
              <a:ext cx="4" cy="10"/>
            </a:xfrm>
            <a:custGeom>
              <a:avLst/>
              <a:gdLst/>
              <a:ahLst/>
              <a:cxnLst>
                <a:cxn ang="0">
                  <a:pos x="2" y="5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3" y="5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3" y="5"/>
                </a:cxn>
                <a:cxn ang="0">
                  <a:pos x="2" y="5"/>
                </a:cxn>
                <a:cxn ang="0">
                  <a:pos x="3" y="4"/>
                </a:cxn>
                <a:cxn ang="0">
                  <a:pos x="3" y="5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0" y="0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4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2" y="4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0" y="0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5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2" y="5"/>
                </a:cxn>
              </a:cxnLst>
              <a:rect l="0" t="0" r="r" b="b"/>
              <a:pathLst>
                <a:path w="3" h="5">
                  <a:moveTo>
                    <a:pt x="2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3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2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2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1" y="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2" y="2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5" name="Freeform 1527"/>
            <p:cNvSpPr>
              <a:spLocks/>
            </p:cNvSpPr>
            <p:nvPr userDrawn="1"/>
          </p:nvSpPr>
          <p:spPr bwMode="auto">
            <a:xfrm>
              <a:off x="437" y="292"/>
              <a:ext cx="4" cy="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1"/>
                </a:cxn>
              </a:cxnLst>
              <a:rect l="0" t="0" r="r" b="b"/>
              <a:pathLst>
                <a:path w="1" h="2">
                  <a:moveTo>
                    <a:pt x="1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1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6" name="Freeform 1528"/>
            <p:cNvSpPr>
              <a:spLocks/>
            </p:cNvSpPr>
            <p:nvPr userDrawn="1"/>
          </p:nvSpPr>
          <p:spPr bwMode="auto">
            <a:xfrm>
              <a:off x="435" y="290"/>
              <a:ext cx="6" cy="6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3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3" h="3">
                  <a:moveTo>
                    <a:pt x="2" y="2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7" name="Freeform 1529"/>
            <p:cNvSpPr>
              <a:spLocks/>
            </p:cNvSpPr>
            <p:nvPr userDrawn="1"/>
          </p:nvSpPr>
          <p:spPr bwMode="auto">
            <a:xfrm>
              <a:off x="437" y="290"/>
              <a:ext cx="4" cy="2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0" y="0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8" name="Freeform 1530"/>
            <p:cNvSpPr>
              <a:spLocks/>
            </p:cNvSpPr>
            <p:nvPr userDrawn="1"/>
          </p:nvSpPr>
          <p:spPr bwMode="auto">
            <a:xfrm>
              <a:off x="437" y="290"/>
              <a:ext cx="4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9" name="Freeform 1531"/>
            <p:cNvSpPr>
              <a:spLocks/>
            </p:cNvSpPr>
            <p:nvPr userDrawn="1"/>
          </p:nvSpPr>
          <p:spPr bwMode="auto">
            <a:xfrm>
              <a:off x="431" y="282"/>
              <a:ext cx="1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0" name="Freeform 1532"/>
            <p:cNvSpPr>
              <a:spLocks/>
            </p:cNvSpPr>
            <p:nvPr userDrawn="1"/>
          </p:nvSpPr>
          <p:spPr bwMode="auto">
            <a:xfrm>
              <a:off x="431" y="282"/>
              <a:ext cx="2" cy="2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1" name="Freeform 1533"/>
            <p:cNvSpPr>
              <a:spLocks/>
            </p:cNvSpPr>
            <p:nvPr userDrawn="1"/>
          </p:nvSpPr>
          <p:spPr bwMode="auto">
            <a:xfrm>
              <a:off x="419" y="274"/>
              <a:ext cx="2" cy="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2" name="Freeform 1534"/>
            <p:cNvSpPr>
              <a:spLocks/>
            </p:cNvSpPr>
            <p:nvPr userDrawn="1"/>
          </p:nvSpPr>
          <p:spPr bwMode="auto">
            <a:xfrm>
              <a:off x="419" y="272"/>
              <a:ext cx="2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3" name="Freeform 1535"/>
            <p:cNvSpPr>
              <a:spLocks/>
            </p:cNvSpPr>
            <p:nvPr userDrawn="1"/>
          </p:nvSpPr>
          <p:spPr bwMode="auto">
            <a:xfrm>
              <a:off x="425" y="284"/>
              <a:ext cx="10" cy="8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5" y="4"/>
                </a:cxn>
                <a:cxn ang="0">
                  <a:pos x="5" y="3"/>
                </a:cxn>
                <a:cxn ang="0">
                  <a:pos x="4" y="2"/>
                </a:cxn>
                <a:cxn ang="0">
                  <a:pos x="0" y="0"/>
                </a:cxn>
                <a:cxn ang="0">
                  <a:pos x="1" y="1"/>
                </a:cxn>
              </a:cxnLst>
              <a:rect l="0" t="0" r="r" b="b"/>
              <a:pathLst>
                <a:path w="5" h="4">
                  <a:moveTo>
                    <a:pt x="1" y="1"/>
                  </a:moveTo>
                  <a:cubicBezTo>
                    <a:pt x="2" y="2"/>
                    <a:pt x="4" y="3"/>
                    <a:pt x="5" y="4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3" y="1"/>
                    <a:pt x="2" y="1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4" name="Freeform 1536"/>
            <p:cNvSpPr>
              <a:spLocks/>
            </p:cNvSpPr>
            <p:nvPr userDrawn="1"/>
          </p:nvSpPr>
          <p:spPr bwMode="auto">
            <a:xfrm>
              <a:off x="425" y="284"/>
              <a:ext cx="12" cy="8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5" y="4"/>
                </a:cxn>
                <a:cxn ang="0">
                  <a:pos x="5" y="4"/>
                </a:cxn>
                <a:cxn ang="0">
                  <a:pos x="6" y="4"/>
                </a:cxn>
                <a:cxn ang="0">
                  <a:pos x="5" y="3"/>
                </a:cxn>
                <a:cxn ang="0">
                  <a:pos x="5" y="3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4" y="3"/>
                </a:cxn>
                <a:cxn ang="0">
                  <a:pos x="5" y="3"/>
                </a:cxn>
                <a:cxn ang="0">
                  <a:pos x="5" y="3"/>
                </a:cxn>
                <a:cxn ang="0">
                  <a:pos x="5" y="3"/>
                </a:cxn>
                <a:cxn ang="0">
                  <a:pos x="5" y="4"/>
                </a:cxn>
                <a:cxn ang="0">
                  <a:pos x="5" y="4"/>
                </a:cxn>
                <a:cxn ang="0">
                  <a:pos x="5" y="3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</a:cxnLst>
              <a:rect l="0" t="0" r="r" b="b"/>
              <a:pathLst>
                <a:path w="6" h="4">
                  <a:moveTo>
                    <a:pt x="1" y="1"/>
                  </a:moveTo>
                  <a:cubicBezTo>
                    <a:pt x="2" y="2"/>
                    <a:pt x="4" y="3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1"/>
                    <a:pt x="2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3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4" y="3"/>
                    <a:pt x="4" y="3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2"/>
                    <a:pt x="3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5" name="Freeform 1537"/>
            <p:cNvSpPr>
              <a:spLocks/>
            </p:cNvSpPr>
            <p:nvPr userDrawn="1"/>
          </p:nvSpPr>
          <p:spPr bwMode="auto">
            <a:xfrm>
              <a:off x="391" y="266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6" name="Freeform 1538"/>
            <p:cNvSpPr>
              <a:spLocks/>
            </p:cNvSpPr>
            <p:nvPr userDrawn="1"/>
          </p:nvSpPr>
          <p:spPr bwMode="auto">
            <a:xfrm>
              <a:off x="389" y="266"/>
              <a:ext cx="4" cy="2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7" name="Freeform 1539"/>
            <p:cNvSpPr>
              <a:spLocks/>
            </p:cNvSpPr>
            <p:nvPr userDrawn="1"/>
          </p:nvSpPr>
          <p:spPr bwMode="auto">
            <a:xfrm>
              <a:off x="387" y="262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8" name="Freeform 1540"/>
            <p:cNvSpPr>
              <a:spLocks/>
            </p:cNvSpPr>
            <p:nvPr userDrawn="1"/>
          </p:nvSpPr>
          <p:spPr bwMode="auto">
            <a:xfrm>
              <a:off x="385" y="262"/>
              <a:ext cx="4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2" y="2"/>
                </a:cxn>
              </a:cxnLst>
              <a:rect l="0" t="0" r="r" b="b"/>
              <a:pathLst>
                <a:path w="4" h="2">
                  <a:moveTo>
                    <a:pt x="2" y="2"/>
                  </a:moveTo>
                  <a:lnTo>
                    <a:pt x="2" y="2"/>
                  </a:lnTo>
                  <a:lnTo>
                    <a:pt x="4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4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9" name="Freeform 1541"/>
            <p:cNvSpPr>
              <a:spLocks/>
            </p:cNvSpPr>
            <p:nvPr userDrawn="1"/>
          </p:nvSpPr>
          <p:spPr bwMode="auto">
            <a:xfrm>
              <a:off x="385" y="262"/>
              <a:ext cx="4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2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2" y="2"/>
                    <a:pt x="1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1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0" name="Freeform 1542"/>
            <p:cNvSpPr>
              <a:spLocks/>
            </p:cNvSpPr>
            <p:nvPr userDrawn="1"/>
          </p:nvSpPr>
          <p:spPr bwMode="auto">
            <a:xfrm>
              <a:off x="383" y="262"/>
              <a:ext cx="4" cy="4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3" h="2">
                  <a:moveTo>
                    <a:pt x="2" y="2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1" name="Freeform 1543"/>
            <p:cNvSpPr>
              <a:spLocks/>
            </p:cNvSpPr>
            <p:nvPr userDrawn="1"/>
          </p:nvSpPr>
          <p:spPr bwMode="auto">
            <a:xfrm>
              <a:off x="369" y="270"/>
              <a:ext cx="4" cy="2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0" y="0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0"/>
                    <a:pt x="1" y="1"/>
                    <a:pt x="2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2" name="Freeform 1544"/>
            <p:cNvSpPr>
              <a:spLocks/>
            </p:cNvSpPr>
            <p:nvPr userDrawn="1"/>
          </p:nvSpPr>
          <p:spPr bwMode="auto">
            <a:xfrm>
              <a:off x="369" y="268"/>
              <a:ext cx="4" cy="4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1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3" name="Freeform 1545"/>
            <p:cNvSpPr>
              <a:spLocks/>
            </p:cNvSpPr>
            <p:nvPr userDrawn="1"/>
          </p:nvSpPr>
          <p:spPr bwMode="auto">
            <a:xfrm>
              <a:off x="361" y="268"/>
              <a:ext cx="8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4" y="2"/>
                </a:cxn>
                <a:cxn ang="0">
                  <a:pos x="0" y="0"/>
                </a:cxn>
                <a:cxn ang="0">
                  <a:pos x="1" y="2"/>
                </a:cxn>
              </a:cxnLst>
              <a:rect l="0" t="0" r="r" b="b"/>
              <a:pathLst>
                <a:path w="4" h="2">
                  <a:moveTo>
                    <a:pt x="1" y="2"/>
                  </a:moveTo>
                  <a:cubicBezTo>
                    <a:pt x="2" y="2"/>
                    <a:pt x="4" y="2"/>
                    <a:pt x="4" y="2"/>
                  </a:cubicBezTo>
                  <a:cubicBezTo>
                    <a:pt x="3" y="1"/>
                    <a:pt x="2" y="0"/>
                    <a:pt x="0" y="0"/>
                  </a:cubicBezTo>
                  <a:cubicBezTo>
                    <a:pt x="1" y="1"/>
                    <a:pt x="1" y="1"/>
                    <a:pt x="1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4" name="Freeform 1546"/>
            <p:cNvSpPr>
              <a:spLocks/>
            </p:cNvSpPr>
            <p:nvPr userDrawn="1"/>
          </p:nvSpPr>
          <p:spPr bwMode="auto">
            <a:xfrm>
              <a:off x="361" y="268"/>
              <a:ext cx="10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3" y="2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5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3" y="2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</a:cxnLst>
              <a:rect l="0" t="0" r="r" b="b"/>
              <a:pathLst>
                <a:path w="5" h="2">
                  <a:moveTo>
                    <a:pt x="1" y="2"/>
                  </a:moveTo>
                  <a:cubicBezTo>
                    <a:pt x="2" y="2"/>
                    <a:pt x="3" y="2"/>
                    <a:pt x="3" y="2"/>
                  </a:cubicBezTo>
                  <a:cubicBezTo>
                    <a:pt x="4" y="2"/>
                    <a:pt x="4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" y="1"/>
                    <a:pt x="2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1" y="1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3" y="1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3" y="2"/>
                    <a:pt x="2" y="2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5" name="Freeform 1547"/>
            <p:cNvSpPr>
              <a:spLocks/>
            </p:cNvSpPr>
            <p:nvPr userDrawn="1"/>
          </p:nvSpPr>
          <p:spPr bwMode="auto">
            <a:xfrm>
              <a:off x="367" y="302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6" name="Freeform 1548"/>
            <p:cNvSpPr>
              <a:spLocks/>
            </p:cNvSpPr>
            <p:nvPr userDrawn="1"/>
          </p:nvSpPr>
          <p:spPr bwMode="auto">
            <a:xfrm>
              <a:off x="367" y="300"/>
              <a:ext cx="2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7" name="Freeform 1549"/>
            <p:cNvSpPr>
              <a:spLocks/>
            </p:cNvSpPr>
            <p:nvPr userDrawn="1"/>
          </p:nvSpPr>
          <p:spPr bwMode="auto">
            <a:xfrm>
              <a:off x="339" y="339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0" y="1"/>
                    <a:pt x="1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8" name="Freeform 1550"/>
            <p:cNvSpPr>
              <a:spLocks/>
            </p:cNvSpPr>
            <p:nvPr userDrawn="1"/>
          </p:nvSpPr>
          <p:spPr bwMode="auto">
            <a:xfrm>
              <a:off x="339" y="339"/>
              <a:ext cx="2" cy="2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9" name="Freeform 1551"/>
            <p:cNvSpPr>
              <a:spLocks/>
            </p:cNvSpPr>
            <p:nvPr userDrawn="1"/>
          </p:nvSpPr>
          <p:spPr bwMode="auto">
            <a:xfrm>
              <a:off x="351" y="337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0" name="Freeform 1552"/>
            <p:cNvSpPr>
              <a:spLocks/>
            </p:cNvSpPr>
            <p:nvPr userDrawn="1"/>
          </p:nvSpPr>
          <p:spPr bwMode="auto">
            <a:xfrm>
              <a:off x="351" y="337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1" name="Freeform 1553"/>
            <p:cNvSpPr>
              <a:spLocks/>
            </p:cNvSpPr>
            <p:nvPr userDrawn="1"/>
          </p:nvSpPr>
          <p:spPr bwMode="auto">
            <a:xfrm>
              <a:off x="353" y="334"/>
              <a:ext cx="2" cy="3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2" name="Freeform 1554"/>
            <p:cNvSpPr>
              <a:spLocks/>
            </p:cNvSpPr>
            <p:nvPr userDrawn="1"/>
          </p:nvSpPr>
          <p:spPr bwMode="auto">
            <a:xfrm>
              <a:off x="353" y="334"/>
              <a:ext cx="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3"/>
                  </a:lnTo>
                  <a:lnTo>
                    <a:pt x="2" y="3"/>
                  </a:lnTo>
                  <a:lnTo>
                    <a:pt x="2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3" name="Freeform 1555"/>
            <p:cNvSpPr>
              <a:spLocks/>
            </p:cNvSpPr>
            <p:nvPr userDrawn="1"/>
          </p:nvSpPr>
          <p:spPr bwMode="auto">
            <a:xfrm>
              <a:off x="353" y="337"/>
              <a:ext cx="1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4" name="Freeform 1556"/>
            <p:cNvSpPr>
              <a:spLocks/>
            </p:cNvSpPr>
            <p:nvPr userDrawn="1"/>
          </p:nvSpPr>
          <p:spPr bwMode="auto">
            <a:xfrm>
              <a:off x="353" y="337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5" name="Freeform 1557"/>
            <p:cNvSpPr>
              <a:spLocks/>
            </p:cNvSpPr>
            <p:nvPr userDrawn="1"/>
          </p:nvSpPr>
          <p:spPr bwMode="auto">
            <a:xfrm>
              <a:off x="353" y="337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6" name="Freeform 1558"/>
            <p:cNvSpPr>
              <a:spLocks/>
            </p:cNvSpPr>
            <p:nvPr userDrawn="1"/>
          </p:nvSpPr>
          <p:spPr bwMode="auto">
            <a:xfrm>
              <a:off x="359" y="328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7" name="Freeform 1559"/>
            <p:cNvSpPr>
              <a:spLocks/>
            </p:cNvSpPr>
            <p:nvPr userDrawn="1"/>
          </p:nvSpPr>
          <p:spPr bwMode="auto">
            <a:xfrm>
              <a:off x="359" y="326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8" name="Freeform 1560"/>
            <p:cNvSpPr>
              <a:spLocks/>
            </p:cNvSpPr>
            <p:nvPr userDrawn="1"/>
          </p:nvSpPr>
          <p:spPr bwMode="auto">
            <a:xfrm>
              <a:off x="359" y="326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9" name="Freeform 1561"/>
            <p:cNvSpPr>
              <a:spLocks/>
            </p:cNvSpPr>
            <p:nvPr userDrawn="1"/>
          </p:nvSpPr>
          <p:spPr bwMode="auto">
            <a:xfrm>
              <a:off x="359" y="326"/>
              <a:ext cx="1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0" name="Freeform 1562"/>
            <p:cNvSpPr>
              <a:spLocks/>
            </p:cNvSpPr>
            <p:nvPr userDrawn="1"/>
          </p:nvSpPr>
          <p:spPr bwMode="auto">
            <a:xfrm>
              <a:off x="359" y="326"/>
              <a:ext cx="1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1" name="Freeform 1563"/>
            <p:cNvSpPr>
              <a:spLocks/>
            </p:cNvSpPr>
            <p:nvPr userDrawn="1"/>
          </p:nvSpPr>
          <p:spPr bwMode="auto">
            <a:xfrm>
              <a:off x="337" y="337"/>
              <a:ext cx="10" cy="14"/>
            </a:xfrm>
            <a:custGeom>
              <a:avLst/>
              <a:gdLst/>
              <a:ahLst/>
              <a:cxnLst>
                <a:cxn ang="0">
                  <a:pos x="2" y="7"/>
                </a:cxn>
                <a:cxn ang="0">
                  <a:pos x="5" y="5"/>
                </a:cxn>
                <a:cxn ang="0">
                  <a:pos x="5" y="5"/>
                </a:cxn>
                <a:cxn ang="0">
                  <a:pos x="4" y="4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4"/>
                </a:cxn>
                <a:cxn ang="0">
                  <a:pos x="2" y="6"/>
                </a:cxn>
                <a:cxn ang="0">
                  <a:pos x="3" y="5"/>
                </a:cxn>
                <a:cxn ang="0">
                  <a:pos x="2" y="7"/>
                </a:cxn>
              </a:cxnLst>
              <a:rect l="0" t="0" r="r" b="b"/>
              <a:pathLst>
                <a:path w="5" h="7">
                  <a:moveTo>
                    <a:pt x="2" y="7"/>
                  </a:moveTo>
                  <a:cubicBezTo>
                    <a:pt x="3" y="6"/>
                    <a:pt x="4" y="6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4"/>
                    <a:pt x="5" y="4"/>
                    <a:pt x="4" y="4"/>
                  </a:cubicBezTo>
                  <a:cubicBezTo>
                    <a:pt x="4" y="3"/>
                    <a:pt x="3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4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3" y="4"/>
                    <a:pt x="2" y="4"/>
                  </a:cubicBezTo>
                  <a:cubicBezTo>
                    <a:pt x="2" y="5"/>
                    <a:pt x="2" y="5"/>
                    <a:pt x="2" y="6"/>
                  </a:cubicBezTo>
                  <a:cubicBezTo>
                    <a:pt x="2" y="5"/>
                    <a:pt x="3" y="6"/>
                    <a:pt x="3" y="5"/>
                  </a:cubicBezTo>
                  <a:cubicBezTo>
                    <a:pt x="3" y="6"/>
                    <a:pt x="3" y="6"/>
                    <a:pt x="2" y="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2" name="Freeform 1564"/>
            <p:cNvSpPr>
              <a:spLocks/>
            </p:cNvSpPr>
            <p:nvPr userDrawn="1"/>
          </p:nvSpPr>
          <p:spPr bwMode="auto">
            <a:xfrm>
              <a:off x="337" y="337"/>
              <a:ext cx="10" cy="14"/>
            </a:xfrm>
            <a:custGeom>
              <a:avLst/>
              <a:gdLst/>
              <a:ahLst/>
              <a:cxnLst>
                <a:cxn ang="0">
                  <a:pos x="5" y="5"/>
                </a:cxn>
                <a:cxn ang="0">
                  <a:pos x="5" y="5"/>
                </a:cxn>
                <a:cxn ang="0">
                  <a:pos x="5" y="4"/>
                </a:cxn>
                <a:cxn ang="0">
                  <a:pos x="4" y="4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5"/>
                </a:cxn>
                <a:cxn ang="0">
                  <a:pos x="2" y="6"/>
                </a:cxn>
                <a:cxn ang="0">
                  <a:pos x="3" y="5"/>
                </a:cxn>
                <a:cxn ang="0">
                  <a:pos x="2" y="7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5"/>
                </a:cxn>
                <a:cxn ang="0">
                  <a:pos x="5" y="5"/>
                </a:cxn>
                <a:cxn ang="0">
                  <a:pos x="2" y="7"/>
                </a:cxn>
              </a:cxnLst>
              <a:rect l="0" t="0" r="r" b="b"/>
              <a:pathLst>
                <a:path w="5" h="7">
                  <a:moveTo>
                    <a:pt x="2" y="7"/>
                  </a:moveTo>
                  <a:cubicBezTo>
                    <a:pt x="3" y="6"/>
                    <a:pt x="5" y="6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3"/>
                    <a:pt x="3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3" y="6"/>
                    <a:pt x="3" y="6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6"/>
                    <a:pt x="2" y="6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3" y="6"/>
                    <a:pt x="3" y="6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2" y="5"/>
                    <a:pt x="2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4" y="3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6"/>
                    <a:pt x="3" y="6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3" name="Freeform 1565"/>
            <p:cNvSpPr>
              <a:spLocks/>
            </p:cNvSpPr>
            <p:nvPr userDrawn="1"/>
          </p:nvSpPr>
          <p:spPr bwMode="auto">
            <a:xfrm>
              <a:off x="335" y="343"/>
              <a:ext cx="4" cy="8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1" y="3"/>
                </a:cxn>
              </a:cxnLst>
              <a:rect l="0" t="0" r="r" b="b"/>
              <a:pathLst>
                <a:path w="3" h="4">
                  <a:moveTo>
                    <a:pt x="1" y="3"/>
                  </a:moveTo>
                  <a:cubicBezTo>
                    <a:pt x="2" y="4"/>
                    <a:pt x="3" y="1"/>
                    <a:pt x="2" y="1"/>
                  </a:cubicBezTo>
                  <a:cubicBezTo>
                    <a:pt x="1" y="0"/>
                    <a:pt x="0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4" name="Freeform 1566"/>
            <p:cNvSpPr>
              <a:spLocks/>
            </p:cNvSpPr>
            <p:nvPr userDrawn="1"/>
          </p:nvSpPr>
          <p:spPr bwMode="auto">
            <a:xfrm>
              <a:off x="335" y="343"/>
              <a:ext cx="4" cy="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" y="4"/>
                </a:cxn>
                <a:cxn ang="0">
                  <a:pos x="3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3" h="4">
                  <a:moveTo>
                    <a:pt x="0" y="3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3" y="2"/>
                    <a:pt x="3" y="2"/>
                  </a:cubicBezTo>
                  <a:cubicBezTo>
                    <a:pt x="3" y="1"/>
                    <a:pt x="2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2" y="2"/>
                    <a:pt x="2" y="2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5" name="Freeform 1567"/>
            <p:cNvSpPr>
              <a:spLocks/>
            </p:cNvSpPr>
            <p:nvPr userDrawn="1"/>
          </p:nvSpPr>
          <p:spPr bwMode="auto">
            <a:xfrm>
              <a:off x="359" y="355"/>
              <a:ext cx="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6" name="Freeform 1568"/>
            <p:cNvSpPr>
              <a:spLocks/>
            </p:cNvSpPr>
            <p:nvPr userDrawn="1"/>
          </p:nvSpPr>
          <p:spPr bwMode="auto">
            <a:xfrm>
              <a:off x="357" y="353"/>
              <a:ext cx="4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7" name="Freeform 1569"/>
            <p:cNvSpPr>
              <a:spLocks/>
            </p:cNvSpPr>
            <p:nvPr userDrawn="1"/>
          </p:nvSpPr>
          <p:spPr bwMode="auto">
            <a:xfrm>
              <a:off x="359" y="357"/>
              <a:ext cx="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8" name="Freeform 1570"/>
            <p:cNvSpPr>
              <a:spLocks/>
            </p:cNvSpPr>
            <p:nvPr userDrawn="1"/>
          </p:nvSpPr>
          <p:spPr bwMode="auto">
            <a:xfrm>
              <a:off x="359" y="357"/>
              <a:ext cx="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9" name="Freeform 1571"/>
            <p:cNvSpPr>
              <a:spLocks/>
            </p:cNvSpPr>
            <p:nvPr userDrawn="1"/>
          </p:nvSpPr>
          <p:spPr bwMode="auto">
            <a:xfrm>
              <a:off x="363" y="357"/>
              <a:ext cx="4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0" y="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1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0" name="Freeform 1572"/>
            <p:cNvSpPr>
              <a:spLocks/>
            </p:cNvSpPr>
            <p:nvPr userDrawn="1"/>
          </p:nvSpPr>
          <p:spPr bwMode="auto">
            <a:xfrm>
              <a:off x="363" y="357"/>
              <a:ext cx="4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1" name="Freeform 1573"/>
            <p:cNvSpPr>
              <a:spLocks/>
            </p:cNvSpPr>
            <p:nvPr userDrawn="1"/>
          </p:nvSpPr>
          <p:spPr bwMode="auto">
            <a:xfrm>
              <a:off x="371" y="355"/>
              <a:ext cx="4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1"/>
                    <a:pt x="1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2" name="Freeform 1574"/>
            <p:cNvSpPr>
              <a:spLocks/>
            </p:cNvSpPr>
            <p:nvPr userDrawn="1"/>
          </p:nvSpPr>
          <p:spPr bwMode="auto">
            <a:xfrm>
              <a:off x="371" y="355"/>
              <a:ext cx="4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3" name="Freeform 1575"/>
            <p:cNvSpPr>
              <a:spLocks/>
            </p:cNvSpPr>
            <p:nvPr userDrawn="1"/>
          </p:nvSpPr>
          <p:spPr bwMode="auto">
            <a:xfrm>
              <a:off x="375" y="355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1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4" name="Freeform 1576"/>
            <p:cNvSpPr>
              <a:spLocks/>
            </p:cNvSpPr>
            <p:nvPr userDrawn="1"/>
          </p:nvSpPr>
          <p:spPr bwMode="auto">
            <a:xfrm>
              <a:off x="375" y="355"/>
              <a:ext cx="4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1" y="1"/>
                    <a:pt x="1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5" name="Freeform 1577"/>
            <p:cNvSpPr>
              <a:spLocks/>
            </p:cNvSpPr>
            <p:nvPr userDrawn="1"/>
          </p:nvSpPr>
          <p:spPr bwMode="auto">
            <a:xfrm>
              <a:off x="383" y="351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6" name="Freeform 1578"/>
            <p:cNvSpPr>
              <a:spLocks/>
            </p:cNvSpPr>
            <p:nvPr userDrawn="1"/>
          </p:nvSpPr>
          <p:spPr bwMode="auto">
            <a:xfrm>
              <a:off x="383" y="351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7" name="Freeform 1579"/>
            <p:cNvSpPr>
              <a:spLocks/>
            </p:cNvSpPr>
            <p:nvPr userDrawn="1"/>
          </p:nvSpPr>
          <p:spPr bwMode="auto">
            <a:xfrm>
              <a:off x="375" y="351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8" name="Freeform 1580"/>
            <p:cNvSpPr>
              <a:spLocks/>
            </p:cNvSpPr>
            <p:nvPr userDrawn="1"/>
          </p:nvSpPr>
          <p:spPr bwMode="auto">
            <a:xfrm>
              <a:off x="375" y="351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9" name="Line 1581"/>
            <p:cNvSpPr>
              <a:spLocks noChangeShapeType="1"/>
            </p:cNvSpPr>
            <p:nvPr userDrawn="1"/>
          </p:nvSpPr>
          <p:spPr bwMode="auto">
            <a:xfrm>
              <a:off x="375" y="353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0" name="Line 1582"/>
            <p:cNvSpPr>
              <a:spLocks noChangeShapeType="1"/>
            </p:cNvSpPr>
            <p:nvPr userDrawn="1"/>
          </p:nvSpPr>
          <p:spPr bwMode="auto">
            <a:xfrm>
              <a:off x="375" y="353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1" name="Freeform 1583"/>
            <p:cNvSpPr>
              <a:spLocks/>
            </p:cNvSpPr>
            <p:nvPr userDrawn="1"/>
          </p:nvSpPr>
          <p:spPr bwMode="auto">
            <a:xfrm>
              <a:off x="375" y="351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2" name="Freeform 1584"/>
            <p:cNvSpPr>
              <a:spLocks/>
            </p:cNvSpPr>
            <p:nvPr userDrawn="1"/>
          </p:nvSpPr>
          <p:spPr bwMode="auto">
            <a:xfrm>
              <a:off x="375" y="395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3" name="Freeform 1585"/>
            <p:cNvSpPr>
              <a:spLocks/>
            </p:cNvSpPr>
            <p:nvPr userDrawn="1"/>
          </p:nvSpPr>
          <p:spPr bwMode="auto">
            <a:xfrm>
              <a:off x="461" y="341"/>
              <a:ext cx="3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4" name="Freeform 1586"/>
            <p:cNvSpPr>
              <a:spLocks/>
            </p:cNvSpPr>
            <p:nvPr userDrawn="1"/>
          </p:nvSpPr>
          <p:spPr bwMode="auto">
            <a:xfrm>
              <a:off x="461" y="341"/>
              <a:ext cx="4" cy="4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5" name="Freeform 1587"/>
            <p:cNvSpPr>
              <a:spLocks/>
            </p:cNvSpPr>
            <p:nvPr userDrawn="1"/>
          </p:nvSpPr>
          <p:spPr bwMode="auto">
            <a:xfrm>
              <a:off x="463" y="359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0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6" name="Freeform 1588"/>
            <p:cNvSpPr>
              <a:spLocks/>
            </p:cNvSpPr>
            <p:nvPr userDrawn="1"/>
          </p:nvSpPr>
          <p:spPr bwMode="auto">
            <a:xfrm>
              <a:off x="463" y="359"/>
              <a:ext cx="2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7" name="Freeform 1589"/>
            <p:cNvSpPr>
              <a:spLocks/>
            </p:cNvSpPr>
            <p:nvPr userDrawn="1"/>
          </p:nvSpPr>
          <p:spPr bwMode="auto">
            <a:xfrm>
              <a:off x="463" y="359"/>
              <a:ext cx="2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8" name="Freeform 1590"/>
            <p:cNvSpPr>
              <a:spLocks/>
            </p:cNvSpPr>
            <p:nvPr userDrawn="1"/>
          </p:nvSpPr>
          <p:spPr bwMode="auto">
            <a:xfrm>
              <a:off x="465" y="361"/>
              <a:ext cx="1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9" name="Freeform 1591"/>
            <p:cNvSpPr>
              <a:spLocks/>
            </p:cNvSpPr>
            <p:nvPr userDrawn="1"/>
          </p:nvSpPr>
          <p:spPr bwMode="auto">
            <a:xfrm>
              <a:off x="463" y="359"/>
              <a:ext cx="2" cy="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0" t="0" r="r" b="b"/>
              <a:pathLst>
                <a:path w="1" h="3">
                  <a:moveTo>
                    <a:pt x="1" y="1"/>
                  </a:moveTo>
                  <a:cubicBezTo>
                    <a:pt x="1" y="2"/>
                    <a:pt x="0" y="2"/>
                    <a:pt x="0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2"/>
                    <a:pt x="0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0" name="Freeform 1592"/>
            <p:cNvSpPr>
              <a:spLocks/>
            </p:cNvSpPr>
            <p:nvPr userDrawn="1"/>
          </p:nvSpPr>
          <p:spPr bwMode="auto">
            <a:xfrm>
              <a:off x="443" y="345"/>
              <a:ext cx="8" cy="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2"/>
                </a:cxn>
                <a:cxn ang="0">
                  <a:pos x="4" y="2"/>
                </a:cxn>
                <a:cxn ang="0">
                  <a:pos x="0" y="1"/>
                </a:cxn>
              </a:cxnLst>
              <a:rect l="0" t="0" r="r" b="b"/>
              <a:pathLst>
                <a:path w="4" h="4">
                  <a:moveTo>
                    <a:pt x="0" y="1"/>
                  </a:moveTo>
                  <a:cubicBezTo>
                    <a:pt x="0" y="2"/>
                    <a:pt x="1" y="2"/>
                    <a:pt x="2" y="2"/>
                  </a:cubicBezTo>
                  <a:cubicBezTo>
                    <a:pt x="3" y="2"/>
                    <a:pt x="4" y="4"/>
                    <a:pt x="4" y="2"/>
                  </a:cubicBezTo>
                  <a:cubicBezTo>
                    <a:pt x="4" y="1"/>
                    <a:pt x="1" y="0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1" name="Freeform 1593"/>
            <p:cNvSpPr>
              <a:spLocks/>
            </p:cNvSpPr>
            <p:nvPr userDrawn="1"/>
          </p:nvSpPr>
          <p:spPr bwMode="auto">
            <a:xfrm>
              <a:off x="443" y="345"/>
              <a:ext cx="8" cy="6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2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3" y="1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3"/>
                </a:cxn>
                <a:cxn ang="0">
                  <a:pos x="3" y="3"/>
                </a:cxn>
                <a:cxn ang="0">
                  <a:pos x="2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4" h="3">
                  <a:moveTo>
                    <a:pt x="0" y="1"/>
                  </a:moveTo>
                  <a:cubicBezTo>
                    <a:pt x="0" y="2"/>
                    <a:pt x="1" y="2"/>
                    <a:pt x="2" y="2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3" y="1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2"/>
                    <a:pt x="2" y="2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2" name="Freeform 1594"/>
            <p:cNvSpPr>
              <a:spLocks/>
            </p:cNvSpPr>
            <p:nvPr userDrawn="1"/>
          </p:nvSpPr>
          <p:spPr bwMode="auto">
            <a:xfrm>
              <a:off x="451" y="347"/>
              <a:ext cx="4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1" y="2"/>
                    <a:pt x="2" y="1"/>
                    <a:pt x="2" y="0"/>
                  </a:cubicBezTo>
                  <a:cubicBezTo>
                    <a:pt x="2" y="0"/>
                    <a:pt x="0" y="1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3" name="Freeform 1595"/>
            <p:cNvSpPr>
              <a:spLocks/>
            </p:cNvSpPr>
            <p:nvPr userDrawn="1"/>
          </p:nvSpPr>
          <p:spPr bwMode="auto">
            <a:xfrm>
              <a:off x="451" y="347"/>
              <a:ext cx="4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1" y="2"/>
                    <a:pt x="1" y="1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1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4" name="Freeform 1596"/>
            <p:cNvSpPr>
              <a:spLocks/>
            </p:cNvSpPr>
            <p:nvPr userDrawn="1"/>
          </p:nvSpPr>
          <p:spPr bwMode="auto">
            <a:xfrm>
              <a:off x="455" y="347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5" name="Freeform 1597"/>
            <p:cNvSpPr>
              <a:spLocks/>
            </p:cNvSpPr>
            <p:nvPr userDrawn="1"/>
          </p:nvSpPr>
          <p:spPr bwMode="auto">
            <a:xfrm>
              <a:off x="455" y="347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6" name="Freeform 1598"/>
            <p:cNvSpPr>
              <a:spLocks/>
            </p:cNvSpPr>
            <p:nvPr userDrawn="1"/>
          </p:nvSpPr>
          <p:spPr bwMode="auto">
            <a:xfrm>
              <a:off x="457" y="343"/>
              <a:ext cx="2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0"/>
                </a:cxn>
                <a:cxn ang="0">
                  <a:pos x="0" y="2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1" y="1"/>
                    <a:pt x="0" y="1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7" name="Freeform 1599"/>
            <p:cNvSpPr>
              <a:spLocks/>
            </p:cNvSpPr>
            <p:nvPr userDrawn="1"/>
          </p:nvSpPr>
          <p:spPr bwMode="auto">
            <a:xfrm>
              <a:off x="455" y="341"/>
              <a:ext cx="4" cy="6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3"/>
                </a:cxn>
              </a:cxnLst>
              <a:rect l="0" t="0" r="r" b="b"/>
              <a:pathLst>
                <a:path w="2" h="3">
                  <a:moveTo>
                    <a:pt x="1" y="3"/>
                  </a:moveTo>
                  <a:cubicBezTo>
                    <a:pt x="1" y="2"/>
                    <a:pt x="2" y="2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2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8" name="Freeform 1600"/>
            <p:cNvSpPr>
              <a:spLocks/>
            </p:cNvSpPr>
            <p:nvPr userDrawn="1"/>
          </p:nvSpPr>
          <p:spPr bwMode="auto">
            <a:xfrm>
              <a:off x="459" y="341"/>
              <a:ext cx="1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9" name="Freeform 1601"/>
            <p:cNvSpPr>
              <a:spLocks/>
            </p:cNvSpPr>
            <p:nvPr userDrawn="1"/>
          </p:nvSpPr>
          <p:spPr bwMode="auto">
            <a:xfrm>
              <a:off x="459" y="339"/>
              <a:ext cx="1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0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0" name="Freeform 1602"/>
            <p:cNvSpPr>
              <a:spLocks/>
            </p:cNvSpPr>
            <p:nvPr userDrawn="1"/>
          </p:nvSpPr>
          <p:spPr bwMode="auto">
            <a:xfrm>
              <a:off x="459" y="339"/>
              <a:ext cx="2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1" name="Freeform 1603"/>
            <p:cNvSpPr>
              <a:spLocks/>
            </p:cNvSpPr>
            <p:nvPr userDrawn="1"/>
          </p:nvSpPr>
          <p:spPr bwMode="auto">
            <a:xfrm>
              <a:off x="457" y="345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2" name="Freeform 1604"/>
            <p:cNvSpPr>
              <a:spLocks/>
            </p:cNvSpPr>
            <p:nvPr userDrawn="1"/>
          </p:nvSpPr>
          <p:spPr bwMode="auto">
            <a:xfrm>
              <a:off x="457" y="345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3" name="Freeform 1605"/>
            <p:cNvSpPr>
              <a:spLocks/>
            </p:cNvSpPr>
            <p:nvPr userDrawn="1"/>
          </p:nvSpPr>
          <p:spPr bwMode="auto">
            <a:xfrm>
              <a:off x="459" y="341"/>
              <a:ext cx="2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0"/>
                </a:cxn>
                <a:cxn ang="0">
                  <a:pos x="0" y="2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1"/>
                    <a:pt x="0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4" name="Freeform 1606"/>
            <p:cNvSpPr>
              <a:spLocks/>
            </p:cNvSpPr>
            <p:nvPr userDrawn="1"/>
          </p:nvSpPr>
          <p:spPr bwMode="auto">
            <a:xfrm>
              <a:off x="459" y="341"/>
              <a:ext cx="2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5" name="Freeform 1607"/>
            <p:cNvSpPr>
              <a:spLocks/>
            </p:cNvSpPr>
            <p:nvPr userDrawn="1"/>
          </p:nvSpPr>
          <p:spPr bwMode="auto">
            <a:xfrm>
              <a:off x="461" y="334"/>
              <a:ext cx="4" cy="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6" name="Freeform 1608"/>
            <p:cNvSpPr>
              <a:spLocks/>
            </p:cNvSpPr>
            <p:nvPr userDrawn="1"/>
          </p:nvSpPr>
          <p:spPr bwMode="auto">
            <a:xfrm>
              <a:off x="461" y="332"/>
              <a:ext cx="4" cy="5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5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5"/>
                </a:cxn>
                <a:cxn ang="0">
                  <a:pos x="2" y="2"/>
                </a:cxn>
              </a:cxnLst>
              <a:rect l="0" t="0" r="r" b="b"/>
              <a:pathLst>
                <a:path w="2" h="5">
                  <a:moveTo>
                    <a:pt x="2" y="2"/>
                  </a:move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5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5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7" name="Freeform 1609"/>
            <p:cNvSpPr>
              <a:spLocks/>
            </p:cNvSpPr>
            <p:nvPr userDrawn="1"/>
          </p:nvSpPr>
          <p:spPr bwMode="auto">
            <a:xfrm>
              <a:off x="449" y="347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8" name="Freeform 1610"/>
            <p:cNvSpPr>
              <a:spLocks/>
            </p:cNvSpPr>
            <p:nvPr userDrawn="1"/>
          </p:nvSpPr>
          <p:spPr bwMode="auto">
            <a:xfrm>
              <a:off x="449" y="347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9" name="Freeform 1611"/>
            <p:cNvSpPr>
              <a:spLocks/>
            </p:cNvSpPr>
            <p:nvPr userDrawn="1"/>
          </p:nvSpPr>
          <p:spPr bwMode="auto">
            <a:xfrm>
              <a:off x="455" y="347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0" name="Freeform 1612"/>
            <p:cNvSpPr>
              <a:spLocks/>
            </p:cNvSpPr>
            <p:nvPr userDrawn="1"/>
          </p:nvSpPr>
          <p:spPr bwMode="auto">
            <a:xfrm>
              <a:off x="451" y="332"/>
              <a:ext cx="6" cy="13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6"/>
                </a:cxn>
                <a:cxn ang="0">
                  <a:pos x="1" y="6"/>
                </a:cxn>
                <a:cxn ang="0">
                  <a:pos x="1" y="6"/>
                </a:cxn>
                <a:cxn ang="0">
                  <a:pos x="2" y="5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5"/>
                </a:cxn>
              </a:cxnLst>
              <a:rect l="0" t="0" r="r" b="b"/>
              <a:pathLst>
                <a:path w="3" h="6">
                  <a:moveTo>
                    <a:pt x="0" y="5"/>
                  </a:moveTo>
                  <a:cubicBezTo>
                    <a:pt x="0" y="5"/>
                    <a:pt x="0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2" y="5"/>
                    <a:pt x="1" y="5"/>
                    <a:pt x="2" y="5"/>
                  </a:cubicBezTo>
                  <a:cubicBezTo>
                    <a:pt x="3" y="3"/>
                    <a:pt x="1" y="2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2"/>
                    <a:pt x="0" y="4"/>
                    <a:pt x="0" y="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1" name="Freeform 1613"/>
            <p:cNvSpPr>
              <a:spLocks/>
            </p:cNvSpPr>
            <p:nvPr userDrawn="1"/>
          </p:nvSpPr>
          <p:spPr bwMode="auto">
            <a:xfrm>
              <a:off x="455" y="332"/>
              <a:ext cx="4" cy="12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1" y="5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0"/>
                </a:cxn>
                <a:cxn ang="0">
                  <a:pos x="1" y="4"/>
                </a:cxn>
              </a:cxnLst>
              <a:rect l="0" t="0" r="r" b="b"/>
              <a:pathLst>
                <a:path w="2" h="5">
                  <a:moveTo>
                    <a:pt x="1" y="4"/>
                  </a:moveTo>
                  <a:cubicBezTo>
                    <a:pt x="1" y="4"/>
                    <a:pt x="1" y="4"/>
                    <a:pt x="1" y="5"/>
                  </a:cubicBezTo>
                  <a:cubicBezTo>
                    <a:pt x="1" y="4"/>
                    <a:pt x="1" y="4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3"/>
                    <a:pt x="1" y="3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2"/>
                    <a:pt x="1" y="1"/>
                    <a:pt x="1" y="0"/>
                  </a:cubicBezTo>
                  <a:cubicBezTo>
                    <a:pt x="1" y="2"/>
                    <a:pt x="0" y="2"/>
                    <a:pt x="1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2" name="Freeform 1614"/>
            <p:cNvSpPr>
              <a:spLocks/>
            </p:cNvSpPr>
            <p:nvPr userDrawn="1"/>
          </p:nvSpPr>
          <p:spPr bwMode="auto">
            <a:xfrm>
              <a:off x="455" y="332"/>
              <a:ext cx="4" cy="12"/>
            </a:xfrm>
            <a:custGeom>
              <a:avLst/>
              <a:gdLst/>
              <a:ahLst/>
              <a:cxnLst>
                <a:cxn ang="0">
                  <a:pos x="1" y="5"/>
                </a:cxn>
                <a:cxn ang="0">
                  <a:pos x="1" y="5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3"/>
                </a:cxn>
                <a:cxn ang="0">
                  <a:pos x="1" y="4"/>
                </a:cxn>
                <a:cxn ang="0">
                  <a:pos x="1" y="3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4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5"/>
                </a:cxn>
                <a:cxn ang="0">
                  <a:pos x="1" y="5"/>
                </a:cxn>
                <a:cxn ang="0">
                  <a:pos x="0" y="4"/>
                </a:cxn>
              </a:cxnLst>
              <a:rect l="0" t="0" r="r" b="b"/>
              <a:pathLst>
                <a:path w="2" h="5">
                  <a:moveTo>
                    <a:pt x="0" y="4"/>
                  </a:moveTo>
                  <a:cubicBezTo>
                    <a:pt x="1" y="4"/>
                    <a:pt x="1" y="4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3"/>
                    <a:pt x="1" y="3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3" name="Freeform 1615"/>
            <p:cNvSpPr>
              <a:spLocks/>
            </p:cNvSpPr>
            <p:nvPr userDrawn="1"/>
          </p:nvSpPr>
          <p:spPr bwMode="auto">
            <a:xfrm>
              <a:off x="457" y="330"/>
              <a:ext cx="2" cy="2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0" y="0"/>
                    <a:pt x="1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4" name="Freeform 1616"/>
            <p:cNvSpPr>
              <a:spLocks/>
            </p:cNvSpPr>
            <p:nvPr userDrawn="1"/>
          </p:nvSpPr>
          <p:spPr bwMode="auto">
            <a:xfrm>
              <a:off x="457" y="330"/>
              <a:ext cx="2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0" y="1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5" name="Freeform 1617"/>
            <p:cNvSpPr>
              <a:spLocks/>
            </p:cNvSpPr>
            <p:nvPr userDrawn="1"/>
          </p:nvSpPr>
          <p:spPr bwMode="auto">
            <a:xfrm>
              <a:off x="459" y="337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6" name="Freeform 1618"/>
            <p:cNvSpPr>
              <a:spLocks/>
            </p:cNvSpPr>
            <p:nvPr userDrawn="1"/>
          </p:nvSpPr>
          <p:spPr bwMode="auto">
            <a:xfrm>
              <a:off x="459" y="337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7" name="Freeform 1619"/>
            <p:cNvSpPr>
              <a:spLocks/>
            </p:cNvSpPr>
            <p:nvPr userDrawn="1"/>
          </p:nvSpPr>
          <p:spPr bwMode="auto">
            <a:xfrm>
              <a:off x="459" y="334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8" name="Freeform 1620"/>
            <p:cNvSpPr>
              <a:spLocks/>
            </p:cNvSpPr>
            <p:nvPr userDrawn="1"/>
          </p:nvSpPr>
          <p:spPr bwMode="auto">
            <a:xfrm>
              <a:off x="459" y="334"/>
              <a:ext cx="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9" name="Freeform 1621"/>
            <p:cNvSpPr>
              <a:spLocks/>
            </p:cNvSpPr>
            <p:nvPr userDrawn="1"/>
          </p:nvSpPr>
          <p:spPr bwMode="auto">
            <a:xfrm>
              <a:off x="459" y="330"/>
              <a:ext cx="1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0" name="Freeform 1622"/>
            <p:cNvSpPr>
              <a:spLocks/>
            </p:cNvSpPr>
            <p:nvPr userDrawn="1"/>
          </p:nvSpPr>
          <p:spPr bwMode="auto">
            <a:xfrm>
              <a:off x="449" y="322"/>
              <a:ext cx="4" cy="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1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0" y="0"/>
                    <a:pt x="0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1" name="Freeform 1623"/>
            <p:cNvSpPr>
              <a:spLocks/>
            </p:cNvSpPr>
            <p:nvPr userDrawn="1"/>
          </p:nvSpPr>
          <p:spPr bwMode="auto">
            <a:xfrm>
              <a:off x="449" y="320"/>
              <a:ext cx="4" cy="6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</a:cxnLst>
              <a:rect l="0" t="0" r="r" b="b"/>
              <a:pathLst>
                <a:path w="2" h="3">
                  <a:moveTo>
                    <a:pt x="0" y="2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2" name="Freeform 1624"/>
            <p:cNvSpPr>
              <a:spLocks/>
            </p:cNvSpPr>
            <p:nvPr userDrawn="1"/>
          </p:nvSpPr>
          <p:spPr bwMode="auto">
            <a:xfrm>
              <a:off x="453" y="328"/>
              <a:ext cx="3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3" name="Freeform 1625"/>
            <p:cNvSpPr>
              <a:spLocks/>
            </p:cNvSpPr>
            <p:nvPr userDrawn="1"/>
          </p:nvSpPr>
          <p:spPr bwMode="auto">
            <a:xfrm>
              <a:off x="451" y="328"/>
              <a:ext cx="2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4" name="Freeform 1626"/>
            <p:cNvSpPr>
              <a:spLocks/>
            </p:cNvSpPr>
            <p:nvPr userDrawn="1"/>
          </p:nvSpPr>
          <p:spPr bwMode="auto">
            <a:xfrm>
              <a:off x="451" y="326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5" name="Freeform 1627"/>
            <p:cNvSpPr>
              <a:spLocks/>
            </p:cNvSpPr>
            <p:nvPr userDrawn="1"/>
          </p:nvSpPr>
          <p:spPr bwMode="auto">
            <a:xfrm>
              <a:off x="451" y="326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6" name="Freeform 1628"/>
            <p:cNvSpPr>
              <a:spLocks/>
            </p:cNvSpPr>
            <p:nvPr userDrawn="1"/>
          </p:nvSpPr>
          <p:spPr bwMode="auto">
            <a:xfrm>
              <a:off x="451" y="326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7" name="Freeform 1629"/>
            <p:cNvSpPr>
              <a:spLocks/>
            </p:cNvSpPr>
            <p:nvPr userDrawn="1"/>
          </p:nvSpPr>
          <p:spPr bwMode="auto">
            <a:xfrm>
              <a:off x="453" y="324"/>
              <a:ext cx="4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8" name="Freeform 1630"/>
            <p:cNvSpPr>
              <a:spLocks/>
            </p:cNvSpPr>
            <p:nvPr userDrawn="1"/>
          </p:nvSpPr>
          <p:spPr bwMode="auto">
            <a:xfrm>
              <a:off x="453" y="324"/>
              <a:ext cx="4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9" name="Freeform 1631"/>
            <p:cNvSpPr>
              <a:spLocks/>
            </p:cNvSpPr>
            <p:nvPr userDrawn="1"/>
          </p:nvSpPr>
          <p:spPr bwMode="auto">
            <a:xfrm>
              <a:off x="453" y="326"/>
              <a:ext cx="4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0" name="Freeform 1632"/>
            <p:cNvSpPr>
              <a:spLocks/>
            </p:cNvSpPr>
            <p:nvPr userDrawn="1"/>
          </p:nvSpPr>
          <p:spPr bwMode="auto">
            <a:xfrm>
              <a:off x="453" y="326"/>
              <a:ext cx="4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1" name="Freeform 1633"/>
            <p:cNvSpPr>
              <a:spLocks/>
            </p:cNvSpPr>
            <p:nvPr userDrawn="1"/>
          </p:nvSpPr>
          <p:spPr bwMode="auto">
            <a:xfrm>
              <a:off x="455" y="326"/>
              <a:ext cx="2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2" name="Freeform 1634"/>
            <p:cNvSpPr>
              <a:spLocks/>
            </p:cNvSpPr>
            <p:nvPr userDrawn="1"/>
          </p:nvSpPr>
          <p:spPr bwMode="auto">
            <a:xfrm>
              <a:off x="453" y="326"/>
              <a:ext cx="4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2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2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3" name="Freeform 1635"/>
            <p:cNvSpPr>
              <a:spLocks/>
            </p:cNvSpPr>
            <p:nvPr userDrawn="1"/>
          </p:nvSpPr>
          <p:spPr bwMode="auto">
            <a:xfrm>
              <a:off x="343" y="357"/>
              <a:ext cx="68" cy="72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15" y="3"/>
                </a:cxn>
                <a:cxn ang="0">
                  <a:pos x="16" y="4"/>
                </a:cxn>
                <a:cxn ang="0">
                  <a:pos x="14" y="4"/>
                </a:cxn>
                <a:cxn ang="0">
                  <a:pos x="12" y="4"/>
                </a:cxn>
                <a:cxn ang="0">
                  <a:pos x="10" y="2"/>
                </a:cxn>
                <a:cxn ang="0">
                  <a:pos x="5" y="5"/>
                </a:cxn>
                <a:cxn ang="0">
                  <a:pos x="2" y="7"/>
                </a:cxn>
                <a:cxn ang="0">
                  <a:pos x="1" y="9"/>
                </a:cxn>
                <a:cxn ang="0">
                  <a:pos x="1" y="12"/>
                </a:cxn>
                <a:cxn ang="0">
                  <a:pos x="0" y="14"/>
                </a:cxn>
                <a:cxn ang="0">
                  <a:pos x="1" y="19"/>
                </a:cxn>
                <a:cxn ang="0">
                  <a:pos x="5" y="22"/>
                </a:cxn>
                <a:cxn ang="0">
                  <a:pos x="9" y="21"/>
                </a:cxn>
                <a:cxn ang="0">
                  <a:pos x="11" y="20"/>
                </a:cxn>
                <a:cxn ang="0">
                  <a:pos x="13" y="19"/>
                </a:cxn>
                <a:cxn ang="0">
                  <a:pos x="14" y="20"/>
                </a:cxn>
                <a:cxn ang="0">
                  <a:pos x="15" y="19"/>
                </a:cxn>
                <a:cxn ang="0">
                  <a:pos x="17" y="21"/>
                </a:cxn>
                <a:cxn ang="0">
                  <a:pos x="20" y="23"/>
                </a:cxn>
                <a:cxn ang="0">
                  <a:pos x="21" y="27"/>
                </a:cxn>
                <a:cxn ang="0">
                  <a:pos x="23" y="30"/>
                </a:cxn>
                <a:cxn ang="0">
                  <a:pos x="26" y="33"/>
                </a:cxn>
                <a:cxn ang="0">
                  <a:pos x="31" y="27"/>
                </a:cxn>
                <a:cxn ang="0">
                  <a:pos x="32" y="25"/>
                </a:cxn>
                <a:cxn ang="0">
                  <a:pos x="32" y="23"/>
                </a:cxn>
                <a:cxn ang="0">
                  <a:pos x="33" y="19"/>
                </a:cxn>
                <a:cxn ang="0">
                  <a:pos x="31" y="16"/>
                </a:cxn>
                <a:cxn ang="0">
                  <a:pos x="32" y="13"/>
                </a:cxn>
                <a:cxn ang="0">
                  <a:pos x="33" y="5"/>
                </a:cxn>
                <a:cxn ang="0">
                  <a:pos x="30" y="8"/>
                </a:cxn>
                <a:cxn ang="0">
                  <a:pos x="26" y="5"/>
                </a:cxn>
                <a:cxn ang="0">
                  <a:pos x="21" y="1"/>
                </a:cxn>
                <a:cxn ang="0">
                  <a:pos x="23" y="2"/>
                </a:cxn>
                <a:cxn ang="0">
                  <a:pos x="23" y="1"/>
                </a:cxn>
                <a:cxn ang="0">
                  <a:pos x="22" y="0"/>
                </a:cxn>
              </a:cxnLst>
              <a:rect l="0" t="0" r="r" b="b"/>
              <a:pathLst>
                <a:path w="34" h="36">
                  <a:moveTo>
                    <a:pt x="22" y="0"/>
                  </a:moveTo>
                  <a:cubicBezTo>
                    <a:pt x="21" y="1"/>
                    <a:pt x="17" y="2"/>
                    <a:pt x="15" y="3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5" y="5"/>
                    <a:pt x="15" y="4"/>
                    <a:pt x="14" y="4"/>
                  </a:cubicBezTo>
                  <a:cubicBezTo>
                    <a:pt x="13" y="5"/>
                    <a:pt x="13" y="4"/>
                    <a:pt x="12" y="4"/>
                  </a:cubicBezTo>
                  <a:cubicBezTo>
                    <a:pt x="10" y="5"/>
                    <a:pt x="11" y="4"/>
                    <a:pt x="10" y="2"/>
                  </a:cubicBezTo>
                  <a:cubicBezTo>
                    <a:pt x="8" y="3"/>
                    <a:pt x="6" y="4"/>
                    <a:pt x="5" y="5"/>
                  </a:cubicBezTo>
                  <a:cubicBezTo>
                    <a:pt x="4" y="6"/>
                    <a:pt x="2" y="6"/>
                    <a:pt x="2" y="7"/>
                  </a:cubicBezTo>
                  <a:cubicBezTo>
                    <a:pt x="2" y="8"/>
                    <a:pt x="2" y="8"/>
                    <a:pt x="1" y="9"/>
                  </a:cubicBezTo>
                  <a:cubicBezTo>
                    <a:pt x="1" y="10"/>
                    <a:pt x="1" y="10"/>
                    <a:pt x="1" y="12"/>
                  </a:cubicBezTo>
                  <a:cubicBezTo>
                    <a:pt x="0" y="12"/>
                    <a:pt x="0" y="13"/>
                    <a:pt x="0" y="14"/>
                  </a:cubicBezTo>
                  <a:cubicBezTo>
                    <a:pt x="0" y="16"/>
                    <a:pt x="2" y="17"/>
                    <a:pt x="1" y="19"/>
                  </a:cubicBezTo>
                  <a:cubicBezTo>
                    <a:pt x="2" y="20"/>
                    <a:pt x="3" y="21"/>
                    <a:pt x="5" y="22"/>
                  </a:cubicBezTo>
                  <a:cubicBezTo>
                    <a:pt x="6" y="22"/>
                    <a:pt x="7" y="22"/>
                    <a:pt x="9" y="21"/>
                  </a:cubicBezTo>
                  <a:cubicBezTo>
                    <a:pt x="10" y="21"/>
                    <a:pt x="10" y="21"/>
                    <a:pt x="11" y="20"/>
                  </a:cubicBezTo>
                  <a:cubicBezTo>
                    <a:pt x="12" y="20"/>
                    <a:pt x="12" y="19"/>
                    <a:pt x="13" y="19"/>
                  </a:cubicBezTo>
                  <a:cubicBezTo>
                    <a:pt x="14" y="19"/>
                    <a:pt x="14" y="20"/>
                    <a:pt x="14" y="20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6" y="20"/>
                    <a:pt x="17" y="20"/>
                    <a:pt x="17" y="21"/>
                  </a:cubicBezTo>
                  <a:cubicBezTo>
                    <a:pt x="17" y="22"/>
                    <a:pt x="19" y="23"/>
                    <a:pt x="20" y="23"/>
                  </a:cubicBezTo>
                  <a:cubicBezTo>
                    <a:pt x="21" y="25"/>
                    <a:pt x="20" y="25"/>
                    <a:pt x="21" y="27"/>
                  </a:cubicBezTo>
                  <a:cubicBezTo>
                    <a:pt x="21" y="28"/>
                    <a:pt x="22" y="29"/>
                    <a:pt x="23" y="30"/>
                  </a:cubicBezTo>
                  <a:cubicBezTo>
                    <a:pt x="24" y="31"/>
                    <a:pt x="26" y="33"/>
                    <a:pt x="26" y="33"/>
                  </a:cubicBezTo>
                  <a:cubicBezTo>
                    <a:pt x="28" y="36"/>
                    <a:pt x="31" y="29"/>
                    <a:pt x="31" y="27"/>
                  </a:cubicBezTo>
                  <a:cubicBezTo>
                    <a:pt x="31" y="27"/>
                    <a:pt x="32" y="26"/>
                    <a:pt x="32" y="25"/>
                  </a:cubicBezTo>
                  <a:cubicBezTo>
                    <a:pt x="32" y="24"/>
                    <a:pt x="31" y="24"/>
                    <a:pt x="32" y="23"/>
                  </a:cubicBezTo>
                  <a:cubicBezTo>
                    <a:pt x="32" y="22"/>
                    <a:pt x="34" y="20"/>
                    <a:pt x="33" y="19"/>
                  </a:cubicBezTo>
                  <a:cubicBezTo>
                    <a:pt x="32" y="18"/>
                    <a:pt x="31" y="17"/>
                    <a:pt x="31" y="16"/>
                  </a:cubicBezTo>
                  <a:cubicBezTo>
                    <a:pt x="31" y="15"/>
                    <a:pt x="32" y="14"/>
                    <a:pt x="32" y="13"/>
                  </a:cubicBezTo>
                  <a:cubicBezTo>
                    <a:pt x="33" y="10"/>
                    <a:pt x="34" y="8"/>
                    <a:pt x="33" y="5"/>
                  </a:cubicBezTo>
                  <a:cubicBezTo>
                    <a:pt x="33" y="6"/>
                    <a:pt x="31" y="8"/>
                    <a:pt x="30" y="8"/>
                  </a:cubicBezTo>
                  <a:cubicBezTo>
                    <a:pt x="30" y="6"/>
                    <a:pt x="27" y="6"/>
                    <a:pt x="26" y="5"/>
                  </a:cubicBezTo>
                  <a:cubicBezTo>
                    <a:pt x="25" y="4"/>
                    <a:pt x="22" y="3"/>
                    <a:pt x="21" y="1"/>
                  </a:cubicBezTo>
                  <a:cubicBezTo>
                    <a:pt x="22" y="2"/>
                    <a:pt x="22" y="2"/>
                    <a:pt x="23" y="2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3" y="0"/>
                    <a:pt x="23" y="0"/>
                    <a:pt x="22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4" name="Freeform 1636"/>
            <p:cNvSpPr>
              <a:spLocks/>
            </p:cNvSpPr>
            <p:nvPr userDrawn="1"/>
          </p:nvSpPr>
          <p:spPr bwMode="auto">
            <a:xfrm>
              <a:off x="341" y="260"/>
              <a:ext cx="108" cy="111"/>
            </a:xfrm>
            <a:custGeom>
              <a:avLst/>
              <a:gdLst/>
              <a:ahLst/>
              <a:cxnLst>
                <a:cxn ang="0">
                  <a:pos x="34" y="44"/>
                </a:cxn>
                <a:cxn ang="0">
                  <a:pos x="40" y="42"/>
                </a:cxn>
                <a:cxn ang="0">
                  <a:pos x="46" y="38"/>
                </a:cxn>
                <a:cxn ang="0">
                  <a:pos x="49" y="37"/>
                </a:cxn>
                <a:cxn ang="0">
                  <a:pos x="51" y="38"/>
                </a:cxn>
                <a:cxn ang="0">
                  <a:pos x="52" y="33"/>
                </a:cxn>
                <a:cxn ang="0">
                  <a:pos x="50" y="25"/>
                </a:cxn>
                <a:cxn ang="0">
                  <a:pos x="48" y="23"/>
                </a:cxn>
                <a:cxn ang="0">
                  <a:pos x="46" y="15"/>
                </a:cxn>
                <a:cxn ang="0">
                  <a:pos x="42" y="13"/>
                </a:cxn>
                <a:cxn ang="0">
                  <a:pos x="37" y="6"/>
                </a:cxn>
                <a:cxn ang="0">
                  <a:pos x="45" y="11"/>
                </a:cxn>
                <a:cxn ang="0">
                  <a:pos x="38" y="6"/>
                </a:cxn>
                <a:cxn ang="0">
                  <a:pos x="29" y="0"/>
                </a:cxn>
                <a:cxn ang="0">
                  <a:pos x="26" y="4"/>
                </a:cxn>
                <a:cxn ang="0">
                  <a:pos x="28" y="6"/>
                </a:cxn>
                <a:cxn ang="0">
                  <a:pos x="22" y="7"/>
                </a:cxn>
                <a:cxn ang="0">
                  <a:pos x="20" y="6"/>
                </a:cxn>
                <a:cxn ang="0">
                  <a:pos x="16" y="6"/>
                </a:cxn>
                <a:cxn ang="0">
                  <a:pos x="18" y="8"/>
                </a:cxn>
                <a:cxn ang="0">
                  <a:pos x="20" y="13"/>
                </a:cxn>
                <a:cxn ang="0">
                  <a:pos x="18" y="14"/>
                </a:cxn>
                <a:cxn ang="0">
                  <a:pos x="22" y="19"/>
                </a:cxn>
                <a:cxn ang="0">
                  <a:pos x="15" y="18"/>
                </a:cxn>
                <a:cxn ang="0">
                  <a:pos x="15" y="21"/>
                </a:cxn>
                <a:cxn ang="0">
                  <a:pos x="12" y="22"/>
                </a:cxn>
                <a:cxn ang="0">
                  <a:pos x="13" y="27"/>
                </a:cxn>
                <a:cxn ang="0">
                  <a:pos x="7" y="23"/>
                </a:cxn>
                <a:cxn ang="0">
                  <a:pos x="5" y="23"/>
                </a:cxn>
                <a:cxn ang="0">
                  <a:pos x="3" y="27"/>
                </a:cxn>
                <a:cxn ang="0">
                  <a:pos x="3" y="27"/>
                </a:cxn>
                <a:cxn ang="0">
                  <a:pos x="6" y="37"/>
                </a:cxn>
                <a:cxn ang="0">
                  <a:pos x="6" y="29"/>
                </a:cxn>
                <a:cxn ang="0">
                  <a:pos x="10" y="33"/>
                </a:cxn>
                <a:cxn ang="0">
                  <a:pos x="7" y="38"/>
                </a:cxn>
                <a:cxn ang="0">
                  <a:pos x="4" y="41"/>
                </a:cxn>
                <a:cxn ang="0">
                  <a:pos x="1" y="46"/>
                </a:cxn>
                <a:cxn ang="0">
                  <a:pos x="1" y="50"/>
                </a:cxn>
                <a:cxn ang="0">
                  <a:pos x="5" y="50"/>
                </a:cxn>
                <a:cxn ang="0">
                  <a:pos x="13" y="48"/>
                </a:cxn>
                <a:cxn ang="0">
                  <a:pos x="10" y="45"/>
                </a:cxn>
                <a:cxn ang="0">
                  <a:pos x="17" y="47"/>
                </a:cxn>
                <a:cxn ang="0">
                  <a:pos x="17" y="44"/>
                </a:cxn>
                <a:cxn ang="0">
                  <a:pos x="18" y="45"/>
                </a:cxn>
                <a:cxn ang="0">
                  <a:pos x="22" y="44"/>
                </a:cxn>
                <a:cxn ang="0">
                  <a:pos x="29" y="52"/>
                </a:cxn>
                <a:cxn ang="0">
                  <a:pos x="34" y="45"/>
                </a:cxn>
                <a:cxn ang="0">
                  <a:pos x="29" y="45"/>
                </a:cxn>
              </a:cxnLst>
              <a:rect l="0" t="0" r="r" b="b"/>
              <a:pathLst>
                <a:path w="54" h="55">
                  <a:moveTo>
                    <a:pt x="29" y="44"/>
                  </a:moveTo>
                  <a:cubicBezTo>
                    <a:pt x="30" y="44"/>
                    <a:pt x="31" y="45"/>
                    <a:pt x="32" y="45"/>
                  </a:cubicBezTo>
                  <a:cubicBezTo>
                    <a:pt x="32" y="45"/>
                    <a:pt x="33" y="45"/>
                    <a:pt x="33" y="45"/>
                  </a:cubicBezTo>
                  <a:cubicBezTo>
                    <a:pt x="34" y="44"/>
                    <a:pt x="34" y="45"/>
                    <a:pt x="34" y="44"/>
                  </a:cubicBezTo>
                  <a:cubicBezTo>
                    <a:pt x="35" y="44"/>
                    <a:pt x="36" y="43"/>
                    <a:pt x="38" y="42"/>
                  </a:cubicBezTo>
                  <a:cubicBezTo>
                    <a:pt x="38" y="42"/>
                    <a:pt x="39" y="43"/>
                    <a:pt x="40" y="42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40" y="43"/>
                    <a:pt x="41" y="43"/>
                    <a:pt x="40" y="42"/>
                  </a:cubicBezTo>
                  <a:cubicBezTo>
                    <a:pt x="41" y="43"/>
                    <a:pt x="42" y="44"/>
                    <a:pt x="43" y="45"/>
                  </a:cubicBezTo>
                  <a:cubicBezTo>
                    <a:pt x="44" y="46"/>
                    <a:pt x="45" y="48"/>
                    <a:pt x="45" y="46"/>
                  </a:cubicBezTo>
                  <a:cubicBezTo>
                    <a:pt x="46" y="44"/>
                    <a:pt x="44" y="43"/>
                    <a:pt x="45" y="42"/>
                  </a:cubicBezTo>
                  <a:cubicBezTo>
                    <a:pt x="46" y="41"/>
                    <a:pt x="46" y="39"/>
                    <a:pt x="46" y="38"/>
                  </a:cubicBezTo>
                  <a:cubicBezTo>
                    <a:pt x="46" y="38"/>
                    <a:pt x="46" y="38"/>
                    <a:pt x="46" y="38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7" y="37"/>
                    <a:pt x="48" y="37"/>
                    <a:pt x="49" y="39"/>
                  </a:cubicBezTo>
                  <a:cubicBezTo>
                    <a:pt x="49" y="38"/>
                    <a:pt x="49" y="38"/>
                    <a:pt x="49" y="37"/>
                  </a:cubicBezTo>
                  <a:cubicBezTo>
                    <a:pt x="51" y="38"/>
                    <a:pt x="51" y="39"/>
                    <a:pt x="51" y="41"/>
                  </a:cubicBezTo>
                  <a:cubicBezTo>
                    <a:pt x="52" y="41"/>
                    <a:pt x="54" y="43"/>
                    <a:pt x="53" y="41"/>
                  </a:cubicBezTo>
                  <a:cubicBezTo>
                    <a:pt x="53" y="40"/>
                    <a:pt x="52" y="41"/>
                    <a:pt x="52" y="40"/>
                  </a:cubicBezTo>
                  <a:cubicBezTo>
                    <a:pt x="51" y="40"/>
                    <a:pt x="51" y="39"/>
                    <a:pt x="51" y="38"/>
                  </a:cubicBezTo>
                  <a:cubicBezTo>
                    <a:pt x="52" y="38"/>
                    <a:pt x="53" y="38"/>
                    <a:pt x="53" y="39"/>
                  </a:cubicBezTo>
                  <a:cubicBezTo>
                    <a:pt x="53" y="37"/>
                    <a:pt x="54" y="36"/>
                    <a:pt x="52" y="35"/>
                  </a:cubicBezTo>
                  <a:cubicBezTo>
                    <a:pt x="52" y="34"/>
                    <a:pt x="50" y="34"/>
                    <a:pt x="52" y="32"/>
                  </a:cubicBezTo>
                  <a:cubicBezTo>
                    <a:pt x="52" y="33"/>
                    <a:pt x="52" y="33"/>
                    <a:pt x="52" y="33"/>
                  </a:cubicBezTo>
                  <a:cubicBezTo>
                    <a:pt x="52" y="31"/>
                    <a:pt x="52" y="31"/>
                    <a:pt x="53" y="30"/>
                  </a:cubicBezTo>
                  <a:cubicBezTo>
                    <a:pt x="53" y="29"/>
                    <a:pt x="52" y="27"/>
                    <a:pt x="52" y="26"/>
                  </a:cubicBezTo>
                  <a:cubicBezTo>
                    <a:pt x="51" y="26"/>
                    <a:pt x="51" y="26"/>
                    <a:pt x="51" y="26"/>
                  </a:cubicBezTo>
                  <a:cubicBezTo>
                    <a:pt x="51" y="25"/>
                    <a:pt x="50" y="25"/>
                    <a:pt x="50" y="25"/>
                  </a:cubicBezTo>
                  <a:cubicBezTo>
                    <a:pt x="49" y="24"/>
                    <a:pt x="49" y="24"/>
                    <a:pt x="49" y="23"/>
                  </a:cubicBezTo>
                  <a:cubicBezTo>
                    <a:pt x="49" y="23"/>
                    <a:pt x="49" y="23"/>
                    <a:pt x="49" y="24"/>
                  </a:cubicBezTo>
                  <a:cubicBezTo>
                    <a:pt x="47" y="24"/>
                    <a:pt x="48" y="23"/>
                    <a:pt x="47" y="22"/>
                  </a:cubicBezTo>
                  <a:cubicBezTo>
                    <a:pt x="47" y="22"/>
                    <a:pt x="48" y="22"/>
                    <a:pt x="48" y="23"/>
                  </a:cubicBezTo>
                  <a:cubicBezTo>
                    <a:pt x="48" y="20"/>
                    <a:pt x="50" y="22"/>
                    <a:pt x="51" y="23"/>
                  </a:cubicBezTo>
                  <a:cubicBezTo>
                    <a:pt x="51" y="22"/>
                    <a:pt x="50" y="22"/>
                    <a:pt x="49" y="21"/>
                  </a:cubicBezTo>
                  <a:cubicBezTo>
                    <a:pt x="48" y="21"/>
                    <a:pt x="48" y="19"/>
                    <a:pt x="48" y="18"/>
                  </a:cubicBezTo>
                  <a:cubicBezTo>
                    <a:pt x="49" y="18"/>
                    <a:pt x="46" y="15"/>
                    <a:pt x="46" y="15"/>
                  </a:cubicBezTo>
                  <a:cubicBezTo>
                    <a:pt x="45" y="14"/>
                    <a:pt x="42" y="12"/>
                    <a:pt x="43" y="13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2" y="13"/>
                    <a:pt x="39" y="11"/>
                    <a:pt x="39" y="10"/>
                  </a:cubicBezTo>
                  <a:cubicBezTo>
                    <a:pt x="39" y="10"/>
                    <a:pt x="39" y="9"/>
                    <a:pt x="39" y="8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40" y="8"/>
                    <a:pt x="38" y="7"/>
                    <a:pt x="37" y="6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8" y="6"/>
                    <a:pt x="37" y="6"/>
                    <a:pt x="37" y="5"/>
                  </a:cubicBezTo>
                  <a:cubicBezTo>
                    <a:pt x="38" y="6"/>
                    <a:pt x="40" y="7"/>
                    <a:pt x="41" y="8"/>
                  </a:cubicBezTo>
                  <a:cubicBezTo>
                    <a:pt x="42" y="9"/>
                    <a:pt x="44" y="10"/>
                    <a:pt x="45" y="11"/>
                  </a:cubicBezTo>
                  <a:cubicBezTo>
                    <a:pt x="44" y="10"/>
                    <a:pt x="42" y="8"/>
                    <a:pt x="41" y="8"/>
                  </a:cubicBezTo>
                  <a:cubicBezTo>
                    <a:pt x="40" y="7"/>
                    <a:pt x="39" y="7"/>
                    <a:pt x="38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8" y="6"/>
                    <a:pt x="38" y="6"/>
                    <a:pt x="38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8" y="5"/>
                    <a:pt x="37" y="4"/>
                    <a:pt x="36" y="3"/>
                  </a:cubicBezTo>
                  <a:cubicBezTo>
                    <a:pt x="35" y="3"/>
                    <a:pt x="35" y="3"/>
                    <a:pt x="34" y="2"/>
                  </a:cubicBezTo>
                  <a:cubicBezTo>
                    <a:pt x="33" y="2"/>
                    <a:pt x="30" y="0"/>
                    <a:pt x="29" y="0"/>
                  </a:cubicBezTo>
                  <a:cubicBezTo>
                    <a:pt x="28" y="1"/>
                    <a:pt x="30" y="2"/>
                    <a:pt x="31" y="2"/>
                  </a:cubicBezTo>
                  <a:cubicBezTo>
                    <a:pt x="30" y="2"/>
                    <a:pt x="30" y="2"/>
                    <a:pt x="29" y="2"/>
                  </a:cubicBezTo>
                  <a:cubicBezTo>
                    <a:pt x="32" y="3"/>
                    <a:pt x="28" y="2"/>
                    <a:pt x="29" y="3"/>
                  </a:cubicBezTo>
                  <a:cubicBezTo>
                    <a:pt x="28" y="3"/>
                    <a:pt x="27" y="3"/>
                    <a:pt x="26" y="4"/>
                  </a:cubicBezTo>
                  <a:cubicBezTo>
                    <a:pt x="26" y="4"/>
                    <a:pt x="27" y="4"/>
                    <a:pt x="28" y="5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7" y="6"/>
                    <a:pt x="27" y="6"/>
                    <a:pt x="28" y="6"/>
                  </a:cubicBezTo>
                  <a:cubicBezTo>
                    <a:pt x="26" y="6"/>
                    <a:pt x="25" y="4"/>
                    <a:pt x="24" y="6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24" y="7"/>
                    <a:pt x="23" y="6"/>
                    <a:pt x="23" y="7"/>
                  </a:cubicBezTo>
                  <a:cubicBezTo>
                    <a:pt x="23" y="7"/>
                    <a:pt x="22" y="7"/>
                    <a:pt x="22" y="7"/>
                  </a:cubicBezTo>
                  <a:cubicBezTo>
                    <a:pt x="22" y="7"/>
                    <a:pt x="22" y="7"/>
                    <a:pt x="23" y="7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3" y="8"/>
                    <a:pt x="22" y="8"/>
                    <a:pt x="22" y="9"/>
                  </a:cubicBezTo>
                  <a:cubicBezTo>
                    <a:pt x="22" y="8"/>
                    <a:pt x="21" y="6"/>
                    <a:pt x="20" y="6"/>
                  </a:cubicBezTo>
                  <a:cubicBezTo>
                    <a:pt x="19" y="5"/>
                    <a:pt x="18" y="5"/>
                    <a:pt x="19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7" y="6"/>
                    <a:pt x="18" y="6"/>
                    <a:pt x="17" y="6"/>
                  </a:cubicBezTo>
                  <a:cubicBezTo>
                    <a:pt x="17" y="6"/>
                    <a:pt x="17" y="6"/>
                    <a:pt x="16" y="6"/>
                  </a:cubicBezTo>
                  <a:cubicBezTo>
                    <a:pt x="17" y="6"/>
                    <a:pt x="17" y="7"/>
                    <a:pt x="18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9"/>
                    <a:pt x="17" y="10"/>
                    <a:pt x="18" y="11"/>
                  </a:cubicBezTo>
                  <a:cubicBezTo>
                    <a:pt x="18" y="11"/>
                    <a:pt x="18" y="12"/>
                    <a:pt x="17" y="12"/>
                  </a:cubicBezTo>
                  <a:cubicBezTo>
                    <a:pt x="18" y="13"/>
                    <a:pt x="19" y="13"/>
                    <a:pt x="20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8" y="13"/>
                    <a:pt x="18" y="13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8" y="15"/>
                    <a:pt x="18" y="14"/>
                    <a:pt x="17" y="14"/>
                  </a:cubicBezTo>
                  <a:cubicBezTo>
                    <a:pt x="18" y="14"/>
                    <a:pt x="19" y="17"/>
                    <a:pt x="20" y="16"/>
                  </a:cubicBezTo>
                  <a:cubicBezTo>
                    <a:pt x="21" y="17"/>
                    <a:pt x="22" y="18"/>
                    <a:pt x="22" y="19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1" y="17"/>
                    <a:pt x="17" y="14"/>
                    <a:pt x="15" y="14"/>
                  </a:cubicBezTo>
                  <a:cubicBezTo>
                    <a:pt x="15" y="16"/>
                    <a:pt x="18" y="17"/>
                    <a:pt x="19" y="18"/>
                  </a:cubicBezTo>
                  <a:cubicBezTo>
                    <a:pt x="18" y="18"/>
                    <a:pt x="16" y="18"/>
                    <a:pt x="15" y="18"/>
                  </a:cubicBezTo>
                  <a:cubicBezTo>
                    <a:pt x="16" y="19"/>
                    <a:pt x="17" y="19"/>
                    <a:pt x="17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20"/>
                    <a:pt x="16" y="20"/>
                    <a:pt x="15" y="21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4" y="21"/>
                    <a:pt x="14" y="23"/>
                    <a:pt x="13" y="23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2" y="22"/>
                    <a:pt x="12" y="22"/>
                  </a:cubicBezTo>
                  <a:cubicBezTo>
                    <a:pt x="12" y="23"/>
                    <a:pt x="13" y="23"/>
                    <a:pt x="13" y="24"/>
                  </a:cubicBezTo>
                  <a:cubicBezTo>
                    <a:pt x="12" y="24"/>
                    <a:pt x="12" y="26"/>
                    <a:pt x="13" y="26"/>
                  </a:cubicBezTo>
                  <a:cubicBezTo>
                    <a:pt x="13" y="26"/>
                    <a:pt x="12" y="26"/>
                    <a:pt x="12" y="26"/>
                  </a:cubicBezTo>
                  <a:cubicBezTo>
                    <a:pt x="12" y="26"/>
                    <a:pt x="12" y="27"/>
                    <a:pt x="13" y="27"/>
                  </a:cubicBezTo>
                  <a:cubicBezTo>
                    <a:pt x="11" y="28"/>
                    <a:pt x="10" y="26"/>
                    <a:pt x="9" y="25"/>
                  </a:cubicBezTo>
                  <a:cubicBezTo>
                    <a:pt x="10" y="26"/>
                    <a:pt x="13" y="25"/>
                    <a:pt x="12" y="24"/>
                  </a:cubicBezTo>
                  <a:cubicBezTo>
                    <a:pt x="10" y="23"/>
                    <a:pt x="7" y="23"/>
                    <a:pt x="6" y="23"/>
                  </a:cubicBezTo>
                  <a:cubicBezTo>
                    <a:pt x="7" y="23"/>
                    <a:pt x="6" y="23"/>
                    <a:pt x="7" y="23"/>
                  </a:cubicBezTo>
                  <a:cubicBezTo>
                    <a:pt x="6" y="23"/>
                    <a:pt x="5" y="23"/>
                    <a:pt x="5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4" y="24"/>
                    <a:pt x="2" y="26"/>
                    <a:pt x="3" y="26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2" y="28"/>
                    <a:pt x="2" y="28"/>
                    <a:pt x="2" y="28"/>
                  </a:cubicBezTo>
                  <a:cubicBezTo>
                    <a:pt x="2" y="28"/>
                    <a:pt x="2" y="28"/>
                    <a:pt x="3" y="27"/>
                  </a:cubicBezTo>
                  <a:cubicBezTo>
                    <a:pt x="2" y="29"/>
                    <a:pt x="3" y="31"/>
                    <a:pt x="2" y="33"/>
                  </a:cubicBezTo>
                  <a:cubicBezTo>
                    <a:pt x="2" y="34"/>
                    <a:pt x="1" y="36"/>
                    <a:pt x="3" y="36"/>
                  </a:cubicBezTo>
                  <a:cubicBezTo>
                    <a:pt x="2" y="38"/>
                    <a:pt x="4" y="36"/>
                    <a:pt x="4" y="35"/>
                  </a:cubicBezTo>
                  <a:cubicBezTo>
                    <a:pt x="5" y="36"/>
                    <a:pt x="6" y="37"/>
                    <a:pt x="6" y="37"/>
                  </a:cubicBezTo>
                  <a:cubicBezTo>
                    <a:pt x="7" y="38"/>
                    <a:pt x="8" y="36"/>
                    <a:pt x="7" y="35"/>
                  </a:cubicBezTo>
                  <a:cubicBezTo>
                    <a:pt x="7" y="35"/>
                    <a:pt x="8" y="34"/>
                    <a:pt x="7" y="34"/>
                  </a:cubicBezTo>
                  <a:cubicBezTo>
                    <a:pt x="7" y="33"/>
                    <a:pt x="6" y="33"/>
                    <a:pt x="6" y="33"/>
                  </a:cubicBezTo>
                  <a:cubicBezTo>
                    <a:pt x="6" y="32"/>
                    <a:pt x="7" y="29"/>
                    <a:pt x="6" y="29"/>
                  </a:cubicBezTo>
                  <a:cubicBezTo>
                    <a:pt x="5" y="29"/>
                    <a:pt x="7" y="28"/>
                    <a:pt x="7" y="28"/>
                  </a:cubicBezTo>
                  <a:cubicBezTo>
                    <a:pt x="8" y="27"/>
                    <a:pt x="7" y="31"/>
                    <a:pt x="7" y="31"/>
                  </a:cubicBezTo>
                  <a:cubicBezTo>
                    <a:pt x="8" y="34"/>
                    <a:pt x="10" y="31"/>
                    <a:pt x="12" y="31"/>
                  </a:cubicBezTo>
                  <a:cubicBezTo>
                    <a:pt x="12" y="32"/>
                    <a:pt x="9" y="33"/>
                    <a:pt x="10" y="33"/>
                  </a:cubicBezTo>
                  <a:cubicBezTo>
                    <a:pt x="10" y="34"/>
                    <a:pt x="11" y="35"/>
                    <a:pt x="10" y="35"/>
                  </a:cubicBezTo>
                  <a:cubicBezTo>
                    <a:pt x="9" y="34"/>
                    <a:pt x="10" y="37"/>
                    <a:pt x="10" y="37"/>
                  </a:cubicBezTo>
                  <a:cubicBezTo>
                    <a:pt x="10" y="37"/>
                    <a:pt x="8" y="39"/>
                    <a:pt x="7" y="39"/>
                  </a:cubicBezTo>
                  <a:cubicBezTo>
                    <a:pt x="7" y="38"/>
                    <a:pt x="7" y="38"/>
                    <a:pt x="7" y="38"/>
                  </a:cubicBezTo>
                  <a:cubicBezTo>
                    <a:pt x="7" y="39"/>
                    <a:pt x="6" y="39"/>
                    <a:pt x="6" y="39"/>
                  </a:cubicBezTo>
                  <a:cubicBezTo>
                    <a:pt x="5" y="39"/>
                    <a:pt x="6" y="38"/>
                    <a:pt x="5" y="37"/>
                  </a:cubicBezTo>
                  <a:cubicBezTo>
                    <a:pt x="3" y="38"/>
                    <a:pt x="5" y="39"/>
                    <a:pt x="5" y="40"/>
                  </a:cubicBezTo>
                  <a:cubicBezTo>
                    <a:pt x="4" y="40"/>
                    <a:pt x="4" y="41"/>
                    <a:pt x="4" y="41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2"/>
                    <a:pt x="3" y="45"/>
                    <a:pt x="2" y="45"/>
                  </a:cubicBezTo>
                  <a:cubicBezTo>
                    <a:pt x="2" y="45"/>
                    <a:pt x="2" y="45"/>
                    <a:pt x="2" y="45"/>
                  </a:cubicBezTo>
                  <a:cubicBezTo>
                    <a:pt x="2" y="45"/>
                    <a:pt x="1" y="46"/>
                    <a:pt x="1" y="46"/>
                  </a:cubicBezTo>
                  <a:cubicBezTo>
                    <a:pt x="1" y="46"/>
                    <a:pt x="2" y="46"/>
                    <a:pt x="2" y="46"/>
                  </a:cubicBezTo>
                  <a:cubicBezTo>
                    <a:pt x="3" y="46"/>
                    <a:pt x="3" y="47"/>
                    <a:pt x="3" y="47"/>
                  </a:cubicBezTo>
                  <a:cubicBezTo>
                    <a:pt x="4" y="49"/>
                    <a:pt x="4" y="48"/>
                    <a:pt x="3" y="49"/>
                  </a:cubicBezTo>
                  <a:cubicBezTo>
                    <a:pt x="1" y="50"/>
                    <a:pt x="1" y="49"/>
                    <a:pt x="1" y="50"/>
                  </a:cubicBezTo>
                  <a:cubicBezTo>
                    <a:pt x="0" y="51"/>
                    <a:pt x="1" y="53"/>
                    <a:pt x="2" y="54"/>
                  </a:cubicBezTo>
                  <a:cubicBezTo>
                    <a:pt x="3" y="53"/>
                    <a:pt x="3" y="54"/>
                    <a:pt x="4" y="53"/>
                  </a:cubicBezTo>
                  <a:cubicBezTo>
                    <a:pt x="5" y="52"/>
                    <a:pt x="5" y="52"/>
                    <a:pt x="6" y="51"/>
                  </a:cubicBezTo>
                  <a:cubicBezTo>
                    <a:pt x="5" y="51"/>
                    <a:pt x="5" y="51"/>
                    <a:pt x="5" y="50"/>
                  </a:cubicBezTo>
                  <a:cubicBezTo>
                    <a:pt x="6" y="48"/>
                    <a:pt x="6" y="48"/>
                    <a:pt x="6" y="48"/>
                  </a:cubicBezTo>
                  <a:cubicBezTo>
                    <a:pt x="8" y="46"/>
                    <a:pt x="8" y="46"/>
                    <a:pt x="8" y="46"/>
                  </a:cubicBezTo>
                  <a:cubicBezTo>
                    <a:pt x="9" y="46"/>
                    <a:pt x="10" y="47"/>
                    <a:pt x="11" y="47"/>
                  </a:cubicBezTo>
                  <a:cubicBezTo>
                    <a:pt x="12" y="47"/>
                    <a:pt x="13" y="47"/>
                    <a:pt x="13" y="48"/>
                  </a:cubicBezTo>
                  <a:cubicBezTo>
                    <a:pt x="13" y="48"/>
                    <a:pt x="13" y="47"/>
                    <a:pt x="13" y="47"/>
                  </a:cubicBezTo>
                  <a:cubicBezTo>
                    <a:pt x="13" y="47"/>
                    <a:pt x="13" y="47"/>
                    <a:pt x="14" y="47"/>
                  </a:cubicBezTo>
                  <a:cubicBezTo>
                    <a:pt x="13" y="47"/>
                    <a:pt x="8" y="45"/>
                    <a:pt x="10" y="44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10" y="44"/>
                    <a:pt x="10" y="44"/>
                    <a:pt x="10" y="44"/>
                  </a:cubicBezTo>
                  <a:cubicBezTo>
                    <a:pt x="11" y="45"/>
                    <a:pt x="12" y="45"/>
                    <a:pt x="14" y="45"/>
                  </a:cubicBezTo>
                  <a:cubicBezTo>
                    <a:pt x="14" y="46"/>
                    <a:pt x="14" y="47"/>
                    <a:pt x="15" y="47"/>
                  </a:cubicBezTo>
                  <a:cubicBezTo>
                    <a:pt x="16" y="47"/>
                    <a:pt x="16" y="47"/>
                    <a:pt x="17" y="47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16" y="46"/>
                    <a:pt x="16" y="46"/>
                    <a:pt x="15" y="45"/>
                  </a:cubicBezTo>
                  <a:cubicBezTo>
                    <a:pt x="16" y="45"/>
                    <a:pt x="16" y="45"/>
                    <a:pt x="17" y="44"/>
                  </a:cubicBezTo>
                  <a:cubicBezTo>
                    <a:pt x="17" y="45"/>
                    <a:pt x="17" y="45"/>
                    <a:pt x="17" y="45"/>
                  </a:cubicBezTo>
                  <a:cubicBezTo>
                    <a:pt x="17" y="44"/>
                    <a:pt x="17" y="44"/>
                    <a:pt x="18" y="44"/>
                  </a:cubicBezTo>
                  <a:cubicBezTo>
                    <a:pt x="18" y="44"/>
                    <a:pt x="17" y="44"/>
                    <a:pt x="17" y="45"/>
                  </a:cubicBezTo>
                  <a:cubicBezTo>
                    <a:pt x="18" y="45"/>
                    <a:pt x="18" y="45"/>
                    <a:pt x="18" y="45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20" y="46"/>
                    <a:pt x="21" y="45"/>
                    <a:pt x="22" y="44"/>
                  </a:cubicBezTo>
                  <a:cubicBezTo>
                    <a:pt x="22" y="45"/>
                    <a:pt x="23" y="46"/>
                    <a:pt x="23" y="46"/>
                  </a:cubicBezTo>
                  <a:cubicBezTo>
                    <a:pt x="23" y="47"/>
                    <a:pt x="23" y="48"/>
                    <a:pt x="23" y="48"/>
                  </a:cubicBezTo>
                  <a:cubicBezTo>
                    <a:pt x="24" y="48"/>
                    <a:pt x="24" y="49"/>
                    <a:pt x="24" y="49"/>
                  </a:cubicBezTo>
                  <a:cubicBezTo>
                    <a:pt x="26" y="49"/>
                    <a:pt x="28" y="52"/>
                    <a:pt x="29" y="52"/>
                  </a:cubicBezTo>
                  <a:cubicBezTo>
                    <a:pt x="31" y="54"/>
                    <a:pt x="31" y="55"/>
                    <a:pt x="33" y="53"/>
                  </a:cubicBezTo>
                  <a:cubicBezTo>
                    <a:pt x="33" y="52"/>
                    <a:pt x="36" y="49"/>
                    <a:pt x="35" y="48"/>
                  </a:cubicBezTo>
                  <a:cubicBezTo>
                    <a:pt x="35" y="48"/>
                    <a:pt x="36" y="47"/>
                    <a:pt x="36" y="46"/>
                  </a:cubicBezTo>
                  <a:cubicBezTo>
                    <a:pt x="35" y="45"/>
                    <a:pt x="34" y="46"/>
                    <a:pt x="34" y="45"/>
                  </a:cubicBezTo>
                  <a:cubicBezTo>
                    <a:pt x="33" y="46"/>
                    <a:pt x="33" y="47"/>
                    <a:pt x="32" y="47"/>
                  </a:cubicBezTo>
                  <a:cubicBezTo>
                    <a:pt x="32" y="46"/>
                    <a:pt x="32" y="46"/>
                    <a:pt x="31" y="46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0" y="46"/>
                    <a:pt x="29" y="45"/>
                  </a:cubicBezTo>
                  <a:cubicBezTo>
                    <a:pt x="29" y="44"/>
                    <a:pt x="29" y="44"/>
                    <a:pt x="29" y="4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5" name="Freeform 1637"/>
            <p:cNvSpPr>
              <a:spLocks/>
            </p:cNvSpPr>
            <p:nvPr userDrawn="1"/>
          </p:nvSpPr>
          <p:spPr bwMode="auto">
            <a:xfrm>
              <a:off x="257" y="250"/>
              <a:ext cx="210" cy="211"/>
            </a:xfrm>
            <a:custGeom>
              <a:avLst/>
              <a:gdLst/>
              <a:ahLst/>
              <a:cxnLst>
                <a:cxn ang="0">
                  <a:pos x="36" y="4"/>
                </a:cxn>
                <a:cxn ang="0">
                  <a:pos x="36" y="3"/>
                </a:cxn>
                <a:cxn ang="0">
                  <a:pos x="0" y="52"/>
                </a:cxn>
                <a:cxn ang="0">
                  <a:pos x="3" y="70"/>
                </a:cxn>
                <a:cxn ang="0">
                  <a:pos x="53" y="105"/>
                </a:cxn>
                <a:cxn ang="0">
                  <a:pos x="70" y="102"/>
                </a:cxn>
                <a:cxn ang="0">
                  <a:pos x="105" y="52"/>
                </a:cxn>
                <a:cxn ang="0">
                  <a:pos x="102" y="35"/>
                </a:cxn>
                <a:cxn ang="0">
                  <a:pos x="53" y="0"/>
                </a:cxn>
                <a:cxn ang="0">
                  <a:pos x="36" y="3"/>
                </a:cxn>
                <a:cxn ang="0">
                  <a:pos x="36" y="4"/>
                </a:cxn>
                <a:cxn ang="0">
                  <a:pos x="36" y="5"/>
                </a:cxn>
                <a:cxn ang="0">
                  <a:pos x="53" y="2"/>
                </a:cxn>
                <a:cxn ang="0">
                  <a:pos x="100" y="36"/>
                </a:cxn>
                <a:cxn ang="0">
                  <a:pos x="103" y="52"/>
                </a:cxn>
                <a:cxn ang="0">
                  <a:pos x="70" y="100"/>
                </a:cxn>
                <a:cxn ang="0">
                  <a:pos x="53" y="102"/>
                </a:cxn>
                <a:cxn ang="0">
                  <a:pos x="6" y="69"/>
                </a:cxn>
                <a:cxn ang="0">
                  <a:pos x="3" y="52"/>
                </a:cxn>
                <a:cxn ang="0">
                  <a:pos x="36" y="5"/>
                </a:cxn>
                <a:cxn ang="0">
                  <a:pos x="36" y="4"/>
                </a:cxn>
              </a:cxnLst>
              <a:rect l="0" t="0" r="r" b="b"/>
              <a:pathLst>
                <a:path w="105" h="105">
                  <a:moveTo>
                    <a:pt x="36" y="4"/>
                  </a:moveTo>
                  <a:cubicBezTo>
                    <a:pt x="36" y="3"/>
                    <a:pt x="36" y="3"/>
                    <a:pt x="36" y="3"/>
                  </a:cubicBezTo>
                  <a:cubicBezTo>
                    <a:pt x="14" y="10"/>
                    <a:pt x="0" y="31"/>
                    <a:pt x="0" y="52"/>
                  </a:cubicBezTo>
                  <a:cubicBezTo>
                    <a:pt x="0" y="58"/>
                    <a:pt x="1" y="64"/>
                    <a:pt x="3" y="70"/>
                  </a:cubicBezTo>
                  <a:cubicBezTo>
                    <a:pt x="11" y="91"/>
                    <a:pt x="31" y="105"/>
                    <a:pt x="53" y="105"/>
                  </a:cubicBezTo>
                  <a:cubicBezTo>
                    <a:pt x="59" y="105"/>
                    <a:pt x="65" y="104"/>
                    <a:pt x="70" y="102"/>
                  </a:cubicBezTo>
                  <a:cubicBezTo>
                    <a:pt x="92" y="94"/>
                    <a:pt x="105" y="74"/>
                    <a:pt x="105" y="52"/>
                  </a:cubicBezTo>
                  <a:cubicBezTo>
                    <a:pt x="105" y="46"/>
                    <a:pt x="105" y="41"/>
                    <a:pt x="102" y="35"/>
                  </a:cubicBezTo>
                  <a:cubicBezTo>
                    <a:pt x="95" y="13"/>
                    <a:pt x="75" y="0"/>
                    <a:pt x="53" y="0"/>
                  </a:cubicBezTo>
                  <a:cubicBezTo>
                    <a:pt x="47" y="0"/>
                    <a:pt x="41" y="1"/>
                    <a:pt x="36" y="3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42" y="3"/>
                    <a:pt x="47" y="2"/>
                    <a:pt x="53" y="2"/>
                  </a:cubicBezTo>
                  <a:cubicBezTo>
                    <a:pt x="74" y="2"/>
                    <a:pt x="93" y="15"/>
                    <a:pt x="100" y="36"/>
                  </a:cubicBezTo>
                  <a:cubicBezTo>
                    <a:pt x="102" y="41"/>
                    <a:pt x="103" y="47"/>
                    <a:pt x="103" y="52"/>
                  </a:cubicBezTo>
                  <a:cubicBezTo>
                    <a:pt x="103" y="73"/>
                    <a:pt x="90" y="92"/>
                    <a:pt x="70" y="100"/>
                  </a:cubicBezTo>
                  <a:cubicBezTo>
                    <a:pt x="64" y="101"/>
                    <a:pt x="58" y="102"/>
                    <a:pt x="53" y="102"/>
                  </a:cubicBezTo>
                  <a:cubicBezTo>
                    <a:pt x="32" y="102"/>
                    <a:pt x="13" y="89"/>
                    <a:pt x="6" y="69"/>
                  </a:cubicBezTo>
                  <a:cubicBezTo>
                    <a:pt x="4" y="63"/>
                    <a:pt x="3" y="58"/>
                    <a:pt x="3" y="52"/>
                  </a:cubicBezTo>
                  <a:cubicBezTo>
                    <a:pt x="3" y="32"/>
                    <a:pt x="16" y="12"/>
                    <a:pt x="36" y="5"/>
                  </a:cubicBezTo>
                  <a:cubicBezTo>
                    <a:pt x="36" y="4"/>
                    <a:pt x="36" y="4"/>
                    <a:pt x="36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6" name="Freeform 1638"/>
            <p:cNvSpPr>
              <a:spLocks/>
            </p:cNvSpPr>
            <p:nvPr userDrawn="1"/>
          </p:nvSpPr>
          <p:spPr bwMode="auto">
            <a:xfrm>
              <a:off x="257" y="248"/>
              <a:ext cx="212" cy="211"/>
            </a:xfrm>
            <a:custGeom>
              <a:avLst/>
              <a:gdLst/>
              <a:ahLst/>
              <a:cxnLst>
                <a:cxn ang="0">
                  <a:pos x="105" y="53"/>
                </a:cxn>
                <a:cxn ang="0">
                  <a:pos x="104" y="53"/>
                </a:cxn>
                <a:cxn ang="0">
                  <a:pos x="89" y="89"/>
                </a:cxn>
                <a:cxn ang="0">
                  <a:pos x="53" y="104"/>
                </a:cxn>
                <a:cxn ang="0">
                  <a:pos x="17" y="89"/>
                </a:cxn>
                <a:cxn ang="0">
                  <a:pos x="3" y="53"/>
                </a:cxn>
                <a:cxn ang="0">
                  <a:pos x="17" y="17"/>
                </a:cxn>
                <a:cxn ang="0">
                  <a:pos x="53" y="3"/>
                </a:cxn>
                <a:cxn ang="0">
                  <a:pos x="89" y="17"/>
                </a:cxn>
                <a:cxn ang="0">
                  <a:pos x="104" y="53"/>
                </a:cxn>
                <a:cxn ang="0">
                  <a:pos x="105" y="53"/>
                </a:cxn>
                <a:cxn ang="0">
                  <a:pos x="106" y="53"/>
                </a:cxn>
                <a:cxn ang="0">
                  <a:pos x="53" y="0"/>
                </a:cxn>
                <a:cxn ang="0">
                  <a:pos x="0" y="53"/>
                </a:cxn>
                <a:cxn ang="0">
                  <a:pos x="53" y="106"/>
                </a:cxn>
                <a:cxn ang="0">
                  <a:pos x="106" y="53"/>
                </a:cxn>
                <a:cxn ang="0">
                  <a:pos x="105" y="53"/>
                </a:cxn>
              </a:cxnLst>
              <a:rect l="0" t="0" r="r" b="b"/>
              <a:pathLst>
                <a:path w="106" h="106">
                  <a:moveTo>
                    <a:pt x="105" y="53"/>
                  </a:moveTo>
                  <a:cubicBezTo>
                    <a:pt x="104" y="53"/>
                    <a:pt x="104" y="53"/>
                    <a:pt x="104" y="53"/>
                  </a:cubicBezTo>
                  <a:cubicBezTo>
                    <a:pt x="104" y="67"/>
                    <a:pt x="98" y="80"/>
                    <a:pt x="89" y="89"/>
                  </a:cubicBezTo>
                  <a:cubicBezTo>
                    <a:pt x="80" y="98"/>
                    <a:pt x="67" y="104"/>
                    <a:pt x="53" y="104"/>
                  </a:cubicBezTo>
                  <a:cubicBezTo>
                    <a:pt x="39" y="104"/>
                    <a:pt x="26" y="98"/>
                    <a:pt x="17" y="89"/>
                  </a:cubicBezTo>
                  <a:cubicBezTo>
                    <a:pt x="8" y="80"/>
                    <a:pt x="3" y="67"/>
                    <a:pt x="3" y="53"/>
                  </a:cubicBezTo>
                  <a:cubicBezTo>
                    <a:pt x="3" y="39"/>
                    <a:pt x="8" y="27"/>
                    <a:pt x="17" y="17"/>
                  </a:cubicBezTo>
                  <a:cubicBezTo>
                    <a:pt x="26" y="8"/>
                    <a:pt x="39" y="3"/>
                    <a:pt x="53" y="3"/>
                  </a:cubicBezTo>
                  <a:cubicBezTo>
                    <a:pt x="67" y="3"/>
                    <a:pt x="80" y="8"/>
                    <a:pt x="89" y="17"/>
                  </a:cubicBezTo>
                  <a:cubicBezTo>
                    <a:pt x="98" y="27"/>
                    <a:pt x="104" y="39"/>
                    <a:pt x="104" y="53"/>
                  </a:cubicBezTo>
                  <a:cubicBezTo>
                    <a:pt x="105" y="53"/>
                    <a:pt x="105" y="53"/>
                    <a:pt x="105" y="53"/>
                  </a:cubicBezTo>
                  <a:cubicBezTo>
                    <a:pt x="106" y="53"/>
                    <a:pt x="106" y="53"/>
                    <a:pt x="106" y="53"/>
                  </a:cubicBezTo>
                  <a:cubicBezTo>
                    <a:pt x="106" y="24"/>
                    <a:pt x="82" y="0"/>
                    <a:pt x="53" y="0"/>
                  </a:cubicBezTo>
                  <a:cubicBezTo>
                    <a:pt x="24" y="0"/>
                    <a:pt x="0" y="24"/>
                    <a:pt x="0" y="53"/>
                  </a:cubicBezTo>
                  <a:cubicBezTo>
                    <a:pt x="0" y="82"/>
                    <a:pt x="24" y="106"/>
                    <a:pt x="53" y="106"/>
                  </a:cubicBezTo>
                  <a:cubicBezTo>
                    <a:pt x="82" y="106"/>
                    <a:pt x="106" y="82"/>
                    <a:pt x="106" y="53"/>
                  </a:cubicBezTo>
                  <a:cubicBezTo>
                    <a:pt x="105" y="53"/>
                    <a:pt x="105" y="53"/>
                    <a:pt x="105" y="5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7" name="Freeform 1639"/>
            <p:cNvSpPr>
              <a:spLocks/>
            </p:cNvSpPr>
            <p:nvPr userDrawn="1"/>
          </p:nvSpPr>
          <p:spPr bwMode="auto">
            <a:xfrm>
              <a:off x="311" y="272"/>
              <a:ext cx="64" cy="54"/>
            </a:xfrm>
            <a:custGeom>
              <a:avLst/>
              <a:gdLst/>
              <a:ahLst/>
              <a:cxnLst>
                <a:cxn ang="0">
                  <a:pos x="28" y="19"/>
                </a:cxn>
                <a:cxn ang="0">
                  <a:pos x="27" y="19"/>
                </a:cxn>
                <a:cxn ang="0">
                  <a:pos x="13" y="25"/>
                </a:cxn>
                <a:cxn ang="0">
                  <a:pos x="7" y="24"/>
                </a:cxn>
                <a:cxn ang="0">
                  <a:pos x="7" y="24"/>
                </a:cxn>
                <a:cxn ang="0">
                  <a:pos x="7" y="24"/>
                </a:cxn>
                <a:cxn ang="0">
                  <a:pos x="3" y="16"/>
                </a:cxn>
                <a:cxn ang="0">
                  <a:pos x="6" y="9"/>
                </a:cxn>
                <a:cxn ang="0">
                  <a:pos x="6" y="9"/>
                </a:cxn>
                <a:cxn ang="0">
                  <a:pos x="6" y="9"/>
                </a:cxn>
                <a:cxn ang="0">
                  <a:pos x="19" y="2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29" y="12"/>
                </a:cxn>
                <a:cxn ang="0">
                  <a:pos x="27" y="19"/>
                </a:cxn>
                <a:cxn ang="0">
                  <a:pos x="28" y="19"/>
                </a:cxn>
                <a:cxn ang="0">
                  <a:pos x="27" y="19"/>
                </a:cxn>
                <a:cxn ang="0">
                  <a:pos x="28" y="19"/>
                </a:cxn>
                <a:cxn ang="0">
                  <a:pos x="29" y="20"/>
                </a:cxn>
                <a:cxn ang="0">
                  <a:pos x="32" y="12"/>
                </a:cxn>
                <a:cxn ang="0">
                  <a:pos x="25" y="2"/>
                </a:cxn>
                <a:cxn ang="0">
                  <a:pos x="25" y="3"/>
                </a:cxn>
                <a:cxn ang="0">
                  <a:pos x="25" y="2"/>
                </a:cxn>
                <a:cxn ang="0">
                  <a:pos x="19" y="0"/>
                </a:cxn>
                <a:cxn ang="0">
                  <a:pos x="4" y="7"/>
                </a:cxn>
                <a:cxn ang="0">
                  <a:pos x="5" y="8"/>
                </a:cxn>
                <a:cxn ang="0">
                  <a:pos x="4" y="7"/>
                </a:cxn>
                <a:cxn ang="0">
                  <a:pos x="0" y="16"/>
                </a:cxn>
                <a:cxn ang="0">
                  <a:pos x="6" y="26"/>
                </a:cxn>
                <a:cxn ang="0">
                  <a:pos x="6" y="26"/>
                </a:cxn>
                <a:cxn ang="0">
                  <a:pos x="6" y="26"/>
                </a:cxn>
                <a:cxn ang="0">
                  <a:pos x="13" y="27"/>
                </a:cxn>
                <a:cxn ang="0">
                  <a:pos x="29" y="20"/>
                </a:cxn>
                <a:cxn ang="0">
                  <a:pos x="29" y="20"/>
                </a:cxn>
                <a:cxn ang="0">
                  <a:pos x="29" y="20"/>
                </a:cxn>
                <a:cxn ang="0">
                  <a:pos x="28" y="19"/>
                </a:cxn>
              </a:cxnLst>
              <a:rect l="0" t="0" r="r" b="b"/>
              <a:pathLst>
                <a:path w="32" h="27">
                  <a:moveTo>
                    <a:pt x="28" y="19"/>
                  </a:moveTo>
                  <a:cubicBezTo>
                    <a:pt x="27" y="19"/>
                    <a:pt x="27" y="19"/>
                    <a:pt x="27" y="19"/>
                  </a:cubicBezTo>
                  <a:cubicBezTo>
                    <a:pt x="24" y="23"/>
                    <a:pt x="18" y="25"/>
                    <a:pt x="13" y="25"/>
                  </a:cubicBezTo>
                  <a:cubicBezTo>
                    <a:pt x="11" y="25"/>
                    <a:pt x="9" y="25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4" y="22"/>
                    <a:pt x="3" y="19"/>
                    <a:pt x="3" y="16"/>
                  </a:cubicBezTo>
                  <a:cubicBezTo>
                    <a:pt x="3" y="14"/>
                    <a:pt x="4" y="11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9" y="5"/>
                    <a:pt x="14" y="2"/>
                    <a:pt x="19" y="2"/>
                  </a:cubicBezTo>
                  <a:cubicBezTo>
                    <a:pt x="20" y="2"/>
                    <a:pt x="22" y="3"/>
                    <a:pt x="24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7" y="5"/>
                    <a:pt x="29" y="9"/>
                    <a:pt x="29" y="12"/>
                  </a:cubicBezTo>
                  <a:cubicBezTo>
                    <a:pt x="29" y="14"/>
                    <a:pt x="28" y="17"/>
                    <a:pt x="27" y="19"/>
                  </a:cubicBezTo>
                  <a:cubicBezTo>
                    <a:pt x="28" y="19"/>
                    <a:pt x="28" y="19"/>
                    <a:pt x="28" y="19"/>
                  </a:cubicBezTo>
                  <a:cubicBezTo>
                    <a:pt x="27" y="19"/>
                    <a:pt x="27" y="19"/>
                    <a:pt x="27" y="19"/>
                  </a:cubicBezTo>
                  <a:cubicBezTo>
                    <a:pt x="28" y="19"/>
                    <a:pt x="28" y="19"/>
                    <a:pt x="28" y="19"/>
                  </a:cubicBezTo>
                  <a:cubicBezTo>
                    <a:pt x="29" y="20"/>
                    <a:pt x="29" y="20"/>
                    <a:pt x="29" y="20"/>
                  </a:cubicBezTo>
                  <a:cubicBezTo>
                    <a:pt x="31" y="18"/>
                    <a:pt x="32" y="15"/>
                    <a:pt x="32" y="12"/>
                  </a:cubicBezTo>
                  <a:cubicBezTo>
                    <a:pt x="32" y="8"/>
                    <a:pt x="29" y="4"/>
                    <a:pt x="25" y="2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3" y="1"/>
                    <a:pt x="21" y="0"/>
                    <a:pt x="19" y="0"/>
                  </a:cubicBezTo>
                  <a:cubicBezTo>
                    <a:pt x="13" y="0"/>
                    <a:pt x="8" y="3"/>
                    <a:pt x="4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2" y="10"/>
                    <a:pt x="0" y="13"/>
                    <a:pt x="0" y="16"/>
                  </a:cubicBezTo>
                  <a:cubicBezTo>
                    <a:pt x="0" y="20"/>
                    <a:pt x="2" y="24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8" y="27"/>
                    <a:pt x="11" y="27"/>
                    <a:pt x="13" y="27"/>
                  </a:cubicBezTo>
                  <a:cubicBezTo>
                    <a:pt x="19" y="27"/>
                    <a:pt x="25" y="25"/>
                    <a:pt x="29" y="20"/>
                  </a:cubicBezTo>
                  <a:cubicBezTo>
                    <a:pt x="29" y="20"/>
                    <a:pt x="29" y="20"/>
                    <a:pt x="29" y="20"/>
                  </a:cubicBezTo>
                  <a:cubicBezTo>
                    <a:pt x="29" y="20"/>
                    <a:pt x="29" y="20"/>
                    <a:pt x="29" y="20"/>
                  </a:cubicBezTo>
                  <a:cubicBezTo>
                    <a:pt x="28" y="19"/>
                    <a:pt x="28" y="19"/>
                    <a:pt x="28" y="19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8" name="Freeform 1640"/>
            <p:cNvSpPr>
              <a:spLocks/>
            </p:cNvSpPr>
            <p:nvPr userDrawn="1"/>
          </p:nvSpPr>
          <p:spPr bwMode="auto">
            <a:xfrm>
              <a:off x="289" y="256"/>
              <a:ext cx="114" cy="103"/>
            </a:xfrm>
            <a:custGeom>
              <a:avLst/>
              <a:gdLst/>
              <a:ahLst/>
              <a:cxnLst>
                <a:cxn ang="0">
                  <a:pos x="50" y="37"/>
                </a:cxn>
                <a:cxn ang="0">
                  <a:pos x="49" y="36"/>
                </a:cxn>
                <a:cxn ang="0">
                  <a:pos x="23" y="49"/>
                </a:cxn>
                <a:cxn ang="0">
                  <a:pos x="12" y="46"/>
                </a:cxn>
                <a:cxn ang="0">
                  <a:pos x="12" y="47"/>
                </a:cxn>
                <a:cxn ang="0">
                  <a:pos x="12" y="46"/>
                </a:cxn>
                <a:cxn ang="0">
                  <a:pos x="2" y="30"/>
                </a:cxn>
                <a:cxn ang="0">
                  <a:pos x="8" y="15"/>
                </a:cxn>
                <a:cxn ang="0">
                  <a:pos x="8" y="15"/>
                </a:cxn>
                <a:cxn ang="0">
                  <a:pos x="8" y="15"/>
                </a:cxn>
                <a:cxn ang="0">
                  <a:pos x="33" y="3"/>
                </a:cxn>
                <a:cxn ang="0">
                  <a:pos x="45" y="6"/>
                </a:cxn>
                <a:cxn ang="0">
                  <a:pos x="45" y="6"/>
                </a:cxn>
                <a:cxn ang="0">
                  <a:pos x="45" y="6"/>
                </a:cxn>
                <a:cxn ang="0">
                  <a:pos x="55" y="22"/>
                </a:cxn>
                <a:cxn ang="0">
                  <a:pos x="49" y="36"/>
                </a:cxn>
                <a:cxn ang="0">
                  <a:pos x="49" y="36"/>
                </a:cxn>
                <a:cxn ang="0">
                  <a:pos x="49" y="36"/>
                </a:cxn>
                <a:cxn ang="0">
                  <a:pos x="50" y="37"/>
                </a:cxn>
                <a:cxn ang="0">
                  <a:pos x="51" y="37"/>
                </a:cxn>
                <a:cxn ang="0">
                  <a:pos x="57" y="22"/>
                </a:cxn>
                <a:cxn ang="0">
                  <a:pos x="46" y="3"/>
                </a:cxn>
                <a:cxn ang="0">
                  <a:pos x="45" y="4"/>
                </a:cxn>
                <a:cxn ang="0">
                  <a:pos x="46" y="3"/>
                </a:cxn>
                <a:cxn ang="0">
                  <a:pos x="33" y="0"/>
                </a:cxn>
                <a:cxn ang="0">
                  <a:pos x="6" y="13"/>
                </a:cxn>
                <a:cxn ang="0">
                  <a:pos x="6" y="13"/>
                </a:cxn>
                <a:cxn ang="0">
                  <a:pos x="6" y="13"/>
                </a:cxn>
                <a:cxn ang="0">
                  <a:pos x="0" y="30"/>
                </a:cxn>
                <a:cxn ang="0">
                  <a:pos x="11" y="48"/>
                </a:cxn>
                <a:cxn ang="0">
                  <a:pos x="11" y="48"/>
                </a:cxn>
                <a:cxn ang="0">
                  <a:pos x="11" y="48"/>
                </a:cxn>
                <a:cxn ang="0">
                  <a:pos x="23" y="51"/>
                </a:cxn>
                <a:cxn ang="0">
                  <a:pos x="51" y="37"/>
                </a:cxn>
                <a:cxn ang="0">
                  <a:pos x="51" y="37"/>
                </a:cxn>
                <a:cxn ang="0">
                  <a:pos x="51" y="37"/>
                </a:cxn>
                <a:cxn ang="0">
                  <a:pos x="50" y="37"/>
                </a:cxn>
              </a:cxnLst>
              <a:rect l="0" t="0" r="r" b="b"/>
              <a:pathLst>
                <a:path w="57" h="51">
                  <a:moveTo>
                    <a:pt x="50" y="37"/>
                  </a:moveTo>
                  <a:cubicBezTo>
                    <a:pt x="49" y="36"/>
                    <a:pt x="49" y="36"/>
                    <a:pt x="49" y="36"/>
                  </a:cubicBezTo>
                  <a:cubicBezTo>
                    <a:pt x="43" y="44"/>
                    <a:pt x="33" y="49"/>
                    <a:pt x="23" y="49"/>
                  </a:cubicBezTo>
                  <a:cubicBezTo>
                    <a:pt x="19" y="49"/>
                    <a:pt x="15" y="48"/>
                    <a:pt x="12" y="46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6" y="43"/>
                    <a:pt x="2" y="37"/>
                    <a:pt x="2" y="30"/>
                  </a:cubicBezTo>
                  <a:cubicBezTo>
                    <a:pt x="2" y="25"/>
                    <a:pt x="4" y="20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14" y="7"/>
                    <a:pt x="24" y="3"/>
                    <a:pt x="33" y="3"/>
                  </a:cubicBezTo>
                  <a:cubicBezTo>
                    <a:pt x="37" y="3"/>
                    <a:pt x="41" y="4"/>
                    <a:pt x="45" y="6"/>
                  </a:cubicBezTo>
                  <a:cubicBezTo>
                    <a:pt x="45" y="6"/>
                    <a:pt x="45" y="6"/>
                    <a:pt x="45" y="6"/>
                  </a:cubicBezTo>
                  <a:cubicBezTo>
                    <a:pt x="45" y="6"/>
                    <a:pt x="45" y="6"/>
                    <a:pt x="45" y="6"/>
                  </a:cubicBezTo>
                  <a:cubicBezTo>
                    <a:pt x="51" y="9"/>
                    <a:pt x="55" y="15"/>
                    <a:pt x="55" y="22"/>
                  </a:cubicBezTo>
                  <a:cubicBezTo>
                    <a:pt x="55" y="26"/>
                    <a:pt x="53" y="31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50" y="37"/>
                    <a:pt x="50" y="37"/>
                    <a:pt x="50" y="37"/>
                  </a:cubicBezTo>
                  <a:cubicBezTo>
                    <a:pt x="51" y="37"/>
                    <a:pt x="51" y="37"/>
                    <a:pt x="51" y="37"/>
                  </a:cubicBezTo>
                  <a:cubicBezTo>
                    <a:pt x="55" y="32"/>
                    <a:pt x="57" y="27"/>
                    <a:pt x="57" y="22"/>
                  </a:cubicBezTo>
                  <a:cubicBezTo>
                    <a:pt x="57" y="14"/>
                    <a:pt x="53" y="7"/>
                    <a:pt x="46" y="3"/>
                  </a:cubicBezTo>
                  <a:cubicBezTo>
                    <a:pt x="45" y="4"/>
                    <a:pt x="45" y="4"/>
                    <a:pt x="45" y="4"/>
                  </a:cubicBezTo>
                  <a:cubicBezTo>
                    <a:pt x="46" y="3"/>
                    <a:pt x="46" y="3"/>
                    <a:pt x="46" y="3"/>
                  </a:cubicBezTo>
                  <a:cubicBezTo>
                    <a:pt x="42" y="1"/>
                    <a:pt x="37" y="0"/>
                    <a:pt x="33" y="0"/>
                  </a:cubicBezTo>
                  <a:cubicBezTo>
                    <a:pt x="23" y="0"/>
                    <a:pt x="13" y="5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2" y="19"/>
                    <a:pt x="0" y="25"/>
                    <a:pt x="0" y="30"/>
                  </a:cubicBezTo>
                  <a:cubicBezTo>
                    <a:pt x="0" y="38"/>
                    <a:pt x="4" y="44"/>
                    <a:pt x="11" y="48"/>
                  </a:cubicBezTo>
                  <a:cubicBezTo>
                    <a:pt x="11" y="48"/>
                    <a:pt x="11" y="48"/>
                    <a:pt x="11" y="48"/>
                  </a:cubicBezTo>
                  <a:cubicBezTo>
                    <a:pt x="11" y="48"/>
                    <a:pt x="11" y="48"/>
                    <a:pt x="11" y="48"/>
                  </a:cubicBezTo>
                  <a:cubicBezTo>
                    <a:pt x="15" y="50"/>
                    <a:pt x="19" y="51"/>
                    <a:pt x="23" y="51"/>
                  </a:cubicBezTo>
                  <a:cubicBezTo>
                    <a:pt x="34" y="51"/>
                    <a:pt x="44" y="46"/>
                    <a:pt x="51" y="37"/>
                  </a:cubicBezTo>
                  <a:cubicBezTo>
                    <a:pt x="51" y="37"/>
                    <a:pt x="51" y="37"/>
                    <a:pt x="51" y="37"/>
                  </a:cubicBezTo>
                  <a:cubicBezTo>
                    <a:pt x="51" y="37"/>
                    <a:pt x="51" y="37"/>
                    <a:pt x="51" y="37"/>
                  </a:cubicBezTo>
                  <a:cubicBezTo>
                    <a:pt x="50" y="37"/>
                    <a:pt x="50" y="37"/>
                    <a:pt x="50" y="3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9" name="Freeform 1641"/>
            <p:cNvSpPr>
              <a:spLocks/>
            </p:cNvSpPr>
            <p:nvPr userDrawn="1"/>
          </p:nvSpPr>
          <p:spPr bwMode="auto">
            <a:xfrm>
              <a:off x="271" y="248"/>
              <a:ext cx="156" cy="143"/>
            </a:xfrm>
            <a:custGeom>
              <a:avLst/>
              <a:gdLst/>
              <a:ahLst/>
              <a:cxnLst>
                <a:cxn ang="0">
                  <a:pos x="69" y="54"/>
                </a:cxn>
                <a:cxn ang="0">
                  <a:pos x="68" y="53"/>
                </a:cxn>
                <a:cxn ang="0">
                  <a:pos x="35" y="69"/>
                </a:cxn>
                <a:cxn ang="0">
                  <a:pos x="16" y="63"/>
                </a:cxn>
                <a:cxn ang="0">
                  <a:pos x="2" y="4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46" y="3"/>
                </a:cxn>
                <a:cxn ang="0">
                  <a:pos x="65" y="8"/>
                </a:cxn>
                <a:cxn ang="0">
                  <a:pos x="77" y="30"/>
                </a:cxn>
                <a:cxn ang="0">
                  <a:pos x="68" y="53"/>
                </a:cxn>
                <a:cxn ang="0">
                  <a:pos x="68" y="53"/>
                </a:cxn>
                <a:cxn ang="0">
                  <a:pos x="68" y="53"/>
                </a:cxn>
                <a:cxn ang="0">
                  <a:pos x="69" y="54"/>
                </a:cxn>
                <a:cxn ang="0">
                  <a:pos x="69" y="55"/>
                </a:cxn>
                <a:cxn ang="0">
                  <a:pos x="79" y="30"/>
                </a:cxn>
                <a:cxn ang="0">
                  <a:pos x="66" y="6"/>
                </a:cxn>
                <a:cxn ang="0">
                  <a:pos x="46" y="0"/>
                </a:cxn>
                <a:cxn ang="0">
                  <a:pos x="10" y="16"/>
                </a:cxn>
                <a:cxn ang="0">
                  <a:pos x="10" y="16"/>
                </a:cxn>
                <a:cxn ang="0">
                  <a:pos x="10" y="16"/>
                </a:cxn>
                <a:cxn ang="0">
                  <a:pos x="0" y="40"/>
                </a:cxn>
                <a:cxn ang="0">
                  <a:pos x="15" y="65"/>
                </a:cxn>
                <a:cxn ang="0">
                  <a:pos x="35" y="71"/>
                </a:cxn>
                <a:cxn ang="0">
                  <a:pos x="69" y="55"/>
                </a:cxn>
                <a:cxn ang="0">
                  <a:pos x="69" y="55"/>
                </a:cxn>
                <a:cxn ang="0">
                  <a:pos x="69" y="55"/>
                </a:cxn>
                <a:cxn ang="0">
                  <a:pos x="69" y="54"/>
                </a:cxn>
              </a:cxnLst>
              <a:rect l="0" t="0" r="r" b="b"/>
              <a:pathLst>
                <a:path w="79" h="71">
                  <a:moveTo>
                    <a:pt x="69" y="54"/>
                  </a:moveTo>
                  <a:cubicBezTo>
                    <a:pt x="68" y="53"/>
                    <a:pt x="68" y="53"/>
                    <a:pt x="68" y="53"/>
                  </a:cubicBezTo>
                  <a:cubicBezTo>
                    <a:pt x="59" y="63"/>
                    <a:pt x="47" y="69"/>
                    <a:pt x="35" y="69"/>
                  </a:cubicBezTo>
                  <a:cubicBezTo>
                    <a:pt x="28" y="69"/>
                    <a:pt x="22" y="67"/>
                    <a:pt x="16" y="63"/>
                  </a:cubicBezTo>
                  <a:cubicBezTo>
                    <a:pt x="7" y="58"/>
                    <a:pt x="2" y="49"/>
                    <a:pt x="2" y="40"/>
                  </a:cubicBezTo>
                  <a:cubicBezTo>
                    <a:pt x="2" y="32"/>
                    <a:pt x="6" y="25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21" y="8"/>
                    <a:pt x="34" y="3"/>
                    <a:pt x="46" y="3"/>
                  </a:cubicBezTo>
                  <a:cubicBezTo>
                    <a:pt x="52" y="3"/>
                    <a:pt x="59" y="4"/>
                    <a:pt x="65" y="8"/>
                  </a:cubicBezTo>
                  <a:cubicBezTo>
                    <a:pt x="73" y="13"/>
                    <a:pt x="77" y="21"/>
                    <a:pt x="77" y="30"/>
                  </a:cubicBezTo>
                  <a:cubicBezTo>
                    <a:pt x="77" y="38"/>
                    <a:pt x="74" y="46"/>
                    <a:pt x="68" y="53"/>
                  </a:cubicBezTo>
                  <a:cubicBezTo>
                    <a:pt x="68" y="53"/>
                    <a:pt x="68" y="53"/>
                    <a:pt x="68" y="53"/>
                  </a:cubicBezTo>
                  <a:cubicBezTo>
                    <a:pt x="68" y="53"/>
                    <a:pt x="68" y="53"/>
                    <a:pt x="68" y="53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69" y="55"/>
                    <a:pt x="69" y="55"/>
                    <a:pt x="69" y="55"/>
                  </a:cubicBezTo>
                  <a:cubicBezTo>
                    <a:pt x="76" y="47"/>
                    <a:pt x="79" y="39"/>
                    <a:pt x="79" y="30"/>
                  </a:cubicBezTo>
                  <a:cubicBezTo>
                    <a:pt x="79" y="21"/>
                    <a:pt x="75" y="12"/>
                    <a:pt x="66" y="6"/>
                  </a:cubicBezTo>
                  <a:cubicBezTo>
                    <a:pt x="60" y="2"/>
                    <a:pt x="53" y="0"/>
                    <a:pt x="46" y="0"/>
                  </a:cubicBezTo>
                  <a:cubicBezTo>
                    <a:pt x="33" y="0"/>
                    <a:pt x="20" y="6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3" y="23"/>
                    <a:pt x="0" y="32"/>
                    <a:pt x="0" y="40"/>
                  </a:cubicBezTo>
                  <a:cubicBezTo>
                    <a:pt x="0" y="50"/>
                    <a:pt x="5" y="59"/>
                    <a:pt x="15" y="65"/>
                  </a:cubicBezTo>
                  <a:cubicBezTo>
                    <a:pt x="21" y="69"/>
                    <a:pt x="28" y="71"/>
                    <a:pt x="35" y="71"/>
                  </a:cubicBezTo>
                  <a:cubicBezTo>
                    <a:pt x="47" y="71"/>
                    <a:pt x="60" y="65"/>
                    <a:pt x="69" y="55"/>
                  </a:cubicBezTo>
                  <a:cubicBezTo>
                    <a:pt x="69" y="55"/>
                    <a:pt x="69" y="55"/>
                    <a:pt x="69" y="55"/>
                  </a:cubicBezTo>
                  <a:cubicBezTo>
                    <a:pt x="69" y="55"/>
                    <a:pt x="69" y="55"/>
                    <a:pt x="69" y="55"/>
                  </a:cubicBezTo>
                  <a:cubicBezTo>
                    <a:pt x="69" y="54"/>
                    <a:pt x="69" y="54"/>
                    <a:pt x="69" y="5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0" name="Freeform 1642"/>
            <p:cNvSpPr>
              <a:spLocks/>
            </p:cNvSpPr>
            <p:nvPr userDrawn="1"/>
          </p:nvSpPr>
          <p:spPr bwMode="auto">
            <a:xfrm>
              <a:off x="259" y="274"/>
              <a:ext cx="192" cy="145"/>
            </a:xfrm>
            <a:custGeom>
              <a:avLst/>
              <a:gdLst/>
              <a:ahLst/>
              <a:cxnLst>
                <a:cxn ang="0">
                  <a:pos x="3" y="20"/>
                </a:cxn>
                <a:cxn ang="0">
                  <a:pos x="0" y="35"/>
                </a:cxn>
                <a:cxn ang="0">
                  <a:pos x="18" y="65"/>
                </a:cxn>
                <a:cxn ang="0">
                  <a:pos x="42" y="72"/>
                </a:cxn>
                <a:cxn ang="0">
                  <a:pos x="84" y="53"/>
                </a:cxn>
                <a:cxn ang="0">
                  <a:pos x="84" y="53"/>
                </a:cxn>
                <a:cxn ang="0">
                  <a:pos x="84" y="53"/>
                </a:cxn>
                <a:cxn ang="0">
                  <a:pos x="96" y="24"/>
                </a:cxn>
                <a:cxn ang="0">
                  <a:pos x="86" y="0"/>
                </a:cxn>
                <a:cxn ang="0">
                  <a:pos x="84" y="1"/>
                </a:cxn>
                <a:cxn ang="0">
                  <a:pos x="93" y="24"/>
                </a:cxn>
                <a:cxn ang="0">
                  <a:pos x="82" y="51"/>
                </a:cxn>
                <a:cxn ang="0">
                  <a:pos x="82" y="51"/>
                </a:cxn>
                <a:cxn ang="0">
                  <a:pos x="82" y="51"/>
                </a:cxn>
                <a:cxn ang="0">
                  <a:pos x="42" y="70"/>
                </a:cxn>
                <a:cxn ang="0">
                  <a:pos x="19" y="63"/>
                </a:cxn>
                <a:cxn ang="0">
                  <a:pos x="3" y="35"/>
                </a:cxn>
                <a:cxn ang="0">
                  <a:pos x="5" y="21"/>
                </a:cxn>
                <a:cxn ang="0">
                  <a:pos x="3" y="20"/>
                </a:cxn>
              </a:cxnLst>
              <a:rect l="0" t="0" r="r" b="b"/>
              <a:pathLst>
                <a:path w="96" h="72">
                  <a:moveTo>
                    <a:pt x="3" y="20"/>
                  </a:moveTo>
                  <a:cubicBezTo>
                    <a:pt x="1" y="25"/>
                    <a:pt x="0" y="30"/>
                    <a:pt x="0" y="35"/>
                  </a:cubicBezTo>
                  <a:cubicBezTo>
                    <a:pt x="0" y="47"/>
                    <a:pt x="6" y="58"/>
                    <a:pt x="18" y="65"/>
                  </a:cubicBezTo>
                  <a:cubicBezTo>
                    <a:pt x="26" y="70"/>
                    <a:pt x="34" y="72"/>
                    <a:pt x="42" y="72"/>
                  </a:cubicBezTo>
                  <a:cubicBezTo>
                    <a:pt x="58" y="72"/>
                    <a:pt x="73" y="65"/>
                    <a:pt x="84" y="53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92" y="44"/>
                    <a:pt x="96" y="34"/>
                    <a:pt x="96" y="24"/>
                  </a:cubicBezTo>
                  <a:cubicBezTo>
                    <a:pt x="96" y="15"/>
                    <a:pt x="92" y="6"/>
                    <a:pt x="86" y="0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90" y="7"/>
                    <a:pt x="93" y="15"/>
                    <a:pt x="93" y="24"/>
                  </a:cubicBezTo>
                  <a:cubicBezTo>
                    <a:pt x="93" y="33"/>
                    <a:pt x="90" y="43"/>
                    <a:pt x="82" y="51"/>
                  </a:cubicBezTo>
                  <a:cubicBezTo>
                    <a:pt x="82" y="51"/>
                    <a:pt x="82" y="51"/>
                    <a:pt x="82" y="51"/>
                  </a:cubicBezTo>
                  <a:cubicBezTo>
                    <a:pt x="82" y="51"/>
                    <a:pt x="82" y="51"/>
                    <a:pt x="82" y="51"/>
                  </a:cubicBezTo>
                  <a:cubicBezTo>
                    <a:pt x="71" y="63"/>
                    <a:pt x="57" y="70"/>
                    <a:pt x="42" y="70"/>
                  </a:cubicBezTo>
                  <a:cubicBezTo>
                    <a:pt x="34" y="70"/>
                    <a:pt x="26" y="68"/>
                    <a:pt x="19" y="63"/>
                  </a:cubicBezTo>
                  <a:cubicBezTo>
                    <a:pt x="8" y="56"/>
                    <a:pt x="3" y="46"/>
                    <a:pt x="3" y="35"/>
                  </a:cubicBezTo>
                  <a:cubicBezTo>
                    <a:pt x="3" y="30"/>
                    <a:pt x="3" y="26"/>
                    <a:pt x="5" y="21"/>
                  </a:cubicBezTo>
                  <a:cubicBezTo>
                    <a:pt x="3" y="20"/>
                    <a:pt x="3" y="20"/>
                    <a:pt x="3" y="2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1" name="Freeform 1643"/>
            <p:cNvSpPr>
              <a:spLocks/>
            </p:cNvSpPr>
            <p:nvPr userDrawn="1"/>
          </p:nvSpPr>
          <p:spPr bwMode="auto">
            <a:xfrm>
              <a:off x="265" y="302"/>
              <a:ext cx="200" cy="139"/>
            </a:xfrm>
            <a:custGeom>
              <a:avLst/>
              <a:gdLst/>
              <a:ahLst/>
              <a:cxnLst>
                <a:cxn ang="0">
                  <a:pos x="93" y="1"/>
                </a:cxn>
                <a:cxn ang="0">
                  <a:pos x="98" y="19"/>
                </a:cxn>
                <a:cxn ang="0">
                  <a:pos x="86" y="48"/>
                </a:cxn>
                <a:cxn ang="0">
                  <a:pos x="86" y="48"/>
                </a:cxn>
                <a:cxn ang="0">
                  <a:pos x="86" y="48"/>
                </a:cxn>
                <a:cxn ang="0">
                  <a:pos x="43" y="67"/>
                </a:cxn>
                <a:cxn ang="0">
                  <a:pos x="17" y="60"/>
                </a:cxn>
                <a:cxn ang="0">
                  <a:pos x="2" y="44"/>
                </a:cxn>
                <a:cxn ang="0">
                  <a:pos x="0" y="45"/>
                </a:cxn>
                <a:cxn ang="0">
                  <a:pos x="15" y="62"/>
                </a:cxn>
                <a:cxn ang="0">
                  <a:pos x="43" y="70"/>
                </a:cxn>
                <a:cxn ang="0">
                  <a:pos x="87" y="49"/>
                </a:cxn>
                <a:cxn ang="0">
                  <a:pos x="87" y="49"/>
                </a:cxn>
                <a:cxn ang="0">
                  <a:pos x="87" y="49"/>
                </a:cxn>
                <a:cxn ang="0">
                  <a:pos x="100" y="19"/>
                </a:cxn>
                <a:cxn ang="0">
                  <a:pos x="95" y="0"/>
                </a:cxn>
                <a:cxn ang="0">
                  <a:pos x="93" y="1"/>
                </a:cxn>
              </a:cxnLst>
              <a:rect l="0" t="0" r="r" b="b"/>
              <a:pathLst>
                <a:path w="100" h="70">
                  <a:moveTo>
                    <a:pt x="93" y="1"/>
                  </a:moveTo>
                  <a:cubicBezTo>
                    <a:pt x="96" y="7"/>
                    <a:pt x="98" y="13"/>
                    <a:pt x="98" y="19"/>
                  </a:cubicBezTo>
                  <a:cubicBezTo>
                    <a:pt x="98" y="28"/>
                    <a:pt x="94" y="39"/>
                    <a:pt x="86" y="48"/>
                  </a:cubicBezTo>
                  <a:cubicBezTo>
                    <a:pt x="86" y="48"/>
                    <a:pt x="86" y="48"/>
                    <a:pt x="86" y="48"/>
                  </a:cubicBezTo>
                  <a:cubicBezTo>
                    <a:pt x="86" y="48"/>
                    <a:pt x="86" y="48"/>
                    <a:pt x="86" y="48"/>
                  </a:cubicBezTo>
                  <a:cubicBezTo>
                    <a:pt x="74" y="60"/>
                    <a:pt x="58" y="67"/>
                    <a:pt x="43" y="67"/>
                  </a:cubicBezTo>
                  <a:cubicBezTo>
                    <a:pt x="34" y="67"/>
                    <a:pt x="25" y="65"/>
                    <a:pt x="17" y="60"/>
                  </a:cubicBezTo>
                  <a:cubicBezTo>
                    <a:pt x="10" y="56"/>
                    <a:pt x="5" y="50"/>
                    <a:pt x="2" y="4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3" y="52"/>
                    <a:pt x="8" y="58"/>
                    <a:pt x="15" y="62"/>
                  </a:cubicBezTo>
                  <a:cubicBezTo>
                    <a:pt x="24" y="67"/>
                    <a:pt x="33" y="70"/>
                    <a:pt x="43" y="70"/>
                  </a:cubicBezTo>
                  <a:cubicBezTo>
                    <a:pt x="59" y="70"/>
                    <a:pt x="75" y="62"/>
                    <a:pt x="87" y="49"/>
                  </a:cubicBezTo>
                  <a:cubicBezTo>
                    <a:pt x="87" y="49"/>
                    <a:pt x="87" y="49"/>
                    <a:pt x="87" y="49"/>
                  </a:cubicBezTo>
                  <a:cubicBezTo>
                    <a:pt x="87" y="49"/>
                    <a:pt x="87" y="49"/>
                    <a:pt x="87" y="49"/>
                  </a:cubicBezTo>
                  <a:cubicBezTo>
                    <a:pt x="96" y="40"/>
                    <a:pt x="100" y="29"/>
                    <a:pt x="100" y="19"/>
                  </a:cubicBezTo>
                  <a:cubicBezTo>
                    <a:pt x="100" y="12"/>
                    <a:pt x="98" y="6"/>
                    <a:pt x="95" y="0"/>
                  </a:cubicBezTo>
                  <a:cubicBezTo>
                    <a:pt x="93" y="1"/>
                    <a:pt x="93" y="1"/>
                    <a:pt x="93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2" name="Freeform 1644"/>
            <p:cNvSpPr>
              <a:spLocks/>
            </p:cNvSpPr>
            <p:nvPr userDrawn="1"/>
          </p:nvSpPr>
          <p:spPr bwMode="auto">
            <a:xfrm>
              <a:off x="311" y="379"/>
              <a:ext cx="154" cy="78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65" y="17"/>
                </a:cxn>
                <a:cxn ang="0">
                  <a:pos x="65" y="17"/>
                </a:cxn>
                <a:cxn ang="0">
                  <a:pos x="65" y="17"/>
                </a:cxn>
                <a:cxn ang="0">
                  <a:pos x="22" y="37"/>
                </a:cxn>
                <a:cxn ang="0">
                  <a:pos x="1" y="32"/>
                </a:cxn>
                <a:cxn ang="0">
                  <a:pos x="0" y="34"/>
                </a:cxn>
                <a:cxn ang="0">
                  <a:pos x="22" y="39"/>
                </a:cxn>
                <a:cxn ang="0">
                  <a:pos x="67" y="19"/>
                </a:cxn>
                <a:cxn ang="0">
                  <a:pos x="67" y="19"/>
                </a:cxn>
                <a:cxn ang="0">
                  <a:pos x="67" y="19"/>
                </a:cxn>
                <a:cxn ang="0">
                  <a:pos x="77" y="1"/>
                </a:cxn>
                <a:cxn ang="0">
                  <a:pos x="75" y="0"/>
                </a:cxn>
              </a:cxnLst>
              <a:rect l="0" t="0" r="r" b="b"/>
              <a:pathLst>
                <a:path w="77" h="39">
                  <a:moveTo>
                    <a:pt x="75" y="0"/>
                  </a:moveTo>
                  <a:cubicBezTo>
                    <a:pt x="73" y="6"/>
                    <a:pt x="70" y="12"/>
                    <a:pt x="65" y="17"/>
                  </a:cubicBezTo>
                  <a:cubicBezTo>
                    <a:pt x="65" y="17"/>
                    <a:pt x="65" y="17"/>
                    <a:pt x="65" y="17"/>
                  </a:cubicBezTo>
                  <a:cubicBezTo>
                    <a:pt x="65" y="17"/>
                    <a:pt x="65" y="17"/>
                    <a:pt x="65" y="17"/>
                  </a:cubicBezTo>
                  <a:cubicBezTo>
                    <a:pt x="54" y="30"/>
                    <a:pt x="38" y="37"/>
                    <a:pt x="22" y="37"/>
                  </a:cubicBezTo>
                  <a:cubicBezTo>
                    <a:pt x="15" y="37"/>
                    <a:pt x="8" y="35"/>
                    <a:pt x="1" y="32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7" y="38"/>
                    <a:pt x="15" y="39"/>
                    <a:pt x="22" y="39"/>
                  </a:cubicBezTo>
                  <a:cubicBezTo>
                    <a:pt x="39" y="39"/>
                    <a:pt x="55" y="32"/>
                    <a:pt x="67" y="19"/>
                  </a:cubicBezTo>
                  <a:cubicBezTo>
                    <a:pt x="67" y="19"/>
                    <a:pt x="67" y="19"/>
                    <a:pt x="67" y="19"/>
                  </a:cubicBezTo>
                  <a:cubicBezTo>
                    <a:pt x="67" y="19"/>
                    <a:pt x="67" y="19"/>
                    <a:pt x="67" y="19"/>
                  </a:cubicBezTo>
                  <a:cubicBezTo>
                    <a:pt x="72" y="13"/>
                    <a:pt x="75" y="7"/>
                    <a:pt x="77" y="1"/>
                  </a:cubicBezTo>
                  <a:cubicBezTo>
                    <a:pt x="75" y="0"/>
                    <a:pt x="75" y="0"/>
                    <a:pt x="75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3" name="Freeform 1645"/>
            <p:cNvSpPr>
              <a:spLocks/>
            </p:cNvSpPr>
            <p:nvPr userDrawn="1"/>
          </p:nvSpPr>
          <p:spPr bwMode="auto">
            <a:xfrm>
              <a:off x="277" y="280"/>
              <a:ext cx="46" cy="16"/>
            </a:xfrm>
            <a:custGeom>
              <a:avLst/>
              <a:gdLst/>
              <a:ahLst/>
              <a:cxnLst>
                <a:cxn ang="0">
                  <a:pos x="23" y="3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12" y="2"/>
                </a:cxn>
                <a:cxn ang="0">
                  <a:pos x="22" y="5"/>
                </a:cxn>
                <a:cxn ang="0">
                  <a:pos x="23" y="3"/>
                </a:cxn>
              </a:cxnLst>
              <a:rect l="0" t="0" r="r" b="b"/>
              <a:pathLst>
                <a:path w="23" h="8">
                  <a:moveTo>
                    <a:pt x="23" y="3"/>
                  </a:moveTo>
                  <a:cubicBezTo>
                    <a:pt x="19" y="1"/>
                    <a:pt x="15" y="0"/>
                    <a:pt x="12" y="0"/>
                  </a:cubicBezTo>
                  <a:cubicBezTo>
                    <a:pt x="7" y="0"/>
                    <a:pt x="3" y="2"/>
                    <a:pt x="0" y="6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5" y="4"/>
                    <a:pt x="8" y="2"/>
                    <a:pt x="12" y="2"/>
                  </a:cubicBezTo>
                  <a:cubicBezTo>
                    <a:pt x="15" y="2"/>
                    <a:pt x="18" y="3"/>
                    <a:pt x="22" y="5"/>
                  </a:cubicBezTo>
                  <a:cubicBezTo>
                    <a:pt x="23" y="3"/>
                    <a:pt x="23" y="3"/>
                    <a:pt x="23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4" name="Freeform 1646"/>
            <p:cNvSpPr>
              <a:spLocks/>
            </p:cNvSpPr>
            <p:nvPr userDrawn="1"/>
          </p:nvSpPr>
          <p:spPr bwMode="auto">
            <a:xfrm>
              <a:off x="365" y="308"/>
              <a:ext cx="88" cy="103"/>
            </a:xfrm>
            <a:custGeom>
              <a:avLst/>
              <a:gdLst/>
              <a:ahLst/>
              <a:cxnLst>
                <a:cxn ang="0">
                  <a:pos x="44" y="50"/>
                </a:cxn>
                <a:cxn ang="0">
                  <a:pos x="28" y="24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26" y="25"/>
                </a:cxn>
                <a:cxn ang="0">
                  <a:pos x="42" y="51"/>
                </a:cxn>
                <a:cxn ang="0">
                  <a:pos x="44" y="50"/>
                </a:cxn>
              </a:cxnLst>
              <a:rect l="0" t="0" r="r" b="b"/>
              <a:pathLst>
                <a:path w="44" h="51">
                  <a:moveTo>
                    <a:pt x="44" y="50"/>
                  </a:moveTo>
                  <a:cubicBezTo>
                    <a:pt x="42" y="42"/>
                    <a:pt x="36" y="33"/>
                    <a:pt x="28" y="24"/>
                  </a:cubicBezTo>
                  <a:cubicBezTo>
                    <a:pt x="20" y="15"/>
                    <a:pt x="10" y="7"/>
                    <a:pt x="1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8" y="8"/>
                    <a:pt x="18" y="17"/>
                    <a:pt x="26" y="25"/>
                  </a:cubicBezTo>
                  <a:cubicBezTo>
                    <a:pt x="34" y="34"/>
                    <a:pt x="40" y="43"/>
                    <a:pt x="42" y="51"/>
                  </a:cubicBezTo>
                  <a:cubicBezTo>
                    <a:pt x="44" y="50"/>
                    <a:pt x="44" y="50"/>
                    <a:pt x="44" y="5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5" name="Freeform 1647"/>
            <p:cNvSpPr>
              <a:spLocks/>
            </p:cNvSpPr>
            <p:nvPr userDrawn="1"/>
          </p:nvSpPr>
          <p:spPr bwMode="auto">
            <a:xfrm>
              <a:off x="359" y="316"/>
              <a:ext cx="74" cy="117"/>
            </a:xfrm>
            <a:custGeom>
              <a:avLst/>
              <a:gdLst/>
              <a:ahLst/>
              <a:cxnLst>
                <a:cxn ang="0">
                  <a:pos x="37" y="58"/>
                </a:cxn>
                <a:cxn ang="0">
                  <a:pos x="37" y="58"/>
                </a:cxn>
                <a:cxn ang="0">
                  <a:pos x="33" y="44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21" y="29"/>
                </a:cxn>
                <a:cxn ang="0">
                  <a:pos x="31" y="45"/>
                </a:cxn>
                <a:cxn ang="0">
                  <a:pos x="35" y="58"/>
                </a:cxn>
                <a:cxn ang="0">
                  <a:pos x="35" y="58"/>
                </a:cxn>
                <a:cxn ang="0">
                  <a:pos x="37" y="58"/>
                </a:cxn>
              </a:cxnLst>
              <a:rect l="0" t="0" r="r" b="b"/>
              <a:pathLst>
                <a:path w="37" h="58">
                  <a:moveTo>
                    <a:pt x="37" y="58"/>
                  </a:moveTo>
                  <a:cubicBezTo>
                    <a:pt x="37" y="58"/>
                    <a:pt x="37" y="58"/>
                    <a:pt x="37" y="58"/>
                  </a:cubicBezTo>
                  <a:cubicBezTo>
                    <a:pt x="37" y="54"/>
                    <a:pt x="36" y="50"/>
                    <a:pt x="33" y="44"/>
                  </a:cubicBezTo>
                  <a:cubicBezTo>
                    <a:pt x="25" y="28"/>
                    <a:pt x="9" y="7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5" y="6"/>
                    <a:pt x="13" y="17"/>
                    <a:pt x="21" y="29"/>
                  </a:cubicBezTo>
                  <a:cubicBezTo>
                    <a:pt x="25" y="34"/>
                    <a:pt x="28" y="40"/>
                    <a:pt x="31" y="45"/>
                  </a:cubicBezTo>
                  <a:cubicBezTo>
                    <a:pt x="33" y="51"/>
                    <a:pt x="35" y="55"/>
                    <a:pt x="35" y="58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7" y="58"/>
                    <a:pt x="37" y="58"/>
                    <a:pt x="37" y="58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6" name="Freeform 1648"/>
            <p:cNvSpPr>
              <a:spLocks/>
            </p:cNvSpPr>
            <p:nvPr userDrawn="1"/>
          </p:nvSpPr>
          <p:spPr bwMode="auto">
            <a:xfrm>
              <a:off x="351" y="320"/>
              <a:ext cx="60" cy="129"/>
            </a:xfrm>
            <a:custGeom>
              <a:avLst/>
              <a:gdLst/>
              <a:ahLst/>
              <a:cxnLst>
                <a:cxn ang="0">
                  <a:pos x="30" y="64"/>
                </a:cxn>
                <a:cxn ang="0">
                  <a:pos x="28" y="59"/>
                </a:cxn>
                <a:cxn ang="0">
                  <a:pos x="14" y="25"/>
                </a:cxn>
                <a:cxn ang="0">
                  <a:pos x="7" y="9"/>
                </a:cxn>
                <a:cxn ang="0">
                  <a:pos x="4" y="3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2" y="5"/>
                </a:cxn>
                <a:cxn ang="0">
                  <a:pos x="17" y="37"/>
                </a:cxn>
                <a:cxn ang="0">
                  <a:pos x="24" y="54"/>
                </a:cxn>
                <a:cxn ang="0">
                  <a:pos x="27" y="64"/>
                </a:cxn>
                <a:cxn ang="0">
                  <a:pos x="30" y="64"/>
                </a:cxn>
              </a:cxnLst>
              <a:rect l="0" t="0" r="r" b="b"/>
              <a:pathLst>
                <a:path w="30" h="64">
                  <a:moveTo>
                    <a:pt x="30" y="64"/>
                  </a:moveTo>
                  <a:cubicBezTo>
                    <a:pt x="30" y="63"/>
                    <a:pt x="29" y="61"/>
                    <a:pt x="28" y="59"/>
                  </a:cubicBezTo>
                  <a:cubicBezTo>
                    <a:pt x="26" y="51"/>
                    <a:pt x="20" y="38"/>
                    <a:pt x="14" y="25"/>
                  </a:cubicBezTo>
                  <a:cubicBezTo>
                    <a:pt x="11" y="19"/>
                    <a:pt x="9" y="13"/>
                    <a:pt x="7" y="9"/>
                  </a:cubicBezTo>
                  <a:cubicBezTo>
                    <a:pt x="5" y="6"/>
                    <a:pt x="5" y="4"/>
                    <a:pt x="4" y="3"/>
                  </a:cubicBezTo>
                  <a:cubicBezTo>
                    <a:pt x="3" y="1"/>
                    <a:pt x="2" y="0"/>
                    <a:pt x="2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3"/>
                    <a:pt x="2" y="5"/>
                  </a:cubicBezTo>
                  <a:cubicBezTo>
                    <a:pt x="5" y="11"/>
                    <a:pt x="11" y="24"/>
                    <a:pt x="17" y="37"/>
                  </a:cubicBezTo>
                  <a:cubicBezTo>
                    <a:pt x="20" y="43"/>
                    <a:pt x="22" y="49"/>
                    <a:pt x="24" y="54"/>
                  </a:cubicBezTo>
                  <a:cubicBezTo>
                    <a:pt x="26" y="59"/>
                    <a:pt x="27" y="63"/>
                    <a:pt x="27" y="64"/>
                  </a:cubicBezTo>
                  <a:cubicBezTo>
                    <a:pt x="30" y="64"/>
                    <a:pt x="30" y="64"/>
                    <a:pt x="30" y="6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7" name="Freeform 1649"/>
            <p:cNvSpPr>
              <a:spLocks/>
            </p:cNvSpPr>
            <p:nvPr userDrawn="1"/>
          </p:nvSpPr>
          <p:spPr bwMode="auto">
            <a:xfrm>
              <a:off x="343" y="324"/>
              <a:ext cx="42" cy="135"/>
            </a:xfrm>
            <a:custGeom>
              <a:avLst/>
              <a:gdLst/>
              <a:ahLst/>
              <a:cxnLst>
                <a:cxn ang="0">
                  <a:pos x="21" y="65"/>
                </a:cxn>
                <a:cxn ang="0">
                  <a:pos x="16" y="54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8" y="35"/>
                </a:cxn>
                <a:cxn ang="0">
                  <a:pos x="14" y="54"/>
                </a:cxn>
                <a:cxn ang="0">
                  <a:pos x="19" y="67"/>
                </a:cxn>
                <a:cxn ang="0">
                  <a:pos x="21" y="65"/>
                </a:cxn>
              </a:cxnLst>
              <a:rect l="0" t="0" r="r" b="b"/>
              <a:pathLst>
                <a:path w="21" h="67">
                  <a:moveTo>
                    <a:pt x="21" y="65"/>
                  </a:moveTo>
                  <a:cubicBezTo>
                    <a:pt x="19" y="64"/>
                    <a:pt x="18" y="59"/>
                    <a:pt x="16" y="54"/>
                  </a:cubicBezTo>
                  <a:cubicBezTo>
                    <a:pt x="10" y="37"/>
                    <a:pt x="4" y="10"/>
                    <a:pt x="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7"/>
                    <a:pt x="4" y="21"/>
                    <a:pt x="8" y="35"/>
                  </a:cubicBezTo>
                  <a:cubicBezTo>
                    <a:pt x="10" y="42"/>
                    <a:pt x="12" y="49"/>
                    <a:pt x="14" y="54"/>
                  </a:cubicBezTo>
                  <a:cubicBezTo>
                    <a:pt x="15" y="60"/>
                    <a:pt x="17" y="64"/>
                    <a:pt x="19" y="67"/>
                  </a:cubicBezTo>
                  <a:cubicBezTo>
                    <a:pt x="21" y="65"/>
                    <a:pt x="21" y="65"/>
                    <a:pt x="21" y="6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8" name="Freeform 1650"/>
            <p:cNvSpPr>
              <a:spLocks/>
            </p:cNvSpPr>
            <p:nvPr userDrawn="1"/>
          </p:nvSpPr>
          <p:spPr bwMode="auto">
            <a:xfrm>
              <a:off x="335" y="324"/>
              <a:ext cx="20" cy="135"/>
            </a:xfrm>
            <a:custGeom>
              <a:avLst/>
              <a:gdLst/>
              <a:ahLst/>
              <a:cxnLst>
                <a:cxn ang="0">
                  <a:pos x="10" y="66"/>
                </a:cxn>
                <a:cxn ang="0">
                  <a:pos x="4" y="45"/>
                </a:cxn>
                <a:cxn ang="0">
                  <a:pos x="2" y="18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18"/>
                </a:cxn>
                <a:cxn ang="0">
                  <a:pos x="1" y="45"/>
                </a:cxn>
                <a:cxn ang="0">
                  <a:pos x="8" y="67"/>
                </a:cxn>
                <a:cxn ang="0">
                  <a:pos x="10" y="66"/>
                </a:cxn>
              </a:cxnLst>
              <a:rect l="0" t="0" r="r" b="b"/>
              <a:pathLst>
                <a:path w="10" h="67">
                  <a:moveTo>
                    <a:pt x="10" y="66"/>
                  </a:moveTo>
                  <a:cubicBezTo>
                    <a:pt x="7" y="61"/>
                    <a:pt x="5" y="53"/>
                    <a:pt x="4" y="45"/>
                  </a:cubicBezTo>
                  <a:cubicBezTo>
                    <a:pt x="3" y="36"/>
                    <a:pt x="2" y="27"/>
                    <a:pt x="2" y="18"/>
                  </a:cubicBezTo>
                  <a:cubicBezTo>
                    <a:pt x="2" y="11"/>
                    <a:pt x="2" y="5"/>
                    <a:pt x="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11"/>
                    <a:pt x="0" y="18"/>
                  </a:cubicBezTo>
                  <a:cubicBezTo>
                    <a:pt x="0" y="27"/>
                    <a:pt x="0" y="36"/>
                    <a:pt x="1" y="45"/>
                  </a:cubicBezTo>
                  <a:cubicBezTo>
                    <a:pt x="3" y="54"/>
                    <a:pt x="5" y="62"/>
                    <a:pt x="8" y="67"/>
                  </a:cubicBezTo>
                  <a:cubicBezTo>
                    <a:pt x="10" y="66"/>
                    <a:pt x="10" y="66"/>
                    <a:pt x="10" y="6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9" name="Freeform 1651"/>
            <p:cNvSpPr>
              <a:spLocks/>
            </p:cNvSpPr>
            <p:nvPr userDrawn="1"/>
          </p:nvSpPr>
          <p:spPr bwMode="auto">
            <a:xfrm>
              <a:off x="315" y="322"/>
              <a:ext cx="18" cy="13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45"/>
                </a:cxn>
                <a:cxn ang="0">
                  <a:pos x="3" y="65"/>
                </a:cxn>
                <a:cxn ang="0">
                  <a:pos x="5" y="63"/>
                </a:cxn>
                <a:cxn ang="0">
                  <a:pos x="2" y="45"/>
                </a:cxn>
                <a:cxn ang="0">
                  <a:pos x="9" y="1"/>
                </a:cxn>
                <a:cxn ang="0">
                  <a:pos x="7" y="0"/>
                </a:cxn>
              </a:cxnLst>
              <a:rect l="0" t="0" r="r" b="b"/>
              <a:pathLst>
                <a:path w="9" h="65">
                  <a:moveTo>
                    <a:pt x="7" y="0"/>
                  </a:moveTo>
                  <a:cubicBezTo>
                    <a:pt x="3" y="9"/>
                    <a:pt x="0" y="29"/>
                    <a:pt x="0" y="45"/>
                  </a:cubicBezTo>
                  <a:cubicBezTo>
                    <a:pt x="0" y="54"/>
                    <a:pt x="0" y="61"/>
                    <a:pt x="3" y="65"/>
                  </a:cubicBezTo>
                  <a:cubicBezTo>
                    <a:pt x="5" y="63"/>
                    <a:pt x="5" y="63"/>
                    <a:pt x="5" y="63"/>
                  </a:cubicBezTo>
                  <a:cubicBezTo>
                    <a:pt x="3" y="60"/>
                    <a:pt x="2" y="53"/>
                    <a:pt x="2" y="45"/>
                  </a:cubicBezTo>
                  <a:cubicBezTo>
                    <a:pt x="2" y="30"/>
                    <a:pt x="5" y="10"/>
                    <a:pt x="9" y="1"/>
                  </a:cubicBezTo>
                  <a:cubicBezTo>
                    <a:pt x="7" y="0"/>
                    <a:pt x="7" y="0"/>
                    <a:pt x="7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0" name="Freeform 1652"/>
            <p:cNvSpPr>
              <a:spLocks/>
            </p:cNvSpPr>
            <p:nvPr userDrawn="1"/>
          </p:nvSpPr>
          <p:spPr bwMode="auto">
            <a:xfrm>
              <a:off x="357" y="256"/>
              <a:ext cx="48" cy="22"/>
            </a:xfrm>
            <a:custGeom>
              <a:avLst/>
              <a:gdLst/>
              <a:ahLst/>
              <a:cxnLst>
                <a:cxn ang="0">
                  <a:pos x="2" y="11"/>
                </a:cxn>
                <a:cxn ang="0">
                  <a:pos x="19" y="2"/>
                </a:cxn>
                <a:cxn ang="0">
                  <a:pos x="23" y="3"/>
                </a:cxn>
                <a:cxn ang="0">
                  <a:pos x="24" y="1"/>
                </a:cxn>
                <a:cxn ang="0">
                  <a:pos x="19" y="0"/>
                </a:cxn>
                <a:cxn ang="0">
                  <a:pos x="0" y="10"/>
                </a:cxn>
                <a:cxn ang="0">
                  <a:pos x="2" y="11"/>
                </a:cxn>
              </a:cxnLst>
              <a:rect l="0" t="0" r="r" b="b"/>
              <a:pathLst>
                <a:path w="24" h="11">
                  <a:moveTo>
                    <a:pt x="2" y="11"/>
                  </a:moveTo>
                  <a:cubicBezTo>
                    <a:pt x="7" y="6"/>
                    <a:pt x="13" y="2"/>
                    <a:pt x="19" y="2"/>
                  </a:cubicBezTo>
                  <a:cubicBezTo>
                    <a:pt x="20" y="2"/>
                    <a:pt x="22" y="2"/>
                    <a:pt x="23" y="3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2" y="0"/>
                    <a:pt x="21" y="0"/>
                    <a:pt x="19" y="0"/>
                  </a:cubicBezTo>
                  <a:cubicBezTo>
                    <a:pt x="12" y="0"/>
                    <a:pt x="6" y="4"/>
                    <a:pt x="0" y="10"/>
                  </a:cubicBezTo>
                  <a:cubicBezTo>
                    <a:pt x="2" y="11"/>
                    <a:pt x="2" y="11"/>
                    <a:pt x="2" y="1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1" name="Freeform 1653"/>
            <p:cNvSpPr>
              <a:spLocks/>
            </p:cNvSpPr>
            <p:nvPr userDrawn="1"/>
          </p:nvSpPr>
          <p:spPr bwMode="auto">
            <a:xfrm>
              <a:off x="293" y="320"/>
              <a:ext cx="36" cy="115"/>
            </a:xfrm>
            <a:custGeom>
              <a:avLst/>
              <a:gdLst/>
              <a:ahLst/>
              <a:cxnLst>
                <a:cxn ang="0">
                  <a:pos x="3" y="56"/>
                </a:cxn>
                <a:cxn ang="0">
                  <a:pos x="2" y="47"/>
                </a:cxn>
                <a:cxn ang="0">
                  <a:pos x="17" y="1"/>
                </a:cxn>
                <a:cxn ang="0">
                  <a:pos x="15" y="0"/>
                </a:cxn>
                <a:cxn ang="0">
                  <a:pos x="0" y="47"/>
                </a:cxn>
                <a:cxn ang="0">
                  <a:pos x="0" y="57"/>
                </a:cxn>
                <a:cxn ang="0">
                  <a:pos x="3" y="56"/>
                </a:cxn>
              </a:cxnLst>
              <a:rect l="0" t="0" r="r" b="b"/>
              <a:pathLst>
                <a:path w="17" h="57">
                  <a:moveTo>
                    <a:pt x="3" y="56"/>
                  </a:moveTo>
                  <a:cubicBezTo>
                    <a:pt x="2" y="53"/>
                    <a:pt x="2" y="50"/>
                    <a:pt x="2" y="47"/>
                  </a:cubicBezTo>
                  <a:cubicBezTo>
                    <a:pt x="2" y="30"/>
                    <a:pt x="9" y="13"/>
                    <a:pt x="17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12"/>
                    <a:pt x="0" y="29"/>
                    <a:pt x="0" y="47"/>
                  </a:cubicBezTo>
                  <a:cubicBezTo>
                    <a:pt x="0" y="50"/>
                    <a:pt x="0" y="54"/>
                    <a:pt x="0" y="57"/>
                  </a:cubicBezTo>
                  <a:cubicBezTo>
                    <a:pt x="3" y="56"/>
                    <a:pt x="3" y="56"/>
                    <a:pt x="3" y="5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2" name="Freeform 1654"/>
            <p:cNvSpPr>
              <a:spLocks/>
            </p:cNvSpPr>
            <p:nvPr userDrawn="1"/>
          </p:nvSpPr>
          <p:spPr bwMode="auto">
            <a:xfrm>
              <a:off x="273" y="316"/>
              <a:ext cx="48" cy="97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7" y="20"/>
                </a:cxn>
                <a:cxn ang="0">
                  <a:pos x="0" y="44"/>
                </a:cxn>
                <a:cxn ang="0">
                  <a:pos x="1" y="48"/>
                </a:cxn>
                <a:cxn ang="0">
                  <a:pos x="3" y="48"/>
                </a:cxn>
                <a:cxn ang="0">
                  <a:pos x="3" y="44"/>
                </a:cxn>
                <a:cxn ang="0">
                  <a:pos x="9" y="21"/>
                </a:cxn>
                <a:cxn ang="0">
                  <a:pos x="24" y="2"/>
                </a:cxn>
                <a:cxn ang="0">
                  <a:pos x="22" y="0"/>
                </a:cxn>
              </a:cxnLst>
              <a:rect l="0" t="0" r="r" b="b"/>
              <a:pathLst>
                <a:path w="24" h="48">
                  <a:moveTo>
                    <a:pt x="22" y="0"/>
                  </a:moveTo>
                  <a:cubicBezTo>
                    <a:pt x="17" y="5"/>
                    <a:pt x="12" y="12"/>
                    <a:pt x="7" y="20"/>
                  </a:cubicBezTo>
                  <a:cubicBezTo>
                    <a:pt x="3" y="28"/>
                    <a:pt x="0" y="37"/>
                    <a:pt x="0" y="44"/>
                  </a:cubicBezTo>
                  <a:cubicBezTo>
                    <a:pt x="0" y="45"/>
                    <a:pt x="1" y="47"/>
                    <a:pt x="1" y="48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3" y="46"/>
                    <a:pt x="3" y="45"/>
                    <a:pt x="3" y="44"/>
                  </a:cubicBezTo>
                  <a:cubicBezTo>
                    <a:pt x="3" y="37"/>
                    <a:pt x="5" y="29"/>
                    <a:pt x="9" y="21"/>
                  </a:cubicBezTo>
                  <a:cubicBezTo>
                    <a:pt x="13" y="13"/>
                    <a:pt x="19" y="6"/>
                    <a:pt x="24" y="2"/>
                  </a:cubicBezTo>
                  <a:cubicBezTo>
                    <a:pt x="22" y="0"/>
                    <a:pt x="22" y="0"/>
                    <a:pt x="22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3" name="Freeform 1655"/>
            <p:cNvSpPr>
              <a:spLocks/>
            </p:cNvSpPr>
            <p:nvPr userDrawn="1"/>
          </p:nvSpPr>
          <p:spPr bwMode="auto">
            <a:xfrm>
              <a:off x="263" y="310"/>
              <a:ext cx="52" cy="77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8" y="17"/>
                </a:cxn>
                <a:cxn ang="0">
                  <a:pos x="0" y="36"/>
                </a:cxn>
                <a:cxn ang="0">
                  <a:pos x="0" y="39"/>
                </a:cxn>
                <a:cxn ang="0">
                  <a:pos x="2" y="38"/>
                </a:cxn>
                <a:cxn ang="0">
                  <a:pos x="2" y="36"/>
                </a:cxn>
                <a:cxn ang="0">
                  <a:pos x="10" y="18"/>
                </a:cxn>
                <a:cxn ang="0">
                  <a:pos x="27" y="2"/>
                </a:cxn>
                <a:cxn ang="0">
                  <a:pos x="26" y="0"/>
                </a:cxn>
              </a:cxnLst>
              <a:rect l="0" t="0" r="r" b="b"/>
              <a:pathLst>
                <a:path w="27" h="39">
                  <a:moveTo>
                    <a:pt x="26" y="0"/>
                  </a:moveTo>
                  <a:cubicBezTo>
                    <a:pt x="19" y="4"/>
                    <a:pt x="13" y="10"/>
                    <a:pt x="8" y="17"/>
                  </a:cubicBezTo>
                  <a:cubicBezTo>
                    <a:pt x="3" y="23"/>
                    <a:pt x="0" y="31"/>
                    <a:pt x="0" y="36"/>
                  </a:cubicBezTo>
                  <a:cubicBezTo>
                    <a:pt x="0" y="37"/>
                    <a:pt x="0" y="38"/>
                    <a:pt x="0" y="39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2" y="38"/>
                    <a:pt x="2" y="37"/>
                    <a:pt x="2" y="36"/>
                  </a:cubicBezTo>
                  <a:cubicBezTo>
                    <a:pt x="2" y="32"/>
                    <a:pt x="5" y="25"/>
                    <a:pt x="10" y="18"/>
                  </a:cubicBezTo>
                  <a:cubicBezTo>
                    <a:pt x="15" y="12"/>
                    <a:pt x="21" y="6"/>
                    <a:pt x="27" y="2"/>
                  </a:cubicBezTo>
                  <a:cubicBezTo>
                    <a:pt x="26" y="0"/>
                    <a:pt x="26" y="0"/>
                    <a:pt x="26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4" name="Freeform 1656"/>
            <p:cNvSpPr>
              <a:spLocks/>
            </p:cNvSpPr>
            <p:nvPr userDrawn="1"/>
          </p:nvSpPr>
          <p:spPr bwMode="auto">
            <a:xfrm>
              <a:off x="257" y="304"/>
              <a:ext cx="58" cy="57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9" y="12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3" y="28"/>
                </a:cxn>
                <a:cxn ang="0">
                  <a:pos x="3" y="28"/>
                </a:cxn>
                <a:cxn ang="0">
                  <a:pos x="11" y="14"/>
                </a:cxn>
                <a:cxn ang="0">
                  <a:pos x="29" y="2"/>
                </a:cxn>
                <a:cxn ang="0">
                  <a:pos x="28" y="0"/>
                </a:cxn>
              </a:cxnLst>
              <a:rect l="0" t="0" r="r" b="b"/>
              <a:pathLst>
                <a:path w="29" h="28">
                  <a:moveTo>
                    <a:pt x="28" y="0"/>
                  </a:moveTo>
                  <a:cubicBezTo>
                    <a:pt x="21" y="2"/>
                    <a:pt x="14" y="7"/>
                    <a:pt x="9" y="12"/>
                  </a:cubicBezTo>
                  <a:cubicBezTo>
                    <a:pt x="4" y="17"/>
                    <a:pt x="0" y="23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3" y="24"/>
                    <a:pt x="6" y="19"/>
                    <a:pt x="11" y="14"/>
                  </a:cubicBezTo>
                  <a:cubicBezTo>
                    <a:pt x="15" y="9"/>
                    <a:pt x="22" y="4"/>
                    <a:pt x="29" y="2"/>
                  </a:cubicBezTo>
                  <a:cubicBezTo>
                    <a:pt x="28" y="0"/>
                    <a:pt x="28" y="0"/>
                    <a:pt x="28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5" name="Freeform 1657"/>
            <p:cNvSpPr>
              <a:spLocks/>
            </p:cNvSpPr>
            <p:nvPr userDrawn="1"/>
          </p:nvSpPr>
          <p:spPr bwMode="auto">
            <a:xfrm>
              <a:off x="259" y="296"/>
              <a:ext cx="56" cy="38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9" y="7"/>
                </a:cxn>
                <a:cxn ang="0">
                  <a:pos x="0" y="19"/>
                </a:cxn>
                <a:cxn ang="0">
                  <a:pos x="2" y="19"/>
                </a:cxn>
                <a:cxn ang="0">
                  <a:pos x="11" y="9"/>
                </a:cxn>
                <a:cxn ang="0">
                  <a:pos x="28" y="3"/>
                </a:cxn>
                <a:cxn ang="0">
                  <a:pos x="28" y="0"/>
                </a:cxn>
              </a:cxnLst>
              <a:rect l="0" t="0" r="r" b="b"/>
              <a:pathLst>
                <a:path w="28" h="19">
                  <a:moveTo>
                    <a:pt x="28" y="0"/>
                  </a:moveTo>
                  <a:cubicBezTo>
                    <a:pt x="21" y="1"/>
                    <a:pt x="14" y="4"/>
                    <a:pt x="9" y="7"/>
                  </a:cubicBezTo>
                  <a:cubicBezTo>
                    <a:pt x="4" y="11"/>
                    <a:pt x="1" y="15"/>
                    <a:pt x="0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3" y="17"/>
                    <a:pt x="6" y="13"/>
                    <a:pt x="11" y="9"/>
                  </a:cubicBezTo>
                  <a:cubicBezTo>
                    <a:pt x="15" y="6"/>
                    <a:pt x="21" y="3"/>
                    <a:pt x="28" y="3"/>
                  </a:cubicBezTo>
                  <a:cubicBezTo>
                    <a:pt x="28" y="0"/>
                    <a:pt x="28" y="0"/>
                    <a:pt x="28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6" name="Freeform 1658"/>
            <p:cNvSpPr>
              <a:spLocks/>
            </p:cNvSpPr>
            <p:nvPr userDrawn="1"/>
          </p:nvSpPr>
          <p:spPr bwMode="auto">
            <a:xfrm>
              <a:off x="267" y="290"/>
              <a:ext cx="50" cy="22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20" y="0"/>
                </a:cxn>
                <a:cxn ang="0">
                  <a:pos x="0" y="10"/>
                </a:cxn>
                <a:cxn ang="0">
                  <a:pos x="2" y="11"/>
                </a:cxn>
                <a:cxn ang="0">
                  <a:pos x="20" y="2"/>
                </a:cxn>
                <a:cxn ang="0">
                  <a:pos x="25" y="3"/>
                </a:cxn>
                <a:cxn ang="0">
                  <a:pos x="25" y="0"/>
                </a:cxn>
              </a:cxnLst>
              <a:rect l="0" t="0" r="r" b="b"/>
              <a:pathLst>
                <a:path w="25" h="11">
                  <a:moveTo>
                    <a:pt x="25" y="0"/>
                  </a:moveTo>
                  <a:cubicBezTo>
                    <a:pt x="23" y="0"/>
                    <a:pt x="22" y="0"/>
                    <a:pt x="20" y="0"/>
                  </a:cubicBezTo>
                  <a:cubicBezTo>
                    <a:pt x="10" y="0"/>
                    <a:pt x="2" y="5"/>
                    <a:pt x="0" y="10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4" y="7"/>
                    <a:pt x="10" y="2"/>
                    <a:pt x="20" y="2"/>
                  </a:cubicBezTo>
                  <a:cubicBezTo>
                    <a:pt x="21" y="2"/>
                    <a:pt x="23" y="3"/>
                    <a:pt x="25" y="3"/>
                  </a:cubicBezTo>
                  <a:cubicBezTo>
                    <a:pt x="25" y="0"/>
                    <a:pt x="25" y="0"/>
                    <a:pt x="25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7" name="Freeform 1659"/>
            <p:cNvSpPr>
              <a:spLocks/>
            </p:cNvSpPr>
            <p:nvPr userDrawn="1"/>
          </p:nvSpPr>
          <p:spPr bwMode="auto">
            <a:xfrm>
              <a:off x="299" y="268"/>
              <a:ext cx="28" cy="16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13" y="8"/>
                </a:cxn>
                <a:cxn ang="0">
                  <a:pos x="14" y="6"/>
                </a:cxn>
              </a:cxnLst>
              <a:rect l="0" t="0" r="r" b="b"/>
              <a:pathLst>
                <a:path w="14" h="8">
                  <a:moveTo>
                    <a:pt x="14" y="6"/>
                  </a:moveTo>
                  <a:cubicBezTo>
                    <a:pt x="9" y="2"/>
                    <a:pt x="5" y="0"/>
                    <a:pt x="3" y="0"/>
                  </a:cubicBezTo>
                  <a:cubicBezTo>
                    <a:pt x="2" y="0"/>
                    <a:pt x="1" y="1"/>
                    <a:pt x="0" y="1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3" y="3"/>
                  </a:cubicBezTo>
                  <a:cubicBezTo>
                    <a:pt x="4" y="3"/>
                    <a:pt x="7" y="4"/>
                    <a:pt x="13" y="8"/>
                  </a:cubicBezTo>
                  <a:cubicBezTo>
                    <a:pt x="14" y="6"/>
                    <a:pt x="14" y="6"/>
                    <a:pt x="14" y="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8" name="Freeform 1660"/>
            <p:cNvSpPr>
              <a:spLocks/>
            </p:cNvSpPr>
            <p:nvPr userDrawn="1"/>
          </p:nvSpPr>
          <p:spPr bwMode="auto">
            <a:xfrm>
              <a:off x="371" y="290"/>
              <a:ext cx="92" cy="3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7" y="2"/>
                </a:cxn>
                <a:cxn ang="0">
                  <a:pos x="30" y="6"/>
                </a:cxn>
                <a:cxn ang="0">
                  <a:pos x="44" y="16"/>
                </a:cxn>
                <a:cxn ang="0">
                  <a:pos x="46" y="15"/>
                </a:cxn>
                <a:cxn ang="0">
                  <a:pos x="31" y="3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w="46" h="16">
                  <a:moveTo>
                    <a:pt x="0" y="2"/>
                  </a:moveTo>
                  <a:cubicBezTo>
                    <a:pt x="2" y="2"/>
                    <a:pt x="5" y="2"/>
                    <a:pt x="7" y="2"/>
                  </a:cubicBezTo>
                  <a:cubicBezTo>
                    <a:pt x="15" y="2"/>
                    <a:pt x="23" y="3"/>
                    <a:pt x="30" y="6"/>
                  </a:cubicBezTo>
                  <a:cubicBezTo>
                    <a:pt x="37" y="8"/>
                    <a:pt x="42" y="12"/>
                    <a:pt x="44" y="16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44" y="10"/>
                    <a:pt x="38" y="6"/>
                    <a:pt x="31" y="3"/>
                  </a:cubicBezTo>
                  <a:cubicBezTo>
                    <a:pt x="23" y="1"/>
                    <a:pt x="15" y="0"/>
                    <a:pt x="7" y="0"/>
                  </a:cubicBezTo>
                  <a:cubicBezTo>
                    <a:pt x="5" y="0"/>
                    <a:pt x="2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9" name="Freeform 1661"/>
            <p:cNvSpPr>
              <a:spLocks/>
            </p:cNvSpPr>
            <p:nvPr userDrawn="1"/>
          </p:nvSpPr>
          <p:spPr bwMode="auto">
            <a:xfrm>
              <a:off x="371" y="296"/>
              <a:ext cx="98" cy="5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8" y="11"/>
                </a:cxn>
                <a:cxn ang="0">
                  <a:pos x="41" y="19"/>
                </a:cxn>
                <a:cxn ang="0">
                  <a:pos x="47" y="28"/>
                </a:cxn>
                <a:cxn ang="0">
                  <a:pos x="49" y="28"/>
                </a:cxn>
                <a:cxn ang="0">
                  <a:pos x="42" y="17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w="49" h="28">
                  <a:moveTo>
                    <a:pt x="0" y="2"/>
                  </a:moveTo>
                  <a:cubicBezTo>
                    <a:pt x="8" y="3"/>
                    <a:pt x="19" y="6"/>
                    <a:pt x="28" y="11"/>
                  </a:cubicBezTo>
                  <a:cubicBezTo>
                    <a:pt x="33" y="13"/>
                    <a:pt x="38" y="16"/>
                    <a:pt x="41" y="19"/>
                  </a:cubicBezTo>
                  <a:cubicBezTo>
                    <a:pt x="44" y="22"/>
                    <a:pt x="46" y="25"/>
                    <a:pt x="47" y="28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48" y="24"/>
                    <a:pt x="46" y="21"/>
                    <a:pt x="42" y="17"/>
                  </a:cubicBezTo>
                  <a:cubicBezTo>
                    <a:pt x="32" y="8"/>
                    <a:pt x="12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0" name="Freeform 1662"/>
            <p:cNvSpPr>
              <a:spLocks/>
            </p:cNvSpPr>
            <p:nvPr userDrawn="1"/>
          </p:nvSpPr>
          <p:spPr bwMode="auto">
            <a:xfrm>
              <a:off x="369" y="304"/>
              <a:ext cx="96" cy="81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8" y="17"/>
                </a:cxn>
                <a:cxn ang="0">
                  <a:pos x="40" y="28"/>
                </a:cxn>
                <a:cxn ang="0">
                  <a:pos x="46" y="40"/>
                </a:cxn>
                <a:cxn ang="0">
                  <a:pos x="48" y="40"/>
                </a:cxn>
                <a:cxn ang="0">
                  <a:pos x="42" y="27"/>
                </a:cxn>
                <a:cxn ang="0">
                  <a:pos x="1" y="0"/>
                </a:cxn>
                <a:cxn ang="0">
                  <a:pos x="0" y="2"/>
                </a:cxn>
              </a:cxnLst>
              <a:rect l="0" t="0" r="r" b="b"/>
              <a:pathLst>
                <a:path w="48" h="40">
                  <a:moveTo>
                    <a:pt x="0" y="2"/>
                  </a:moveTo>
                  <a:cubicBezTo>
                    <a:pt x="7" y="4"/>
                    <a:pt x="18" y="10"/>
                    <a:pt x="28" y="17"/>
                  </a:cubicBezTo>
                  <a:cubicBezTo>
                    <a:pt x="33" y="20"/>
                    <a:pt x="37" y="24"/>
                    <a:pt x="40" y="28"/>
                  </a:cubicBezTo>
                  <a:cubicBezTo>
                    <a:pt x="43" y="32"/>
                    <a:pt x="45" y="36"/>
                    <a:pt x="46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8" y="35"/>
                    <a:pt x="45" y="31"/>
                    <a:pt x="42" y="27"/>
                  </a:cubicBezTo>
                  <a:cubicBezTo>
                    <a:pt x="32" y="14"/>
                    <a:pt x="12" y="3"/>
                    <a:pt x="1" y="0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1" name="Freeform 1663"/>
            <p:cNvSpPr>
              <a:spLocks/>
            </p:cNvSpPr>
            <p:nvPr userDrawn="1"/>
          </p:nvSpPr>
          <p:spPr bwMode="auto">
            <a:xfrm>
              <a:off x="369" y="278"/>
              <a:ext cx="76" cy="12"/>
            </a:xfrm>
            <a:custGeom>
              <a:avLst/>
              <a:gdLst/>
              <a:ahLst/>
              <a:cxnLst>
                <a:cxn ang="0">
                  <a:pos x="1" y="5"/>
                </a:cxn>
                <a:cxn ang="0">
                  <a:pos x="20" y="2"/>
                </a:cxn>
                <a:cxn ang="0">
                  <a:pos x="31" y="3"/>
                </a:cxn>
                <a:cxn ang="0">
                  <a:pos x="36" y="6"/>
                </a:cxn>
                <a:cxn ang="0">
                  <a:pos x="38" y="5"/>
                </a:cxn>
                <a:cxn ang="0">
                  <a:pos x="31" y="1"/>
                </a:cxn>
                <a:cxn ang="0">
                  <a:pos x="20" y="0"/>
                </a:cxn>
                <a:cxn ang="0">
                  <a:pos x="0" y="3"/>
                </a:cxn>
                <a:cxn ang="0">
                  <a:pos x="1" y="5"/>
                </a:cxn>
              </a:cxnLst>
              <a:rect l="0" t="0" r="r" b="b"/>
              <a:pathLst>
                <a:path w="38" h="6">
                  <a:moveTo>
                    <a:pt x="1" y="5"/>
                  </a:moveTo>
                  <a:cubicBezTo>
                    <a:pt x="7" y="3"/>
                    <a:pt x="14" y="2"/>
                    <a:pt x="20" y="2"/>
                  </a:cubicBezTo>
                  <a:cubicBezTo>
                    <a:pt x="24" y="2"/>
                    <a:pt x="28" y="2"/>
                    <a:pt x="31" y="3"/>
                  </a:cubicBezTo>
                  <a:cubicBezTo>
                    <a:pt x="33" y="4"/>
                    <a:pt x="35" y="5"/>
                    <a:pt x="36" y="6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7" y="3"/>
                    <a:pt x="34" y="2"/>
                    <a:pt x="31" y="1"/>
                  </a:cubicBezTo>
                  <a:cubicBezTo>
                    <a:pt x="28" y="0"/>
                    <a:pt x="24" y="0"/>
                    <a:pt x="20" y="0"/>
                  </a:cubicBezTo>
                  <a:cubicBezTo>
                    <a:pt x="14" y="0"/>
                    <a:pt x="6" y="1"/>
                    <a:pt x="0" y="3"/>
                  </a:cubicBezTo>
                  <a:cubicBezTo>
                    <a:pt x="1" y="5"/>
                    <a:pt x="1" y="5"/>
                    <a:pt x="1" y="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2" name="Freeform 1664"/>
            <p:cNvSpPr>
              <a:spLocks/>
            </p:cNvSpPr>
            <p:nvPr userDrawn="1"/>
          </p:nvSpPr>
          <p:spPr bwMode="auto">
            <a:xfrm>
              <a:off x="365" y="264"/>
              <a:ext cx="62" cy="20"/>
            </a:xfrm>
            <a:custGeom>
              <a:avLst/>
              <a:gdLst/>
              <a:ahLst/>
              <a:cxnLst>
                <a:cxn ang="0">
                  <a:pos x="1" y="10"/>
                </a:cxn>
                <a:cxn ang="0">
                  <a:pos x="22" y="3"/>
                </a:cxn>
                <a:cxn ang="0">
                  <a:pos x="29" y="5"/>
                </a:cxn>
                <a:cxn ang="0">
                  <a:pos x="31" y="3"/>
                </a:cxn>
                <a:cxn ang="0">
                  <a:pos x="22" y="0"/>
                </a:cxn>
                <a:cxn ang="0">
                  <a:pos x="0" y="8"/>
                </a:cxn>
                <a:cxn ang="0">
                  <a:pos x="1" y="10"/>
                </a:cxn>
              </a:cxnLst>
              <a:rect l="0" t="0" r="r" b="b"/>
              <a:pathLst>
                <a:path w="31" h="10">
                  <a:moveTo>
                    <a:pt x="1" y="10"/>
                  </a:moveTo>
                  <a:cubicBezTo>
                    <a:pt x="8" y="5"/>
                    <a:pt x="16" y="3"/>
                    <a:pt x="22" y="3"/>
                  </a:cubicBezTo>
                  <a:cubicBezTo>
                    <a:pt x="25" y="3"/>
                    <a:pt x="28" y="3"/>
                    <a:pt x="29" y="5"/>
                  </a:cubicBezTo>
                  <a:cubicBezTo>
                    <a:pt x="31" y="3"/>
                    <a:pt x="31" y="3"/>
                    <a:pt x="31" y="3"/>
                  </a:cubicBezTo>
                  <a:cubicBezTo>
                    <a:pt x="29" y="1"/>
                    <a:pt x="25" y="0"/>
                    <a:pt x="22" y="0"/>
                  </a:cubicBezTo>
                  <a:cubicBezTo>
                    <a:pt x="15" y="0"/>
                    <a:pt x="7" y="3"/>
                    <a:pt x="0" y="8"/>
                  </a:cubicBezTo>
                  <a:cubicBezTo>
                    <a:pt x="1" y="10"/>
                    <a:pt x="1" y="10"/>
                    <a:pt x="1" y="1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3" name="Freeform 1665"/>
            <p:cNvSpPr>
              <a:spLocks/>
            </p:cNvSpPr>
            <p:nvPr userDrawn="1"/>
          </p:nvSpPr>
          <p:spPr bwMode="auto">
            <a:xfrm>
              <a:off x="319" y="258"/>
              <a:ext cx="12" cy="22"/>
            </a:xfrm>
            <a:custGeom>
              <a:avLst/>
              <a:gdLst/>
              <a:ahLst/>
              <a:cxnLst>
                <a:cxn ang="0">
                  <a:pos x="7" y="10"/>
                </a:cxn>
                <a:cxn ang="0">
                  <a:pos x="5" y="5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3" y="6"/>
                </a:cxn>
                <a:cxn ang="0">
                  <a:pos x="5" y="11"/>
                </a:cxn>
                <a:cxn ang="0">
                  <a:pos x="7" y="10"/>
                </a:cxn>
              </a:cxnLst>
              <a:rect l="0" t="0" r="r" b="b"/>
              <a:pathLst>
                <a:path w="7" h="11">
                  <a:moveTo>
                    <a:pt x="7" y="10"/>
                  </a:moveTo>
                  <a:cubicBezTo>
                    <a:pt x="7" y="9"/>
                    <a:pt x="6" y="7"/>
                    <a:pt x="5" y="5"/>
                  </a:cubicBezTo>
                  <a:cubicBezTo>
                    <a:pt x="4" y="3"/>
                    <a:pt x="3" y="1"/>
                    <a:pt x="2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2" y="4"/>
                    <a:pt x="3" y="6"/>
                  </a:cubicBezTo>
                  <a:cubicBezTo>
                    <a:pt x="4" y="8"/>
                    <a:pt x="5" y="10"/>
                    <a:pt x="5" y="11"/>
                  </a:cubicBezTo>
                  <a:cubicBezTo>
                    <a:pt x="7" y="10"/>
                    <a:pt x="7" y="10"/>
                    <a:pt x="7" y="1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4" name="Freeform 1666"/>
            <p:cNvSpPr>
              <a:spLocks/>
            </p:cNvSpPr>
            <p:nvPr userDrawn="1"/>
          </p:nvSpPr>
          <p:spPr bwMode="auto">
            <a:xfrm>
              <a:off x="335" y="254"/>
              <a:ext cx="4" cy="20"/>
            </a:xfrm>
            <a:custGeom>
              <a:avLst/>
              <a:gdLst/>
              <a:ahLst/>
              <a:cxnLst>
                <a:cxn ang="0">
                  <a:pos x="3" y="11"/>
                </a:cxn>
                <a:cxn ang="0">
                  <a:pos x="3" y="2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1" y="11"/>
                </a:cxn>
                <a:cxn ang="0">
                  <a:pos x="3" y="11"/>
                </a:cxn>
              </a:cxnLst>
              <a:rect l="0" t="0" r="r" b="b"/>
              <a:pathLst>
                <a:path w="3" h="11">
                  <a:moveTo>
                    <a:pt x="3" y="11"/>
                  </a:moveTo>
                  <a:cubicBezTo>
                    <a:pt x="3" y="9"/>
                    <a:pt x="3" y="4"/>
                    <a:pt x="3" y="2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4"/>
                    <a:pt x="1" y="9"/>
                    <a:pt x="1" y="11"/>
                  </a:cubicBezTo>
                  <a:cubicBezTo>
                    <a:pt x="3" y="11"/>
                    <a:pt x="3" y="11"/>
                    <a:pt x="3" y="1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5" name="Freeform 1667"/>
            <p:cNvSpPr>
              <a:spLocks/>
            </p:cNvSpPr>
            <p:nvPr userDrawn="1"/>
          </p:nvSpPr>
          <p:spPr bwMode="auto">
            <a:xfrm>
              <a:off x="351" y="250"/>
              <a:ext cx="32" cy="26"/>
            </a:xfrm>
            <a:custGeom>
              <a:avLst/>
              <a:gdLst/>
              <a:ahLst/>
              <a:cxnLst>
                <a:cxn ang="0">
                  <a:pos x="2" y="13"/>
                </a:cxn>
                <a:cxn ang="0">
                  <a:pos x="9" y="4"/>
                </a:cxn>
                <a:cxn ang="0">
                  <a:pos x="14" y="2"/>
                </a:cxn>
                <a:cxn ang="0">
                  <a:pos x="15" y="3"/>
                </a:cxn>
                <a:cxn ang="0">
                  <a:pos x="16" y="0"/>
                </a:cxn>
                <a:cxn ang="0">
                  <a:pos x="14" y="0"/>
                </a:cxn>
                <a:cxn ang="0">
                  <a:pos x="8" y="2"/>
                </a:cxn>
                <a:cxn ang="0">
                  <a:pos x="0" y="12"/>
                </a:cxn>
                <a:cxn ang="0">
                  <a:pos x="2" y="13"/>
                </a:cxn>
              </a:cxnLst>
              <a:rect l="0" t="0" r="r" b="b"/>
              <a:pathLst>
                <a:path w="16" h="13">
                  <a:moveTo>
                    <a:pt x="2" y="13"/>
                  </a:moveTo>
                  <a:cubicBezTo>
                    <a:pt x="5" y="9"/>
                    <a:pt x="7" y="6"/>
                    <a:pt x="9" y="4"/>
                  </a:cubicBezTo>
                  <a:cubicBezTo>
                    <a:pt x="11" y="3"/>
                    <a:pt x="13" y="2"/>
                    <a:pt x="14" y="2"/>
                  </a:cubicBezTo>
                  <a:cubicBezTo>
                    <a:pt x="15" y="2"/>
                    <a:pt x="15" y="2"/>
                    <a:pt x="15" y="3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5" y="0"/>
                    <a:pt x="15" y="0"/>
                    <a:pt x="14" y="0"/>
                  </a:cubicBezTo>
                  <a:cubicBezTo>
                    <a:pt x="12" y="0"/>
                    <a:pt x="10" y="1"/>
                    <a:pt x="8" y="2"/>
                  </a:cubicBezTo>
                  <a:cubicBezTo>
                    <a:pt x="5" y="4"/>
                    <a:pt x="3" y="7"/>
                    <a:pt x="0" y="12"/>
                  </a:cubicBezTo>
                  <a:cubicBezTo>
                    <a:pt x="2" y="13"/>
                    <a:pt x="2" y="13"/>
                    <a:pt x="2" y="1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6" name="Freeform 1668"/>
            <p:cNvSpPr>
              <a:spLocks/>
            </p:cNvSpPr>
            <p:nvPr userDrawn="1"/>
          </p:nvSpPr>
          <p:spPr bwMode="auto">
            <a:xfrm>
              <a:off x="343" y="248"/>
              <a:ext cx="12" cy="28"/>
            </a:xfrm>
            <a:custGeom>
              <a:avLst/>
              <a:gdLst/>
              <a:ahLst/>
              <a:cxnLst>
                <a:cxn ang="0">
                  <a:pos x="3" y="14"/>
                </a:cxn>
                <a:cxn ang="0">
                  <a:pos x="6" y="4"/>
                </a:cxn>
                <a:cxn ang="0">
                  <a:pos x="7" y="3"/>
                </a:cxn>
                <a:cxn ang="0">
                  <a:pos x="7" y="3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5"/>
                </a:cxn>
                <a:cxn ang="0">
                  <a:pos x="0" y="13"/>
                </a:cxn>
                <a:cxn ang="0">
                  <a:pos x="3" y="14"/>
                </a:cxn>
              </a:cxnLst>
              <a:rect l="0" t="0" r="r" b="b"/>
              <a:pathLst>
                <a:path w="7" h="14">
                  <a:moveTo>
                    <a:pt x="3" y="14"/>
                  </a:moveTo>
                  <a:cubicBezTo>
                    <a:pt x="4" y="8"/>
                    <a:pt x="5" y="6"/>
                    <a:pt x="6" y="4"/>
                  </a:cubicBezTo>
                  <a:cubicBezTo>
                    <a:pt x="6" y="4"/>
                    <a:pt x="6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1"/>
                    <a:pt x="6" y="1"/>
                    <a:pt x="5" y="1"/>
                  </a:cubicBezTo>
                  <a:cubicBezTo>
                    <a:pt x="4" y="2"/>
                    <a:pt x="4" y="3"/>
                    <a:pt x="3" y="5"/>
                  </a:cubicBezTo>
                  <a:cubicBezTo>
                    <a:pt x="2" y="6"/>
                    <a:pt x="1" y="9"/>
                    <a:pt x="0" y="13"/>
                  </a:cubicBezTo>
                  <a:cubicBezTo>
                    <a:pt x="3" y="14"/>
                    <a:pt x="3" y="14"/>
                    <a:pt x="3" y="1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7" name="Freeform 1669"/>
            <p:cNvSpPr>
              <a:spLocks/>
            </p:cNvSpPr>
            <p:nvPr userDrawn="1"/>
          </p:nvSpPr>
          <p:spPr bwMode="auto">
            <a:xfrm>
              <a:off x="319" y="306"/>
              <a:ext cx="16" cy="43"/>
            </a:xfrm>
            <a:custGeom>
              <a:avLst/>
              <a:gdLst/>
              <a:ahLst/>
              <a:cxnLst>
                <a:cxn ang="0">
                  <a:pos x="3" y="1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4" y="2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6" y="5"/>
                </a:cxn>
                <a:cxn ang="0">
                  <a:pos x="6" y="5"/>
                </a:cxn>
                <a:cxn ang="0">
                  <a:pos x="7" y="6"/>
                </a:cxn>
                <a:cxn ang="0">
                  <a:pos x="7" y="6"/>
                </a:cxn>
                <a:cxn ang="0">
                  <a:pos x="8" y="9"/>
                </a:cxn>
                <a:cxn ang="0">
                  <a:pos x="7" y="10"/>
                </a:cxn>
                <a:cxn ang="0">
                  <a:pos x="7" y="10"/>
                </a:cxn>
                <a:cxn ang="0">
                  <a:pos x="7" y="11"/>
                </a:cxn>
                <a:cxn ang="0">
                  <a:pos x="8" y="11"/>
                </a:cxn>
                <a:cxn ang="0">
                  <a:pos x="6" y="13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6" y="15"/>
                </a:cxn>
                <a:cxn ang="0">
                  <a:pos x="6" y="14"/>
                </a:cxn>
                <a:cxn ang="0">
                  <a:pos x="5" y="16"/>
                </a:cxn>
                <a:cxn ang="0">
                  <a:pos x="5" y="16"/>
                </a:cxn>
                <a:cxn ang="0">
                  <a:pos x="4" y="21"/>
                </a:cxn>
                <a:cxn ang="0">
                  <a:pos x="2" y="17"/>
                </a:cxn>
                <a:cxn ang="0">
                  <a:pos x="2" y="17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1" y="12"/>
                </a:cxn>
                <a:cxn ang="0">
                  <a:pos x="1" y="12"/>
                </a:cxn>
                <a:cxn ang="0">
                  <a:pos x="0" y="8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</a:cxnLst>
              <a:rect l="0" t="0" r="r" b="b"/>
              <a:pathLst>
                <a:path w="8" h="21">
                  <a:moveTo>
                    <a:pt x="3" y="1"/>
                  </a:moveTo>
                  <a:cubicBezTo>
                    <a:pt x="3" y="1"/>
                    <a:pt x="3" y="1"/>
                    <a:pt x="4" y="1"/>
                  </a:cubicBezTo>
                  <a:cubicBezTo>
                    <a:pt x="4" y="0"/>
                    <a:pt x="4" y="2"/>
                    <a:pt x="4" y="1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4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6" y="4"/>
                    <a:pt x="6" y="5"/>
                  </a:cubicBezTo>
                  <a:cubicBezTo>
                    <a:pt x="6" y="5"/>
                    <a:pt x="7" y="5"/>
                    <a:pt x="6" y="5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6" y="11"/>
                    <a:pt x="8" y="9"/>
                  </a:cubicBezTo>
                  <a:cubicBezTo>
                    <a:pt x="8" y="10"/>
                    <a:pt x="8" y="10"/>
                    <a:pt x="7" y="10"/>
                  </a:cubicBezTo>
                  <a:cubicBezTo>
                    <a:pt x="6" y="10"/>
                    <a:pt x="7" y="10"/>
                    <a:pt x="7" y="10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0"/>
                    <a:pt x="8" y="10"/>
                    <a:pt x="8" y="11"/>
                  </a:cubicBezTo>
                  <a:cubicBezTo>
                    <a:pt x="7" y="11"/>
                    <a:pt x="8" y="13"/>
                    <a:pt x="6" y="13"/>
                  </a:cubicBezTo>
                  <a:cubicBezTo>
                    <a:pt x="7" y="13"/>
                    <a:pt x="7" y="14"/>
                    <a:pt x="6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5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8"/>
                    <a:pt x="5" y="20"/>
                    <a:pt x="4" y="21"/>
                  </a:cubicBezTo>
                  <a:cubicBezTo>
                    <a:pt x="3" y="21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1" y="16"/>
                    <a:pt x="1" y="13"/>
                    <a:pt x="2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10"/>
                    <a:pt x="1" y="12"/>
                    <a:pt x="1" y="12"/>
                  </a:cubicBezTo>
                  <a:cubicBezTo>
                    <a:pt x="1" y="11"/>
                    <a:pt x="1" y="9"/>
                    <a:pt x="0" y="8"/>
                  </a:cubicBezTo>
                  <a:cubicBezTo>
                    <a:pt x="0" y="10"/>
                    <a:pt x="0" y="0"/>
                    <a:pt x="2" y="2"/>
                  </a:cubicBezTo>
                  <a:cubicBezTo>
                    <a:pt x="2" y="4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8" name="Freeform 1670"/>
            <p:cNvSpPr>
              <a:spLocks/>
            </p:cNvSpPr>
            <p:nvPr userDrawn="1"/>
          </p:nvSpPr>
          <p:spPr bwMode="auto">
            <a:xfrm>
              <a:off x="261" y="339"/>
              <a:ext cx="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9" name="Freeform 1671"/>
            <p:cNvSpPr>
              <a:spLocks/>
            </p:cNvSpPr>
            <p:nvPr userDrawn="1"/>
          </p:nvSpPr>
          <p:spPr bwMode="auto">
            <a:xfrm>
              <a:off x="261" y="341"/>
              <a:ext cx="3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50" name="Freeform 1672"/>
            <p:cNvSpPr>
              <a:spLocks/>
            </p:cNvSpPr>
            <p:nvPr userDrawn="1"/>
          </p:nvSpPr>
          <p:spPr bwMode="auto">
            <a:xfrm>
              <a:off x="465" y="359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51" name="Freeform 1673"/>
            <p:cNvSpPr>
              <a:spLocks/>
            </p:cNvSpPr>
            <p:nvPr userDrawn="1"/>
          </p:nvSpPr>
          <p:spPr bwMode="auto">
            <a:xfrm>
              <a:off x="457" y="337"/>
              <a:ext cx="10" cy="34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3" y="2"/>
                </a:cxn>
                <a:cxn ang="0">
                  <a:pos x="3" y="1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7"/>
                </a:cxn>
                <a:cxn ang="0">
                  <a:pos x="1" y="6"/>
                </a:cxn>
                <a:cxn ang="0">
                  <a:pos x="0" y="11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17"/>
                </a:cxn>
                <a:cxn ang="0">
                  <a:pos x="3" y="11"/>
                </a:cxn>
                <a:cxn ang="0">
                  <a:pos x="3" y="12"/>
                </a:cxn>
                <a:cxn ang="0">
                  <a:pos x="4" y="10"/>
                </a:cxn>
                <a:cxn ang="0">
                  <a:pos x="3" y="11"/>
                </a:cxn>
                <a:cxn ang="0">
                  <a:pos x="4" y="11"/>
                </a:cxn>
                <a:cxn ang="0">
                  <a:pos x="4" y="11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4" y="11"/>
                </a:cxn>
                <a:cxn ang="0">
                  <a:pos x="4" y="11"/>
                </a:cxn>
                <a:cxn ang="0">
                  <a:pos x="4" y="11"/>
                </a:cxn>
                <a:cxn ang="0">
                  <a:pos x="4" y="11"/>
                </a:cxn>
                <a:cxn ang="0">
                  <a:pos x="4" y="11"/>
                </a:cxn>
                <a:cxn ang="0">
                  <a:pos x="5" y="8"/>
                </a:cxn>
                <a:cxn ang="0">
                  <a:pos x="4" y="0"/>
                </a:cxn>
                <a:cxn ang="0">
                  <a:pos x="4" y="2"/>
                </a:cxn>
              </a:cxnLst>
              <a:rect l="0" t="0" r="r" b="b"/>
              <a:pathLst>
                <a:path w="5" h="17">
                  <a:moveTo>
                    <a:pt x="4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ubicBezTo>
                    <a:pt x="3" y="2"/>
                    <a:pt x="3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5"/>
                    <a:pt x="2" y="6"/>
                    <a:pt x="2" y="7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8"/>
                    <a:pt x="0" y="10"/>
                    <a:pt x="0" y="11"/>
                  </a:cubicBezTo>
                  <a:cubicBezTo>
                    <a:pt x="0" y="12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4"/>
                    <a:pt x="0" y="15"/>
                    <a:pt x="0" y="17"/>
                  </a:cubicBezTo>
                  <a:cubicBezTo>
                    <a:pt x="1" y="16"/>
                    <a:pt x="2" y="12"/>
                    <a:pt x="3" y="11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3" y="11"/>
                    <a:pt x="4" y="10"/>
                    <a:pt x="4" y="10"/>
                  </a:cubicBezTo>
                  <a:cubicBezTo>
                    <a:pt x="4" y="10"/>
                    <a:pt x="4" y="11"/>
                    <a:pt x="3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0"/>
                    <a:pt x="5" y="9"/>
                    <a:pt x="5" y="8"/>
                  </a:cubicBezTo>
                  <a:cubicBezTo>
                    <a:pt x="5" y="5"/>
                    <a:pt x="4" y="2"/>
                    <a:pt x="4" y="0"/>
                  </a:cubicBezTo>
                  <a:cubicBezTo>
                    <a:pt x="4" y="0"/>
                    <a:pt x="4" y="1"/>
                    <a:pt x="4" y="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52" name="Freeform 1674"/>
            <p:cNvSpPr>
              <a:spLocks/>
            </p:cNvSpPr>
            <p:nvPr userDrawn="1"/>
          </p:nvSpPr>
          <p:spPr bwMode="auto">
            <a:xfrm>
              <a:off x="465" y="359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53" name="Freeform 1675"/>
            <p:cNvSpPr>
              <a:spLocks/>
            </p:cNvSpPr>
            <p:nvPr userDrawn="1"/>
          </p:nvSpPr>
          <p:spPr bwMode="auto">
            <a:xfrm>
              <a:off x="459" y="328"/>
              <a:ext cx="6" cy="6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3" y="3"/>
                </a:cxn>
                <a:cxn ang="0">
                  <a:pos x="3" y="2"/>
                </a:cxn>
                <a:cxn ang="0">
                  <a:pos x="2" y="0"/>
                </a:cxn>
                <a:cxn ang="0">
                  <a:pos x="1" y="2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2" y="2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2" y="0"/>
                    <a:pt x="1" y="1"/>
                    <a:pt x="1" y="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54" name="Freeform 1676"/>
            <p:cNvSpPr>
              <a:spLocks/>
            </p:cNvSpPr>
            <p:nvPr userDrawn="1"/>
          </p:nvSpPr>
          <p:spPr bwMode="auto">
            <a:xfrm>
              <a:off x="459" y="328"/>
              <a:ext cx="6" cy="6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3" y="2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3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3" y="2"/>
                </a:cxn>
                <a:cxn ang="0">
                  <a:pos x="2" y="2"/>
                </a:cxn>
                <a:cxn ang="0">
                  <a:pos x="3" y="2"/>
                </a:cxn>
                <a:cxn ang="0">
                  <a:pos x="2" y="2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2" y="2"/>
                    <a:pt x="2" y="2"/>
                  </a:cubicBezTo>
                  <a:cubicBezTo>
                    <a:pt x="2" y="2"/>
                    <a:pt x="2" y="2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1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55" name="Freeform 1677"/>
            <p:cNvSpPr>
              <a:spLocks/>
            </p:cNvSpPr>
            <p:nvPr userDrawn="1"/>
          </p:nvSpPr>
          <p:spPr bwMode="auto">
            <a:xfrm>
              <a:off x="295" y="304"/>
              <a:ext cx="1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56" name="Freeform 1678"/>
            <p:cNvSpPr>
              <a:spLocks noEditPoints="1"/>
            </p:cNvSpPr>
            <p:nvPr userDrawn="1"/>
          </p:nvSpPr>
          <p:spPr bwMode="auto">
            <a:xfrm>
              <a:off x="259" y="296"/>
              <a:ext cx="60" cy="105"/>
            </a:xfrm>
            <a:custGeom>
              <a:avLst/>
              <a:gdLst/>
              <a:ahLst/>
              <a:cxnLst>
                <a:cxn ang="0">
                  <a:pos x="30" y="26"/>
                </a:cxn>
                <a:cxn ang="0">
                  <a:pos x="28" y="25"/>
                </a:cxn>
                <a:cxn ang="0">
                  <a:pos x="28" y="22"/>
                </a:cxn>
                <a:cxn ang="0">
                  <a:pos x="27" y="20"/>
                </a:cxn>
                <a:cxn ang="0">
                  <a:pos x="24" y="19"/>
                </a:cxn>
                <a:cxn ang="0">
                  <a:pos x="20" y="16"/>
                </a:cxn>
                <a:cxn ang="0">
                  <a:pos x="20" y="20"/>
                </a:cxn>
                <a:cxn ang="0">
                  <a:pos x="16" y="22"/>
                </a:cxn>
                <a:cxn ang="0">
                  <a:pos x="16" y="15"/>
                </a:cxn>
                <a:cxn ang="0">
                  <a:pos x="18" y="14"/>
                </a:cxn>
                <a:cxn ang="0">
                  <a:pos x="20" y="14"/>
                </a:cxn>
                <a:cxn ang="0">
                  <a:pos x="23" y="15"/>
                </a:cxn>
                <a:cxn ang="0">
                  <a:pos x="25" y="11"/>
                </a:cxn>
                <a:cxn ang="0">
                  <a:pos x="23" y="8"/>
                </a:cxn>
                <a:cxn ang="0">
                  <a:pos x="19" y="6"/>
                </a:cxn>
                <a:cxn ang="0">
                  <a:pos x="21" y="2"/>
                </a:cxn>
                <a:cxn ang="0">
                  <a:pos x="18" y="1"/>
                </a:cxn>
                <a:cxn ang="0">
                  <a:pos x="17" y="8"/>
                </a:cxn>
                <a:cxn ang="0">
                  <a:pos x="16" y="8"/>
                </a:cxn>
                <a:cxn ang="0">
                  <a:pos x="14" y="8"/>
                </a:cxn>
                <a:cxn ang="0">
                  <a:pos x="13" y="5"/>
                </a:cxn>
                <a:cxn ang="0">
                  <a:pos x="11" y="6"/>
                </a:cxn>
                <a:cxn ang="0">
                  <a:pos x="10" y="9"/>
                </a:cxn>
                <a:cxn ang="0">
                  <a:pos x="12" y="10"/>
                </a:cxn>
                <a:cxn ang="0">
                  <a:pos x="9" y="8"/>
                </a:cxn>
                <a:cxn ang="0">
                  <a:pos x="7" y="7"/>
                </a:cxn>
                <a:cxn ang="0">
                  <a:pos x="1" y="21"/>
                </a:cxn>
                <a:cxn ang="0">
                  <a:pos x="1" y="22"/>
                </a:cxn>
                <a:cxn ang="0">
                  <a:pos x="1" y="27"/>
                </a:cxn>
                <a:cxn ang="0">
                  <a:pos x="1" y="36"/>
                </a:cxn>
                <a:cxn ang="0">
                  <a:pos x="2" y="40"/>
                </a:cxn>
                <a:cxn ang="0">
                  <a:pos x="4" y="42"/>
                </a:cxn>
                <a:cxn ang="0">
                  <a:pos x="3" y="38"/>
                </a:cxn>
                <a:cxn ang="0">
                  <a:pos x="6" y="44"/>
                </a:cxn>
                <a:cxn ang="0">
                  <a:pos x="16" y="49"/>
                </a:cxn>
                <a:cxn ang="0">
                  <a:pos x="18" y="51"/>
                </a:cxn>
                <a:cxn ang="0">
                  <a:pos x="20" y="51"/>
                </a:cxn>
                <a:cxn ang="0">
                  <a:pos x="19" y="50"/>
                </a:cxn>
                <a:cxn ang="0">
                  <a:pos x="14" y="46"/>
                </a:cxn>
                <a:cxn ang="0">
                  <a:pos x="12" y="46"/>
                </a:cxn>
                <a:cxn ang="0">
                  <a:pos x="10" y="40"/>
                </a:cxn>
                <a:cxn ang="0">
                  <a:pos x="13" y="40"/>
                </a:cxn>
                <a:cxn ang="0">
                  <a:pos x="14" y="39"/>
                </a:cxn>
                <a:cxn ang="0">
                  <a:pos x="16" y="41"/>
                </a:cxn>
                <a:cxn ang="0">
                  <a:pos x="19" y="36"/>
                </a:cxn>
                <a:cxn ang="0">
                  <a:pos x="19" y="35"/>
                </a:cxn>
                <a:cxn ang="0">
                  <a:pos x="19" y="35"/>
                </a:cxn>
                <a:cxn ang="0">
                  <a:pos x="20" y="33"/>
                </a:cxn>
                <a:cxn ang="0">
                  <a:pos x="22" y="32"/>
                </a:cxn>
                <a:cxn ang="0">
                  <a:pos x="22" y="31"/>
                </a:cxn>
                <a:cxn ang="0">
                  <a:pos x="25" y="29"/>
                </a:cxn>
                <a:cxn ang="0">
                  <a:pos x="27" y="28"/>
                </a:cxn>
                <a:cxn ang="0">
                  <a:pos x="24" y="27"/>
                </a:cxn>
                <a:cxn ang="0">
                  <a:pos x="28" y="24"/>
                </a:cxn>
                <a:cxn ang="0">
                  <a:pos x="29" y="28"/>
                </a:cxn>
                <a:cxn ang="0">
                  <a:pos x="30" y="28"/>
                </a:cxn>
                <a:cxn ang="0">
                  <a:pos x="21" y="9"/>
                </a:cxn>
                <a:cxn ang="0">
                  <a:pos x="19" y="13"/>
                </a:cxn>
                <a:cxn ang="0">
                  <a:pos x="20" y="10"/>
                </a:cxn>
                <a:cxn ang="0">
                  <a:pos x="18" y="11"/>
                </a:cxn>
              </a:cxnLst>
              <a:rect l="0" t="0" r="r" b="b"/>
              <a:pathLst>
                <a:path w="30" h="52">
                  <a:moveTo>
                    <a:pt x="30" y="27"/>
                  </a:moveTo>
                  <a:cubicBezTo>
                    <a:pt x="30" y="27"/>
                    <a:pt x="30" y="27"/>
                    <a:pt x="30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8" y="25"/>
                    <a:pt x="28" y="25"/>
                    <a:pt x="28" y="25"/>
                  </a:cubicBezTo>
                  <a:cubicBezTo>
                    <a:pt x="28" y="26"/>
                    <a:pt x="28" y="26"/>
                    <a:pt x="28" y="26"/>
                  </a:cubicBezTo>
                  <a:cubicBezTo>
                    <a:pt x="28" y="25"/>
                    <a:pt x="28" y="25"/>
                    <a:pt x="28" y="25"/>
                  </a:cubicBezTo>
                  <a:cubicBezTo>
                    <a:pt x="29" y="24"/>
                    <a:pt x="29" y="24"/>
                    <a:pt x="29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8" y="22"/>
                    <a:pt x="28" y="22"/>
                    <a:pt x="28" y="22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8" y="22"/>
                    <a:pt x="28" y="22"/>
                    <a:pt x="28" y="22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19"/>
                    <a:pt x="27" y="19"/>
                    <a:pt x="27" y="19"/>
                  </a:cubicBezTo>
                  <a:cubicBezTo>
                    <a:pt x="26" y="19"/>
                    <a:pt x="26" y="18"/>
                    <a:pt x="26" y="17"/>
                  </a:cubicBezTo>
                  <a:cubicBezTo>
                    <a:pt x="25" y="18"/>
                    <a:pt x="25" y="18"/>
                    <a:pt x="25" y="18"/>
                  </a:cubicBezTo>
                  <a:cubicBezTo>
                    <a:pt x="25" y="18"/>
                    <a:pt x="25" y="18"/>
                    <a:pt x="25" y="18"/>
                  </a:cubicBezTo>
                  <a:cubicBezTo>
                    <a:pt x="25" y="18"/>
                    <a:pt x="25" y="19"/>
                    <a:pt x="24" y="19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3" y="19"/>
                    <a:pt x="23" y="19"/>
                    <a:pt x="23" y="19"/>
                  </a:cubicBezTo>
                  <a:cubicBezTo>
                    <a:pt x="23" y="18"/>
                    <a:pt x="23" y="17"/>
                    <a:pt x="24" y="17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21" y="16"/>
                    <a:pt x="21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20" y="18"/>
                    <a:pt x="20" y="18"/>
                    <a:pt x="20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20" y="21"/>
                    <a:pt x="20" y="22"/>
                    <a:pt x="18" y="23"/>
                  </a:cubicBezTo>
                  <a:cubicBezTo>
                    <a:pt x="19" y="23"/>
                    <a:pt x="19" y="24"/>
                    <a:pt x="19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3"/>
                    <a:pt x="17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5" y="22"/>
                    <a:pt x="15" y="21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1"/>
                    <a:pt x="14" y="20"/>
                    <a:pt x="14" y="19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8"/>
                    <a:pt x="14" y="17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15"/>
                    <a:pt x="16" y="15"/>
                    <a:pt x="16" y="14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7" y="14"/>
                    <a:pt x="18" y="13"/>
                    <a:pt x="18" y="12"/>
                  </a:cubicBezTo>
                  <a:cubicBezTo>
                    <a:pt x="18" y="13"/>
                    <a:pt x="18" y="13"/>
                    <a:pt x="18" y="14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14"/>
                    <a:pt x="21" y="14"/>
                    <a:pt x="21" y="14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22" y="15"/>
                    <a:pt x="22" y="16"/>
                    <a:pt x="23" y="16"/>
                  </a:cubicBezTo>
                  <a:cubicBezTo>
                    <a:pt x="23" y="15"/>
                    <a:pt x="23" y="15"/>
                    <a:pt x="23" y="15"/>
                  </a:cubicBezTo>
                  <a:cubicBezTo>
                    <a:pt x="22" y="15"/>
                    <a:pt x="22" y="14"/>
                    <a:pt x="22" y="14"/>
                  </a:cubicBezTo>
                  <a:cubicBezTo>
                    <a:pt x="22" y="14"/>
                    <a:pt x="23" y="15"/>
                    <a:pt x="23" y="15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3" y="13"/>
                    <a:pt x="23" y="12"/>
                    <a:pt x="23" y="11"/>
                  </a:cubicBezTo>
                  <a:cubicBezTo>
                    <a:pt x="23" y="12"/>
                    <a:pt x="23" y="12"/>
                    <a:pt x="24" y="12"/>
                  </a:cubicBezTo>
                  <a:cubicBezTo>
                    <a:pt x="24" y="13"/>
                    <a:pt x="24" y="13"/>
                    <a:pt x="24" y="13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5" y="12"/>
                    <a:pt x="25" y="12"/>
                    <a:pt x="25" y="12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5" y="11"/>
                    <a:pt x="24" y="10"/>
                    <a:pt x="24" y="10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3" y="7"/>
                    <a:pt x="23" y="6"/>
                    <a:pt x="22" y="6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5"/>
                    <a:pt x="20" y="6"/>
                    <a:pt x="20" y="6"/>
                  </a:cubicBezTo>
                  <a:cubicBezTo>
                    <a:pt x="20" y="5"/>
                    <a:pt x="20" y="4"/>
                    <a:pt x="20" y="4"/>
                  </a:cubicBezTo>
                  <a:cubicBezTo>
                    <a:pt x="19" y="4"/>
                    <a:pt x="19" y="5"/>
                    <a:pt x="19" y="6"/>
                  </a:cubicBezTo>
                  <a:cubicBezTo>
                    <a:pt x="18" y="5"/>
                    <a:pt x="19" y="4"/>
                    <a:pt x="20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1" y="3"/>
                    <a:pt x="21" y="2"/>
                    <a:pt x="21" y="2"/>
                  </a:cubicBezTo>
                  <a:cubicBezTo>
                    <a:pt x="21" y="1"/>
                    <a:pt x="20" y="1"/>
                    <a:pt x="20" y="2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1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9" y="1"/>
                    <a:pt x="18" y="2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4"/>
                    <a:pt x="17" y="5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6" y="7"/>
                    <a:pt x="16" y="8"/>
                    <a:pt x="17" y="8"/>
                  </a:cubicBezTo>
                  <a:cubicBezTo>
                    <a:pt x="16" y="9"/>
                    <a:pt x="16" y="10"/>
                    <a:pt x="16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8"/>
                    <a:pt x="16" y="8"/>
                  </a:cubicBezTo>
                  <a:cubicBezTo>
                    <a:pt x="15" y="8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10"/>
                    <a:pt x="15" y="10"/>
                    <a:pt x="14" y="10"/>
                  </a:cubicBezTo>
                  <a:cubicBezTo>
                    <a:pt x="14" y="11"/>
                    <a:pt x="13" y="10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3" y="7"/>
                    <a:pt x="13" y="7"/>
                  </a:cubicBezTo>
                  <a:cubicBezTo>
                    <a:pt x="14" y="6"/>
                    <a:pt x="14" y="5"/>
                    <a:pt x="15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5"/>
                    <a:pt x="11" y="5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1" y="9"/>
                    <a:pt x="12" y="9"/>
                    <a:pt x="12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9"/>
                    <a:pt x="10" y="9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7"/>
                    <a:pt x="8" y="7"/>
                    <a:pt x="9" y="6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3" y="11"/>
                    <a:pt x="2" y="16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1" y="24"/>
                    <a:pt x="1" y="25"/>
                    <a:pt x="1" y="26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2" y="27"/>
                    <a:pt x="2" y="27"/>
                    <a:pt x="1" y="28"/>
                  </a:cubicBezTo>
                  <a:cubicBezTo>
                    <a:pt x="1" y="28"/>
                    <a:pt x="1" y="28"/>
                    <a:pt x="1" y="28"/>
                  </a:cubicBezTo>
                  <a:cubicBezTo>
                    <a:pt x="1" y="28"/>
                    <a:pt x="1" y="28"/>
                    <a:pt x="1" y="28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8"/>
                    <a:pt x="1" y="28"/>
                    <a:pt x="1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0" y="30"/>
                    <a:pt x="0" y="30"/>
                  </a:cubicBezTo>
                  <a:cubicBezTo>
                    <a:pt x="0" y="32"/>
                    <a:pt x="1" y="34"/>
                    <a:pt x="1" y="36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1" y="37"/>
                    <a:pt x="2" y="38"/>
                    <a:pt x="2" y="38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2" y="39"/>
                    <a:pt x="2" y="40"/>
                    <a:pt x="2" y="40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3" y="41"/>
                    <a:pt x="3" y="41"/>
                    <a:pt x="3" y="41"/>
                  </a:cubicBezTo>
                  <a:cubicBezTo>
                    <a:pt x="3" y="41"/>
                    <a:pt x="3" y="41"/>
                    <a:pt x="3" y="42"/>
                  </a:cubicBezTo>
                  <a:cubicBezTo>
                    <a:pt x="4" y="42"/>
                    <a:pt x="4" y="43"/>
                    <a:pt x="4" y="43"/>
                  </a:cubicBezTo>
                  <a:cubicBezTo>
                    <a:pt x="4" y="43"/>
                    <a:pt x="4" y="43"/>
                    <a:pt x="4" y="43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3" y="41"/>
                    <a:pt x="2" y="39"/>
                    <a:pt x="2" y="38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3" y="39"/>
                    <a:pt x="3" y="40"/>
                    <a:pt x="4" y="4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5" y="42"/>
                    <a:pt x="6" y="43"/>
                    <a:pt x="6" y="44"/>
                  </a:cubicBezTo>
                  <a:cubicBezTo>
                    <a:pt x="6" y="44"/>
                    <a:pt x="6" y="44"/>
                    <a:pt x="6" y="44"/>
                  </a:cubicBezTo>
                  <a:cubicBezTo>
                    <a:pt x="6" y="44"/>
                    <a:pt x="6" y="44"/>
                    <a:pt x="6" y="44"/>
                  </a:cubicBezTo>
                  <a:cubicBezTo>
                    <a:pt x="6" y="45"/>
                    <a:pt x="7" y="45"/>
                    <a:pt x="8" y="46"/>
                  </a:cubicBezTo>
                  <a:cubicBezTo>
                    <a:pt x="9" y="46"/>
                    <a:pt x="10" y="47"/>
                    <a:pt x="11" y="47"/>
                  </a:cubicBezTo>
                  <a:cubicBezTo>
                    <a:pt x="12" y="46"/>
                    <a:pt x="14" y="48"/>
                    <a:pt x="15" y="48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5" y="49"/>
                    <a:pt x="16" y="49"/>
                    <a:pt x="16" y="49"/>
                  </a:cubicBezTo>
                  <a:cubicBezTo>
                    <a:pt x="16" y="50"/>
                    <a:pt x="16" y="50"/>
                    <a:pt x="16" y="50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18" y="50"/>
                    <a:pt x="18" y="50"/>
                    <a:pt x="18" y="50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20" y="51"/>
                    <a:pt x="20" y="51"/>
                    <a:pt x="20" y="51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0" y="51"/>
                    <a:pt x="20" y="51"/>
                    <a:pt x="20" y="51"/>
                  </a:cubicBezTo>
                  <a:cubicBezTo>
                    <a:pt x="21" y="51"/>
                    <a:pt x="21" y="51"/>
                    <a:pt x="21" y="51"/>
                  </a:cubicBezTo>
                  <a:cubicBezTo>
                    <a:pt x="20" y="51"/>
                    <a:pt x="20" y="51"/>
                    <a:pt x="20" y="51"/>
                  </a:cubicBezTo>
                  <a:cubicBezTo>
                    <a:pt x="21" y="52"/>
                    <a:pt x="21" y="52"/>
                    <a:pt x="21" y="52"/>
                  </a:cubicBezTo>
                  <a:cubicBezTo>
                    <a:pt x="21" y="51"/>
                    <a:pt x="21" y="51"/>
                    <a:pt x="21" y="51"/>
                  </a:cubicBezTo>
                  <a:cubicBezTo>
                    <a:pt x="21" y="50"/>
                    <a:pt x="20" y="50"/>
                    <a:pt x="20" y="50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19" y="50"/>
                    <a:pt x="19" y="50"/>
                    <a:pt x="19" y="50"/>
                  </a:cubicBezTo>
                  <a:cubicBezTo>
                    <a:pt x="18" y="50"/>
                    <a:pt x="18" y="50"/>
                    <a:pt x="18" y="50"/>
                  </a:cubicBezTo>
                  <a:cubicBezTo>
                    <a:pt x="18" y="50"/>
                    <a:pt x="18" y="50"/>
                    <a:pt x="17" y="49"/>
                  </a:cubicBezTo>
                  <a:cubicBezTo>
                    <a:pt x="17" y="49"/>
                    <a:pt x="17" y="48"/>
                    <a:pt x="17" y="47"/>
                  </a:cubicBezTo>
                  <a:cubicBezTo>
                    <a:pt x="16" y="47"/>
                    <a:pt x="15" y="47"/>
                    <a:pt x="14" y="47"/>
                  </a:cubicBezTo>
                  <a:cubicBezTo>
                    <a:pt x="14" y="47"/>
                    <a:pt x="14" y="47"/>
                    <a:pt x="14" y="47"/>
                  </a:cubicBezTo>
                  <a:cubicBezTo>
                    <a:pt x="14" y="47"/>
                    <a:pt x="14" y="46"/>
                    <a:pt x="14" y="46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4" y="46"/>
                    <a:pt x="14" y="45"/>
                    <a:pt x="15" y="45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4" y="44"/>
                    <a:pt x="14" y="44"/>
                    <a:pt x="13" y="44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1" y="46"/>
                  </a:cubicBezTo>
                  <a:cubicBezTo>
                    <a:pt x="10" y="45"/>
                    <a:pt x="10" y="45"/>
                    <a:pt x="10" y="44"/>
                  </a:cubicBezTo>
                  <a:cubicBezTo>
                    <a:pt x="10" y="44"/>
                    <a:pt x="10" y="44"/>
                    <a:pt x="10" y="44"/>
                  </a:cubicBezTo>
                  <a:cubicBezTo>
                    <a:pt x="9" y="43"/>
                    <a:pt x="9" y="41"/>
                    <a:pt x="10" y="40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11" y="40"/>
                    <a:pt x="11" y="40"/>
                    <a:pt x="12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5" y="40"/>
                    <a:pt x="15" y="40"/>
                    <a:pt x="15" y="40"/>
                  </a:cubicBezTo>
                  <a:cubicBezTo>
                    <a:pt x="15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40"/>
                  </a:cubicBezTo>
                  <a:cubicBezTo>
                    <a:pt x="16" y="40"/>
                    <a:pt x="16" y="40"/>
                    <a:pt x="16" y="40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7" y="41"/>
                    <a:pt x="17" y="42"/>
                    <a:pt x="17" y="42"/>
                  </a:cubicBezTo>
                  <a:cubicBezTo>
                    <a:pt x="19" y="41"/>
                    <a:pt x="17" y="40"/>
                    <a:pt x="17" y="39"/>
                  </a:cubicBezTo>
                  <a:cubicBezTo>
                    <a:pt x="17" y="38"/>
                    <a:pt x="18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19" y="36"/>
                    <a:pt x="19" y="35"/>
                    <a:pt x="19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1" y="33"/>
                    <a:pt x="21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5" y="29"/>
                    <a:pt x="25" y="29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6" y="30"/>
                    <a:pt x="26" y="29"/>
                    <a:pt x="27" y="29"/>
                  </a:cubicBezTo>
                  <a:cubicBezTo>
                    <a:pt x="27" y="29"/>
                    <a:pt x="27" y="29"/>
                    <a:pt x="27" y="29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7" y="29"/>
                    <a:pt x="27" y="29"/>
                    <a:pt x="27" y="29"/>
                  </a:cubicBezTo>
                  <a:cubicBezTo>
                    <a:pt x="26" y="29"/>
                    <a:pt x="26" y="29"/>
                    <a:pt x="25" y="29"/>
                  </a:cubicBezTo>
                  <a:cubicBezTo>
                    <a:pt x="25" y="28"/>
                    <a:pt x="25" y="28"/>
                    <a:pt x="25" y="28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24" y="26"/>
                    <a:pt x="23" y="28"/>
                    <a:pt x="22" y="28"/>
                  </a:cubicBezTo>
                  <a:cubicBezTo>
                    <a:pt x="22" y="28"/>
                    <a:pt x="23" y="27"/>
                    <a:pt x="23" y="26"/>
                  </a:cubicBezTo>
                  <a:cubicBezTo>
                    <a:pt x="24" y="26"/>
                    <a:pt x="24" y="26"/>
                    <a:pt x="24" y="26"/>
                  </a:cubicBezTo>
                  <a:cubicBezTo>
                    <a:pt x="24" y="25"/>
                    <a:pt x="26" y="26"/>
                    <a:pt x="27" y="25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8" y="25"/>
                    <a:pt x="28" y="26"/>
                    <a:pt x="27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8" y="27"/>
                    <a:pt x="28" y="27"/>
                    <a:pt x="29" y="2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9" y="28"/>
                    <a:pt x="29" y="28"/>
                    <a:pt x="29" y="28"/>
                  </a:cubicBezTo>
                  <a:cubicBezTo>
                    <a:pt x="29" y="28"/>
                    <a:pt x="29" y="28"/>
                    <a:pt x="29" y="28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30" y="27"/>
                    <a:pt x="30" y="27"/>
                    <a:pt x="30" y="27"/>
                  </a:cubicBezTo>
                  <a:close/>
                  <a:moveTo>
                    <a:pt x="20" y="10"/>
                  </a:moveTo>
                  <a:cubicBezTo>
                    <a:pt x="20" y="10"/>
                    <a:pt x="20" y="10"/>
                    <a:pt x="20" y="10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21" y="11"/>
                    <a:pt x="21" y="11"/>
                    <a:pt x="21" y="11"/>
                  </a:cubicBezTo>
                  <a:cubicBezTo>
                    <a:pt x="21" y="11"/>
                    <a:pt x="21" y="12"/>
                    <a:pt x="20" y="12"/>
                  </a:cubicBezTo>
                  <a:cubicBezTo>
                    <a:pt x="21" y="12"/>
                    <a:pt x="21" y="12"/>
                    <a:pt x="21" y="12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9" y="12"/>
                    <a:pt x="18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0" y="12"/>
                    <a:pt x="20" y="11"/>
                    <a:pt x="20" y="10"/>
                  </a:cubicBezTo>
                  <a:close/>
                  <a:moveTo>
                    <a:pt x="18" y="8"/>
                  </a:moveTo>
                  <a:cubicBezTo>
                    <a:pt x="18" y="8"/>
                    <a:pt x="18" y="8"/>
                    <a:pt x="18" y="8"/>
                  </a:cubicBezTo>
                  <a:cubicBezTo>
                    <a:pt x="18" y="8"/>
                    <a:pt x="19" y="8"/>
                    <a:pt x="19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9" y="9"/>
                    <a:pt x="19" y="9"/>
                    <a:pt x="19" y="10"/>
                  </a:cubicBezTo>
                  <a:cubicBezTo>
                    <a:pt x="19" y="10"/>
                    <a:pt x="18" y="10"/>
                    <a:pt x="18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0"/>
                    <a:pt x="18" y="9"/>
                    <a:pt x="18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8" y="9"/>
                    <a:pt x="17" y="8"/>
                    <a:pt x="17" y="8"/>
                  </a:cubicBezTo>
                  <a:lnTo>
                    <a:pt x="18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57" name="Freeform 1679"/>
            <p:cNvSpPr>
              <a:spLocks/>
            </p:cNvSpPr>
            <p:nvPr userDrawn="1"/>
          </p:nvSpPr>
          <p:spPr bwMode="auto">
            <a:xfrm>
              <a:off x="291" y="302"/>
              <a:ext cx="4" cy="4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2" y="1"/>
                </a:cxn>
              </a:cxnLst>
              <a:rect l="0" t="0" r="r" b="b"/>
              <a:pathLst>
                <a:path w="2" h="3">
                  <a:moveTo>
                    <a:pt x="2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2"/>
                    <a:pt x="2" y="2"/>
                    <a:pt x="2" y="2"/>
                  </a:cubicBezTo>
                  <a:lnTo>
                    <a:pt x="2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258" name="Rectangle 1680"/>
          <p:cNvSpPr>
            <a:spLocks noChangeArrowheads="1"/>
          </p:cNvSpPr>
          <p:nvPr userDrawn="1"/>
        </p:nvSpPr>
        <p:spPr bwMode="auto">
          <a:xfrm>
            <a:off x="0" y="6669091"/>
            <a:ext cx="9906000" cy="200025"/>
          </a:xfrm>
          <a:prstGeom prst="rect">
            <a:avLst/>
          </a:prstGeom>
          <a:solidFill>
            <a:srgbClr val="00783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grpSp>
        <p:nvGrpSpPr>
          <p:cNvPr id="4" name="Group 1684"/>
          <p:cNvGrpSpPr>
            <a:grpSpLocks/>
          </p:cNvGrpSpPr>
          <p:nvPr userDrawn="1"/>
        </p:nvGrpSpPr>
        <p:grpSpPr bwMode="auto">
          <a:xfrm flipH="1">
            <a:off x="6908404" y="6350"/>
            <a:ext cx="2997596" cy="2501900"/>
            <a:chOff x="0" y="2744"/>
            <a:chExt cx="1740" cy="1576"/>
          </a:xfrm>
        </p:grpSpPr>
        <p:sp>
          <p:nvSpPr>
            <p:cNvPr id="260" name="Freeform 1685"/>
            <p:cNvSpPr>
              <a:spLocks/>
            </p:cNvSpPr>
            <p:nvPr userDrawn="1"/>
          </p:nvSpPr>
          <p:spPr bwMode="auto">
            <a:xfrm>
              <a:off x="648" y="2744"/>
              <a:ext cx="1092" cy="15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1" y="176"/>
                </a:cxn>
              </a:cxnLst>
              <a:rect l="0" t="0" r="r" b="b"/>
              <a:pathLst>
                <a:path w="181" h="176">
                  <a:moveTo>
                    <a:pt x="0" y="0"/>
                  </a:moveTo>
                  <a:cubicBezTo>
                    <a:pt x="81" y="32"/>
                    <a:pt x="147" y="96"/>
                    <a:pt x="181" y="176"/>
                  </a:cubicBezTo>
                </a:path>
              </a:pathLst>
            </a:custGeom>
            <a:noFill/>
            <a:ln w="19050" cap="flat" cmpd="sng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61" name="Freeform 1686"/>
            <p:cNvSpPr>
              <a:spLocks noEditPoints="1"/>
            </p:cNvSpPr>
            <p:nvPr userDrawn="1"/>
          </p:nvSpPr>
          <p:spPr bwMode="auto">
            <a:xfrm>
              <a:off x="0" y="2744"/>
              <a:ext cx="1401" cy="1576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13" y="176"/>
                </a:cxn>
                <a:cxn ang="0">
                  <a:pos x="168" y="0"/>
                </a:cxn>
                <a:cxn ang="0">
                  <a:pos x="254" y="175"/>
                </a:cxn>
              </a:cxnLst>
              <a:rect l="0" t="0" r="r" b="b"/>
              <a:pathLst>
                <a:path w="254" h="176">
                  <a:moveTo>
                    <a:pt x="0" y="12"/>
                  </a:moveTo>
                  <a:cubicBezTo>
                    <a:pt x="94" y="31"/>
                    <a:pt x="172" y="93"/>
                    <a:pt x="213" y="176"/>
                  </a:cubicBezTo>
                  <a:moveTo>
                    <a:pt x="168" y="0"/>
                  </a:moveTo>
                  <a:cubicBezTo>
                    <a:pt x="210" y="50"/>
                    <a:pt x="240" y="110"/>
                    <a:pt x="254" y="175"/>
                  </a:cubicBezTo>
                </a:path>
              </a:pathLst>
            </a:custGeom>
            <a:noFill/>
            <a:ln w="19050" cap="flat" cmpd="sng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262" name="Rectangle 1034"/>
          <p:cNvSpPr>
            <a:spLocks noChangeArrowheads="1"/>
          </p:cNvSpPr>
          <p:nvPr userDrawn="1"/>
        </p:nvSpPr>
        <p:spPr bwMode="auto">
          <a:xfrm>
            <a:off x="256250" y="-9523"/>
            <a:ext cx="9654910" cy="37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3" name="Line 1086"/>
          <p:cNvSpPr>
            <a:spLocks noChangeShapeType="1"/>
          </p:cNvSpPr>
          <p:nvPr userDrawn="1"/>
        </p:nvSpPr>
        <p:spPr bwMode="auto">
          <a:xfrm>
            <a:off x="524539" y="617541"/>
            <a:ext cx="1719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4" name="Line 1087"/>
          <p:cNvSpPr>
            <a:spLocks noChangeShapeType="1"/>
          </p:cNvSpPr>
          <p:nvPr userDrawn="1"/>
        </p:nvSpPr>
        <p:spPr bwMode="auto">
          <a:xfrm>
            <a:off x="524539" y="617541"/>
            <a:ext cx="1719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5" name="Rectangle 1088"/>
          <p:cNvSpPr>
            <a:spLocks noChangeArrowheads="1"/>
          </p:cNvSpPr>
          <p:nvPr userDrawn="1"/>
        </p:nvSpPr>
        <p:spPr bwMode="auto">
          <a:xfrm>
            <a:off x="524539" y="617541"/>
            <a:ext cx="1719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6" name="Rectangle 1089"/>
          <p:cNvSpPr>
            <a:spLocks noChangeArrowheads="1"/>
          </p:cNvSpPr>
          <p:nvPr userDrawn="1"/>
        </p:nvSpPr>
        <p:spPr bwMode="auto">
          <a:xfrm>
            <a:off x="524539" y="617541"/>
            <a:ext cx="1719" cy="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7" name="Freeform 1098"/>
          <p:cNvSpPr>
            <a:spLocks/>
          </p:cNvSpPr>
          <p:nvPr userDrawn="1"/>
        </p:nvSpPr>
        <p:spPr bwMode="auto">
          <a:xfrm>
            <a:off x="527978" y="617541"/>
            <a:ext cx="344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8" name="Freeform 1115"/>
          <p:cNvSpPr>
            <a:spLocks/>
          </p:cNvSpPr>
          <p:nvPr userDrawn="1"/>
        </p:nvSpPr>
        <p:spPr bwMode="auto">
          <a:xfrm>
            <a:off x="497022" y="473075"/>
            <a:ext cx="3440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9" name="Freeform 1120"/>
          <p:cNvSpPr>
            <a:spLocks/>
          </p:cNvSpPr>
          <p:nvPr userDrawn="1"/>
        </p:nvSpPr>
        <p:spPr bwMode="auto">
          <a:xfrm>
            <a:off x="497022" y="463553"/>
            <a:ext cx="3440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0" name="Freeform 1134"/>
          <p:cNvSpPr>
            <a:spLocks/>
          </p:cNvSpPr>
          <p:nvPr userDrawn="1"/>
        </p:nvSpPr>
        <p:spPr bwMode="auto">
          <a:xfrm>
            <a:off x="761870" y="514350"/>
            <a:ext cx="3440" cy="6350"/>
          </a:xfrm>
          <a:custGeom>
            <a:avLst/>
            <a:gdLst/>
            <a:ahLst/>
            <a:cxnLst>
              <a:cxn ang="0">
                <a:pos x="2" y="4"/>
              </a:cxn>
              <a:cxn ang="0">
                <a:pos x="2" y="4"/>
              </a:cxn>
              <a:cxn ang="0">
                <a:pos x="2" y="4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2"/>
              </a:cxn>
              <a:cxn ang="0">
                <a:pos x="2" y="4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2" y="4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1" name="Freeform 1141"/>
          <p:cNvSpPr>
            <a:spLocks/>
          </p:cNvSpPr>
          <p:nvPr userDrawn="1"/>
        </p:nvSpPr>
        <p:spPr bwMode="auto">
          <a:xfrm>
            <a:off x="765310" y="479425"/>
            <a:ext cx="1719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0" y="2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4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4"/>
              </a:cxn>
            </a:cxnLst>
            <a:rect l="0" t="0" r="r" b="b"/>
            <a:pathLst>
              <a:path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2" name="Freeform 1148"/>
          <p:cNvSpPr>
            <a:spLocks/>
          </p:cNvSpPr>
          <p:nvPr userDrawn="1"/>
        </p:nvSpPr>
        <p:spPr bwMode="auto">
          <a:xfrm>
            <a:off x="751551" y="460376"/>
            <a:ext cx="3440" cy="3175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0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3" name="Freeform 1150"/>
          <p:cNvSpPr>
            <a:spLocks/>
          </p:cNvSpPr>
          <p:nvPr userDrawn="1"/>
        </p:nvSpPr>
        <p:spPr bwMode="auto">
          <a:xfrm>
            <a:off x="741233" y="447677"/>
            <a:ext cx="1719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0"/>
              </a:cxn>
              <a:cxn ang="0">
                <a:pos x="0" y="2"/>
              </a:cxn>
            </a:cxnLst>
            <a:rect l="0" t="0" r="r" b="b"/>
            <a:pathLst>
              <a:path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4" name="Freeform 1152"/>
          <p:cNvSpPr>
            <a:spLocks/>
          </p:cNvSpPr>
          <p:nvPr userDrawn="1"/>
        </p:nvSpPr>
        <p:spPr bwMode="auto">
          <a:xfrm>
            <a:off x="741231" y="447677"/>
            <a:ext cx="3440" cy="3175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5" name="Freeform 1154"/>
          <p:cNvSpPr>
            <a:spLocks/>
          </p:cNvSpPr>
          <p:nvPr userDrawn="1"/>
        </p:nvSpPr>
        <p:spPr bwMode="auto">
          <a:xfrm>
            <a:off x="720595" y="434975"/>
            <a:ext cx="3440" cy="1588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6" name="Freeform 1156"/>
          <p:cNvSpPr>
            <a:spLocks/>
          </p:cNvSpPr>
          <p:nvPr userDrawn="1"/>
        </p:nvSpPr>
        <p:spPr bwMode="auto">
          <a:xfrm>
            <a:off x="720595" y="431801"/>
            <a:ext cx="3440" cy="3175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7" name="Freeform 1163"/>
          <p:cNvSpPr>
            <a:spLocks/>
          </p:cNvSpPr>
          <p:nvPr userDrawn="1"/>
        </p:nvSpPr>
        <p:spPr bwMode="auto">
          <a:xfrm>
            <a:off x="662120" y="415928"/>
            <a:ext cx="6879" cy="3175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2"/>
              </a:cxn>
              <a:cxn ang="0">
                <a:pos x="4" y="2"/>
              </a:cxn>
              <a:cxn ang="0">
                <a:pos x="4" y="0"/>
              </a:cxn>
              <a:cxn ang="0">
                <a:pos x="4" y="0"/>
              </a:cxn>
              <a:cxn ang="0">
                <a:pos x="2" y="0"/>
              </a:cxn>
              <a:cxn ang="0">
                <a:pos x="2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4" y="2"/>
              </a:cxn>
              <a:cxn ang="0">
                <a:pos x="4" y="0"/>
              </a:cxn>
              <a:cxn ang="0">
                <a:pos x="4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2" y="2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4" y="0"/>
                </a:lnTo>
                <a:lnTo>
                  <a:pt x="2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4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8" name="Freeform 1172"/>
          <p:cNvSpPr>
            <a:spLocks/>
          </p:cNvSpPr>
          <p:nvPr userDrawn="1"/>
        </p:nvSpPr>
        <p:spPr bwMode="auto">
          <a:xfrm>
            <a:off x="631164" y="476253"/>
            <a:ext cx="3440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9" name="Freeform 1177"/>
          <p:cNvSpPr>
            <a:spLocks/>
          </p:cNvSpPr>
          <p:nvPr userDrawn="1"/>
        </p:nvSpPr>
        <p:spPr bwMode="auto">
          <a:xfrm>
            <a:off x="603649" y="534991"/>
            <a:ext cx="3440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0" name="Freeform 1180"/>
          <p:cNvSpPr>
            <a:spLocks/>
          </p:cNvSpPr>
          <p:nvPr userDrawn="1"/>
        </p:nvSpPr>
        <p:spPr bwMode="auto">
          <a:xfrm>
            <a:off x="607087" y="530228"/>
            <a:ext cx="3440" cy="476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2" y="3"/>
              </a:cxn>
              <a:cxn ang="0">
                <a:pos x="2" y="3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2" y="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1" name="Line 1187"/>
          <p:cNvSpPr>
            <a:spLocks noChangeShapeType="1"/>
          </p:cNvSpPr>
          <p:nvPr userDrawn="1"/>
        </p:nvSpPr>
        <p:spPr bwMode="auto">
          <a:xfrm>
            <a:off x="617408" y="520700"/>
            <a:ext cx="1719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2" name="Line 1188"/>
          <p:cNvSpPr>
            <a:spLocks noChangeShapeType="1"/>
          </p:cNvSpPr>
          <p:nvPr userDrawn="1"/>
        </p:nvSpPr>
        <p:spPr bwMode="auto">
          <a:xfrm>
            <a:off x="617408" y="520700"/>
            <a:ext cx="1719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3" name="Freeform 1208"/>
          <p:cNvSpPr>
            <a:spLocks/>
          </p:cNvSpPr>
          <p:nvPr userDrawn="1"/>
        </p:nvSpPr>
        <p:spPr bwMode="auto">
          <a:xfrm>
            <a:off x="644924" y="557216"/>
            <a:ext cx="1719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4" name="Freeform 1210"/>
          <p:cNvSpPr>
            <a:spLocks/>
          </p:cNvSpPr>
          <p:nvPr userDrawn="1"/>
        </p:nvSpPr>
        <p:spPr bwMode="auto">
          <a:xfrm>
            <a:off x="644924" y="557216"/>
            <a:ext cx="3440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5" name="Freeform 1214"/>
          <p:cNvSpPr>
            <a:spLocks/>
          </p:cNvSpPr>
          <p:nvPr userDrawn="1"/>
        </p:nvSpPr>
        <p:spPr bwMode="auto">
          <a:xfrm>
            <a:off x="644924" y="557216"/>
            <a:ext cx="3440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6" name="Rectangle 1215"/>
          <p:cNvSpPr>
            <a:spLocks noChangeArrowheads="1"/>
          </p:cNvSpPr>
          <p:nvPr userDrawn="1"/>
        </p:nvSpPr>
        <p:spPr bwMode="auto">
          <a:xfrm>
            <a:off x="644924" y="627066"/>
            <a:ext cx="1719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7" name="Freeform 1217"/>
          <p:cNvSpPr>
            <a:spLocks/>
          </p:cNvSpPr>
          <p:nvPr userDrawn="1"/>
        </p:nvSpPr>
        <p:spPr bwMode="auto">
          <a:xfrm>
            <a:off x="644924" y="627066"/>
            <a:ext cx="1719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8" name="Freeform 1219"/>
          <p:cNvSpPr>
            <a:spLocks/>
          </p:cNvSpPr>
          <p:nvPr userDrawn="1"/>
        </p:nvSpPr>
        <p:spPr bwMode="auto">
          <a:xfrm>
            <a:off x="792826" y="541341"/>
            <a:ext cx="1719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9" name="Freeform 1221"/>
          <p:cNvSpPr>
            <a:spLocks/>
          </p:cNvSpPr>
          <p:nvPr userDrawn="1"/>
        </p:nvSpPr>
        <p:spPr bwMode="auto">
          <a:xfrm>
            <a:off x="792826" y="541341"/>
            <a:ext cx="3440" cy="3175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0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0" name="Freeform 1234"/>
          <p:cNvSpPr>
            <a:spLocks/>
          </p:cNvSpPr>
          <p:nvPr userDrawn="1"/>
        </p:nvSpPr>
        <p:spPr bwMode="auto">
          <a:xfrm>
            <a:off x="782506" y="550866"/>
            <a:ext cx="344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1" name="Line 1237"/>
          <p:cNvSpPr>
            <a:spLocks noChangeShapeType="1"/>
          </p:cNvSpPr>
          <p:nvPr userDrawn="1"/>
        </p:nvSpPr>
        <p:spPr bwMode="auto">
          <a:xfrm>
            <a:off x="789387" y="544516"/>
            <a:ext cx="1719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2" name="Line 1238"/>
          <p:cNvSpPr>
            <a:spLocks noChangeShapeType="1"/>
          </p:cNvSpPr>
          <p:nvPr userDrawn="1"/>
        </p:nvSpPr>
        <p:spPr bwMode="auto">
          <a:xfrm>
            <a:off x="789387" y="544516"/>
            <a:ext cx="1719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3" name="Freeform 1240"/>
          <p:cNvSpPr>
            <a:spLocks/>
          </p:cNvSpPr>
          <p:nvPr userDrawn="1"/>
        </p:nvSpPr>
        <p:spPr bwMode="auto">
          <a:xfrm>
            <a:off x="789387" y="541341"/>
            <a:ext cx="1719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4" name="Freeform 1243"/>
          <p:cNvSpPr>
            <a:spLocks/>
          </p:cNvSpPr>
          <p:nvPr userDrawn="1"/>
        </p:nvSpPr>
        <p:spPr bwMode="auto">
          <a:xfrm>
            <a:off x="789385" y="538166"/>
            <a:ext cx="3440" cy="3175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5" name="Freeform 1246"/>
          <p:cNvSpPr>
            <a:spLocks/>
          </p:cNvSpPr>
          <p:nvPr userDrawn="1"/>
        </p:nvSpPr>
        <p:spPr bwMode="auto">
          <a:xfrm>
            <a:off x="785947" y="547691"/>
            <a:ext cx="3440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6" name="Freeform 1250"/>
          <p:cNvSpPr>
            <a:spLocks/>
          </p:cNvSpPr>
          <p:nvPr userDrawn="1"/>
        </p:nvSpPr>
        <p:spPr bwMode="auto">
          <a:xfrm>
            <a:off x="792826" y="530225"/>
            <a:ext cx="3440" cy="1588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7" name="Freeform 1252"/>
          <p:cNvSpPr>
            <a:spLocks/>
          </p:cNvSpPr>
          <p:nvPr userDrawn="1"/>
        </p:nvSpPr>
        <p:spPr bwMode="auto">
          <a:xfrm>
            <a:off x="792826" y="527050"/>
            <a:ext cx="3440" cy="7938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5"/>
              </a:cxn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5"/>
              </a:cxn>
              <a:cxn ang="0">
                <a:pos x="2" y="2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8" name="Freeform 1255"/>
          <p:cNvSpPr>
            <a:spLocks/>
          </p:cNvSpPr>
          <p:nvPr userDrawn="1"/>
        </p:nvSpPr>
        <p:spPr bwMode="auto">
          <a:xfrm>
            <a:off x="772187" y="550866"/>
            <a:ext cx="344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9" name="Rectangle 1256"/>
          <p:cNvSpPr>
            <a:spLocks noChangeArrowheads="1"/>
          </p:cNvSpPr>
          <p:nvPr userDrawn="1"/>
        </p:nvSpPr>
        <p:spPr bwMode="auto">
          <a:xfrm>
            <a:off x="782508" y="550866"/>
            <a:ext cx="1719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00" name="Freeform 1258"/>
          <p:cNvSpPr>
            <a:spLocks/>
          </p:cNvSpPr>
          <p:nvPr userDrawn="1"/>
        </p:nvSpPr>
        <p:spPr bwMode="auto">
          <a:xfrm>
            <a:off x="782508" y="550866"/>
            <a:ext cx="1719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01" name="Freeform 1266"/>
          <p:cNvSpPr>
            <a:spLocks/>
          </p:cNvSpPr>
          <p:nvPr userDrawn="1"/>
        </p:nvSpPr>
        <p:spPr bwMode="auto">
          <a:xfrm>
            <a:off x="789387" y="534991"/>
            <a:ext cx="1719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02" name="Freeform 1269"/>
          <p:cNvSpPr>
            <a:spLocks/>
          </p:cNvSpPr>
          <p:nvPr userDrawn="1"/>
        </p:nvSpPr>
        <p:spPr bwMode="auto">
          <a:xfrm>
            <a:off x="789385" y="530228"/>
            <a:ext cx="3440" cy="476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3"/>
              </a:cxn>
              <a:cxn ang="0">
                <a:pos x="0" y="3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3"/>
              </a:cxn>
              <a:cxn ang="0">
                <a:pos x="0" y="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03" name="Line 1270"/>
          <p:cNvSpPr>
            <a:spLocks noChangeShapeType="1"/>
          </p:cNvSpPr>
          <p:nvPr userDrawn="1"/>
        </p:nvSpPr>
        <p:spPr bwMode="auto">
          <a:xfrm>
            <a:off x="789387" y="530225"/>
            <a:ext cx="1719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04" name="Line 1271"/>
          <p:cNvSpPr>
            <a:spLocks noChangeShapeType="1"/>
          </p:cNvSpPr>
          <p:nvPr userDrawn="1"/>
        </p:nvSpPr>
        <p:spPr bwMode="auto">
          <a:xfrm>
            <a:off x="789387" y="530225"/>
            <a:ext cx="1719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05" name="Rectangle 1272"/>
          <p:cNvSpPr>
            <a:spLocks noChangeArrowheads="1"/>
          </p:cNvSpPr>
          <p:nvPr userDrawn="1"/>
        </p:nvSpPr>
        <p:spPr bwMode="auto">
          <a:xfrm>
            <a:off x="789387" y="530225"/>
            <a:ext cx="1719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06" name="Rectangle 1273"/>
          <p:cNvSpPr>
            <a:spLocks noChangeArrowheads="1"/>
          </p:cNvSpPr>
          <p:nvPr userDrawn="1"/>
        </p:nvSpPr>
        <p:spPr bwMode="auto">
          <a:xfrm>
            <a:off x="789387" y="530225"/>
            <a:ext cx="1719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07" name="Line 1274"/>
          <p:cNvSpPr>
            <a:spLocks noChangeShapeType="1"/>
          </p:cNvSpPr>
          <p:nvPr userDrawn="1"/>
        </p:nvSpPr>
        <p:spPr bwMode="auto">
          <a:xfrm>
            <a:off x="789387" y="527050"/>
            <a:ext cx="1719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08" name="Line 1275"/>
          <p:cNvSpPr>
            <a:spLocks noChangeShapeType="1"/>
          </p:cNvSpPr>
          <p:nvPr userDrawn="1"/>
        </p:nvSpPr>
        <p:spPr bwMode="auto">
          <a:xfrm>
            <a:off x="789387" y="527050"/>
            <a:ext cx="1719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09" name="Freeform 1277"/>
          <p:cNvSpPr>
            <a:spLocks/>
          </p:cNvSpPr>
          <p:nvPr userDrawn="1"/>
        </p:nvSpPr>
        <p:spPr bwMode="auto">
          <a:xfrm>
            <a:off x="789387" y="523877"/>
            <a:ext cx="1719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10" name="Freeform 1287"/>
          <p:cNvSpPr>
            <a:spLocks/>
          </p:cNvSpPr>
          <p:nvPr userDrawn="1"/>
        </p:nvSpPr>
        <p:spPr bwMode="auto">
          <a:xfrm>
            <a:off x="779068" y="514350"/>
            <a:ext cx="3440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11" name="Freeform 1290"/>
          <p:cNvSpPr>
            <a:spLocks/>
          </p:cNvSpPr>
          <p:nvPr userDrawn="1"/>
        </p:nvSpPr>
        <p:spPr bwMode="auto">
          <a:xfrm>
            <a:off x="779068" y="517527"/>
            <a:ext cx="3440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12" name="Rectangle 1335"/>
          <p:cNvSpPr>
            <a:spLocks noChangeArrowheads="1"/>
          </p:cNvSpPr>
          <p:nvPr userDrawn="1"/>
        </p:nvSpPr>
        <p:spPr bwMode="auto">
          <a:xfrm>
            <a:off x="507341" y="508000"/>
            <a:ext cx="1719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13" name="Rectangle 1336"/>
          <p:cNvSpPr>
            <a:spLocks noChangeArrowheads="1"/>
          </p:cNvSpPr>
          <p:nvPr userDrawn="1"/>
        </p:nvSpPr>
        <p:spPr bwMode="auto">
          <a:xfrm>
            <a:off x="514220" y="495300"/>
            <a:ext cx="1719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14" name="Rectangle 1337"/>
          <p:cNvSpPr>
            <a:spLocks noChangeArrowheads="1"/>
          </p:cNvSpPr>
          <p:nvPr userDrawn="1"/>
        </p:nvSpPr>
        <p:spPr bwMode="auto">
          <a:xfrm>
            <a:off x="514220" y="495300"/>
            <a:ext cx="1719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15" name="Rectangle 1340"/>
          <p:cNvSpPr>
            <a:spLocks noChangeArrowheads="1"/>
          </p:cNvSpPr>
          <p:nvPr userDrawn="1"/>
        </p:nvSpPr>
        <p:spPr bwMode="auto">
          <a:xfrm>
            <a:off x="507341" y="508000"/>
            <a:ext cx="1719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16" name="Rectangle 1341"/>
          <p:cNvSpPr>
            <a:spLocks noChangeArrowheads="1"/>
          </p:cNvSpPr>
          <p:nvPr userDrawn="1"/>
        </p:nvSpPr>
        <p:spPr bwMode="auto">
          <a:xfrm>
            <a:off x="507341" y="508000"/>
            <a:ext cx="1719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17" name="Rectangle 1342"/>
          <p:cNvSpPr>
            <a:spLocks noChangeArrowheads="1"/>
          </p:cNvSpPr>
          <p:nvPr userDrawn="1"/>
        </p:nvSpPr>
        <p:spPr bwMode="auto">
          <a:xfrm>
            <a:off x="507341" y="508000"/>
            <a:ext cx="1719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18" name="Rectangle 1343"/>
          <p:cNvSpPr>
            <a:spLocks noChangeArrowheads="1"/>
          </p:cNvSpPr>
          <p:nvPr userDrawn="1"/>
        </p:nvSpPr>
        <p:spPr bwMode="auto">
          <a:xfrm>
            <a:off x="507341" y="508000"/>
            <a:ext cx="1719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19" name="Rectangle 1344"/>
          <p:cNvSpPr>
            <a:spLocks noChangeArrowheads="1"/>
          </p:cNvSpPr>
          <p:nvPr userDrawn="1"/>
        </p:nvSpPr>
        <p:spPr bwMode="auto">
          <a:xfrm>
            <a:off x="503901" y="485778"/>
            <a:ext cx="1719" cy="3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5365750" y="4953000"/>
            <a:ext cx="4540250" cy="228600"/>
          </a:xfrm>
        </p:spPr>
        <p:txBody>
          <a:bodyPr/>
          <a:lstStyle>
            <a:lvl1pPr marL="0" indent="0">
              <a:buFontTx/>
              <a:buNone/>
              <a:defRPr sz="900">
                <a:solidFill>
                  <a:srgbClr val="215477"/>
                </a:solidFill>
              </a:defRPr>
            </a:lvl1pPr>
          </a:lstStyle>
          <a:p>
            <a:r>
              <a:rPr lang="en-US"/>
              <a:t>Potential strategic partnership</a:t>
            </a:r>
          </a:p>
        </p:txBody>
      </p:sp>
      <p:sp>
        <p:nvSpPr>
          <p:cNvPr id="3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28541C59-C23B-45AD-BB79-71D28A97E6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28541C59-C23B-45AD-BB79-71D28A97E6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28541C59-C23B-45AD-BB79-71D28A97E6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27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981200"/>
            <a:ext cx="4127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28541C59-C23B-45AD-BB79-71D28A97E6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28541C59-C23B-45AD-BB79-71D28A97E6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28541C59-C23B-45AD-BB79-71D28A97E6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28541C59-C23B-45AD-BB79-71D28A97E6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28541C59-C23B-45AD-BB79-71D28A97E6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28541C59-C23B-45AD-BB79-71D28A97E6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28541C59-C23B-45AD-BB79-71D28A97E6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4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1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28541C59-C23B-45AD-BB79-71D28A97E6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8025" y="871538"/>
            <a:ext cx="2105025" cy="5224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871538"/>
            <a:ext cx="6149975" cy="5224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28541C59-C23B-45AD-BB79-71D28A97E6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28541C59-C23B-45AD-BB79-71D28A97E6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28541C59-C23B-45AD-BB79-71D28A97E6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28541C59-C23B-45AD-BB79-71D28A97E6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28541C59-C23B-45AD-BB79-71D28A97E6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28541C59-C23B-45AD-BB79-71D28A97E6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28541C59-C23B-45AD-BB79-71D28A97E6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28541C59-C23B-45AD-BB79-71D28A97E6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28541C59-C23B-45AD-BB79-71D28A97E6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28541C59-C23B-45AD-BB79-71D28A97E6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/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28541C59-C23B-45AD-BB79-71D28A97E6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28541C59-C23B-45AD-BB79-71D28A97E6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28541C59-C23B-45AD-BB79-71D28A97E6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3962400" y="65087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fld id="{28541C59-C23B-45AD-BB79-71D28A97E66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7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7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 baseline="0">
                <a:solidFill>
                  <a:schemeClr val="accent3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28541C59-C23B-45AD-BB79-71D28A97E6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TextBox 329"/>
          <p:cNvSpPr txBox="1"/>
          <p:nvPr userDrawn="1"/>
        </p:nvSpPr>
        <p:spPr>
          <a:xfrm>
            <a:off x="0" y="6096000"/>
            <a:ext cx="9893808" cy="594360"/>
          </a:xfrm>
          <a:prstGeom prst="rect">
            <a:avLst/>
          </a:prstGeom>
          <a:solidFill>
            <a:srgbClr val="FFFFF7"/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1425"/>
          <p:cNvSpPr>
            <a:spLocks noChangeArrowheads="1"/>
          </p:cNvSpPr>
          <p:nvPr userDrawn="1"/>
        </p:nvSpPr>
        <p:spPr bwMode="auto">
          <a:xfrm>
            <a:off x="0" y="1"/>
            <a:ext cx="9906000" cy="2506663"/>
          </a:xfrm>
          <a:prstGeom prst="rect">
            <a:avLst/>
          </a:prstGeom>
          <a:solidFill>
            <a:srgbClr val="014C6D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grpSp>
        <p:nvGrpSpPr>
          <p:cNvPr id="2" name="Group 1426"/>
          <p:cNvGrpSpPr>
            <a:grpSpLocks/>
          </p:cNvGrpSpPr>
          <p:nvPr userDrawn="1"/>
        </p:nvGrpSpPr>
        <p:grpSpPr bwMode="auto">
          <a:xfrm>
            <a:off x="416190" y="385763"/>
            <a:ext cx="3238368" cy="412750"/>
            <a:chOff x="257" y="242"/>
            <a:chExt cx="1674" cy="231"/>
          </a:xfrm>
        </p:grpSpPr>
        <p:sp>
          <p:nvSpPr>
            <p:cNvPr id="5" name="Freeform 1427"/>
            <p:cNvSpPr>
              <a:spLocks/>
            </p:cNvSpPr>
            <p:nvPr userDrawn="1"/>
          </p:nvSpPr>
          <p:spPr bwMode="auto">
            <a:xfrm>
              <a:off x="938" y="246"/>
              <a:ext cx="10" cy="21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106"/>
                </a:cxn>
                <a:cxn ang="0">
                  <a:pos x="2" y="109"/>
                </a:cxn>
                <a:cxn ang="0">
                  <a:pos x="5" y="106"/>
                </a:cxn>
                <a:cxn ang="0">
                  <a:pos x="5" y="2"/>
                </a:cxn>
                <a:cxn ang="0">
                  <a:pos x="2" y="0"/>
                </a:cxn>
                <a:cxn ang="0">
                  <a:pos x="0" y="2"/>
                </a:cxn>
              </a:cxnLst>
              <a:rect l="0" t="0" r="r" b="b"/>
              <a:pathLst>
                <a:path w="5" h="109">
                  <a:moveTo>
                    <a:pt x="0" y="2"/>
                  </a:move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1" y="109"/>
                    <a:pt x="2" y="109"/>
                  </a:cubicBezTo>
                  <a:cubicBezTo>
                    <a:pt x="4" y="109"/>
                    <a:pt x="5" y="108"/>
                    <a:pt x="5" y="106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4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" name="Rectangle 1428"/>
            <p:cNvSpPr>
              <a:spLocks noChangeArrowheads="1"/>
            </p:cNvSpPr>
            <p:nvPr userDrawn="1"/>
          </p:nvSpPr>
          <p:spPr bwMode="auto">
            <a:xfrm>
              <a:off x="492" y="248"/>
              <a:ext cx="68" cy="21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1429"/>
            <p:cNvSpPr>
              <a:spLocks/>
            </p:cNvSpPr>
            <p:nvPr userDrawn="1"/>
          </p:nvSpPr>
          <p:spPr bwMode="auto">
            <a:xfrm>
              <a:off x="582" y="248"/>
              <a:ext cx="148" cy="2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0" y="0"/>
                </a:cxn>
                <a:cxn ang="0">
                  <a:pos x="150" y="52"/>
                </a:cxn>
                <a:cxn ang="0">
                  <a:pos x="66" y="52"/>
                </a:cxn>
                <a:cxn ang="0">
                  <a:pos x="66" y="86"/>
                </a:cxn>
                <a:cxn ang="0">
                  <a:pos x="140" y="86"/>
                </a:cxn>
                <a:cxn ang="0">
                  <a:pos x="140" y="139"/>
                </a:cxn>
                <a:cxn ang="0">
                  <a:pos x="66" y="139"/>
                </a:cxn>
                <a:cxn ang="0">
                  <a:pos x="66" y="213"/>
                </a:cxn>
                <a:cxn ang="0">
                  <a:pos x="0" y="213"/>
                </a:cxn>
                <a:cxn ang="0">
                  <a:pos x="0" y="0"/>
                </a:cxn>
              </a:cxnLst>
              <a:rect l="0" t="0" r="r" b="b"/>
              <a:pathLst>
                <a:path w="150" h="213">
                  <a:moveTo>
                    <a:pt x="0" y="0"/>
                  </a:moveTo>
                  <a:lnTo>
                    <a:pt x="150" y="0"/>
                  </a:lnTo>
                  <a:lnTo>
                    <a:pt x="150" y="52"/>
                  </a:lnTo>
                  <a:lnTo>
                    <a:pt x="66" y="52"/>
                  </a:lnTo>
                  <a:lnTo>
                    <a:pt x="66" y="86"/>
                  </a:lnTo>
                  <a:lnTo>
                    <a:pt x="140" y="86"/>
                  </a:lnTo>
                  <a:lnTo>
                    <a:pt x="140" y="139"/>
                  </a:lnTo>
                  <a:lnTo>
                    <a:pt x="66" y="139"/>
                  </a:lnTo>
                  <a:lnTo>
                    <a:pt x="66" y="213"/>
                  </a:lnTo>
                  <a:lnTo>
                    <a:pt x="0" y="2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" name="Freeform 1430"/>
            <p:cNvSpPr>
              <a:spLocks/>
            </p:cNvSpPr>
            <p:nvPr userDrawn="1"/>
          </p:nvSpPr>
          <p:spPr bwMode="auto">
            <a:xfrm>
              <a:off x="740" y="244"/>
              <a:ext cx="152" cy="221"/>
            </a:xfrm>
            <a:custGeom>
              <a:avLst/>
              <a:gdLst/>
              <a:ahLst/>
              <a:cxnLst>
                <a:cxn ang="0">
                  <a:pos x="76" y="106"/>
                </a:cxn>
                <a:cxn ang="0">
                  <a:pos x="52" y="110"/>
                </a:cxn>
                <a:cxn ang="0">
                  <a:pos x="0" y="54"/>
                </a:cxn>
                <a:cxn ang="0">
                  <a:pos x="52" y="0"/>
                </a:cxn>
                <a:cxn ang="0">
                  <a:pos x="76" y="4"/>
                </a:cxn>
                <a:cxn ang="0">
                  <a:pos x="76" y="32"/>
                </a:cxn>
                <a:cxn ang="0">
                  <a:pos x="59" y="28"/>
                </a:cxn>
                <a:cxn ang="0">
                  <a:pos x="34" y="54"/>
                </a:cxn>
                <a:cxn ang="0">
                  <a:pos x="58" y="82"/>
                </a:cxn>
                <a:cxn ang="0">
                  <a:pos x="76" y="78"/>
                </a:cxn>
                <a:cxn ang="0">
                  <a:pos x="76" y="106"/>
                </a:cxn>
              </a:cxnLst>
              <a:rect l="0" t="0" r="r" b="b"/>
              <a:pathLst>
                <a:path w="76" h="110">
                  <a:moveTo>
                    <a:pt x="76" y="106"/>
                  </a:moveTo>
                  <a:cubicBezTo>
                    <a:pt x="70" y="108"/>
                    <a:pt x="61" y="110"/>
                    <a:pt x="52" y="110"/>
                  </a:cubicBezTo>
                  <a:cubicBezTo>
                    <a:pt x="23" y="110"/>
                    <a:pt x="0" y="91"/>
                    <a:pt x="0" y="54"/>
                  </a:cubicBezTo>
                  <a:cubicBezTo>
                    <a:pt x="0" y="18"/>
                    <a:pt x="24" y="0"/>
                    <a:pt x="52" y="0"/>
                  </a:cubicBezTo>
                  <a:cubicBezTo>
                    <a:pt x="61" y="0"/>
                    <a:pt x="67" y="2"/>
                    <a:pt x="76" y="4"/>
                  </a:cubicBezTo>
                  <a:cubicBezTo>
                    <a:pt x="76" y="32"/>
                    <a:pt x="76" y="32"/>
                    <a:pt x="76" y="32"/>
                  </a:cubicBezTo>
                  <a:cubicBezTo>
                    <a:pt x="70" y="29"/>
                    <a:pt x="65" y="28"/>
                    <a:pt x="59" y="28"/>
                  </a:cubicBezTo>
                  <a:cubicBezTo>
                    <a:pt x="45" y="28"/>
                    <a:pt x="34" y="37"/>
                    <a:pt x="34" y="54"/>
                  </a:cubicBezTo>
                  <a:cubicBezTo>
                    <a:pt x="34" y="72"/>
                    <a:pt x="44" y="82"/>
                    <a:pt x="58" y="82"/>
                  </a:cubicBezTo>
                  <a:cubicBezTo>
                    <a:pt x="64" y="82"/>
                    <a:pt x="70" y="80"/>
                    <a:pt x="76" y="78"/>
                  </a:cubicBezTo>
                  <a:lnTo>
                    <a:pt x="76" y="10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" name="Rectangle 1431"/>
            <p:cNvSpPr>
              <a:spLocks noChangeArrowheads="1"/>
            </p:cNvSpPr>
            <p:nvPr userDrawn="1"/>
          </p:nvSpPr>
          <p:spPr bwMode="auto">
            <a:xfrm>
              <a:off x="994" y="246"/>
              <a:ext cx="16" cy="6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" name="Freeform 1432"/>
            <p:cNvSpPr>
              <a:spLocks/>
            </p:cNvSpPr>
            <p:nvPr userDrawn="1"/>
          </p:nvSpPr>
          <p:spPr bwMode="auto">
            <a:xfrm>
              <a:off x="1022" y="262"/>
              <a:ext cx="50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16" y="0"/>
                </a:cxn>
                <a:cxn ang="0">
                  <a:pos x="25" y="9"/>
                </a:cxn>
                <a:cxn ang="0">
                  <a:pos x="25" y="24"/>
                </a:cxn>
                <a:cxn ang="0">
                  <a:pos x="17" y="24"/>
                </a:cxn>
                <a:cxn ang="0">
                  <a:pos x="17" y="13"/>
                </a:cxn>
                <a:cxn ang="0">
                  <a:pos x="13" y="7"/>
                </a:cxn>
                <a:cxn ang="0">
                  <a:pos x="8" y="14"/>
                </a:cxn>
                <a:cxn ang="0">
                  <a:pos x="8" y="24"/>
                </a:cxn>
                <a:cxn ang="0">
                  <a:pos x="0" y="24"/>
                </a:cxn>
                <a:cxn ang="0">
                  <a:pos x="0" y="0"/>
                </a:cxn>
              </a:cxnLst>
              <a:rect l="0" t="0" r="r" b="b"/>
              <a:pathLst>
                <a:path w="25" h="24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9" y="1"/>
                    <a:pt x="12" y="0"/>
                    <a:pt x="16" y="0"/>
                  </a:cubicBezTo>
                  <a:cubicBezTo>
                    <a:pt x="22" y="0"/>
                    <a:pt x="25" y="4"/>
                    <a:pt x="25" y="9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17" y="24"/>
                    <a:pt x="17" y="24"/>
                    <a:pt x="17" y="24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8"/>
                    <a:pt x="15" y="7"/>
                    <a:pt x="13" y="7"/>
                  </a:cubicBezTo>
                  <a:cubicBezTo>
                    <a:pt x="10" y="7"/>
                    <a:pt x="8" y="9"/>
                    <a:pt x="8" y="1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0" y="24"/>
                    <a:pt x="0" y="24"/>
                    <a:pt x="0" y="2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" name="Freeform 1433"/>
            <p:cNvSpPr>
              <a:spLocks/>
            </p:cNvSpPr>
            <p:nvPr userDrawn="1"/>
          </p:nvSpPr>
          <p:spPr bwMode="auto">
            <a:xfrm>
              <a:off x="1078" y="248"/>
              <a:ext cx="36" cy="6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4" y="7"/>
                </a:cxn>
                <a:cxn ang="0">
                  <a:pos x="4" y="2"/>
                </a:cxn>
                <a:cxn ang="0">
                  <a:pos x="13" y="0"/>
                </a:cxn>
                <a:cxn ang="0">
                  <a:pos x="13" y="7"/>
                </a:cxn>
                <a:cxn ang="0">
                  <a:pos x="18" y="7"/>
                </a:cxn>
                <a:cxn ang="0">
                  <a:pos x="18" y="13"/>
                </a:cxn>
                <a:cxn ang="0">
                  <a:pos x="13" y="13"/>
                </a:cxn>
                <a:cxn ang="0">
                  <a:pos x="13" y="22"/>
                </a:cxn>
                <a:cxn ang="0">
                  <a:pos x="16" y="26"/>
                </a:cxn>
                <a:cxn ang="0">
                  <a:pos x="18" y="26"/>
                </a:cxn>
                <a:cxn ang="0">
                  <a:pos x="19" y="31"/>
                </a:cxn>
                <a:cxn ang="0">
                  <a:pos x="13" y="32"/>
                </a:cxn>
                <a:cxn ang="0">
                  <a:pos x="4" y="23"/>
                </a:cxn>
                <a:cxn ang="0">
                  <a:pos x="4" y="13"/>
                </a:cxn>
                <a:cxn ang="0">
                  <a:pos x="0" y="13"/>
                </a:cxn>
                <a:cxn ang="0">
                  <a:pos x="0" y="7"/>
                </a:cxn>
              </a:cxnLst>
              <a:rect l="0" t="0" r="r" b="b"/>
              <a:pathLst>
                <a:path w="19" h="32">
                  <a:moveTo>
                    <a:pt x="0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5"/>
                    <a:pt x="13" y="26"/>
                    <a:pt x="16" y="26"/>
                  </a:cubicBezTo>
                  <a:cubicBezTo>
                    <a:pt x="17" y="26"/>
                    <a:pt x="18" y="26"/>
                    <a:pt x="18" y="26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7" y="31"/>
                    <a:pt x="16" y="32"/>
                    <a:pt x="13" y="32"/>
                  </a:cubicBezTo>
                  <a:cubicBezTo>
                    <a:pt x="6" y="32"/>
                    <a:pt x="4" y="29"/>
                    <a:pt x="4" y="23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0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" name="Freeform 1434"/>
            <p:cNvSpPr>
              <a:spLocks noEditPoints="1"/>
            </p:cNvSpPr>
            <p:nvPr userDrawn="1"/>
          </p:nvSpPr>
          <p:spPr bwMode="auto">
            <a:xfrm>
              <a:off x="1118" y="262"/>
              <a:ext cx="52" cy="50"/>
            </a:xfrm>
            <a:custGeom>
              <a:avLst/>
              <a:gdLst/>
              <a:ahLst/>
              <a:cxnLst>
                <a:cxn ang="0">
                  <a:pos x="9" y="15"/>
                </a:cxn>
                <a:cxn ang="0">
                  <a:pos x="16" y="19"/>
                </a:cxn>
                <a:cxn ang="0">
                  <a:pos x="23" y="17"/>
                </a:cxn>
                <a:cxn ang="0">
                  <a:pos x="23" y="23"/>
                </a:cxn>
                <a:cxn ang="0">
                  <a:pos x="14" y="25"/>
                </a:cxn>
                <a:cxn ang="0">
                  <a:pos x="0" y="12"/>
                </a:cxn>
                <a:cxn ang="0">
                  <a:pos x="13" y="0"/>
                </a:cxn>
                <a:cxn ang="0">
                  <a:pos x="25" y="13"/>
                </a:cxn>
                <a:cxn ang="0">
                  <a:pos x="25" y="15"/>
                </a:cxn>
                <a:cxn ang="0">
                  <a:pos x="9" y="15"/>
                </a:cxn>
                <a:cxn ang="0">
                  <a:pos x="18" y="10"/>
                </a:cxn>
                <a:cxn ang="0">
                  <a:pos x="13" y="5"/>
                </a:cxn>
                <a:cxn ang="0">
                  <a:pos x="9" y="10"/>
                </a:cxn>
                <a:cxn ang="0">
                  <a:pos x="18" y="10"/>
                </a:cxn>
              </a:cxnLst>
              <a:rect l="0" t="0" r="r" b="b"/>
              <a:pathLst>
                <a:path w="25" h="25">
                  <a:moveTo>
                    <a:pt x="9" y="15"/>
                  </a:moveTo>
                  <a:cubicBezTo>
                    <a:pt x="9" y="18"/>
                    <a:pt x="12" y="19"/>
                    <a:pt x="16" y="19"/>
                  </a:cubicBezTo>
                  <a:cubicBezTo>
                    <a:pt x="18" y="19"/>
                    <a:pt x="20" y="19"/>
                    <a:pt x="23" y="17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0" y="24"/>
                    <a:pt x="17" y="25"/>
                    <a:pt x="14" y="25"/>
                  </a:cubicBezTo>
                  <a:cubicBezTo>
                    <a:pt x="6" y="25"/>
                    <a:pt x="0" y="20"/>
                    <a:pt x="0" y="12"/>
                  </a:cubicBezTo>
                  <a:cubicBezTo>
                    <a:pt x="0" y="4"/>
                    <a:pt x="6" y="0"/>
                    <a:pt x="13" y="0"/>
                  </a:cubicBezTo>
                  <a:cubicBezTo>
                    <a:pt x="22" y="0"/>
                    <a:pt x="25" y="6"/>
                    <a:pt x="25" y="13"/>
                  </a:cubicBezTo>
                  <a:cubicBezTo>
                    <a:pt x="25" y="15"/>
                    <a:pt x="25" y="15"/>
                    <a:pt x="25" y="15"/>
                  </a:cubicBezTo>
                  <a:lnTo>
                    <a:pt x="9" y="15"/>
                  </a:lnTo>
                  <a:close/>
                  <a:moveTo>
                    <a:pt x="18" y="10"/>
                  </a:moveTo>
                  <a:cubicBezTo>
                    <a:pt x="18" y="7"/>
                    <a:pt x="16" y="5"/>
                    <a:pt x="13" y="5"/>
                  </a:cubicBezTo>
                  <a:cubicBezTo>
                    <a:pt x="10" y="5"/>
                    <a:pt x="9" y="7"/>
                    <a:pt x="9" y="10"/>
                  </a:cubicBezTo>
                  <a:lnTo>
                    <a:pt x="18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" name="Freeform 1435"/>
            <p:cNvSpPr>
              <a:spLocks/>
            </p:cNvSpPr>
            <p:nvPr userDrawn="1"/>
          </p:nvSpPr>
          <p:spPr bwMode="auto">
            <a:xfrm>
              <a:off x="1176" y="262"/>
              <a:ext cx="34" cy="48"/>
            </a:xfrm>
            <a:custGeom>
              <a:avLst/>
              <a:gdLst/>
              <a:ahLst/>
              <a:cxnLst>
                <a:cxn ang="0">
                  <a:pos x="17" y="7"/>
                </a:cxn>
                <a:cxn ang="0">
                  <a:pos x="14" y="7"/>
                </a:cxn>
                <a:cxn ang="0">
                  <a:pos x="8" y="14"/>
                </a:cxn>
                <a:cxn ang="0">
                  <a:pos x="8" y="24"/>
                </a:cxn>
                <a:cxn ang="0">
                  <a:pos x="0" y="24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7" y="5"/>
                </a:cxn>
                <a:cxn ang="0">
                  <a:pos x="8" y="5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17" y="7"/>
                </a:cxn>
              </a:cxnLst>
              <a:rect l="0" t="0" r="r" b="b"/>
              <a:pathLst>
                <a:path w="17" h="24">
                  <a:moveTo>
                    <a:pt x="17" y="7"/>
                  </a:moveTo>
                  <a:cubicBezTo>
                    <a:pt x="16" y="7"/>
                    <a:pt x="15" y="7"/>
                    <a:pt x="14" y="7"/>
                  </a:cubicBezTo>
                  <a:cubicBezTo>
                    <a:pt x="10" y="7"/>
                    <a:pt x="8" y="10"/>
                    <a:pt x="8" y="1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2"/>
                    <a:pt x="11" y="0"/>
                    <a:pt x="15" y="0"/>
                  </a:cubicBezTo>
                  <a:cubicBezTo>
                    <a:pt x="16" y="0"/>
                    <a:pt x="17" y="0"/>
                    <a:pt x="17" y="0"/>
                  </a:cubicBezTo>
                  <a:lnTo>
                    <a:pt x="17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" name="Freeform 1436"/>
            <p:cNvSpPr>
              <a:spLocks/>
            </p:cNvSpPr>
            <p:nvPr userDrawn="1"/>
          </p:nvSpPr>
          <p:spPr bwMode="auto">
            <a:xfrm>
              <a:off x="1218" y="262"/>
              <a:ext cx="50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16" y="0"/>
                </a:cxn>
                <a:cxn ang="0">
                  <a:pos x="25" y="9"/>
                </a:cxn>
                <a:cxn ang="0">
                  <a:pos x="25" y="24"/>
                </a:cxn>
                <a:cxn ang="0">
                  <a:pos x="17" y="24"/>
                </a:cxn>
                <a:cxn ang="0">
                  <a:pos x="17" y="13"/>
                </a:cxn>
                <a:cxn ang="0">
                  <a:pos x="13" y="7"/>
                </a:cxn>
                <a:cxn ang="0">
                  <a:pos x="8" y="14"/>
                </a:cxn>
                <a:cxn ang="0">
                  <a:pos x="8" y="24"/>
                </a:cxn>
                <a:cxn ang="0">
                  <a:pos x="0" y="24"/>
                </a:cxn>
                <a:cxn ang="0">
                  <a:pos x="0" y="0"/>
                </a:cxn>
              </a:cxnLst>
              <a:rect l="0" t="0" r="r" b="b"/>
              <a:pathLst>
                <a:path w="25" h="24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9" y="1"/>
                    <a:pt x="12" y="0"/>
                    <a:pt x="16" y="0"/>
                  </a:cubicBezTo>
                  <a:cubicBezTo>
                    <a:pt x="22" y="0"/>
                    <a:pt x="25" y="4"/>
                    <a:pt x="25" y="9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17" y="24"/>
                    <a:pt x="17" y="24"/>
                    <a:pt x="17" y="24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8"/>
                    <a:pt x="15" y="7"/>
                    <a:pt x="13" y="7"/>
                  </a:cubicBezTo>
                  <a:cubicBezTo>
                    <a:pt x="10" y="7"/>
                    <a:pt x="8" y="9"/>
                    <a:pt x="8" y="1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0" y="24"/>
                    <a:pt x="0" y="24"/>
                    <a:pt x="0" y="2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" name="Freeform 1437"/>
            <p:cNvSpPr>
              <a:spLocks noEditPoints="1"/>
            </p:cNvSpPr>
            <p:nvPr userDrawn="1"/>
          </p:nvSpPr>
          <p:spPr bwMode="auto">
            <a:xfrm>
              <a:off x="1274" y="262"/>
              <a:ext cx="50" cy="50"/>
            </a:xfrm>
            <a:custGeom>
              <a:avLst/>
              <a:gdLst/>
              <a:ahLst/>
              <a:cxnLst>
                <a:cxn ang="0">
                  <a:pos x="17" y="24"/>
                </a:cxn>
                <a:cxn ang="0">
                  <a:pos x="17" y="20"/>
                </a:cxn>
                <a:cxn ang="0">
                  <a:pos x="17" y="20"/>
                </a:cxn>
                <a:cxn ang="0">
                  <a:pos x="9" y="25"/>
                </a:cxn>
                <a:cxn ang="0">
                  <a:pos x="0" y="17"/>
                </a:cxn>
                <a:cxn ang="0">
                  <a:pos x="13" y="9"/>
                </a:cxn>
                <a:cxn ang="0">
                  <a:pos x="17" y="9"/>
                </a:cxn>
                <a:cxn ang="0">
                  <a:pos x="11" y="5"/>
                </a:cxn>
                <a:cxn ang="0">
                  <a:pos x="4" y="7"/>
                </a:cxn>
                <a:cxn ang="0">
                  <a:pos x="3" y="2"/>
                </a:cxn>
                <a:cxn ang="0">
                  <a:pos x="13" y="0"/>
                </a:cxn>
                <a:cxn ang="0">
                  <a:pos x="24" y="10"/>
                </a:cxn>
                <a:cxn ang="0">
                  <a:pos x="24" y="19"/>
                </a:cxn>
                <a:cxn ang="0">
                  <a:pos x="25" y="24"/>
                </a:cxn>
                <a:cxn ang="0">
                  <a:pos x="17" y="24"/>
                </a:cxn>
                <a:cxn ang="0">
                  <a:pos x="11" y="19"/>
                </a:cxn>
                <a:cxn ang="0">
                  <a:pos x="17" y="14"/>
                </a:cxn>
                <a:cxn ang="0">
                  <a:pos x="13" y="14"/>
                </a:cxn>
                <a:cxn ang="0">
                  <a:pos x="8" y="17"/>
                </a:cxn>
                <a:cxn ang="0">
                  <a:pos x="11" y="19"/>
                </a:cxn>
              </a:cxnLst>
              <a:rect l="0" t="0" r="r" b="b"/>
              <a:pathLst>
                <a:path w="25" h="25">
                  <a:moveTo>
                    <a:pt x="17" y="24"/>
                  </a:moveTo>
                  <a:cubicBezTo>
                    <a:pt x="17" y="23"/>
                    <a:pt x="17" y="22"/>
                    <a:pt x="17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3"/>
                    <a:pt x="13" y="25"/>
                    <a:pt x="9" y="25"/>
                  </a:cubicBezTo>
                  <a:cubicBezTo>
                    <a:pt x="5" y="25"/>
                    <a:pt x="0" y="22"/>
                    <a:pt x="0" y="17"/>
                  </a:cubicBezTo>
                  <a:cubicBezTo>
                    <a:pt x="0" y="10"/>
                    <a:pt x="8" y="9"/>
                    <a:pt x="13" y="9"/>
                  </a:cubicBezTo>
                  <a:cubicBezTo>
                    <a:pt x="14" y="9"/>
                    <a:pt x="16" y="9"/>
                    <a:pt x="17" y="9"/>
                  </a:cubicBezTo>
                  <a:cubicBezTo>
                    <a:pt x="17" y="6"/>
                    <a:pt x="14" y="5"/>
                    <a:pt x="11" y="5"/>
                  </a:cubicBezTo>
                  <a:cubicBezTo>
                    <a:pt x="8" y="5"/>
                    <a:pt x="6" y="6"/>
                    <a:pt x="4" y="7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6" y="0"/>
                    <a:pt x="9" y="0"/>
                    <a:pt x="13" y="0"/>
                  </a:cubicBezTo>
                  <a:cubicBezTo>
                    <a:pt x="19" y="0"/>
                    <a:pt x="24" y="2"/>
                    <a:pt x="24" y="10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20"/>
                    <a:pt x="24" y="22"/>
                    <a:pt x="25" y="24"/>
                  </a:cubicBezTo>
                  <a:lnTo>
                    <a:pt x="17" y="24"/>
                  </a:lnTo>
                  <a:close/>
                  <a:moveTo>
                    <a:pt x="11" y="19"/>
                  </a:moveTo>
                  <a:cubicBezTo>
                    <a:pt x="15" y="19"/>
                    <a:pt x="17" y="16"/>
                    <a:pt x="17" y="14"/>
                  </a:cubicBezTo>
                  <a:cubicBezTo>
                    <a:pt x="16" y="14"/>
                    <a:pt x="14" y="14"/>
                    <a:pt x="13" y="14"/>
                  </a:cubicBezTo>
                  <a:cubicBezTo>
                    <a:pt x="10" y="14"/>
                    <a:pt x="8" y="14"/>
                    <a:pt x="8" y="17"/>
                  </a:cubicBezTo>
                  <a:cubicBezTo>
                    <a:pt x="8" y="18"/>
                    <a:pt x="10" y="19"/>
                    <a:pt x="11" y="1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" name="Freeform 1438"/>
            <p:cNvSpPr>
              <a:spLocks/>
            </p:cNvSpPr>
            <p:nvPr userDrawn="1"/>
          </p:nvSpPr>
          <p:spPr bwMode="auto">
            <a:xfrm>
              <a:off x="1328" y="248"/>
              <a:ext cx="36" cy="6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5" y="7"/>
                </a:cxn>
                <a:cxn ang="0">
                  <a:pos x="5" y="2"/>
                </a:cxn>
                <a:cxn ang="0">
                  <a:pos x="13" y="0"/>
                </a:cxn>
                <a:cxn ang="0">
                  <a:pos x="13" y="7"/>
                </a:cxn>
                <a:cxn ang="0">
                  <a:pos x="19" y="7"/>
                </a:cxn>
                <a:cxn ang="0">
                  <a:pos x="19" y="13"/>
                </a:cxn>
                <a:cxn ang="0">
                  <a:pos x="13" y="13"/>
                </a:cxn>
                <a:cxn ang="0">
                  <a:pos x="13" y="22"/>
                </a:cxn>
                <a:cxn ang="0">
                  <a:pos x="16" y="26"/>
                </a:cxn>
                <a:cxn ang="0">
                  <a:pos x="19" y="26"/>
                </a:cxn>
                <a:cxn ang="0">
                  <a:pos x="19" y="31"/>
                </a:cxn>
                <a:cxn ang="0">
                  <a:pos x="14" y="32"/>
                </a:cxn>
                <a:cxn ang="0">
                  <a:pos x="5" y="23"/>
                </a:cxn>
                <a:cxn ang="0">
                  <a:pos x="5" y="13"/>
                </a:cxn>
                <a:cxn ang="0">
                  <a:pos x="0" y="13"/>
                </a:cxn>
                <a:cxn ang="0">
                  <a:pos x="0" y="7"/>
                </a:cxn>
              </a:cxnLst>
              <a:rect l="0" t="0" r="r" b="b"/>
              <a:pathLst>
                <a:path w="19" h="32">
                  <a:moveTo>
                    <a:pt x="0" y="7"/>
                  </a:moveTo>
                  <a:cubicBezTo>
                    <a:pt x="5" y="7"/>
                    <a:pt x="5" y="7"/>
                    <a:pt x="5" y="7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5"/>
                    <a:pt x="14" y="26"/>
                    <a:pt x="16" y="26"/>
                  </a:cubicBezTo>
                  <a:cubicBezTo>
                    <a:pt x="17" y="26"/>
                    <a:pt x="18" y="26"/>
                    <a:pt x="19" y="26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7" y="31"/>
                    <a:pt x="16" y="32"/>
                    <a:pt x="14" y="32"/>
                  </a:cubicBezTo>
                  <a:cubicBezTo>
                    <a:pt x="6" y="32"/>
                    <a:pt x="5" y="29"/>
                    <a:pt x="5" y="2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0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" name="Freeform 1439"/>
            <p:cNvSpPr>
              <a:spLocks noEditPoints="1"/>
            </p:cNvSpPr>
            <p:nvPr userDrawn="1"/>
          </p:nvSpPr>
          <p:spPr bwMode="auto">
            <a:xfrm>
              <a:off x="1374" y="244"/>
              <a:ext cx="16" cy="68"/>
            </a:xfrm>
            <a:custGeom>
              <a:avLst/>
              <a:gdLst/>
              <a:ahLst/>
              <a:cxnLst>
                <a:cxn ang="0">
                  <a:pos x="16" y="12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16" y="0"/>
                </a:cxn>
                <a:cxn ang="0">
                  <a:pos x="16" y="12"/>
                </a:cxn>
                <a:cxn ang="0">
                  <a:pos x="0" y="18"/>
                </a:cxn>
                <a:cxn ang="0">
                  <a:pos x="16" y="18"/>
                </a:cxn>
                <a:cxn ang="0">
                  <a:pos x="16" y="66"/>
                </a:cxn>
                <a:cxn ang="0">
                  <a:pos x="0" y="66"/>
                </a:cxn>
                <a:cxn ang="0">
                  <a:pos x="0" y="18"/>
                </a:cxn>
              </a:cxnLst>
              <a:rect l="0" t="0" r="r" b="b"/>
              <a:pathLst>
                <a:path w="16" h="66">
                  <a:moveTo>
                    <a:pt x="16" y="12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16" y="0"/>
                  </a:lnTo>
                  <a:lnTo>
                    <a:pt x="16" y="12"/>
                  </a:lnTo>
                  <a:close/>
                  <a:moveTo>
                    <a:pt x="0" y="18"/>
                  </a:moveTo>
                  <a:lnTo>
                    <a:pt x="16" y="18"/>
                  </a:lnTo>
                  <a:lnTo>
                    <a:pt x="16" y="66"/>
                  </a:lnTo>
                  <a:lnTo>
                    <a:pt x="0" y="6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" name="Freeform 1440"/>
            <p:cNvSpPr>
              <a:spLocks noEditPoints="1"/>
            </p:cNvSpPr>
            <p:nvPr userDrawn="1"/>
          </p:nvSpPr>
          <p:spPr bwMode="auto">
            <a:xfrm>
              <a:off x="1398" y="262"/>
              <a:ext cx="60" cy="50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4" y="0"/>
                </a:cxn>
                <a:cxn ang="0">
                  <a:pos x="28" y="12"/>
                </a:cxn>
                <a:cxn ang="0">
                  <a:pos x="14" y="25"/>
                </a:cxn>
                <a:cxn ang="0">
                  <a:pos x="0" y="12"/>
                </a:cxn>
                <a:cxn ang="0">
                  <a:pos x="20" y="12"/>
                </a:cxn>
                <a:cxn ang="0">
                  <a:pos x="14" y="6"/>
                </a:cxn>
                <a:cxn ang="0">
                  <a:pos x="9" y="12"/>
                </a:cxn>
                <a:cxn ang="0">
                  <a:pos x="14" y="19"/>
                </a:cxn>
                <a:cxn ang="0">
                  <a:pos x="20" y="12"/>
                </a:cxn>
              </a:cxnLst>
              <a:rect l="0" t="0" r="r" b="b"/>
              <a:pathLst>
                <a:path w="28" h="25">
                  <a:moveTo>
                    <a:pt x="0" y="12"/>
                  </a:moveTo>
                  <a:cubicBezTo>
                    <a:pt x="0" y="4"/>
                    <a:pt x="6" y="0"/>
                    <a:pt x="14" y="0"/>
                  </a:cubicBezTo>
                  <a:cubicBezTo>
                    <a:pt x="22" y="0"/>
                    <a:pt x="28" y="4"/>
                    <a:pt x="28" y="12"/>
                  </a:cubicBezTo>
                  <a:cubicBezTo>
                    <a:pt x="28" y="20"/>
                    <a:pt x="22" y="25"/>
                    <a:pt x="14" y="25"/>
                  </a:cubicBezTo>
                  <a:cubicBezTo>
                    <a:pt x="6" y="25"/>
                    <a:pt x="0" y="20"/>
                    <a:pt x="0" y="12"/>
                  </a:cubicBezTo>
                  <a:close/>
                  <a:moveTo>
                    <a:pt x="20" y="12"/>
                  </a:moveTo>
                  <a:cubicBezTo>
                    <a:pt x="20" y="9"/>
                    <a:pt x="18" y="6"/>
                    <a:pt x="14" y="6"/>
                  </a:cubicBezTo>
                  <a:cubicBezTo>
                    <a:pt x="11" y="6"/>
                    <a:pt x="9" y="9"/>
                    <a:pt x="9" y="12"/>
                  </a:cubicBezTo>
                  <a:cubicBezTo>
                    <a:pt x="9" y="16"/>
                    <a:pt x="11" y="19"/>
                    <a:pt x="14" y="19"/>
                  </a:cubicBezTo>
                  <a:cubicBezTo>
                    <a:pt x="18" y="19"/>
                    <a:pt x="20" y="16"/>
                    <a:pt x="20" y="1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" name="Freeform 1441"/>
            <p:cNvSpPr>
              <a:spLocks/>
            </p:cNvSpPr>
            <p:nvPr userDrawn="1"/>
          </p:nvSpPr>
          <p:spPr bwMode="auto">
            <a:xfrm>
              <a:off x="1463" y="262"/>
              <a:ext cx="50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16" y="0"/>
                </a:cxn>
                <a:cxn ang="0">
                  <a:pos x="25" y="9"/>
                </a:cxn>
                <a:cxn ang="0">
                  <a:pos x="25" y="24"/>
                </a:cxn>
                <a:cxn ang="0">
                  <a:pos x="17" y="24"/>
                </a:cxn>
                <a:cxn ang="0">
                  <a:pos x="17" y="13"/>
                </a:cxn>
                <a:cxn ang="0">
                  <a:pos x="13" y="7"/>
                </a:cxn>
                <a:cxn ang="0">
                  <a:pos x="8" y="14"/>
                </a:cxn>
                <a:cxn ang="0">
                  <a:pos x="8" y="24"/>
                </a:cxn>
                <a:cxn ang="0">
                  <a:pos x="0" y="24"/>
                </a:cxn>
                <a:cxn ang="0">
                  <a:pos x="0" y="0"/>
                </a:cxn>
              </a:cxnLst>
              <a:rect l="0" t="0" r="r" b="b"/>
              <a:pathLst>
                <a:path w="25" h="24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9" y="1"/>
                    <a:pt x="12" y="0"/>
                    <a:pt x="16" y="0"/>
                  </a:cubicBezTo>
                  <a:cubicBezTo>
                    <a:pt x="22" y="0"/>
                    <a:pt x="25" y="4"/>
                    <a:pt x="25" y="9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17" y="24"/>
                    <a:pt x="17" y="24"/>
                    <a:pt x="17" y="24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8"/>
                    <a:pt x="15" y="7"/>
                    <a:pt x="13" y="7"/>
                  </a:cubicBezTo>
                  <a:cubicBezTo>
                    <a:pt x="10" y="7"/>
                    <a:pt x="8" y="9"/>
                    <a:pt x="8" y="1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0" y="24"/>
                    <a:pt x="0" y="24"/>
                    <a:pt x="0" y="2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" name="Freeform 1442"/>
            <p:cNvSpPr>
              <a:spLocks noEditPoints="1"/>
            </p:cNvSpPr>
            <p:nvPr userDrawn="1"/>
          </p:nvSpPr>
          <p:spPr bwMode="auto">
            <a:xfrm>
              <a:off x="1519" y="262"/>
              <a:ext cx="50" cy="50"/>
            </a:xfrm>
            <a:custGeom>
              <a:avLst/>
              <a:gdLst/>
              <a:ahLst/>
              <a:cxnLst>
                <a:cxn ang="0">
                  <a:pos x="17" y="24"/>
                </a:cxn>
                <a:cxn ang="0">
                  <a:pos x="17" y="20"/>
                </a:cxn>
                <a:cxn ang="0">
                  <a:pos x="17" y="20"/>
                </a:cxn>
                <a:cxn ang="0">
                  <a:pos x="9" y="25"/>
                </a:cxn>
                <a:cxn ang="0">
                  <a:pos x="0" y="17"/>
                </a:cxn>
                <a:cxn ang="0">
                  <a:pos x="13" y="9"/>
                </a:cxn>
                <a:cxn ang="0">
                  <a:pos x="17" y="9"/>
                </a:cxn>
                <a:cxn ang="0">
                  <a:pos x="11" y="5"/>
                </a:cxn>
                <a:cxn ang="0">
                  <a:pos x="4" y="7"/>
                </a:cxn>
                <a:cxn ang="0">
                  <a:pos x="3" y="2"/>
                </a:cxn>
                <a:cxn ang="0">
                  <a:pos x="13" y="0"/>
                </a:cxn>
                <a:cxn ang="0">
                  <a:pos x="24" y="10"/>
                </a:cxn>
                <a:cxn ang="0">
                  <a:pos x="24" y="19"/>
                </a:cxn>
                <a:cxn ang="0">
                  <a:pos x="25" y="24"/>
                </a:cxn>
                <a:cxn ang="0">
                  <a:pos x="17" y="24"/>
                </a:cxn>
                <a:cxn ang="0">
                  <a:pos x="12" y="19"/>
                </a:cxn>
                <a:cxn ang="0">
                  <a:pos x="17" y="14"/>
                </a:cxn>
                <a:cxn ang="0">
                  <a:pos x="13" y="14"/>
                </a:cxn>
                <a:cxn ang="0">
                  <a:pos x="8" y="17"/>
                </a:cxn>
                <a:cxn ang="0">
                  <a:pos x="12" y="19"/>
                </a:cxn>
              </a:cxnLst>
              <a:rect l="0" t="0" r="r" b="b"/>
              <a:pathLst>
                <a:path w="25" h="25">
                  <a:moveTo>
                    <a:pt x="17" y="24"/>
                  </a:moveTo>
                  <a:cubicBezTo>
                    <a:pt x="17" y="23"/>
                    <a:pt x="17" y="22"/>
                    <a:pt x="17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3"/>
                    <a:pt x="13" y="25"/>
                    <a:pt x="9" y="25"/>
                  </a:cubicBezTo>
                  <a:cubicBezTo>
                    <a:pt x="5" y="25"/>
                    <a:pt x="0" y="22"/>
                    <a:pt x="0" y="17"/>
                  </a:cubicBezTo>
                  <a:cubicBezTo>
                    <a:pt x="0" y="10"/>
                    <a:pt x="8" y="9"/>
                    <a:pt x="13" y="9"/>
                  </a:cubicBezTo>
                  <a:cubicBezTo>
                    <a:pt x="14" y="9"/>
                    <a:pt x="16" y="9"/>
                    <a:pt x="17" y="9"/>
                  </a:cubicBezTo>
                  <a:cubicBezTo>
                    <a:pt x="17" y="6"/>
                    <a:pt x="14" y="5"/>
                    <a:pt x="11" y="5"/>
                  </a:cubicBezTo>
                  <a:cubicBezTo>
                    <a:pt x="9" y="5"/>
                    <a:pt x="6" y="6"/>
                    <a:pt x="4" y="7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6" y="0"/>
                    <a:pt x="9" y="0"/>
                    <a:pt x="13" y="0"/>
                  </a:cubicBezTo>
                  <a:cubicBezTo>
                    <a:pt x="19" y="0"/>
                    <a:pt x="24" y="2"/>
                    <a:pt x="24" y="10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20"/>
                    <a:pt x="24" y="22"/>
                    <a:pt x="25" y="24"/>
                  </a:cubicBezTo>
                  <a:lnTo>
                    <a:pt x="17" y="24"/>
                  </a:lnTo>
                  <a:close/>
                  <a:moveTo>
                    <a:pt x="12" y="19"/>
                  </a:moveTo>
                  <a:cubicBezTo>
                    <a:pt x="15" y="19"/>
                    <a:pt x="17" y="16"/>
                    <a:pt x="17" y="14"/>
                  </a:cubicBezTo>
                  <a:cubicBezTo>
                    <a:pt x="16" y="14"/>
                    <a:pt x="14" y="14"/>
                    <a:pt x="13" y="14"/>
                  </a:cubicBezTo>
                  <a:cubicBezTo>
                    <a:pt x="10" y="14"/>
                    <a:pt x="8" y="14"/>
                    <a:pt x="8" y="17"/>
                  </a:cubicBezTo>
                  <a:cubicBezTo>
                    <a:pt x="8" y="18"/>
                    <a:pt x="10" y="19"/>
                    <a:pt x="12" y="1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" name="Rectangle 1443"/>
            <p:cNvSpPr>
              <a:spLocks noChangeArrowheads="1"/>
            </p:cNvSpPr>
            <p:nvPr userDrawn="1"/>
          </p:nvSpPr>
          <p:spPr bwMode="auto">
            <a:xfrm>
              <a:off x="1579" y="242"/>
              <a:ext cx="16" cy="6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" name="Freeform 1444"/>
            <p:cNvSpPr>
              <a:spLocks/>
            </p:cNvSpPr>
            <p:nvPr userDrawn="1"/>
          </p:nvSpPr>
          <p:spPr bwMode="auto">
            <a:xfrm>
              <a:off x="994" y="334"/>
              <a:ext cx="42" cy="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2" y="0"/>
                </a:cxn>
                <a:cxn ang="0">
                  <a:pos x="42" y="13"/>
                </a:cxn>
                <a:cxn ang="0">
                  <a:pos x="16" y="13"/>
                </a:cxn>
                <a:cxn ang="0">
                  <a:pos x="16" y="27"/>
                </a:cxn>
                <a:cxn ang="0">
                  <a:pos x="42" y="27"/>
                </a:cxn>
                <a:cxn ang="0">
                  <a:pos x="42" y="39"/>
                </a:cxn>
                <a:cxn ang="0">
                  <a:pos x="16" y="39"/>
                </a:cxn>
                <a:cxn ang="0">
                  <a:pos x="16" y="65"/>
                </a:cxn>
                <a:cxn ang="0">
                  <a:pos x="0" y="65"/>
                </a:cxn>
                <a:cxn ang="0">
                  <a:pos x="0" y="0"/>
                </a:cxn>
              </a:cxnLst>
              <a:rect l="0" t="0" r="r" b="b"/>
              <a:pathLst>
                <a:path w="42" h="65">
                  <a:moveTo>
                    <a:pt x="0" y="0"/>
                  </a:moveTo>
                  <a:lnTo>
                    <a:pt x="42" y="0"/>
                  </a:lnTo>
                  <a:lnTo>
                    <a:pt x="42" y="13"/>
                  </a:lnTo>
                  <a:lnTo>
                    <a:pt x="16" y="13"/>
                  </a:lnTo>
                  <a:lnTo>
                    <a:pt x="16" y="27"/>
                  </a:lnTo>
                  <a:lnTo>
                    <a:pt x="42" y="27"/>
                  </a:lnTo>
                  <a:lnTo>
                    <a:pt x="42" y="39"/>
                  </a:lnTo>
                  <a:lnTo>
                    <a:pt x="16" y="39"/>
                  </a:lnTo>
                  <a:lnTo>
                    <a:pt x="16" y="65"/>
                  </a:lnTo>
                  <a:lnTo>
                    <a:pt x="0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" name="Freeform 1445"/>
            <p:cNvSpPr>
              <a:spLocks noEditPoints="1"/>
            </p:cNvSpPr>
            <p:nvPr userDrawn="1"/>
          </p:nvSpPr>
          <p:spPr bwMode="auto">
            <a:xfrm>
              <a:off x="1046" y="330"/>
              <a:ext cx="16" cy="69"/>
            </a:xfrm>
            <a:custGeom>
              <a:avLst/>
              <a:gdLst/>
              <a:ahLst/>
              <a:cxnLst>
                <a:cxn ang="0">
                  <a:pos x="16" y="13"/>
                </a:cxn>
                <a:cxn ang="0">
                  <a:pos x="0" y="13"/>
                </a:cxn>
                <a:cxn ang="0">
                  <a:pos x="0" y="0"/>
                </a:cxn>
                <a:cxn ang="0">
                  <a:pos x="16" y="0"/>
                </a:cxn>
                <a:cxn ang="0">
                  <a:pos x="16" y="13"/>
                </a:cxn>
                <a:cxn ang="0">
                  <a:pos x="0" y="21"/>
                </a:cxn>
                <a:cxn ang="0">
                  <a:pos x="16" y="21"/>
                </a:cxn>
                <a:cxn ang="0">
                  <a:pos x="16" y="69"/>
                </a:cxn>
                <a:cxn ang="0">
                  <a:pos x="0" y="69"/>
                </a:cxn>
                <a:cxn ang="0">
                  <a:pos x="0" y="21"/>
                </a:cxn>
              </a:cxnLst>
              <a:rect l="0" t="0" r="r" b="b"/>
              <a:pathLst>
                <a:path w="16" h="69">
                  <a:moveTo>
                    <a:pt x="16" y="13"/>
                  </a:moveTo>
                  <a:lnTo>
                    <a:pt x="0" y="13"/>
                  </a:lnTo>
                  <a:lnTo>
                    <a:pt x="0" y="0"/>
                  </a:lnTo>
                  <a:lnTo>
                    <a:pt x="16" y="0"/>
                  </a:lnTo>
                  <a:lnTo>
                    <a:pt x="16" y="13"/>
                  </a:lnTo>
                  <a:close/>
                  <a:moveTo>
                    <a:pt x="0" y="21"/>
                  </a:moveTo>
                  <a:lnTo>
                    <a:pt x="16" y="21"/>
                  </a:lnTo>
                  <a:lnTo>
                    <a:pt x="16" y="69"/>
                  </a:lnTo>
                  <a:lnTo>
                    <a:pt x="0" y="69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" name="Freeform 1446"/>
            <p:cNvSpPr>
              <a:spLocks/>
            </p:cNvSpPr>
            <p:nvPr userDrawn="1"/>
          </p:nvSpPr>
          <p:spPr bwMode="auto">
            <a:xfrm>
              <a:off x="1072" y="349"/>
              <a:ext cx="52" cy="5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8" y="1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17" y="0"/>
                </a:cxn>
                <a:cxn ang="0">
                  <a:pos x="26" y="10"/>
                </a:cxn>
                <a:cxn ang="0">
                  <a:pos x="26" y="25"/>
                </a:cxn>
                <a:cxn ang="0">
                  <a:pos x="17" y="25"/>
                </a:cxn>
                <a:cxn ang="0">
                  <a:pos x="17" y="13"/>
                </a:cxn>
                <a:cxn ang="0">
                  <a:pos x="14" y="7"/>
                </a:cxn>
                <a:cxn ang="0">
                  <a:pos x="9" y="14"/>
                </a:cxn>
                <a:cxn ang="0">
                  <a:pos x="9" y="25"/>
                </a:cxn>
                <a:cxn ang="0">
                  <a:pos x="0" y="25"/>
                </a:cxn>
                <a:cxn ang="0">
                  <a:pos x="0" y="1"/>
                </a:cxn>
              </a:cxnLst>
              <a:rect l="0" t="0" r="r" b="b"/>
              <a:pathLst>
                <a:path w="26" h="25">
                  <a:moveTo>
                    <a:pt x="0" y="1"/>
                  </a:moveTo>
                  <a:cubicBezTo>
                    <a:pt x="8" y="1"/>
                    <a:pt x="8" y="1"/>
                    <a:pt x="8" y="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10" y="2"/>
                    <a:pt x="13" y="0"/>
                    <a:pt x="17" y="0"/>
                  </a:cubicBezTo>
                  <a:cubicBezTo>
                    <a:pt x="23" y="0"/>
                    <a:pt x="26" y="5"/>
                    <a:pt x="26" y="1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9"/>
                    <a:pt x="16" y="7"/>
                    <a:pt x="14" y="7"/>
                  </a:cubicBezTo>
                  <a:cubicBezTo>
                    <a:pt x="10" y="7"/>
                    <a:pt x="9" y="9"/>
                    <a:pt x="9" y="14"/>
                  </a:cubicBezTo>
                  <a:cubicBezTo>
                    <a:pt x="9" y="25"/>
                    <a:pt x="9" y="25"/>
                    <a:pt x="9" y="25"/>
                  </a:cubicBezTo>
                  <a:cubicBezTo>
                    <a:pt x="0" y="25"/>
                    <a:pt x="0" y="25"/>
                    <a:pt x="0" y="25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5" name="Freeform 1447"/>
            <p:cNvSpPr>
              <a:spLocks noEditPoints="1"/>
            </p:cNvSpPr>
            <p:nvPr userDrawn="1"/>
          </p:nvSpPr>
          <p:spPr bwMode="auto">
            <a:xfrm>
              <a:off x="1130" y="349"/>
              <a:ext cx="48" cy="52"/>
            </a:xfrm>
            <a:custGeom>
              <a:avLst/>
              <a:gdLst/>
              <a:ahLst/>
              <a:cxnLst>
                <a:cxn ang="0">
                  <a:pos x="17" y="25"/>
                </a:cxn>
                <a:cxn ang="0">
                  <a:pos x="17" y="21"/>
                </a:cxn>
                <a:cxn ang="0">
                  <a:pos x="17" y="21"/>
                </a:cxn>
                <a:cxn ang="0">
                  <a:pos x="9" y="25"/>
                </a:cxn>
                <a:cxn ang="0">
                  <a:pos x="0" y="18"/>
                </a:cxn>
                <a:cxn ang="0">
                  <a:pos x="12" y="9"/>
                </a:cxn>
                <a:cxn ang="0">
                  <a:pos x="16" y="10"/>
                </a:cxn>
                <a:cxn ang="0">
                  <a:pos x="11" y="6"/>
                </a:cxn>
                <a:cxn ang="0">
                  <a:pos x="3" y="7"/>
                </a:cxn>
                <a:cxn ang="0">
                  <a:pos x="3" y="2"/>
                </a:cxn>
                <a:cxn ang="0">
                  <a:pos x="13" y="0"/>
                </a:cxn>
                <a:cxn ang="0">
                  <a:pos x="24" y="10"/>
                </a:cxn>
                <a:cxn ang="0">
                  <a:pos x="24" y="19"/>
                </a:cxn>
                <a:cxn ang="0">
                  <a:pos x="24" y="25"/>
                </a:cxn>
                <a:cxn ang="0">
                  <a:pos x="17" y="25"/>
                </a:cxn>
                <a:cxn ang="0">
                  <a:pos x="11" y="20"/>
                </a:cxn>
                <a:cxn ang="0">
                  <a:pos x="16" y="14"/>
                </a:cxn>
                <a:cxn ang="0">
                  <a:pos x="13" y="14"/>
                </a:cxn>
                <a:cxn ang="0">
                  <a:pos x="8" y="17"/>
                </a:cxn>
                <a:cxn ang="0">
                  <a:pos x="11" y="20"/>
                </a:cxn>
              </a:cxnLst>
              <a:rect l="0" t="0" r="r" b="b"/>
              <a:pathLst>
                <a:path w="24" h="25">
                  <a:moveTo>
                    <a:pt x="17" y="25"/>
                  </a:moveTo>
                  <a:cubicBezTo>
                    <a:pt x="17" y="23"/>
                    <a:pt x="17" y="22"/>
                    <a:pt x="17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5" y="24"/>
                    <a:pt x="12" y="25"/>
                    <a:pt x="9" y="25"/>
                  </a:cubicBezTo>
                  <a:cubicBezTo>
                    <a:pt x="4" y="25"/>
                    <a:pt x="0" y="23"/>
                    <a:pt x="0" y="18"/>
                  </a:cubicBezTo>
                  <a:cubicBezTo>
                    <a:pt x="0" y="10"/>
                    <a:pt x="8" y="9"/>
                    <a:pt x="12" y="9"/>
                  </a:cubicBezTo>
                  <a:cubicBezTo>
                    <a:pt x="14" y="9"/>
                    <a:pt x="15" y="10"/>
                    <a:pt x="16" y="10"/>
                  </a:cubicBezTo>
                  <a:cubicBezTo>
                    <a:pt x="16" y="7"/>
                    <a:pt x="14" y="6"/>
                    <a:pt x="11" y="6"/>
                  </a:cubicBezTo>
                  <a:cubicBezTo>
                    <a:pt x="8" y="6"/>
                    <a:pt x="6" y="6"/>
                    <a:pt x="3" y="7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6" y="1"/>
                    <a:pt x="9" y="0"/>
                    <a:pt x="13" y="0"/>
                  </a:cubicBezTo>
                  <a:cubicBezTo>
                    <a:pt x="19" y="0"/>
                    <a:pt x="24" y="3"/>
                    <a:pt x="24" y="10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21"/>
                    <a:pt x="24" y="23"/>
                    <a:pt x="24" y="25"/>
                  </a:cubicBezTo>
                  <a:lnTo>
                    <a:pt x="17" y="25"/>
                  </a:lnTo>
                  <a:close/>
                  <a:moveTo>
                    <a:pt x="11" y="20"/>
                  </a:moveTo>
                  <a:cubicBezTo>
                    <a:pt x="14" y="20"/>
                    <a:pt x="16" y="17"/>
                    <a:pt x="16" y="14"/>
                  </a:cubicBezTo>
                  <a:cubicBezTo>
                    <a:pt x="15" y="14"/>
                    <a:pt x="14" y="14"/>
                    <a:pt x="13" y="14"/>
                  </a:cubicBezTo>
                  <a:cubicBezTo>
                    <a:pt x="10" y="14"/>
                    <a:pt x="8" y="15"/>
                    <a:pt x="8" y="17"/>
                  </a:cubicBezTo>
                  <a:cubicBezTo>
                    <a:pt x="8" y="19"/>
                    <a:pt x="9" y="20"/>
                    <a:pt x="11" y="2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6" name="Freeform 1448"/>
            <p:cNvSpPr>
              <a:spLocks/>
            </p:cNvSpPr>
            <p:nvPr userDrawn="1"/>
          </p:nvSpPr>
          <p:spPr bwMode="auto">
            <a:xfrm>
              <a:off x="1188" y="349"/>
              <a:ext cx="50" cy="5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7" y="1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16" y="0"/>
                </a:cxn>
                <a:cxn ang="0">
                  <a:pos x="25" y="10"/>
                </a:cxn>
                <a:cxn ang="0">
                  <a:pos x="25" y="25"/>
                </a:cxn>
                <a:cxn ang="0">
                  <a:pos x="17" y="25"/>
                </a:cxn>
                <a:cxn ang="0">
                  <a:pos x="17" y="13"/>
                </a:cxn>
                <a:cxn ang="0">
                  <a:pos x="13" y="7"/>
                </a:cxn>
                <a:cxn ang="0">
                  <a:pos x="8" y="14"/>
                </a:cxn>
                <a:cxn ang="0">
                  <a:pos x="8" y="25"/>
                </a:cxn>
                <a:cxn ang="0">
                  <a:pos x="0" y="25"/>
                </a:cxn>
                <a:cxn ang="0">
                  <a:pos x="0" y="1"/>
                </a:cxn>
              </a:cxnLst>
              <a:rect l="0" t="0" r="r" b="b"/>
              <a:pathLst>
                <a:path w="25" h="25">
                  <a:moveTo>
                    <a:pt x="0" y="1"/>
                  </a:moveTo>
                  <a:cubicBezTo>
                    <a:pt x="7" y="1"/>
                    <a:pt x="7" y="1"/>
                    <a:pt x="7" y="1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9" y="2"/>
                    <a:pt x="12" y="0"/>
                    <a:pt x="16" y="0"/>
                  </a:cubicBezTo>
                  <a:cubicBezTo>
                    <a:pt x="23" y="0"/>
                    <a:pt x="25" y="5"/>
                    <a:pt x="25" y="10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9"/>
                    <a:pt x="15" y="7"/>
                    <a:pt x="13" y="7"/>
                  </a:cubicBezTo>
                  <a:cubicBezTo>
                    <a:pt x="10" y="7"/>
                    <a:pt x="8" y="9"/>
                    <a:pt x="8" y="1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0" y="25"/>
                    <a:pt x="0" y="25"/>
                    <a:pt x="0" y="25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" name="Freeform 1449"/>
            <p:cNvSpPr>
              <a:spLocks/>
            </p:cNvSpPr>
            <p:nvPr userDrawn="1"/>
          </p:nvSpPr>
          <p:spPr bwMode="auto">
            <a:xfrm>
              <a:off x="1246" y="349"/>
              <a:ext cx="40" cy="52"/>
            </a:xfrm>
            <a:custGeom>
              <a:avLst/>
              <a:gdLst/>
              <a:ahLst/>
              <a:cxnLst>
                <a:cxn ang="0">
                  <a:pos x="19" y="8"/>
                </a:cxn>
                <a:cxn ang="0">
                  <a:pos x="14" y="6"/>
                </a:cxn>
                <a:cxn ang="0">
                  <a:pos x="8" y="13"/>
                </a:cxn>
                <a:cxn ang="0">
                  <a:pos x="15" y="19"/>
                </a:cxn>
                <a:cxn ang="0">
                  <a:pos x="20" y="18"/>
                </a:cxn>
                <a:cxn ang="0">
                  <a:pos x="20" y="24"/>
                </a:cxn>
                <a:cxn ang="0">
                  <a:pos x="13" y="25"/>
                </a:cxn>
                <a:cxn ang="0">
                  <a:pos x="0" y="13"/>
                </a:cxn>
                <a:cxn ang="0">
                  <a:pos x="13" y="0"/>
                </a:cxn>
                <a:cxn ang="0">
                  <a:pos x="20" y="1"/>
                </a:cxn>
                <a:cxn ang="0">
                  <a:pos x="19" y="8"/>
                </a:cxn>
              </a:cxnLst>
              <a:rect l="0" t="0" r="r" b="b"/>
              <a:pathLst>
                <a:path w="20" h="25">
                  <a:moveTo>
                    <a:pt x="19" y="8"/>
                  </a:moveTo>
                  <a:cubicBezTo>
                    <a:pt x="18" y="7"/>
                    <a:pt x="16" y="6"/>
                    <a:pt x="14" y="6"/>
                  </a:cubicBezTo>
                  <a:cubicBezTo>
                    <a:pt x="11" y="6"/>
                    <a:pt x="8" y="9"/>
                    <a:pt x="8" y="13"/>
                  </a:cubicBezTo>
                  <a:cubicBezTo>
                    <a:pt x="8" y="17"/>
                    <a:pt x="11" y="19"/>
                    <a:pt x="15" y="19"/>
                  </a:cubicBezTo>
                  <a:cubicBezTo>
                    <a:pt x="17" y="19"/>
                    <a:pt x="19" y="19"/>
                    <a:pt x="20" y="18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18" y="25"/>
                    <a:pt x="16" y="25"/>
                    <a:pt x="13" y="25"/>
                  </a:cubicBezTo>
                  <a:cubicBezTo>
                    <a:pt x="6" y="25"/>
                    <a:pt x="0" y="20"/>
                    <a:pt x="0" y="13"/>
                  </a:cubicBezTo>
                  <a:cubicBezTo>
                    <a:pt x="0" y="5"/>
                    <a:pt x="6" y="0"/>
                    <a:pt x="13" y="0"/>
                  </a:cubicBezTo>
                  <a:cubicBezTo>
                    <a:pt x="16" y="0"/>
                    <a:pt x="18" y="1"/>
                    <a:pt x="20" y="1"/>
                  </a:cubicBezTo>
                  <a:lnTo>
                    <a:pt x="19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8" name="Freeform 1450"/>
            <p:cNvSpPr>
              <a:spLocks noEditPoints="1"/>
            </p:cNvSpPr>
            <p:nvPr userDrawn="1"/>
          </p:nvSpPr>
          <p:spPr bwMode="auto">
            <a:xfrm>
              <a:off x="1290" y="349"/>
              <a:ext cx="50" cy="52"/>
            </a:xfrm>
            <a:custGeom>
              <a:avLst/>
              <a:gdLst/>
              <a:ahLst/>
              <a:cxnLst>
                <a:cxn ang="0">
                  <a:pos x="8" y="15"/>
                </a:cxn>
                <a:cxn ang="0">
                  <a:pos x="15" y="20"/>
                </a:cxn>
                <a:cxn ang="0">
                  <a:pos x="23" y="18"/>
                </a:cxn>
                <a:cxn ang="0">
                  <a:pos x="23" y="24"/>
                </a:cxn>
                <a:cxn ang="0">
                  <a:pos x="14" y="25"/>
                </a:cxn>
                <a:cxn ang="0">
                  <a:pos x="0" y="13"/>
                </a:cxn>
                <a:cxn ang="0">
                  <a:pos x="13" y="0"/>
                </a:cxn>
                <a:cxn ang="0">
                  <a:pos x="25" y="14"/>
                </a:cxn>
                <a:cxn ang="0">
                  <a:pos x="25" y="15"/>
                </a:cxn>
                <a:cxn ang="0">
                  <a:pos x="8" y="15"/>
                </a:cxn>
                <a:cxn ang="0">
                  <a:pos x="17" y="10"/>
                </a:cxn>
                <a:cxn ang="0">
                  <a:pos x="13" y="5"/>
                </a:cxn>
                <a:cxn ang="0">
                  <a:pos x="8" y="10"/>
                </a:cxn>
                <a:cxn ang="0">
                  <a:pos x="17" y="10"/>
                </a:cxn>
              </a:cxnLst>
              <a:rect l="0" t="0" r="r" b="b"/>
              <a:pathLst>
                <a:path w="25" h="25">
                  <a:moveTo>
                    <a:pt x="8" y="15"/>
                  </a:moveTo>
                  <a:cubicBezTo>
                    <a:pt x="9" y="18"/>
                    <a:pt x="11" y="20"/>
                    <a:pt x="15" y="20"/>
                  </a:cubicBezTo>
                  <a:cubicBezTo>
                    <a:pt x="18" y="20"/>
                    <a:pt x="20" y="19"/>
                    <a:pt x="23" y="18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0" y="25"/>
                    <a:pt x="17" y="25"/>
                    <a:pt x="14" y="25"/>
                  </a:cubicBezTo>
                  <a:cubicBezTo>
                    <a:pt x="6" y="25"/>
                    <a:pt x="0" y="20"/>
                    <a:pt x="0" y="13"/>
                  </a:cubicBezTo>
                  <a:cubicBezTo>
                    <a:pt x="0" y="5"/>
                    <a:pt x="5" y="0"/>
                    <a:pt x="13" y="0"/>
                  </a:cubicBezTo>
                  <a:cubicBezTo>
                    <a:pt x="22" y="0"/>
                    <a:pt x="25" y="6"/>
                    <a:pt x="25" y="14"/>
                  </a:cubicBezTo>
                  <a:cubicBezTo>
                    <a:pt x="25" y="15"/>
                    <a:pt x="25" y="15"/>
                    <a:pt x="25" y="15"/>
                  </a:cubicBezTo>
                  <a:lnTo>
                    <a:pt x="8" y="15"/>
                  </a:lnTo>
                  <a:close/>
                  <a:moveTo>
                    <a:pt x="17" y="10"/>
                  </a:moveTo>
                  <a:cubicBezTo>
                    <a:pt x="17" y="8"/>
                    <a:pt x="16" y="5"/>
                    <a:pt x="13" y="5"/>
                  </a:cubicBezTo>
                  <a:cubicBezTo>
                    <a:pt x="10" y="5"/>
                    <a:pt x="8" y="8"/>
                    <a:pt x="8" y="10"/>
                  </a:cubicBezTo>
                  <a:lnTo>
                    <a:pt x="17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9" name="Freeform 1451"/>
            <p:cNvSpPr>
              <a:spLocks/>
            </p:cNvSpPr>
            <p:nvPr userDrawn="1"/>
          </p:nvSpPr>
          <p:spPr bwMode="auto">
            <a:xfrm>
              <a:off x="1372" y="332"/>
              <a:ext cx="56" cy="68"/>
            </a:xfrm>
            <a:custGeom>
              <a:avLst/>
              <a:gdLst/>
              <a:ahLst/>
              <a:cxnLst>
                <a:cxn ang="0">
                  <a:pos x="28" y="32"/>
                </a:cxn>
                <a:cxn ang="0">
                  <a:pos x="19" y="33"/>
                </a:cxn>
                <a:cxn ang="0">
                  <a:pos x="0" y="17"/>
                </a:cxn>
                <a:cxn ang="0">
                  <a:pos x="19" y="0"/>
                </a:cxn>
                <a:cxn ang="0">
                  <a:pos x="28" y="2"/>
                </a:cxn>
                <a:cxn ang="0">
                  <a:pos x="27" y="9"/>
                </a:cxn>
                <a:cxn ang="0">
                  <a:pos x="19" y="6"/>
                </a:cxn>
                <a:cxn ang="0">
                  <a:pos x="9" y="17"/>
                </a:cxn>
                <a:cxn ang="0">
                  <a:pos x="20" y="27"/>
                </a:cxn>
                <a:cxn ang="0">
                  <a:pos x="28" y="25"/>
                </a:cxn>
                <a:cxn ang="0">
                  <a:pos x="28" y="32"/>
                </a:cxn>
              </a:cxnLst>
              <a:rect l="0" t="0" r="r" b="b"/>
              <a:pathLst>
                <a:path w="28" h="33">
                  <a:moveTo>
                    <a:pt x="28" y="32"/>
                  </a:moveTo>
                  <a:cubicBezTo>
                    <a:pt x="26" y="32"/>
                    <a:pt x="23" y="33"/>
                    <a:pt x="19" y="33"/>
                  </a:cubicBezTo>
                  <a:cubicBezTo>
                    <a:pt x="10" y="33"/>
                    <a:pt x="0" y="29"/>
                    <a:pt x="0" y="17"/>
                  </a:cubicBezTo>
                  <a:cubicBezTo>
                    <a:pt x="0" y="6"/>
                    <a:pt x="8" y="0"/>
                    <a:pt x="19" y="0"/>
                  </a:cubicBezTo>
                  <a:cubicBezTo>
                    <a:pt x="22" y="0"/>
                    <a:pt x="25" y="1"/>
                    <a:pt x="28" y="2"/>
                  </a:cubicBezTo>
                  <a:cubicBezTo>
                    <a:pt x="27" y="9"/>
                    <a:pt x="27" y="9"/>
                    <a:pt x="27" y="9"/>
                  </a:cubicBezTo>
                  <a:cubicBezTo>
                    <a:pt x="25" y="7"/>
                    <a:pt x="22" y="6"/>
                    <a:pt x="19" y="6"/>
                  </a:cubicBezTo>
                  <a:cubicBezTo>
                    <a:pt x="13" y="6"/>
                    <a:pt x="9" y="11"/>
                    <a:pt x="9" y="17"/>
                  </a:cubicBezTo>
                  <a:cubicBezTo>
                    <a:pt x="9" y="23"/>
                    <a:pt x="13" y="27"/>
                    <a:pt x="20" y="27"/>
                  </a:cubicBezTo>
                  <a:cubicBezTo>
                    <a:pt x="22" y="27"/>
                    <a:pt x="25" y="26"/>
                    <a:pt x="28" y="25"/>
                  </a:cubicBezTo>
                  <a:lnTo>
                    <a:pt x="28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" name="Freeform 1452"/>
            <p:cNvSpPr>
              <a:spLocks noEditPoints="1"/>
            </p:cNvSpPr>
            <p:nvPr userDrawn="1"/>
          </p:nvSpPr>
          <p:spPr bwMode="auto">
            <a:xfrm>
              <a:off x="1432" y="349"/>
              <a:ext cx="57" cy="52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14" y="0"/>
                </a:cxn>
                <a:cxn ang="0">
                  <a:pos x="28" y="13"/>
                </a:cxn>
                <a:cxn ang="0">
                  <a:pos x="14" y="25"/>
                </a:cxn>
                <a:cxn ang="0">
                  <a:pos x="0" y="13"/>
                </a:cxn>
                <a:cxn ang="0">
                  <a:pos x="19" y="13"/>
                </a:cxn>
                <a:cxn ang="0">
                  <a:pos x="14" y="6"/>
                </a:cxn>
                <a:cxn ang="0">
                  <a:pos x="8" y="13"/>
                </a:cxn>
                <a:cxn ang="0">
                  <a:pos x="14" y="19"/>
                </a:cxn>
                <a:cxn ang="0">
                  <a:pos x="19" y="13"/>
                </a:cxn>
              </a:cxnLst>
              <a:rect l="0" t="0" r="r" b="b"/>
              <a:pathLst>
                <a:path w="28" h="25">
                  <a:moveTo>
                    <a:pt x="0" y="13"/>
                  </a:moveTo>
                  <a:cubicBezTo>
                    <a:pt x="0" y="5"/>
                    <a:pt x="6" y="0"/>
                    <a:pt x="14" y="0"/>
                  </a:cubicBezTo>
                  <a:cubicBezTo>
                    <a:pt x="22" y="0"/>
                    <a:pt x="28" y="5"/>
                    <a:pt x="28" y="13"/>
                  </a:cubicBezTo>
                  <a:cubicBezTo>
                    <a:pt x="28" y="20"/>
                    <a:pt x="22" y="25"/>
                    <a:pt x="14" y="25"/>
                  </a:cubicBezTo>
                  <a:cubicBezTo>
                    <a:pt x="6" y="25"/>
                    <a:pt x="0" y="20"/>
                    <a:pt x="0" y="13"/>
                  </a:cubicBezTo>
                  <a:close/>
                  <a:moveTo>
                    <a:pt x="19" y="13"/>
                  </a:moveTo>
                  <a:cubicBezTo>
                    <a:pt x="19" y="9"/>
                    <a:pt x="18" y="6"/>
                    <a:pt x="14" y="6"/>
                  </a:cubicBezTo>
                  <a:cubicBezTo>
                    <a:pt x="10" y="6"/>
                    <a:pt x="8" y="9"/>
                    <a:pt x="8" y="13"/>
                  </a:cubicBezTo>
                  <a:cubicBezTo>
                    <a:pt x="8" y="16"/>
                    <a:pt x="10" y="19"/>
                    <a:pt x="14" y="19"/>
                  </a:cubicBezTo>
                  <a:cubicBezTo>
                    <a:pt x="18" y="19"/>
                    <a:pt x="19" y="16"/>
                    <a:pt x="19" y="1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" name="Freeform 1453"/>
            <p:cNvSpPr>
              <a:spLocks/>
            </p:cNvSpPr>
            <p:nvPr userDrawn="1"/>
          </p:nvSpPr>
          <p:spPr bwMode="auto">
            <a:xfrm>
              <a:off x="1495" y="349"/>
              <a:ext cx="34" cy="52"/>
            </a:xfrm>
            <a:custGeom>
              <a:avLst/>
              <a:gdLst/>
              <a:ahLst/>
              <a:cxnLst>
                <a:cxn ang="0">
                  <a:pos x="17" y="7"/>
                </a:cxn>
                <a:cxn ang="0">
                  <a:pos x="14" y="7"/>
                </a:cxn>
                <a:cxn ang="0">
                  <a:pos x="8" y="14"/>
                </a:cxn>
                <a:cxn ang="0">
                  <a:pos x="8" y="25"/>
                </a:cxn>
                <a:cxn ang="0">
                  <a:pos x="0" y="25"/>
                </a:cxn>
                <a:cxn ang="0">
                  <a:pos x="0" y="1"/>
                </a:cxn>
                <a:cxn ang="0">
                  <a:pos x="8" y="1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17" y="7"/>
                </a:cxn>
              </a:cxnLst>
              <a:rect l="0" t="0" r="r" b="b"/>
              <a:pathLst>
                <a:path w="17" h="25">
                  <a:moveTo>
                    <a:pt x="17" y="7"/>
                  </a:moveTo>
                  <a:cubicBezTo>
                    <a:pt x="16" y="7"/>
                    <a:pt x="15" y="7"/>
                    <a:pt x="14" y="7"/>
                  </a:cubicBezTo>
                  <a:cubicBezTo>
                    <a:pt x="10" y="7"/>
                    <a:pt x="8" y="10"/>
                    <a:pt x="8" y="1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2"/>
                    <a:pt x="11" y="0"/>
                    <a:pt x="15" y="0"/>
                  </a:cubicBezTo>
                  <a:cubicBezTo>
                    <a:pt x="16" y="0"/>
                    <a:pt x="17" y="0"/>
                    <a:pt x="17" y="0"/>
                  </a:cubicBezTo>
                  <a:lnTo>
                    <a:pt x="17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" name="Freeform 1454"/>
            <p:cNvSpPr>
              <a:spLocks noEditPoints="1"/>
            </p:cNvSpPr>
            <p:nvPr userDrawn="1"/>
          </p:nvSpPr>
          <p:spPr bwMode="auto">
            <a:xfrm>
              <a:off x="1535" y="349"/>
              <a:ext cx="52" cy="6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8" y="1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17" y="0"/>
                </a:cxn>
                <a:cxn ang="0">
                  <a:pos x="27" y="12"/>
                </a:cxn>
                <a:cxn ang="0">
                  <a:pos x="16" y="25"/>
                </a:cxn>
                <a:cxn ang="0">
                  <a:pos x="8" y="21"/>
                </a:cxn>
                <a:cxn ang="0">
                  <a:pos x="8" y="21"/>
                </a:cxn>
                <a:cxn ang="0">
                  <a:pos x="8" y="34"/>
                </a:cxn>
                <a:cxn ang="0">
                  <a:pos x="0" y="34"/>
                </a:cxn>
                <a:cxn ang="0">
                  <a:pos x="0" y="1"/>
                </a:cxn>
                <a:cxn ang="0">
                  <a:pos x="13" y="6"/>
                </a:cxn>
                <a:cxn ang="0">
                  <a:pos x="8" y="13"/>
                </a:cxn>
                <a:cxn ang="0">
                  <a:pos x="13" y="19"/>
                </a:cxn>
                <a:cxn ang="0">
                  <a:pos x="18" y="12"/>
                </a:cxn>
                <a:cxn ang="0">
                  <a:pos x="13" y="6"/>
                </a:cxn>
              </a:cxnLst>
              <a:rect l="0" t="0" r="r" b="b"/>
              <a:pathLst>
                <a:path w="27" h="34">
                  <a:moveTo>
                    <a:pt x="0" y="1"/>
                  </a:moveTo>
                  <a:cubicBezTo>
                    <a:pt x="8" y="1"/>
                    <a:pt x="8" y="1"/>
                    <a:pt x="8" y="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3" y="0"/>
                    <a:pt x="27" y="6"/>
                    <a:pt x="27" y="12"/>
                  </a:cubicBezTo>
                  <a:cubicBezTo>
                    <a:pt x="27" y="19"/>
                    <a:pt x="23" y="25"/>
                    <a:pt x="16" y="25"/>
                  </a:cubicBezTo>
                  <a:cubicBezTo>
                    <a:pt x="13" y="25"/>
                    <a:pt x="10" y="24"/>
                    <a:pt x="8" y="21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8" y="34"/>
                    <a:pt x="8" y="34"/>
                    <a:pt x="8" y="34"/>
                  </a:cubicBezTo>
                  <a:cubicBezTo>
                    <a:pt x="0" y="34"/>
                    <a:pt x="0" y="34"/>
                    <a:pt x="0" y="34"/>
                  </a:cubicBezTo>
                  <a:lnTo>
                    <a:pt x="0" y="1"/>
                  </a:lnTo>
                  <a:close/>
                  <a:moveTo>
                    <a:pt x="13" y="6"/>
                  </a:moveTo>
                  <a:cubicBezTo>
                    <a:pt x="10" y="6"/>
                    <a:pt x="8" y="9"/>
                    <a:pt x="8" y="13"/>
                  </a:cubicBezTo>
                  <a:cubicBezTo>
                    <a:pt x="8" y="16"/>
                    <a:pt x="11" y="19"/>
                    <a:pt x="13" y="19"/>
                  </a:cubicBezTo>
                  <a:cubicBezTo>
                    <a:pt x="16" y="19"/>
                    <a:pt x="18" y="16"/>
                    <a:pt x="18" y="12"/>
                  </a:cubicBezTo>
                  <a:cubicBezTo>
                    <a:pt x="18" y="9"/>
                    <a:pt x="17" y="6"/>
                    <a:pt x="13" y="6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" name="Freeform 1455"/>
            <p:cNvSpPr>
              <a:spLocks noEditPoints="1"/>
            </p:cNvSpPr>
            <p:nvPr userDrawn="1"/>
          </p:nvSpPr>
          <p:spPr bwMode="auto">
            <a:xfrm>
              <a:off x="1593" y="349"/>
              <a:ext cx="56" cy="52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14" y="0"/>
                </a:cxn>
                <a:cxn ang="0">
                  <a:pos x="28" y="13"/>
                </a:cxn>
                <a:cxn ang="0">
                  <a:pos x="14" y="25"/>
                </a:cxn>
                <a:cxn ang="0">
                  <a:pos x="0" y="13"/>
                </a:cxn>
                <a:cxn ang="0">
                  <a:pos x="19" y="13"/>
                </a:cxn>
                <a:cxn ang="0">
                  <a:pos x="14" y="6"/>
                </a:cxn>
                <a:cxn ang="0">
                  <a:pos x="9" y="13"/>
                </a:cxn>
                <a:cxn ang="0">
                  <a:pos x="14" y="19"/>
                </a:cxn>
                <a:cxn ang="0">
                  <a:pos x="19" y="13"/>
                </a:cxn>
              </a:cxnLst>
              <a:rect l="0" t="0" r="r" b="b"/>
              <a:pathLst>
                <a:path w="28" h="25">
                  <a:moveTo>
                    <a:pt x="0" y="13"/>
                  </a:moveTo>
                  <a:cubicBezTo>
                    <a:pt x="0" y="5"/>
                    <a:pt x="6" y="0"/>
                    <a:pt x="14" y="0"/>
                  </a:cubicBezTo>
                  <a:cubicBezTo>
                    <a:pt x="22" y="0"/>
                    <a:pt x="28" y="5"/>
                    <a:pt x="28" y="13"/>
                  </a:cubicBezTo>
                  <a:cubicBezTo>
                    <a:pt x="28" y="20"/>
                    <a:pt x="22" y="25"/>
                    <a:pt x="14" y="25"/>
                  </a:cubicBezTo>
                  <a:cubicBezTo>
                    <a:pt x="6" y="25"/>
                    <a:pt x="0" y="20"/>
                    <a:pt x="0" y="13"/>
                  </a:cubicBezTo>
                  <a:close/>
                  <a:moveTo>
                    <a:pt x="19" y="13"/>
                  </a:moveTo>
                  <a:cubicBezTo>
                    <a:pt x="19" y="9"/>
                    <a:pt x="18" y="6"/>
                    <a:pt x="14" y="6"/>
                  </a:cubicBezTo>
                  <a:cubicBezTo>
                    <a:pt x="10" y="6"/>
                    <a:pt x="9" y="9"/>
                    <a:pt x="9" y="13"/>
                  </a:cubicBezTo>
                  <a:cubicBezTo>
                    <a:pt x="9" y="16"/>
                    <a:pt x="10" y="19"/>
                    <a:pt x="14" y="19"/>
                  </a:cubicBezTo>
                  <a:cubicBezTo>
                    <a:pt x="18" y="19"/>
                    <a:pt x="19" y="16"/>
                    <a:pt x="19" y="1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" name="Freeform 1456"/>
            <p:cNvSpPr>
              <a:spLocks/>
            </p:cNvSpPr>
            <p:nvPr userDrawn="1"/>
          </p:nvSpPr>
          <p:spPr bwMode="auto">
            <a:xfrm>
              <a:off x="1655" y="349"/>
              <a:ext cx="36" cy="52"/>
            </a:xfrm>
            <a:custGeom>
              <a:avLst/>
              <a:gdLst/>
              <a:ahLst/>
              <a:cxnLst>
                <a:cxn ang="0">
                  <a:pos x="17" y="7"/>
                </a:cxn>
                <a:cxn ang="0">
                  <a:pos x="15" y="7"/>
                </a:cxn>
                <a:cxn ang="0">
                  <a:pos x="9" y="14"/>
                </a:cxn>
                <a:cxn ang="0">
                  <a:pos x="9" y="25"/>
                </a:cxn>
                <a:cxn ang="0">
                  <a:pos x="0" y="25"/>
                </a:cxn>
                <a:cxn ang="0">
                  <a:pos x="0" y="1"/>
                </a:cxn>
                <a:cxn ang="0">
                  <a:pos x="8" y="1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15" y="0"/>
                </a:cxn>
                <a:cxn ang="0">
                  <a:pos x="18" y="0"/>
                </a:cxn>
                <a:cxn ang="0">
                  <a:pos x="17" y="7"/>
                </a:cxn>
              </a:cxnLst>
              <a:rect l="0" t="0" r="r" b="b"/>
              <a:pathLst>
                <a:path w="18" h="25">
                  <a:moveTo>
                    <a:pt x="17" y="7"/>
                  </a:moveTo>
                  <a:cubicBezTo>
                    <a:pt x="16" y="7"/>
                    <a:pt x="16" y="7"/>
                    <a:pt x="15" y="7"/>
                  </a:cubicBezTo>
                  <a:cubicBezTo>
                    <a:pt x="11" y="7"/>
                    <a:pt x="9" y="10"/>
                    <a:pt x="9" y="14"/>
                  </a:cubicBezTo>
                  <a:cubicBezTo>
                    <a:pt x="9" y="25"/>
                    <a:pt x="9" y="25"/>
                    <a:pt x="9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2"/>
                    <a:pt x="11" y="0"/>
                    <a:pt x="15" y="0"/>
                  </a:cubicBezTo>
                  <a:cubicBezTo>
                    <a:pt x="16" y="0"/>
                    <a:pt x="17" y="0"/>
                    <a:pt x="18" y="0"/>
                  </a:cubicBezTo>
                  <a:lnTo>
                    <a:pt x="17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5" name="Freeform 1457"/>
            <p:cNvSpPr>
              <a:spLocks noEditPoints="1"/>
            </p:cNvSpPr>
            <p:nvPr userDrawn="1"/>
          </p:nvSpPr>
          <p:spPr bwMode="auto">
            <a:xfrm>
              <a:off x="1693" y="349"/>
              <a:ext cx="48" cy="52"/>
            </a:xfrm>
            <a:custGeom>
              <a:avLst/>
              <a:gdLst/>
              <a:ahLst/>
              <a:cxnLst>
                <a:cxn ang="0">
                  <a:pos x="17" y="25"/>
                </a:cxn>
                <a:cxn ang="0">
                  <a:pos x="17" y="21"/>
                </a:cxn>
                <a:cxn ang="0">
                  <a:pos x="16" y="21"/>
                </a:cxn>
                <a:cxn ang="0">
                  <a:pos x="9" y="25"/>
                </a:cxn>
                <a:cxn ang="0">
                  <a:pos x="0" y="18"/>
                </a:cxn>
                <a:cxn ang="0">
                  <a:pos x="12" y="9"/>
                </a:cxn>
                <a:cxn ang="0">
                  <a:pos x="16" y="10"/>
                </a:cxn>
                <a:cxn ang="0">
                  <a:pos x="11" y="6"/>
                </a:cxn>
                <a:cxn ang="0">
                  <a:pos x="3" y="7"/>
                </a:cxn>
                <a:cxn ang="0">
                  <a:pos x="3" y="2"/>
                </a:cxn>
                <a:cxn ang="0">
                  <a:pos x="13" y="0"/>
                </a:cxn>
                <a:cxn ang="0">
                  <a:pos x="24" y="10"/>
                </a:cxn>
                <a:cxn ang="0">
                  <a:pos x="24" y="19"/>
                </a:cxn>
                <a:cxn ang="0">
                  <a:pos x="24" y="25"/>
                </a:cxn>
                <a:cxn ang="0">
                  <a:pos x="17" y="25"/>
                </a:cxn>
                <a:cxn ang="0">
                  <a:pos x="11" y="20"/>
                </a:cxn>
                <a:cxn ang="0">
                  <a:pos x="16" y="14"/>
                </a:cxn>
                <a:cxn ang="0">
                  <a:pos x="13" y="14"/>
                </a:cxn>
                <a:cxn ang="0">
                  <a:pos x="8" y="17"/>
                </a:cxn>
                <a:cxn ang="0">
                  <a:pos x="11" y="20"/>
                </a:cxn>
              </a:cxnLst>
              <a:rect l="0" t="0" r="r" b="b"/>
              <a:pathLst>
                <a:path w="24" h="25">
                  <a:moveTo>
                    <a:pt x="17" y="25"/>
                  </a:moveTo>
                  <a:cubicBezTo>
                    <a:pt x="17" y="23"/>
                    <a:pt x="17" y="22"/>
                    <a:pt x="17" y="21"/>
                  </a:cubicBezTo>
                  <a:cubicBezTo>
                    <a:pt x="16" y="21"/>
                    <a:pt x="16" y="21"/>
                    <a:pt x="16" y="21"/>
                  </a:cubicBezTo>
                  <a:cubicBezTo>
                    <a:pt x="15" y="24"/>
                    <a:pt x="12" y="25"/>
                    <a:pt x="9" y="25"/>
                  </a:cubicBezTo>
                  <a:cubicBezTo>
                    <a:pt x="4" y="25"/>
                    <a:pt x="0" y="23"/>
                    <a:pt x="0" y="18"/>
                  </a:cubicBezTo>
                  <a:cubicBezTo>
                    <a:pt x="0" y="10"/>
                    <a:pt x="8" y="9"/>
                    <a:pt x="12" y="9"/>
                  </a:cubicBezTo>
                  <a:cubicBezTo>
                    <a:pt x="14" y="9"/>
                    <a:pt x="15" y="10"/>
                    <a:pt x="16" y="10"/>
                  </a:cubicBezTo>
                  <a:cubicBezTo>
                    <a:pt x="16" y="7"/>
                    <a:pt x="14" y="6"/>
                    <a:pt x="11" y="6"/>
                  </a:cubicBezTo>
                  <a:cubicBezTo>
                    <a:pt x="8" y="6"/>
                    <a:pt x="5" y="6"/>
                    <a:pt x="3" y="7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6" y="1"/>
                    <a:pt x="9" y="0"/>
                    <a:pt x="13" y="0"/>
                  </a:cubicBezTo>
                  <a:cubicBezTo>
                    <a:pt x="19" y="0"/>
                    <a:pt x="24" y="3"/>
                    <a:pt x="24" y="10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21"/>
                    <a:pt x="24" y="23"/>
                    <a:pt x="24" y="25"/>
                  </a:cubicBezTo>
                  <a:lnTo>
                    <a:pt x="17" y="25"/>
                  </a:lnTo>
                  <a:close/>
                  <a:moveTo>
                    <a:pt x="11" y="20"/>
                  </a:moveTo>
                  <a:cubicBezTo>
                    <a:pt x="14" y="20"/>
                    <a:pt x="16" y="17"/>
                    <a:pt x="16" y="14"/>
                  </a:cubicBezTo>
                  <a:cubicBezTo>
                    <a:pt x="15" y="14"/>
                    <a:pt x="14" y="14"/>
                    <a:pt x="13" y="14"/>
                  </a:cubicBezTo>
                  <a:cubicBezTo>
                    <a:pt x="10" y="14"/>
                    <a:pt x="8" y="15"/>
                    <a:pt x="8" y="17"/>
                  </a:cubicBezTo>
                  <a:cubicBezTo>
                    <a:pt x="8" y="19"/>
                    <a:pt x="9" y="20"/>
                    <a:pt x="11" y="2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6" name="Freeform 1458"/>
            <p:cNvSpPr>
              <a:spLocks/>
            </p:cNvSpPr>
            <p:nvPr userDrawn="1"/>
          </p:nvSpPr>
          <p:spPr bwMode="auto">
            <a:xfrm>
              <a:off x="1747" y="334"/>
              <a:ext cx="38" cy="6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8"/>
                </a:cxn>
                <a:cxn ang="0">
                  <a:pos x="4" y="2"/>
                </a:cxn>
                <a:cxn ang="0">
                  <a:pos x="12" y="0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18" y="13"/>
                </a:cxn>
                <a:cxn ang="0">
                  <a:pos x="12" y="13"/>
                </a:cxn>
                <a:cxn ang="0">
                  <a:pos x="12" y="22"/>
                </a:cxn>
                <a:cxn ang="0">
                  <a:pos x="16" y="27"/>
                </a:cxn>
                <a:cxn ang="0">
                  <a:pos x="18" y="26"/>
                </a:cxn>
                <a:cxn ang="0">
                  <a:pos x="19" y="32"/>
                </a:cxn>
                <a:cxn ang="0">
                  <a:pos x="13" y="32"/>
                </a:cxn>
                <a:cxn ang="0">
                  <a:pos x="4" y="23"/>
                </a:cxn>
                <a:cxn ang="0">
                  <a:pos x="4" y="13"/>
                </a:cxn>
                <a:cxn ang="0">
                  <a:pos x="0" y="13"/>
                </a:cxn>
                <a:cxn ang="0">
                  <a:pos x="0" y="8"/>
                </a:cxn>
              </a:cxnLst>
              <a:rect l="0" t="0" r="r" b="b"/>
              <a:pathLst>
                <a:path w="19" h="32">
                  <a:moveTo>
                    <a:pt x="0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5"/>
                    <a:pt x="13" y="27"/>
                    <a:pt x="16" y="27"/>
                  </a:cubicBezTo>
                  <a:cubicBezTo>
                    <a:pt x="17" y="27"/>
                    <a:pt x="17" y="26"/>
                    <a:pt x="18" y="26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7" y="32"/>
                    <a:pt x="15" y="32"/>
                    <a:pt x="13" y="32"/>
                  </a:cubicBezTo>
                  <a:cubicBezTo>
                    <a:pt x="6" y="32"/>
                    <a:pt x="4" y="29"/>
                    <a:pt x="4" y="23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7" name="Freeform 1459"/>
            <p:cNvSpPr>
              <a:spLocks noEditPoints="1"/>
            </p:cNvSpPr>
            <p:nvPr userDrawn="1"/>
          </p:nvSpPr>
          <p:spPr bwMode="auto">
            <a:xfrm>
              <a:off x="1791" y="330"/>
              <a:ext cx="18" cy="69"/>
            </a:xfrm>
            <a:custGeom>
              <a:avLst/>
              <a:gdLst/>
              <a:ahLst/>
              <a:cxnLst>
                <a:cxn ang="0">
                  <a:pos x="18" y="13"/>
                </a:cxn>
                <a:cxn ang="0">
                  <a:pos x="0" y="13"/>
                </a:cxn>
                <a:cxn ang="0">
                  <a:pos x="0" y="0"/>
                </a:cxn>
                <a:cxn ang="0">
                  <a:pos x="18" y="0"/>
                </a:cxn>
                <a:cxn ang="0">
                  <a:pos x="18" y="13"/>
                </a:cxn>
                <a:cxn ang="0">
                  <a:pos x="0" y="21"/>
                </a:cxn>
                <a:cxn ang="0">
                  <a:pos x="18" y="21"/>
                </a:cxn>
                <a:cxn ang="0">
                  <a:pos x="18" y="69"/>
                </a:cxn>
                <a:cxn ang="0">
                  <a:pos x="0" y="69"/>
                </a:cxn>
                <a:cxn ang="0">
                  <a:pos x="0" y="21"/>
                </a:cxn>
              </a:cxnLst>
              <a:rect l="0" t="0" r="r" b="b"/>
              <a:pathLst>
                <a:path w="18" h="69">
                  <a:moveTo>
                    <a:pt x="18" y="13"/>
                  </a:moveTo>
                  <a:lnTo>
                    <a:pt x="0" y="1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13"/>
                  </a:lnTo>
                  <a:close/>
                  <a:moveTo>
                    <a:pt x="0" y="21"/>
                  </a:moveTo>
                  <a:lnTo>
                    <a:pt x="18" y="21"/>
                  </a:lnTo>
                  <a:lnTo>
                    <a:pt x="18" y="69"/>
                  </a:lnTo>
                  <a:lnTo>
                    <a:pt x="0" y="69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8" name="Freeform 1460"/>
            <p:cNvSpPr>
              <a:spLocks noEditPoints="1"/>
            </p:cNvSpPr>
            <p:nvPr userDrawn="1"/>
          </p:nvSpPr>
          <p:spPr bwMode="auto">
            <a:xfrm>
              <a:off x="1817" y="349"/>
              <a:ext cx="56" cy="52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14" y="0"/>
                </a:cxn>
                <a:cxn ang="0">
                  <a:pos x="28" y="13"/>
                </a:cxn>
                <a:cxn ang="0">
                  <a:pos x="14" y="25"/>
                </a:cxn>
                <a:cxn ang="0">
                  <a:pos x="0" y="13"/>
                </a:cxn>
                <a:cxn ang="0">
                  <a:pos x="19" y="13"/>
                </a:cxn>
                <a:cxn ang="0">
                  <a:pos x="14" y="6"/>
                </a:cxn>
                <a:cxn ang="0">
                  <a:pos x="9" y="13"/>
                </a:cxn>
                <a:cxn ang="0">
                  <a:pos x="14" y="19"/>
                </a:cxn>
                <a:cxn ang="0">
                  <a:pos x="19" y="13"/>
                </a:cxn>
              </a:cxnLst>
              <a:rect l="0" t="0" r="r" b="b"/>
              <a:pathLst>
                <a:path w="28" h="25">
                  <a:moveTo>
                    <a:pt x="0" y="13"/>
                  </a:moveTo>
                  <a:cubicBezTo>
                    <a:pt x="0" y="5"/>
                    <a:pt x="6" y="0"/>
                    <a:pt x="14" y="0"/>
                  </a:cubicBezTo>
                  <a:cubicBezTo>
                    <a:pt x="22" y="0"/>
                    <a:pt x="28" y="5"/>
                    <a:pt x="28" y="13"/>
                  </a:cubicBezTo>
                  <a:cubicBezTo>
                    <a:pt x="28" y="20"/>
                    <a:pt x="22" y="25"/>
                    <a:pt x="14" y="25"/>
                  </a:cubicBezTo>
                  <a:cubicBezTo>
                    <a:pt x="6" y="25"/>
                    <a:pt x="0" y="20"/>
                    <a:pt x="0" y="13"/>
                  </a:cubicBezTo>
                  <a:close/>
                  <a:moveTo>
                    <a:pt x="19" y="13"/>
                  </a:moveTo>
                  <a:cubicBezTo>
                    <a:pt x="19" y="9"/>
                    <a:pt x="18" y="6"/>
                    <a:pt x="14" y="6"/>
                  </a:cubicBezTo>
                  <a:cubicBezTo>
                    <a:pt x="10" y="6"/>
                    <a:pt x="9" y="9"/>
                    <a:pt x="9" y="13"/>
                  </a:cubicBezTo>
                  <a:cubicBezTo>
                    <a:pt x="9" y="16"/>
                    <a:pt x="10" y="19"/>
                    <a:pt x="14" y="19"/>
                  </a:cubicBezTo>
                  <a:cubicBezTo>
                    <a:pt x="18" y="19"/>
                    <a:pt x="19" y="16"/>
                    <a:pt x="19" y="1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9" name="Freeform 1461"/>
            <p:cNvSpPr>
              <a:spLocks/>
            </p:cNvSpPr>
            <p:nvPr userDrawn="1"/>
          </p:nvSpPr>
          <p:spPr bwMode="auto">
            <a:xfrm>
              <a:off x="1879" y="349"/>
              <a:ext cx="52" cy="5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8" y="1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16" y="0"/>
                </a:cxn>
                <a:cxn ang="0">
                  <a:pos x="26" y="10"/>
                </a:cxn>
                <a:cxn ang="0">
                  <a:pos x="26" y="25"/>
                </a:cxn>
                <a:cxn ang="0">
                  <a:pos x="17" y="25"/>
                </a:cxn>
                <a:cxn ang="0">
                  <a:pos x="17" y="13"/>
                </a:cxn>
                <a:cxn ang="0">
                  <a:pos x="14" y="7"/>
                </a:cxn>
                <a:cxn ang="0">
                  <a:pos x="8" y="14"/>
                </a:cxn>
                <a:cxn ang="0">
                  <a:pos x="8" y="25"/>
                </a:cxn>
                <a:cxn ang="0">
                  <a:pos x="0" y="25"/>
                </a:cxn>
                <a:cxn ang="0">
                  <a:pos x="0" y="1"/>
                </a:cxn>
              </a:cxnLst>
              <a:rect l="0" t="0" r="r" b="b"/>
              <a:pathLst>
                <a:path w="26" h="25">
                  <a:moveTo>
                    <a:pt x="0" y="1"/>
                  </a:moveTo>
                  <a:cubicBezTo>
                    <a:pt x="8" y="1"/>
                    <a:pt x="8" y="1"/>
                    <a:pt x="8" y="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2"/>
                    <a:pt x="13" y="0"/>
                    <a:pt x="16" y="0"/>
                  </a:cubicBezTo>
                  <a:cubicBezTo>
                    <a:pt x="23" y="0"/>
                    <a:pt x="26" y="5"/>
                    <a:pt x="26" y="1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9"/>
                    <a:pt x="16" y="7"/>
                    <a:pt x="14" y="7"/>
                  </a:cubicBezTo>
                  <a:cubicBezTo>
                    <a:pt x="10" y="7"/>
                    <a:pt x="8" y="9"/>
                    <a:pt x="8" y="1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0" y="25"/>
                    <a:pt x="0" y="25"/>
                    <a:pt x="0" y="25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0" name="Freeform 1462"/>
            <p:cNvSpPr>
              <a:spLocks/>
            </p:cNvSpPr>
            <p:nvPr userDrawn="1"/>
          </p:nvSpPr>
          <p:spPr bwMode="auto">
            <a:xfrm>
              <a:off x="990" y="425"/>
              <a:ext cx="48" cy="38"/>
            </a:xfrm>
            <a:custGeom>
              <a:avLst/>
              <a:gdLst/>
              <a:ahLst/>
              <a:cxnLst>
                <a:cxn ang="0">
                  <a:pos x="38" y="38"/>
                </a:cxn>
                <a:cxn ang="0">
                  <a:pos x="34" y="38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16" y="38"/>
                </a:cxn>
                <a:cxn ang="0">
                  <a:pos x="10" y="38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14" y="34"/>
                </a:cxn>
                <a:cxn ang="0">
                  <a:pos x="14" y="34"/>
                </a:cxn>
                <a:cxn ang="0">
                  <a:pos x="22" y="0"/>
                </a:cxn>
                <a:cxn ang="0">
                  <a:pos x="26" y="0"/>
                </a:cxn>
                <a:cxn ang="0">
                  <a:pos x="36" y="34"/>
                </a:cxn>
                <a:cxn ang="0">
                  <a:pos x="36" y="34"/>
                </a:cxn>
                <a:cxn ang="0">
                  <a:pos x="46" y="0"/>
                </a:cxn>
                <a:cxn ang="0">
                  <a:pos x="48" y="0"/>
                </a:cxn>
                <a:cxn ang="0">
                  <a:pos x="38" y="38"/>
                </a:cxn>
              </a:cxnLst>
              <a:rect l="0" t="0" r="r" b="b"/>
              <a:pathLst>
                <a:path w="48" h="38">
                  <a:moveTo>
                    <a:pt x="38" y="38"/>
                  </a:moveTo>
                  <a:lnTo>
                    <a:pt x="34" y="38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16" y="38"/>
                  </a:lnTo>
                  <a:lnTo>
                    <a:pt x="10" y="38"/>
                  </a:lnTo>
                  <a:lnTo>
                    <a:pt x="0" y="0"/>
                  </a:lnTo>
                  <a:lnTo>
                    <a:pt x="4" y="0"/>
                  </a:lnTo>
                  <a:lnTo>
                    <a:pt x="14" y="34"/>
                  </a:lnTo>
                  <a:lnTo>
                    <a:pt x="14" y="34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36" y="34"/>
                  </a:lnTo>
                  <a:lnTo>
                    <a:pt x="36" y="34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38" y="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1" name="Freeform 1463"/>
            <p:cNvSpPr>
              <a:spLocks noEditPoints="1"/>
            </p:cNvSpPr>
            <p:nvPr userDrawn="1"/>
          </p:nvSpPr>
          <p:spPr bwMode="auto">
            <a:xfrm>
              <a:off x="1040" y="435"/>
              <a:ext cx="24" cy="2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2" y="7"/>
                </a:cxn>
                <a:cxn ang="0">
                  <a:pos x="6" y="14"/>
                </a:cxn>
                <a:cxn ang="0">
                  <a:pos x="0" y="7"/>
                </a:cxn>
                <a:cxn ang="0">
                  <a:pos x="6" y="0"/>
                </a:cxn>
                <a:cxn ang="0">
                  <a:pos x="6" y="13"/>
                </a:cxn>
                <a:cxn ang="0">
                  <a:pos x="11" y="7"/>
                </a:cxn>
                <a:cxn ang="0">
                  <a:pos x="6" y="1"/>
                </a:cxn>
                <a:cxn ang="0">
                  <a:pos x="2" y="7"/>
                </a:cxn>
                <a:cxn ang="0">
                  <a:pos x="6" y="13"/>
                </a:cxn>
              </a:cxnLst>
              <a:rect l="0" t="0" r="r" b="b"/>
              <a:pathLst>
                <a:path w="12" h="14">
                  <a:moveTo>
                    <a:pt x="6" y="0"/>
                  </a:moveTo>
                  <a:cubicBezTo>
                    <a:pt x="10" y="0"/>
                    <a:pt x="12" y="3"/>
                    <a:pt x="12" y="7"/>
                  </a:cubicBezTo>
                  <a:cubicBezTo>
                    <a:pt x="12" y="11"/>
                    <a:pt x="10" y="14"/>
                    <a:pt x="6" y="14"/>
                  </a:cubicBezTo>
                  <a:cubicBezTo>
                    <a:pt x="2" y="14"/>
                    <a:pt x="0" y="11"/>
                    <a:pt x="0" y="7"/>
                  </a:cubicBezTo>
                  <a:cubicBezTo>
                    <a:pt x="0" y="3"/>
                    <a:pt x="2" y="0"/>
                    <a:pt x="6" y="0"/>
                  </a:cubicBezTo>
                  <a:close/>
                  <a:moveTo>
                    <a:pt x="6" y="13"/>
                  </a:moveTo>
                  <a:cubicBezTo>
                    <a:pt x="9" y="13"/>
                    <a:pt x="11" y="10"/>
                    <a:pt x="11" y="7"/>
                  </a:cubicBezTo>
                  <a:cubicBezTo>
                    <a:pt x="11" y="4"/>
                    <a:pt x="9" y="1"/>
                    <a:pt x="6" y="1"/>
                  </a:cubicBezTo>
                  <a:cubicBezTo>
                    <a:pt x="3" y="1"/>
                    <a:pt x="2" y="4"/>
                    <a:pt x="2" y="7"/>
                  </a:cubicBezTo>
                  <a:cubicBezTo>
                    <a:pt x="2" y="10"/>
                    <a:pt x="3" y="13"/>
                    <a:pt x="6" y="1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2" name="Freeform 1464"/>
            <p:cNvSpPr>
              <a:spLocks/>
            </p:cNvSpPr>
            <p:nvPr userDrawn="1"/>
          </p:nvSpPr>
          <p:spPr bwMode="auto">
            <a:xfrm>
              <a:off x="1070" y="435"/>
              <a:ext cx="12" cy="2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6" y="2"/>
                </a:cxn>
                <a:cxn ang="0">
                  <a:pos x="5" y="2"/>
                </a:cxn>
                <a:cxn ang="0">
                  <a:pos x="2" y="7"/>
                </a:cxn>
                <a:cxn ang="0">
                  <a:pos x="2" y="14"/>
                </a:cxn>
                <a:cxn ang="0">
                  <a:pos x="0" y="14"/>
                </a:cxn>
                <a:cxn ang="0">
                  <a:pos x="0" y="3"/>
                </a:cxn>
              </a:cxnLst>
              <a:rect l="0" t="0" r="r" b="b"/>
              <a:pathLst>
                <a:path w="6" h="14">
                  <a:moveTo>
                    <a:pt x="0" y="3"/>
                  </a:moveTo>
                  <a:cubicBezTo>
                    <a:pt x="0" y="2"/>
                    <a:pt x="0" y="1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5" y="2"/>
                  </a:cubicBezTo>
                  <a:cubicBezTo>
                    <a:pt x="3" y="2"/>
                    <a:pt x="2" y="5"/>
                    <a:pt x="2" y="7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0" y="14"/>
                    <a:pt x="0" y="14"/>
                    <a:pt x="0" y="14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3" name="Rectangle 1465"/>
            <p:cNvSpPr>
              <a:spLocks noChangeArrowheads="1"/>
            </p:cNvSpPr>
            <p:nvPr userDrawn="1"/>
          </p:nvSpPr>
          <p:spPr bwMode="auto">
            <a:xfrm>
              <a:off x="1088" y="423"/>
              <a:ext cx="2" cy="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4" name="Freeform 1466"/>
            <p:cNvSpPr>
              <a:spLocks noEditPoints="1"/>
            </p:cNvSpPr>
            <p:nvPr userDrawn="1"/>
          </p:nvSpPr>
          <p:spPr bwMode="auto">
            <a:xfrm>
              <a:off x="1096" y="423"/>
              <a:ext cx="24" cy="40"/>
            </a:xfrm>
            <a:custGeom>
              <a:avLst/>
              <a:gdLst/>
              <a:ahLst/>
              <a:cxnLst>
                <a:cxn ang="0">
                  <a:pos x="12" y="20"/>
                </a:cxn>
                <a:cxn ang="0">
                  <a:pos x="10" y="20"/>
                </a:cxn>
                <a:cxn ang="0">
                  <a:pos x="10" y="17"/>
                </a:cxn>
                <a:cxn ang="0">
                  <a:pos x="10" y="17"/>
                </a:cxn>
                <a:cxn ang="0">
                  <a:pos x="6" y="20"/>
                </a:cxn>
                <a:cxn ang="0">
                  <a:pos x="0" y="13"/>
                </a:cxn>
                <a:cxn ang="0">
                  <a:pos x="6" y="6"/>
                </a:cxn>
                <a:cxn ang="0">
                  <a:pos x="10" y="9"/>
                </a:cxn>
                <a:cxn ang="0">
                  <a:pos x="10" y="9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2" y="20"/>
                </a:cxn>
                <a:cxn ang="0">
                  <a:pos x="6" y="19"/>
                </a:cxn>
                <a:cxn ang="0">
                  <a:pos x="10" y="13"/>
                </a:cxn>
                <a:cxn ang="0">
                  <a:pos x="6" y="7"/>
                </a:cxn>
                <a:cxn ang="0">
                  <a:pos x="2" y="13"/>
                </a:cxn>
                <a:cxn ang="0">
                  <a:pos x="6" y="19"/>
                </a:cxn>
              </a:cxnLst>
              <a:rect l="0" t="0" r="r" b="b"/>
              <a:pathLst>
                <a:path w="12" h="20">
                  <a:moveTo>
                    <a:pt x="12" y="20"/>
                  </a:moveTo>
                  <a:cubicBezTo>
                    <a:pt x="10" y="20"/>
                    <a:pt x="10" y="20"/>
                    <a:pt x="10" y="20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9" y="19"/>
                    <a:pt x="8" y="20"/>
                    <a:pt x="6" y="20"/>
                  </a:cubicBezTo>
                  <a:cubicBezTo>
                    <a:pt x="2" y="20"/>
                    <a:pt x="0" y="17"/>
                    <a:pt x="0" y="13"/>
                  </a:cubicBezTo>
                  <a:cubicBezTo>
                    <a:pt x="0" y="9"/>
                    <a:pt x="2" y="6"/>
                    <a:pt x="6" y="6"/>
                  </a:cubicBezTo>
                  <a:cubicBezTo>
                    <a:pt x="8" y="6"/>
                    <a:pt x="10" y="8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12" y="20"/>
                  </a:lnTo>
                  <a:close/>
                  <a:moveTo>
                    <a:pt x="6" y="19"/>
                  </a:moveTo>
                  <a:cubicBezTo>
                    <a:pt x="9" y="19"/>
                    <a:pt x="10" y="15"/>
                    <a:pt x="10" y="13"/>
                  </a:cubicBezTo>
                  <a:cubicBezTo>
                    <a:pt x="10" y="11"/>
                    <a:pt x="9" y="7"/>
                    <a:pt x="6" y="7"/>
                  </a:cubicBezTo>
                  <a:cubicBezTo>
                    <a:pt x="3" y="7"/>
                    <a:pt x="2" y="10"/>
                    <a:pt x="2" y="13"/>
                  </a:cubicBezTo>
                  <a:cubicBezTo>
                    <a:pt x="2" y="16"/>
                    <a:pt x="3" y="19"/>
                    <a:pt x="6" y="1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5" name="Freeform 1467"/>
            <p:cNvSpPr>
              <a:spLocks noEditPoints="1"/>
            </p:cNvSpPr>
            <p:nvPr userDrawn="1"/>
          </p:nvSpPr>
          <p:spPr bwMode="auto">
            <a:xfrm>
              <a:off x="1140" y="425"/>
              <a:ext cx="22" cy="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10" y="5"/>
                </a:cxn>
                <a:cxn ang="0">
                  <a:pos x="7" y="9"/>
                </a:cxn>
                <a:cxn ang="0">
                  <a:pos x="7" y="9"/>
                </a:cxn>
                <a:cxn ang="0">
                  <a:pos x="11" y="13"/>
                </a:cxn>
                <a:cxn ang="0">
                  <a:pos x="4" y="19"/>
                </a:cxn>
                <a:cxn ang="0">
                  <a:pos x="0" y="19"/>
                </a:cxn>
                <a:cxn ang="0">
                  <a:pos x="0" y="0"/>
                </a:cxn>
                <a:cxn ang="0">
                  <a:pos x="2" y="17"/>
                </a:cxn>
                <a:cxn ang="0">
                  <a:pos x="4" y="17"/>
                </a:cxn>
                <a:cxn ang="0">
                  <a:pos x="9" y="13"/>
                </a:cxn>
                <a:cxn ang="0">
                  <a:pos x="4" y="10"/>
                </a:cxn>
                <a:cxn ang="0">
                  <a:pos x="2" y="10"/>
                </a:cxn>
                <a:cxn ang="0">
                  <a:pos x="2" y="17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9" y="5"/>
                </a:cxn>
                <a:cxn ang="0">
                  <a:pos x="5" y="2"/>
                </a:cxn>
                <a:cxn ang="0">
                  <a:pos x="2" y="2"/>
                </a:cxn>
                <a:cxn ang="0">
                  <a:pos x="2" y="8"/>
                </a:cxn>
              </a:cxnLst>
              <a:rect l="0" t="0" r="r" b="b"/>
              <a:pathLst>
                <a:path w="11" h="19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8" y="0"/>
                    <a:pt x="10" y="1"/>
                    <a:pt x="10" y="5"/>
                  </a:cubicBezTo>
                  <a:cubicBezTo>
                    <a:pt x="10" y="7"/>
                    <a:pt x="9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9" y="9"/>
                    <a:pt x="11" y="11"/>
                    <a:pt x="11" y="13"/>
                  </a:cubicBezTo>
                  <a:cubicBezTo>
                    <a:pt x="11" y="17"/>
                    <a:pt x="8" y="19"/>
                    <a:pt x="4" y="19"/>
                  </a:cubicBezTo>
                  <a:cubicBezTo>
                    <a:pt x="0" y="19"/>
                    <a:pt x="0" y="19"/>
                    <a:pt x="0" y="19"/>
                  </a:cubicBezTo>
                  <a:lnTo>
                    <a:pt x="0" y="0"/>
                  </a:lnTo>
                  <a:close/>
                  <a:moveTo>
                    <a:pt x="2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6" y="17"/>
                    <a:pt x="9" y="16"/>
                    <a:pt x="9" y="13"/>
                  </a:cubicBezTo>
                  <a:cubicBezTo>
                    <a:pt x="9" y="10"/>
                    <a:pt x="6" y="10"/>
                    <a:pt x="4" y="10"/>
                  </a:cubicBezTo>
                  <a:cubicBezTo>
                    <a:pt x="2" y="10"/>
                    <a:pt x="2" y="10"/>
                    <a:pt x="2" y="10"/>
                  </a:cubicBezTo>
                  <a:lnTo>
                    <a:pt x="2" y="17"/>
                  </a:lnTo>
                  <a:close/>
                  <a:moveTo>
                    <a:pt x="2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6" y="8"/>
                    <a:pt x="9" y="8"/>
                    <a:pt x="9" y="5"/>
                  </a:cubicBezTo>
                  <a:cubicBezTo>
                    <a:pt x="9" y="2"/>
                    <a:pt x="6" y="2"/>
                    <a:pt x="5" y="2"/>
                  </a:cubicBezTo>
                  <a:cubicBezTo>
                    <a:pt x="2" y="2"/>
                    <a:pt x="2" y="2"/>
                    <a:pt x="2" y="2"/>
                  </a:cubicBezTo>
                  <a:lnTo>
                    <a:pt x="2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6" name="Freeform 1468"/>
            <p:cNvSpPr>
              <a:spLocks noEditPoints="1"/>
            </p:cNvSpPr>
            <p:nvPr userDrawn="1"/>
          </p:nvSpPr>
          <p:spPr bwMode="auto">
            <a:xfrm>
              <a:off x="1168" y="435"/>
              <a:ext cx="20" cy="28"/>
            </a:xfrm>
            <a:custGeom>
              <a:avLst/>
              <a:gdLst/>
              <a:ahLst/>
              <a:cxnLst>
                <a:cxn ang="0">
                  <a:pos x="8" y="11"/>
                </a:cxn>
                <a:cxn ang="0">
                  <a:pos x="8" y="11"/>
                </a:cxn>
                <a:cxn ang="0">
                  <a:pos x="4" y="14"/>
                </a:cxn>
                <a:cxn ang="0">
                  <a:pos x="0" y="10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5" y="1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5" y="0"/>
                </a:cxn>
                <a:cxn ang="0">
                  <a:pos x="10" y="5"/>
                </a:cxn>
                <a:cxn ang="0">
                  <a:pos x="10" y="11"/>
                </a:cxn>
                <a:cxn ang="0">
                  <a:pos x="10" y="14"/>
                </a:cxn>
                <a:cxn ang="0">
                  <a:pos x="8" y="14"/>
                </a:cxn>
                <a:cxn ang="0">
                  <a:pos x="8" y="11"/>
                </a:cxn>
                <a:cxn ang="0">
                  <a:pos x="8" y="7"/>
                </a:cxn>
                <a:cxn ang="0">
                  <a:pos x="8" y="7"/>
                </a:cxn>
                <a:cxn ang="0">
                  <a:pos x="1" y="10"/>
                </a:cxn>
                <a:cxn ang="0">
                  <a:pos x="4" y="13"/>
                </a:cxn>
                <a:cxn ang="0">
                  <a:pos x="8" y="8"/>
                </a:cxn>
                <a:cxn ang="0">
                  <a:pos x="8" y="7"/>
                </a:cxn>
              </a:cxnLst>
              <a:rect l="0" t="0" r="r" b="b"/>
              <a:pathLst>
                <a:path w="10" h="14">
                  <a:moveTo>
                    <a:pt x="8" y="11"/>
                  </a:moveTo>
                  <a:cubicBezTo>
                    <a:pt x="8" y="11"/>
                    <a:pt x="8" y="11"/>
                    <a:pt x="8" y="11"/>
                  </a:cubicBezTo>
                  <a:cubicBezTo>
                    <a:pt x="7" y="13"/>
                    <a:pt x="6" y="14"/>
                    <a:pt x="4" y="14"/>
                  </a:cubicBezTo>
                  <a:cubicBezTo>
                    <a:pt x="0" y="14"/>
                    <a:pt x="0" y="11"/>
                    <a:pt x="0" y="10"/>
                  </a:cubicBezTo>
                  <a:cubicBezTo>
                    <a:pt x="0" y="6"/>
                    <a:pt x="4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3"/>
                    <a:pt x="7" y="1"/>
                    <a:pt x="5" y="1"/>
                  </a:cubicBezTo>
                  <a:cubicBezTo>
                    <a:pt x="4" y="1"/>
                    <a:pt x="2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4" y="0"/>
                    <a:pt x="5" y="0"/>
                  </a:cubicBezTo>
                  <a:cubicBezTo>
                    <a:pt x="8" y="0"/>
                    <a:pt x="10" y="1"/>
                    <a:pt x="10" y="5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2"/>
                    <a:pt x="10" y="13"/>
                    <a:pt x="10" y="14"/>
                  </a:cubicBezTo>
                  <a:cubicBezTo>
                    <a:pt x="8" y="14"/>
                    <a:pt x="8" y="14"/>
                    <a:pt x="8" y="14"/>
                  </a:cubicBezTo>
                  <a:lnTo>
                    <a:pt x="8" y="11"/>
                  </a:lnTo>
                  <a:close/>
                  <a:moveTo>
                    <a:pt x="8" y="7"/>
                  </a:moveTo>
                  <a:cubicBezTo>
                    <a:pt x="8" y="7"/>
                    <a:pt x="8" y="7"/>
                    <a:pt x="8" y="7"/>
                  </a:cubicBezTo>
                  <a:cubicBezTo>
                    <a:pt x="5" y="7"/>
                    <a:pt x="1" y="7"/>
                    <a:pt x="1" y="10"/>
                  </a:cubicBezTo>
                  <a:cubicBezTo>
                    <a:pt x="1" y="12"/>
                    <a:pt x="3" y="13"/>
                    <a:pt x="4" y="13"/>
                  </a:cubicBezTo>
                  <a:cubicBezTo>
                    <a:pt x="8" y="13"/>
                    <a:pt x="8" y="9"/>
                    <a:pt x="8" y="8"/>
                  </a:cubicBezTo>
                  <a:lnTo>
                    <a:pt x="8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7" name="Freeform 1469"/>
            <p:cNvSpPr>
              <a:spLocks/>
            </p:cNvSpPr>
            <p:nvPr userDrawn="1"/>
          </p:nvSpPr>
          <p:spPr bwMode="auto">
            <a:xfrm>
              <a:off x="1194" y="435"/>
              <a:ext cx="22" cy="2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6" y="0"/>
                </a:cxn>
                <a:cxn ang="0">
                  <a:pos x="11" y="5"/>
                </a:cxn>
                <a:cxn ang="0">
                  <a:pos x="11" y="14"/>
                </a:cxn>
                <a:cxn ang="0">
                  <a:pos x="9" y="14"/>
                </a:cxn>
                <a:cxn ang="0">
                  <a:pos x="9" y="6"/>
                </a:cxn>
                <a:cxn ang="0">
                  <a:pos x="6" y="1"/>
                </a:cxn>
                <a:cxn ang="0">
                  <a:pos x="2" y="6"/>
                </a:cxn>
                <a:cxn ang="0">
                  <a:pos x="2" y="14"/>
                </a:cxn>
                <a:cxn ang="0">
                  <a:pos x="0" y="14"/>
                </a:cxn>
                <a:cxn ang="0">
                  <a:pos x="0" y="3"/>
                </a:cxn>
              </a:cxnLst>
              <a:rect l="0" t="0" r="r" b="b"/>
              <a:pathLst>
                <a:path w="11" h="14">
                  <a:moveTo>
                    <a:pt x="0" y="3"/>
                  </a:moveTo>
                  <a:cubicBezTo>
                    <a:pt x="0" y="2"/>
                    <a:pt x="0" y="1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3" y="0"/>
                    <a:pt x="6" y="0"/>
                  </a:cubicBezTo>
                  <a:cubicBezTo>
                    <a:pt x="9" y="0"/>
                    <a:pt x="11" y="2"/>
                    <a:pt x="11" y="5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3"/>
                    <a:pt x="8" y="1"/>
                    <a:pt x="6" y="1"/>
                  </a:cubicBezTo>
                  <a:cubicBezTo>
                    <a:pt x="3" y="1"/>
                    <a:pt x="2" y="4"/>
                    <a:pt x="2" y="6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0" y="14"/>
                    <a:pt x="0" y="14"/>
                    <a:pt x="0" y="14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" name="Freeform 1470"/>
            <p:cNvSpPr>
              <a:spLocks/>
            </p:cNvSpPr>
            <p:nvPr userDrawn="1"/>
          </p:nvSpPr>
          <p:spPr bwMode="auto">
            <a:xfrm>
              <a:off x="1224" y="423"/>
              <a:ext cx="20" cy="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24"/>
                </a:cxn>
                <a:cxn ang="0">
                  <a:pos x="14" y="12"/>
                </a:cxn>
                <a:cxn ang="0">
                  <a:pos x="18" y="12"/>
                </a:cxn>
                <a:cxn ang="0">
                  <a:pos x="6" y="24"/>
                </a:cxn>
                <a:cxn ang="0">
                  <a:pos x="20" y="40"/>
                </a:cxn>
                <a:cxn ang="0">
                  <a:pos x="16" y="40"/>
                </a:cxn>
                <a:cxn ang="0">
                  <a:pos x="2" y="26"/>
                </a:cxn>
                <a:cxn ang="0">
                  <a:pos x="2" y="40"/>
                </a:cxn>
                <a:cxn ang="0">
                  <a:pos x="0" y="40"/>
                </a:cxn>
                <a:cxn ang="0">
                  <a:pos x="0" y="0"/>
                </a:cxn>
              </a:cxnLst>
              <a:rect l="0" t="0" r="r" b="b"/>
              <a:pathLst>
                <a:path w="20" h="40">
                  <a:moveTo>
                    <a:pt x="0" y="0"/>
                  </a:moveTo>
                  <a:lnTo>
                    <a:pt x="2" y="0"/>
                  </a:lnTo>
                  <a:lnTo>
                    <a:pt x="2" y="24"/>
                  </a:lnTo>
                  <a:lnTo>
                    <a:pt x="14" y="12"/>
                  </a:lnTo>
                  <a:lnTo>
                    <a:pt x="18" y="12"/>
                  </a:lnTo>
                  <a:lnTo>
                    <a:pt x="6" y="24"/>
                  </a:lnTo>
                  <a:lnTo>
                    <a:pt x="20" y="40"/>
                  </a:lnTo>
                  <a:lnTo>
                    <a:pt x="16" y="40"/>
                  </a:lnTo>
                  <a:lnTo>
                    <a:pt x="2" y="26"/>
                  </a:lnTo>
                  <a:lnTo>
                    <a:pt x="2" y="40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9" name="Freeform 1471"/>
            <p:cNvSpPr>
              <a:spLocks/>
            </p:cNvSpPr>
            <p:nvPr userDrawn="1"/>
          </p:nvSpPr>
          <p:spPr bwMode="auto">
            <a:xfrm>
              <a:off x="1262" y="425"/>
              <a:ext cx="30" cy="38"/>
            </a:xfrm>
            <a:custGeom>
              <a:avLst/>
              <a:gdLst/>
              <a:ahLst/>
              <a:cxnLst>
                <a:cxn ang="0">
                  <a:pos x="13" y="10"/>
                </a:cxn>
                <a:cxn ang="0">
                  <a:pos x="9" y="10"/>
                </a:cxn>
                <a:cxn ang="0">
                  <a:pos x="9" y="9"/>
                </a:cxn>
                <a:cxn ang="0">
                  <a:pos x="15" y="9"/>
                </a:cxn>
                <a:cxn ang="0">
                  <a:pos x="15" y="18"/>
                </a:cxn>
                <a:cxn ang="0">
                  <a:pos x="9" y="19"/>
                </a:cxn>
                <a:cxn ang="0">
                  <a:pos x="0" y="9"/>
                </a:cxn>
                <a:cxn ang="0">
                  <a:pos x="9" y="0"/>
                </a:cxn>
                <a:cxn ang="0">
                  <a:pos x="14" y="1"/>
                </a:cxn>
                <a:cxn ang="0">
                  <a:pos x="14" y="3"/>
                </a:cxn>
                <a:cxn ang="0">
                  <a:pos x="9" y="2"/>
                </a:cxn>
                <a:cxn ang="0">
                  <a:pos x="2" y="9"/>
                </a:cxn>
                <a:cxn ang="0">
                  <a:pos x="9" y="17"/>
                </a:cxn>
                <a:cxn ang="0">
                  <a:pos x="13" y="17"/>
                </a:cxn>
                <a:cxn ang="0">
                  <a:pos x="13" y="10"/>
                </a:cxn>
              </a:cxnLst>
              <a:rect l="0" t="0" r="r" b="b"/>
              <a:pathLst>
                <a:path w="15" h="19">
                  <a:moveTo>
                    <a:pt x="13" y="10"/>
                  </a:moveTo>
                  <a:cubicBezTo>
                    <a:pt x="9" y="10"/>
                    <a:pt x="9" y="10"/>
                    <a:pt x="9" y="10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3" y="19"/>
                    <a:pt x="11" y="19"/>
                    <a:pt x="9" y="19"/>
                  </a:cubicBezTo>
                  <a:cubicBezTo>
                    <a:pt x="3" y="19"/>
                    <a:pt x="0" y="15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1" y="0"/>
                    <a:pt x="13" y="0"/>
                    <a:pt x="14" y="1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2" y="2"/>
                    <a:pt x="11" y="2"/>
                    <a:pt x="9" y="2"/>
                  </a:cubicBezTo>
                  <a:cubicBezTo>
                    <a:pt x="4" y="2"/>
                    <a:pt x="2" y="5"/>
                    <a:pt x="2" y="9"/>
                  </a:cubicBezTo>
                  <a:cubicBezTo>
                    <a:pt x="2" y="14"/>
                    <a:pt x="4" y="17"/>
                    <a:pt x="9" y="17"/>
                  </a:cubicBezTo>
                  <a:cubicBezTo>
                    <a:pt x="10" y="17"/>
                    <a:pt x="12" y="17"/>
                    <a:pt x="13" y="17"/>
                  </a:cubicBezTo>
                  <a:lnTo>
                    <a:pt x="13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0" name="Freeform 1472"/>
            <p:cNvSpPr>
              <a:spLocks/>
            </p:cNvSpPr>
            <p:nvPr userDrawn="1"/>
          </p:nvSpPr>
          <p:spPr bwMode="auto">
            <a:xfrm>
              <a:off x="1300" y="435"/>
              <a:ext cx="12" cy="2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6" y="2"/>
                </a:cxn>
                <a:cxn ang="0">
                  <a:pos x="5" y="2"/>
                </a:cxn>
                <a:cxn ang="0">
                  <a:pos x="2" y="7"/>
                </a:cxn>
                <a:cxn ang="0">
                  <a:pos x="2" y="14"/>
                </a:cxn>
                <a:cxn ang="0">
                  <a:pos x="0" y="14"/>
                </a:cxn>
                <a:cxn ang="0">
                  <a:pos x="0" y="3"/>
                </a:cxn>
              </a:cxnLst>
              <a:rect l="0" t="0" r="r" b="b"/>
              <a:pathLst>
                <a:path w="6" h="14">
                  <a:moveTo>
                    <a:pt x="0" y="3"/>
                  </a:moveTo>
                  <a:cubicBezTo>
                    <a:pt x="0" y="2"/>
                    <a:pt x="0" y="1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5" y="0"/>
                    <a:pt x="6" y="0"/>
                    <a:pt x="6" y="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5" y="2"/>
                    <a:pt x="5" y="2"/>
                  </a:cubicBezTo>
                  <a:cubicBezTo>
                    <a:pt x="2" y="2"/>
                    <a:pt x="2" y="5"/>
                    <a:pt x="2" y="7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0" y="14"/>
                    <a:pt x="0" y="14"/>
                    <a:pt x="0" y="14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1" name="Freeform 1473"/>
            <p:cNvSpPr>
              <a:spLocks noEditPoints="1"/>
            </p:cNvSpPr>
            <p:nvPr userDrawn="1"/>
          </p:nvSpPr>
          <p:spPr bwMode="auto">
            <a:xfrm>
              <a:off x="1314" y="435"/>
              <a:ext cx="24" cy="2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2" y="7"/>
                </a:cxn>
                <a:cxn ang="0">
                  <a:pos x="6" y="14"/>
                </a:cxn>
                <a:cxn ang="0">
                  <a:pos x="0" y="7"/>
                </a:cxn>
                <a:cxn ang="0">
                  <a:pos x="6" y="0"/>
                </a:cxn>
                <a:cxn ang="0">
                  <a:pos x="6" y="13"/>
                </a:cxn>
                <a:cxn ang="0">
                  <a:pos x="10" y="7"/>
                </a:cxn>
                <a:cxn ang="0">
                  <a:pos x="6" y="1"/>
                </a:cxn>
                <a:cxn ang="0">
                  <a:pos x="2" y="7"/>
                </a:cxn>
                <a:cxn ang="0">
                  <a:pos x="6" y="13"/>
                </a:cxn>
              </a:cxnLst>
              <a:rect l="0" t="0" r="r" b="b"/>
              <a:pathLst>
                <a:path w="12" h="14">
                  <a:moveTo>
                    <a:pt x="6" y="0"/>
                  </a:moveTo>
                  <a:cubicBezTo>
                    <a:pt x="10" y="0"/>
                    <a:pt x="12" y="3"/>
                    <a:pt x="12" y="7"/>
                  </a:cubicBezTo>
                  <a:cubicBezTo>
                    <a:pt x="12" y="11"/>
                    <a:pt x="10" y="14"/>
                    <a:pt x="6" y="14"/>
                  </a:cubicBezTo>
                  <a:cubicBezTo>
                    <a:pt x="2" y="14"/>
                    <a:pt x="0" y="11"/>
                    <a:pt x="0" y="7"/>
                  </a:cubicBezTo>
                  <a:cubicBezTo>
                    <a:pt x="0" y="3"/>
                    <a:pt x="2" y="0"/>
                    <a:pt x="6" y="0"/>
                  </a:cubicBezTo>
                  <a:close/>
                  <a:moveTo>
                    <a:pt x="6" y="13"/>
                  </a:moveTo>
                  <a:cubicBezTo>
                    <a:pt x="9" y="13"/>
                    <a:pt x="10" y="10"/>
                    <a:pt x="10" y="7"/>
                  </a:cubicBezTo>
                  <a:cubicBezTo>
                    <a:pt x="10" y="4"/>
                    <a:pt x="9" y="1"/>
                    <a:pt x="6" y="1"/>
                  </a:cubicBezTo>
                  <a:cubicBezTo>
                    <a:pt x="3" y="1"/>
                    <a:pt x="2" y="4"/>
                    <a:pt x="2" y="7"/>
                  </a:cubicBezTo>
                  <a:cubicBezTo>
                    <a:pt x="2" y="10"/>
                    <a:pt x="3" y="13"/>
                    <a:pt x="6" y="1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2" name="Freeform 1474"/>
            <p:cNvSpPr>
              <a:spLocks/>
            </p:cNvSpPr>
            <p:nvPr userDrawn="1"/>
          </p:nvSpPr>
          <p:spPr bwMode="auto">
            <a:xfrm>
              <a:off x="1344" y="435"/>
              <a:ext cx="20" cy="28"/>
            </a:xfrm>
            <a:custGeom>
              <a:avLst/>
              <a:gdLst/>
              <a:ahLst/>
              <a:cxnLst>
                <a:cxn ang="0">
                  <a:pos x="11" y="10"/>
                </a:cxn>
                <a:cxn ang="0">
                  <a:pos x="11" y="14"/>
                </a:cxn>
                <a:cxn ang="0">
                  <a:pos x="9" y="14"/>
                </a:cxn>
                <a:cxn ang="0">
                  <a:pos x="9" y="11"/>
                </a:cxn>
                <a:cxn ang="0">
                  <a:pos x="9" y="11"/>
                </a:cxn>
                <a:cxn ang="0">
                  <a:pos x="5" y="14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8"/>
                </a:cxn>
                <a:cxn ang="0">
                  <a:pos x="5" y="13"/>
                </a:cxn>
                <a:cxn ang="0">
                  <a:pos x="9" y="8"/>
                </a:cxn>
                <a:cxn ang="0">
                  <a:pos x="9" y="0"/>
                </a:cxn>
                <a:cxn ang="0">
                  <a:pos x="11" y="0"/>
                </a:cxn>
                <a:cxn ang="0">
                  <a:pos x="11" y="10"/>
                </a:cxn>
              </a:cxnLst>
              <a:rect l="0" t="0" r="r" b="b"/>
              <a:pathLst>
                <a:path w="11" h="14">
                  <a:moveTo>
                    <a:pt x="11" y="10"/>
                  </a:moveTo>
                  <a:cubicBezTo>
                    <a:pt x="11" y="11"/>
                    <a:pt x="11" y="13"/>
                    <a:pt x="11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8" y="12"/>
                    <a:pt x="7" y="14"/>
                    <a:pt x="5" y="14"/>
                  </a:cubicBezTo>
                  <a:cubicBezTo>
                    <a:pt x="1" y="14"/>
                    <a:pt x="0" y="12"/>
                    <a:pt x="0" y="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11"/>
                    <a:pt x="3" y="13"/>
                    <a:pt x="5" y="13"/>
                  </a:cubicBezTo>
                  <a:cubicBezTo>
                    <a:pt x="8" y="13"/>
                    <a:pt x="9" y="10"/>
                    <a:pt x="9" y="8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1" y="0"/>
                    <a:pt x="11" y="0"/>
                    <a:pt x="11" y="0"/>
                  </a:cubicBezTo>
                  <a:lnTo>
                    <a:pt x="11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3" name="Freeform 1475"/>
            <p:cNvSpPr>
              <a:spLocks noEditPoints="1"/>
            </p:cNvSpPr>
            <p:nvPr userDrawn="1"/>
          </p:nvSpPr>
          <p:spPr bwMode="auto">
            <a:xfrm>
              <a:off x="1372" y="435"/>
              <a:ext cx="24" cy="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6" y="0"/>
                </a:cxn>
                <a:cxn ang="0">
                  <a:pos x="12" y="7"/>
                </a:cxn>
                <a:cxn ang="0">
                  <a:pos x="6" y="14"/>
                </a:cxn>
                <a:cxn ang="0">
                  <a:pos x="2" y="11"/>
                </a:cxn>
                <a:cxn ang="0">
                  <a:pos x="2" y="11"/>
                </a:cxn>
                <a:cxn ang="0">
                  <a:pos x="2" y="19"/>
                </a:cxn>
                <a:cxn ang="0">
                  <a:pos x="0" y="19"/>
                </a:cxn>
                <a:cxn ang="0">
                  <a:pos x="0" y="0"/>
                </a:cxn>
                <a:cxn ang="0">
                  <a:pos x="6" y="1"/>
                </a:cxn>
                <a:cxn ang="0">
                  <a:pos x="2" y="7"/>
                </a:cxn>
                <a:cxn ang="0">
                  <a:pos x="6" y="13"/>
                </a:cxn>
                <a:cxn ang="0">
                  <a:pos x="10" y="7"/>
                </a:cxn>
                <a:cxn ang="0">
                  <a:pos x="6" y="1"/>
                </a:cxn>
              </a:cxnLst>
              <a:rect l="0" t="0" r="r" b="b"/>
              <a:pathLst>
                <a:path w="12" h="19">
                  <a:moveTo>
                    <a:pt x="0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3" y="0"/>
                    <a:pt x="6" y="0"/>
                  </a:cubicBezTo>
                  <a:cubicBezTo>
                    <a:pt x="10" y="0"/>
                    <a:pt x="12" y="3"/>
                    <a:pt x="12" y="7"/>
                  </a:cubicBezTo>
                  <a:cubicBezTo>
                    <a:pt x="12" y="11"/>
                    <a:pt x="10" y="14"/>
                    <a:pt x="6" y="14"/>
                  </a:cubicBezTo>
                  <a:cubicBezTo>
                    <a:pt x="4" y="14"/>
                    <a:pt x="3" y="13"/>
                    <a:pt x="2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0" y="19"/>
                    <a:pt x="0" y="19"/>
                    <a:pt x="0" y="19"/>
                  </a:cubicBezTo>
                  <a:lnTo>
                    <a:pt x="0" y="0"/>
                  </a:lnTo>
                  <a:close/>
                  <a:moveTo>
                    <a:pt x="6" y="1"/>
                  </a:moveTo>
                  <a:cubicBezTo>
                    <a:pt x="3" y="1"/>
                    <a:pt x="2" y="5"/>
                    <a:pt x="2" y="7"/>
                  </a:cubicBezTo>
                  <a:cubicBezTo>
                    <a:pt x="2" y="9"/>
                    <a:pt x="3" y="13"/>
                    <a:pt x="6" y="13"/>
                  </a:cubicBezTo>
                  <a:cubicBezTo>
                    <a:pt x="9" y="13"/>
                    <a:pt x="10" y="10"/>
                    <a:pt x="10" y="7"/>
                  </a:cubicBezTo>
                  <a:cubicBezTo>
                    <a:pt x="10" y="4"/>
                    <a:pt x="9" y="1"/>
                    <a:pt x="6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4" name="Freeform 1476"/>
            <p:cNvSpPr>
              <a:spLocks noEditPoints="1"/>
            </p:cNvSpPr>
            <p:nvPr userDrawn="1"/>
          </p:nvSpPr>
          <p:spPr bwMode="auto">
            <a:xfrm>
              <a:off x="257" y="248"/>
              <a:ext cx="212" cy="211"/>
            </a:xfrm>
            <a:custGeom>
              <a:avLst/>
              <a:gdLst/>
              <a:ahLst/>
              <a:cxnLst>
                <a:cxn ang="0">
                  <a:pos x="106" y="30"/>
                </a:cxn>
                <a:cxn ang="0">
                  <a:pos x="106" y="0"/>
                </a:cxn>
                <a:cxn ang="0">
                  <a:pos x="106" y="0"/>
                </a:cxn>
                <a:cxn ang="0">
                  <a:pos x="76" y="0"/>
                </a:cxn>
                <a:cxn ang="0">
                  <a:pos x="106" y="30"/>
                </a:cxn>
                <a:cxn ang="0">
                  <a:pos x="29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29" y="0"/>
                </a:cxn>
                <a:cxn ang="0">
                  <a:pos x="76" y="106"/>
                </a:cxn>
                <a:cxn ang="0">
                  <a:pos x="106" y="106"/>
                </a:cxn>
                <a:cxn ang="0">
                  <a:pos x="106" y="106"/>
                </a:cxn>
                <a:cxn ang="0">
                  <a:pos x="106" y="77"/>
                </a:cxn>
                <a:cxn ang="0">
                  <a:pos x="76" y="106"/>
                </a:cxn>
                <a:cxn ang="0">
                  <a:pos x="0" y="77"/>
                </a:cxn>
                <a:cxn ang="0">
                  <a:pos x="0" y="106"/>
                </a:cxn>
                <a:cxn ang="0">
                  <a:pos x="0" y="106"/>
                </a:cxn>
                <a:cxn ang="0">
                  <a:pos x="29" y="106"/>
                </a:cxn>
                <a:cxn ang="0">
                  <a:pos x="0" y="77"/>
                </a:cxn>
              </a:cxnLst>
              <a:rect l="0" t="0" r="r" b="b"/>
              <a:pathLst>
                <a:path w="106" h="106">
                  <a:moveTo>
                    <a:pt x="106" y="30"/>
                  </a:moveTo>
                  <a:cubicBezTo>
                    <a:pt x="106" y="0"/>
                    <a:pt x="106" y="0"/>
                    <a:pt x="106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90" y="6"/>
                    <a:pt x="100" y="16"/>
                    <a:pt x="106" y="30"/>
                  </a:cubicBezTo>
                  <a:close/>
                  <a:moveTo>
                    <a:pt x="2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6" y="16"/>
                    <a:pt x="16" y="6"/>
                    <a:pt x="29" y="0"/>
                  </a:cubicBezTo>
                  <a:close/>
                  <a:moveTo>
                    <a:pt x="76" y="106"/>
                  </a:moveTo>
                  <a:cubicBezTo>
                    <a:pt x="106" y="106"/>
                    <a:pt x="106" y="106"/>
                    <a:pt x="106" y="106"/>
                  </a:cubicBezTo>
                  <a:cubicBezTo>
                    <a:pt x="106" y="106"/>
                    <a:pt x="106" y="106"/>
                    <a:pt x="106" y="106"/>
                  </a:cubicBezTo>
                  <a:cubicBezTo>
                    <a:pt x="106" y="77"/>
                    <a:pt x="106" y="77"/>
                    <a:pt x="106" y="77"/>
                  </a:cubicBezTo>
                  <a:cubicBezTo>
                    <a:pt x="100" y="90"/>
                    <a:pt x="90" y="101"/>
                    <a:pt x="76" y="106"/>
                  </a:cubicBezTo>
                  <a:close/>
                  <a:moveTo>
                    <a:pt x="0" y="77"/>
                  </a:move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29" y="106"/>
                    <a:pt x="29" y="106"/>
                    <a:pt x="29" y="106"/>
                  </a:cubicBezTo>
                  <a:cubicBezTo>
                    <a:pt x="16" y="101"/>
                    <a:pt x="6" y="90"/>
                    <a:pt x="0" y="77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5" name="Freeform 1477"/>
            <p:cNvSpPr>
              <a:spLocks/>
            </p:cNvSpPr>
            <p:nvPr userDrawn="1"/>
          </p:nvSpPr>
          <p:spPr bwMode="auto">
            <a:xfrm>
              <a:off x="295" y="395"/>
              <a:ext cx="56" cy="58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1" y="6"/>
                </a:cxn>
                <a:cxn ang="0">
                  <a:pos x="2" y="7"/>
                </a:cxn>
                <a:cxn ang="0">
                  <a:pos x="2" y="7"/>
                </a:cxn>
                <a:cxn ang="0">
                  <a:pos x="11" y="15"/>
                </a:cxn>
                <a:cxn ang="0">
                  <a:pos x="14" y="21"/>
                </a:cxn>
                <a:cxn ang="0">
                  <a:pos x="15" y="24"/>
                </a:cxn>
                <a:cxn ang="0">
                  <a:pos x="17" y="26"/>
                </a:cxn>
                <a:cxn ang="0">
                  <a:pos x="16" y="25"/>
                </a:cxn>
                <a:cxn ang="0">
                  <a:pos x="16" y="26"/>
                </a:cxn>
                <a:cxn ang="0">
                  <a:pos x="18" y="27"/>
                </a:cxn>
                <a:cxn ang="0">
                  <a:pos x="17" y="26"/>
                </a:cxn>
                <a:cxn ang="0">
                  <a:pos x="18" y="28"/>
                </a:cxn>
                <a:cxn ang="0">
                  <a:pos x="18" y="27"/>
                </a:cxn>
                <a:cxn ang="0">
                  <a:pos x="19" y="28"/>
                </a:cxn>
                <a:cxn ang="0">
                  <a:pos x="19" y="28"/>
                </a:cxn>
                <a:cxn ang="0">
                  <a:pos x="19" y="28"/>
                </a:cxn>
                <a:cxn ang="0">
                  <a:pos x="19" y="28"/>
                </a:cxn>
                <a:cxn ang="0">
                  <a:pos x="19" y="28"/>
                </a:cxn>
                <a:cxn ang="0">
                  <a:pos x="21" y="29"/>
                </a:cxn>
                <a:cxn ang="0">
                  <a:pos x="21" y="29"/>
                </a:cxn>
                <a:cxn ang="0">
                  <a:pos x="21" y="29"/>
                </a:cxn>
                <a:cxn ang="0">
                  <a:pos x="21" y="29"/>
                </a:cxn>
                <a:cxn ang="0">
                  <a:pos x="22" y="29"/>
                </a:cxn>
                <a:cxn ang="0">
                  <a:pos x="21" y="27"/>
                </a:cxn>
                <a:cxn ang="0">
                  <a:pos x="20" y="26"/>
                </a:cxn>
                <a:cxn ang="0">
                  <a:pos x="20" y="25"/>
                </a:cxn>
                <a:cxn ang="0">
                  <a:pos x="20" y="25"/>
                </a:cxn>
                <a:cxn ang="0">
                  <a:pos x="20" y="25"/>
                </a:cxn>
                <a:cxn ang="0">
                  <a:pos x="19" y="24"/>
                </a:cxn>
                <a:cxn ang="0">
                  <a:pos x="20" y="24"/>
                </a:cxn>
                <a:cxn ang="0">
                  <a:pos x="20" y="23"/>
                </a:cxn>
                <a:cxn ang="0">
                  <a:pos x="20" y="21"/>
                </a:cxn>
                <a:cxn ang="0">
                  <a:pos x="23" y="21"/>
                </a:cxn>
                <a:cxn ang="0">
                  <a:pos x="24" y="19"/>
                </a:cxn>
                <a:cxn ang="0">
                  <a:pos x="23" y="17"/>
                </a:cxn>
                <a:cxn ang="0">
                  <a:pos x="26" y="16"/>
                </a:cxn>
                <a:cxn ang="0">
                  <a:pos x="26" y="13"/>
                </a:cxn>
                <a:cxn ang="0">
                  <a:pos x="26" y="11"/>
                </a:cxn>
                <a:cxn ang="0">
                  <a:pos x="27" y="8"/>
                </a:cxn>
                <a:cxn ang="0">
                  <a:pos x="21" y="7"/>
                </a:cxn>
                <a:cxn ang="0">
                  <a:pos x="18" y="6"/>
                </a:cxn>
                <a:cxn ang="0">
                  <a:pos x="17" y="7"/>
                </a:cxn>
                <a:cxn ang="0">
                  <a:pos x="17" y="6"/>
                </a:cxn>
                <a:cxn ang="0">
                  <a:pos x="15" y="3"/>
                </a:cxn>
                <a:cxn ang="0">
                  <a:pos x="12" y="3"/>
                </a:cxn>
                <a:cxn ang="0">
                  <a:pos x="10" y="2"/>
                </a:cxn>
                <a:cxn ang="0">
                  <a:pos x="8" y="1"/>
                </a:cxn>
                <a:cxn ang="0">
                  <a:pos x="9" y="1"/>
                </a:cxn>
                <a:cxn ang="0">
                  <a:pos x="5" y="0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2" y="3"/>
                </a:cxn>
              </a:cxnLst>
              <a:rect l="0" t="0" r="r" b="b"/>
              <a:pathLst>
                <a:path w="28" h="29">
                  <a:moveTo>
                    <a:pt x="2" y="3"/>
                  </a:moveTo>
                  <a:cubicBezTo>
                    <a:pt x="2" y="5"/>
                    <a:pt x="2" y="5"/>
                    <a:pt x="1" y="6"/>
                  </a:cubicBezTo>
                  <a:cubicBezTo>
                    <a:pt x="1" y="6"/>
                    <a:pt x="1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0" y="9"/>
                    <a:pt x="9" y="13"/>
                    <a:pt x="11" y="15"/>
                  </a:cubicBezTo>
                  <a:cubicBezTo>
                    <a:pt x="12" y="16"/>
                    <a:pt x="13" y="19"/>
                    <a:pt x="14" y="21"/>
                  </a:cubicBezTo>
                  <a:cubicBezTo>
                    <a:pt x="14" y="22"/>
                    <a:pt x="14" y="23"/>
                    <a:pt x="15" y="24"/>
                  </a:cubicBezTo>
                  <a:cubicBezTo>
                    <a:pt x="16" y="24"/>
                    <a:pt x="16" y="24"/>
                    <a:pt x="17" y="26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6" y="25"/>
                    <a:pt x="16" y="26"/>
                    <a:pt x="16" y="26"/>
                  </a:cubicBezTo>
                  <a:cubicBezTo>
                    <a:pt x="17" y="26"/>
                    <a:pt x="17" y="26"/>
                    <a:pt x="18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7" y="27"/>
                    <a:pt x="18" y="27"/>
                    <a:pt x="18" y="28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20" y="28"/>
                    <a:pt x="20" y="29"/>
                    <a:pt x="21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2" y="29"/>
                    <a:pt x="22" y="29"/>
                    <a:pt x="22" y="29"/>
                  </a:cubicBezTo>
                  <a:cubicBezTo>
                    <a:pt x="20" y="28"/>
                    <a:pt x="22" y="28"/>
                    <a:pt x="21" y="27"/>
                  </a:cubicBezTo>
                  <a:cubicBezTo>
                    <a:pt x="21" y="26"/>
                    <a:pt x="19" y="26"/>
                    <a:pt x="20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4"/>
                    <a:pt x="19" y="24"/>
                  </a:cubicBezTo>
                  <a:cubicBezTo>
                    <a:pt x="19" y="24"/>
                    <a:pt x="20" y="24"/>
                    <a:pt x="20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3" y="24"/>
                    <a:pt x="22" y="22"/>
                    <a:pt x="20" y="21"/>
                  </a:cubicBezTo>
                  <a:cubicBezTo>
                    <a:pt x="22" y="22"/>
                    <a:pt x="22" y="21"/>
                    <a:pt x="23" y="21"/>
                  </a:cubicBezTo>
                  <a:cubicBezTo>
                    <a:pt x="23" y="20"/>
                    <a:pt x="23" y="20"/>
                    <a:pt x="24" y="19"/>
                  </a:cubicBezTo>
                  <a:cubicBezTo>
                    <a:pt x="24" y="18"/>
                    <a:pt x="23" y="18"/>
                    <a:pt x="23" y="17"/>
                  </a:cubicBezTo>
                  <a:cubicBezTo>
                    <a:pt x="24" y="16"/>
                    <a:pt x="25" y="17"/>
                    <a:pt x="26" y="16"/>
                  </a:cubicBezTo>
                  <a:cubicBezTo>
                    <a:pt x="26" y="15"/>
                    <a:pt x="27" y="15"/>
                    <a:pt x="26" y="13"/>
                  </a:cubicBezTo>
                  <a:cubicBezTo>
                    <a:pt x="26" y="12"/>
                    <a:pt x="26" y="12"/>
                    <a:pt x="26" y="11"/>
                  </a:cubicBezTo>
                  <a:cubicBezTo>
                    <a:pt x="27" y="10"/>
                    <a:pt x="28" y="9"/>
                    <a:pt x="27" y="8"/>
                  </a:cubicBezTo>
                  <a:cubicBezTo>
                    <a:pt x="26" y="7"/>
                    <a:pt x="22" y="6"/>
                    <a:pt x="21" y="7"/>
                  </a:cubicBezTo>
                  <a:cubicBezTo>
                    <a:pt x="20" y="6"/>
                    <a:pt x="19" y="6"/>
                    <a:pt x="18" y="6"/>
                  </a:cubicBezTo>
                  <a:cubicBezTo>
                    <a:pt x="18" y="6"/>
                    <a:pt x="17" y="6"/>
                    <a:pt x="17" y="7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5"/>
                    <a:pt x="16" y="4"/>
                    <a:pt x="15" y="3"/>
                  </a:cubicBezTo>
                  <a:cubicBezTo>
                    <a:pt x="14" y="3"/>
                    <a:pt x="13" y="3"/>
                    <a:pt x="12" y="3"/>
                  </a:cubicBezTo>
                  <a:cubicBezTo>
                    <a:pt x="11" y="3"/>
                    <a:pt x="11" y="2"/>
                    <a:pt x="10" y="2"/>
                  </a:cubicBezTo>
                  <a:cubicBezTo>
                    <a:pt x="9" y="2"/>
                    <a:pt x="9" y="1"/>
                    <a:pt x="8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7" y="1"/>
                    <a:pt x="6" y="1"/>
                    <a:pt x="5" y="0"/>
                  </a:cubicBezTo>
                  <a:cubicBezTo>
                    <a:pt x="4" y="1"/>
                    <a:pt x="4" y="1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4" y="1"/>
                    <a:pt x="4" y="0"/>
                  </a:cubicBezTo>
                  <a:cubicBezTo>
                    <a:pt x="2" y="1"/>
                    <a:pt x="2" y="1"/>
                    <a:pt x="2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6" name="Freeform 1478"/>
            <p:cNvSpPr>
              <a:spLocks/>
            </p:cNvSpPr>
            <p:nvPr userDrawn="1"/>
          </p:nvSpPr>
          <p:spPr bwMode="auto">
            <a:xfrm>
              <a:off x="295" y="389"/>
              <a:ext cx="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7" name="Freeform 1479"/>
            <p:cNvSpPr>
              <a:spLocks/>
            </p:cNvSpPr>
            <p:nvPr userDrawn="1"/>
          </p:nvSpPr>
          <p:spPr bwMode="auto">
            <a:xfrm>
              <a:off x="295" y="389"/>
              <a:ext cx="4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8" name="Freeform 1480"/>
            <p:cNvSpPr>
              <a:spLocks/>
            </p:cNvSpPr>
            <p:nvPr userDrawn="1"/>
          </p:nvSpPr>
          <p:spPr bwMode="auto">
            <a:xfrm>
              <a:off x="289" y="383"/>
              <a:ext cx="10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3" y="2"/>
                </a:cxn>
                <a:cxn ang="0">
                  <a:pos x="5" y="2"/>
                </a:cxn>
                <a:cxn ang="0">
                  <a:pos x="0" y="1"/>
                </a:cxn>
              </a:cxnLst>
              <a:rect l="0" t="0" r="r" b="b"/>
              <a:pathLst>
                <a:path w="5" h="2">
                  <a:moveTo>
                    <a:pt x="0" y="1"/>
                  </a:move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4" y="1"/>
                    <a:pt x="3" y="2"/>
                  </a:cubicBezTo>
                  <a:cubicBezTo>
                    <a:pt x="4" y="2"/>
                    <a:pt x="5" y="2"/>
                    <a:pt x="5" y="2"/>
                  </a:cubicBezTo>
                  <a:cubicBezTo>
                    <a:pt x="4" y="2"/>
                    <a:pt x="1" y="0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9" name="Freeform 1481"/>
            <p:cNvSpPr>
              <a:spLocks/>
            </p:cNvSpPr>
            <p:nvPr userDrawn="1"/>
          </p:nvSpPr>
          <p:spPr bwMode="auto">
            <a:xfrm>
              <a:off x="289" y="383"/>
              <a:ext cx="10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4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3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w="5" h="3">
                  <a:moveTo>
                    <a:pt x="0" y="2"/>
                  </a:move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5" y="3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3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2" y="1"/>
                    <a:pt x="4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4" y="2"/>
                    <a:pt x="4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0" name="Freeform 1482"/>
            <p:cNvSpPr>
              <a:spLocks/>
            </p:cNvSpPr>
            <p:nvPr userDrawn="1"/>
          </p:nvSpPr>
          <p:spPr bwMode="auto">
            <a:xfrm>
              <a:off x="299" y="387"/>
              <a:ext cx="6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cubicBezTo>
                    <a:pt x="1" y="1"/>
                    <a:pt x="1" y="1"/>
                    <a:pt x="2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1" name="Freeform 1483"/>
            <p:cNvSpPr>
              <a:spLocks/>
            </p:cNvSpPr>
            <p:nvPr userDrawn="1"/>
          </p:nvSpPr>
          <p:spPr bwMode="auto">
            <a:xfrm>
              <a:off x="299" y="387"/>
              <a:ext cx="6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3" h="2">
                  <a:moveTo>
                    <a:pt x="0" y="1"/>
                  </a:moveTo>
                  <a:cubicBezTo>
                    <a:pt x="1" y="1"/>
                    <a:pt x="1" y="1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2" name="Freeform 1484"/>
            <p:cNvSpPr>
              <a:spLocks/>
            </p:cNvSpPr>
            <p:nvPr userDrawn="1"/>
          </p:nvSpPr>
          <p:spPr bwMode="auto">
            <a:xfrm>
              <a:off x="307" y="389"/>
              <a:ext cx="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3" name="Freeform 1485"/>
            <p:cNvSpPr>
              <a:spLocks/>
            </p:cNvSpPr>
            <p:nvPr userDrawn="1"/>
          </p:nvSpPr>
          <p:spPr bwMode="auto">
            <a:xfrm>
              <a:off x="307" y="389"/>
              <a:ext cx="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4" name="Freeform 1486"/>
            <p:cNvSpPr>
              <a:spLocks/>
            </p:cNvSpPr>
            <p:nvPr userDrawn="1"/>
          </p:nvSpPr>
          <p:spPr bwMode="auto">
            <a:xfrm>
              <a:off x="299" y="314"/>
              <a:ext cx="2" cy="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" h="3">
                  <a:moveTo>
                    <a:pt x="0" y="2"/>
                  </a:moveTo>
                  <a:cubicBezTo>
                    <a:pt x="0" y="3"/>
                    <a:pt x="1" y="0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5" name="Freeform 1487"/>
            <p:cNvSpPr>
              <a:spLocks/>
            </p:cNvSpPr>
            <p:nvPr userDrawn="1"/>
          </p:nvSpPr>
          <p:spPr bwMode="auto">
            <a:xfrm>
              <a:off x="299" y="316"/>
              <a:ext cx="2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6" name="Freeform 1488"/>
            <p:cNvSpPr>
              <a:spLocks/>
            </p:cNvSpPr>
            <p:nvPr userDrawn="1"/>
          </p:nvSpPr>
          <p:spPr bwMode="auto">
            <a:xfrm>
              <a:off x="297" y="302"/>
              <a:ext cx="8" cy="8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2" y="1"/>
                </a:cxn>
              </a:cxnLst>
              <a:rect l="0" t="0" r="r" b="b"/>
              <a:pathLst>
                <a:path w="4" h="4">
                  <a:moveTo>
                    <a:pt x="2" y="1"/>
                  </a:moveTo>
                  <a:cubicBezTo>
                    <a:pt x="0" y="4"/>
                    <a:pt x="4" y="0"/>
                    <a:pt x="2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7" name="Freeform 1489"/>
            <p:cNvSpPr>
              <a:spLocks/>
            </p:cNvSpPr>
            <p:nvPr userDrawn="1"/>
          </p:nvSpPr>
          <p:spPr bwMode="auto">
            <a:xfrm>
              <a:off x="299" y="304"/>
              <a:ext cx="4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8" name="Freeform 1490"/>
            <p:cNvSpPr>
              <a:spLocks/>
            </p:cNvSpPr>
            <p:nvPr userDrawn="1"/>
          </p:nvSpPr>
          <p:spPr bwMode="auto">
            <a:xfrm>
              <a:off x="293" y="300"/>
              <a:ext cx="4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9" name="Freeform 1491"/>
            <p:cNvSpPr>
              <a:spLocks/>
            </p:cNvSpPr>
            <p:nvPr userDrawn="1"/>
          </p:nvSpPr>
          <p:spPr bwMode="auto">
            <a:xfrm>
              <a:off x="293" y="298"/>
              <a:ext cx="4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0" name="Freeform 1492"/>
            <p:cNvSpPr>
              <a:spLocks/>
            </p:cNvSpPr>
            <p:nvPr userDrawn="1"/>
          </p:nvSpPr>
          <p:spPr bwMode="auto">
            <a:xfrm>
              <a:off x="297" y="284"/>
              <a:ext cx="6" cy="12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2" y="3"/>
                </a:cxn>
                <a:cxn ang="0">
                  <a:pos x="3" y="0"/>
                </a:cxn>
                <a:cxn ang="0">
                  <a:pos x="1" y="2"/>
                </a:cxn>
              </a:cxnLst>
              <a:rect l="0" t="0" r="r" b="b"/>
              <a:pathLst>
                <a:path w="3" h="6">
                  <a:moveTo>
                    <a:pt x="1" y="2"/>
                  </a:moveTo>
                  <a:cubicBezTo>
                    <a:pt x="1" y="3"/>
                    <a:pt x="0" y="6"/>
                    <a:pt x="2" y="3"/>
                  </a:cubicBezTo>
                  <a:cubicBezTo>
                    <a:pt x="3" y="2"/>
                    <a:pt x="2" y="1"/>
                    <a:pt x="3" y="0"/>
                  </a:cubicBezTo>
                  <a:cubicBezTo>
                    <a:pt x="2" y="0"/>
                    <a:pt x="2" y="1"/>
                    <a:pt x="1" y="2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1" name="Freeform 1493"/>
            <p:cNvSpPr>
              <a:spLocks/>
            </p:cNvSpPr>
            <p:nvPr userDrawn="1"/>
          </p:nvSpPr>
          <p:spPr bwMode="auto">
            <a:xfrm>
              <a:off x="299" y="282"/>
              <a:ext cx="4" cy="10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1" y="5"/>
                </a:cxn>
                <a:cxn ang="0">
                  <a:pos x="1" y="4"/>
                </a:cxn>
                <a:cxn ang="0">
                  <a:pos x="2" y="3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3"/>
                </a:cxn>
                <a:cxn ang="0">
                  <a:pos x="1" y="4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1" y="3"/>
                </a:cxn>
                <a:cxn ang="0">
                  <a:pos x="0" y="2"/>
                </a:cxn>
                <a:cxn ang="0">
                  <a:pos x="0" y="3"/>
                </a:cxn>
              </a:cxnLst>
              <a:rect l="0" t="0" r="r" b="b"/>
              <a:pathLst>
                <a:path w="2" h="5">
                  <a:moveTo>
                    <a:pt x="0" y="3"/>
                  </a:moveTo>
                  <a:cubicBezTo>
                    <a:pt x="0" y="3"/>
                    <a:pt x="0" y="4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4"/>
                  </a:cubicBezTo>
                  <a:cubicBezTo>
                    <a:pt x="2" y="4"/>
                    <a:pt x="2" y="3"/>
                    <a:pt x="2" y="3"/>
                  </a:cubicBezTo>
                  <a:cubicBezTo>
                    <a:pt x="2" y="2"/>
                    <a:pt x="2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2" y="2"/>
                    <a:pt x="2" y="3"/>
                  </a:cubicBezTo>
                  <a:cubicBezTo>
                    <a:pt x="2" y="3"/>
                    <a:pt x="1" y="3"/>
                    <a:pt x="1" y="4"/>
                  </a:cubicBezTo>
                  <a:cubicBezTo>
                    <a:pt x="1" y="4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1" y="3"/>
                    <a:pt x="1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2" name="Freeform 1494"/>
            <p:cNvSpPr>
              <a:spLocks/>
            </p:cNvSpPr>
            <p:nvPr userDrawn="1"/>
          </p:nvSpPr>
          <p:spPr bwMode="auto">
            <a:xfrm>
              <a:off x="293" y="288"/>
              <a:ext cx="4" cy="6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3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1" y="1"/>
                </a:cxn>
              </a:cxnLst>
              <a:rect l="0" t="0" r="r" b="b"/>
              <a:pathLst>
                <a:path w="2" h="3">
                  <a:moveTo>
                    <a:pt x="1" y="1"/>
                  </a:moveTo>
                  <a:cubicBezTo>
                    <a:pt x="0" y="1"/>
                    <a:pt x="1" y="2"/>
                    <a:pt x="1" y="3"/>
                  </a:cubicBezTo>
                  <a:cubicBezTo>
                    <a:pt x="2" y="3"/>
                    <a:pt x="2" y="2"/>
                    <a:pt x="2" y="1"/>
                  </a:cubicBezTo>
                  <a:cubicBezTo>
                    <a:pt x="2" y="2"/>
                    <a:pt x="2" y="2"/>
                    <a:pt x="1" y="2"/>
                  </a:cubicBezTo>
                  <a:cubicBezTo>
                    <a:pt x="2" y="2"/>
                    <a:pt x="2" y="0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3" name="Freeform 1495"/>
            <p:cNvSpPr>
              <a:spLocks/>
            </p:cNvSpPr>
            <p:nvPr userDrawn="1"/>
          </p:nvSpPr>
          <p:spPr bwMode="auto">
            <a:xfrm>
              <a:off x="293" y="288"/>
              <a:ext cx="4" cy="6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2" h="3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1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4" name="Freeform 1496"/>
            <p:cNvSpPr>
              <a:spLocks/>
            </p:cNvSpPr>
            <p:nvPr userDrawn="1"/>
          </p:nvSpPr>
          <p:spPr bwMode="auto">
            <a:xfrm>
              <a:off x="295" y="294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0"/>
                    <a:pt x="1" y="1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5" name="Freeform 1497"/>
            <p:cNvSpPr>
              <a:spLocks/>
            </p:cNvSpPr>
            <p:nvPr userDrawn="1"/>
          </p:nvSpPr>
          <p:spPr bwMode="auto">
            <a:xfrm>
              <a:off x="295" y="292"/>
              <a:ext cx="4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6" name="Freeform 1498"/>
            <p:cNvSpPr>
              <a:spLocks/>
            </p:cNvSpPr>
            <p:nvPr userDrawn="1"/>
          </p:nvSpPr>
          <p:spPr bwMode="auto">
            <a:xfrm>
              <a:off x="291" y="290"/>
              <a:ext cx="4" cy="16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3"/>
                </a:cxn>
              </a:cxnLst>
              <a:rect l="0" t="0" r="r" b="b"/>
              <a:pathLst>
                <a:path w="2" h="8">
                  <a:moveTo>
                    <a:pt x="0" y="3"/>
                  </a:moveTo>
                  <a:cubicBezTo>
                    <a:pt x="0" y="4"/>
                    <a:pt x="0" y="4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8"/>
                    <a:pt x="2" y="0"/>
                    <a:pt x="0" y="4"/>
                  </a:cubicBezTo>
                  <a:cubicBezTo>
                    <a:pt x="1" y="4"/>
                    <a:pt x="0" y="3"/>
                    <a:pt x="0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7" name="Freeform 1499"/>
            <p:cNvSpPr>
              <a:spLocks/>
            </p:cNvSpPr>
            <p:nvPr userDrawn="1"/>
          </p:nvSpPr>
          <p:spPr bwMode="auto">
            <a:xfrm>
              <a:off x="291" y="296"/>
              <a:ext cx="2" cy="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8" name="Freeform 1500"/>
            <p:cNvSpPr>
              <a:spLocks/>
            </p:cNvSpPr>
            <p:nvPr userDrawn="1"/>
          </p:nvSpPr>
          <p:spPr bwMode="auto">
            <a:xfrm>
              <a:off x="289" y="298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9" name="Freeform 1501"/>
            <p:cNvSpPr>
              <a:spLocks/>
            </p:cNvSpPr>
            <p:nvPr userDrawn="1"/>
          </p:nvSpPr>
          <p:spPr bwMode="auto">
            <a:xfrm>
              <a:off x="289" y="298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0" name="Freeform 1502"/>
            <p:cNvSpPr>
              <a:spLocks/>
            </p:cNvSpPr>
            <p:nvPr userDrawn="1"/>
          </p:nvSpPr>
          <p:spPr bwMode="auto">
            <a:xfrm>
              <a:off x="291" y="290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0" y="0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1" name="Freeform 1503"/>
            <p:cNvSpPr>
              <a:spLocks/>
            </p:cNvSpPr>
            <p:nvPr userDrawn="1"/>
          </p:nvSpPr>
          <p:spPr bwMode="auto">
            <a:xfrm>
              <a:off x="289" y="290"/>
              <a:ext cx="4" cy="2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1" y="1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2" name="Freeform 1504"/>
            <p:cNvSpPr>
              <a:spLocks/>
            </p:cNvSpPr>
            <p:nvPr userDrawn="1"/>
          </p:nvSpPr>
          <p:spPr bwMode="auto">
            <a:xfrm>
              <a:off x="289" y="292"/>
              <a:ext cx="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3" name="Freeform 1505"/>
            <p:cNvSpPr>
              <a:spLocks/>
            </p:cNvSpPr>
            <p:nvPr userDrawn="1"/>
          </p:nvSpPr>
          <p:spPr bwMode="auto">
            <a:xfrm>
              <a:off x="289" y="292"/>
              <a:ext cx="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4" name="Freeform 1506"/>
            <p:cNvSpPr>
              <a:spLocks/>
            </p:cNvSpPr>
            <p:nvPr userDrawn="1"/>
          </p:nvSpPr>
          <p:spPr bwMode="auto">
            <a:xfrm>
              <a:off x="285" y="298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5" name="Freeform 1507"/>
            <p:cNvSpPr>
              <a:spLocks/>
            </p:cNvSpPr>
            <p:nvPr userDrawn="1"/>
          </p:nvSpPr>
          <p:spPr bwMode="auto">
            <a:xfrm>
              <a:off x="285" y="296"/>
              <a:ext cx="4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6" name="Freeform 1508"/>
            <p:cNvSpPr>
              <a:spLocks/>
            </p:cNvSpPr>
            <p:nvPr userDrawn="1"/>
          </p:nvSpPr>
          <p:spPr bwMode="auto">
            <a:xfrm>
              <a:off x="283" y="294"/>
              <a:ext cx="6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3" y="0"/>
                </a:cxn>
                <a:cxn ang="0">
                  <a:pos x="0" y="1"/>
                </a:cxn>
              </a:cxnLst>
              <a:rect l="0" t="0" r="r" b="b"/>
              <a:pathLst>
                <a:path w="3" h="2">
                  <a:moveTo>
                    <a:pt x="0" y="1"/>
                  </a:moveTo>
                  <a:cubicBezTo>
                    <a:pt x="1" y="2"/>
                    <a:pt x="1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3" y="0"/>
                    <a:pt x="3" y="0"/>
                  </a:cubicBezTo>
                  <a:cubicBezTo>
                    <a:pt x="2" y="0"/>
                    <a:pt x="1" y="0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7" name="Freeform 1509"/>
            <p:cNvSpPr>
              <a:spLocks/>
            </p:cNvSpPr>
            <p:nvPr userDrawn="1"/>
          </p:nvSpPr>
          <p:spPr bwMode="auto">
            <a:xfrm>
              <a:off x="283" y="292"/>
              <a:ext cx="6" cy="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3" y="1"/>
                    <a:pt x="3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1"/>
                    <a:pt x="1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2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8" name="Freeform 1510"/>
            <p:cNvSpPr>
              <a:spLocks/>
            </p:cNvSpPr>
            <p:nvPr userDrawn="1"/>
          </p:nvSpPr>
          <p:spPr bwMode="auto">
            <a:xfrm>
              <a:off x="285" y="296"/>
              <a:ext cx="4" cy="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0" y="2"/>
                </a:cxn>
              </a:cxnLst>
              <a:rect l="0" t="0" r="r" b="b"/>
              <a:pathLst>
                <a:path w="2" h="3">
                  <a:moveTo>
                    <a:pt x="0" y="2"/>
                  </a:moveTo>
                  <a:cubicBezTo>
                    <a:pt x="0" y="2"/>
                    <a:pt x="0" y="2"/>
                    <a:pt x="1" y="2"/>
                  </a:cubicBezTo>
                  <a:cubicBezTo>
                    <a:pt x="0" y="3"/>
                    <a:pt x="0" y="3"/>
                    <a:pt x="1" y="2"/>
                  </a:cubicBezTo>
                  <a:cubicBezTo>
                    <a:pt x="2" y="2"/>
                    <a:pt x="2" y="2"/>
                    <a:pt x="2" y="0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1" y="0"/>
                    <a:pt x="1" y="0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9" name="Freeform 1511"/>
            <p:cNvSpPr>
              <a:spLocks/>
            </p:cNvSpPr>
            <p:nvPr userDrawn="1"/>
          </p:nvSpPr>
          <p:spPr bwMode="auto">
            <a:xfrm>
              <a:off x="285" y="296"/>
              <a:ext cx="6" cy="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3" y="2"/>
                </a:cxn>
                <a:cxn ang="0">
                  <a:pos x="3" y="0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2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1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2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0" name="Freeform 1512"/>
            <p:cNvSpPr>
              <a:spLocks/>
            </p:cNvSpPr>
            <p:nvPr userDrawn="1"/>
          </p:nvSpPr>
          <p:spPr bwMode="auto">
            <a:xfrm>
              <a:off x="279" y="298"/>
              <a:ext cx="4" cy="1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5"/>
                </a:cxn>
                <a:cxn ang="0">
                  <a:pos x="2" y="2"/>
                </a:cxn>
                <a:cxn ang="0">
                  <a:pos x="0" y="4"/>
                </a:cxn>
              </a:cxnLst>
              <a:rect l="0" t="0" r="r" b="b"/>
              <a:pathLst>
                <a:path w="3" h="5">
                  <a:moveTo>
                    <a:pt x="0" y="4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1" y="5"/>
                    <a:pt x="2" y="3"/>
                    <a:pt x="2" y="2"/>
                  </a:cubicBezTo>
                  <a:cubicBezTo>
                    <a:pt x="3" y="0"/>
                    <a:pt x="0" y="4"/>
                    <a:pt x="0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1" name="Freeform 1513"/>
            <p:cNvSpPr>
              <a:spLocks/>
            </p:cNvSpPr>
            <p:nvPr userDrawn="1"/>
          </p:nvSpPr>
          <p:spPr bwMode="auto">
            <a:xfrm>
              <a:off x="277" y="300"/>
              <a:ext cx="8" cy="1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1" y="5"/>
                </a:cxn>
                <a:cxn ang="0">
                  <a:pos x="2" y="3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3"/>
                </a:cxn>
                <a:cxn ang="0">
                  <a:pos x="0" y="4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0" y="3"/>
                </a:cxn>
              </a:cxnLst>
              <a:rect l="0" t="0" r="r" b="b"/>
              <a:pathLst>
                <a:path w="4" h="5">
                  <a:moveTo>
                    <a:pt x="0" y="3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4"/>
                    <a:pt x="2" y="4"/>
                    <a:pt x="2" y="3"/>
                  </a:cubicBezTo>
                  <a:cubicBezTo>
                    <a:pt x="3" y="2"/>
                    <a:pt x="3" y="2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2" y="2"/>
                    <a:pt x="2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2"/>
                    <a:pt x="2" y="3"/>
                  </a:cubicBezTo>
                  <a:cubicBezTo>
                    <a:pt x="2" y="3"/>
                    <a:pt x="1" y="4"/>
                    <a:pt x="0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2" name="Freeform 1514"/>
            <p:cNvSpPr>
              <a:spLocks/>
            </p:cNvSpPr>
            <p:nvPr userDrawn="1"/>
          </p:nvSpPr>
          <p:spPr bwMode="auto">
            <a:xfrm>
              <a:off x="413" y="389"/>
              <a:ext cx="4" cy="1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2" y="5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3"/>
                </a:cxn>
                <a:cxn ang="0">
                  <a:pos x="0" y="6"/>
                </a:cxn>
              </a:cxnLst>
              <a:rect l="0" t="0" r="r" b="b"/>
              <a:pathLst>
                <a:path w="2" h="8">
                  <a:moveTo>
                    <a:pt x="0" y="6"/>
                  </a:moveTo>
                  <a:cubicBezTo>
                    <a:pt x="0" y="8"/>
                    <a:pt x="2" y="7"/>
                    <a:pt x="2" y="5"/>
                  </a:cubicBezTo>
                  <a:cubicBezTo>
                    <a:pt x="2" y="4"/>
                    <a:pt x="2" y="2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0" y="4"/>
                    <a:pt x="0" y="5"/>
                    <a:pt x="0" y="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3" name="Freeform 1515"/>
            <p:cNvSpPr>
              <a:spLocks/>
            </p:cNvSpPr>
            <p:nvPr userDrawn="1"/>
          </p:nvSpPr>
          <p:spPr bwMode="auto">
            <a:xfrm>
              <a:off x="431" y="351"/>
              <a:ext cx="4" cy="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2"/>
                </a:cxn>
                <a:cxn ang="0">
                  <a:pos x="0" y="0"/>
                </a:cxn>
                <a:cxn ang="0">
                  <a:pos x="1" y="1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1" y="0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4" name="Freeform 1516"/>
            <p:cNvSpPr>
              <a:spLocks/>
            </p:cNvSpPr>
            <p:nvPr userDrawn="1"/>
          </p:nvSpPr>
          <p:spPr bwMode="auto">
            <a:xfrm>
              <a:off x="431" y="351"/>
              <a:ext cx="4" cy="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5" name="Freeform 1517"/>
            <p:cNvSpPr>
              <a:spLocks/>
            </p:cNvSpPr>
            <p:nvPr userDrawn="1"/>
          </p:nvSpPr>
          <p:spPr bwMode="auto">
            <a:xfrm>
              <a:off x="445" y="324"/>
              <a:ext cx="4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h="2">
                  <a:moveTo>
                    <a:pt x="0" y="1"/>
                  </a:moveTo>
                  <a:cubicBezTo>
                    <a:pt x="0" y="2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6" name="Freeform 1518"/>
            <p:cNvSpPr>
              <a:spLocks/>
            </p:cNvSpPr>
            <p:nvPr userDrawn="1"/>
          </p:nvSpPr>
          <p:spPr bwMode="auto">
            <a:xfrm>
              <a:off x="443" y="324"/>
              <a:ext cx="2" cy="4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2" y="4"/>
                </a:cxn>
              </a:cxnLst>
              <a:rect l="0" t="0" r="r" b="b"/>
              <a:pathLst>
                <a:path w="2" h="4">
                  <a:moveTo>
                    <a:pt x="2" y="4"/>
                  </a:moveTo>
                  <a:lnTo>
                    <a:pt x="2" y="4"/>
                  </a:lnTo>
                  <a:lnTo>
                    <a:pt x="2" y="4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7" name="Freeform 1519"/>
            <p:cNvSpPr>
              <a:spLocks/>
            </p:cNvSpPr>
            <p:nvPr userDrawn="1"/>
          </p:nvSpPr>
          <p:spPr bwMode="auto">
            <a:xfrm>
              <a:off x="447" y="316"/>
              <a:ext cx="2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8" name="Freeform 1520"/>
            <p:cNvSpPr>
              <a:spLocks/>
            </p:cNvSpPr>
            <p:nvPr userDrawn="1"/>
          </p:nvSpPr>
          <p:spPr bwMode="auto">
            <a:xfrm>
              <a:off x="447" y="316"/>
              <a:ext cx="2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9" name="Freeform 1521"/>
            <p:cNvSpPr>
              <a:spLocks/>
            </p:cNvSpPr>
            <p:nvPr userDrawn="1"/>
          </p:nvSpPr>
          <p:spPr bwMode="auto">
            <a:xfrm>
              <a:off x="443" y="304"/>
              <a:ext cx="2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0" name="Freeform 1522"/>
            <p:cNvSpPr>
              <a:spLocks/>
            </p:cNvSpPr>
            <p:nvPr userDrawn="1"/>
          </p:nvSpPr>
          <p:spPr bwMode="auto">
            <a:xfrm>
              <a:off x="443" y="304"/>
              <a:ext cx="4" cy="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1" name="Freeform 1523"/>
            <p:cNvSpPr>
              <a:spLocks/>
            </p:cNvSpPr>
            <p:nvPr userDrawn="1"/>
          </p:nvSpPr>
          <p:spPr bwMode="auto">
            <a:xfrm>
              <a:off x="445" y="304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2" name="Freeform 1524"/>
            <p:cNvSpPr>
              <a:spLocks/>
            </p:cNvSpPr>
            <p:nvPr userDrawn="1"/>
          </p:nvSpPr>
          <p:spPr bwMode="auto">
            <a:xfrm>
              <a:off x="445" y="302"/>
              <a:ext cx="4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</a:cxnLst>
              <a:rect l="0" t="0" r="r" b="b"/>
              <a:pathLst>
                <a:path h="4">
                  <a:moveTo>
                    <a:pt x="0" y="4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3" name="Freeform 1525"/>
            <p:cNvSpPr>
              <a:spLocks/>
            </p:cNvSpPr>
            <p:nvPr userDrawn="1"/>
          </p:nvSpPr>
          <p:spPr bwMode="auto">
            <a:xfrm>
              <a:off x="439" y="294"/>
              <a:ext cx="4" cy="10"/>
            </a:xfrm>
            <a:custGeom>
              <a:avLst/>
              <a:gdLst/>
              <a:ahLst/>
              <a:cxnLst>
                <a:cxn ang="0">
                  <a:pos x="2" y="5"/>
                </a:cxn>
                <a:cxn ang="0">
                  <a:pos x="3" y="4"/>
                </a:cxn>
                <a:cxn ang="0">
                  <a:pos x="3" y="5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0" y="0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5"/>
                </a:cxn>
              </a:cxnLst>
              <a:rect l="0" t="0" r="r" b="b"/>
              <a:pathLst>
                <a:path w="3" h="5">
                  <a:moveTo>
                    <a:pt x="2" y="5"/>
                  </a:moveTo>
                  <a:cubicBezTo>
                    <a:pt x="2" y="5"/>
                    <a:pt x="3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1" y="1"/>
                    <a:pt x="0" y="0"/>
                  </a:cubicBezTo>
                  <a:cubicBezTo>
                    <a:pt x="1" y="1"/>
                    <a:pt x="2" y="2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4"/>
                    <a:pt x="2" y="4"/>
                    <a:pt x="2" y="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4" name="Freeform 1526"/>
            <p:cNvSpPr>
              <a:spLocks/>
            </p:cNvSpPr>
            <p:nvPr userDrawn="1"/>
          </p:nvSpPr>
          <p:spPr bwMode="auto">
            <a:xfrm>
              <a:off x="439" y="294"/>
              <a:ext cx="4" cy="10"/>
            </a:xfrm>
            <a:custGeom>
              <a:avLst/>
              <a:gdLst/>
              <a:ahLst/>
              <a:cxnLst>
                <a:cxn ang="0">
                  <a:pos x="2" y="5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3" y="5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3" y="5"/>
                </a:cxn>
                <a:cxn ang="0">
                  <a:pos x="2" y="5"/>
                </a:cxn>
                <a:cxn ang="0">
                  <a:pos x="3" y="4"/>
                </a:cxn>
                <a:cxn ang="0">
                  <a:pos x="3" y="5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0" y="0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4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2" y="4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0" y="0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5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2" y="5"/>
                </a:cxn>
              </a:cxnLst>
              <a:rect l="0" t="0" r="r" b="b"/>
              <a:pathLst>
                <a:path w="3" h="5">
                  <a:moveTo>
                    <a:pt x="2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3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2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2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1" y="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2" y="2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5" name="Freeform 1527"/>
            <p:cNvSpPr>
              <a:spLocks/>
            </p:cNvSpPr>
            <p:nvPr userDrawn="1"/>
          </p:nvSpPr>
          <p:spPr bwMode="auto">
            <a:xfrm>
              <a:off x="437" y="292"/>
              <a:ext cx="4" cy="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1"/>
                </a:cxn>
              </a:cxnLst>
              <a:rect l="0" t="0" r="r" b="b"/>
              <a:pathLst>
                <a:path w="1" h="2">
                  <a:moveTo>
                    <a:pt x="1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1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6" name="Freeform 1528"/>
            <p:cNvSpPr>
              <a:spLocks/>
            </p:cNvSpPr>
            <p:nvPr userDrawn="1"/>
          </p:nvSpPr>
          <p:spPr bwMode="auto">
            <a:xfrm>
              <a:off x="435" y="290"/>
              <a:ext cx="6" cy="6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3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3" h="3">
                  <a:moveTo>
                    <a:pt x="2" y="2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7" name="Freeform 1529"/>
            <p:cNvSpPr>
              <a:spLocks/>
            </p:cNvSpPr>
            <p:nvPr userDrawn="1"/>
          </p:nvSpPr>
          <p:spPr bwMode="auto">
            <a:xfrm>
              <a:off x="437" y="290"/>
              <a:ext cx="4" cy="2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0" y="0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8" name="Freeform 1530"/>
            <p:cNvSpPr>
              <a:spLocks/>
            </p:cNvSpPr>
            <p:nvPr userDrawn="1"/>
          </p:nvSpPr>
          <p:spPr bwMode="auto">
            <a:xfrm>
              <a:off x="437" y="290"/>
              <a:ext cx="4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9" name="Freeform 1531"/>
            <p:cNvSpPr>
              <a:spLocks/>
            </p:cNvSpPr>
            <p:nvPr userDrawn="1"/>
          </p:nvSpPr>
          <p:spPr bwMode="auto">
            <a:xfrm>
              <a:off x="431" y="282"/>
              <a:ext cx="1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0" name="Freeform 1532"/>
            <p:cNvSpPr>
              <a:spLocks/>
            </p:cNvSpPr>
            <p:nvPr userDrawn="1"/>
          </p:nvSpPr>
          <p:spPr bwMode="auto">
            <a:xfrm>
              <a:off x="431" y="282"/>
              <a:ext cx="2" cy="2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1" name="Freeform 1533"/>
            <p:cNvSpPr>
              <a:spLocks/>
            </p:cNvSpPr>
            <p:nvPr userDrawn="1"/>
          </p:nvSpPr>
          <p:spPr bwMode="auto">
            <a:xfrm>
              <a:off x="419" y="274"/>
              <a:ext cx="2" cy="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2" name="Freeform 1534"/>
            <p:cNvSpPr>
              <a:spLocks/>
            </p:cNvSpPr>
            <p:nvPr userDrawn="1"/>
          </p:nvSpPr>
          <p:spPr bwMode="auto">
            <a:xfrm>
              <a:off x="419" y="272"/>
              <a:ext cx="2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3" name="Freeform 1535"/>
            <p:cNvSpPr>
              <a:spLocks/>
            </p:cNvSpPr>
            <p:nvPr userDrawn="1"/>
          </p:nvSpPr>
          <p:spPr bwMode="auto">
            <a:xfrm>
              <a:off x="425" y="284"/>
              <a:ext cx="10" cy="8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5" y="4"/>
                </a:cxn>
                <a:cxn ang="0">
                  <a:pos x="5" y="3"/>
                </a:cxn>
                <a:cxn ang="0">
                  <a:pos x="4" y="2"/>
                </a:cxn>
                <a:cxn ang="0">
                  <a:pos x="0" y="0"/>
                </a:cxn>
                <a:cxn ang="0">
                  <a:pos x="1" y="1"/>
                </a:cxn>
              </a:cxnLst>
              <a:rect l="0" t="0" r="r" b="b"/>
              <a:pathLst>
                <a:path w="5" h="4">
                  <a:moveTo>
                    <a:pt x="1" y="1"/>
                  </a:moveTo>
                  <a:cubicBezTo>
                    <a:pt x="2" y="2"/>
                    <a:pt x="4" y="3"/>
                    <a:pt x="5" y="4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3" y="1"/>
                    <a:pt x="2" y="1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4" name="Freeform 1536"/>
            <p:cNvSpPr>
              <a:spLocks/>
            </p:cNvSpPr>
            <p:nvPr userDrawn="1"/>
          </p:nvSpPr>
          <p:spPr bwMode="auto">
            <a:xfrm>
              <a:off x="425" y="284"/>
              <a:ext cx="12" cy="8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5" y="4"/>
                </a:cxn>
                <a:cxn ang="0">
                  <a:pos x="5" y="4"/>
                </a:cxn>
                <a:cxn ang="0">
                  <a:pos x="6" y="4"/>
                </a:cxn>
                <a:cxn ang="0">
                  <a:pos x="5" y="3"/>
                </a:cxn>
                <a:cxn ang="0">
                  <a:pos x="5" y="3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4" y="3"/>
                </a:cxn>
                <a:cxn ang="0">
                  <a:pos x="5" y="3"/>
                </a:cxn>
                <a:cxn ang="0">
                  <a:pos x="5" y="3"/>
                </a:cxn>
                <a:cxn ang="0">
                  <a:pos x="5" y="3"/>
                </a:cxn>
                <a:cxn ang="0">
                  <a:pos x="5" y="4"/>
                </a:cxn>
                <a:cxn ang="0">
                  <a:pos x="5" y="4"/>
                </a:cxn>
                <a:cxn ang="0">
                  <a:pos x="5" y="3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</a:cxnLst>
              <a:rect l="0" t="0" r="r" b="b"/>
              <a:pathLst>
                <a:path w="6" h="4">
                  <a:moveTo>
                    <a:pt x="1" y="1"/>
                  </a:moveTo>
                  <a:cubicBezTo>
                    <a:pt x="2" y="2"/>
                    <a:pt x="4" y="3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1"/>
                    <a:pt x="2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3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4" y="3"/>
                    <a:pt x="4" y="3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2"/>
                    <a:pt x="3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5" name="Freeform 1537"/>
            <p:cNvSpPr>
              <a:spLocks/>
            </p:cNvSpPr>
            <p:nvPr userDrawn="1"/>
          </p:nvSpPr>
          <p:spPr bwMode="auto">
            <a:xfrm>
              <a:off x="391" y="266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6" name="Freeform 1538"/>
            <p:cNvSpPr>
              <a:spLocks/>
            </p:cNvSpPr>
            <p:nvPr userDrawn="1"/>
          </p:nvSpPr>
          <p:spPr bwMode="auto">
            <a:xfrm>
              <a:off x="389" y="266"/>
              <a:ext cx="4" cy="2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7" name="Freeform 1539"/>
            <p:cNvSpPr>
              <a:spLocks/>
            </p:cNvSpPr>
            <p:nvPr userDrawn="1"/>
          </p:nvSpPr>
          <p:spPr bwMode="auto">
            <a:xfrm>
              <a:off x="387" y="262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8" name="Freeform 1540"/>
            <p:cNvSpPr>
              <a:spLocks/>
            </p:cNvSpPr>
            <p:nvPr userDrawn="1"/>
          </p:nvSpPr>
          <p:spPr bwMode="auto">
            <a:xfrm>
              <a:off x="385" y="262"/>
              <a:ext cx="4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2" y="2"/>
                </a:cxn>
              </a:cxnLst>
              <a:rect l="0" t="0" r="r" b="b"/>
              <a:pathLst>
                <a:path w="4" h="2">
                  <a:moveTo>
                    <a:pt x="2" y="2"/>
                  </a:moveTo>
                  <a:lnTo>
                    <a:pt x="2" y="2"/>
                  </a:lnTo>
                  <a:lnTo>
                    <a:pt x="4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4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9" name="Freeform 1541"/>
            <p:cNvSpPr>
              <a:spLocks/>
            </p:cNvSpPr>
            <p:nvPr userDrawn="1"/>
          </p:nvSpPr>
          <p:spPr bwMode="auto">
            <a:xfrm>
              <a:off x="385" y="262"/>
              <a:ext cx="4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2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2" y="2"/>
                    <a:pt x="1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1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0" name="Freeform 1542"/>
            <p:cNvSpPr>
              <a:spLocks/>
            </p:cNvSpPr>
            <p:nvPr userDrawn="1"/>
          </p:nvSpPr>
          <p:spPr bwMode="auto">
            <a:xfrm>
              <a:off x="383" y="262"/>
              <a:ext cx="4" cy="4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3" h="2">
                  <a:moveTo>
                    <a:pt x="2" y="2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1" name="Freeform 1543"/>
            <p:cNvSpPr>
              <a:spLocks/>
            </p:cNvSpPr>
            <p:nvPr userDrawn="1"/>
          </p:nvSpPr>
          <p:spPr bwMode="auto">
            <a:xfrm>
              <a:off x="369" y="270"/>
              <a:ext cx="4" cy="2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0" y="0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0"/>
                    <a:pt x="1" y="1"/>
                    <a:pt x="2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2" name="Freeform 1544"/>
            <p:cNvSpPr>
              <a:spLocks/>
            </p:cNvSpPr>
            <p:nvPr userDrawn="1"/>
          </p:nvSpPr>
          <p:spPr bwMode="auto">
            <a:xfrm>
              <a:off x="369" y="268"/>
              <a:ext cx="4" cy="4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1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3" name="Freeform 1545"/>
            <p:cNvSpPr>
              <a:spLocks/>
            </p:cNvSpPr>
            <p:nvPr userDrawn="1"/>
          </p:nvSpPr>
          <p:spPr bwMode="auto">
            <a:xfrm>
              <a:off x="361" y="268"/>
              <a:ext cx="8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4" y="2"/>
                </a:cxn>
                <a:cxn ang="0">
                  <a:pos x="0" y="0"/>
                </a:cxn>
                <a:cxn ang="0">
                  <a:pos x="1" y="2"/>
                </a:cxn>
              </a:cxnLst>
              <a:rect l="0" t="0" r="r" b="b"/>
              <a:pathLst>
                <a:path w="4" h="2">
                  <a:moveTo>
                    <a:pt x="1" y="2"/>
                  </a:moveTo>
                  <a:cubicBezTo>
                    <a:pt x="2" y="2"/>
                    <a:pt x="4" y="2"/>
                    <a:pt x="4" y="2"/>
                  </a:cubicBezTo>
                  <a:cubicBezTo>
                    <a:pt x="3" y="1"/>
                    <a:pt x="2" y="0"/>
                    <a:pt x="0" y="0"/>
                  </a:cubicBezTo>
                  <a:cubicBezTo>
                    <a:pt x="1" y="1"/>
                    <a:pt x="1" y="1"/>
                    <a:pt x="1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4" name="Freeform 1546"/>
            <p:cNvSpPr>
              <a:spLocks/>
            </p:cNvSpPr>
            <p:nvPr userDrawn="1"/>
          </p:nvSpPr>
          <p:spPr bwMode="auto">
            <a:xfrm>
              <a:off x="361" y="268"/>
              <a:ext cx="10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3" y="2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5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3" y="2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</a:cxnLst>
              <a:rect l="0" t="0" r="r" b="b"/>
              <a:pathLst>
                <a:path w="5" h="2">
                  <a:moveTo>
                    <a:pt x="1" y="2"/>
                  </a:moveTo>
                  <a:cubicBezTo>
                    <a:pt x="2" y="2"/>
                    <a:pt x="3" y="2"/>
                    <a:pt x="3" y="2"/>
                  </a:cubicBezTo>
                  <a:cubicBezTo>
                    <a:pt x="4" y="2"/>
                    <a:pt x="4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" y="1"/>
                    <a:pt x="2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1" y="1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3" y="1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3" y="2"/>
                    <a:pt x="2" y="2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5" name="Freeform 1547"/>
            <p:cNvSpPr>
              <a:spLocks/>
            </p:cNvSpPr>
            <p:nvPr userDrawn="1"/>
          </p:nvSpPr>
          <p:spPr bwMode="auto">
            <a:xfrm>
              <a:off x="367" y="302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6" name="Freeform 1548"/>
            <p:cNvSpPr>
              <a:spLocks/>
            </p:cNvSpPr>
            <p:nvPr userDrawn="1"/>
          </p:nvSpPr>
          <p:spPr bwMode="auto">
            <a:xfrm>
              <a:off x="367" y="300"/>
              <a:ext cx="2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7" name="Freeform 1549"/>
            <p:cNvSpPr>
              <a:spLocks/>
            </p:cNvSpPr>
            <p:nvPr userDrawn="1"/>
          </p:nvSpPr>
          <p:spPr bwMode="auto">
            <a:xfrm>
              <a:off x="339" y="339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0" y="1"/>
                    <a:pt x="1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8" name="Freeform 1550"/>
            <p:cNvSpPr>
              <a:spLocks/>
            </p:cNvSpPr>
            <p:nvPr userDrawn="1"/>
          </p:nvSpPr>
          <p:spPr bwMode="auto">
            <a:xfrm>
              <a:off x="339" y="339"/>
              <a:ext cx="2" cy="2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9" name="Freeform 1551"/>
            <p:cNvSpPr>
              <a:spLocks/>
            </p:cNvSpPr>
            <p:nvPr userDrawn="1"/>
          </p:nvSpPr>
          <p:spPr bwMode="auto">
            <a:xfrm>
              <a:off x="351" y="337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0" name="Freeform 1552"/>
            <p:cNvSpPr>
              <a:spLocks/>
            </p:cNvSpPr>
            <p:nvPr userDrawn="1"/>
          </p:nvSpPr>
          <p:spPr bwMode="auto">
            <a:xfrm>
              <a:off x="351" y="337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1" name="Freeform 1553"/>
            <p:cNvSpPr>
              <a:spLocks/>
            </p:cNvSpPr>
            <p:nvPr userDrawn="1"/>
          </p:nvSpPr>
          <p:spPr bwMode="auto">
            <a:xfrm>
              <a:off x="353" y="334"/>
              <a:ext cx="2" cy="3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2" name="Freeform 1554"/>
            <p:cNvSpPr>
              <a:spLocks/>
            </p:cNvSpPr>
            <p:nvPr userDrawn="1"/>
          </p:nvSpPr>
          <p:spPr bwMode="auto">
            <a:xfrm>
              <a:off x="353" y="334"/>
              <a:ext cx="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3"/>
                  </a:lnTo>
                  <a:lnTo>
                    <a:pt x="2" y="3"/>
                  </a:lnTo>
                  <a:lnTo>
                    <a:pt x="2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3" name="Freeform 1555"/>
            <p:cNvSpPr>
              <a:spLocks/>
            </p:cNvSpPr>
            <p:nvPr userDrawn="1"/>
          </p:nvSpPr>
          <p:spPr bwMode="auto">
            <a:xfrm>
              <a:off x="353" y="337"/>
              <a:ext cx="1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4" name="Freeform 1556"/>
            <p:cNvSpPr>
              <a:spLocks/>
            </p:cNvSpPr>
            <p:nvPr userDrawn="1"/>
          </p:nvSpPr>
          <p:spPr bwMode="auto">
            <a:xfrm>
              <a:off x="353" y="337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5" name="Freeform 1557"/>
            <p:cNvSpPr>
              <a:spLocks/>
            </p:cNvSpPr>
            <p:nvPr userDrawn="1"/>
          </p:nvSpPr>
          <p:spPr bwMode="auto">
            <a:xfrm>
              <a:off x="353" y="337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6" name="Freeform 1558"/>
            <p:cNvSpPr>
              <a:spLocks/>
            </p:cNvSpPr>
            <p:nvPr userDrawn="1"/>
          </p:nvSpPr>
          <p:spPr bwMode="auto">
            <a:xfrm>
              <a:off x="359" y="328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7" name="Freeform 1559"/>
            <p:cNvSpPr>
              <a:spLocks/>
            </p:cNvSpPr>
            <p:nvPr userDrawn="1"/>
          </p:nvSpPr>
          <p:spPr bwMode="auto">
            <a:xfrm>
              <a:off x="359" y="326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8" name="Freeform 1560"/>
            <p:cNvSpPr>
              <a:spLocks/>
            </p:cNvSpPr>
            <p:nvPr userDrawn="1"/>
          </p:nvSpPr>
          <p:spPr bwMode="auto">
            <a:xfrm>
              <a:off x="359" y="326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9" name="Freeform 1561"/>
            <p:cNvSpPr>
              <a:spLocks/>
            </p:cNvSpPr>
            <p:nvPr userDrawn="1"/>
          </p:nvSpPr>
          <p:spPr bwMode="auto">
            <a:xfrm>
              <a:off x="359" y="326"/>
              <a:ext cx="1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0" name="Freeform 1562"/>
            <p:cNvSpPr>
              <a:spLocks/>
            </p:cNvSpPr>
            <p:nvPr userDrawn="1"/>
          </p:nvSpPr>
          <p:spPr bwMode="auto">
            <a:xfrm>
              <a:off x="359" y="326"/>
              <a:ext cx="1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1" name="Freeform 1563"/>
            <p:cNvSpPr>
              <a:spLocks/>
            </p:cNvSpPr>
            <p:nvPr userDrawn="1"/>
          </p:nvSpPr>
          <p:spPr bwMode="auto">
            <a:xfrm>
              <a:off x="337" y="337"/>
              <a:ext cx="10" cy="14"/>
            </a:xfrm>
            <a:custGeom>
              <a:avLst/>
              <a:gdLst/>
              <a:ahLst/>
              <a:cxnLst>
                <a:cxn ang="0">
                  <a:pos x="2" y="7"/>
                </a:cxn>
                <a:cxn ang="0">
                  <a:pos x="5" y="5"/>
                </a:cxn>
                <a:cxn ang="0">
                  <a:pos x="5" y="5"/>
                </a:cxn>
                <a:cxn ang="0">
                  <a:pos x="4" y="4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4"/>
                </a:cxn>
                <a:cxn ang="0">
                  <a:pos x="2" y="6"/>
                </a:cxn>
                <a:cxn ang="0">
                  <a:pos x="3" y="5"/>
                </a:cxn>
                <a:cxn ang="0">
                  <a:pos x="2" y="7"/>
                </a:cxn>
              </a:cxnLst>
              <a:rect l="0" t="0" r="r" b="b"/>
              <a:pathLst>
                <a:path w="5" h="7">
                  <a:moveTo>
                    <a:pt x="2" y="7"/>
                  </a:moveTo>
                  <a:cubicBezTo>
                    <a:pt x="3" y="6"/>
                    <a:pt x="4" y="6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4"/>
                    <a:pt x="5" y="4"/>
                    <a:pt x="4" y="4"/>
                  </a:cubicBezTo>
                  <a:cubicBezTo>
                    <a:pt x="4" y="3"/>
                    <a:pt x="3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4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3" y="4"/>
                    <a:pt x="2" y="4"/>
                  </a:cubicBezTo>
                  <a:cubicBezTo>
                    <a:pt x="2" y="5"/>
                    <a:pt x="2" y="5"/>
                    <a:pt x="2" y="6"/>
                  </a:cubicBezTo>
                  <a:cubicBezTo>
                    <a:pt x="2" y="5"/>
                    <a:pt x="3" y="6"/>
                    <a:pt x="3" y="5"/>
                  </a:cubicBezTo>
                  <a:cubicBezTo>
                    <a:pt x="3" y="6"/>
                    <a:pt x="3" y="6"/>
                    <a:pt x="2" y="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2" name="Freeform 1564"/>
            <p:cNvSpPr>
              <a:spLocks/>
            </p:cNvSpPr>
            <p:nvPr userDrawn="1"/>
          </p:nvSpPr>
          <p:spPr bwMode="auto">
            <a:xfrm>
              <a:off x="337" y="337"/>
              <a:ext cx="10" cy="14"/>
            </a:xfrm>
            <a:custGeom>
              <a:avLst/>
              <a:gdLst/>
              <a:ahLst/>
              <a:cxnLst>
                <a:cxn ang="0">
                  <a:pos x="5" y="5"/>
                </a:cxn>
                <a:cxn ang="0">
                  <a:pos x="5" y="5"/>
                </a:cxn>
                <a:cxn ang="0">
                  <a:pos x="5" y="4"/>
                </a:cxn>
                <a:cxn ang="0">
                  <a:pos x="4" y="4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5"/>
                </a:cxn>
                <a:cxn ang="0">
                  <a:pos x="2" y="6"/>
                </a:cxn>
                <a:cxn ang="0">
                  <a:pos x="3" y="5"/>
                </a:cxn>
                <a:cxn ang="0">
                  <a:pos x="2" y="7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5"/>
                </a:cxn>
                <a:cxn ang="0">
                  <a:pos x="5" y="5"/>
                </a:cxn>
                <a:cxn ang="0">
                  <a:pos x="2" y="7"/>
                </a:cxn>
              </a:cxnLst>
              <a:rect l="0" t="0" r="r" b="b"/>
              <a:pathLst>
                <a:path w="5" h="7">
                  <a:moveTo>
                    <a:pt x="2" y="7"/>
                  </a:moveTo>
                  <a:cubicBezTo>
                    <a:pt x="3" y="6"/>
                    <a:pt x="5" y="6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3"/>
                    <a:pt x="3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3" y="6"/>
                    <a:pt x="3" y="6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6"/>
                    <a:pt x="2" y="6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3" y="6"/>
                    <a:pt x="3" y="6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2" y="5"/>
                    <a:pt x="2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4" y="3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6"/>
                    <a:pt x="3" y="6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3" name="Freeform 1565"/>
            <p:cNvSpPr>
              <a:spLocks/>
            </p:cNvSpPr>
            <p:nvPr userDrawn="1"/>
          </p:nvSpPr>
          <p:spPr bwMode="auto">
            <a:xfrm>
              <a:off x="335" y="343"/>
              <a:ext cx="4" cy="8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1" y="3"/>
                </a:cxn>
              </a:cxnLst>
              <a:rect l="0" t="0" r="r" b="b"/>
              <a:pathLst>
                <a:path w="3" h="4">
                  <a:moveTo>
                    <a:pt x="1" y="3"/>
                  </a:moveTo>
                  <a:cubicBezTo>
                    <a:pt x="2" y="4"/>
                    <a:pt x="3" y="1"/>
                    <a:pt x="2" y="1"/>
                  </a:cubicBezTo>
                  <a:cubicBezTo>
                    <a:pt x="1" y="0"/>
                    <a:pt x="0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4" name="Freeform 1566"/>
            <p:cNvSpPr>
              <a:spLocks/>
            </p:cNvSpPr>
            <p:nvPr userDrawn="1"/>
          </p:nvSpPr>
          <p:spPr bwMode="auto">
            <a:xfrm>
              <a:off x="335" y="343"/>
              <a:ext cx="4" cy="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" y="4"/>
                </a:cxn>
                <a:cxn ang="0">
                  <a:pos x="3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3" h="4">
                  <a:moveTo>
                    <a:pt x="0" y="3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3" y="2"/>
                    <a:pt x="3" y="2"/>
                  </a:cubicBezTo>
                  <a:cubicBezTo>
                    <a:pt x="3" y="1"/>
                    <a:pt x="2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2" y="2"/>
                    <a:pt x="2" y="2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5" name="Freeform 1567"/>
            <p:cNvSpPr>
              <a:spLocks/>
            </p:cNvSpPr>
            <p:nvPr userDrawn="1"/>
          </p:nvSpPr>
          <p:spPr bwMode="auto">
            <a:xfrm>
              <a:off x="359" y="355"/>
              <a:ext cx="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6" name="Freeform 1568"/>
            <p:cNvSpPr>
              <a:spLocks/>
            </p:cNvSpPr>
            <p:nvPr userDrawn="1"/>
          </p:nvSpPr>
          <p:spPr bwMode="auto">
            <a:xfrm>
              <a:off x="357" y="353"/>
              <a:ext cx="4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7" name="Freeform 1569"/>
            <p:cNvSpPr>
              <a:spLocks/>
            </p:cNvSpPr>
            <p:nvPr userDrawn="1"/>
          </p:nvSpPr>
          <p:spPr bwMode="auto">
            <a:xfrm>
              <a:off x="359" y="357"/>
              <a:ext cx="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8" name="Freeform 1570"/>
            <p:cNvSpPr>
              <a:spLocks/>
            </p:cNvSpPr>
            <p:nvPr userDrawn="1"/>
          </p:nvSpPr>
          <p:spPr bwMode="auto">
            <a:xfrm>
              <a:off x="359" y="357"/>
              <a:ext cx="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9" name="Freeform 1571"/>
            <p:cNvSpPr>
              <a:spLocks/>
            </p:cNvSpPr>
            <p:nvPr userDrawn="1"/>
          </p:nvSpPr>
          <p:spPr bwMode="auto">
            <a:xfrm>
              <a:off x="363" y="357"/>
              <a:ext cx="4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0" y="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1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0" name="Freeform 1572"/>
            <p:cNvSpPr>
              <a:spLocks/>
            </p:cNvSpPr>
            <p:nvPr userDrawn="1"/>
          </p:nvSpPr>
          <p:spPr bwMode="auto">
            <a:xfrm>
              <a:off x="363" y="357"/>
              <a:ext cx="4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1" name="Freeform 1573"/>
            <p:cNvSpPr>
              <a:spLocks/>
            </p:cNvSpPr>
            <p:nvPr userDrawn="1"/>
          </p:nvSpPr>
          <p:spPr bwMode="auto">
            <a:xfrm>
              <a:off x="371" y="355"/>
              <a:ext cx="4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1"/>
                    <a:pt x="1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2" name="Freeform 1574"/>
            <p:cNvSpPr>
              <a:spLocks/>
            </p:cNvSpPr>
            <p:nvPr userDrawn="1"/>
          </p:nvSpPr>
          <p:spPr bwMode="auto">
            <a:xfrm>
              <a:off x="371" y="355"/>
              <a:ext cx="4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3" name="Freeform 1575"/>
            <p:cNvSpPr>
              <a:spLocks/>
            </p:cNvSpPr>
            <p:nvPr userDrawn="1"/>
          </p:nvSpPr>
          <p:spPr bwMode="auto">
            <a:xfrm>
              <a:off x="375" y="355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1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4" name="Freeform 1576"/>
            <p:cNvSpPr>
              <a:spLocks/>
            </p:cNvSpPr>
            <p:nvPr userDrawn="1"/>
          </p:nvSpPr>
          <p:spPr bwMode="auto">
            <a:xfrm>
              <a:off x="375" y="355"/>
              <a:ext cx="4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1" y="1"/>
                    <a:pt x="1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5" name="Freeform 1577"/>
            <p:cNvSpPr>
              <a:spLocks/>
            </p:cNvSpPr>
            <p:nvPr userDrawn="1"/>
          </p:nvSpPr>
          <p:spPr bwMode="auto">
            <a:xfrm>
              <a:off x="383" y="351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6" name="Freeform 1578"/>
            <p:cNvSpPr>
              <a:spLocks/>
            </p:cNvSpPr>
            <p:nvPr userDrawn="1"/>
          </p:nvSpPr>
          <p:spPr bwMode="auto">
            <a:xfrm>
              <a:off x="383" y="351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7" name="Freeform 1579"/>
            <p:cNvSpPr>
              <a:spLocks/>
            </p:cNvSpPr>
            <p:nvPr userDrawn="1"/>
          </p:nvSpPr>
          <p:spPr bwMode="auto">
            <a:xfrm>
              <a:off x="375" y="351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8" name="Freeform 1580"/>
            <p:cNvSpPr>
              <a:spLocks/>
            </p:cNvSpPr>
            <p:nvPr userDrawn="1"/>
          </p:nvSpPr>
          <p:spPr bwMode="auto">
            <a:xfrm>
              <a:off x="375" y="351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9" name="Line 1581"/>
            <p:cNvSpPr>
              <a:spLocks noChangeShapeType="1"/>
            </p:cNvSpPr>
            <p:nvPr userDrawn="1"/>
          </p:nvSpPr>
          <p:spPr bwMode="auto">
            <a:xfrm>
              <a:off x="375" y="353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0" name="Line 1582"/>
            <p:cNvSpPr>
              <a:spLocks noChangeShapeType="1"/>
            </p:cNvSpPr>
            <p:nvPr userDrawn="1"/>
          </p:nvSpPr>
          <p:spPr bwMode="auto">
            <a:xfrm>
              <a:off x="375" y="353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1" name="Freeform 1583"/>
            <p:cNvSpPr>
              <a:spLocks/>
            </p:cNvSpPr>
            <p:nvPr userDrawn="1"/>
          </p:nvSpPr>
          <p:spPr bwMode="auto">
            <a:xfrm>
              <a:off x="375" y="351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2" name="Freeform 1584"/>
            <p:cNvSpPr>
              <a:spLocks/>
            </p:cNvSpPr>
            <p:nvPr userDrawn="1"/>
          </p:nvSpPr>
          <p:spPr bwMode="auto">
            <a:xfrm>
              <a:off x="375" y="395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3" name="Freeform 1585"/>
            <p:cNvSpPr>
              <a:spLocks/>
            </p:cNvSpPr>
            <p:nvPr userDrawn="1"/>
          </p:nvSpPr>
          <p:spPr bwMode="auto">
            <a:xfrm>
              <a:off x="461" y="341"/>
              <a:ext cx="4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4" name="Freeform 1586"/>
            <p:cNvSpPr>
              <a:spLocks/>
            </p:cNvSpPr>
            <p:nvPr userDrawn="1"/>
          </p:nvSpPr>
          <p:spPr bwMode="auto">
            <a:xfrm>
              <a:off x="461" y="341"/>
              <a:ext cx="4" cy="4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5" name="Freeform 1587"/>
            <p:cNvSpPr>
              <a:spLocks/>
            </p:cNvSpPr>
            <p:nvPr userDrawn="1"/>
          </p:nvSpPr>
          <p:spPr bwMode="auto">
            <a:xfrm>
              <a:off x="463" y="359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0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6" name="Freeform 1588"/>
            <p:cNvSpPr>
              <a:spLocks/>
            </p:cNvSpPr>
            <p:nvPr userDrawn="1"/>
          </p:nvSpPr>
          <p:spPr bwMode="auto">
            <a:xfrm>
              <a:off x="463" y="359"/>
              <a:ext cx="2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7" name="Freeform 1589"/>
            <p:cNvSpPr>
              <a:spLocks/>
            </p:cNvSpPr>
            <p:nvPr userDrawn="1"/>
          </p:nvSpPr>
          <p:spPr bwMode="auto">
            <a:xfrm>
              <a:off x="463" y="359"/>
              <a:ext cx="2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8" name="Freeform 1590"/>
            <p:cNvSpPr>
              <a:spLocks/>
            </p:cNvSpPr>
            <p:nvPr userDrawn="1"/>
          </p:nvSpPr>
          <p:spPr bwMode="auto">
            <a:xfrm>
              <a:off x="465" y="361"/>
              <a:ext cx="1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9" name="Freeform 1591"/>
            <p:cNvSpPr>
              <a:spLocks/>
            </p:cNvSpPr>
            <p:nvPr userDrawn="1"/>
          </p:nvSpPr>
          <p:spPr bwMode="auto">
            <a:xfrm>
              <a:off x="463" y="359"/>
              <a:ext cx="2" cy="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0" t="0" r="r" b="b"/>
              <a:pathLst>
                <a:path w="1" h="3">
                  <a:moveTo>
                    <a:pt x="1" y="1"/>
                  </a:moveTo>
                  <a:cubicBezTo>
                    <a:pt x="1" y="2"/>
                    <a:pt x="0" y="2"/>
                    <a:pt x="0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2"/>
                    <a:pt x="0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0" name="Freeform 1592"/>
            <p:cNvSpPr>
              <a:spLocks/>
            </p:cNvSpPr>
            <p:nvPr userDrawn="1"/>
          </p:nvSpPr>
          <p:spPr bwMode="auto">
            <a:xfrm>
              <a:off x="443" y="345"/>
              <a:ext cx="8" cy="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2"/>
                </a:cxn>
                <a:cxn ang="0">
                  <a:pos x="4" y="2"/>
                </a:cxn>
                <a:cxn ang="0">
                  <a:pos x="0" y="1"/>
                </a:cxn>
              </a:cxnLst>
              <a:rect l="0" t="0" r="r" b="b"/>
              <a:pathLst>
                <a:path w="4" h="4">
                  <a:moveTo>
                    <a:pt x="0" y="1"/>
                  </a:moveTo>
                  <a:cubicBezTo>
                    <a:pt x="0" y="2"/>
                    <a:pt x="1" y="2"/>
                    <a:pt x="2" y="2"/>
                  </a:cubicBezTo>
                  <a:cubicBezTo>
                    <a:pt x="3" y="2"/>
                    <a:pt x="4" y="4"/>
                    <a:pt x="4" y="2"/>
                  </a:cubicBezTo>
                  <a:cubicBezTo>
                    <a:pt x="4" y="1"/>
                    <a:pt x="1" y="0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1" name="Freeform 1593"/>
            <p:cNvSpPr>
              <a:spLocks/>
            </p:cNvSpPr>
            <p:nvPr userDrawn="1"/>
          </p:nvSpPr>
          <p:spPr bwMode="auto">
            <a:xfrm>
              <a:off x="443" y="345"/>
              <a:ext cx="8" cy="6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2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3" y="1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3"/>
                </a:cxn>
                <a:cxn ang="0">
                  <a:pos x="3" y="3"/>
                </a:cxn>
                <a:cxn ang="0">
                  <a:pos x="2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4" h="3">
                  <a:moveTo>
                    <a:pt x="0" y="1"/>
                  </a:moveTo>
                  <a:cubicBezTo>
                    <a:pt x="0" y="2"/>
                    <a:pt x="1" y="2"/>
                    <a:pt x="2" y="2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3" y="1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2"/>
                    <a:pt x="2" y="2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2" name="Freeform 1594"/>
            <p:cNvSpPr>
              <a:spLocks/>
            </p:cNvSpPr>
            <p:nvPr userDrawn="1"/>
          </p:nvSpPr>
          <p:spPr bwMode="auto">
            <a:xfrm>
              <a:off x="451" y="347"/>
              <a:ext cx="4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1" y="2"/>
                    <a:pt x="2" y="1"/>
                    <a:pt x="2" y="0"/>
                  </a:cubicBezTo>
                  <a:cubicBezTo>
                    <a:pt x="2" y="0"/>
                    <a:pt x="0" y="1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3" name="Freeform 1595"/>
            <p:cNvSpPr>
              <a:spLocks/>
            </p:cNvSpPr>
            <p:nvPr userDrawn="1"/>
          </p:nvSpPr>
          <p:spPr bwMode="auto">
            <a:xfrm>
              <a:off x="451" y="347"/>
              <a:ext cx="4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1" y="2"/>
                    <a:pt x="1" y="1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1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4" name="Freeform 1596"/>
            <p:cNvSpPr>
              <a:spLocks/>
            </p:cNvSpPr>
            <p:nvPr userDrawn="1"/>
          </p:nvSpPr>
          <p:spPr bwMode="auto">
            <a:xfrm>
              <a:off x="455" y="347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5" name="Freeform 1597"/>
            <p:cNvSpPr>
              <a:spLocks/>
            </p:cNvSpPr>
            <p:nvPr userDrawn="1"/>
          </p:nvSpPr>
          <p:spPr bwMode="auto">
            <a:xfrm>
              <a:off x="455" y="347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6" name="Freeform 1598"/>
            <p:cNvSpPr>
              <a:spLocks/>
            </p:cNvSpPr>
            <p:nvPr userDrawn="1"/>
          </p:nvSpPr>
          <p:spPr bwMode="auto">
            <a:xfrm>
              <a:off x="457" y="343"/>
              <a:ext cx="2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0"/>
                </a:cxn>
                <a:cxn ang="0">
                  <a:pos x="0" y="2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1" y="1"/>
                    <a:pt x="0" y="1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7" name="Freeform 1599"/>
            <p:cNvSpPr>
              <a:spLocks/>
            </p:cNvSpPr>
            <p:nvPr userDrawn="1"/>
          </p:nvSpPr>
          <p:spPr bwMode="auto">
            <a:xfrm>
              <a:off x="455" y="341"/>
              <a:ext cx="4" cy="6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3"/>
                </a:cxn>
              </a:cxnLst>
              <a:rect l="0" t="0" r="r" b="b"/>
              <a:pathLst>
                <a:path w="2" h="3">
                  <a:moveTo>
                    <a:pt x="1" y="3"/>
                  </a:moveTo>
                  <a:cubicBezTo>
                    <a:pt x="1" y="2"/>
                    <a:pt x="2" y="2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2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8" name="Freeform 1600"/>
            <p:cNvSpPr>
              <a:spLocks/>
            </p:cNvSpPr>
            <p:nvPr userDrawn="1"/>
          </p:nvSpPr>
          <p:spPr bwMode="auto">
            <a:xfrm>
              <a:off x="459" y="341"/>
              <a:ext cx="1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9" name="Freeform 1601"/>
            <p:cNvSpPr>
              <a:spLocks/>
            </p:cNvSpPr>
            <p:nvPr userDrawn="1"/>
          </p:nvSpPr>
          <p:spPr bwMode="auto">
            <a:xfrm>
              <a:off x="459" y="339"/>
              <a:ext cx="1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0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0" name="Freeform 1602"/>
            <p:cNvSpPr>
              <a:spLocks/>
            </p:cNvSpPr>
            <p:nvPr userDrawn="1"/>
          </p:nvSpPr>
          <p:spPr bwMode="auto">
            <a:xfrm>
              <a:off x="459" y="339"/>
              <a:ext cx="2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1" name="Freeform 1603"/>
            <p:cNvSpPr>
              <a:spLocks/>
            </p:cNvSpPr>
            <p:nvPr userDrawn="1"/>
          </p:nvSpPr>
          <p:spPr bwMode="auto">
            <a:xfrm>
              <a:off x="457" y="345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2" name="Freeform 1604"/>
            <p:cNvSpPr>
              <a:spLocks/>
            </p:cNvSpPr>
            <p:nvPr userDrawn="1"/>
          </p:nvSpPr>
          <p:spPr bwMode="auto">
            <a:xfrm>
              <a:off x="457" y="345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3" name="Freeform 1605"/>
            <p:cNvSpPr>
              <a:spLocks/>
            </p:cNvSpPr>
            <p:nvPr userDrawn="1"/>
          </p:nvSpPr>
          <p:spPr bwMode="auto">
            <a:xfrm>
              <a:off x="459" y="341"/>
              <a:ext cx="2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0"/>
                </a:cxn>
                <a:cxn ang="0">
                  <a:pos x="0" y="2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1"/>
                    <a:pt x="0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4" name="Freeform 1606"/>
            <p:cNvSpPr>
              <a:spLocks/>
            </p:cNvSpPr>
            <p:nvPr userDrawn="1"/>
          </p:nvSpPr>
          <p:spPr bwMode="auto">
            <a:xfrm>
              <a:off x="459" y="341"/>
              <a:ext cx="2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5" name="Freeform 1607"/>
            <p:cNvSpPr>
              <a:spLocks/>
            </p:cNvSpPr>
            <p:nvPr userDrawn="1"/>
          </p:nvSpPr>
          <p:spPr bwMode="auto">
            <a:xfrm>
              <a:off x="461" y="334"/>
              <a:ext cx="4" cy="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6" name="Freeform 1608"/>
            <p:cNvSpPr>
              <a:spLocks/>
            </p:cNvSpPr>
            <p:nvPr userDrawn="1"/>
          </p:nvSpPr>
          <p:spPr bwMode="auto">
            <a:xfrm>
              <a:off x="461" y="332"/>
              <a:ext cx="4" cy="5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5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5"/>
                </a:cxn>
                <a:cxn ang="0">
                  <a:pos x="2" y="2"/>
                </a:cxn>
              </a:cxnLst>
              <a:rect l="0" t="0" r="r" b="b"/>
              <a:pathLst>
                <a:path w="2" h="5">
                  <a:moveTo>
                    <a:pt x="2" y="2"/>
                  </a:move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5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5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7" name="Freeform 1609"/>
            <p:cNvSpPr>
              <a:spLocks/>
            </p:cNvSpPr>
            <p:nvPr userDrawn="1"/>
          </p:nvSpPr>
          <p:spPr bwMode="auto">
            <a:xfrm>
              <a:off x="449" y="347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8" name="Freeform 1610"/>
            <p:cNvSpPr>
              <a:spLocks/>
            </p:cNvSpPr>
            <p:nvPr userDrawn="1"/>
          </p:nvSpPr>
          <p:spPr bwMode="auto">
            <a:xfrm>
              <a:off x="449" y="347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9" name="Freeform 1611"/>
            <p:cNvSpPr>
              <a:spLocks/>
            </p:cNvSpPr>
            <p:nvPr userDrawn="1"/>
          </p:nvSpPr>
          <p:spPr bwMode="auto">
            <a:xfrm>
              <a:off x="455" y="347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0" name="Freeform 1612"/>
            <p:cNvSpPr>
              <a:spLocks/>
            </p:cNvSpPr>
            <p:nvPr userDrawn="1"/>
          </p:nvSpPr>
          <p:spPr bwMode="auto">
            <a:xfrm>
              <a:off x="451" y="332"/>
              <a:ext cx="6" cy="13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6"/>
                </a:cxn>
                <a:cxn ang="0">
                  <a:pos x="1" y="6"/>
                </a:cxn>
                <a:cxn ang="0">
                  <a:pos x="1" y="6"/>
                </a:cxn>
                <a:cxn ang="0">
                  <a:pos x="2" y="5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5"/>
                </a:cxn>
              </a:cxnLst>
              <a:rect l="0" t="0" r="r" b="b"/>
              <a:pathLst>
                <a:path w="3" h="6">
                  <a:moveTo>
                    <a:pt x="0" y="5"/>
                  </a:moveTo>
                  <a:cubicBezTo>
                    <a:pt x="0" y="5"/>
                    <a:pt x="0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2" y="5"/>
                    <a:pt x="1" y="5"/>
                    <a:pt x="2" y="5"/>
                  </a:cubicBezTo>
                  <a:cubicBezTo>
                    <a:pt x="3" y="3"/>
                    <a:pt x="1" y="2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2"/>
                    <a:pt x="0" y="4"/>
                    <a:pt x="0" y="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1" name="Freeform 1613"/>
            <p:cNvSpPr>
              <a:spLocks/>
            </p:cNvSpPr>
            <p:nvPr userDrawn="1"/>
          </p:nvSpPr>
          <p:spPr bwMode="auto">
            <a:xfrm>
              <a:off x="455" y="332"/>
              <a:ext cx="4" cy="12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1" y="5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0"/>
                </a:cxn>
                <a:cxn ang="0">
                  <a:pos x="1" y="4"/>
                </a:cxn>
              </a:cxnLst>
              <a:rect l="0" t="0" r="r" b="b"/>
              <a:pathLst>
                <a:path w="2" h="5">
                  <a:moveTo>
                    <a:pt x="1" y="4"/>
                  </a:moveTo>
                  <a:cubicBezTo>
                    <a:pt x="1" y="4"/>
                    <a:pt x="1" y="4"/>
                    <a:pt x="1" y="5"/>
                  </a:cubicBezTo>
                  <a:cubicBezTo>
                    <a:pt x="1" y="4"/>
                    <a:pt x="1" y="4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3"/>
                    <a:pt x="1" y="3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2"/>
                    <a:pt x="1" y="1"/>
                    <a:pt x="1" y="0"/>
                  </a:cubicBezTo>
                  <a:cubicBezTo>
                    <a:pt x="1" y="2"/>
                    <a:pt x="0" y="2"/>
                    <a:pt x="1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2" name="Freeform 1614"/>
            <p:cNvSpPr>
              <a:spLocks/>
            </p:cNvSpPr>
            <p:nvPr userDrawn="1"/>
          </p:nvSpPr>
          <p:spPr bwMode="auto">
            <a:xfrm>
              <a:off x="455" y="332"/>
              <a:ext cx="4" cy="12"/>
            </a:xfrm>
            <a:custGeom>
              <a:avLst/>
              <a:gdLst/>
              <a:ahLst/>
              <a:cxnLst>
                <a:cxn ang="0">
                  <a:pos x="1" y="5"/>
                </a:cxn>
                <a:cxn ang="0">
                  <a:pos x="1" y="5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3"/>
                </a:cxn>
                <a:cxn ang="0">
                  <a:pos x="1" y="4"/>
                </a:cxn>
                <a:cxn ang="0">
                  <a:pos x="1" y="3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4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5"/>
                </a:cxn>
                <a:cxn ang="0">
                  <a:pos x="1" y="5"/>
                </a:cxn>
                <a:cxn ang="0">
                  <a:pos x="0" y="4"/>
                </a:cxn>
              </a:cxnLst>
              <a:rect l="0" t="0" r="r" b="b"/>
              <a:pathLst>
                <a:path w="2" h="5">
                  <a:moveTo>
                    <a:pt x="0" y="4"/>
                  </a:moveTo>
                  <a:cubicBezTo>
                    <a:pt x="1" y="4"/>
                    <a:pt x="1" y="4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3"/>
                    <a:pt x="1" y="3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3" name="Freeform 1615"/>
            <p:cNvSpPr>
              <a:spLocks/>
            </p:cNvSpPr>
            <p:nvPr userDrawn="1"/>
          </p:nvSpPr>
          <p:spPr bwMode="auto">
            <a:xfrm>
              <a:off x="457" y="330"/>
              <a:ext cx="2" cy="2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0" y="0"/>
                    <a:pt x="1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4" name="Freeform 1616"/>
            <p:cNvSpPr>
              <a:spLocks/>
            </p:cNvSpPr>
            <p:nvPr userDrawn="1"/>
          </p:nvSpPr>
          <p:spPr bwMode="auto">
            <a:xfrm>
              <a:off x="457" y="330"/>
              <a:ext cx="2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0" y="1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5" name="Freeform 1617"/>
            <p:cNvSpPr>
              <a:spLocks/>
            </p:cNvSpPr>
            <p:nvPr userDrawn="1"/>
          </p:nvSpPr>
          <p:spPr bwMode="auto">
            <a:xfrm>
              <a:off x="459" y="337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6" name="Freeform 1618"/>
            <p:cNvSpPr>
              <a:spLocks/>
            </p:cNvSpPr>
            <p:nvPr userDrawn="1"/>
          </p:nvSpPr>
          <p:spPr bwMode="auto">
            <a:xfrm>
              <a:off x="459" y="337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7" name="Freeform 1619"/>
            <p:cNvSpPr>
              <a:spLocks/>
            </p:cNvSpPr>
            <p:nvPr userDrawn="1"/>
          </p:nvSpPr>
          <p:spPr bwMode="auto">
            <a:xfrm>
              <a:off x="459" y="334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8" name="Freeform 1620"/>
            <p:cNvSpPr>
              <a:spLocks/>
            </p:cNvSpPr>
            <p:nvPr userDrawn="1"/>
          </p:nvSpPr>
          <p:spPr bwMode="auto">
            <a:xfrm>
              <a:off x="459" y="334"/>
              <a:ext cx="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9" name="Freeform 1621"/>
            <p:cNvSpPr>
              <a:spLocks/>
            </p:cNvSpPr>
            <p:nvPr userDrawn="1"/>
          </p:nvSpPr>
          <p:spPr bwMode="auto">
            <a:xfrm>
              <a:off x="459" y="330"/>
              <a:ext cx="1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0" name="Freeform 1622"/>
            <p:cNvSpPr>
              <a:spLocks/>
            </p:cNvSpPr>
            <p:nvPr userDrawn="1"/>
          </p:nvSpPr>
          <p:spPr bwMode="auto">
            <a:xfrm>
              <a:off x="449" y="322"/>
              <a:ext cx="4" cy="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1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0" y="0"/>
                    <a:pt x="0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1" name="Freeform 1623"/>
            <p:cNvSpPr>
              <a:spLocks/>
            </p:cNvSpPr>
            <p:nvPr userDrawn="1"/>
          </p:nvSpPr>
          <p:spPr bwMode="auto">
            <a:xfrm>
              <a:off x="449" y="320"/>
              <a:ext cx="4" cy="6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</a:cxnLst>
              <a:rect l="0" t="0" r="r" b="b"/>
              <a:pathLst>
                <a:path w="2" h="3">
                  <a:moveTo>
                    <a:pt x="0" y="2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2" name="Freeform 1624"/>
            <p:cNvSpPr>
              <a:spLocks/>
            </p:cNvSpPr>
            <p:nvPr userDrawn="1"/>
          </p:nvSpPr>
          <p:spPr bwMode="auto">
            <a:xfrm>
              <a:off x="453" y="328"/>
              <a:ext cx="4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3" name="Freeform 1625"/>
            <p:cNvSpPr>
              <a:spLocks/>
            </p:cNvSpPr>
            <p:nvPr userDrawn="1"/>
          </p:nvSpPr>
          <p:spPr bwMode="auto">
            <a:xfrm>
              <a:off x="451" y="328"/>
              <a:ext cx="2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4" name="Freeform 1626"/>
            <p:cNvSpPr>
              <a:spLocks/>
            </p:cNvSpPr>
            <p:nvPr userDrawn="1"/>
          </p:nvSpPr>
          <p:spPr bwMode="auto">
            <a:xfrm>
              <a:off x="451" y="326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5" name="Freeform 1627"/>
            <p:cNvSpPr>
              <a:spLocks/>
            </p:cNvSpPr>
            <p:nvPr userDrawn="1"/>
          </p:nvSpPr>
          <p:spPr bwMode="auto">
            <a:xfrm>
              <a:off x="451" y="326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6" name="Freeform 1628"/>
            <p:cNvSpPr>
              <a:spLocks/>
            </p:cNvSpPr>
            <p:nvPr userDrawn="1"/>
          </p:nvSpPr>
          <p:spPr bwMode="auto">
            <a:xfrm>
              <a:off x="451" y="326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7" name="Freeform 1629"/>
            <p:cNvSpPr>
              <a:spLocks/>
            </p:cNvSpPr>
            <p:nvPr userDrawn="1"/>
          </p:nvSpPr>
          <p:spPr bwMode="auto">
            <a:xfrm>
              <a:off x="453" y="324"/>
              <a:ext cx="4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8" name="Freeform 1630"/>
            <p:cNvSpPr>
              <a:spLocks/>
            </p:cNvSpPr>
            <p:nvPr userDrawn="1"/>
          </p:nvSpPr>
          <p:spPr bwMode="auto">
            <a:xfrm>
              <a:off x="453" y="324"/>
              <a:ext cx="4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9" name="Freeform 1631"/>
            <p:cNvSpPr>
              <a:spLocks/>
            </p:cNvSpPr>
            <p:nvPr userDrawn="1"/>
          </p:nvSpPr>
          <p:spPr bwMode="auto">
            <a:xfrm>
              <a:off x="453" y="326"/>
              <a:ext cx="4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0" name="Freeform 1632"/>
            <p:cNvSpPr>
              <a:spLocks/>
            </p:cNvSpPr>
            <p:nvPr userDrawn="1"/>
          </p:nvSpPr>
          <p:spPr bwMode="auto">
            <a:xfrm>
              <a:off x="453" y="326"/>
              <a:ext cx="4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1" name="Freeform 1633"/>
            <p:cNvSpPr>
              <a:spLocks/>
            </p:cNvSpPr>
            <p:nvPr userDrawn="1"/>
          </p:nvSpPr>
          <p:spPr bwMode="auto">
            <a:xfrm>
              <a:off x="455" y="326"/>
              <a:ext cx="2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2" name="Freeform 1634"/>
            <p:cNvSpPr>
              <a:spLocks/>
            </p:cNvSpPr>
            <p:nvPr userDrawn="1"/>
          </p:nvSpPr>
          <p:spPr bwMode="auto">
            <a:xfrm>
              <a:off x="453" y="326"/>
              <a:ext cx="4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2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2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3" name="Freeform 1635"/>
            <p:cNvSpPr>
              <a:spLocks/>
            </p:cNvSpPr>
            <p:nvPr userDrawn="1"/>
          </p:nvSpPr>
          <p:spPr bwMode="auto">
            <a:xfrm>
              <a:off x="343" y="357"/>
              <a:ext cx="68" cy="72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15" y="3"/>
                </a:cxn>
                <a:cxn ang="0">
                  <a:pos x="16" y="4"/>
                </a:cxn>
                <a:cxn ang="0">
                  <a:pos x="14" y="4"/>
                </a:cxn>
                <a:cxn ang="0">
                  <a:pos x="12" y="4"/>
                </a:cxn>
                <a:cxn ang="0">
                  <a:pos x="10" y="2"/>
                </a:cxn>
                <a:cxn ang="0">
                  <a:pos x="5" y="5"/>
                </a:cxn>
                <a:cxn ang="0">
                  <a:pos x="2" y="7"/>
                </a:cxn>
                <a:cxn ang="0">
                  <a:pos x="1" y="9"/>
                </a:cxn>
                <a:cxn ang="0">
                  <a:pos x="1" y="12"/>
                </a:cxn>
                <a:cxn ang="0">
                  <a:pos x="0" y="14"/>
                </a:cxn>
                <a:cxn ang="0">
                  <a:pos x="1" y="19"/>
                </a:cxn>
                <a:cxn ang="0">
                  <a:pos x="5" y="22"/>
                </a:cxn>
                <a:cxn ang="0">
                  <a:pos x="9" y="21"/>
                </a:cxn>
                <a:cxn ang="0">
                  <a:pos x="11" y="20"/>
                </a:cxn>
                <a:cxn ang="0">
                  <a:pos x="13" y="19"/>
                </a:cxn>
                <a:cxn ang="0">
                  <a:pos x="14" y="20"/>
                </a:cxn>
                <a:cxn ang="0">
                  <a:pos x="15" y="19"/>
                </a:cxn>
                <a:cxn ang="0">
                  <a:pos x="17" y="21"/>
                </a:cxn>
                <a:cxn ang="0">
                  <a:pos x="20" y="23"/>
                </a:cxn>
                <a:cxn ang="0">
                  <a:pos x="21" y="27"/>
                </a:cxn>
                <a:cxn ang="0">
                  <a:pos x="23" y="30"/>
                </a:cxn>
                <a:cxn ang="0">
                  <a:pos x="26" y="33"/>
                </a:cxn>
                <a:cxn ang="0">
                  <a:pos x="31" y="27"/>
                </a:cxn>
                <a:cxn ang="0">
                  <a:pos x="32" y="25"/>
                </a:cxn>
                <a:cxn ang="0">
                  <a:pos x="32" y="23"/>
                </a:cxn>
                <a:cxn ang="0">
                  <a:pos x="33" y="19"/>
                </a:cxn>
                <a:cxn ang="0">
                  <a:pos x="31" y="16"/>
                </a:cxn>
                <a:cxn ang="0">
                  <a:pos x="32" y="13"/>
                </a:cxn>
                <a:cxn ang="0">
                  <a:pos x="33" y="5"/>
                </a:cxn>
                <a:cxn ang="0">
                  <a:pos x="30" y="8"/>
                </a:cxn>
                <a:cxn ang="0">
                  <a:pos x="26" y="5"/>
                </a:cxn>
                <a:cxn ang="0">
                  <a:pos x="21" y="1"/>
                </a:cxn>
                <a:cxn ang="0">
                  <a:pos x="23" y="2"/>
                </a:cxn>
                <a:cxn ang="0">
                  <a:pos x="23" y="1"/>
                </a:cxn>
                <a:cxn ang="0">
                  <a:pos x="22" y="0"/>
                </a:cxn>
              </a:cxnLst>
              <a:rect l="0" t="0" r="r" b="b"/>
              <a:pathLst>
                <a:path w="34" h="36">
                  <a:moveTo>
                    <a:pt x="22" y="0"/>
                  </a:moveTo>
                  <a:cubicBezTo>
                    <a:pt x="21" y="1"/>
                    <a:pt x="17" y="2"/>
                    <a:pt x="15" y="3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5" y="5"/>
                    <a:pt x="15" y="4"/>
                    <a:pt x="14" y="4"/>
                  </a:cubicBezTo>
                  <a:cubicBezTo>
                    <a:pt x="13" y="5"/>
                    <a:pt x="13" y="4"/>
                    <a:pt x="12" y="4"/>
                  </a:cubicBezTo>
                  <a:cubicBezTo>
                    <a:pt x="10" y="5"/>
                    <a:pt x="11" y="4"/>
                    <a:pt x="10" y="2"/>
                  </a:cubicBezTo>
                  <a:cubicBezTo>
                    <a:pt x="8" y="3"/>
                    <a:pt x="6" y="4"/>
                    <a:pt x="5" y="5"/>
                  </a:cubicBezTo>
                  <a:cubicBezTo>
                    <a:pt x="4" y="6"/>
                    <a:pt x="2" y="6"/>
                    <a:pt x="2" y="7"/>
                  </a:cubicBezTo>
                  <a:cubicBezTo>
                    <a:pt x="2" y="8"/>
                    <a:pt x="2" y="8"/>
                    <a:pt x="1" y="9"/>
                  </a:cubicBezTo>
                  <a:cubicBezTo>
                    <a:pt x="1" y="10"/>
                    <a:pt x="1" y="10"/>
                    <a:pt x="1" y="12"/>
                  </a:cubicBezTo>
                  <a:cubicBezTo>
                    <a:pt x="0" y="12"/>
                    <a:pt x="0" y="13"/>
                    <a:pt x="0" y="14"/>
                  </a:cubicBezTo>
                  <a:cubicBezTo>
                    <a:pt x="0" y="16"/>
                    <a:pt x="2" y="17"/>
                    <a:pt x="1" y="19"/>
                  </a:cubicBezTo>
                  <a:cubicBezTo>
                    <a:pt x="2" y="20"/>
                    <a:pt x="3" y="21"/>
                    <a:pt x="5" y="22"/>
                  </a:cubicBezTo>
                  <a:cubicBezTo>
                    <a:pt x="6" y="22"/>
                    <a:pt x="7" y="22"/>
                    <a:pt x="9" y="21"/>
                  </a:cubicBezTo>
                  <a:cubicBezTo>
                    <a:pt x="10" y="21"/>
                    <a:pt x="10" y="21"/>
                    <a:pt x="11" y="20"/>
                  </a:cubicBezTo>
                  <a:cubicBezTo>
                    <a:pt x="12" y="20"/>
                    <a:pt x="12" y="19"/>
                    <a:pt x="13" y="19"/>
                  </a:cubicBezTo>
                  <a:cubicBezTo>
                    <a:pt x="14" y="19"/>
                    <a:pt x="14" y="20"/>
                    <a:pt x="14" y="20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6" y="20"/>
                    <a:pt x="17" y="20"/>
                    <a:pt x="17" y="21"/>
                  </a:cubicBezTo>
                  <a:cubicBezTo>
                    <a:pt x="17" y="22"/>
                    <a:pt x="19" y="23"/>
                    <a:pt x="20" y="23"/>
                  </a:cubicBezTo>
                  <a:cubicBezTo>
                    <a:pt x="21" y="25"/>
                    <a:pt x="20" y="25"/>
                    <a:pt x="21" y="27"/>
                  </a:cubicBezTo>
                  <a:cubicBezTo>
                    <a:pt x="21" y="28"/>
                    <a:pt x="22" y="29"/>
                    <a:pt x="23" y="30"/>
                  </a:cubicBezTo>
                  <a:cubicBezTo>
                    <a:pt x="24" y="31"/>
                    <a:pt x="26" y="33"/>
                    <a:pt x="26" y="33"/>
                  </a:cubicBezTo>
                  <a:cubicBezTo>
                    <a:pt x="28" y="36"/>
                    <a:pt x="31" y="29"/>
                    <a:pt x="31" y="27"/>
                  </a:cubicBezTo>
                  <a:cubicBezTo>
                    <a:pt x="31" y="27"/>
                    <a:pt x="32" y="26"/>
                    <a:pt x="32" y="25"/>
                  </a:cubicBezTo>
                  <a:cubicBezTo>
                    <a:pt x="32" y="24"/>
                    <a:pt x="31" y="24"/>
                    <a:pt x="32" y="23"/>
                  </a:cubicBezTo>
                  <a:cubicBezTo>
                    <a:pt x="32" y="22"/>
                    <a:pt x="34" y="20"/>
                    <a:pt x="33" y="19"/>
                  </a:cubicBezTo>
                  <a:cubicBezTo>
                    <a:pt x="32" y="18"/>
                    <a:pt x="31" y="17"/>
                    <a:pt x="31" y="16"/>
                  </a:cubicBezTo>
                  <a:cubicBezTo>
                    <a:pt x="31" y="15"/>
                    <a:pt x="32" y="14"/>
                    <a:pt x="32" y="13"/>
                  </a:cubicBezTo>
                  <a:cubicBezTo>
                    <a:pt x="33" y="10"/>
                    <a:pt x="34" y="8"/>
                    <a:pt x="33" y="5"/>
                  </a:cubicBezTo>
                  <a:cubicBezTo>
                    <a:pt x="33" y="6"/>
                    <a:pt x="31" y="8"/>
                    <a:pt x="30" y="8"/>
                  </a:cubicBezTo>
                  <a:cubicBezTo>
                    <a:pt x="30" y="6"/>
                    <a:pt x="27" y="6"/>
                    <a:pt x="26" y="5"/>
                  </a:cubicBezTo>
                  <a:cubicBezTo>
                    <a:pt x="25" y="4"/>
                    <a:pt x="22" y="3"/>
                    <a:pt x="21" y="1"/>
                  </a:cubicBezTo>
                  <a:cubicBezTo>
                    <a:pt x="22" y="2"/>
                    <a:pt x="22" y="2"/>
                    <a:pt x="23" y="2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3" y="0"/>
                    <a:pt x="23" y="0"/>
                    <a:pt x="22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4" name="Freeform 1636"/>
            <p:cNvSpPr>
              <a:spLocks/>
            </p:cNvSpPr>
            <p:nvPr userDrawn="1"/>
          </p:nvSpPr>
          <p:spPr bwMode="auto">
            <a:xfrm>
              <a:off x="341" y="260"/>
              <a:ext cx="108" cy="111"/>
            </a:xfrm>
            <a:custGeom>
              <a:avLst/>
              <a:gdLst/>
              <a:ahLst/>
              <a:cxnLst>
                <a:cxn ang="0">
                  <a:pos x="34" y="44"/>
                </a:cxn>
                <a:cxn ang="0">
                  <a:pos x="40" y="42"/>
                </a:cxn>
                <a:cxn ang="0">
                  <a:pos x="46" y="38"/>
                </a:cxn>
                <a:cxn ang="0">
                  <a:pos x="49" y="37"/>
                </a:cxn>
                <a:cxn ang="0">
                  <a:pos x="51" y="38"/>
                </a:cxn>
                <a:cxn ang="0">
                  <a:pos x="52" y="33"/>
                </a:cxn>
                <a:cxn ang="0">
                  <a:pos x="50" y="25"/>
                </a:cxn>
                <a:cxn ang="0">
                  <a:pos x="48" y="23"/>
                </a:cxn>
                <a:cxn ang="0">
                  <a:pos x="46" y="15"/>
                </a:cxn>
                <a:cxn ang="0">
                  <a:pos x="42" y="13"/>
                </a:cxn>
                <a:cxn ang="0">
                  <a:pos x="37" y="6"/>
                </a:cxn>
                <a:cxn ang="0">
                  <a:pos x="45" y="11"/>
                </a:cxn>
                <a:cxn ang="0">
                  <a:pos x="38" y="6"/>
                </a:cxn>
                <a:cxn ang="0">
                  <a:pos x="29" y="0"/>
                </a:cxn>
                <a:cxn ang="0">
                  <a:pos x="26" y="4"/>
                </a:cxn>
                <a:cxn ang="0">
                  <a:pos x="28" y="6"/>
                </a:cxn>
                <a:cxn ang="0">
                  <a:pos x="22" y="7"/>
                </a:cxn>
                <a:cxn ang="0">
                  <a:pos x="20" y="6"/>
                </a:cxn>
                <a:cxn ang="0">
                  <a:pos x="16" y="6"/>
                </a:cxn>
                <a:cxn ang="0">
                  <a:pos x="18" y="8"/>
                </a:cxn>
                <a:cxn ang="0">
                  <a:pos x="20" y="13"/>
                </a:cxn>
                <a:cxn ang="0">
                  <a:pos x="18" y="14"/>
                </a:cxn>
                <a:cxn ang="0">
                  <a:pos x="22" y="19"/>
                </a:cxn>
                <a:cxn ang="0">
                  <a:pos x="15" y="18"/>
                </a:cxn>
                <a:cxn ang="0">
                  <a:pos x="15" y="21"/>
                </a:cxn>
                <a:cxn ang="0">
                  <a:pos x="12" y="22"/>
                </a:cxn>
                <a:cxn ang="0">
                  <a:pos x="13" y="27"/>
                </a:cxn>
                <a:cxn ang="0">
                  <a:pos x="7" y="23"/>
                </a:cxn>
                <a:cxn ang="0">
                  <a:pos x="5" y="23"/>
                </a:cxn>
                <a:cxn ang="0">
                  <a:pos x="3" y="27"/>
                </a:cxn>
                <a:cxn ang="0">
                  <a:pos x="3" y="27"/>
                </a:cxn>
                <a:cxn ang="0">
                  <a:pos x="6" y="37"/>
                </a:cxn>
                <a:cxn ang="0">
                  <a:pos x="6" y="29"/>
                </a:cxn>
                <a:cxn ang="0">
                  <a:pos x="10" y="33"/>
                </a:cxn>
                <a:cxn ang="0">
                  <a:pos x="7" y="38"/>
                </a:cxn>
                <a:cxn ang="0">
                  <a:pos x="4" y="41"/>
                </a:cxn>
                <a:cxn ang="0">
                  <a:pos x="1" y="46"/>
                </a:cxn>
                <a:cxn ang="0">
                  <a:pos x="1" y="50"/>
                </a:cxn>
                <a:cxn ang="0">
                  <a:pos x="5" y="50"/>
                </a:cxn>
                <a:cxn ang="0">
                  <a:pos x="13" y="48"/>
                </a:cxn>
                <a:cxn ang="0">
                  <a:pos x="10" y="45"/>
                </a:cxn>
                <a:cxn ang="0">
                  <a:pos x="17" y="47"/>
                </a:cxn>
                <a:cxn ang="0">
                  <a:pos x="17" y="44"/>
                </a:cxn>
                <a:cxn ang="0">
                  <a:pos x="18" y="45"/>
                </a:cxn>
                <a:cxn ang="0">
                  <a:pos x="22" y="44"/>
                </a:cxn>
                <a:cxn ang="0">
                  <a:pos x="29" y="52"/>
                </a:cxn>
                <a:cxn ang="0">
                  <a:pos x="34" y="45"/>
                </a:cxn>
                <a:cxn ang="0">
                  <a:pos x="29" y="45"/>
                </a:cxn>
              </a:cxnLst>
              <a:rect l="0" t="0" r="r" b="b"/>
              <a:pathLst>
                <a:path w="54" h="55">
                  <a:moveTo>
                    <a:pt x="29" y="44"/>
                  </a:moveTo>
                  <a:cubicBezTo>
                    <a:pt x="30" y="44"/>
                    <a:pt x="31" y="45"/>
                    <a:pt x="32" y="45"/>
                  </a:cubicBezTo>
                  <a:cubicBezTo>
                    <a:pt x="32" y="45"/>
                    <a:pt x="33" y="45"/>
                    <a:pt x="33" y="45"/>
                  </a:cubicBezTo>
                  <a:cubicBezTo>
                    <a:pt x="34" y="44"/>
                    <a:pt x="34" y="45"/>
                    <a:pt x="34" y="44"/>
                  </a:cubicBezTo>
                  <a:cubicBezTo>
                    <a:pt x="35" y="44"/>
                    <a:pt x="36" y="43"/>
                    <a:pt x="38" y="42"/>
                  </a:cubicBezTo>
                  <a:cubicBezTo>
                    <a:pt x="38" y="42"/>
                    <a:pt x="39" y="43"/>
                    <a:pt x="40" y="42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40" y="43"/>
                    <a:pt x="41" y="43"/>
                    <a:pt x="40" y="42"/>
                  </a:cubicBezTo>
                  <a:cubicBezTo>
                    <a:pt x="41" y="43"/>
                    <a:pt x="42" y="44"/>
                    <a:pt x="43" y="45"/>
                  </a:cubicBezTo>
                  <a:cubicBezTo>
                    <a:pt x="44" y="46"/>
                    <a:pt x="45" y="48"/>
                    <a:pt x="45" y="46"/>
                  </a:cubicBezTo>
                  <a:cubicBezTo>
                    <a:pt x="46" y="44"/>
                    <a:pt x="44" y="43"/>
                    <a:pt x="45" y="42"/>
                  </a:cubicBezTo>
                  <a:cubicBezTo>
                    <a:pt x="46" y="41"/>
                    <a:pt x="46" y="39"/>
                    <a:pt x="46" y="38"/>
                  </a:cubicBezTo>
                  <a:cubicBezTo>
                    <a:pt x="46" y="38"/>
                    <a:pt x="46" y="38"/>
                    <a:pt x="46" y="38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7" y="37"/>
                    <a:pt x="48" y="37"/>
                    <a:pt x="49" y="39"/>
                  </a:cubicBezTo>
                  <a:cubicBezTo>
                    <a:pt x="49" y="38"/>
                    <a:pt x="49" y="38"/>
                    <a:pt x="49" y="37"/>
                  </a:cubicBezTo>
                  <a:cubicBezTo>
                    <a:pt x="51" y="38"/>
                    <a:pt x="51" y="39"/>
                    <a:pt x="51" y="41"/>
                  </a:cubicBezTo>
                  <a:cubicBezTo>
                    <a:pt x="52" y="41"/>
                    <a:pt x="54" y="43"/>
                    <a:pt x="53" y="41"/>
                  </a:cubicBezTo>
                  <a:cubicBezTo>
                    <a:pt x="53" y="40"/>
                    <a:pt x="52" y="41"/>
                    <a:pt x="52" y="40"/>
                  </a:cubicBezTo>
                  <a:cubicBezTo>
                    <a:pt x="51" y="40"/>
                    <a:pt x="51" y="39"/>
                    <a:pt x="51" y="38"/>
                  </a:cubicBezTo>
                  <a:cubicBezTo>
                    <a:pt x="52" y="38"/>
                    <a:pt x="53" y="38"/>
                    <a:pt x="53" y="39"/>
                  </a:cubicBezTo>
                  <a:cubicBezTo>
                    <a:pt x="53" y="37"/>
                    <a:pt x="54" y="36"/>
                    <a:pt x="52" y="35"/>
                  </a:cubicBezTo>
                  <a:cubicBezTo>
                    <a:pt x="52" y="34"/>
                    <a:pt x="50" y="34"/>
                    <a:pt x="52" y="32"/>
                  </a:cubicBezTo>
                  <a:cubicBezTo>
                    <a:pt x="52" y="33"/>
                    <a:pt x="52" y="33"/>
                    <a:pt x="52" y="33"/>
                  </a:cubicBezTo>
                  <a:cubicBezTo>
                    <a:pt x="52" y="31"/>
                    <a:pt x="52" y="31"/>
                    <a:pt x="53" y="30"/>
                  </a:cubicBezTo>
                  <a:cubicBezTo>
                    <a:pt x="53" y="29"/>
                    <a:pt x="52" y="27"/>
                    <a:pt x="52" y="26"/>
                  </a:cubicBezTo>
                  <a:cubicBezTo>
                    <a:pt x="51" y="26"/>
                    <a:pt x="51" y="26"/>
                    <a:pt x="51" y="26"/>
                  </a:cubicBezTo>
                  <a:cubicBezTo>
                    <a:pt x="51" y="25"/>
                    <a:pt x="50" y="25"/>
                    <a:pt x="50" y="25"/>
                  </a:cubicBezTo>
                  <a:cubicBezTo>
                    <a:pt x="49" y="24"/>
                    <a:pt x="49" y="24"/>
                    <a:pt x="49" y="23"/>
                  </a:cubicBezTo>
                  <a:cubicBezTo>
                    <a:pt x="49" y="23"/>
                    <a:pt x="49" y="23"/>
                    <a:pt x="49" y="24"/>
                  </a:cubicBezTo>
                  <a:cubicBezTo>
                    <a:pt x="47" y="24"/>
                    <a:pt x="48" y="23"/>
                    <a:pt x="47" y="22"/>
                  </a:cubicBezTo>
                  <a:cubicBezTo>
                    <a:pt x="47" y="22"/>
                    <a:pt x="48" y="22"/>
                    <a:pt x="48" y="23"/>
                  </a:cubicBezTo>
                  <a:cubicBezTo>
                    <a:pt x="48" y="20"/>
                    <a:pt x="50" y="22"/>
                    <a:pt x="51" y="23"/>
                  </a:cubicBezTo>
                  <a:cubicBezTo>
                    <a:pt x="51" y="22"/>
                    <a:pt x="50" y="22"/>
                    <a:pt x="49" y="21"/>
                  </a:cubicBezTo>
                  <a:cubicBezTo>
                    <a:pt x="48" y="21"/>
                    <a:pt x="48" y="19"/>
                    <a:pt x="48" y="18"/>
                  </a:cubicBezTo>
                  <a:cubicBezTo>
                    <a:pt x="49" y="18"/>
                    <a:pt x="46" y="15"/>
                    <a:pt x="46" y="15"/>
                  </a:cubicBezTo>
                  <a:cubicBezTo>
                    <a:pt x="45" y="14"/>
                    <a:pt x="42" y="12"/>
                    <a:pt x="43" y="13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2" y="13"/>
                    <a:pt x="39" y="11"/>
                    <a:pt x="39" y="10"/>
                  </a:cubicBezTo>
                  <a:cubicBezTo>
                    <a:pt x="39" y="10"/>
                    <a:pt x="39" y="9"/>
                    <a:pt x="39" y="8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40" y="8"/>
                    <a:pt x="38" y="7"/>
                    <a:pt x="37" y="6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8" y="6"/>
                    <a:pt x="37" y="6"/>
                    <a:pt x="37" y="5"/>
                  </a:cubicBezTo>
                  <a:cubicBezTo>
                    <a:pt x="38" y="6"/>
                    <a:pt x="40" y="7"/>
                    <a:pt x="41" y="8"/>
                  </a:cubicBezTo>
                  <a:cubicBezTo>
                    <a:pt x="42" y="9"/>
                    <a:pt x="44" y="10"/>
                    <a:pt x="45" y="11"/>
                  </a:cubicBezTo>
                  <a:cubicBezTo>
                    <a:pt x="44" y="10"/>
                    <a:pt x="42" y="8"/>
                    <a:pt x="41" y="8"/>
                  </a:cubicBezTo>
                  <a:cubicBezTo>
                    <a:pt x="40" y="7"/>
                    <a:pt x="39" y="7"/>
                    <a:pt x="38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8" y="6"/>
                    <a:pt x="38" y="6"/>
                    <a:pt x="38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8" y="5"/>
                    <a:pt x="37" y="4"/>
                    <a:pt x="36" y="3"/>
                  </a:cubicBezTo>
                  <a:cubicBezTo>
                    <a:pt x="35" y="3"/>
                    <a:pt x="35" y="3"/>
                    <a:pt x="34" y="2"/>
                  </a:cubicBezTo>
                  <a:cubicBezTo>
                    <a:pt x="33" y="2"/>
                    <a:pt x="30" y="0"/>
                    <a:pt x="29" y="0"/>
                  </a:cubicBezTo>
                  <a:cubicBezTo>
                    <a:pt x="28" y="1"/>
                    <a:pt x="30" y="2"/>
                    <a:pt x="31" y="2"/>
                  </a:cubicBezTo>
                  <a:cubicBezTo>
                    <a:pt x="30" y="2"/>
                    <a:pt x="30" y="2"/>
                    <a:pt x="29" y="2"/>
                  </a:cubicBezTo>
                  <a:cubicBezTo>
                    <a:pt x="32" y="3"/>
                    <a:pt x="28" y="2"/>
                    <a:pt x="29" y="3"/>
                  </a:cubicBezTo>
                  <a:cubicBezTo>
                    <a:pt x="28" y="3"/>
                    <a:pt x="27" y="3"/>
                    <a:pt x="26" y="4"/>
                  </a:cubicBezTo>
                  <a:cubicBezTo>
                    <a:pt x="26" y="4"/>
                    <a:pt x="27" y="4"/>
                    <a:pt x="28" y="5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7" y="6"/>
                    <a:pt x="27" y="6"/>
                    <a:pt x="28" y="6"/>
                  </a:cubicBezTo>
                  <a:cubicBezTo>
                    <a:pt x="26" y="6"/>
                    <a:pt x="25" y="4"/>
                    <a:pt x="24" y="6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24" y="7"/>
                    <a:pt x="23" y="6"/>
                    <a:pt x="23" y="7"/>
                  </a:cubicBezTo>
                  <a:cubicBezTo>
                    <a:pt x="23" y="7"/>
                    <a:pt x="22" y="7"/>
                    <a:pt x="22" y="7"/>
                  </a:cubicBezTo>
                  <a:cubicBezTo>
                    <a:pt x="22" y="7"/>
                    <a:pt x="22" y="7"/>
                    <a:pt x="23" y="7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3" y="8"/>
                    <a:pt x="22" y="8"/>
                    <a:pt x="22" y="9"/>
                  </a:cubicBezTo>
                  <a:cubicBezTo>
                    <a:pt x="22" y="8"/>
                    <a:pt x="21" y="6"/>
                    <a:pt x="20" y="6"/>
                  </a:cubicBezTo>
                  <a:cubicBezTo>
                    <a:pt x="19" y="5"/>
                    <a:pt x="18" y="5"/>
                    <a:pt x="19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7" y="6"/>
                    <a:pt x="18" y="6"/>
                    <a:pt x="17" y="6"/>
                  </a:cubicBezTo>
                  <a:cubicBezTo>
                    <a:pt x="17" y="6"/>
                    <a:pt x="17" y="6"/>
                    <a:pt x="16" y="6"/>
                  </a:cubicBezTo>
                  <a:cubicBezTo>
                    <a:pt x="17" y="6"/>
                    <a:pt x="17" y="7"/>
                    <a:pt x="18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9"/>
                    <a:pt x="17" y="10"/>
                    <a:pt x="18" y="11"/>
                  </a:cubicBezTo>
                  <a:cubicBezTo>
                    <a:pt x="18" y="11"/>
                    <a:pt x="18" y="12"/>
                    <a:pt x="17" y="12"/>
                  </a:cubicBezTo>
                  <a:cubicBezTo>
                    <a:pt x="18" y="13"/>
                    <a:pt x="19" y="13"/>
                    <a:pt x="20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8" y="13"/>
                    <a:pt x="18" y="13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8" y="15"/>
                    <a:pt x="18" y="14"/>
                    <a:pt x="17" y="14"/>
                  </a:cubicBezTo>
                  <a:cubicBezTo>
                    <a:pt x="18" y="14"/>
                    <a:pt x="19" y="17"/>
                    <a:pt x="20" y="16"/>
                  </a:cubicBezTo>
                  <a:cubicBezTo>
                    <a:pt x="21" y="17"/>
                    <a:pt x="22" y="18"/>
                    <a:pt x="22" y="19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1" y="17"/>
                    <a:pt x="17" y="14"/>
                    <a:pt x="15" y="14"/>
                  </a:cubicBezTo>
                  <a:cubicBezTo>
                    <a:pt x="15" y="16"/>
                    <a:pt x="18" y="17"/>
                    <a:pt x="19" y="18"/>
                  </a:cubicBezTo>
                  <a:cubicBezTo>
                    <a:pt x="18" y="18"/>
                    <a:pt x="16" y="18"/>
                    <a:pt x="15" y="18"/>
                  </a:cubicBezTo>
                  <a:cubicBezTo>
                    <a:pt x="16" y="19"/>
                    <a:pt x="17" y="19"/>
                    <a:pt x="17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20"/>
                    <a:pt x="16" y="20"/>
                    <a:pt x="15" y="21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4" y="21"/>
                    <a:pt x="14" y="23"/>
                    <a:pt x="13" y="23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2" y="22"/>
                    <a:pt x="12" y="22"/>
                  </a:cubicBezTo>
                  <a:cubicBezTo>
                    <a:pt x="12" y="23"/>
                    <a:pt x="13" y="23"/>
                    <a:pt x="13" y="24"/>
                  </a:cubicBezTo>
                  <a:cubicBezTo>
                    <a:pt x="12" y="24"/>
                    <a:pt x="12" y="26"/>
                    <a:pt x="13" y="26"/>
                  </a:cubicBezTo>
                  <a:cubicBezTo>
                    <a:pt x="13" y="26"/>
                    <a:pt x="12" y="26"/>
                    <a:pt x="12" y="26"/>
                  </a:cubicBezTo>
                  <a:cubicBezTo>
                    <a:pt x="12" y="26"/>
                    <a:pt x="12" y="27"/>
                    <a:pt x="13" y="27"/>
                  </a:cubicBezTo>
                  <a:cubicBezTo>
                    <a:pt x="11" y="28"/>
                    <a:pt x="10" y="26"/>
                    <a:pt x="9" y="25"/>
                  </a:cubicBezTo>
                  <a:cubicBezTo>
                    <a:pt x="10" y="26"/>
                    <a:pt x="13" y="25"/>
                    <a:pt x="12" y="24"/>
                  </a:cubicBezTo>
                  <a:cubicBezTo>
                    <a:pt x="10" y="23"/>
                    <a:pt x="7" y="23"/>
                    <a:pt x="6" y="23"/>
                  </a:cubicBezTo>
                  <a:cubicBezTo>
                    <a:pt x="7" y="23"/>
                    <a:pt x="6" y="23"/>
                    <a:pt x="7" y="23"/>
                  </a:cubicBezTo>
                  <a:cubicBezTo>
                    <a:pt x="6" y="23"/>
                    <a:pt x="5" y="23"/>
                    <a:pt x="5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4" y="24"/>
                    <a:pt x="2" y="26"/>
                    <a:pt x="3" y="26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2" y="28"/>
                    <a:pt x="2" y="28"/>
                    <a:pt x="2" y="28"/>
                  </a:cubicBezTo>
                  <a:cubicBezTo>
                    <a:pt x="2" y="28"/>
                    <a:pt x="2" y="28"/>
                    <a:pt x="3" y="27"/>
                  </a:cubicBezTo>
                  <a:cubicBezTo>
                    <a:pt x="2" y="29"/>
                    <a:pt x="3" y="31"/>
                    <a:pt x="2" y="33"/>
                  </a:cubicBezTo>
                  <a:cubicBezTo>
                    <a:pt x="2" y="34"/>
                    <a:pt x="1" y="36"/>
                    <a:pt x="3" y="36"/>
                  </a:cubicBezTo>
                  <a:cubicBezTo>
                    <a:pt x="2" y="38"/>
                    <a:pt x="4" y="36"/>
                    <a:pt x="4" y="35"/>
                  </a:cubicBezTo>
                  <a:cubicBezTo>
                    <a:pt x="5" y="36"/>
                    <a:pt x="6" y="37"/>
                    <a:pt x="6" y="37"/>
                  </a:cubicBezTo>
                  <a:cubicBezTo>
                    <a:pt x="7" y="38"/>
                    <a:pt x="8" y="36"/>
                    <a:pt x="7" y="35"/>
                  </a:cubicBezTo>
                  <a:cubicBezTo>
                    <a:pt x="7" y="35"/>
                    <a:pt x="8" y="34"/>
                    <a:pt x="7" y="34"/>
                  </a:cubicBezTo>
                  <a:cubicBezTo>
                    <a:pt x="7" y="33"/>
                    <a:pt x="6" y="33"/>
                    <a:pt x="6" y="33"/>
                  </a:cubicBezTo>
                  <a:cubicBezTo>
                    <a:pt x="6" y="32"/>
                    <a:pt x="7" y="29"/>
                    <a:pt x="6" y="29"/>
                  </a:cubicBezTo>
                  <a:cubicBezTo>
                    <a:pt x="5" y="29"/>
                    <a:pt x="7" y="28"/>
                    <a:pt x="7" y="28"/>
                  </a:cubicBezTo>
                  <a:cubicBezTo>
                    <a:pt x="8" y="27"/>
                    <a:pt x="7" y="31"/>
                    <a:pt x="7" y="31"/>
                  </a:cubicBezTo>
                  <a:cubicBezTo>
                    <a:pt x="8" y="34"/>
                    <a:pt x="10" y="31"/>
                    <a:pt x="12" y="31"/>
                  </a:cubicBezTo>
                  <a:cubicBezTo>
                    <a:pt x="12" y="32"/>
                    <a:pt x="9" y="33"/>
                    <a:pt x="10" y="33"/>
                  </a:cubicBezTo>
                  <a:cubicBezTo>
                    <a:pt x="10" y="34"/>
                    <a:pt x="11" y="35"/>
                    <a:pt x="10" y="35"/>
                  </a:cubicBezTo>
                  <a:cubicBezTo>
                    <a:pt x="9" y="34"/>
                    <a:pt x="10" y="37"/>
                    <a:pt x="10" y="37"/>
                  </a:cubicBezTo>
                  <a:cubicBezTo>
                    <a:pt x="10" y="37"/>
                    <a:pt x="8" y="39"/>
                    <a:pt x="7" y="39"/>
                  </a:cubicBezTo>
                  <a:cubicBezTo>
                    <a:pt x="7" y="38"/>
                    <a:pt x="7" y="38"/>
                    <a:pt x="7" y="38"/>
                  </a:cubicBezTo>
                  <a:cubicBezTo>
                    <a:pt x="7" y="39"/>
                    <a:pt x="6" y="39"/>
                    <a:pt x="6" y="39"/>
                  </a:cubicBezTo>
                  <a:cubicBezTo>
                    <a:pt x="5" y="39"/>
                    <a:pt x="6" y="38"/>
                    <a:pt x="5" y="37"/>
                  </a:cubicBezTo>
                  <a:cubicBezTo>
                    <a:pt x="3" y="38"/>
                    <a:pt x="5" y="39"/>
                    <a:pt x="5" y="40"/>
                  </a:cubicBezTo>
                  <a:cubicBezTo>
                    <a:pt x="4" y="40"/>
                    <a:pt x="4" y="41"/>
                    <a:pt x="4" y="41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2"/>
                    <a:pt x="3" y="45"/>
                    <a:pt x="2" y="45"/>
                  </a:cubicBezTo>
                  <a:cubicBezTo>
                    <a:pt x="2" y="45"/>
                    <a:pt x="2" y="45"/>
                    <a:pt x="2" y="45"/>
                  </a:cubicBezTo>
                  <a:cubicBezTo>
                    <a:pt x="2" y="45"/>
                    <a:pt x="1" y="46"/>
                    <a:pt x="1" y="46"/>
                  </a:cubicBezTo>
                  <a:cubicBezTo>
                    <a:pt x="1" y="46"/>
                    <a:pt x="2" y="46"/>
                    <a:pt x="2" y="46"/>
                  </a:cubicBezTo>
                  <a:cubicBezTo>
                    <a:pt x="3" y="46"/>
                    <a:pt x="3" y="47"/>
                    <a:pt x="3" y="47"/>
                  </a:cubicBezTo>
                  <a:cubicBezTo>
                    <a:pt x="4" y="49"/>
                    <a:pt x="4" y="48"/>
                    <a:pt x="3" y="49"/>
                  </a:cubicBezTo>
                  <a:cubicBezTo>
                    <a:pt x="1" y="50"/>
                    <a:pt x="1" y="49"/>
                    <a:pt x="1" y="50"/>
                  </a:cubicBezTo>
                  <a:cubicBezTo>
                    <a:pt x="0" y="51"/>
                    <a:pt x="1" y="53"/>
                    <a:pt x="2" y="54"/>
                  </a:cubicBezTo>
                  <a:cubicBezTo>
                    <a:pt x="3" y="53"/>
                    <a:pt x="3" y="54"/>
                    <a:pt x="4" y="53"/>
                  </a:cubicBezTo>
                  <a:cubicBezTo>
                    <a:pt x="5" y="52"/>
                    <a:pt x="5" y="52"/>
                    <a:pt x="6" y="51"/>
                  </a:cubicBezTo>
                  <a:cubicBezTo>
                    <a:pt x="5" y="51"/>
                    <a:pt x="5" y="51"/>
                    <a:pt x="5" y="50"/>
                  </a:cubicBezTo>
                  <a:cubicBezTo>
                    <a:pt x="6" y="48"/>
                    <a:pt x="6" y="48"/>
                    <a:pt x="6" y="48"/>
                  </a:cubicBezTo>
                  <a:cubicBezTo>
                    <a:pt x="8" y="46"/>
                    <a:pt x="8" y="46"/>
                    <a:pt x="8" y="46"/>
                  </a:cubicBezTo>
                  <a:cubicBezTo>
                    <a:pt x="9" y="46"/>
                    <a:pt x="10" y="47"/>
                    <a:pt x="11" y="47"/>
                  </a:cubicBezTo>
                  <a:cubicBezTo>
                    <a:pt x="12" y="47"/>
                    <a:pt x="13" y="47"/>
                    <a:pt x="13" y="48"/>
                  </a:cubicBezTo>
                  <a:cubicBezTo>
                    <a:pt x="13" y="48"/>
                    <a:pt x="13" y="47"/>
                    <a:pt x="13" y="47"/>
                  </a:cubicBezTo>
                  <a:cubicBezTo>
                    <a:pt x="13" y="47"/>
                    <a:pt x="13" y="47"/>
                    <a:pt x="14" y="47"/>
                  </a:cubicBezTo>
                  <a:cubicBezTo>
                    <a:pt x="13" y="47"/>
                    <a:pt x="8" y="45"/>
                    <a:pt x="10" y="44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10" y="44"/>
                    <a:pt x="10" y="44"/>
                    <a:pt x="10" y="44"/>
                  </a:cubicBezTo>
                  <a:cubicBezTo>
                    <a:pt x="11" y="45"/>
                    <a:pt x="12" y="45"/>
                    <a:pt x="14" y="45"/>
                  </a:cubicBezTo>
                  <a:cubicBezTo>
                    <a:pt x="14" y="46"/>
                    <a:pt x="14" y="47"/>
                    <a:pt x="15" y="47"/>
                  </a:cubicBezTo>
                  <a:cubicBezTo>
                    <a:pt x="16" y="47"/>
                    <a:pt x="16" y="47"/>
                    <a:pt x="17" y="47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16" y="46"/>
                    <a:pt x="16" y="46"/>
                    <a:pt x="15" y="45"/>
                  </a:cubicBezTo>
                  <a:cubicBezTo>
                    <a:pt x="16" y="45"/>
                    <a:pt x="16" y="45"/>
                    <a:pt x="17" y="44"/>
                  </a:cubicBezTo>
                  <a:cubicBezTo>
                    <a:pt x="17" y="45"/>
                    <a:pt x="17" y="45"/>
                    <a:pt x="17" y="45"/>
                  </a:cubicBezTo>
                  <a:cubicBezTo>
                    <a:pt x="17" y="44"/>
                    <a:pt x="17" y="44"/>
                    <a:pt x="18" y="44"/>
                  </a:cubicBezTo>
                  <a:cubicBezTo>
                    <a:pt x="18" y="44"/>
                    <a:pt x="17" y="44"/>
                    <a:pt x="17" y="45"/>
                  </a:cubicBezTo>
                  <a:cubicBezTo>
                    <a:pt x="18" y="45"/>
                    <a:pt x="18" y="45"/>
                    <a:pt x="18" y="45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20" y="46"/>
                    <a:pt x="21" y="45"/>
                    <a:pt x="22" y="44"/>
                  </a:cubicBezTo>
                  <a:cubicBezTo>
                    <a:pt x="22" y="45"/>
                    <a:pt x="23" y="46"/>
                    <a:pt x="23" y="46"/>
                  </a:cubicBezTo>
                  <a:cubicBezTo>
                    <a:pt x="23" y="47"/>
                    <a:pt x="23" y="48"/>
                    <a:pt x="23" y="48"/>
                  </a:cubicBezTo>
                  <a:cubicBezTo>
                    <a:pt x="24" y="48"/>
                    <a:pt x="24" y="49"/>
                    <a:pt x="24" y="49"/>
                  </a:cubicBezTo>
                  <a:cubicBezTo>
                    <a:pt x="26" y="49"/>
                    <a:pt x="28" y="52"/>
                    <a:pt x="29" y="52"/>
                  </a:cubicBezTo>
                  <a:cubicBezTo>
                    <a:pt x="31" y="54"/>
                    <a:pt x="31" y="55"/>
                    <a:pt x="33" y="53"/>
                  </a:cubicBezTo>
                  <a:cubicBezTo>
                    <a:pt x="33" y="52"/>
                    <a:pt x="36" y="49"/>
                    <a:pt x="35" y="48"/>
                  </a:cubicBezTo>
                  <a:cubicBezTo>
                    <a:pt x="35" y="48"/>
                    <a:pt x="36" y="47"/>
                    <a:pt x="36" y="46"/>
                  </a:cubicBezTo>
                  <a:cubicBezTo>
                    <a:pt x="35" y="45"/>
                    <a:pt x="34" y="46"/>
                    <a:pt x="34" y="45"/>
                  </a:cubicBezTo>
                  <a:cubicBezTo>
                    <a:pt x="33" y="46"/>
                    <a:pt x="33" y="47"/>
                    <a:pt x="32" y="47"/>
                  </a:cubicBezTo>
                  <a:cubicBezTo>
                    <a:pt x="32" y="46"/>
                    <a:pt x="32" y="46"/>
                    <a:pt x="31" y="46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0" y="46"/>
                    <a:pt x="29" y="45"/>
                  </a:cubicBezTo>
                  <a:cubicBezTo>
                    <a:pt x="29" y="44"/>
                    <a:pt x="29" y="44"/>
                    <a:pt x="29" y="4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5" name="Freeform 1637"/>
            <p:cNvSpPr>
              <a:spLocks/>
            </p:cNvSpPr>
            <p:nvPr userDrawn="1"/>
          </p:nvSpPr>
          <p:spPr bwMode="auto">
            <a:xfrm>
              <a:off x="257" y="250"/>
              <a:ext cx="210" cy="211"/>
            </a:xfrm>
            <a:custGeom>
              <a:avLst/>
              <a:gdLst/>
              <a:ahLst/>
              <a:cxnLst>
                <a:cxn ang="0">
                  <a:pos x="36" y="4"/>
                </a:cxn>
                <a:cxn ang="0">
                  <a:pos x="36" y="3"/>
                </a:cxn>
                <a:cxn ang="0">
                  <a:pos x="0" y="52"/>
                </a:cxn>
                <a:cxn ang="0">
                  <a:pos x="3" y="70"/>
                </a:cxn>
                <a:cxn ang="0">
                  <a:pos x="53" y="105"/>
                </a:cxn>
                <a:cxn ang="0">
                  <a:pos x="70" y="102"/>
                </a:cxn>
                <a:cxn ang="0">
                  <a:pos x="105" y="52"/>
                </a:cxn>
                <a:cxn ang="0">
                  <a:pos x="102" y="35"/>
                </a:cxn>
                <a:cxn ang="0">
                  <a:pos x="53" y="0"/>
                </a:cxn>
                <a:cxn ang="0">
                  <a:pos x="36" y="3"/>
                </a:cxn>
                <a:cxn ang="0">
                  <a:pos x="36" y="4"/>
                </a:cxn>
                <a:cxn ang="0">
                  <a:pos x="36" y="5"/>
                </a:cxn>
                <a:cxn ang="0">
                  <a:pos x="53" y="2"/>
                </a:cxn>
                <a:cxn ang="0">
                  <a:pos x="100" y="36"/>
                </a:cxn>
                <a:cxn ang="0">
                  <a:pos x="103" y="52"/>
                </a:cxn>
                <a:cxn ang="0">
                  <a:pos x="70" y="100"/>
                </a:cxn>
                <a:cxn ang="0">
                  <a:pos x="53" y="102"/>
                </a:cxn>
                <a:cxn ang="0">
                  <a:pos x="6" y="69"/>
                </a:cxn>
                <a:cxn ang="0">
                  <a:pos x="3" y="52"/>
                </a:cxn>
                <a:cxn ang="0">
                  <a:pos x="36" y="5"/>
                </a:cxn>
                <a:cxn ang="0">
                  <a:pos x="36" y="4"/>
                </a:cxn>
              </a:cxnLst>
              <a:rect l="0" t="0" r="r" b="b"/>
              <a:pathLst>
                <a:path w="105" h="105">
                  <a:moveTo>
                    <a:pt x="36" y="4"/>
                  </a:moveTo>
                  <a:cubicBezTo>
                    <a:pt x="36" y="3"/>
                    <a:pt x="36" y="3"/>
                    <a:pt x="36" y="3"/>
                  </a:cubicBezTo>
                  <a:cubicBezTo>
                    <a:pt x="14" y="10"/>
                    <a:pt x="0" y="31"/>
                    <a:pt x="0" y="52"/>
                  </a:cubicBezTo>
                  <a:cubicBezTo>
                    <a:pt x="0" y="58"/>
                    <a:pt x="1" y="64"/>
                    <a:pt x="3" y="70"/>
                  </a:cubicBezTo>
                  <a:cubicBezTo>
                    <a:pt x="11" y="91"/>
                    <a:pt x="31" y="105"/>
                    <a:pt x="53" y="105"/>
                  </a:cubicBezTo>
                  <a:cubicBezTo>
                    <a:pt x="59" y="105"/>
                    <a:pt x="65" y="104"/>
                    <a:pt x="70" y="102"/>
                  </a:cubicBezTo>
                  <a:cubicBezTo>
                    <a:pt x="92" y="94"/>
                    <a:pt x="105" y="74"/>
                    <a:pt x="105" y="52"/>
                  </a:cubicBezTo>
                  <a:cubicBezTo>
                    <a:pt x="105" y="46"/>
                    <a:pt x="105" y="41"/>
                    <a:pt x="102" y="35"/>
                  </a:cubicBezTo>
                  <a:cubicBezTo>
                    <a:pt x="95" y="13"/>
                    <a:pt x="75" y="0"/>
                    <a:pt x="53" y="0"/>
                  </a:cubicBezTo>
                  <a:cubicBezTo>
                    <a:pt x="47" y="0"/>
                    <a:pt x="41" y="1"/>
                    <a:pt x="36" y="3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42" y="3"/>
                    <a:pt x="47" y="2"/>
                    <a:pt x="53" y="2"/>
                  </a:cubicBezTo>
                  <a:cubicBezTo>
                    <a:pt x="74" y="2"/>
                    <a:pt x="93" y="15"/>
                    <a:pt x="100" y="36"/>
                  </a:cubicBezTo>
                  <a:cubicBezTo>
                    <a:pt x="102" y="41"/>
                    <a:pt x="103" y="47"/>
                    <a:pt x="103" y="52"/>
                  </a:cubicBezTo>
                  <a:cubicBezTo>
                    <a:pt x="103" y="73"/>
                    <a:pt x="90" y="92"/>
                    <a:pt x="70" y="100"/>
                  </a:cubicBezTo>
                  <a:cubicBezTo>
                    <a:pt x="64" y="101"/>
                    <a:pt x="58" y="102"/>
                    <a:pt x="53" y="102"/>
                  </a:cubicBezTo>
                  <a:cubicBezTo>
                    <a:pt x="32" y="102"/>
                    <a:pt x="13" y="89"/>
                    <a:pt x="6" y="69"/>
                  </a:cubicBezTo>
                  <a:cubicBezTo>
                    <a:pt x="4" y="63"/>
                    <a:pt x="3" y="58"/>
                    <a:pt x="3" y="52"/>
                  </a:cubicBezTo>
                  <a:cubicBezTo>
                    <a:pt x="3" y="32"/>
                    <a:pt x="16" y="12"/>
                    <a:pt x="36" y="5"/>
                  </a:cubicBezTo>
                  <a:cubicBezTo>
                    <a:pt x="36" y="4"/>
                    <a:pt x="36" y="4"/>
                    <a:pt x="36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6" name="Freeform 1638"/>
            <p:cNvSpPr>
              <a:spLocks/>
            </p:cNvSpPr>
            <p:nvPr userDrawn="1"/>
          </p:nvSpPr>
          <p:spPr bwMode="auto">
            <a:xfrm>
              <a:off x="257" y="248"/>
              <a:ext cx="212" cy="211"/>
            </a:xfrm>
            <a:custGeom>
              <a:avLst/>
              <a:gdLst/>
              <a:ahLst/>
              <a:cxnLst>
                <a:cxn ang="0">
                  <a:pos x="105" y="53"/>
                </a:cxn>
                <a:cxn ang="0">
                  <a:pos x="104" y="53"/>
                </a:cxn>
                <a:cxn ang="0">
                  <a:pos x="89" y="89"/>
                </a:cxn>
                <a:cxn ang="0">
                  <a:pos x="53" y="104"/>
                </a:cxn>
                <a:cxn ang="0">
                  <a:pos x="17" y="89"/>
                </a:cxn>
                <a:cxn ang="0">
                  <a:pos x="3" y="53"/>
                </a:cxn>
                <a:cxn ang="0">
                  <a:pos x="17" y="17"/>
                </a:cxn>
                <a:cxn ang="0">
                  <a:pos x="53" y="3"/>
                </a:cxn>
                <a:cxn ang="0">
                  <a:pos x="89" y="17"/>
                </a:cxn>
                <a:cxn ang="0">
                  <a:pos x="104" y="53"/>
                </a:cxn>
                <a:cxn ang="0">
                  <a:pos x="105" y="53"/>
                </a:cxn>
                <a:cxn ang="0">
                  <a:pos x="106" y="53"/>
                </a:cxn>
                <a:cxn ang="0">
                  <a:pos x="53" y="0"/>
                </a:cxn>
                <a:cxn ang="0">
                  <a:pos x="0" y="53"/>
                </a:cxn>
                <a:cxn ang="0">
                  <a:pos x="53" y="106"/>
                </a:cxn>
                <a:cxn ang="0">
                  <a:pos x="106" y="53"/>
                </a:cxn>
                <a:cxn ang="0">
                  <a:pos x="105" y="53"/>
                </a:cxn>
              </a:cxnLst>
              <a:rect l="0" t="0" r="r" b="b"/>
              <a:pathLst>
                <a:path w="106" h="106">
                  <a:moveTo>
                    <a:pt x="105" y="53"/>
                  </a:moveTo>
                  <a:cubicBezTo>
                    <a:pt x="104" y="53"/>
                    <a:pt x="104" y="53"/>
                    <a:pt x="104" y="53"/>
                  </a:cubicBezTo>
                  <a:cubicBezTo>
                    <a:pt x="104" y="67"/>
                    <a:pt x="98" y="80"/>
                    <a:pt x="89" y="89"/>
                  </a:cubicBezTo>
                  <a:cubicBezTo>
                    <a:pt x="80" y="98"/>
                    <a:pt x="67" y="104"/>
                    <a:pt x="53" y="104"/>
                  </a:cubicBezTo>
                  <a:cubicBezTo>
                    <a:pt x="39" y="104"/>
                    <a:pt x="26" y="98"/>
                    <a:pt x="17" y="89"/>
                  </a:cubicBezTo>
                  <a:cubicBezTo>
                    <a:pt x="8" y="80"/>
                    <a:pt x="3" y="67"/>
                    <a:pt x="3" y="53"/>
                  </a:cubicBezTo>
                  <a:cubicBezTo>
                    <a:pt x="3" y="39"/>
                    <a:pt x="8" y="27"/>
                    <a:pt x="17" y="17"/>
                  </a:cubicBezTo>
                  <a:cubicBezTo>
                    <a:pt x="26" y="8"/>
                    <a:pt x="39" y="3"/>
                    <a:pt x="53" y="3"/>
                  </a:cubicBezTo>
                  <a:cubicBezTo>
                    <a:pt x="67" y="3"/>
                    <a:pt x="80" y="8"/>
                    <a:pt x="89" y="17"/>
                  </a:cubicBezTo>
                  <a:cubicBezTo>
                    <a:pt x="98" y="27"/>
                    <a:pt x="104" y="39"/>
                    <a:pt x="104" y="53"/>
                  </a:cubicBezTo>
                  <a:cubicBezTo>
                    <a:pt x="105" y="53"/>
                    <a:pt x="105" y="53"/>
                    <a:pt x="105" y="53"/>
                  </a:cubicBezTo>
                  <a:cubicBezTo>
                    <a:pt x="106" y="53"/>
                    <a:pt x="106" y="53"/>
                    <a:pt x="106" y="53"/>
                  </a:cubicBezTo>
                  <a:cubicBezTo>
                    <a:pt x="106" y="24"/>
                    <a:pt x="82" y="0"/>
                    <a:pt x="53" y="0"/>
                  </a:cubicBezTo>
                  <a:cubicBezTo>
                    <a:pt x="24" y="0"/>
                    <a:pt x="0" y="24"/>
                    <a:pt x="0" y="53"/>
                  </a:cubicBezTo>
                  <a:cubicBezTo>
                    <a:pt x="0" y="82"/>
                    <a:pt x="24" y="106"/>
                    <a:pt x="53" y="106"/>
                  </a:cubicBezTo>
                  <a:cubicBezTo>
                    <a:pt x="82" y="106"/>
                    <a:pt x="106" y="82"/>
                    <a:pt x="106" y="53"/>
                  </a:cubicBezTo>
                  <a:cubicBezTo>
                    <a:pt x="105" y="53"/>
                    <a:pt x="105" y="53"/>
                    <a:pt x="105" y="5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7" name="Freeform 1639"/>
            <p:cNvSpPr>
              <a:spLocks/>
            </p:cNvSpPr>
            <p:nvPr userDrawn="1"/>
          </p:nvSpPr>
          <p:spPr bwMode="auto">
            <a:xfrm>
              <a:off x="311" y="272"/>
              <a:ext cx="64" cy="54"/>
            </a:xfrm>
            <a:custGeom>
              <a:avLst/>
              <a:gdLst/>
              <a:ahLst/>
              <a:cxnLst>
                <a:cxn ang="0">
                  <a:pos x="28" y="19"/>
                </a:cxn>
                <a:cxn ang="0">
                  <a:pos x="27" y="19"/>
                </a:cxn>
                <a:cxn ang="0">
                  <a:pos x="13" y="25"/>
                </a:cxn>
                <a:cxn ang="0">
                  <a:pos x="7" y="24"/>
                </a:cxn>
                <a:cxn ang="0">
                  <a:pos x="7" y="24"/>
                </a:cxn>
                <a:cxn ang="0">
                  <a:pos x="7" y="24"/>
                </a:cxn>
                <a:cxn ang="0">
                  <a:pos x="3" y="16"/>
                </a:cxn>
                <a:cxn ang="0">
                  <a:pos x="6" y="9"/>
                </a:cxn>
                <a:cxn ang="0">
                  <a:pos x="6" y="9"/>
                </a:cxn>
                <a:cxn ang="0">
                  <a:pos x="6" y="9"/>
                </a:cxn>
                <a:cxn ang="0">
                  <a:pos x="19" y="2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29" y="12"/>
                </a:cxn>
                <a:cxn ang="0">
                  <a:pos x="27" y="19"/>
                </a:cxn>
                <a:cxn ang="0">
                  <a:pos x="28" y="19"/>
                </a:cxn>
                <a:cxn ang="0">
                  <a:pos x="27" y="19"/>
                </a:cxn>
                <a:cxn ang="0">
                  <a:pos x="28" y="19"/>
                </a:cxn>
                <a:cxn ang="0">
                  <a:pos x="29" y="20"/>
                </a:cxn>
                <a:cxn ang="0">
                  <a:pos x="32" y="12"/>
                </a:cxn>
                <a:cxn ang="0">
                  <a:pos x="25" y="2"/>
                </a:cxn>
                <a:cxn ang="0">
                  <a:pos x="25" y="3"/>
                </a:cxn>
                <a:cxn ang="0">
                  <a:pos x="25" y="2"/>
                </a:cxn>
                <a:cxn ang="0">
                  <a:pos x="19" y="0"/>
                </a:cxn>
                <a:cxn ang="0">
                  <a:pos x="4" y="7"/>
                </a:cxn>
                <a:cxn ang="0">
                  <a:pos x="5" y="8"/>
                </a:cxn>
                <a:cxn ang="0">
                  <a:pos x="4" y="7"/>
                </a:cxn>
                <a:cxn ang="0">
                  <a:pos x="0" y="16"/>
                </a:cxn>
                <a:cxn ang="0">
                  <a:pos x="6" y="26"/>
                </a:cxn>
                <a:cxn ang="0">
                  <a:pos x="6" y="26"/>
                </a:cxn>
                <a:cxn ang="0">
                  <a:pos x="6" y="26"/>
                </a:cxn>
                <a:cxn ang="0">
                  <a:pos x="13" y="27"/>
                </a:cxn>
                <a:cxn ang="0">
                  <a:pos x="29" y="20"/>
                </a:cxn>
                <a:cxn ang="0">
                  <a:pos x="29" y="20"/>
                </a:cxn>
                <a:cxn ang="0">
                  <a:pos x="29" y="20"/>
                </a:cxn>
                <a:cxn ang="0">
                  <a:pos x="28" y="19"/>
                </a:cxn>
              </a:cxnLst>
              <a:rect l="0" t="0" r="r" b="b"/>
              <a:pathLst>
                <a:path w="32" h="27">
                  <a:moveTo>
                    <a:pt x="28" y="19"/>
                  </a:moveTo>
                  <a:cubicBezTo>
                    <a:pt x="27" y="19"/>
                    <a:pt x="27" y="19"/>
                    <a:pt x="27" y="19"/>
                  </a:cubicBezTo>
                  <a:cubicBezTo>
                    <a:pt x="24" y="23"/>
                    <a:pt x="18" y="25"/>
                    <a:pt x="13" y="25"/>
                  </a:cubicBezTo>
                  <a:cubicBezTo>
                    <a:pt x="11" y="25"/>
                    <a:pt x="9" y="25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4" y="22"/>
                    <a:pt x="3" y="19"/>
                    <a:pt x="3" y="16"/>
                  </a:cubicBezTo>
                  <a:cubicBezTo>
                    <a:pt x="3" y="14"/>
                    <a:pt x="4" y="11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9" y="5"/>
                    <a:pt x="14" y="2"/>
                    <a:pt x="19" y="2"/>
                  </a:cubicBezTo>
                  <a:cubicBezTo>
                    <a:pt x="20" y="2"/>
                    <a:pt x="22" y="3"/>
                    <a:pt x="24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7" y="5"/>
                    <a:pt x="29" y="9"/>
                    <a:pt x="29" y="12"/>
                  </a:cubicBezTo>
                  <a:cubicBezTo>
                    <a:pt x="29" y="14"/>
                    <a:pt x="28" y="17"/>
                    <a:pt x="27" y="19"/>
                  </a:cubicBezTo>
                  <a:cubicBezTo>
                    <a:pt x="28" y="19"/>
                    <a:pt x="28" y="19"/>
                    <a:pt x="28" y="19"/>
                  </a:cubicBezTo>
                  <a:cubicBezTo>
                    <a:pt x="27" y="19"/>
                    <a:pt x="27" y="19"/>
                    <a:pt x="27" y="19"/>
                  </a:cubicBezTo>
                  <a:cubicBezTo>
                    <a:pt x="28" y="19"/>
                    <a:pt x="28" y="19"/>
                    <a:pt x="28" y="19"/>
                  </a:cubicBezTo>
                  <a:cubicBezTo>
                    <a:pt x="29" y="20"/>
                    <a:pt x="29" y="20"/>
                    <a:pt x="29" y="20"/>
                  </a:cubicBezTo>
                  <a:cubicBezTo>
                    <a:pt x="31" y="18"/>
                    <a:pt x="32" y="15"/>
                    <a:pt x="32" y="12"/>
                  </a:cubicBezTo>
                  <a:cubicBezTo>
                    <a:pt x="32" y="8"/>
                    <a:pt x="29" y="4"/>
                    <a:pt x="25" y="2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3" y="1"/>
                    <a:pt x="21" y="0"/>
                    <a:pt x="19" y="0"/>
                  </a:cubicBezTo>
                  <a:cubicBezTo>
                    <a:pt x="13" y="0"/>
                    <a:pt x="8" y="3"/>
                    <a:pt x="4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2" y="10"/>
                    <a:pt x="0" y="13"/>
                    <a:pt x="0" y="16"/>
                  </a:cubicBezTo>
                  <a:cubicBezTo>
                    <a:pt x="0" y="20"/>
                    <a:pt x="2" y="24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8" y="27"/>
                    <a:pt x="11" y="27"/>
                    <a:pt x="13" y="27"/>
                  </a:cubicBezTo>
                  <a:cubicBezTo>
                    <a:pt x="19" y="27"/>
                    <a:pt x="25" y="25"/>
                    <a:pt x="29" y="20"/>
                  </a:cubicBezTo>
                  <a:cubicBezTo>
                    <a:pt x="29" y="20"/>
                    <a:pt x="29" y="20"/>
                    <a:pt x="29" y="20"/>
                  </a:cubicBezTo>
                  <a:cubicBezTo>
                    <a:pt x="29" y="20"/>
                    <a:pt x="29" y="20"/>
                    <a:pt x="29" y="20"/>
                  </a:cubicBezTo>
                  <a:cubicBezTo>
                    <a:pt x="28" y="19"/>
                    <a:pt x="28" y="19"/>
                    <a:pt x="28" y="19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8" name="Freeform 1640"/>
            <p:cNvSpPr>
              <a:spLocks/>
            </p:cNvSpPr>
            <p:nvPr userDrawn="1"/>
          </p:nvSpPr>
          <p:spPr bwMode="auto">
            <a:xfrm>
              <a:off x="289" y="256"/>
              <a:ext cx="114" cy="103"/>
            </a:xfrm>
            <a:custGeom>
              <a:avLst/>
              <a:gdLst/>
              <a:ahLst/>
              <a:cxnLst>
                <a:cxn ang="0">
                  <a:pos x="50" y="37"/>
                </a:cxn>
                <a:cxn ang="0">
                  <a:pos x="49" y="36"/>
                </a:cxn>
                <a:cxn ang="0">
                  <a:pos x="23" y="49"/>
                </a:cxn>
                <a:cxn ang="0">
                  <a:pos x="12" y="46"/>
                </a:cxn>
                <a:cxn ang="0">
                  <a:pos x="12" y="47"/>
                </a:cxn>
                <a:cxn ang="0">
                  <a:pos x="12" y="46"/>
                </a:cxn>
                <a:cxn ang="0">
                  <a:pos x="2" y="30"/>
                </a:cxn>
                <a:cxn ang="0">
                  <a:pos x="8" y="15"/>
                </a:cxn>
                <a:cxn ang="0">
                  <a:pos x="8" y="15"/>
                </a:cxn>
                <a:cxn ang="0">
                  <a:pos x="8" y="15"/>
                </a:cxn>
                <a:cxn ang="0">
                  <a:pos x="33" y="3"/>
                </a:cxn>
                <a:cxn ang="0">
                  <a:pos x="45" y="6"/>
                </a:cxn>
                <a:cxn ang="0">
                  <a:pos x="45" y="6"/>
                </a:cxn>
                <a:cxn ang="0">
                  <a:pos x="45" y="6"/>
                </a:cxn>
                <a:cxn ang="0">
                  <a:pos x="55" y="22"/>
                </a:cxn>
                <a:cxn ang="0">
                  <a:pos x="49" y="36"/>
                </a:cxn>
                <a:cxn ang="0">
                  <a:pos x="49" y="36"/>
                </a:cxn>
                <a:cxn ang="0">
                  <a:pos x="49" y="36"/>
                </a:cxn>
                <a:cxn ang="0">
                  <a:pos x="50" y="37"/>
                </a:cxn>
                <a:cxn ang="0">
                  <a:pos x="51" y="37"/>
                </a:cxn>
                <a:cxn ang="0">
                  <a:pos x="57" y="22"/>
                </a:cxn>
                <a:cxn ang="0">
                  <a:pos x="46" y="3"/>
                </a:cxn>
                <a:cxn ang="0">
                  <a:pos x="45" y="4"/>
                </a:cxn>
                <a:cxn ang="0">
                  <a:pos x="46" y="3"/>
                </a:cxn>
                <a:cxn ang="0">
                  <a:pos x="33" y="0"/>
                </a:cxn>
                <a:cxn ang="0">
                  <a:pos x="6" y="13"/>
                </a:cxn>
                <a:cxn ang="0">
                  <a:pos x="6" y="13"/>
                </a:cxn>
                <a:cxn ang="0">
                  <a:pos x="6" y="13"/>
                </a:cxn>
                <a:cxn ang="0">
                  <a:pos x="0" y="30"/>
                </a:cxn>
                <a:cxn ang="0">
                  <a:pos x="11" y="48"/>
                </a:cxn>
                <a:cxn ang="0">
                  <a:pos x="11" y="48"/>
                </a:cxn>
                <a:cxn ang="0">
                  <a:pos x="11" y="48"/>
                </a:cxn>
                <a:cxn ang="0">
                  <a:pos x="23" y="51"/>
                </a:cxn>
                <a:cxn ang="0">
                  <a:pos x="51" y="37"/>
                </a:cxn>
                <a:cxn ang="0">
                  <a:pos x="51" y="37"/>
                </a:cxn>
                <a:cxn ang="0">
                  <a:pos x="51" y="37"/>
                </a:cxn>
                <a:cxn ang="0">
                  <a:pos x="50" y="37"/>
                </a:cxn>
              </a:cxnLst>
              <a:rect l="0" t="0" r="r" b="b"/>
              <a:pathLst>
                <a:path w="57" h="51">
                  <a:moveTo>
                    <a:pt x="50" y="37"/>
                  </a:moveTo>
                  <a:cubicBezTo>
                    <a:pt x="49" y="36"/>
                    <a:pt x="49" y="36"/>
                    <a:pt x="49" y="36"/>
                  </a:cubicBezTo>
                  <a:cubicBezTo>
                    <a:pt x="43" y="44"/>
                    <a:pt x="33" y="49"/>
                    <a:pt x="23" y="49"/>
                  </a:cubicBezTo>
                  <a:cubicBezTo>
                    <a:pt x="19" y="49"/>
                    <a:pt x="15" y="48"/>
                    <a:pt x="12" y="46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6" y="43"/>
                    <a:pt x="2" y="37"/>
                    <a:pt x="2" y="30"/>
                  </a:cubicBezTo>
                  <a:cubicBezTo>
                    <a:pt x="2" y="25"/>
                    <a:pt x="4" y="20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14" y="7"/>
                    <a:pt x="24" y="3"/>
                    <a:pt x="33" y="3"/>
                  </a:cubicBezTo>
                  <a:cubicBezTo>
                    <a:pt x="37" y="3"/>
                    <a:pt x="41" y="4"/>
                    <a:pt x="45" y="6"/>
                  </a:cubicBezTo>
                  <a:cubicBezTo>
                    <a:pt x="45" y="6"/>
                    <a:pt x="45" y="6"/>
                    <a:pt x="45" y="6"/>
                  </a:cubicBezTo>
                  <a:cubicBezTo>
                    <a:pt x="45" y="6"/>
                    <a:pt x="45" y="6"/>
                    <a:pt x="45" y="6"/>
                  </a:cubicBezTo>
                  <a:cubicBezTo>
                    <a:pt x="51" y="9"/>
                    <a:pt x="55" y="15"/>
                    <a:pt x="55" y="22"/>
                  </a:cubicBezTo>
                  <a:cubicBezTo>
                    <a:pt x="55" y="26"/>
                    <a:pt x="53" y="31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50" y="37"/>
                    <a:pt x="50" y="37"/>
                    <a:pt x="50" y="37"/>
                  </a:cubicBezTo>
                  <a:cubicBezTo>
                    <a:pt x="51" y="37"/>
                    <a:pt x="51" y="37"/>
                    <a:pt x="51" y="37"/>
                  </a:cubicBezTo>
                  <a:cubicBezTo>
                    <a:pt x="55" y="32"/>
                    <a:pt x="57" y="27"/>
                    <a:pt x="57" y="22"/>
                  </a:cubicBezTo>
                  <a:cubicBezTo>
                    <a:pt x="57" y="14"/>
                    <a:pt x="53" y="7"/>
                    <a:pt x="46" y="3"/>
                  </a:cubicBezTo>
                  <a:cubicBezTo>
                    <a:pt x="45" y="4"/>
                    <a:pt x="45" y="4"/>
                    <a:pt x="45" y="4"/>
                  </a:cubicBezTo>
                  <a:cubicBezTo>
                    <a:pt x="46" y="3"/>
                    <a:pt x="46" y="3"/>
                    <a:pt x="46" y="3"/>
                  </a:cubicBezTo>
                  <a:cubicBezTo>
                    <a:pt x="42" y="1"/>
                    <a:pt x="37" y="0"/>
                    <a:pt x="33" y="0"/>
                  </a:cubicBezTo>
                  <a:cubicBezTo>
                    <a:pt x="23" y="0"/>
                    <a:pt x="13" y="5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2" y="19"/>
                    <a:pt x="0" y="25"/>
                    <a:pt x="0" y="30"/>
                  </a:cubicBezTo>
                  <a:cubicBezTo>
                    <a:pt x="0" y="38"/>
                    <a:pt x="4" y="44"/>
                    <a:pt x="11" y="48"/>
                  </a:cubicBezTo>
                  <a:cubicBezTo>
                    <a:pt x="11" y="48"/>
                    <a:pt x="11" y="48"/>
                    <a:pt x="11" y="48"/>
                  </a:cubicBezTo>
                  <a:cubicBezTo>
                    <a:pt x="11" y="48"/>
                    <a:pt x="11" y="48"/>
                    <a:pt x="11" y="48"/>
                  </a:cubicBezTo>
                  <a:cubicBezTo>
                    <a:pt x="15" y="50"/>
                    <a:pt x="19" y="51"/>
                    <a:pt x="23" y="51"/>
                  </a:cubicBezTo>
                  <a:cubicBezTo>
                    <a:pt x="34" y="51"/>
                    <a:pt x="44" y="46"/>
                    <a:pt x="51" y="37"/>
                  </a:cubicBezTo>
                  <a:cubicBezTo>
                    <a:pt x="51" y="37"/>
                    <a:pt x="51" y="37"/>
                    <a:pt x="51" y="37"/>
                  </a:cubicBezTo>
                  <a:cubicBezTo>
                    <a:pt x="51" y="37"/>
                    <a:pt x="51" y="37"/>
                    <a:pt x="51" y="37"/>
                  </a:cubicBezTo>
                  <a:cubicBezTo>
                    <a:pt x="50" y="37"/>
                    <a:pt x="50" y="37"/>
                    <a:pt x="50" y="3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9" name="Freeform 1641"/>
            <p:cNvSpPr>
              <a:spLocks/>
            </p:cNvSpPr>
            <p:nvPr userDrawn="1"/>
          </p:nvSpPr>
          <p:spPr bwMode="auto">
            <a:xfrm>
              <a:off x="271" y="248"/>
              <a:ext cx="156" cy="143"/>
            </a:xfrm>
            <a:custGeom>
              <a:avLst/>
              <a:gdLst/>
              <a:ahLst/>
              <a:cxnLst>
                <a:cxn ang="0">
                  <a:pos x="69" y="54"/>
                </a:cxn>
                <a:cxn ang="0">
                  <a:pos x="68" y="53"/>
                </a:cxn>
                <a:cxn ang="0">
                  <a:pos x="35" y="69"/>
                </a:cxn>
                <a:cxn ang="0">
                  <a:pos x="16" y="63"/>
                </a:cxn>
                <a:cxn ang="0">
                  <a:pos x="2" y="4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46" y="3"/>
                </a:cxn>
                <a:cxn ang="0">
                  <a:pos x="65" y="8"/>
                </a:cxn>
                <a:cxn ang="0">
                  <a:pos x="77" y="30"/>
                </a:cxn>
                <a:cxn ang="0">
                  <a:pos x="68" y="53"/>
                </a:cxn>
                <a:cxn ang="0">
                  <a:pos x="68" y="53"/>
                </a:cxn>
                <a:cxn ang="0">
                  <a:pos x="68" y="53"/>
                </a:cxn>
                <a:cxn ang="0">
                  <a:pos x="69" y="54"/>
                </a:cxn>
                <a:cxn ang="0">
                  <a:pos x="69" y="55"/>
                </a:cxn>
                <a:cxn ang="0">
                  <a:pos x="79" y="30"/>
                </a:cxn>
                <a:cxn ang="0">
                  <a:pos x="66" y="6"/>
                </a:cxn>
                <a:cxn ang="0">
                  <a:pos x="46" y="0"/>
                </a:cxn>
                <a:cxn ang="0">
                  <a:pos x="10" y="16"/>
                </a:cxn>
                <a:cxn ang="0">
                  <a:pos x="10" y="16"/>
                </a:cxn>
                <a:cxn ang="0">
                  <a:pos x="10" y="16"/>
                </a:cxn>
                <a:cxn ang="0">
                  <a:pos x="0" y="40"/>
                </a:cxn>
                <a:cxn ang="0">
                  <a:pos x="15" y="65"/>
                </a:cxn>
                <a:cxn ang="0">
                  <a:pos x="35" y="71"/>
                </a:cxn>
                <a:cxn ang="0">
                  <a:pos x="69" y="55"/>
                </a:cxn>
                <a:cxn ang="0">
                  <a:pos x="69" y="55"/>
                </a:cxn>
                <a:cxn ang="0">
                  <a:pos x="69" y="55"/>
                </a:cxn>
                <a:cxn ang="0">
                  <a:pos x="69" y="54"/>
                </a:cxn>
              </a:cxnLst>
              <a:rect l="0" t="0" r="r" b="b"/>
              <a:pathLst>
                <a:path w="79" h="71">
                  <a:moveTo>
                    <a:pt x="69" y="54"/>
                  </a:moveTo>
                  <a:cubicBezTo>
                    <a:pt x="68" y="53"/>
                    <a:pt x="68" y="53"/>
                    <a:pt x="68" y="53"/>
                  </a:cubicBezTo>
                  <a:cubicBezTo>
                    <a:pt x="59" y="63"/>
                    <a:pt x="47" y="69"/>
                    <a:pt x="35" y="69"/>
                  </a:cubicBezTo>
                  <a:cubicBezTo>
                    <a:pt x="28" y="69"/>
                    <a:pt x="22" y="67"/>
                    <a:pt x="16" y="63"/>
                  </a:cubicBezTo>
                  <a:cubicBezTo>
                    <a:pt x="7" y="58"/>
                    <a:pt x="2" y="49"/>
                    <a:pt x="2" y="40"/>
                  </a:cubicBezTo>
                  <a:cubicBezTo>
                    <a:pt x="2" y="32"/>
                    <a:pt x="6" y="25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21" y="8"/>
                    <a:pt x="34" y="3"/>
                    <a:pt x="46" y="3"/>
                  </a:cubicBezTo>
                  <a:cubicBezTo>
                    <a:pt x="52" y="3"/>
                    <a:pt x="59" y="4"/>
                    <a:pt x="65" y="8"/>
                  </a:cubicBezTo>
                  <a:cubicBezTo>
                    <a:pt x="73" y="13"/>
                    <a:pt x="77" y="21"/>
                    <a:pt x="77" y="30"/>
                  </a:cubicBezTo>
                  <a:cubicBezTo>
                    <a:pt x="77" y="38"/>
                    <a:pt x="74" y="46"/>
                    <a:pt x="68" y="53"/>
                  </a:cubicBezTo>
                  <a:cubicBezTo>
                    <a:pt x="68" y="53"/>
                    <a:pt x="68" y="53"/>
                    <a:pt x="68" y="53"/>
                  </a:cubicBezTo>
                  <a:cubicBezTo>
                    <a:pt x="68" y="53"/>
                    <a:pt x="68" y="53"/>
                    <a:pt x="68" y="53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69" y="55"/>
                    <a:pt x="69" y="55"/>
                    <a:pt x="69" y="55"/>
                  </a:cubicBezTo>
                  <a:cubicBezTo>
                    <a:pt x="76" y="47"/>
                    <a:pt x="79" y="39"/>
                    <a:pt x="79" y="30"/>
                  </a:cubicBezTo>
                  <a:cubicBezTo>
                    <a:pt x="79" y="21"/>
                    <a:pt x="75" y="12"/>
                    <a:pt x="66" y="6"/>
                  </a:cubicBezTo>
                  <a:cubicBezTo>
                    <a:pt x="60" y="2"/>
                    <a:pt x="53" y="0"/>
                    <a:pt x="46" y="0"/>
                  </a:cubicBezTo>
                  <a:cubicBezTo>
                    <a:pt x="33" y="0"/>
                    <a:pt x="20" y="6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3" y="23"/>
                    <a:pt x="0" y="32"/>
                    <a:pt x="0" y="40"/>
                  </a:cubicBezTo>
                  <a:cubicBezTo>
                    <a:pt x="0" y="50"/>
                    <a:pt x="5" y="59"/>
                    <a:pt x="15" y="65"/>
                  </a:cubicBezTo>
                  <a:cubicBezTo>
                    <a:pt x="21" y="69"/>
                    <a:pt x="28" y="71"/>
                    <a:pt x="35" y="71"/>
                  </a:cubicBezTo>
                  <a:cubicBezTo>
                    <a:pt x="47" y="71"/>
                    <a:pt x="60" y="65"/>
                    <a:pt x="69" y="55"/>
                  </a:cubicBezTo>
                  <a:cubicBezTo>
                    <a:pt x="69" y="55"/>
                    <a:pt x="69" y="55"/>
                    <a:pt x="69" y="55"/>
                  </a:cubicBezTo>
                  <a:cubicBezTo>
                    <a:pt x="69" y="55"/>
                    <a:pt x="69" y="55"/>
                    <a:pt x="69" y="55"/>
                  </a:cubicBezTo>
                  <a:cubicBezTo>
                    <a:pt x="69" y="54"/>
                    <a:pt x="69" y="54"/>
                    <a:pt x="69" y="5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0" name="Freeform 1642"/>
            <p:cNvSpPr>
              <a:spLocks/>
            </p:cNvSpPr>
            <p:nvPr userDrawn="1"/>
          </p:nvSpPr>
          <p:spPr bwMode="auto">
            <a:xfrm>
              <a:off x="259" y="274"/>
              <a:ext cx="192" cy="145"/>
            </a:xfrm>
            <a:custGeom>
              <a:avLst/>
              <a:gdLst/>
              <a:ahLst/>
              <a:cxnLst>
                <a:cxn ang="0">
                  <a:pos x="3" y="20"/>
                </a:cxn>
                <a:cxn ang="0">
                  <a:pos x="0" y="35"/>
                </a:cxn>
                <a:cxn ang="0">
                  <a:pos x="18" y="65"/>
                </a:cxn>
                <a:cxn ang="0">
                  <a:pos x="42" y="72"/>
                </a:cxn>
                <a:cxn ang="0">
                  <a:pos x="84" y="53"/>
                </a:cxn>
                <a:cxn ang="0">
                  <a:pos x="84" y="53"/>
                </a:cxn>
                <a:cxn ang="0">
                  <a:pos x="84" y="53"/>
                </a:cxn>
                <a:cxn ang="0">
                  <a:pos x="96" y="24"/>
                </a:cxn>
                <a:cxn ang="0">
                  <a:pos x="86" y="0"/>
                </a:cxn>
                <a:cxn ang="0">
                  <a:pos x="84" y="1"/>
                </a:cxn>
                <a:cxn ang="0">
                  <a:pos x="93" y="24"/>
                </a:cxn>
                <a:cxn ang="0">
                  <a:pos x="82" y="51"/>
                </a:cxn>
                <a:cxn ang="0">
                  <a:pos x="82" y="51"/>
                </a:cxn>
                <a:cxn ang="0">
                  <a:pos x="82" y="51"/>
                </a:cxn>
                <a:cxn ang="0">
                  <a:pos x="42" y="70"/>
                </a:cxn>
                <a:cxn ang="0">
                  <a:pos x="19" y="63"/>
                </a:cxn>
                <a:cxn ang="0">
                  <a:pos x="3" y="35"/>
                </a:cxn>
                <a:cxn ang="0">
                  <a:pos x="5" y="21"/>
                </a:cxn>
                <a:cxn ang="0">
                  <a:pos x="3" y="20"/>
                </a:cxn>
              </a:cxnLst>
              <a:rect l="0" t="0" r="r" b="b"/>
              <a:pathLst>
                <a:path w="96" h="72">
                  <a:moveTo>
                    <a:pt x="3" y="20"/>
                  </a:moveTo>
                  <a:cubicBezTo>
                    <a:pt x="1" y="25"/>
                    <a:pt x="0" y="30"/>
                    <a:pt x="0" y="35"/>
                  </a:cubicBezTo>
                  <a:cubicBezTo>
                    <a:pt x="0" y="47"/>
                    <a:pt x="6" y="58"/>
                    <a:pt x="18" y="65"/>
                  </a:cubicBezTo>
                  <a:cubicBezTo>
                    <a:pt x="26" y="70"/>
                    <a:pt x="34" y="72"/>
                    <a:pt x="42" y="72"/>
                  </a:cubicBezTo>
                  <a:cubicBezTo>
                    <a:pt x="58" y="72"/>
                    <a:pt x="73" y="65"/>
                    <a:pt x="84" y="53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92" y="44"/>
                    <a:pt x="96" y="34"/>
                    <a:pt x="96" y="24"/>
                  </a:cubicBezTo>
                  <a:cubicBezTo>
                    <a:pt x="96" y="15"/>
                    <a:pt x="92" y="6"/>
                    <a:pt x="86" y="0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90" y="7"/>
                    <a:pt x="93" y="15"/>
                    <a:pt x="93" y="24"/>
                  </a:cubicBezTo>
                  <a:cubicBezTo>
                    <a:pt x="93" y="33"/>
                    <a:pt x="90" y="43"/>
                    <a:pt x="82" y="51"/>
                  </a:cubicBezTo>
                  <a:cubicBezTo>
                    <a:pt x="82" y="51"/>
                    <a:pt x="82" y="51"/>
                    <a:pt x="82" y="51"/>
                  </a:cubicBezTo>
                  <a:cubicBezTo>
                    <a:pt x="82" y="51"/>
                    <a:pt x="82" y="51"/>
                    <a:pt x="82" y="51"/>
                  </a:cubicBezTo>
                  <a:cubicBezTo>
                    <a:pt x="71" y="63"/>
                    <a:pt x="57" y="70"/>
                    <a:pt x="42" y="70"/>
                  </a:cubicBezTo>
                  <a:cubicBezTo>
                    <a:pt x="34" y="70"/>
                    <a:pt x="26" y="68"/>
                    <a:pt x="19" y="63"/>
                  </a:cubicBezTo>
                  <a:cubicBezTo>
                    <a:pt x="8" y="56"/>
                    <a:pt x="3" y="46"/>
                    <a:pt x="3" y="35"/>
                  </a:cubicBezTo>
                  <a:cubicBezTo>
                    <a:pt x="3" y="30"/>
                    <a:pt x="3" y="26"/>
                    <a:pt x="5" y="21"/>
                  </a:cubicBezTo>
                  <a:cubicBezTo>
                    <a:pt x="3" y="20"/>
                    <a:pt x="3" y="20"/>
                    <a:pt x="3" y="2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1" name="Freeform 1643"/>
            <p:cNvSpPr>
              <a:spLocks/>
            </p:cNvSpPr>
            <p:nvPr userDrawn="1"/>
          </p:nvSpPr>
          <p:spPr bwMode="auto">
            <a:xfrm>
              <a:off x="265" y="302"/>
              <a:ext cx="200" cy="139"/>
            </a:xfrm>
            <a:custGeom>
              <a:avLst/>
              <a:gdLst/>
              <a:ahLst/>
              <a:cxnLst>
                <a:cxn ang="0">
                  <a:pos x="93" y="1"/>
                </a:cxn>
                <a:cxn ang="0">
                  <a:pos x="98" y="19"/>
                </a:cxn>
                <a:cxn ang="0">
                  <a:pos x="86" y="48"/>
                </a:cxn>
                <a:cxn ang="0">
                  <a:pos x="86" y="48"/>
                </a:cxn>
                <a:cxn ang="0">
                  <a:pos x="86" y="48"/>
                </a:cxn>
                <a:cxn ang="0">
                  <a:pos x="43" y="67"/>
                </a:cxn>
                <a:cxn ang="0">
                  <a:pos x="17" y="60"/>
                </a:cxn>
                <a:cxn ang="0">
                  <a:pos x="2" y="44"/>
                </a:cxn>
                <a:cxn ang="0">
                  <a:pos x="0" y="45"/>
                </a:cxn>
                <a:cxn ang="0">
                  <a:pos x="15" y="62"/>
                </a:cxn>
                <a:cxn ang="0">
                  <a:pos x="43" y="70"/>
                </a:cxn>
                <a:cxn ang="0">
                  <a:pos x="87" y="49"/>
                </a:cxn>
                <a:cxn ang="0">
                  <a:pos x="87" y="49"/>
                </a:cxn>
                <a:cxn ang="0">
                  <a:pos x="87" y="49"/>
                </a:cxn>
                <a:cxn ang="0">
                  <a:pos x="100" y="19"/>
                </a:cxn>
                <a:cxn ang="0">
                  <a:pos x="95" y="0"/>
                </a:cxn>
                <a:cxn ang="0">
                  <a:pos x="93" y="1"/>
                </a:cxn>
              </a:cxnLst>
              <a:rect l="0" t="0" r="r" b="b"/>
              <a:pathLst>
                <a:path w="100" h="70">
                  <a:moveTo>
                    <a:pt x="93" y="1"/>
                  </a:moveTo>
                  <a:cubicBezTo>
                    <a:pt x="96" y="7"/>
                    <a:pt x="98" y="13"/>
                    <a:pt x="98" y="19"/>
                  </a:cubicBezTo>
                  <a:cubicBezTo>
                    <a:pt x="98" y="28"/>
                    <a:pt x="94" y="39"/>
                    <a:pt x="86" y="48"/>
                  </a:cubicBezTo>
                  <a:cubicBezTo>
                    <a:pt x="86" y="48"/>
                    <a:pt x="86" y="48"/>
                    <a:pt x="86" y="48"/>
                  </a:cubicBezTo>
                  <a:cubicBezTo>
                    <a:pt x="86" y="48"/>
                    <a:pt x="86" y="48"/>
                    <a:pt x="86" y="48"/>
                  </a:cubicBezTo>
                  <a:cubicBezTo>
                    <a:pt x="74" y="60"/>
                    <a:pt x="58" y="67"/>
                    <a:pt x="43" y="67"/>
                  </a:cubicBezTo>
                  <a:cubicBezTo>
                    <a:pt x="34" y="67"/>
                    <a:pt x="25" y="65"/>
                    <a:pt x="17" y="60"/>
                  </a:cubicBezTo>
                  <a:cubicBezTo>
                    <a:pt x="10" y="56"/>
                    <a:pt x="5" y="50"/>
                    <a:pt x="2" y="4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3" y="52"/>
                    <a:pt x="8" y="58"/>
                    <a:pt x="15" y="62"/>
                  </a:cubicBezTo>
                  <a:cubicBezTo>
                    <a:pt x="24" y="67"/>
                    <a:pt x="33" y="70"/>
                    <a:pt x="43" y="70"/>
                  </a:cubicBezTo>
                  <a:cubicBezTo>
                    <a:pt x="59" y="70"/>
                    <a:pt x="75" y="62"/>
                    <a:pt x="87" y="49"/>
                  </a:cubicBezTo>
                  <a:cubicBezTo>
                    <a:pt x="87" y="49"/>
                    <a:pt x="87" y="49"/>
                    <a:pt x="87" y="49"/>
                  </a:cubicBezTo>
                  <a:cubicBezTo>
                    <a:pt x="87" y="49"/>
                    <a:pt x="87" y="49"/>
                    <a:pt x="87" y="49"/>
                  </a:cubicBezTo>
                  <a:cubicBezTo>
                    <a:pt x="96" y="40"/>
                    <a:pt x="100" y="29"/>
                    <a:pt x="100" y="19"/>
                  </a:cubicBezTo>
                  <a:cubicBezTo>
                    <a:pt x="100" y="12"/>
                    <a:pt x="98" y="6"/>
                    <a:pt x="95" y="0"/>
                  </a:cubicBezTo>
                  <a:cubicBezTo>
                    <a:pt x="93" y="1"/>
                    <a:pt x="93" y="1"/>
                    <a:pt x="93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2" name="Freeform 1644"/>
            <p:cNvSpPr>
              <a:spLocks/>
            </p:cNvSpPr>
            <p:nvPr userDrawn="1"/>
          </p:nvSpPr>
          <p:spPr bwMode="auto">
            <a:xfrm>
              <a:off x="311" y="379"/>
              <a:ext cx="154" cy="78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65" y="17"/>
                </a:cxn>
                <a:cxn ang="0">
                  <a:pos x="65" y="17"/>
                </a:cxn>
                <a:cxn ang="0">
                  <a:pos x="65" y="17"/>
                </a:cxn>
                <a:cxn ang="0">
                  <a:pos x="22" y="37"/>
                </a:cxn>
                <a:cxn ang="0">
                  <a:pos x="1" y="32"/>
                </a:cxn>
                <a:cxn ang="0">
                  <a:pos x="0" y="34"/>
                </a:cxn>
                <a:cxn ang="0">
                  <a:pos x="22" y="39"/>
                </a:cxn>
                <a:cxn ang="0">
                  <a:pos x="67" y="19"/>
                </a:cxn>
                <a:cxn ang="0">
                  <a:pos x="67" y="19"/>
                </a:cxn>
                <a:cxn ang="0">
                  <a:pos x="67" y="19"/>
                </a:cxn>
                <a:cxn ang="0">
                  <a:pos x="77" y="1"/>
                </a:cxn>
                <a:cxn ang="0">
                  <a:pos x="75" y="0"/>
                </a:cxn>
              </a:cxnLst>
              <a:rect l="0" t="0" r="r" b="b"/>
              <a:pathLst>
                <a:path w="77" h="39">
                  <a:moveTo>
                    <a:pt x="75" y="0"/>
                  </a:moveTo>
                  <a:cubicBezTo>
                    <a:pt x="73" y="6"/>
                    <a:pt x="70" y="12"/>
                    <a:pt x="65" y="17"/>
                  </a:cubicBezTo>
                  <a:cubicBezTo>
                    <a:pt x="65" y="17"/>
                    <a:pt x="65" y="17"/>
                    <a:pt x="65" y="17"/>
                  </a:cubicBezTo>
                  <a:cubicBezTo>
                    <a:pt x="65" y="17"/>
                    <a:pt x="65" y="17"/>
                    <a:pt x="65" y="17"/>
                  </a:cubicBezTo>
                  <a:cubicBezTo>
                    <a:pt x="54" y="30"/>
                    <a:pt x="38" y="37"/>
                    <a:pt x="22" y="37"/>
                  </a:cubicBezTo>
                  <a:cubicBezTo>
                    <a:pt x="15" y="37"/>
                    <a:pt x="8" y="35"/>
                    <a:pt x="1" y="32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7" y="38"/>
                    <a:pt x="15" y="39"/>
                    <a:pt x="22" y="39"/>
                  </a:cubicBezTo>
                  <a:cubicBezTo>
                    <a:pt x="39" y="39"/>
                    <a:pt x="55" y="32"/>
                    <a:pt x="67" y="19"/>
                  </a:cubicBezTo>
                  <a:cubicBezTo>
                    <a:pt x="67" y="19"/>
                    <a:pt x="67" y="19"/>
                    <a:pt x="67" y="19"/>
                  </a:cubicBezTo>
                  <a:cubicBezTo>
                    <a:pt x="67" y="19"/>
                    <a:pt x="67" y="19"/>
                    <a:pt x="67" y="19"/>
                  </a:cubicBezTo>
                  <a:cubicBezTo>
                    <a:pt x="72" y="13"/>
                    <a:pt x="75" y="7"/>
                    <a:pt x="77" y="1"/>
                  </a:cubicBezTo>
                  <a:cubicBezTo>
                    <a:pt x="75" y="0"/>
                    <a:pt x="75" y="0"/>
                    <a:pt x="75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3" name="Freeform 1645"/>
            <p:cNvSpPr>
              <a:spLocks/>
            </p:cNvSpPr>
            <p:nvPr userDrawn="1"/>
          </p:nvSpPr>
          <p:spPr bwMode="auto">
            <a:xfrm>
              <a:off x="277" y="280"/>
              <a:ext cx="46" cy="16"/>
            </a:xfrm>
            <a:custGeom>
              <a:avLst/>
              <a:gdLst/>
              <a:ahLst/>
              <a:cxnLst>
                <a:cxn ang="0">
                  <a:pos x="23" y="3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12" y="2"/>
                </a:cxn>
                <a:cxn ang="0">
                  <a:pos x="22" y="5"/>
                </a:cxn>
                <a:cxn ang="0">
                  <a:pos x="23" y="3"/>
                </a:cxn>
              </a:cxnLst>
              <a:rect l="0" t="0" r="r" b="b"/>
              <a:pathLst>
                <a:path w="23" h="8">
                  <a:moveTo>
                    <a:pt x="23" y="3"/>
                  </a:moveTo>
                  <a:cubicBezTo>
                    <a:pt x="19" y="1"/>
                    <a:pt x="15" y="0"/>
                    <a:pt x="12" y="0"/>
                  </a:cubicBezTo>
                  <a:cubicBezTo>
                    <a:pt x="7" y="0"/>
                    <a:pt x="3" y="2"/>
                    <a:pt x="0" y="6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5" y="4"/>
                    <a:pt x="8" y="2"/>
                    <a:pt x="12" y="2"/>
                  </a:cubicBezTo>
                  <a:cubicBezTo>
                    <a:pt x="15" y="2"/>
                    <a:pt x="18" y="3"/>
                    <a:pt x="22" y="5"/>
                  </a:cubicBezTo>
                  <a:cubicBezTo>
                    <a:pt x="23" y="3"/>
                    <a:pt x="23" y="3"/>
                    <a:pt x="23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4" name="Freeform 1646"/>
            <p:cNvSpPr>
              <a:spLocks/>
            </p:cNvSpPr>
            <p:nvPr userDrawn="1"/>
          </p:nvSpPr>
          <p:spPr bwMode="auto">
            <a:xfrm>
              <a:off x="365" y="308"/>
              <a:ext cx="88" cy="103"/>
            </a:xfrm>
            <a:custGeom>
              <a:avLst/>
              <a:gdLst/>
              <a:ahLst/>
              <a:cxnLst>
                <a:cxn ang="0">
                  <a:pos x="44" y="50"/>
                </a:cxn>
                <a:cxn ang="0">
                  <a:pos x="28" y="24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26" y="25"/>
                </a:cxn>
                <a:cxn ang="0">
                  <a:pos x="42" y="51"/>
                </a:cxn>
                <a:cxn ang="0">
                  <a:pos x="44" y="50"/>
                </a:cxn>
              </a:cxnLst>
              <a:rect l="0" t="0" r="r" b="b"/>
              <a:pathLst>
                <a:path w="44" h="51">
                  <a:moveTo>
                    <a:pt x="44" y="50"/>
                  </a:moveTo>
                  <a:cubicBezTo>
                    <a:pt x="42" y="42"/>
                    <a:pt x="36" y="33"/>
                    <a:pt x="28" y="24"/>
                  </a:cubicBezTo>
                  <a:cubicBezTo>
                    <a:pt x="20" y="15"/>
                    <a:pt x="10" y="7"/>
                    <a:pt x="1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8" y="8"/>
                    <a:pt x="18" y="17"/>
                    <a:pt x="26" y="25"/>
                  </a:cubicBezTo>
                  <a:cubicBezTo>
                    <a:pt x="34" y="34"/>
                    <a:pt x="40" y="43"/>
                    <a:pt x="42" y="51"/>
                  </a:cubicBezTo>
                  <a:cubicBezTo>
                    <a:pt x="44" y="50"/>
                    <a:pt x="44" y="50"/>
                    <a:pt x="44" y="5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5" name="Freeform 1647"/>
            <p:cNvSpPr>
              <a:spLocks/>
            </p:cNvSpPr>
            <p:nvPr userDrawn="1"/>
          </p:nvSpPr>
          <p:spPr bwMode="auto">
            <a:xfrm>
              <a:off x="359" y="316"/>
              <a:ext cx="74" cy="117"/>
            </a:xfrm>
            <a:custGeom>
              <a:avLst/>
              <a:gdLst/>
              <a:ahLst/>
              <a:cxnLst>
                <a:cxn ang="0">
                  <a:pos x="37" y="58"/>
                </a:cxn>
                <a:cxn ang="0">
                  <a:pos x="37" y="58"/>
                </a:cxn>
                <a:cxn ang="0">
                  <a:pos x="33" y="44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21" y="29"/>
                </a:cxn>
                <a:cxn ang="0">
                  <a:pos x="31" y="45"/>
                </a:cxn>
                <a:cxn ang="0">
                  <a:pos x="35" y="58"/>
                </a:cxn>
                <a:cxn ang="0">
                  <a:pos x="35" y="58"/>
                </a:cxn>
                <a:cxn ang="0">
                  <a:pos x="37" y="58"/>
                </a:cxn>
              </a:cxnLst>
              <a:rect l="0" t="0" r="r" b="b"/>
              <a:pathLst>
                <a:path w="37" h="58">
                  <a:moveTo>
                    <a:pt x="37" y="58"/>
                  </a:moveTo>
                  <a:cubicBezTo>
                    <a:pt x="37" y="58"/>
                    <a:pt x="37" y="58"/>
                    <a:pt x="37" y="58"/>
                  </a:cubicBezTo>
                  <a:cubicBezTo>
                    <a:pt x="37" y="54"/>
                    <a:pt x="36" y="50"/>
                    <a:pt x="33" y="44"/>
                  </a:cubicBezTo>
                  <a:cubicBezTo>
                    <a:pt x="25" y="28"/>
                    <a:pt x="9" y="7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5" y="6"/>
                    <a:pt x="13" y="17"/>
                    <a:pt x="21" y="29"/>
                  </a:cubicBezTo>
                  <a:cubicBezTo>
                    <a:pt x="25" y="34"/>
                    <a:pt x="28" y="40"/>
                    <a:pt x="31" y="45"/>
                  </a:cubicBezTo>
                  <a:cubicBezTo>
                    <a:pt x="33" y="51"/>
                    <a:pt x="35" y="55"/>
                    <a:pt x="35" y="58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7" y="58"/>
                    <a:pt x="37" y="58"/>
                    <a:pt x="37" y="58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6" name="Freeform 1648"/>
            <p:cNvSpPr>
              <a:spLocks/>
            </p:cNvSpPr>
            <p:nvPr userDrawn="1"/>
          </p:nvSpPr>
          <p:spPr bwMode="auto">
            <a:xfrm>
              <a:off x="351" y="320"/>
              <a:ext cx="60" cy="129"/>
            </a:xfrm>
            <a:custGeom>
              <a:avLst/>
              <a:gdLst/>
              <a:ahLst/>
              <a:cxnLst>
                <a:cxn ang="0">
                  <a:pos x="30" y="64"/>
                </a:cxn>
                <a:cxn ang="0">
                  <a:pos x="28" y="59"/>
                </a:cxn>
                <a:cxn ang="0">
                  <a:pos x="14" y="25"/>
                </a:cxn>
                <a:cxn ang="0">
                  <a:pos x="7" y="9"/>
                </a:cxn>
                <a:cxn ang="0">
                  <a:pos x="4" y="3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2" y="5"/>
                </a:cxn>
                <a:cxn ang="0">
                  <a:pos x="17" y="37"/>
                </a:cxn>
                <a:cxn ang="0">
                  <a:pos x="24" y="54"/>
                </a:cxn>
                <a:cxn ang="0">
                  <a:pos x="27" y="64"/>
                </a:cxn>
                <a:cxn ang="0">
                  <a:pos x="30" y="64"/>
                </a:cxn>
              </a:cxnLst>
              <a:rect l="0" t="0" r="r" b="b"/>
              <a:pathLst>
                <a:path w="30" h="64">
                  <a:moveTo>
                    <a:pt x="30" y="64"/>
                  </a:moveTo>
                  <a:cubicBezTo>
                    <a:pt x="30" y="63"/>
                    <a:pt x="29" y="61"/>
                    <a:pt x="28" y="59"/>
                  </a:cubicBezTo>
                  <a:cubicBezTo>
                    <a:pt x="26" y="51"/>
                    <a:pt x="20" y="38"/>
                    <a:pt x="14" y="25"/>
                  </a:cubicBezTo>
                  <a:cubicBezTo>
                    <a:pt x="11" y="19"/>
                    <a:pt x="9" y="13"/>
                    <a:pt x="7" y="9"/>
                  </a:cubicBezTo>
                  <a:cubicBezTo>
                    <a:pt x="5" y="6"/>
                    <a:pt x="5" y="4"/>
                    <a:pt x="4" y="3"/>
                  </a:cubicBezTo>
                  <a:cubicBezTo>
                    <a:pt x="3" y="1"/>
                    <a:pt x="2" y="0"/>
                    <a:pt x="2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3"/>
                    <a:pt x="2" y="5"/>
                  </a:cubicBezTo>
                  <a:cubicBezTo>
                    <a:pt x="5" y="11"/>
                    <a:pt x="11" y="24"/>
                    <a:pt x="17" y="37"/>
                  </a:cubicBezTo>
                  <a:cubicBezTo>
                    <a:pt x="20" y="43"/>
                    <a:pt x="22" y="49"/>
                    <a:pt x="24" y="54"/>
                  </a:cubicBezTo>
                  <a:cubicBezTo>
                    <a:pt x="26" y="59"/>
                    <a:pt x="27" y="63"/>
                    <a:pt x="27" y="64"/>
                  </a:cubicBezTo>
                  <a:cubicBezTo>
                    <a:pt x="30" y="64"/>
                    <a:pt x="30" y="64"/>
                    <a:pt x="30" y="6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7" name="Freeform 1649"/>
            <p:cNvSpPr>
              <a:spLocks/>
            </p:cNvSpPr>
            <p:nvPr userDrawn="1"/>
          </p:nvSpPr>
          <p:spPr bwMode="auto">
            <a:xfrm>
              <a:off x="343" y="324"/>
              <a:ext cx="42" cy="135"/>
            </a:xfrm>
            <a:custGeom>
              <a:avLst/>
              <a:gdLst/>
              <a:ahLst/>
              <a:cxnLst>
                <a:cxn ang="0">
                  <a:pos x="21" y="65"/>
                </a:cxn>
                <a:cxn ang="0">
                  <a:pos x="16" y="54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8" y="35"/>
                </a:cxn>
                <a:cxn ang="0">
                  <a:pos x="14" y="54"/>
                </a:cxn>
                <a:cxn ang="0">
                  <a:pos x="19" y="67"/>
                </a:cxn>
                <a:cxn ang="0">
                  <a:pos x="21" y="65"/>
                </a:cxn>
              </a:cxnLst>
              <a:rect l="0" t="0" r="r" b="b"/>
              <a:pathLst>
                <a:path w="21" h="67">
                  <a:moveTo>
                    <a:pt x="21" y="65"/>
                  </a:moveTo>
                  <a:cubicBezTo>
                    <a:pt x="19" y="64"/>
                    <a:pt x="18" y="59"/>
                    <a:pt x="16" y="54"/>
                  </a:cubicBezTo>
                  <a:cubicBezTo>
                    <a:pt x="10" y="37"/>
                    <a:pt x="4" y="10"/>
                    <a:pt x="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7"/>
                    <a:pt x="4" y="21"/>
                    <a:pt x="8" y="35"/>
                  </a:cubicBezTo>
                  <a:cubicBezTo>
                    <a:pt x="10" y="42"/>
                    <a:pt x="12" y="49"/>
                    <a:pt x="14" y="54"/>
                  </a:cubicBezTo>
                  <a:cubicBezTo>
                    <a:pt x="15" y="60"/>
                    <a:pt x="17" y="64"/>
                    <a:pt x="19" y="67"/>
                  </a:cubicBezTo>
                  <a:cubicBezTo>
                    <a:pt x="21" y="65"/>
                    <a:pt x="21" y="65"/>
                    <a:pt x="21" y="6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8" name="Freeform 1650"/>
            <p:cNvSpPr>
              <a:spLocks/>
            </p:cNvSpPr>
            <p:nvPr userDrawn="1"/>
          </p:nvSpPr>
          <p:spPr bwMode="auto">
            <a:xfrm>
              <a:off x="335" y="324"/>
              <a:ext cx="20" cy="135"/>
            </a:xfrm>
            <a:custGeom>
              <a:avLst/>
              <a:gdLst/>
              <a:ahLst/>
              <a:cxnLst>
                <a:cxn ang="0">
                  <a:pos x="10" y="66"/>
                </a:cxn>
                <a:cxn ang="0">
                  <a:pos x="4" y="45"/>
                </a:cxn>
                <a:cxn ang="0">
                  <a:pos x="2" y="18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18"/>
                </a:cxn>
                <a:cxn ang="0">
                  <a:pos x="1" y="45"/>
                </a:cxn>
                <a:cxn ang="0">
                  <a:pos x="8" y="67"/>
                </a:cxn>
                <a:cxn ang="0">
                  <a:pos x="10" y="66"/>
                </a:cxn>
              </a:cxnLst>
              <a:rect l="0" t="0" r="r" b="b"/>
              <a:pathLst>
                <a:path w="10" h="67">
                  <a:moveTo>
                    <a:pt x="10" y="66"/>
                  </a:moveTo>
                  <a:cubicBezTo>
                    <a:pt x="7" y="61"/>
                    <a:pt x="5" y="53"/>
                    <a:pt x="4" y="45"/>
                  </a:cubicBezTo>
                  <a:cubicBezTo>
                    <a:pt x="3" y="36"/>
                    <a:pt x="2" y="27"/>
                    <a:pt x="2" y="18"/>
                  </a:cubicBezTo>
                  <a:cubicBezTo>
                    <a:pt x="2" y="11"/>
                    <a:pt x="2" y="5"/>
                    <a:pt x="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11"/>
                    <a:pt x="0" y="18"/>
                  </a:cubicBezTo>
                  <a:cubicBezTo>
                    <a:pt x="0" y="27"/>
                    <a:pt x="0" y="36"/>
                    <a:pt x="1" y="45"/>
                  </a:cubicBezTo>
                  <a:cubicBezTo>
                    <a:pt x="3" y="54"/>
                    <a:pt x="5" y="62"/>
                    <a:pt x="8" y="67"/>
                  </a:cubicBezTo>
                  <a:cubicBezTo>
                    <a:pt x="10" y="66"/>
                    <a:pt x="10" y="66"/>
                    <a:pt x="10" y="6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9" name="Freeform 1651"/>
            <p:cNvSpPr>
              <a:spLocks/>
            </p:cNvSpPr>
            <p:nvPr userDrawn="1"/>
          </p:nvSpPr>
          <p:spPr bwMode="auto">
            <a:xfrm>
              <a:off x="315" y="322"/>
              <a:ext cx="18" cy="13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45"/>
                </a:cxn>
                <a:cxn ang="0">
                  <a:pos x="3" y="65"/>
                </a:cxn>
                <a:cxn ang="0">
                  <a:pos x="5" y="63"/>
                </a:cxn>
                <a:cxn ang="0">
                  <a:pos x="2" y="45"/>
                </a:cxn>
                <a:cxn ang="0">
                  <a:pos x="9" y="1"/>
                </a:cxn>
                <a:cxn ang="0">
                  <a:pos x="7" y="0"/>
                </a:cxn>
              </a:cxnLst>
              <a:rect l="0" t="0" r="r" b="b"/>
              <a:pathLst>
                <a:path w="9" h="65">
                  <a:moveTo>
                    <a:pt x="7" y="0"/>
                  </a:moveTo>
                  <a:cubicBezTo>
                    <a:pt x="3" y="9"/>
                    <a:pt x="0" y="29"/>
                    <a:pt x="0" y="45"/>
                  </a:cubicBezTo>
                  <a:cubicBezTo>
                    <a:pt x="0" y="54"/>
                    <a:pt x="0" y="61"/>
                    <a:pt x="3" y="65"/>
                  </a:cubicBezTo>
                  <a:cubicBezTo>
                    <a:pt x="5" y="63"/>
                    <a:pt x="5" y="63"/>
                    <a:pt x="5" y="63"/>
                  </a:cubicBezTo>
                  <a:cubicBezTo>
                    <a:pt x="3" y="60"/>
                    <a:pt x="2" y="53"/>
                    <a:pt x="2" y="45"/>
                  </a:cubicBezTo>
                  <a:cubicBezTo>
                    <a:pt x="2" y="30"/>
                    <a:pt x="5" y="10"/>
                    <a:pt x="9" y="1"/>
                  </a:cubicBezTo>
                  <a:cubicBezTo>
                    <a:pt x="7" y="0"/>
                    <a:pt x="7" y="0"/>
                    <a:pt x="7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0" name="Freeform 1652"/>
            <p:cNvSpPr>
              <a:spLocks/>
            </p:cNvSpPr>
            <p:nvPr userDrawn="1"/>
          </p:nvSpPr>
          <p:spPr bwMode="auto">
            <a:xfrm>
              <a:off x="357" y="256"/>
              <a:ext cx="48" cy="22"/>
            </a:xfrm>
            <a:custGeom>
              <a:avLst/>
              <a:gdLst/>
              <a:ahLst/>
              <a:cxnLst>
                <a:cxn ang="0">
                  <a:pos x="2" y="11"/>
                </a:cxn>
                <a:cxn ang="0">
                  <a:pos x="19" y="2"/>
                </a:cxn>
                <a:cxn ang="0">
                  <a:pos x="23" y="3"/>
                </a:cxn>
                <a:cxn ang="0">
                  <a:pos x="24" y="1"/>
                </a:cxn>
                <a:cxn ang="0">
                  <a:pos x="19" y="0"/>
                </a:cxn>
                <a:cxn ang="0">
                  <a:pos x="0" y="10"/>
                </a:cxn>
                <a:cxn ang="0">
                  <a:pos x="2" y="11"/>
                </a:cxn>
              </a:cxnLst>
              <a:rect l="0" t="0" r="r" b="b"/>
              <a:pathLst>
                <a:path w="24" h="11">
                  <a:moveTo>
                    <a:pt x="2" y="11"/>
                  </a:moveTo>
                  <a:cubicBezTo>
                    <a:pt x="7" y="6"/>
                    <a:pt x="13" y="2"/>
                    <a:pt x="19" y="2"/>
                  </a:cubicBezTo>
                  <a:cubicBezTo>
                    <a:pt x="20" y="2"/>
                    <a:pt x="22" y="2"/>
                    <a:pt x="23" y="3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2" y="0"/>
                    <a:pt x="21" y="0"/>
                    <a:pt x="19" y="0"/>
                  </a:cubicBezTo>
                  <a:cubicBezTo>
                    <a:pt x="12" y="0"/>
                    <a:pt x="6" y="4"/>
                    <a:pt x="0" y="10"/>
                  </a:cubicBezTo>
                  <a:cubicBezTo>
                    <a:pt x="2" y="11"/>
                    <a:pt x="2" y="11"/>
                    <a:pt x="2" y="1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1" name="Freeform 1653"/>
            <p:cNvSpPr>
              <a:spLocks/>
            </p:cNvSpPr>
            <p:nvPr userDrawn="1"/>
          </p:nvSpPr>
          <p:spPr bwMode="auto">
            <a:xfrm>
              <a:off x="293" y="320"/>
              <a:ext cx="36" cy="115"/>
            </a:xfrm>
            <a:custGeom>
              <a:avLst/>
              <a:gdLst/>
              <a:ahLst/>
              <a:cxnLst>
                <a:cxn ang="0">
                  <a:pos x="3" y="56"/>
                </a:cxn>
                <a:cxn ang="0">
                  <a:pos x="2" y="47"/>
                </a:cxn>
                <a:cxn ang="0">
                  <a:pos x="17" y="1"/>
                </a:cxn>
                <a:cxn ang="0">
                  <a:pos x="15" y="0"/>
                </a:cxn>
                <a:cxn ang="0">
                  <a:pos x="0" y="47"/>
                </a:cxn>
                <a:cxn ang="0">
                  <a:pos x="0" y="57"/>
                </a:cxn>
                <a:cxn ang="0">
                  <a:pos x="3" y="56"/>
                </a:cxn>
              </a:cxnLst>
              <a:rect l="0" t="0" r="r" b="b"/>
              <a:pathLst>
                <a:path w="17" h="57">
                  <a:moveTo>
                    <a:pt x="3" y="56"/>
                  </a:moveTo>
                  <a:cubicBezTo>
                    <a:pt x="2" y="53"/>
                    <a:pt x="2" y="50"/>
                    <a:pt x="2" y="47"/>
                  </a:cubicBezTo>
                  <a:cubicBezTo>
                    <a:pt x="2" y="30"/>
                    <a:pt x="9" y="13"/>
                    <a:pt x="17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12"/>
                    <a:pt x="0" y="29"/>
                    <a:pt x="0" y="47"/>
                  </a:cubicBezTo>
                  <a:cubicBezTo>
                    <a:pt x="0" y="50"/>
                    <a:pt x="0" y="54"/>
                    <a:pt x="0" y="57"/>
                  </a:cubicBezTo>
                  <a:cubicBezTo>
                    <a:pt x="3" y="56"/>
                    <a:pt x="3" y="56"/>
                    <a:pt x="3" y="5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2" name="Freeform 1654"/>
            <p:cNvSpPr>
              <a:spLocks/>
            </p:cNvSpPr>
            <p:nvPr userDrawn="1"/>
          </p:nvSpPr>
          <p:spPr bwMode="auto">
            <a:xfrm>
              <a:off x="273" y="316"/>
              <a:ext cx="48" cy="97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7" y="20"/>
                </a:cxn>
                <a:cxn ang="0">
                  <a:pos x="0" y="44"/>
                </a:cxn>
                <a:cxn ang="0">
                  <a:pos x="1" y="48"/>
                </a:cxn>
                <a:cxn ang="0">
                  <a:pos x="3" y="48"/>
                </a:cxn>
                <a:cxn ang="0">
                  <a:pos x="3" y="44"/>
                </a:cxn>
                <a:cxn ang="0">
                  <a:pos x="9" y="21"/>
                </a:cxn>
                <a:cxn ang="0">
                  <a:pos x="24" y="2"/>
                </a:cxn>
                <a:cxn ang="0">
                  <a:pos x="22" y="0"/>
                </a:cxn>
              </a:cxnLst>
              <a:rect l="0" t="0" r="r" b="b"/>
              <a:pathLst>
                <a:path w="24" h="48">
                  <a:moveTo>
                    <a:pt x="22" y="0"/>
                  </a:moveTo>
                  <a:cubicBezTo>
                    <a:pt x="17" y="5"/>
                    <a:pt x="12" y="12"/>
                    <a:pt x="7" y="20"/>
                  </a:cubicBezTo>
                  <a:cubicBezTo>
                    <a:pt x="3" y="28"/>
                    <a:pt x="0" y="37"/>
                    <a:pt x="0" y="44"/>
                  </a:cubicBezTo>
                  <a:cubicBezTo>
                    <a:pt x="0" y="45"/>
                    <a:pt x="1" y="47"/>
                    <a:pt x="1" y="48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3" y="46"/>
                    <a:pt x="3" y="45"/>
                    <a:pt x="3" y="44"/>
                  </a:cubicBezTo>
                  <a:cubicBezTo>
                    <a:pt x="3" y="37"/>
                    <a:pt x="5" y="29"/>
                    <a:pt x="9" y="21"/>
                  </a:cubicBezTo>
                  <a:cubicBezTo>
                    <a:pt x="13" y="13"/>
                    <a:pt x="19" y="6"/>
                    <a:pt x="24" y="2"/>
                  </a:cubicBezTo>
                  <a:cubicBezTo>
                    <a:pt x="22" y="0"/>
                    <a:pt x="22" y="0"/>
                    <a:pt x="22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3" name="Freeform 1655"/>
            <p:cNvSpPr>
              <a:spLocks/>
            </p:cNvSpPr>
            <p:nvPr userDrawn="1"/>
          </p:nvSpPr>
          <p:spPr bwMode="auto">
            <a:xfrm>
              <a:off x="263" y="310"/>
              <a:ext cx="52" cy="76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8" y="17"/>
                </a:cxn>
                <a:cxn ang="0">
                  <a:pos x="0" y="36"/>
                </a:cxn>
                <a:cxn ang="0">
                  <a:pos x="0" y="39"/>
                </a:cxn>
                <a:cxn ang="0">
                  <a:pos x="2" y="38"/>
                </a:cxn>
                <a:cxn ang="0">
                  <a:pos x="2" y="36"/>
                </a:cxn>
                <a:cxn ang="0">
                  <a:pos x="10" y="18"/>
                </a:cxn>
                <a:cxn ang="0">
                  <a:pos x="27" y="2"/>
                </a:cxn>
                <a:cxn ang="0">
                  <a:pos x="26" y="0"/>
                </a:cxn>
              </a:cxnLst>
              <a:rect l="0" t="0" r="r" b="b"/>
              <a:pathLst>
                <a:path w="27" h="39">
                  <a:moveTo>
                    <a:pt x="26" y="0"/>
                  </a:moveTo>
                  <a:cubicBezTo>
                    <a:pt x="19" y="4"/>
                    <a:pt x="13" y="10"/>
                    <a:pt x="8" y="17"/>
                  </a:cubicBezTo>
                  <a:cubicBezTo>
                    <a:pt x="3" y="23"/>
                    <a:pt x="0" y="31"/>
                    <a:pt x="0" y="36"/>
                  </a:cubicBezTo>
                  <a:cubicBezTo>
                    <a:pt x="0" y="37"/>
                    <a:pt x="0" y="38"/>
                    <a:pt x="0" y="39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2" y="38"/>
                    <a:pt x="2" y="37"/>
                    <a:pt x="2" y="36"/>
                  </a:cubicBezTo>
                  <a:cubicBezTo>
                    <a:pt x="2" y="32"/>
                    <a:pt x="5" y="25"/>
                    <a:pt x="10" y="18"/>
                  </a:cubicBezTo>
                  <a:cubicBezTo>
                    <a:pt x="15" y="12"/>
                    <a:pt x="21" y="6"/>
                    <a:pt x="27" y="2"/>
                  </a:cubicBezTo>
                  <a:cubicBezTo>
                    <a:pt x="26" y="0"/>
                    <a:pt x="26" y="0"/>
                    <a:pt x="26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4" name="Freeform 1656"/>
            <p:cNvSpPr>
              <a:spLocks/>
            </p:cNvSpPr>
            <p:nvPr userDrawn="1"/>
          </p:nvSpPr>
          <p:spPr bwMode="auto">
            <a:xfrm>
              <a:off x="257" y="304"/>
              <a:ext cx="58" cy="57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9" y="12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3" y="28"/>
                </a:cxn>
                <a:cxn ang="0">
                  <a:pos x="3" y="28"/>
                </a:cxn>
                <a:cxn ang="0">
                  <a:pos x="11" y="14"/>
                </a:cxn>
                <a:cxn ang="0">
                  <a:pos x="29" y="2"/>
                </a:cxn>
                <a:cxn ang="0">
                  <a:pos x="28" y="0"/>
                </a:cxn>
              </a:cxnLst>
              <a:rect l="0" t="0" r="r" b="b"/>
              <a:pathLst>
                <a:path w="29" h="28">
                  <a:moveTo>
                    <a:pt x="28" y="0"/>
                  </a:moveTo>
                  <a:cubicBezTo>
                    <a:pt x="21" y="2"/>
                    <a:pt x="14" y="7"/>
                    <a:pt x="9" y="12"/>
                  </a:cubicBezTo>
                  <a:cubicBezTo>
                    <a:pt x="4" y="17"/>
                    <a:pt x="0" y="23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3" y="24"/>
                    <a:pt x="6" y="19"/>
                    <a:pt x="11" y="14"/>
                  </a:cubicBezTo>
                  <a:cubicBezTo>
                    <a:pt x="15" y="9"/>
                    <a:pt x="22" y="4"/>
                    <a:pt x="29" y="2"/>
                  </a:cubicBezTo>
                  <a:cubicBezTo>
                    <a:pt x="28" y="0"/>
                    <a:pt x="28" y="0"/>
                    <a:pt x="28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5" name="Freeform 1657"/>
            <p:cNvSpPr>
              <a:spLocks/>
            </p:cNvSpPr>
            <p:nvPr userDrawn="1"/>
          </p:nvSpPr>
          <p:spPr bwMode="auto">
            <a:xfrm>
              <a:off x="259" y="296"/>
              <a:ext cx="56" cy="38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9" y="7"/>
                </a:cxn>
                <a:cxn ang="0">
                  <a:pos x="0" y="19"/>
                </a:cxn>
                <a:cxn ang="0">
                  <a:pos x="2" y="19"/>
                </a:cxn>
                <a:cxn ang="0">
                  <a:pos x="11" y="9"/>
                </a:cxn>
                <a:cxn ang="0">
                  <a:pos x="28" y="3"/>
                </a:cxn>
                <a:cxn ang="0">
                  <a:pos x="28" y="0"/>
                </a:cxn>
              </a:cxnLst>
              <a:rect l="0" t="0" r="r" b="b"/>
              <a:pathLst>
                <a:path w="28" h="19">
                  <a:moveTo>
                    <a:pt x="28" y="0"/>
                  </a:moveTo>
                  <a:cubicBezTo>
                    <a:pt x="21" y="1"/>
                    <a:pt x="14" y="4"/>
                    <a:pt x="9" y="7"/>
                  </a:cubicBezTo>
                  <a:cubicBezTo>
                    <a:pt x="4" y="11"/>
                    <a:pt x="1" y="15"/>
                    <a:pt x="0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3" y="17"/>
                    <a:pt x="6" y="13"/>
                    <a:pt x="11" y="9"/>
                  </a:cubicBezTo>
                  <a:cubicBezTo>
                    <a:pt x="15" y="6"/>
                    <a:pt x="21" y="3"/>
                    <a:pt x="28" y="3"/>
                  </a:cubicBezTo>
                  <a:cubicBezTo>
                    <a:pt x="28" y="0"/>
                    <a:pt x="28" y="0"/>
                    <a:pt x="28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6" name="Freeform 1658"/>
            <p:cNvSpPr>
              <a:spLocks/>
            </p:cNvSpPr>
            <p:nvPr userDrawn="1"/>
          </p:nvSpPr>
          <p:spPr bwMode="auto">
            <a:xfrm>
              <a:off x="267" y="290"/>
              <a:ext cx="50" cy="22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20" y="0"/>
                </a:cxn>
                <a:cxn ang="0">
                  <a:pos x="0" y="10"/>
                </a:cxn>
                <a:cxn ang="0">
                  <a:pos x="2" y="11"/>
                </a:cxn>
                <a:cxn ang="0">
                  <a:pos x="20" y="2"/>
                </a:cxn>
                <a:cxn ang="0">
                  <a:pos x="25" y="3"/>
                </a:cxn>
                <a:cxn ang="0">
                  <a:pos x="25" y="0"/>
                </a:cxn>
              </a:cxnLst>
              <a:rect l="0" t="0" r="r" b="b"/>
              <a:pathLst>
                <a:path w="25" h="11">
                  <a:moveTo>
                    <a:pt x="25" y="0"/>
                  </a:moveTo>
                  <a:cubicBezTo>
                    <a:pt x="23" y="0"/>
                    <a:pt x="22" y="0"/>
                    <a:pt x="20" y="0"/>
                  </a:cubicBezTo>
                  <a:cubicBezTo>
                    <a:pt x="10" y="0"/>
                    <a:pt x="2" y="5"/>
                    <a:pt x="0" y="10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4" y="7"/>
                    <a:pt x="10" y="2"/>
                    <a:pt x="20" y="2"/>
                  </a:cubicBezTo>
                  <a:cubicBezTo>
                    <a:pt x="21" y="2"/>
                    <a:pt x="23" y="3"/>
                    <a:pt x="25" y="3"/>
                  </a:cubicBezTo>
                  <a:cubicBezTo>
                    <a:pt x="25" y="0"/>
                    <a:pt x="25" y="0"/>
                    <a:pt x="25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7" name="Freeform 1659"/>
            <p:cNvSpPr>
              <a:spLocks/>
            </p:cNvSpPr>
            <p:nvPr userDrawn="1"/>
          </p:nvSpPr>
          <p:spPr bwMode="auto">
            <a:xfrm>
              <a:off x="299" y="268"/>
              <a:ext cx="28" cy="16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13" y="8"/>
                </a:cxn>
                <a:cxn ang="0">
                  <a:pos x="14" y="6"/>
                </a:cxn>
              </a:cxnLst>
              <a:rect l="0" t="0" r="r" b="b"/>
              <a:pathLst>
                <a:path w="14" h="8">
                  <a:moveTo>
                    <a:pt x="14" y="6"/>
                  </a:moveTo>
                  <a:cubicBezTo>
                    <a:pt x="9" y="2"/>
                    <a:pt x="5" y="0"/>
                    <a:pt x="3" y="0"/>
                  </a:cubicBezTo>
                  <a:cubicBezTo>
                    <a:pt x="2" y="0"/>
                    <a:pt x="1" y="1"/>
                    <a:pt x="0" y="1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3" y="3"/>
                  </a:cubicBezTo>
                  <a:cubicBezTo>
                    <a:pt x="4" y="3"/>
                    <a:pt x="7" y="4"/>
                    <a:pt x="13" y="8"/>
                  </a:cubicBezTo>
                  <a:cubicBezTo>
                    <a:pt x="14" y="6"/>
                    <a:pt x="14" y="6"/>
                    <a:pt x="14" y="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8" name="Freeform 1660"/>
            <p:cNvSpPr>
              <a:spLocks/>
            </p:cNvSpPr>
            <p:nvPr userDrawn="1"/>
          </p:nvSpPr>
          <p:spPr bwMode="auto">
            <a:xfrm>
              <a:off x="371" y="290"/>
              <a:ext cx="92" cy="3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7" y="2"/>
                </a:cxn>
                <a:cxn ang="0">
                  <a:pos x="30" y="6"/>
                </a:cxn>
                <a:cxn ang="0">
                  <a:pos x="44" y="16"/>
                </a:cxn>
                <a:cxn ang="0">
                  <a:pos x="46" y="15"/>
                </a:cxn>
                <a:cxn ang="0">
                  <a:pos x="31" y="3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w="46" h="16">
                  <a:moveTo>
                    <a:pt x="0" y="2"/>
                  </a:moveTo>
                  <a:cubicBezTo>
                    <a:pt x="2" y="2"/>
                    <a:pt x="5" y="2"/>
                    <a:pt x="7" y="2"/>
                  </a:cubicBezTo>
                  <a:cubicBezTo>
                    <a:pt x="15" y="2"/>
                    <a:pt x="23" y="3"/>
                    <a:pt x="30" y="6"/>
                  </a:cubicBezTo>
                  <a:cubicBezTo>
                    <a:pt x="37" y="8"/>
                    <a:pt x="42" y="12"/>
                    <a:pt x="44" y="16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44" y="10"/>
                    <a:pt x="38" y="6"/>
                    <a:pt x="31" y="3"/>
                  </a:cubicBezTo>
                  <a:cubicBezTo>
                    <a:pt x="23" y="1"/>
                    <a:pt x="15" y="0"/>
                    <a:pt x="7" y="0"/>
                  </a:cubicBezTo>
                  <a:cubicBezTo>
                    <a:pt x="5" y="0"/>
                    <a:pt x="2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9" name="Freeform 1661"/>
            <p:cNvSpPr>
              <a:spLocks/>
            </p:cNvSpPr>
            <p:nvPr userDrawn="1"/>
          </p:nvSpPr>
          <p:spPr bwMode="auto">
            <a:xfrm>
              <a:off x="371" y="296"/>
              <a:ext cx="98" cy="5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8" y="11"/>
                </a:cxn>
                <a:cxn ang="0">
                  <a:pos x="41" y="19"/>
                </a:cxn>
                <a:cxn ang="0">
                  <a:pos x="47" y="28"/>
                </a:cxn>
                <a:cxn ang="0">
                  <a:pos x="49" y="28"/>
                </a:cxn>
                <a:cxn ang="0">
                  <a:pos x="42" y="17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w="49" h="28">
                  <a:moveTo>
                    <a:pt x="0" y="2"/>
                  </a:moveTo>
                  <a:cubicBezTo>
                    <a:pt x="8" y="3"/>
                    <a:pt x="19" y="6"/>
                    <a:pt x="28" y="11"/>
                  </a:cubicBezTo>
                  <a:cubicBezTo>
                    <a:pt x="33" y="13"/>
                    <a:pt x="38" y="16"/>
                    <a:pt x="41" y="19"/>
                  </a:cubicBezTo>
                  <a:cubicBezTo>
                    <a:pt x="44" y="22"/>
                    <a:pt x="46" y="25"/>
                    <a:pt x="47" y="28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48" y="24"/>
                    <a:pt x="46" y="21"/>
                    <a:pt x="42" y="17"/>
                  </a:cubicBezTo>
                  <a:cubicBezTo>
                    <a:pt x="32" y="8"/>
                    <a:pt x="12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0" name="Freeform 1662"/>
            <p:cNvSpPr>
              <a:spLocks/>
            </p:cNvSpPr>
            <p:nvPr userDrawn="1"/>
          </p:nvSpPr>
          <p:spPr bwMode="auto">
            <a:xfrm>
              <a:off x="369" y="304"/>
              <a:ext cx="96" cy="81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8" y="17"/>
                </a:cxn>
                <a:cxn ang="0">
                  <a:pos x="40" y="28"/>
                </a:cxn>
                <a:cxn ang="0">
                  <a:pos x="46" y="40"/>
                </a:cxn>
                <a:cxn ang="0">
                  <a:pos x="48" y="40"/>
                </a:cxn>
                <a:cxn ang="0">
                  <a:pos x="42" y="27"/>
                </a:cxn>
                <a:cxn ang="0">
                  <a:pos x="1" y="0"/>
                </a:cxn>
                <a:cxn ang="0">
                  <a:pos x="0" y="2"/>
                </a:cxn>
              </a:cxnLst>
              <a:rect l="0" t="0" r="r" b="b"/>
              <a:pathLst>
                <a:path w="48" h="40">
                  <a:moveTo>
                    <a:pt x="0" y="2"/>
                  </a:moveTo>
                  <a:cubicBezTo>
                    <a:pt x="7" y="4"/>
                    <a:pt x="18" y="10"/>
                    <a:pt x="28" y="17"/>
                  </a:cubicBezTo>
                  <a:cubicBezTo>
                    <a:pt x="33" y="20"/>
                    <a:pt x="37" y="24"/>
                    <a:pt x="40" y="28"/>
                  </a:cubicBezTo>
                  <a:cubicBezTo>
                    <a:pt x="43" y="32"/>
                    <a:pt x="45" y="36"/>
                    <a:pt x="46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8" y="35"/>
                    <a:pt x="45" y="31"/>
                    <a:pt x="42" y="27"/>
                  </a:cubicBezTo>
                  <a:cubicBezTo>
                    <a:pt x="32" y="14"/>
                    <a:pt x="12" y="3"/>
                    <a:pt x="1" y="0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1" name="Freeform 1663"/>
            <p:cNvSpPr>
              <a:spLocks/>
            </p:cNvSpPr>
            <p:nvPr userDrawn="1"/>
          </p:nvSpPr>
          <p:spPr bwMode="auto">
            <a:xfrm>
              <a:off x="369" y="278"/>
              <a:ext cx="76" cy="12"/>
            </a:xfrm>
            <a:custGeom>
              <a:avLst/>
              <a:gdLst/>
              <a:ahLst/>
              <a:cxnLst>
                <a:cxn ang="0">
                  <a:pos x="1" y="5"/>
                </a:cxn>
                <a:cxn ang="0">
                  <a:pos x="20" y="2"/>
                </a:cxn>
                <a:cxn ang="0">
                  <a:pos x="31" y="3"/>
                </a:cxn>
                <a:cxn ang="0">
                  <a:pos x="36" y="6"/>
                </a:cxn>
                <a:cxn ang="0">
                  <a:pos x="38" y="5"/>
                </a:cxn>
                <a:cxn ang="0">
                  <a:pos x="31" y="1"/>
                </a:cxn>
                <a:cxn ang="0">
                  <a:pos x="20" y="0"/>
                </a:cxn>
                <a:cxn ang="0">
                  <a:pos x="0" y="3"/>
                </a:cxn>
                <a:cxn ang="0">
                  <a:pos x="1" y="5"/>
                </a:cxn>
              </a:cxnLst>
              <a:rect l="0" t="0" r="r" b="b"/>
              <a:pathLst>
                <a:path w="38" h="6">
                  <a:moveTo>
                    <a:pt x="1" y="5"/>
                  </a:moveTo>
                  <a:cubicBezTo>
                    <a:pt x="7" y="3"/>
                    <a:pt x="14" y="2"/>
                    <a:pt x="20" y="2"/>
                  </a:cubicBezTo>
                  <a:cubicBezTo>
                    <a:pt x="24" y="2"/>
                    <a:pt x="28" y="2"/>
                    <a:pt x="31" y="3"/>
                  </a:cubicBezTo>
                  <a:cubicBezTo>
                    <a:pt x="33" y="4"/>
                    <a:pt x="35" y="5"/>
                    <a:pt x="36" y="6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7" y="3"/>
                    <a:pt x="34" y="2"/>
                    <a:pt x="31" y="1"/>
                  </a:cubicBezTo>
                  <a:cubicBezTo>
                    <a:pt x="28" y="0"/>
                    <a:pt x="24" y="0"/>
                    <a:pt x="20" y="0"/>
                  </a:cubicBezTo>
                  <a:cubicBezTo>
                    <a:pt x="14" y="0"/>
                    <a:pt x="6" y="1"/>
                    <a:pt x="0" y="3"/>
                  </a:cubicBezTo>
                  <a:cubicBezTo>
                    <a:pt x="1" y="5"/>
                    <a:pt x="1" y="5"/>
                    <a:pt x="1" y="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2" name="Freeform 1664"/>
            <p:cNvSpPr>
              <a:spLocks/>
            </p:cNvSpPr>
            <p:nvPr userDrawn="1"/>
          </p:nvSpPr>
          <p:spPr bwMode="auto">
            <a:xfrm>
              <a:off x="365" y="264"/>
              <a:ext cx="62" cy="20"/>
            </a:xfrm>
            <a:custGeom>
              <a:avLst/>
              <a:gdLst/>
              <a:ahLst/>
              <a:cxnLst>
                <a:cxn ang="0">
                  <a:pos x="1" y="10"/>
                </a:cxn>
                <a:cxn ang="0">
                  <a:pos x="22" y="3"/>
                </a:cxn>
                <a:cxn ang="0">
                  <a:pos x="29" y="5"/>
                </a:cxn>
                <a:cxn ang="0">
                  <a:pos x="31" y="3"/>
                </a:cxn>
                <a:cxn ang="0">
                  <a:pos x="22" y="0"/>
                </a:cxn>
                <a:cxn ang="0">
                  <a:pos x="0" y="8"/>
                </a:cxn>
                <a:cxn ang="0">
                  <a:pos x="1" y="10"/>
                </a:cxn>
              </a:cxnLst>
              <a:rect l="0" t="0" r="r" b="b"/>
              <a:pathLst>
                <a:path w="31" h="10">
                  <a:moveTo>
                    <a:pt x="1" y="10"/>
                  </a:moveTo>
                  <a:cubicBezTo>
                    <a:pt x="8" y="5"/>
                    <a:pt x="16" y="3"/>
                    <a:pt x="22" y="3"/>
                  </a:cubicBezTo>
                  <a:cubicBezTo>
                    <a:pt x="25" y="3"/>
                    <a:pt x="28" y="3"/>
                    <a:pt x="29" y="5"/>
                  </a:cubicBezTo>
                  <a:cubicBezTo>
                    <a:pt x="31" y="3"/>
                    <a:pt x="31" y="3"/>
                    <a:pt x="31" y="3"/>
                  </a:cubicBezTo>
                  <a:cubicBezTo>
                    <a:pt x="29" y="1"/>
                    <a:pt x="25" y="0"/>
                    <a:pt x="22" y="0"/>
                  </a:cubicBezTo>
                  <a:cubicBezTo>
                    <a:pt x="15" y="0"/>
                    <a:pt x="7" y="3"/>
                    <a:pt x="0" y="8"/>
                  </a:cubicBezTo>
                  <a:cubicBezTo>
                    <a:pt x="1" y="10"/>
                    <a:pt x="1" y="10"/>
                    <a:pt x="1" y="1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3" name="Freeform 1665"/>
            <p:cNvSpPr>
              <a:spLocks/>
            </p:cNvSpPr>
            <p:nvPr userDrawn="1"/>
          </p:nvSpPr>
          <p:spPr bwMode="auto">
            <a:xfrm>
              <a:off x="319" y="258"/>
              <a:ext cx="12" cy="22"/>
            </a:xfrm>
            <a:custGeom>
              <a:avLst/>
              <a:gdLst/>
              <a:ahLst/>
              <a:cxnLst>
                <a:cxn ang="0">
                  <a:pos x="7" y="10"/>
                </a:cxn>
                <a:cxn ang="0">
                  <a:pos x="5" y="5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3" y="6"/>
                </a:cxn>
                <a:cxn ang="0">
                  <a:pos x="5" y="11"/>
                </a:cxn>
                <a:cxn ang="0">
                  <a:pos x="7" y="10"/>
                </a:cxn>
              </a:cxnLst>
              <a:rect l="0" t="0" r="r" b="b"/>
              <a:pathLst>
                <a:path w="7" h="11">
                  <a:moveTo>
                    <a:pt x="7" y="10"/>
                  </a:moveTo>
                  <a:cubicBezTo>
                    <a:pt x="7" y="9"/>
                    <a:pt x="6" y="7"/>
                    <a:pt x="5" y="5"/>
                  </a:cubicBezTo>
                  <a:cubicBezTo>
                    <a:pt x="4" y="3"/>
                    <a:pt x="3" y="1"/>
                    <a:pt x="2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2" y="4"/>
                    <a:pt x="3" y="6"/>
                  </a:cubicBezTo>
                  <a:cubicBezTo>
                    <a:pt x="4" y="8"/>
                    <a:pt x="5" y="10"/>
                    <a:pt x="5" y="11"/>
                  </a:cubicBezTo>
                  <a:cubicBezTo>
                    <a:pt x="7" y="10"/>
                    <a:pt x="7" y="10"/>
                    <a:pt x="7" y="1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4" name="Freeform 1666"/>
            <p:cNvSpPr>
              <a:spLocks/>
            </p:cNvSpPr>
            <p:nvPr userDrawn="1"/>
          </p:nvSpPr>
          <p:spPr bwMode="auto">
            <a:xfrm>
              <a:off x="335" y="254"/>
              <a:ext cx="4" cy="20"/>
            </a:xfrm>
            <a:custGeom>
              <a:avLst/>
              <a:gdLst/>
              <a:ahLst/>
              <a:cxnLst>
                <a:cxn ang="0">
                  <a:pos x="3" y="11"/>
                </a:cxn>
                <a:cxn ang="0">
                  <a:pos x="3" y="2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1" y="11"/>
                </a:cxn>
                <a:cxn ang="0">
                  <a:pos x="3" y="11"/>
                </a:cxn>
              </a:cxnLst>
              <a:rect l="0" t="0" r="r" b="b"/>
              <a:pathLst>
                <a:path w="3" h="11">
                  <a:moveTo>
                    <a:pt x="3" y="11"/>
                  </a:moveTo>
                  <a:cubicBezTo>
                    <a:pt x="3" y="9"/>
                    <a:pt x="3" y="4"/>
                    <a:pt x="3" y="2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4"/>
                    <a:pt x="1" y="9"/>
                    <a:pt x="1" y="11"/>
                  </a:cubicBezTo>
                  <a:cubicBezTo>
                    <a:pt x="3" y="11"/>
                    <a:pt x="3" y="11"/>
                    <a:pt x="3" y="1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5" name="Freeform 1667"/>
            <p:cNvSpPr>
              <a:spLocks/>
            </p:cNvSpPr>
            <p:nvPr userDrawn="1"/>
          </p:nvSpPr>
          <p:spPr bwMode="auto">
            <a:xfrm>
              <a:off x="351" y="250"/>
              <a:ext cx="32" cy="26"/>
            </a:xfrm>
            <a:custGeom>
              <a:avLst/>
              <a:gdLst/>
              <a:ahLst/>
              <a:cxnLst>
                <a:cxn ang="0">
                  <a:pos x="2" y="13"/>
                </a:cxn>
                <a:cxn ang="0">
                  <a:pos x="9" y="4"/>
                </a:cxn>
                <a:cxn ang="0">
                  <a:pos x="14" y="2"/>
                </a:cxn>
                <a:cxn ang="0">
                  <a:pos x="15" y="3"/>
                </a:cxn>
                <a:cxn ang="0">
                  <a:pos x="16" y="0"/>
                </a:cxn>
                <a:cxn ang="0">
                  <a:pos x="14" y="0"/>
                </a:cxn>
                <a:cxn ang="0">
                  <a:pos x="8" y="2"/>
                </a:cxn>
                <a:cxn ang="0">
                  <a:pos x="0" y="12"/>
                </a:cxn>
                <a:cxn ang="0">
                  <a:pos x="2" y="13"/>
                </a:cxn>
              </a:cxnLst>
              <a:rect l="0" t="0" r="r" b="b"/>
              <a:pathLst>
                <a:path w="16" h="13">
                  <a:moveTo>
                    <a:pt x="2" y="13"/>
                  </a:moveTo>
                  <a:cubicBezTo>
                    <a:pt x="5" y="9"/>
                    <a:pt x="7" y="6"/>
                    <a:pt x="9" y="4"/>
                  </a:cubicBezTo>
                  <a:cubicBezTo>
                    <a:pt x="11" y="3"/>
                    <a:pt x="13" y="2"/>
                    <a:pt x="14" y="2"/>
                  </a:cubicBezTo>
                  <a:cubicBezTo>
                    <a:pt x="15" y="2"/>
                    <a:pt x="15" y="2"/>
                    <a:pt x="15" y="3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5" y="0"/>
                    <a:pt x="15" y="0"/>
                    <a:pt x="14" y="0"/>
                  </a:cubicBezTo>
                  <a:cubicBezTo>
                    <a:pt x="12" y="0"/>
                    <a:pt x="10" y="1"/>
                    <a:pt x="8" y="2"/>
                  </a:cubicBezTo>
                  <a:cubicBezTo>
                    <a:pt x="5" y="4"/>
                    <a:pt x="3" y="7"/>
                    <a:pt x="0" y="12"/>
                  </a:cubicBezTo>
                  <a:cubicBezTo>
                    <a:pt x="2" y="13"/>
                    <a:pt x="2" y="13"/>
                    <a:pt x="2" y="1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6" name="Freeform 1668"/>
            <p:cNvSpPr>
              <a:spLocks/>
            </p:cNvSpPr>
            <p:nvPr userDrawn="1"/>
          </p:nvSpPr>
          <p:spPr bwMode="auto">
            <a:xfrm>
              <a:off x="343" y="248"/>
              <a:ext cx="12" cy="28"/>
            </a:xfrm>
            <a:custGeom>
              <a:avLst/>
              <a:gdLst/>
              <a:ahLst/>
              <a:cxnLst>
                <a:cxn ang="0">
                  <a:pos x="3" y="14"/>
                </a:cxn>
                <a:cxn ang="0">
                  <a:pos x="6" y="4"/>
                </a:cxn>
                <a:cxn ang="0">
                  <a:pos x="7" y="3"/>
                </a:cxn>
                <a:cxn ang="0">
                  <a:pos x="7" y="3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5"/>
                </a:cxn>
                <a:cxn ang="0">
                  <a:pos x="0" y="13"/>
                </a:cxn>
                <a:cxn ang="0">
                  <a:pos x="3" y="14"/>
                </a:cxn>
              </a:cxnLst>
              <a:rect l="0" t="0" r="r" b="b"/>
              <a:pathLst>
                <a:path w="7" h="14">
                  <a:moveTo>
                    <a:pt x="3" y="14"/>
                  </a:moveTo>
                  <a:cubicBezTo>
                    <a:pt x="4" y="8"/>
                    <a:pt x="5" y="6"/>
                    <a:pt x="6" y="4"/>
                  </a:cubicBezTo>
                  <a:cubicBezTo>
                    <a:pt x="6" y="4"/>
                    <a:pt x="6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1"/>
                    <a:pt x="6" y="1"/>
                    <a:pt x="5" y="1"/>
                  </a:cubicBezTo>
                  <a:cubicBezTo>
                    <a:pt x="4" y="2"/>
                    <a:pt x="4" y="3"/>
                    <a:pt x="3" y="5"/>
                  </a:cubicBezTo>
                  <a:cubicBezTo>
                    <a:pt x="2" y="6"/>
                    <a:pt x="1" y="9"/>
                    <a:pt x="0" y="13"/>
                  </a:cubicBezTo>
                  <a:cubicBezTo>
                    <a:pt x="3" y="14"/>
                    <a:pt x="3" y="14"/>
                    <a:pt x="3" y="1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7" name="Freeform 1669"/>
            <p:cNvSpPr>
              <a:spLocks/>
            </p:cNvSpPr>
            <p:nvPr userDrawn="1"/>
          </p:nvSpPr>
          <p:spPr bwMode="auto">
            <a:xfrm>
              <a:off x="319" y="306"/>
              <a:ext cx="16" cy="43"/>
            </a:xfrm>
            <a:custGeom>
              <a:avLst/>
              <a:gdLst/>
              <a:ahLst/>
              <a:cxnLst>
                <a:cxn ang="0">
                  <a:pos x="3" y="1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4" y="2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6" y="5"/>
                </a:cxn>
                <a:cxn ang="0">
                  <a:pos x="6" y="5"/>
                </a:cxn>
                <a:cxn ang="0">
                  <a:pos x="7" y="6"/>
                </a:cxn>
                <a:cxn ang="0">
                  <a:pos x="7" y="6"/>
                </a:cxn>
                <a:cxn ang="0">
                  <a:pos x="8" y="9"/>
                </a:cxn>
                <a:cxn ang="0">
                  <a:pos x="7" y="10"/>
                </a:cxn>
                <a:cxn ang="0">
                  <a:pos x="7" y="10"/>
                </a:cxn>
                <a:cxn ang="0">
                  <a:pos x="7" y="11"/>
                </a:cxn>
                <a:cxn ang="0">
                  <a:pos x="8" y="11"/>
                </a:cxn>
                <a:cxn ang="0">
                  <a:pos x="6" y="13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6" y="15"/>
                </a:cxn>
                <a:cxn ang="0">
                  <a:pos x="6" y="14"/>
                </a:cxn>
                <a:cxn ang="0">
                  <a:pos x="5" y="16"/>
                </a:cxn>
                <a:cxn ang="0">
                  <a:pos x="5" y="16"/>
                </a:cxn>
                <a:cxn ang="0">
                  <a:pos x="4" y="21"/>
                </a:cxn>
                <a:cxn ang="0">
                  <a:pos x="2" y="17"/>
                </a:cxn>
                <a:cxn ang="0">
                  <a:pos x="2" y="17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1" y="12"/>
                </a:cxn>
                <a:cxn ang="0">
                  <a:pos x="1" y="12"/>
                </a:cxn>
                <a:cxn ang="0">
                  <a:pos x="0" y="8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</a:cxnLst>
              <a:rect l="0" t="0" r="r" b="b"/>
              <a:pathLst>
                <a:path w="8" h="21">
                  <a:moveTo>
                    <a:pt x="3" y="1"/>
                  </a:moveTo>
                  <a:cubicBezTo>
                    <a:pt x="3" y="1"/>
                    <a:pt x="3" y="1"/>
                    <a:pt x="4" y="1"/>
                  </a:cubicBezTo>
                  <a:cubicBezTo>
                    <a:pt x="4" y="0"/>
                    <a:pt x="4" y="2"/>
                    <a:pt x="4" y="1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4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6" y="4"/>
                    <a:pt x="6" y="5"/>
                  </a:cubicBezTo>
                  <a:cubicBezTo>
                    <a:pt x="6" y="5"/>
                    <a:pt x="7" y="5"/>
                    <a:pt x="6" y="5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6" y="11"/>
                    <a:pt x="8" y="9"/>
                  </a:cubicBezTo>
                  <a:cubicBezTo>
                    <a:pt x="8" y="10"/>
                    <a:pt x="8" y="10"/>
                    <a:pt x="7" y="10"/>
                  </a:cubicBezTo>
                  <a:cubicBezTo>
                    <a:pt x="6" y="10"/>
                    <a:pt x="7" y="10"/>
                    <a:pt x="7" y="10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0"/>
                    <a:pt x="8" y="10"/>
                    <a:pt x="8" y="11"/>
                  </a:cubicBezTo>
                  <a:cubicBezTo>
                    <a:pt x="7" y="11"/>
                    <a:pt x="8" y="13"/>
                    <a:pt x="6" y="13"/>
                  </a:cubicBezTo>
                  <a:cubicBezTo>
                    <a:pt x="7" y="13"/>
                    <a:pt x="7" y="14"/>
                    <a:pt x="6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5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8"/>
                    <a:pt x="5" y="20"/>
                    <a:pt x="4" y="21"/>
                  </a:cubicBezTo>
                  <a:cubicBezTo>
                    <a:pt x="3" y="21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1" y="16"/>
                    <a:pt x="1" y="13"/>
                    <a:pt x="2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10"/>
                    <a:pt x="1" y="12"/>
                    <a:pt x="1" y="12"/>
                  </a:cubicBezTo>
                  <a:cubicBezTo>
                    <a:pt x="1" y="11"/>
                    <a:pt x="1" y="9"/>
                    <a:pt x="0" y="8"/>
                  </a:cubicBezTo>
                  <a:cubicBezTo>
                    <a:pt x="0" y="10"/>
                    <a:pt x="0" y="0"/>
                    <a:pt x="2" y="2"/>
                  </a:cubicBezTo>
                  <a:cubicBezTo>
                    <a:pt x="2" y="4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8" name="Freeform 1670"/>
            <p:cNvSpPr>
              <a:spLocks/>
            </p:cNvSpPr>
            <p:nvPr userDrawn="1"/>
          </p:nvSpPr>
          <p:spPr bwMode="auto">
            <a:xfrm>
              <a:off x="261" y="339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9" name="Freeform 1671"/>
            <p:cNvSpPr>
              <a:spLocks/>
            </p:cNvSpPr>
            <p:nvPr userDrawn="1"/>
          </p:nvSpPr>
          <p:spPr bwMode="auto">
            <a:xfrm>
              <a:off x="261" y="341"/>
              <a:ext cx="4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50" name="Freeform 1672"/>
            <p:cNvSpPr>
              <a:spLocks/>
            </p:cNvSpPr>
            <p:nvPr userDrawn="1"/>
          </p:nvSpPr>
          <p:spPr bwMode="auto">
            <a:xfrm>
              <a:off x="465" y="359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51" name="Freeform 1673"/>
            <p:cNvSpPr>
              <a:spLocks/>
            </p:cNvSpPr>
            <p:nvPr userDrawn="1"/>
          </p:nvSpPr>
          <p:spPr bwMode="auto">
            <a:xfrm>
              <a:off x="457" y="337"/>
              <a:ext cx="10" cy="34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3" y="2"/>
                </a:cxn>
                <a:cxn ang="0">
                  <a:pos x="3" y="1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7"/>
                </a:cxn>
                <a:cxn ang="0">
                  <a:pos x="1" y="6"/>
                </a:cxn>
                <a:cxn ang="0">
                  <a:pos x="0" y="11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17"/>
                </a:cxn>
                <a:cxn ang="0">
                  <a:pos x="3" y="11"/>
                </a:cxn>
                <a:cxn ang="0">
                  <a:pos x="3" y="12"/>
                </a:cxn>
                <a:cxn ang="0">
                  <a:pos x="4" y="10"/>
                </a:cxn>
                <a:cxn ang="0">
                  <a:pos x="3" y="11"/>
                </a:cxn>
                <a:cxn ang="0">
                  <a:pos x="4" y="11"/>
                </a:cxn>
                <a:cxn ang="0">
                  <a:pos x="4" y="11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4" y="11"/>
                </a:cxn>
                <a:cxn ang="0">
                  <a:pos x="4" y="11"/>
                </a:cxn>
                <a:cxn ang="0">
                  <a:pos x="4" y="11"/>
                </a:cxn>
                <a:cxn ang="0">
                  <a:pos x="4" y="11"/>
                </a:cxn>
                <a:cxn ang="0">
                  <a:pos x="4" y="11"/>
                </a:cxn>
                <a:cxn ang="0">
                  <a:pos x="5" y="8"/>
                </a:cxn>
                <a:cxn ang="0">
                  <a:pos x="4" y="0"/>
                </a:cxn>
                <a:cxn ang="0">
                  <a:pos x="4" y="2"/>
                </a:cxn>
              </a:cxnLst>
              <a:rect l="0" t="0" r="r" b="b"/>
              <a:pathLst>
                <a:path w="5" h="17">
                  <a:moveTo>
                    <a:pt x="4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ubicBezTo>
                    <a:pt x="3" y="2"/>
                    <a:pt x="3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5"/>
                    <a:pt x="2" y="6"/>
                    <a:pt x="2" y="7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8"/>
                    <a:pt x="0" y="10"/>
                    <a:pt x="0" y="11"/>
                  </a:cubicBezTo>
                  <a:cubicBezTo>
                    <a:pt x="0" y="12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4"/>
                    <a:pt x="0" y="15"/>
                    <a:pt x="0" y="17"/>
                  </a:cubicBezTo>
                  <a:cubicBezTo>
                    <a:pt x="1" y="16"/>
                    <a:pt x="2" y="12"/>
                    <a:pt x="3" y="11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3" y="11"/>
                    <a:pt x="4" y="10"/>
                    <a:pt x="4" y="10"/>
                  </a:cubicBezTo>
                  <a:cubicBezTo>
                    <a:pt x="4" y="10"/>
                    <a:pt x="4" y="11"/>
                    <a:pt x="3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0"/>
                    <a:pt x="5" y="9"/>
                    <a:pt x="5" y="8"/>
                  </a:cubicBezTo>
                  <a:cubicBezTo>
                    <a:pt x="5" y="5"/>
                    <a:pt x="4" y="2"/>
                    <a:pt x="4" y="0"/>
                  </a:cubicBezTo>
                  <a:cubicBezTo>
                    <a:pt x="4" y="0"/>
                    <a:pt x="4" y="1"/>
                    <a:pt x="4" y="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52" name="Freeform 1674"/>
            <p:cNvSpPr>
              <a:spLocks/>
            </p:cNvSpPr>
            <p:nvPr userDrawn="1"/>
          </p:nvSpPr>
          <p:spPr bwMode="auto">
            <a:xfrm>
              <a:off x="465" y="359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53" name="Freeform 1675"/>
            <p:cNvSpPr>
              <a:spLocks/>
            </p:cNvSpPr>
            <p:nvPr userDrawn="1"/>
          </p:nvSpPr>
          <p:spPr bwMode="auto">
            <a:xfrm>
              <a:off x="459" y="328"/>
              <a:ext cx="6" cy="6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3" y="3"/>
                </a:cxn>
                <a:cxn ang="0">
                  <a:pos x="3" y="2"/>
                </a:cxn>
                <a:cxn ang="0">
                  <a:pos x="2" y="0"/>
                </a:cxn>
                <a:cxn ang="0">
                  <a:pos x="1" y="2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2" y="2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2" y="0"/>
                    <a:pt x="1" y="1"/>
                    <a:pt x="1" y="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54" name="Freeform 1676"/>
            <p:cNvSpPr>
              <a:spLocks/>
            </p:cNvSpPr>
            <p:nvPr userDrawn="1"/>
          </p:nvSpPr>
          <p:spPr bwMode="auto">
            <a:xfrm>
              <a:off x="459" y="328"/>
              <a:ext cx="6" cy="6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3" y="2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3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3" y="2"/>
                </a:cxn>
                <a:cxn ang="0">
                  <a:pos x="2" y="2"/>
                </a:cxn>
                <a:cxn ang="0">
                  <a:pos x="3" y="2"/>
                </a:cxn>
                <a:cxn ang="0">
                  <a:pos x="2" y="2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2" y="2"/>
                    <a:pt x="2" y="2"/>
                  </a:cubicBezTo>
                  <a:cubicBezTo>
                    <a:pt x="2" y="2"/>
                    <a:pt x="2" y="2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1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55" name="Freeform 1677"/>
            <p:cNvSpPr>
              <a:spLocks/>
            </p:cNvSpPr>
            <p:nvPr userDrawn="1"/>
          </p:nvSpPr>
          <p:spPr bwMode="auto">
            <a:xfrm>
              <a:off x="295" y="304"/>
              <a:ext cx="1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56" name="Freeform 1678"/>
            <p:cNvSpPr>
              <a:spLocks noEditPoints="1"/>
            </p:cNvSpPr>
            <p:nvPr userDrawn="1"/>
          </p:nvSpPr>
          <p:spPr bwMode="auto">
            <a:xfrm>
              <a:off x="259" y="296"/>
              <a:ext cx="60" cy="105"/>
            </a:xfrm>
            <a:custGeom>
              <a:avLst/>
              <a:gdLst/>
              <a:ahLst/>
              <a:cxnLst>
                <a:cxn ang="0">
                  <a:pos x="30" y="26"/>
                </a:cxn>
                <a:cxn ang="0">
                  <a:pos x="28" y="25"/>
                </a:cxn>
                <a:cxn ang="0">
                  <a:pos x="28" y="22"/>
                </a:cxn>
                <a:cxn ang="0">
                  <a:pos x="27" y="20"/>
                </a:cxn>
                <a:cxn ang="0">
                  <a:pos x="24" y="19"/>
                </a:cxn>
                <a:cxn ang="0">
                  <a:pos x="20" y="16"/>
                </a:cxn>
                <a:cxn ang="0">
                  <a:pos x="20" y="20"/>
                </a:cxn>
                <a:cxn ang="0">
                  <a:pos x="16" y="22"/>
                </a:cxn>
                <a:cxn ang="0">
                  <a:pos x="16" y="15"/>
                </a:cxn>
                <a:cxn ang="0">
                  <a:pos x="18" y="14"/>
                </a:cxn>
                <a:cxn ang="0">
                  <a:pos x="20" y="14"/>
                </a:cxn>
                <a:cxn ang="0">
                  <a:pos x="23" y="15"/>
                </a:cxn>
                <a:cxn ang="0">
                  <a:pos x="25" y="11"/>
                </a:cxn>
                <a:cxn ang="0">
                  <a:pos x="23" y="8"/>
                </a:cxn>
                <a:cxn ang="0">
                  <a:pos x="19" y="6"/>
                </a:cxn>
                <a:cxn ang="0">
                  <a:pos x="21" y="2"/>
                </a:cxn>
                <a:cxn ang="0">
                  <a:pos x="18" y="1"/>
                </a:cxn>
                <a:cxn ang="0">
                  <a:pos x="17" y="8"/>
                </a:cxn>
                <a:cxn ang="0">
                  <a:pos x="16" y="8"/>
                </a:cxn>
                <a:cxn ang="0">
                  <a:pos x="14" y="8"/>
                </a:cxn>
                <a:cxn ang="0">
                  <a:pos x="13" y="5"/>
                </a:cxn>
                <a:cxn ang="0">
                  <a:pos x="11" y="6"/>
                </a:cxn>
                <a:cxn ang="0">
                  <a:pos x="10" y="9"/>
                </a:cxn>
                <a:cxn ang="0">
                  <a:pos x="12" y="10"/>
                </a:cxn>
                <a:cxn ang="0">
                  <a:pos x="9" y="8"/>
                </a:cxn>
                <a:cxn ang="0">
                  <a:pos x="7" y="7"/>
                </a:cxn>
                <a:cxn ang="0">
                  <a:pos x="1" y="21"/>
                </a:cxn>
                <a:cxn ang="0">
                  <a:pos x="1" y="22"/>
                </a:cxn>
                <a:cxn ang="0">
                  <a:pos x="1" y="27"/>
                </a:cxn>
                <a:cxn ang="0">
                  <a:pos x="1" y="36"/>
                </a:cxn>
                <a:cxn ang="0">
                  <a:pos x="2" y="40"/>
                </a:cxn>
                <a:cxn ang="0">
                  <a:pos x="4" y="42"/>
                </a:cxn>
                <a:cxn ang="0">
                  <a:pos x="3" y="38"/>
                </a:cxn>
                <a:cxn ang="0">
                  <a:pos x="6" y="44"/>
                </a:cxn>
                <a:cxn ang="0">
                  <a:pos x="16" y="49"/>
                </a:cxn>
                <a:cxn ang="0">
                  <a:pos x="18" y="51"/>
                </a:cxn>
                <a:cxn ang="0">
                  <a:pos x="20" y="51"/>
                </a:cxn>
                <a:cxn ang="0">
                  <a:pos x="19" y="50"/>
                </a:cxn>
                <a:cxn ang="0">
                  <a:pos x="14" y="46"/>
                </a:cxn>
                <a:cxn ang="0">
                  <a:pos x="12" y="46"/>
                </a:cxn>
                <a:cxn ang="0">
                  <a:pos x="10" y="40"/>
                </a:cxn>
                <a:cxn ang="0">
                  <a:pos x="13" y="40"/>
                </a:cxn>
                <a:cxn ang="0">
                  <a:pos x="14" y="39"/>
                </a:cxn>
                <a:cxn ang="0">
                  <a:pos x="16" y="41"/>
                </a:cxn>
                <a:cxn ang="0">
                  <a:pos x="19" y="36"/>
                </a:cxn>
                <a:cxn ang="0">
                  <a:pos x="19" y="35"/>
                </a:cxn>
                <a:cxn ang="0">
                  <a:pos x="19" y="35"/>
                </a:cxn>
                <a:cxn ang="0">
                  <a:pos x="20" y="33"/>
                </a:cxn>
                <a:cxn ang="0">
                  <a:pos x="22" y="32"/>
                </a:cxn>
                <a:cxn ang="0">
                  <a:pos x="22" y="31"/>
                </a:cxn>
                <a:cxn ang="0">
                  <a:pos x="25" y="29"/>
                </a:cxn>
                <a:cxn ang="0">
                  <a:pos x="27" y="28"/>
                </a:cxn>
                <a:cxn ang="0">
                  <a:pos x="24" y="27"/>
                </a:cxn>
                <a:cxn ang="0">
                  <a:pos x="28" y="24"/>
                </a:cxn>
                <a:cxn ang="0">
                  <a:pos x="29" y="28"/>
                </a:cxn>
                <a:cxn ang="0">
                  <a:pos x="30" y="28"/>
                </a:cxn>
                <a:cxn ang="0">
                  <a:pos x="21" y="9"/>
                </a:cxn>
                <a:cxn ang="0">
                  <a:pos x="19" y="13"/>
                </a:cxn>
                <a:cxn ang="0">
                  <a:pos x="20" y="10"/>
                </a:cxn>
                <a:cxn ang="0">
                  <a:pos x="18" y="11"/>
                </a:cxn>
              </a:cxnLst>
              <a:rect l="0" t="0" r="r" b="b"/>
              <a:pathLst>
                <a:path w="30" h="52">
                  <a:moveTo>
                    <a:pt x="30" y="27"/>
                  </a:moveTo>
                  <a:cubicBezTo>
                    <a:pt x="30" y="27"/>
                    <a:pt x="30" y="27"/>
                    <a:pt x="30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8" y="25"/>
                    <a:pt x="28" y="25"/>
                    <a:pt x="28" y="25"/>
                  </a:cubicBezTo>
                  <a:cubicBezTo>
                    <a:pt x="28" y="26"/>
                    <a:pt x="28" y="26"/>
                    <a:pt x="28" y="26"/>
                  </a:cubicBezTo>
                  <a:cubicBezTo>
                    <a:pt x="28" y="25"/>
                    <a:pt x="28" y="25"/>
                    <a:pt x="28" y="25"/>
                  </a:cubicBezTo>
                  <a:cubicBezTo>
                    <a:pt x="29" y="24"/>
                    <a:pt x="29" y="24"/>
                    <a:pt x="29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8" y="22"/>
                    <a:pt x="28" y="22"/>
                    <a:pt x="28" y="22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8" y="22"/>
                    <a:pt x="28" y="22"/>
                    <a:pt x="28" y="22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19"/>
                    <a:pt x="27" y="19"/>
                    <a:pt x="27" y="19"/>
                  </a:cubicBezTo>
                  <a:cubicBezTo>
                    <a:pt x="26" y="19"/>
                    <a:pt x="26" y="18"/>
                    <a:pt x="26" y="17"/>
                  </a:cubicBezTo>
                  <a:cubicBezTo>
                    <a:pt x="25" y="18"/>
                    <a:pt x="25" y="18"/>
                    <a:pt x="25" y="18"/>
                  </a:cubicBezTo>
                  <a:cubicBezTo>
                    <a:pt x="25" y="18"/>
                    <a:pt x="25" y="18"/>
                    <a:pt x="25" y="18"/>
                  </a:cubicBezTo>
                  <a:cubicBezTo>
                    <a:pt x="25" y="18"/>
                    <a:pt x="25" y="19"/>
                    <a:pt x="24" y="19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3" y="19"/>
                    <a:pt x="23" y="19"/>
                    <a:pt x="23" y="19"/>
                  </a:cubicBezTo>
                  <a:cubicBezTo>
                    <a:pt x="23" y="18"/>
                    <a:pt x="23" y="17"/>
                    <a:pt x="24" y="17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21" y="16"/>
                    <a:pt x="21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20" y="18"/>
                    <a:pt x="20" y="18"/>
                    <a:pt x="20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20" y="21"/>
                    <a:pt x="20" y="22"/>
                    <a:pt x="18" y="23"/>
                  </a:cubicBezTo>
                  <a:cubicBezTo>
                    <a:pt x="19" y="23"/>
                    <a:pt x="19" y="24"/>
                    <a:pt x="19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3"/>
                    <a:pt x="17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5" y="22"/>
                    <a:pt x="15" y="21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1"/>
                    <a:pt x="14" y="20"/>
                    <a:pt x="14" y="19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8"/>
                    <a:pt x="14" y="17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15"/>
                    <a:pt x="16" y="15"/>
                    <a:pt x="16" y="14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7" y="14"/>
                    <a:pt x="18" y="13"/>
                    <a:pt x="18" y="12"/>
                  </a:cubicBezTo>
                  <a:cubicBezTo>
                    <a:pt x="18" y="13"/>
                    <a:pt x="18" y="13"/>
                    <a:pt x="18" y="14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14"/>
                    <a:pt x="21" y="14"/>
                    <a:pt x="21" y="14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22" y="15"/>
                    <a:pt x="22" y="16"/>
                    <a:pt x="23" y="16"/>
                  </a:cubicBezTo>
                  <a:cubicBezTo>
                    <a:pt x="23" y="15"/>
                    <a:pt x="23" y="15"/>
                    <a:pt x="23" y="15"/>
                  </a:cubicBezTo>
                  <a:cubicBezTo>
                    <a:pt x="22" y="15"/>
                    <a:pt x="22" y="14"/>
                    <a:pt x="22" y="14"/>
                  </a:cubicBezTo>
                  <a:cubicBezTo>
                    <a:pt x="22" y="14"/>
                    <a:pt x="23" y="15"/>
                    <a:pt x="23" y="15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3" y="13"/>
                    <a:pt x="23" y="12"/>
                    <a:pt x="23" y="11"/>
                  </a:cubicBezTo>
                  <a:cubicBezTo>
                    <a:pt x="23" y="12"/>
                    <a:pt x="23" y="12"/>
                    <a:pt x="24" y="12"/>
                  </a:cubicBezTo>
                  <a:cubicBezTo>
                    <a:pt x="24" y="13"/>
                    <a:pt x="24" y="13"/>
                    <a:pt x="24" y="13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5" y="12"/>
                    <a:pt x="25" y="12"/>
                    <a:pt x="25" y="12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5" y="11"/>
                    <a:pt x="24" y="10"/>
                    <a:pt x="24" y="10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3" y="7"/>
                    <a:pt x="23" y="6"/>
                    <a:pt x="22" y="6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5"/>
                    <a:pt x="20" y="6"/>
                    <a:pt x="20" y="6"/>
                  </a:cubicBezTo>
                  <a:cubicBezTo>
                    <a:pt x="20" y="5"/>
                    <a:pt x="20" y="4"/>
                    <a:pt x="20" y="4"/>
                  </a:cubicBezTo>
                  <a:cubicBezTo>
                    <a:pt x="19" y="4"/>
                    <a:pt x="19" y="5"/>
                    <a:pt x="19" y="6"/>
                  </a:cubicBezTo>
                  <a:cubicBezTo>
                    <a:pt x="18" y="5"/>
                    <a:pt x="19" y="4"/>
                    <a:pt x="20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1" y="3"/>
                    <a:pt x="21" y="2"/>
                    <a:pt x="21" y="2"/>
                  </a:cubicBezTo>
                  <a:cubicBezTo>
                    <a:pt x="21" y="1"/>
                    <a:pt x="20" y="1"/>
                    <a:pt x="20" y="2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1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9" y="1"/>
                    <a:pt x="18" y="2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4"/>
                    <a:pt x="17" y="5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6" y="7"/>
                    <a:pt x="16" y="8"/>
                    <a:pt x="17" y="8"/>
                  </a:cubicBezTo>
                  <a:cubicBezTo>
                    <a:pt x="16" y="9"/>
                    <a:pt x="16" y="10"/>
                    <a:pt x="16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8"/>
                    <a:pt x="16" y="8"/>
                  </a:cubicBezTo>
                  <a:cubicBezTo>
                    <a:pt x="15" y="8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10"/>
                    <a:pt x="15" y="10"/>
                    <a:pt x="14" y="10"/>
                  </a:cubicBezTo>
                  <a:cubicBezTo>
                    <a:pt x="14" y="11"/>
                    <a:pt x="13" y="10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3" y="7"/>
                    <a:pt x="13" y="7"/>
                  </a:cubicBezTo>
                  <a:cubicBezTo>
                    <a:pt x="14" y="6"/>
                    <a:pt x="14" y="5"/>
                    <a:pt x="15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5"/>
                    <a:pt x="11" y="5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1" y="9"/>
                    <a:pt x="12" y="9"/>
                    <a:pt x="12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9"/>
                    <a:pt x="10" y="9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7"/>
                    <a:pt x="8" y="7"/>
                    <a:pt x="9" y="6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3" y="11"/>
                    <a:pt x="2" y="16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1" y="24"/>
                    <a:pt x="1" y="25"/>
                    <a:pt x="1" y="26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2" y="27"/>
                    <a:pt x="2" y="27"/>
                    <a:pt x="1" y="28"/>
                  </a:cubicBezTo>
                  <a:cubicBezTo>
                    <a:pt x="1" y="28"/>
                    <a:pt x="1" y="28"/>
                    <a:pt x="1" y="28"/>
                  </a:cubicBezTo>
                  <a:cubicBezTo>
                    <a:pt x="1" y="28"/>
                    <a:pt x="1" y="28"/>
                    <a:pt x="1" y="28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8"/>
                    <a:pt x="1" y="28"/>
                    <a:pt x="1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0" y="30"/>
                    <a:pt x="0" y="30"/>
                  </a:cubicBezTo>
                  <a:cubicBezTo>
                    <a:pt x="0" y="32"/>
                    <a:pt x="1" y="34"/>
                    <a:pt x="1" y="36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1" y="37"/>
                    <a:pt x="2" y="38"/>
                    <a:pt x="2" y="38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2" y="39"/>
                    <a:pt x="2" y="40"/>
                    <a:pt x="2" y="40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3" y="41"/>
                    <a:pt x="3" y="41"/>
                    <a:pt x="3" y="41"/>
                  </a:cubicBezTo>
                  <a:cubicBezTo>
                    <a:pt x="3" y="41"/>
                    <a:pt x="3" y="41"/>
                    <a:pt x="3" y="42"/>
                  </a:cubicBezTo>
                  <a:cubicBezTo>
                    <a:pt x="4" y="42"/>
                    <a:pt x="4" y="43"/>
                    <a:pt x="4" y="43"/>
                  </a:cubicBezTo>
                  <a:cubicBezTo>
                    <a:pt x="4" y="43"/>
                    <a:pt x="4" y="43"/>
                    <a:pt x="4" y="43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3" y="41"/>
                    <a:pt x="2" y="39"/>
                    <a:pt x="2" y="38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3" y="39"/>
                    <a:pt x="3" y="40"/>
                    <a:pt x="4" y="4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5" y="42"/>
                    <a:pt x="6" y="43"/>
                    <a:pt x="6" y="44"/>
                  </a:cubicBezTo>
                  <a:cubicBezTo>
                    <a:pt x="6" y="44"/>
                    <a:pt x="6" y="44"/>
                    <a:pt x="6" y="44"/>
                  </a:cubicBezTo>
                  <a:cubicBezTo>
                    <a:pt x="6" y="44"/>
                    <a:pt x="6" y="44"/>
                    <a:pt x="6" y="44"/>
                  </a:cubicBezTo>
                  <a:cubicBezTo>
                    <a:pt x="6" y="45"/>
                    <a:pt x="7" y="45"/>
                    <a:pt x="8" y="46"/>
                  </a:cubicBezTo>
                  <a:cubicBezTo>
                    <a:pt x="9" y="46"/>
                    <a:pt x="10" y="47"/>
                    <a:pt x="11" y="47"/>
                  </a:cubicBezTo>
                  <a:cubicBezTo>
                    <a:pt x="12" y="46"/>
                    <a:pt x="14" y="48"/>
                    <a:pt x="15" y="48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5" y="49"/>
                    <a:pt x="16" y="49"/>
                    <a:pt x="16" y="49"/>
                  </a:cubicBezTo>
                  <a:cubicBezTo>
                    <a:pt x="16" y="50"/>
                    <a:pt x="16" y="50"/>
                    <a:pt x="16" y="50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18" y="50"/>
                    <a:pt x="18" y="50"/>
                    <a:pt x="18" y="50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20" y="51"/>
                    <a:pt x="20" y="51"/>
                    <a:pt x="20" y="51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0" y="51"/>
                    <a:pt x="20" y="51"/>
                    <a:pt x="20" y="51"/>
                  </a:cubicBezTo>
                  <a:cubicBezTo>
                    <a:pt x="21" y="51"/>
                    <a:pt x="21" y="51"/>
                    <a:pt x="21" y="51"/>
                  </a:cubicBezTo>
                  <a:cubicBezTo>
                    <a:pt x="20" y="51"/>
                    <a:pt x="20" y="51"/>
                    <a:pt x="20" y="51"/>
                  </a:cubicBezTo>
                  <a:cubicBezTo>
                    <a:pt x="21" y="52"/>
                    <a:pt x="21" y="52"/>
                    <a:pt x="21" y="52"/>
                  </a:cubicBezTo>
                  <a:cubicBezTo>
                    <a:pt x="21" y="51"/>
                    <a:pt x="21" y="51"/>
                    <a:pt x="21" y="51"/>
                  </a:cubicBezTo>
                  <a:cubicBezTo>
                    <a:pt x="21" y="50"/>
                    <a:pt x="20" y="50"/>
                    <a:pt x="20" y="50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19" y="50"/>
                    <a:pt x="19" y="50"/>
                    <a:pt x="19" y="50"/>
                  </a:cubicBezTo>
                  <a:cubicBezTo>
                    <a:pt x="18" y="50"/>
                    <a:pt x="18" y="50"/>
                    <a:pt x="18" y="50"/>
                  </a:cubicBezTo>
                  <a:cubicBezTo>
                    <a:pt x="18" y="50"/>
                    <a:pt x="18" y="50"/>
                    <a:pt x="17" y="49"/>
                  </a:cubicBezTo>
                  <a:cubicBezTo>
                    <a:pt x="17" y="49"/>
                    <a:pt x="17" y="48"/>
                    <a:pt x="17" y="47"/>
                  </a:cubicBezTo>
                  <a:cubicBezTo>
                    <a:pt x="16" y="47"/>
                    <a:pt x="15" y="47"/>
                    <a:pt x="14" y="47"/>
                  </a:cubicBezTo>
                  <a:cubicBezTo>
                    <a:pt x="14" y="47"/>
                    <a:pt x="14" y="47"/>
                    <a:pt x="14" y="47"/>
                  </a:cubicBezTo>
                  <a:cubicBezTo>
                    <a:pt x="14" y="47"/>
                    <a:pt x="14" y="46"/>
                    <a:pt x="14" y="46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4" y="46"/>
                    <a:pt x="14" y="45"/>
                    <a:pt x="15" y="45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4" y="44"/>
                    <a:pt x="14" y="44"/>
                    <a:pt x="13" y="44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1" y="46"/>
                  </a:cubicBezTo>
                  <a:cubicBezTo>
                    <a:pt x="10" y="45"/>
                    <a:pt x="10" y="45"/>
                    <a:pt x="10" y="44"/>
                  </a:cubicBezTo>
                  <a:cubicBezTo>
                    <a:pt x="10" y="44"/>
                    <a:pt x="10" y="44"/>
                    <a:pt x="10" y="44"/>
                  </a:cubicBezTo>
                  <a:cubicBezTo>
                    <a:pt x="9" y="43"/>
                    <a:pt x="9" y="41"/>
                    <a:pt x="10" y="40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11" y="40"/>
                    <a:pt x="11" y="40"/>
                    <a:pt x="12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5" y="40"/>
                    <a:pt x="15" y="40"/>
                    <a:pt x="15" y="40"/>
                  </a:cubicBezTo>
                  <a:cubicBezTo>
                    <a:pt x="15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40"/>
                  </a:cubicBezTo>
                  <a:cubicBezTo>
                    <a:pt x="16" y="40"/>
                    <a:pt x="16" y="40"/>
                    <a:pt x="16" y="40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7" y="41"/>
                    <a:pt x="17" y="42"/>
                    <a:pt x="17" y="42"/>
                  </a:cubicBezTo>
                  <a:cubicBezTo>
                    <a:pt x="19" y="41"/>
                    <a:pt x="17" y="40"/>
                    <a:pt x="17" y="39"/>
                  </a:cubicBezTo>
                  <a:cubicBezTo>
                    <a:pt x="17" y="38"/>
                    <a:pt x="18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19" y="36"/>
                    <a:pt x="19" y="35"/>
                    <a:pt x="19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1" y="33"/>
                    <a:pt x="21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5" y="29"/>
                    <a:pt x="25" y="29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6" y="30"/>
                    <a:pt x="26" y="29"/>
                    <a:pt x="27" y="29"/>
                  </a:cubicBezTo>
                  <a:cubicBezTo>
                    <a:pt x="27" y="29"/>
                    <a:pt x="27" y="29"/>
                    <a:pt x="27" y="29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7" y="29"/>
                    <a:pt x="27" y="29"/>
                    <a:pt x="27" y="29"/>
                  </a:cubicBezTo>
                  <a:cubicBezTo>
                    <a:pt x="26" y="29"/>
                    <a:pt x="26" y="29"/>
                    <a:pt x="25" y="29"/>
                  </a:cubicBezTo>
                  <a:cubicBezTo>
                    <a:pt x="25" y="28"/>
                    <a:pt x="25" y="28"/>
                    <a:pt x="25" y="28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24" y="26"/>
                    <a:pt x="23" y="28"/>
                    <a:pt x="22" y="28"/>
                  </a:cubicBezTo>
                  <a:cubicBezTo>
                    <a:pt x="22" y="28"/>
                    <a:pt x="23" y="27"/>
                    <a:pt x="23" y="26"/>
                  </a:cubicBezTo>
                  <a:cubicBezTo>
                    <a:pt x="24" y="26"/>
                    <a:pt x="24" y="26"/>
                    <a:pt x="24" y="26"/>
                  </a:cubicBezTo>
                  <a:cubicBezTo>
                    <a:pt x="24" y="25"/>
                    <a:pt x="26" y="26"/>
                    <a:pt x="27" y="25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8" y="25"/>
                    <a:pt x="28" y="26"/>
                    <a:pt x="27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8" y="27"/>
                    <a:pt x="28" y="27"/>
                    <a:pt x="29" y="2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9" y="28"/>
                    <a:pt x="29" y="28"/>
                    <a:pt x="29" y="28"/>
                  </a:cubicBezTo>
                  <a:cubicBezTo>
                    <a:pt x="29" y="28"/>
                    <a:pt x="29" y="28"/>
                    <a:pt x="29" y="28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30" y="27"/>
                    <a:pt x="30" y="27"/>
                    <a:pt x="30" y="27"/>
                  </a:cubicBezTo>
                  <a:close/>
                  <a:moveTo>
                    <a:pt x="20" y="10"/>
                  </a:moveTo>
                  <a:cubicBezTo>
                    <a:pt x="20" y="10"/>
                    <a:pt x="20" y="10"/>
                    <a:pt x="20" y="10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21" y="11"/>
                    <a:pt x="21" y="11"/>
                    <a:pt x="21" y="11"/>
                  </a:cubicBezTo>
                  <a:cubicBezTo>
                    <a:pt x="21" y="11"/>
                    <a:pt x="21" y="12"/>
                    <a:pt x="20" y="12"/>
                  </a:cubicBezTo>
                  <a:cubicBezTo>
                    <a:pt x="21" y="12"/>
                    <a:pt x="21" y="12"/>
                    <a:pt x="21" y="12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9" y="12"/>
                    <a:pt x="18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0" y="12"/>
                    <a:pt x="20" y="11"/>
                    <a:pt x="20" y="10"/>
                  </a:cubicBezTo>
                  <a:close/>
                  <a:moveTo>
                    <a:pt x="18" y="8"/>
                  </a:moveTo>
                  <a:cubicBezTo>
                    <a:pt x="18" y="8"/>
                    <a:pt x="18" y="8"/>
                    <a:pt x="18" y="8"/>
                  </a:cubicBezTo>
                  <a:cubicBezTo>
                    <a:pt x="18" y="8"/>
                    <a:pt x="19" y="8"/>
                    <a:pt x="19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9" y="9"/>
                    <a:pt x="19" y="9"/>
                    <a:pt x="19" y="10"/>
                  </a:cubicBezTo>
                  <a:cubicBezTo>
                    <a:pt x="19" y="10"/>
                    <a:pt x="18" y="10"/>
                    <a:pt x="18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0"/>
                    <a:pt x="18" y="9"/>
                    <a:pt x="18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8" y="9"/>
                    <a:pt x="17" y="8"/>
                    <a:pt x="17" y="8"/>
                  </a:cubicBezTo>
                  <a:lnTo>
                    <a:pt x="18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57" name="Freeform 1679"/>
            <p:cNvSpPr>
              <a:spLocks/>
            </p:cNvSpPr>
            <p:nvPr userDrawn="1"/>
          </p:nvSpPr>
          <p:spPr bwMode="auto">
            <a:xfrm>
              <a:off x="291" y="302"/>
              <a:ext cx="4" cy="4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2" y="1"/>
                </a:cxn>
              </a:cxnLst>
              <a:rect l="0" t="0" r="r" b="b"/>
              <a:pathLst>
                <a:path w="2" h="3">
                  <a:moveTo>
                    <a:pt x="2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2"/>
                    <a:pt x="2" y="2"/>
                    <a:pt x="2" y="2"/>
                  </a:cubicBezTo>
                  <a:lnTo>
                    <a:pt x="2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258" name="Rectangle 1680"/>
          <p:cNvSpPr>
            <a:spLocks noChangeArrowheads="1"/>
          </p:cNvSpPr>
          <p:nvPr userDrawn="1"/>
        </p:nvSpPr>
        <p:spPr bwMode="auto">
          <a:xfrm>
            <a:off x="0" y="6669089"/>
            <a:ext cx="9906000" cy="200025"/>
          </a:xfrm>
          <a:prstGeom prst="rect">
            <a:avLst/>
          </a:prstGeom>
          <a:solidFill>
            <a:srgbClr val="00783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59" name="Freeform 1682"/>
          <p:cNvSpPr>
            <a:spLocks/>
          </p:cNvSpPr>
          <p:nvPr userDrawn="1"/>
        </p:nvSpPr>
        <p:spPr bwMode="auto">
          <a:xfrm flipH="1">
            <a:off x="6911843" y="615951"/>
            <a:ext cx="1098946" cy="18954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8" y="110"/>
              </a:cxn>
              <a:cxn ang="0">
                <a:pos x="78" y="216"/>
              </a:cxn>
              <a:cxn ang="0">
                <a:pos x="106" y="304"/>
              </a:cxn>
              <a:cxn ang="0">
                <a:pos x="136" y="398"/>
              </a:cxn>
              <a:cxn ang="0">
                <a:pos x="164" y="506"/>
              </a:cxn>
              <a:cxn ang="0">
                <a:pos x="206" y="672"/>
              </a:cxn>
              <a:cxn ang="0">
                <a:pos x="236" y="788"/>
              </a:cxn>
              <a:cxn ang="0">
                <a:pos x="272" y="990"/>
              </a:cxn>
              <a:cxn ang="0">
                <a:pos x="286" y="1086"/>
              </a:cxn>
              <a:cxn ang="0">
                <a:pos x="302" y="1194"/>
              </a:cxn>
              <a:cxn ang="0">
                <a:pos x="638" y="1194"/>
              </a:cxn>
              <a:cxn ang="0">
                <a:pos x="624" y="1142"/>
              </a:cxn>
              <a:cxn ang="0">
                <a:pos x="598" y="1060"/>
              </a:cxn>
              <a:cxn ang="0">
                <a:pos x="572" y="980"/>
              </a:cxn>
              <a:cxn ang="0">
                <a:pos x="548" y="912"/>
              </a:cxn>
              <a:cxn ang="0">
                <a:pos x="494" y="784"/>
              </a:cxn>
              <a:cxn ang="0">
                <a:pos x="456" y="698"/>
              </a:cxn>
              <a:cxn ang="0">
                <a:pos x="424" y="626"/>
              </a:cxn>
              <a:cxn ang="0">
                <a:pos x="378" y="532"/>
              </a:cxn>
              <a:cxn ang="0">
                <a:pos x="340" y="470"/>
              </a:cxn>
              <a:cxn ang="0">
                <a:pos x="306" y="414"/>
              </a:cxn>
              <a:cxn ang="0">
                <a:pos x="268" y="342"/>
              </a:cxn>
              <a:cxn ang="0">
                <a:pos x="228" y="286"/>
              </a:cxn>
              <a:cxn ang="0">
                <a:pos x="174" y="210"/>
              </a:cxn>
              <a:cxn ang="0">
                <a:pos x="122" y="140"/>
              </a:cxn>
              <a:cxn ang="0">
                <a:pos x="58" y="52"/>
              </a:cxn>
              <a:cxn ang="0">
                <a:pos x="30" y="20"/>
              </a:cxn>
              <a:cxn ang="0">
                <a:pos x="0" y="0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60" name="Freeform 1683"/>
          <p:cNvSpPr>
            <a:spLocks/>
          </p:cNvSpPr>
          <p:nvPr userDrawn="1"/>
        </p:nvSpPr>
        <p:spPr bwMode="auto">
          <a:xfrm flipH="1">
            <a:off x="8027988" y="3175"/>
            <a:ext cx="772187" cy="584200"/>
          </a:xfrm>
          <a:custGeom>
            <a:avLst/>
            <a:gdLst/>
            <a:ahLst/>
            <a:cxnLst>
              <a:cxn ang="0">
                <a:pos x="448" y="372"/>
              </a:cxn>
              <a:cxn ang="0">
                <a:pos x="388" y="302"/>
              </a:cxn>
              <a:cxn ang="0">
                <a:pos x="280" y="208"/>
              </a:cxn>
              <a:cxn ang="0">
                <a:pos x="210" y="142"/>
              </a:cxn>
              <a:cxn ang="0">
                <a:pos x="140" y="94"/>
              </a:cxn>
              <a:cxn ang="0">
                <a:pos x="64" y="44"/>
              </a:cxn>
              <a:cxn ang="0">
                <a:pos x="0" y="0"/>
              </a:cxn>
              <a:cxn ang="0">
                <a:pos x="280" y="0"/>
              </a:cxn>
              <a:cxn ang="0">
                <a:pos x="300" y="36"/>
              </a:cxn>
              <a:cxn ang="0">
                <a:pos x="324" y="82"/>
              </a:cxn>
              <a:cxn ang="0">
                <a:pos x="346" y="134"/>
              </a:cxn>
              <a:cxn ang="0">
                <a:pos x="378" y="206"/>
              </a:cxn>
              <a:cxn ang="0">
                <a:pos x="408" y="264"/>
              </a:cxn>
              <a:cxn ang="0">
                <a:pos x="434" y="334"/>
              </a:cxn>
              <a:cxn ang="0">
                <a:pos x="448" y="372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grpSp>
        <p:nvGrpSpPr>
          <p:cNvPr id="4" name="Group 1684"/>
          <p:cNvGrpSpPr>
            <a:grpSpLocks/>
          </p:cNvGrpSpPr>
          <p:nvPr userDrawn="1"/>
        </p:nvGrpSpPr>
        <p:grpSpPr bwMode="auto">
          <a:xfrm flipH="1">
            <a:off x="6908404" y="6350"/>
            <a:ext cx="2997596" cy="2501900"/>
            <a:chOff x="0" y="2744"/>
            <a:chExt cx="1740" cy="1576"/>
          </a:xfrm>
        </p:grpSpPr>
        <p:sp>
          <p:nvSpPr>
            <p:cNvPr id="262" name="Freeform 1685"/>
            <p:cNvSpPr>
              <a:spLocks/>
            </p:cNvSpPr>
            <p:nvPr userDrawn="1"/>
          </p:nvSpPr>
          <p:spPr bwMode="auto">
            <a:xfrm>
              <a:off x="648" y="2744"/>
              <a:ext cx="1092" cy="15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1" y="176"/>
                </a:cxn>
              </a:cxnLst>
              <a:rect l="0" t="0" r="r" b="b"/>
              <a:pathLst>
                <a:path w="181" h="176">
                  <a:moveTo>
                    <a:pt x="0" y="0"/>
                  </a:moveTo>
                  <a:cubicBezTo>
                    <a:pt x="81" y="32"/>
                    <a:pt x="147" y="96"/>
                    <a:pt x="181" y="176"/>
                  </a:cubicBezTo>
                </a:path>
              </a:pathLst>
            </a:custGeom>
            <a:noFill/>
            <a:ln w="19050" cap="flat" cmpd="sng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63" name="Freeform 1686"/>
            <p:cNvSpPr>
              <a:spLocks noEditPoints="1"/>
            </p:cNvSpPr>
            <p:nvPr userDrawn="1"/>
          </p:nvSpPr>
          <p:spPr bwMode="auto">
            <a:xfrm>
              <a:off x="0" y="2744"/>
              <a:ext cx="1401" cy="1576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13" y="176"/>
                </a:cxn>
                <a:cxn ang="0">
                  <a:pos x="168" y="0"/>
                </a:cxn>
                <a:cxn ang="0">
                  <a:pos x="254" y="175"/>
                </a:cxn>
              </a:cxnLst>
              <a:rect l="0" t="0" r="r" b="b"/>
              <a:pathLst>
                <a:path w="254" h="176">
                  <a:moveTo>
                    <a:pt x="0" y="12"/>
                  </a:moveTo>
                  <a:cubicBezTo>
                    <a:pt x="94" y="31"/>
                    <a:pt x="172" y="93"/>
                    <a:pt x="213" y="176"/>
                  </a:cubicBezTo>
                  <a:moveTo>
                    <a:pt x="168" y="0"/>
                  </a:moveTo>
                  <a:cubicBezTo>
                    <a:pt x="210" y="50"/>
                    <a:pt x="240" y="110"/>
                    <a:pt x="254" y="175"/>
                  </a:cubicBezTo>
                </a:path>
              </a:pathLst>
            </a:custGeom>
            <a:noFill/>
            <a:ln w="19050" cap="flat" cmpd="sng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264" name="Rectangle 1034"/>
          <p:cNvSpPr>
            <a:spLocks noChangeArrowheads="1"/>
          </p:cNvSpPr>
          <p:nvPr userDrawn="1"/>
        </p:nvSpPr>
        <p:spPr bwMode="auto">
          <a:xfrm>
            <a:off x="256250" y="-9524"/>
            <a:ext cx="9654910" cy="37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5" name="Line 1086"/>
          <p:cNvSpPr>
            <a:spLocks noChangeShapeType="1"/>
          </p:cNvSpPr>
          <p:nvPr userDrawn="1"/>
        </p:nvSpPr>
        <p:spPr bwMode="auto">
          <a:xfrm>
            <a:off x="524538" y="617539"/>
            <a:ext cx="1719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6" name="Line 1087"/>
          <p:cNvSpPr>
            <a:spLocks noChangeShapeType="1"/>
          </p:cNvSpPr>
          <p:nvPr userDrawn="1"/>
        </p:nvSpPr>
        <p:spPr bwMode="auto">
          <a:xfrm>
            <a:off x="524538" y="617539"/>
            <a:ext cx="1719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7" name="Rectangle 1088"/>
          <p:cNvSpPr>
            <a:spLocks noChangeArrowheads="1"/>
          </p:cNvSpPr>
          <p:nvPr userDrawn="1"/>
        </p:nvSpPr>
        <p:spPr bwMode="auto">
          <a:xfrm>
            <a:off x="524538" y="617539"/>
            <a:ext cx="1719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8" name="Rectangle 1089"/>
          <p:cNvSpPr>
            <a:spLocks noChangeArrowheads="1"/>
          </p:cNvSpPr>
          <p:nvPr userDrawn="1"/>
        </p:nvSpPr>
        <p:spPr bwMode="auto">
          <a:xfrm>
            <a:off x="524538" y="617539"/>
            <a:ext cx="1719" cy="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9" name="Freeform 1098"/>
          <p:cNvSpPr>
            <a:spLocks/>
          </p:cNvSpPr>
          <p:nvPr userDrawn="1"/>
        </p:nvSpPr>
        <p:spPr bwMode="auto">
          <a:xfrm>
            <a:off x="527977" y="617539"/>
            <a:ext cx="344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0" name="Freeform 1115"/>
          <p:cNvSpPr>
            <a:spLocks/>
          </p:cNvSpPr>
          <p:nvPr userDrawn="1"/>
        </p:nvSpPr>
        <p:spPr bwMode="auto">
          <a:xfrm>
            <a:off x="497021" y="473075"/>
            <a:ext cx="3440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1" name="Freeform 1120"/>
          <p:cNvSpPr>
            <a:spLocks/>
          </p:cNvSpPr>
          <p:nvPr userDrawn="1"/>
        </p:nvSpPr>
        <p:spPr bwMode="auto">
          <a:xfrm>
            <a:off x="497021" y="463551"/>
            <a:ext cx="3440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2" name="Freeform 1134"/>
          <p:cNvSpPr>
            <a:spLocks/>
          </p:cNvSpPr>
          <p:nvPr userDrawn="1"/>
        </p:nvSpPr>
        <p:spPr bwMode="auto">
          <a:xfrm>
            <a:off x="761869" y="514350"/>
            <a:ext cx="3440" cy="6350"/>
          </a:xfrm>
          <a:custGeom>
            <a:avLst/>
            <a:gdLst/>
            <a:ahLst/>
            <a:cxnLst>
              <a:cxn ang="0">
                <a:pos x="2" y="4"/>
              </a:cxn>
              <a:cxn ang="0">
                <a:pos x="2" y="4"/>
              </a:cxn>
              <a:cxn ang="0">
                <a:pos x="2" y="4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2"/>
              </a:cxn>
              <a:cxn ang="0">
                <a:pos x="2" y="4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2" y="4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3" name="Freeform 1141"/>
          <p:cNvSpPr>
            <a:spLocks/>
          </p:cNvSpPr>
          <p:nvPr userDrawn="1"/>
        </p:nvSpPr>
        <p:spPr bwMode="auto">
          <a:xfrm>
            <a:off x="765309" y="479425"/>
            <a:ext cx="1719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0" y="2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4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4"/>
              </a:cxn>
            </a:cxnLst>
            <a:rect l="0" t="0" r="r" b="b"/>
            <a:pathLst>
              <a:path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4" name="Freeform 1148"/>
          <p:cNvSpPr>
            <a:spLocks/>
          </p:cNvSpPr>
          <p:nvPr userDrawn="1"/>
        </p:nvSpPr>
        <p:spPr bwMode="auto">
          <a:xfrm>
            <a:off x="751550" y="460376"/>
            <a:ext cx="3440" cy="3175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0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5" name="Freeform 1150"/>
          <p:cNvSpPr>
            <a:spLocks/>
          </p:cNvSpPr>
          <p:nvPr userDrawn="1"/>
        </p:nvSpPr>
        <p:spPr bwMode="auto">
          <a:xfrm>
            <a:off x="741231" y="447676"/>
            <a:ext cx="1719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0"/>
              </a:cxn>
              <a:cxn ang="0">
                <a:pos x="0" y="2"/>
              </a:cxn>
            </a:cxnLst>
            <a:rect l="0" t="0" r="r" b="b"/>
            <a:pathLst>
              <a:path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6" name="Freeform 1152"/>
          <p:cNvSpPr>
            <a:spLocks/>
          </p:cNvSpPr>
          <p:nvPr userDrawn="1"/>
        </p:nvSpPr>
        <p:spPr bwMode="auto">
          <a:xfrm>
            <a:off x="741231" y="447676"/>
            <a:ext cx="3440" cy="3175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7" name="Freeform 1154"/>
          <p:cNvSpPr>
            <a:spLocks/>
          </p:cNvSpPr>
          <p:nvPr userDrawn="1"/>
        </p:nvSpPr>
        <p:spPr bwMode="auto">
          <a:xfrm>
            <a:off x="720594" y="434975"/>
            <a:ext cx="3440" cy="1588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8" name="Freeform 1156"/>
          <p:cNvSpPr>
            <a:spLocks/>
          </p:cNvSpPr>
          <p:nvPr userDrawn="1"/>
        </p:nvSpPr>
        <p:spPr bwMode="auto">
          <a:xfrm>
            <a:off x="720594" y="431801"/>
            <a:ext cx="3440" cy="3175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9" name="Freeform 1163"/>
          <p:cNvSpPr>
            <a:spLocks/>
          </p:cNvSpPr>
          <p:nvPr userDrawn="1"/>
        </p:nvSpPr>
        <p:spPr bwMode="auto">
          <a:xfrm>
            <a:off x="662120" y="415926"/>
            <a:ext cx="6879" cy="3175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2"/>
              </a:cxn>
              <a:cxn ang="0">
                <a:pos x="4" y="2"/>
              </a:cxn>
              <a:cxn ang="0">
                <a:pos x="4" y="0"/>
              </a:cxn>
              <a:cxn ang="0">
                <a:pos x="4" y="0"/>
              </a:cxn>
              <a:cxn ang="0">
                <a:pos x="2" y="0"/>
              </a:cxn>
              <a:cxn ang="0">
                <a:pos x="2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4" y="2"/>
              </a:cxn>
              <a:cxn ang="0">
                <a:pos x="4" y="0"/>
              </a:cxn>
              <a:cxn ang="0">
                <a:pos x="4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2" y="2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4" y="0"/>
                </a:lnTo>
                <a:lnTo>
                  <a:pt x="2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4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0" name="Freeform 1172"/>
          <p:cNvSpPr>
            <a:spLocks/>
          </p:cNvSpPr>
          <p:nvPr userDrawn="1"/>
        </p:nvSpPr>
        <p:spPr bwMode="auto">
          <a:xfrm>
            <a:off x="631164" y="476251"/>
            <a:ext cx="3440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1" name="Freeform 1177"/>
          <p:cNvSpPr>
            <a:spLocks/>
          </p:cNvSpPr>
          <p:nvPr userDrawn="1"/>
        </p:nvSpPr>
        <p:spPr bwMode="auto">
          <a:xfrm>
            <a:off x="603648" y="534989"/>
            <a:ext cx="3440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2" name="Freeform 1180"/>
          <p:cNvSpPr>
            <a:spLocks/>
          </p:cNvSpPr>
          <p:nvPr userDrawn="1"/>
        </p:nvSpPr>
        <p:spPr bwMode="auto">
          <a:xfrm>
            <a:off x="607087" y="530226"/>
            <a:ext cx="3440" cy="476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2" y="3"/>
              </a:cxn>
              <a:cxn ang="0">
                <a:pos x="2" y="3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2" y="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3" name="Line 1187"/>
          <p:cNvSpPr>
            <a:spLocks noChangeShapeType="1"/>
          </p:cNvSpPr>
          <p:nvPr userDrawn="1"/>
        </p:nvSpPr>
        <p:spPr bwMode="auto">
          <a:xfrm>
            <a:off x="617406" y="520700"/>
            <a:ext cx="1719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4" name="Line 1188"/>
          <p:cNvSpPr>
            <a:spLocks noChangeShapeType="1"/>
          </p:cNvSpPr>
          <p:nvPr userDrawn="1"/>
        </p:nvSpPr>
        <p:spPr bwMode="auto">
          <a:xfrm>
            <a:off x="617406" y="520700"/>
            <a:ext cx="1719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5" name="Freeform 1208"/>
          <p:cNvSpPr>
            <a:spLocks/>
          </p:cNvSpPr>
          <p:nvPr userDrawn="1"/>
        </p:nvSpPr>
        <p:spPr bwMode="auto">
          <a:xfrm>
            <a:off x="644923" y="557214"/>
            <a:ext cx="1719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6" name="Freeform 1210"/>
          <p:cNvSpPr>
            <a:spLocks/>
          </p:cNvSpPr>
          <p:nvPr userDrawn="1"/>
        </p:nvSpPr>
        <p:spPr bwMode="auto">
          <a:xfrm>
            <a:off x="644923" y="557214"/>
            <a:ext cx="3440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7" name="Freeform 1214"/>
          <p:cNvSpPr>
            <a:spLocks/>
          </p:cNvSpPr>
          <p:nvPr userDrawn="1"/>
        </p:nvSpPr>
        <p:spPr bwMode="auto">
          <a:xfrm>
            <a:off x="644923" y="557214"/>
            <a:ext cx="3440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8" name="Rectangle 1215"/>
          <p:cNvSpPr>
            <a:spLocks noChangeArrowheads="1"/>
          </p:cNvSpPr>
          <p:nvPr userDrawn="1"/>
        </p:nvSpPr>
        <p:spPr bwMode="auto">
          <a:xfrm>
            <a:off x="644923" y="627064"/>
            <a:ext cx="1719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9" name="Freeform 1217"/>
          <p:cNvSpPr>
            <a:spLocks/>
          </p:cNvSpPr>
          <p:nvPr userDrawn="1"/>
        </p:nvSpPr>
        <p:spPr bwMode="auto">
          <a:xfrm>
            <a:off x="644923" y="627064"/>
            <a:ext cx="1719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0" name="Freeform 1219"/>
          <p:cNvSpPr>
            <a:spLocks/>
          </p:cNvSpPr>
          <p:nvPr userDrawn="1"/>
        </p:nvSpPr>
        <p:spPr bwMode="auto">
          <a:xfrm>
            <a:off x="792825" y="541339"/>
            <a:ext cx="1719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1" name="Freeform 1221"/>
          <p:cNvSpPr>
            <a:spLocks/>
          </p:cNvSpPr>
          <p:nvPr userDrawn="1"/>
        </p:nvSpPr>
        <p:spPr bwMode="auto">
          <a:xfrm>
            <a:off x="792825" y="541339"/>
            <a:ext cx="3440" cy="3175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0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2" name="Freeform 1234"/>
          <p:cNvSpPr>
            <a:spLocks/>
          </p:cNvSpPr>
          <p:nvPr userDrawn="1"/>
        </p:nvSpPr>
        <p:spPr bwMode="auto">
          <a:xfrm>
            <a:off x="782506" y="550864"/>
            <a:ext cx="344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3" name="Line 1237"/>
          <p:cNvSpPr>
            <a:spLocks noChangeShapeType="1"/>
          </p:cNvSpPr>
          <p:nvPr userDrawn="1"/>
        </p:nvSpPr>
        <p:spPr bwMode="auto">
          <a:xfrm>
            <a:off x="789386" y="544514"/>
            <a:ext cx="1719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4" name="Line 1238"/>
          <p:cNvSpPr>
            <a:spLocks noChangeShapeType="1"/>
          </p:cNvSpPr>
          <p:nvPr userDrawn="1"/>
        </p:nvSpPr>
        <p:spPr bwMode="auto">
          <a:xfrm>
            <a:off x="789386" y="544514"/>
            <a:ext cx="1719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5" name="Freeform 1240"/>
          <p:cNvSpPr>
            <a:spLocks/>
          </p:cNvSpPr>
          <p:nvPr userDrawn="1"/>
        </p:nvSpPr>
        <p:spPr bwMode="auto">
          <a:xfrm>
            <a:off x="789386" y="541339"/>
            <a:ext cx="1719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6" name="Freeform 1243"/>
          <p:cNvSpPr>
            <a:spLocks/>
          </p:cNvSpPr>
          <p:nvPr userDrawn="1"/>
        </p:nvSpPr>
        <p:spPr bwMode="auto">
          <a:xfrm>
            <a:off x="789385" y="538164"/>
            <a:ext cx="3440" cy="3175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7" name="Freeform 1246"/>
          <p:cNvSpPr>
            <a:spLocks/>
          </p:cNvSpPr>
          <p:nvPr userDrawn="1"/>
        </p:nvSpPr>
        <p:spPr bwMode="auto">
          <a:xfrm>
            <a:off x="785946" y="547689"/>
            <a:ext cx="3440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8" name="Freeform 1250"/>
          <p:cNvSpPr>
            <a:spLocks/>
          </p:cNvSpPr>
          <p:nvPr userDrawn="1"/>
        </p:nvSpPr>
        <p:spPr bwMode="auto">
          <a:xfrm>
            <a:off x="792825" y="530225"/>
            <a:ext cx="3440" cy="1588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9" name="Freeform 1252"/>
          <p:cNvSpPr>
            <a:spLocks/>
          </p:cNvSpPr>
          <p:nvPr userDrawn="1"/>
        </p:nvSpPr>
        <p:spPr bwMode="auto">
          <a:xfrm>
            <a:off x="792825" y="527050"/>
            <a:ext cx="3440" cy="7938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5"/>
              </a:cxn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5"/>
              </a:cxn>
              <a:cxn ang="0">
                <a:pos x="2" y="2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00" name="Freeform 1255"/>
          <p:cNvSpPr>
            <a:spLocks/>
          </p:cNvSpPr>
          <p:nvPr userDrawn="1"/>
        </p:nvSpPr>
        <p:spPr bwMode="auto">
          <a:xfrm>
            <a:off x="772187" y="550864"/>
            <a:ext cx="344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01" name="Rectangle 1256"/>
          <p:cNvSpPr>
            <a:spLocks noChangeArrowheads="1"/>
          </p:cNvSpPr>
          <p:nvPr userDrawn="1"/>
        </p:nvSpPr>
        <p:spPr bwMode="auto">
          <a:xfrm>
            <a:off x="782506" y="550864"/>
            <a:ext cx="1719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02" name="Freeform 1258"/>
          <p:cNvSpPr>
            <a:spLocks/>
          </p:cNvSpPr>
          <p:nvPr userDrawn="1"/>
        </p:nvSpPr>
        <p:spPr bwMode="auto">
          <a:xfrm>
            <a:off x="782506" y="550864"/>
            <a:ext cx="1719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03" name="Freeform 1266"/>
          <p:cNvSpPr>
            <a:spLocks/>
          </p:cNvSpPr>
          <p:nvPr userDrawn="1"/>
        </p:nvSpPr>
        <p:spPr bwMode="auto">
          <a:xfrm>
            <a:off x="789386" y="534989"/>
            <a:ext cx="1719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04" name="Freeform 1269"/>
          <p:cNvSpPr>
            <a:spLocks/>
          </p:cNvSpPr>
          <p:nvPr userDrawn="1"/>
        </p:nvSpPr>
        <p:spPr bwMode="auto">
          <a:xfrm>
            <a:off x="789385" y="530226"/>
            <a:ext cx="3440" cy="476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3"/>
              </a:cxn>
              <a:cxn ang="0">
                <a:pos x="0" y="3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3"/>
              </a:cxn>
              <a:cxn ang="0">
                <a:pos x="0" y="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05" name="Line 1270"/>
          <p:cNvSpPr>
            <a:spLocks noChangeShapeType="1"/>
          </p:cNvSpPr>
          <p:nvPr userDrawn="1"/>
        </p:nvSpPr>
        <p:spPr bwMode="auto">
          <a:xfrm>
            <a:off x="789386" y="530225"/>
            <a:ext cx="1719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06" name="Line 1271"/>
          <p:cNvSpPr>
            <a:spLocks noChangeShapeType="1"/>
          </p:cNvSpPr>
          <p:nvPr userDrawn="1"/>
        </p:nvSpPr>
        <p:spPr bwMode="auto">
          <a:xfrm>
            <a:off x="789386" y="530225"/>
            <a:ext cx="1719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07" name="Rectangle 1272"/>
          <p:cNvSpPr>
            <a:spLocks noChangeArrowheads="1"/>
          </p:cNvSpPr>
          <p:nvPr userDrawn="1"/>
        </p:nvSpPr>
        <p:spPr bwMode="auto">
          <a:xfrm>
            <a:off x="789386" y="530225"/>
            <a:ext cx="1719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08" name="Rectangle 1273"/>
          <p:cNvSpPr>
            <a:spLocks noChangeArrowheads="1"/>
          </p:cNvSpPr>
          <p:nvPr userDrawn="1"/>
        </p:nvSpPr>
        <p:spPr bwMode="auto">
          <a:xfrm>
            <a:off x="789386" y="530225"/>
            <a:ext cx="1719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09" name="Line 1274"/>
          <p:cNvSpPr>
            <a:spLocks noChangeShapeType="1"/>
          </p:cNvSpPr>
          <p:nvPr userDrawn="1"/>
        </p:nvSpPr>
        <p:spPr bwMode="auto">
          <a:xfrm>
            <a:off x="789386" y="527050"/>
            <a:ext cx="1719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10" name="Line 1275"/>
          <p:cNvSpPr>
            <a:spLocks noChangeShapeType="1"/>
          </p:cNvSpPr>
          <p:nvPr userDrawn="1"/>
        </p:nvSpPr>
        <p:spPr bwMode="auto">
          <a:xfrm>
            <a:off x="789386" y="527050"/>
            <a:ext cx="1719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11" name="Freeform 1277"/>
          <p:cNvSpPr>
            <a:spLocks/>
          </p:cNvSpPr>
          <p:nvPr userDrawn="1"/>
        </p:nvSpPr>
        <p:spPr bwMode="auto">
          <a:xfrm>
            <a:off x="789386" y="523876"/>
            <a:ext cx="1719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12" name="Freeform 1287"/>
          <p:cNvSpPr>
            <a:spLocks/>
          </p:cNvSpPr>
          <p:nvPr userDrawn="1"/>
        </p:nvSpPr>
        <p:spPr bwMode="auto">
          <a:xfrm>
            <a:off x="779067" y="514350"/>
            <a:ext cx="3440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13" name="Freeform 1290"/>
          <p:cNvSpPr>
            <a:spLocks/>
          </p:cNvSpPr>
          <p:nvPr userDrawn="1"/>
        </p:nvSpPr>
        <p:spPr bwMode="auto">
          <a:xfrm>
            <a:off x="779067" y="517526"/>
            <a:ext cx="3440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14" name="Rectangle 1335"/>
          <p:cNvSpPr>
            <a:spLocks noChangeArrowheads="1"/>
          </p:cNvSpPr>
          <p:nvPr userDrawn="1"/>
        </p:nvSpPr>
        <p:spPr bwMode="auto">
          <a:xfrm>
            <a:off x="507340" y="508000"/>
            <a:ext cx="1719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15" name="Rectangle 1336"/>
          <p:cNvSpPr>
            <a:spLocks noChangeArrowheads="1"/>
          </p:cNvSpPr>
          <p:nvPr userDrawn="1"/>
        </p:nvSpPr>
        <p:spPr bwMode="auto">
          <a:xfrm>
            <a:off x="514219" y="495300"/>
            <a:ext cx="1719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16" name="Rectangle 1337"/>
          <p:cNvSpPr>
            <a:spLocks noChangeArrowheads="1"/>
          </p:cNvSpPr>
          <p:nvPr userDrawn="1"/>
        </p:nvSpPr>
        <p:spPr bwMode="auto">
          <a:xfrm>
            <a:off x="514219" y="495300"/>
            <a:ext cx="1719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17" name="Rectangle 1340"/>
          <p:cNvSpPr>
            <a:spLocks noChangeArrowheads="1"/>
          </p:cNvSpPr>
          <p:nvPr userDrawn="1"/>
        </p:nvSpPr>
        <p:spPr bwMode="auto">
          <a:xfrm>
            <a:off x="507340" y="508000"/>
            <a:ext cx="1719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18" name="Rectangle 1341"/>
          <p:cNvSpPr>
            <a:spLocks noChangeArrowheads="1"/>
          </p:cNvSpPr>
          <p:nvPr userDrawn="1"/>
        </p:nvSpPr>
        <p:spPr bwMode="auto">
          <a:xfrm>
            <a:off x="507340" y="508000"/>
            <a:ext cx="1719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19" name="Rectangle 1342"/>
          <p:cNvSpPr>
            <a:spLocks noChangeArrowheads="1"/>
          </p:cNvSpPr>
          <p:nvPr userDrawn="1"/>
        </p:nvSpPr>
        <p:spPr bwMode="auto">
          <a:xfrm>
            <a:off x="507340" y="508000"/>
            <a:ext cx="1719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20" name="Rectangle 1343"/>
          <p:cNvSpPr>
            <a:spLocks noChangeArrowheads="1"/>
          </p:cNvSpPr>
          <p:nvPr userDrawn="1"/>
        </p:nvSpPr>
        <p:spPr bwMode="auto">
          <a:xfrm>
            <a:off x="507340" y="508000"/>
            <a:ext cx="1719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21" name="Rectangle 1344"/>
          <p:cNvSpPr>
            <a:spLocks noChangeArrowheads="1"/>
          </p:cNvSpPr>
          <p:nvPr userDrawn="1"/>
        </p:nvSpPr>
        <p:spPr bwMode="auto">
          <a:xfrm>
            <a:off x="503900" y="485776"/>
            <a:ext cx="1719" cy="3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25" name="Title 324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28541C59-C23B-45AD-BB79-71D28A97E6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28541C59-C23B-45AD-BB79-71D28A97E6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787783" y="6400800"/>
            <a:ext cx="20637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281481" y="6400800"/>
            <a:ext cx="1699154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934884" y="6435725"/>
            <a:ext cx="2041393" cy="2794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DD91C-CDCB-4852-8D67-F7AE14927D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8B28C-A1A9-4BD1-BCBF-1455A24961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fld id="{28541C59-C23B-45AD-BB79-71D28A97E66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7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7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" name="Rectangle 80"/>
          <p:cNvSpPr>
            <a:spLocks noChangeArrowheads="1"/>
          </p:cNvSpPr>
          <p:nvPr userDrawn="1"/>
        </p:nvSpPr>
        <p:spPr bwMode="auto">
          <a:xfrm>
            <a:off x="0" y="6145222"/>
            <a:ext cx="9906000" cy="712787"/>
          </a:xfrm>
          <a:prstGeom prst="rect">
            <a:avLst/>
          </a:prstGeom>
          <a:solidFill>
            <a:srgbClr val="014C6D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05" name="Rectangle 81"/>
          <p:cNvSpPr>
            <a:spLocks noChangeArrowheads="1"/>
          </p:cNvSpPr>
          <p:nvPr/>
        </p:nvSpPr>
        <p:spPr bwMode="auto">
          <a:xfrm flipH="1">
            <a:off x="0" y="9"/>
            <a:ext cx="9906000" cy="200025"/>
          </a:xfrm>
          <a:prstGeom prst="rect">
            <a:avLst/>
          </a:prstGeom>
          <a:solidFill>
            <a:srgbClr val="00783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8" name="Picture 82" descr="IFC_Wt_Logo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44211" y="6364288"/>
            <a:ext cx="204827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8" name="Freeform 84"/>
          <p:cNvSpPr>
            <a:spLocks/>
          </p:cNvSpPr>
          <p:nvPr/>
        </p:nvSpPr>
        <p:spPr bwMode="auto">
          <a:xfrm flipH="1">
            <a:off x="8872406" y="6323022"/>
            <a:ext cx="378354" cy="5349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8" y="110"/>
              </a:cxn>
              <a:cxn ang="0">
                <a:pos x="78" y="216"/>
              </a:cxn>
              <a:cxn ang="0">
                <a:pos x="106" y="304"/>
              </a:cxn>
              <a:cxn ang="0">
                <a:pos x="136" y="398"/>
              </a:cxn>
              <a:cxn ang="0">
                <a:pos x="164" y="506"/>
              </a:cxn>
              <a:cxn ang="0">
                <a:pos x="206" y="672"/>
              </a:cxn>
              <a:cxn ang="0">
                <a:pos x="236" y="788"/>
              </a:cxn>
              <a:cxn ang="0">
                <a:pos x="272" y="990"/>
              </a:cxn>
              <a:cxn ang="0">
                <a:pos x="286" y="1086"/>
              </a:cxn>
              <a:cxn ang="0">
                <a:pos x="302" y="1194"/>
              </a:cxn>
              <a:cxn ang="0">
                <a:pos x="638" y="1194"/>
              </a:cxn>
              <a:cxn ang="0">
                <a:pos x="624" y="1142"/>
              </a:cxn>
              <a:cxn ang="0">
                <a:pos x="598" y="1060"/>
              </a:cxn>
              <a:cxn ang="0">
                <a:pos x="572" y="980"/>
              </a:cxn>
              <a:cxn ang="0">
                <a:pos x="548" y="912"/>
              </a:cxn>
              <a:cxn ang="0">
                <a:pos x="494" y="784"/>
              </a:cxn>
              <a:cxn ang="0">
                <a:pos x="456" y="698"/>
              </a:cxn>
              <a:cxn ang="0">
                <a:pos x="424" y="626"/>
              </a:cxn>
              <a:cxn ang="0">
                <a:pos x="378" y="532"/>
              </a:cxn>
              <a:cxn ang="0">
                <a:pos x="340" y="470"/>
              </a:cxn>
              <a:cxn ang="0">
                <a:pos x="306" y="414"/>
              </a:cxn>
              <a:cxn ang="0">
                <a:pos x="268" y="342"/>
              </a:cxn>
              <a:cxn ang="0">
                <a:pos x="228" y="286"/>
              </a:cxn>
              <a:cxn ang="0">
                <a:pos x="174" y="210"/>
              </a:cxn>
              <a:cxn ang="0">
                <a:pos x="122" y="140"/>
              </a:cxn>
              <a:cxn ang="0">
                <a:pos x="58" y="52"/>
              </a:cxn>
              <a:cxn ang="0">
                <a:pos x="30" y="20"/>
              </a:cxn>
              <a:cxn ang="0">
                <a:pos x="0" y="0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09" name="Freeform 85"/>
          <p:cNvSpPr>
            <a:spLocks/>
          </p:cNvSpPr>
          <p:nvPr/>
        </p:nvSpPr>
        <p:spPr bwMode="auto">
          <a:xfrm flipH="1">
            <a:off x="9257639" y="6146800"/>
            <a:ext cx="266567" cy="165100"/>
          </a:xfrm>
          <a:custGeom>
            <a:avLst/>
            <a:gdLst/>
            <a:ahLst/>
            <a:cxnLst>
              <a:cxn ang="0">
                <a:pos x="448" y="372"/>
              </a:cxn>
              <a:cxn ang="0">
                <a:pos x="388" y="302"/>
              </a:cxn>
              <a:cxn ang="0">
                <a:pos x="280" y="208"/>
              </a:cxn>
              <a:cxn ang="0">
                <a:pos x="210" y="142"/>
              </a:cxn>
              <a:cxn ang="0">
                <a:pos x="140" y="94"/>
              </a:cxn>
              <a:cxn ang="0">
                <a:pos x="64" y="44"/>
              </a:cxn>
              <a:cxn ang="0">
                <a:pos x="0" y="0"/>
              </a:cxn>
              <a:cxn ang="0">
                <a:pos x="280" y="0"/>
              </a:cxn>
              <a:cxn ang="0">
                <a:pos x="300" y="36"/>
              </a:cxn>
              <a:cxn ang="0">
                <a:pos x="324" y="82"/>
              </a:cxn>
              <a:cxn ang="0">
                <a:pos x="346" y="134"/>
              </a:cxn>
              <a:cxn ang="0">
                <a:pos x="378" y="206"/>
              </a:cxn>
              <a:cxn ang="0">
                <a:pos x="408" y="264"/>
              </a:cxn>
              <a:cxn ang="0">
                <a:pos x="434" y="334"/>
              </a:cxn>
              <a:cxn ang="0">
                <a:pos x="448" y="372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grpSp>
        <p:nvGrpSpPr>
          <p:cNvPr id="3" name="Group 86"/>
          <p:cNvGrpSpPr>
            <a:grpSpLocks/>
          </p:cNvGrpSpPr>
          <p:nvPr/>
        </p:nvGrpSpPr>
        <p:grpSpPr bwMode="auto">
          <a:xfrm flipH="1">
            <a:off x="8839729" y="6132513"/>
            <a:ext cx="1073150" cy="730250"/>
            <a:chOff x="0" y="2744"/>
            <a:chExt cx="1740" cy="1576"/>
          </a:xfrm>
        </p:grpSpPr>
        <p:sp>
          <p:nvSpPr>
            <p:cNvPr id="1111" name="Freeform 87"/>
            <p:cNvSpPr>
              <a:spLocks/>
            </p:cNvSpPr>
            <p:nvPr userDrawn="1"/>
          </p:nvSpPr>
          <p:spPr bwMode="auto">
            <a:xfrm>
              <a:off x="647" y="2744"/>
              <a:ext cx="1093" cy="15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1" y="176"/>
                </a:cxn>
              </a:cxnLst>
              <a:rect l="0" t="0" r="r" b="b"/>
              <a:pathLst>
                <a:path w="181" h="176">
                  <a:moveTo>
                    <a:pt x="0" y="0"/>
                  </a:moveTo>
                  <a:cubicBezTo>
                    <a:pt x="81" y="32"/>
                    <a:pt x="147" y="96"/>
                    <a:pt x="181" y="176"/>
                  </a:cubicBezTo>
                </a:path>
              </a:pathLst>
            </a:custGeom>
            <a:noFill/>
            <a:ln w="19050" cap="flat" cmpd="sng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12" name="Freeform 88"/>
            <p:cNvSpPr>
              <a:spLocks noEditPoints="1"/>
            </p:cNvSpPr>
            <p:nvPr userDrawn="1"/>
          </p:nvSpPr>
          <p:spPr bwMode="auto">
            <a:xfrm>
              <a:off x="0" y="2744"/>
              <a:ext cx="1400" cy="1576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13" y="176"/>
                </a:cxn>
                <a:cxn ang="0">
                  <a:pos x="168" y="0"/>
                </a:cxn>
                <a:cxn ang="0">
                  <a:pos x="254" y="175"/>
                </a:cxn>
              </a:cxnLst>
              <a:rect l="0" t="0" r="r" b="b"/>
              <a:pathLst>
                <a:path w="254" h="176">
                  <a:moveTo>
                    <a:pt x="0" y="12"/>
                  </a:moveTo>
                  <a:cubicBezTo>
                    <a:pt x="94" y="31"/>
                    <a:pt x="172" y="93"/>
                    <a:pt x="213" y="176"/>
                  </a:cubicBezTo>
                  <a:moveTo>
                    <a:pt x="168" y="0"/>
                  </a:moveTo>
                  <a:cubicBezTo>
                    <a:pt x="210" y="50"/>
                    <a:pt x="240" y="110"/>
                    <a:pt x="254" y="175"/>
                  </a:cubicBezTo>
                </a:path>
              </a:pathLst>
            </a:custGeom>
            <a:noFill/>
            <a:ln w="19050" cap="flat" cmpd="sng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871538"/>
            <a:ext cx="84201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707" r:id="rId2"/>
    <p:sldLayoutId id="2147483675" r:id="rId3"/>
    <p:sldLayoutId id="2147483680" r:id="rId4"/>
    <p:sldLayoutId id="2147483681" r:id="rId5"/>
    <p:sldLayoutId id="2147483678" r:id="rId6"/>
    <p:sldLayoutId id="2147483694" r:id="rId7"/>
    <p:sldLayoutId id="2147483720" r:id="rId8"/>
  </p:sldLayoutIdLst>
  <p:transition/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14C6D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9pPr>
    </p:titleStyle>
    <p:bodyStyle>
      <a:lvl1pPr marL="227013" indent="-227013" algn="l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Clr>
          <a:srgbClr val="00783C"/>
        </a:buClr>
        <a:buChar char="•"/>
        <a:defRPr sz="20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Font typeface="Wingdings" pitchFamily="2" charset="2"/>
        <a:buChar char="§"/>
        <a:defRPr sz="16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•"/>
        <a:defRPr sz="16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–"/>
        <a:defRPr sz="16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8B28C-A1A9-4BD1-BCBF-1455A24961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fld id="{28541C59-C23B-45AD-BB79-71D28A97E66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7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7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" name="Rectangle 80"/>
          <p:cNvSpPr>
            <a:spLocks noChangeArrowheads="1"/>
          </p:cNvSpPr>
          <p:nvPr userDrawn="1"/>
        </p:nvSpPr>
        <p:spPr bwMode="auto">
          <a:xfrm>
            <a:off x="0" y="6145214"/>
            <a:ext cx="4858412" cy="712787"/>
          </a:xfrm>
          <a:prstGeom prst="rect">
            <a:avLst/>
          </a:prstGeom>
          <a:gradFill rotWithShape="0">
            <a:gsLst>
              <a:gs pos="0">
                <a:srgbClr val="014C6D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05" name="Rectangle 81"/>
          <p:cNvSpPr>
            <a:spLocks noChangeArrowheads="1"/>
          </p:cNvSpPr>
          <p:nvPr userDrawn="1"/>
        </p:nvSpPr>
        <p:spPr bwMode="auto">
          <a:xfrm flipH="1">
            <a:off x="0" y="0"/>
            <a:ext cx="9906000" cy="200025"/>
          </a:xfrm>
          <a:prstGeom prst="rect">
            <a:avLst/>
          </a:prstGeom>
          <a:solidFill>
            <a:srgbClr val="00783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2052" name="Picture 82" descr="C:\Documents and Settings\Bob Pitcher\Desktop\IFC_Wt_Logo.emf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61661" y="6364288"/>
            <a:ext cx="204827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97"/>
          <p:cNvGrpSpPr>
            <a:grpSpLocks/>
          </p:cNvGrpSpPr>
          <p:nvPr userDrawn="1"/>
        </p:nvGrpSpPr>
        <p:grpSpPr bwMode="auto">
          <a:xfrm>
            <a:off x="8870686" y="6148389"/>
            <a:ext cx="1035315" cy="708025"/>
            <a:chOff x="5158" y="3873"/>
            <a:chExt cx="602" cy="446"/>
          </a:xfrm>
        </p:grpSpPr>
        <p:sp>
          <p:nvSpPr>
            <p:cNvPr id="1111" name="Freeform 87"/>
            <p:cNvSpPr>
              <a:spLocks/>
            </p:cNvSpPr>
            <p:nvPr userDrawn="1"/>
          </p:nvSpPr>
          <p:spPr bwMode="auto">
            <a:xfrm>
              <a:off x="5158" y="3873"/>
              <a:ext cx="382" cy="446"/>
            </a:xfrm>
            <a:custGeom>
              <a:avLst/>
              <a:gdLst/>
              <a:ahLst/>
              <a:cxnLst>
                <a:cxn ang="0">
                  <a:pos x="382" y="0"/>
                </a:cxn>
                <a:cxn ang="0">
                  <a:pos x="0" y="446"/>
                </a:cxn>
              </a:cxnLst>
              <a:rect l="0" t="0" r="r" b="b"/>
              <a:pathLst>
                <a:path w="382" h="446">
                  <a:moveTo>
                    <a:pt x="382" y="0"/>
                  </a:moveTo>
                  <a:cubicBezTo>
                    <a:pt x="213" y="81"/>
                    <a:pt x="71" y="244"/>
                    <a:pt x="0" y="446"/>
                  </a:cubicBezTo>
                </a:path>
              </a:pathLst>
            </a:custGeom>
            <a:noFill/>
            <a:ln w="12700" cap="flat" cmpd="sng">
              <a:solidFill>
                <a:srgbClr val="014C6D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12" name="Freeform 88"/>
            <p:cNvSpPr>
              <a:spLocks noEditPoints="1"/>
            </p:cNvSpPr>
            <p:nvPr userDrawn="1"/>
          </p:nvSpPr>
          <p:spPr bwMode="auto">
            <a:xfrm flipH="1">
              <a:off x="5275" y="3875"/>
              <a:ext cx="485" cy="444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13" y="176"/>
                </a:cxn>
                <a:cxn ang="0">
                  <a:pos x="168" y="0"/>
                </a:cxn>
                <a:cxn ang="0">
                  <a:pos x="254" y="175"/>
                </a:cxn>
              </a:cxnLst>
              <a:rect l="0" t="0" r="r" b="b"/>
              <a:pathLst>
                <a:path w="254" h="176">
                  <a:moveTo>
                    <a:pt x="0" y="12"/>
                  </a:moveTo>
                  <a:cubicBezTo>
                    <a:pt x="94" y="31"/>
                    <a:pt x="172" y="93"/>
                    <a:pt x="213" y="176"/>
                  </a:cubicBezTo>
                  <a:moveTo>
                    <a:pt x="168" y="0"/>
                  </a:moveTo>
                  <a:cubicBezTo>
                    <a:pt x="210" y="50"/>
                    <a:pt x="240" y="110"/>
                    <a:pt x="254" y="175"/>
                  </a:cubicBezTo>
                </a:path>
              </a:pathLst>
            </a:custGeom>
            <a:noFill/>
            <a:ln w="12700" cap="flat" cmpd="sng">
              <a:solidFill>
                <a:srgbClr val="014C6D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871538"/>
            <a:ext cx="84201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13" name="Line 89"/>
          <p:cNvSpPr>
            <a:spLocks noChangeShapeType="1"/>
          </p:cNvSpPr>
          <p:nvPr userDrawn="1"/>
        </p:nvSpPr>
        <p:spPr bwMode="auto">
          <a:xfrm>
            <a:off x="0" y="6148388"/>
            <a:ext cx="9906000" cy="0"/>
          </a:xfrm>
          <a:prstGeom prst="line">
            <a:avLst/>
          </a:prstGeom>
          <a:noFill/>
          <a:ln w="12700">
            <a:solidFill>
              <a:srgbClr val="014C6D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28541C59-C23B-45AD-BB79-71D28A97E6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9pPr>
    </p:titleStyle>
    <p:bodyStyle>
      <a:lvl1pPr marL="227013" indent="-227013" algn="l" rtl="0" eaLnBrk="0" fontAlgn="base" hangingPunct="0">
        <a:lnSpc>
          <a:spcPct val="115000"/>
        </a:lnSpc>
        <a:spcBef>
          <a:spcPct val="20000"/>
        </a:spcBef>
        <a:spcAft>
          <a:spcPct val="0"/>
        </a:spcAft>
        <a:buClr>
          <a:srgbClr val="00783C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83C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783C"/>
        </a:buClr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83C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28541C59-C23B-45AD-BB79-71D28A97E6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fc.org/ifcext/eca.nsf/Content/RussiaProjectRRE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1"/>
          <p:cNvSpPr txBox="1">
            <a:spLocks/>
          </p:cNvSpPr>
          <p:nvPr/>
        </p:nvSpPr>
        <p:spPr>
          <a:xfrm>
            <a:off x="0" y="2667000"/>
            <a:ext cx="9906000" cy="3505200"/>
          </a:xfrm>
          <a:prstGeom prst="rect">
            <a:avLst/>
          </a:prstGeom>
        </p:spPr>
        <p:txBody>
          <a:bodyPr/>
          <a:lstStyle/>
          <a:p>
            <a:pPr marL="227013" marR="0" lvl="0" indent="-227013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tabLst/>
              <a:defRPr/>
            </a:pPr>
            <a:r>
              <a:rPr lang="ru-RU" sz="2800" b="1" kern="0" noProof="0" dirty="0" smtClean="0">
                <a:effectLst/>
                <a:latin typeface="Arial" pitchFamily="34" charset="0"/>
                <a:cs typeface="Arial" pitchFamily="34" charset="0"/>
              </a:rPr>
              <a:t>Программа </a:t>
            </a:r>
            <a:r>
              <a:rPr lang="en-US" sz="2800" b="1" kern="0" noProof="0" dirty="0" smtClean="0">
                <a:effectLst/>
                <a:latin typeface="Arial" pitchFamily="34" charset="0"/>
                <a:cs typeface="Arial" pitchFamily="34" charset="0"/>
              </a:rPr>
              <a:t>IFC</a:t>
            </a:r>
            <a:r>
              <a:rPr lang="ru-RU" sz="2800" b="1" kern="0" noProof="0" dirty="0" smtClean="0">
                <a:effectLst/>
                <a:latin typeface="Arial" pitchFamily="34" charset="0"/>
                <a:cs typeface="Arial" pitchFamily="34" charset="0"/>
              </a:rPr>
              <a:t> по стимулированию инвестиций в ремонт и повышение </a:t>
            </a:r>
            <a:r>
              <a:rPr lang="ru-RU" sz="2800" b="1" kern="0" noProof="0" dirty="0" err="1" smtClean="0">
                <a:effectLst/>
                <a:latin typeface="Arial" pitchFamily="34" charset="0"/>
                <a:cs typeface="Arial" pitchFamily="34" charset="0"/>
              </a:rPr>
              <a:t>энергоэффективности</a:t>
            </a:r>
            <a:r>
              <a:rPr lang="ru-RU" sz="2800" b="1" kern="0" noProof="0" dirty="0" smtClean="0">
                <a:effectLst/>
                <a:latin typeface="Arial" pitchFamily="34" charset="0"/>
                <a:cs typeface="Arial" pitchFamily="34" charset="0"/>
              </a:rPr>
              <a:t> в жилищном секторе</a:t>
            </a:r>
            <a:endParaRPr kumimoji="0" lang="ru-RU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27013" marR="0" lvl="0" indent="-227013" algn="ctr" defTabSz="914400" rtl="0" eaLnBrk="1" fontAlgn="base" latinLnBrk="0" hangingPunct="1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27013" lvl="0" indent="-227013" algn="ctr" eaLnBrk="1" hangingPunct="1">
              <a:lnSpc>
                <a:spcPct val="115000"/>
              </a:lnSpc>
              <a:buClr>
                <a:srgbClr val="00783C"/>
              </a:buClr>
              <a:defRPr/>
            </a:pPr>
            <a:endParaRPr lang="ru-RU" kern="0" dirty="0" smtClean="0">
              <a:effectLst/>
              <a:latin typeface="Arial" pitchFamily="34" charset="0"/>
              <a:cs typeface="Arial" pitchFamily="34" charset="0"/>
            </a:endParaRPr>
          </a:p>
          <a:p>
            <a:pPr marL="227013" lvl="0" indent="-227013" algn="ctr" eaLnBrk="1" hangingPunct="1">
              <a:lnSpc>
                <a:spcPct val="115000"/>
              </a:lnSpc>
              <a:buClr>
                <a:srgbClr val="00783C"/>
              </a:buClr>
              <a:defRPr/>
            </a:pPr>
            <a:r>
              <a:rPr lang="ru-RU" kern="0" dirty="0" smtClean="0">
                <a:effectLst/>
                <a:latin typeface="Arial" pitchFamily="34" charset="0"/>
                <a:cs typeface="Arial" pitchFamily="34" charset="0"/>
              </a:rPr>
              <a:t>Семинар «Роль банков в финансировании капитальных ремонтов и </a:t>
            </a:r>
            <a:r>
              <a:rPr lang="ru-RU" kern="0" dirty="0" err="1" smtClean="0">
                <a:effectLst/>
                <a:latin typeface="Arial" pitchFamily="34" charset="0"/>
                <a:cs typeface="Arial" pitchFamily="34" charset="0"/>
              </a:rPr>
              <a:t>энергоэффективной</a:t>
            </a:r>
            <a:r>
              <a:rPr lang="ru-RU" kern="0" dirty="0" smtClean="0">
                <a:effectLst/>
                <a:latin typeface="Arial" pitchFamily="34" charset="0"/>
                <a:cs typeface="Arial" pitchFamily="34" charset="0"/>
              </a:rPr>
              <a:t> модернизации жилищного фонда России»</a:t>
            </a:r>
          </a:p>
          <a:p>
            <a:pPr marL="227013" lvl="0" indent="-227013" algn="ctr" eaLnBrk="1" hangingPunct="1">
              <a:lnSpc>
                <a:spcPct val="115000"/>
              </a:lnSpc>
              <a:buClr>
                <a:srgbClr val="00783C"/>
              </a:buClr>
              <a:defRPr/>
            </a:pPr>
            <a:r>
              <a:rPr lang="ru-RU" kern="0" dirty="0" smtClean="0">
                <a:effectLst/>
                <a:latin typeface="Arial" pitchFamily="34" charset="0"/>
                <a:cs typeface="Arial" pitchFamily="34" charset="0"/>
              </a:rPr>
              <a:t>22 ноября 2012 г.</a:t>
            </a:r>
          </a:p>
          <a:p>
            <a:pPr marL="227013" lvl="0" indent="-227013" algn="ctr" eaLnBrk="1" hangingPunct="1">
              <a:lnSpc>
                <a:spcPct val="115000"/>
              </a:lnSpc>
              <a:buClr>
                <a:srgbClr val="00783C"/>
              </a:buClr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Москва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27013" marR="0" lvl="0" indent="-227013" algn="l" defTabSz="914400" rtl="0" eaLnBrk="1" fontAlgn="base" latinLnBrk="0" hangingPunct="1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41C59-C23B-45AD-BB79-71D28A97E66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41C59-C23B-45AD-BB79-71D28A97E66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Rectangle 24"/>
          <p:cNvSpPr txBox="1">
            <a:spLocks noChangeArrowheads="1"/>
          </p:cNvSpPr>
          <p:nvPr/>
        </p:nvSpPr>
        <p:spPr>
          <a:xfrm>
            <a:off x="495300" y="381000"/>
            <a:ext cx="8915400" cy="792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ClrTx/>
              <a:defRPr/>
            </a:pPr>
            <a:endParaRPr lang="en-US" sz="2400" b="1" dirty="0" smtClean="0">
              <a:solidFill>
                <a:srgbClr val="215477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4"/>
          <p:cNvSpPr txBox="1">
            <a:spLocks noChangeArrowheads="1"/>
          </p:cNvSpPr>
          <p:nvPr/>
        </p:nvSpPr>
        <p:spPr>
          <a:xfrm>
            <a:off x="647700" y="274031"/>
            <a:ext cx="8915400" cy="792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ClrTx/>
              <a:defRPr/>
            </a:pPr>
            <a:r>
              <a:rPr lang="ru-RU" sz="2400" b="1" dirty="0" smtClean="0">
                <a:solidFill>
                  <a:srgbClr val="215477"/>
                </a:solidFill>
                <a:effectLst/>
                <a:latin typeface="Arial" pitchFamily="34" charset="0"/>
                <a:cs typeface="Arial" pitchFamily="34" charset="0"/>
              </a:rPr>
              <a:t>Комплексный подход </a:t>
            </a:r>
            <a:r>
              <a:rPr lang="en-US" sz="2400" b="1" dirty="0" smtClean="0">
                <a:solidFill>
                  <a:srgbClr val="215477"/>
                </a:solidFill>
                <a:effectLst/>
                <a:latin typeface="Arial" pitchFamily="34" charset="0"/>
                <a:cs typeface="Arial" pitchFamily="34" charset="0"/>
              </a:rPr>
              <a:t>IFC </a:t>
            </a:r>
            <a:r>
              <a:rPr lang="ru-RU" sz="2400" b="1" dirty="0" smtClean="0">
                <a:solidFill>
                  <a:srgbClr val="215477"/>
                </a:solidFill>
                <a:effectLst/>
                <a:latin typeface="Arial" pitchFamily="34" charset="0"/>
                <a:cs typeface="Arial" pitchFamily="34" charset="0"/>
              </a:rPr>
              <a:t> к формированию нового рынка</a:t>
            </a:r>
            <a:endParaRPr lang="en-US" sz="2400" b="1" dirty="0" smtClean="0">
              <a:solidFill>
                <a:srgbClr val="215477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914400" y="1219200"/>
          <a:ext cx="8458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5867400"/>
            <a:ext cx="85962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effectLst/>
                <a:latin typeface="Arial" pitchFamily="34" charset="0"/>
                <a:cs typeface="Arial" pitchFamily="34" charset="0"/>
              </a:rPr>
              <a:t>ЭЭМ – </a:t>
            </a:r>
            <a:r>
              <a:rPr lang="ru-RU" sz="1200" dirty="0" err="1" smtClean="0">
                <a:effectLst/>
                <a:latin typeface="Arial" pitchFamily="34" charset="0"/>
                <a:cs typeface="Arial" pitchFamily="34" charset="0"/>
              </a:rPr>
              <a:t>энергоэффективная</a:t>
            </a:r>
            <a:r>
              <a:rPr lang="ru-RU" sz="1200" dirty="0" smtClean="0">
                <a:effectLst/>
                <a:latin typeface="Arial" pitchFamily="34" charset="0"/>
                <a:cs typeface="Arial" pitchFamily="34" charset="0"/>
              </a:rPr>
              <a:t> модернизация; ТСЖ – товарищество собственников жилья; УК – управляющая компания</a:t>
            </a:r>
            <a:endParaRPr lang="en-US" sz="1200" dirty="0"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62400" y="6400800"/>
            <a:ext cx="2133600" cy="261610"/>
          </a:xfrm>
        </p:spPr>
        <p:txBody>
          <a:bodyPr>
            <a:spAutoFit/>
          </a:bodyPr>
          <a:lstStyle/>
          <a:p>
            <a:fld id="{28541C59-C23B-45AD-BB79-71D28A97E66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962025"/>
            <a:ext cx="9906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115888" marR="0" lvl="0" indent="-115888" algn="ctr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rgbClr val="00783C"/>
              </a:buClr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smtClean="0">
              <a:ln>
                <a:noFill/>
              </a:ln>
              <a:solidFill>
                <a:srgbClr val="215477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115888" marR="0" lvl="0" indent="-115888" algn="ctr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rgbClr val="00783C"/>
              </a:buClr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215477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412750" y="2867025"/>
            <a:ext cx="1816100" cy="83820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1800" b="1" dirty="0" smtClean="0">
                <a:effectLst/>
                <a:latin typeface="Arial" pitchFamily="34" charset="0"/>
                <a:cs typeface="Arial" pitchFamily="34" charset="0"/>
              </a:rPr>
              <a:t>IFC</a:t>
            </a:r>
            <a:endParaRPr lang="en-US" u="sng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4457700" y="2867025"/>
            <a:ext cx="1816100" cy="83820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 flipV="1">
            <a:off x="6273800" y="2514599"/>
            <a:ext cx="1422400" cy="4286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6273800" y="3171824"/>
            <a:ext cx="1346200" cy="285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6248400" y="3429000"/>
            <a:ext cx="1371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4495800" y="2971800"/>
            <a:ext cx="1725151" cy="6340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ru-RU" sz="1600" b="1" dirty="0" smtClean="0">
                <a:effectLst/>
                <a:latin typeface="Arial" pitchFamily="34" charset="0"/>
                <a:cs typeface="Arial" pitchFamily="34" charset="0"/>
              </a:rPr>
              <a:t>Коммерческие </a:t>
            </a:r>
          </a:p>
          <a:p>
            <a:pPr algn="ctr">
              <a:buNone/>
            </a:pPr>
            <a:r>
              <a:rPr lang="ru-RU" sz="1600" b="1" dirty="0" smtClean="0">
                <a:effectLst/>
                <a:latin typeface="Arial" pitchFamily="34" charset="0"/>
                <a:cs typeface="Arial" pitchFamily="34" charset="0"/>
              </a:rPr>
              <a:t>банки </a:t>
            </a:r>
            <a:endParaRPr lang="en-US" sz="16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>
            <a:off x="2209800" y="3124200"/>
            <a:ext cx="22288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>
              <a:ln>
                <a:solidFill>
                  <a:schemeClr val="tx1"/>
                </a:solidFill>
                <a:prstDash val="dash"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Line 17"/>
          <p:cNvSpPr>
            <a:spLocks noChangeShapeType="1"/>
          </p:cNvSpPr>
          <p:nvPr/>
        </p:nvSpPr>
        <p:spPr bwMode="auto">
          <a:xfrm>
            <a:off x="2228850" y="3552825"/>
            <a:ext cx="2228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2133600" y="2209800"/>
            <a:ext cx="2362994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effectLst/>
                <a:latin typeface="Arial" pitchFamily="34" charset="0"/>
                <a:cs typeface="Arial" pitchFamily="34" charset="0"/>
              </a:rPr>
              <a:t>Инвестиц</a:t>
            </a:r>
            <a:r>
              <a:rPr lang="ru-RU" sz="1400" b="1" dirty="0" smtClean="0">
                <a:effectLst/>
                <a:latin typeface="Arial" pitchFamily="34" charset="0"/>
                <a:cs typeface="Arial" pitchFamily="34" charset="0"/>
              </a:rPr>
              <a:t>ионные услуги (</a:t>
            </a:r>
            <a:r>
              <a:rPr lang="ru-RU" sz="1400" b="1" dirty="0" smtClean="0">
                <a:effectLst/>
                <a:latin typeface="Arial" pitchFamily="34" charset="0"/>
                <a:cs typeface="Arial" pitchFamily="34" charset="0"/>
              </a:rPr>
              <a:t>кредитные линии, частичные гарантии) </a:t>
            </a:r>
            <a:endParaRPr lang="en-US" sz="1400" b="1" dirty="0" smtClean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2362200" y="3657600"/>
            <a:ext cx="19050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1400" b="1" dirty="0" smtClean="0">
                <a:effectLst/>
                <a:latin typeface="Arial" pitchFamily="34" charset="0"/>
                <a:cs typeface="Arial" pitchFamily="34" charset="0"/>
              </a:rPr>
              <a:t>Консультационные услуги </a:t>
            </a:r>
            <a:endParaRPr lang="en-US" sz="14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Line 20"/>
          <p:cNvSpPr>
            <a:spLocks noChangeShapeType="1"/>
          </p:cNvSpPr>
          <p:nvPr/>
        </p:nvSpPr>
        <p:spPr bwMode="auto">
          <a:xfrm>
            <a:off x="1219200" y="3733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Line 21"/>
          <p:cNvSpPr>
            <a:spLocks noChangeShapeType="1"/>
          </p:cNvSpPr>
          <p:nvPr/>
        </p:nvSpPr>
        <p:spPr bwMode="auto">
          <a:xfrm>
            <a:off x="1219200" y="4953000"/>
            <a:ext cx="662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3291329" y="3933825"/>
            <a:ext cx="184731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None/>
            </a:pPr>
            <a:endParaRPr lang="en-US" sz="1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6553200" y="3124200"/>
            <a:ext cx="11430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1600" b="1" dirty="0" smtClean="0">
                <a:effectLst/>
                <a:latin typeface="Arial" pitchFamily="34" charset="0"/>
                <a:cs typeface="Arial" pitchFamily="34" charset="0"/>
              </a:rPr>
              <a:t>Кредиты</a:t>
            </a:r>
            <a:r>
              <a:rPr lang="ru-RU" b="1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endParaRPr lang="en-US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4"/>
          <p:cNvSpPr txBox="1">
            <a:spLocks noChangeArrowheads="1"/>
          </p:cNvSpPr>
          <p:nvPr/>
        </p:nvSpPr>
        <p:spPr>
          <a:xfrm>
            <a:off x="495300" y="381000"/>
            <a:ext cx="8915400" cy="792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ClrTx/>
              <a:defRPr/>
            </a:pPr>
            <a:r>
              <a:rPr lang="ru-RU" sz="2400" b="1" dirty="0" smtClean="0">
                <a:solidFill>
                  <a:srgbClr val="215477"/>
                </a:solidFill>
                <a:effectLst/>
                <a:latin typeface="Arial" pitchFamily="34" charset="0"/>
                <a:cs typeface="Arial" pitchFamily="34" charset="0"/>
              </a:rPr>
              <a:t>Оказание поддержки российским банкам для выхода </a:t>
            </a:r>
            <a:r>
              <a:rPr lang="ru-RU" sz="2400" b="1" dirty="0" smtClean="0">
                <a:solidFill>
                  <a:srgbClr val="215477"/>
                </a:solidFill>
                <a:effectLst/>
                <a:latin typeface="Arial" pitchFamily="34" charset="0"/>
                <a:cs typeface="Arial" pitchFamily="34" charset="0"/>
              </a:rPr>
              <a:t>на новый </a:t>
            </a:r>
            <a:r>
              <a:rPr lang="ru-RU" sz="2400" b="1" dirty="0" smtClean="0">
                <a:solidFill>
                  <a:srgbClr val="215477"/>
                </a:solidFill>
                <a:effectLst/>
                <a:latin typeface="Arial" pitchFamily="34" charset="0"/>
                <a:cs typeface="Arial" pitchFamily="34" charset="0"/>
              </a:rPr>
              <a:t>рынок финансирования ремонта и повышени</a:t>
            </a:r>
            <a:r>
              <a:rPr lang="ru-RU" sz="2400" b="1" dirty="0" smtClean="0">
                <a:solidFill>
                  <a:srgbClr val="215477"/>
                </a:solidFill>
                <a:effectLst/>
                <a:latin typeface="Arial" pitchFamily="34" charset="0"/>
                <a:cs typeface="Arial" pitchFamily="34" charset="0"/>
              </a:rPr>
              <a:t>я </a:t>
            </a:r>
            <a:r>
              <a:rPr lang="ru-RU" sz="2400" b="1" dirty="0" err="1" smtClean="0">
                <a:solidFill>
                  <a:srgbClr val="215477"/>
                </a:solidFill>
                <a:effectLst/>
                <a:latin typeface="Arial" pitchFamily="34" charset="0"/>
                <a:cs typeface="Arial" pitchFamily="34" charset="0"/>
              </a:rPr>
              <a:t>энергоэффективности</a:t>
            </a:r>
            <a:r>
              <a:rPr lang="ru-RU" sz="2400" b="1" dirty="0" smtClean="0">
                <a:solidFill>
                  <a:srgbClr val="215477"/>
                </a:solidFill>
                <a:effectLst/>
                <a:latin typeface="Arial" pitchFamily="34" charset="0"/>
                <a:cs typeface="Arial" pitchFamily="34" charset="0"/>
              </a:rPr>
              <a:t> в жилищном секторе</a:t>
            </a:r>
            <a:endParaRPr lang="en-US" sz="2400" b="1" dirty="0" smtClean="0">
              <a:solidFill>
                <a:srgbClr val="215477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 rot="10800000" flipV="1">
            <a:off x="2133600" y="4953000"/>
            <a:ext cx="25146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1400" b="1" dirty="0" smtClean="0">
                <a:effectLst/>
                <a:latin typeface="Arial" pitchFamily="34" charset="0"/>
                <a:cs typeface="Arial" pitchFamily="34" charset="0"/>
              </a:rPr>
              <a:t>Консультационные услуги </a:t>
            </a:r>
            <a:endParaRPr lang="en-US" sz="14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8001000" y="762000"/>
            <a:ext cx="914400" cy="9144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7010400" y="1447800"/>
            <a:ext cx="1143000" cy="3810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7315200" y="1676400"/>
            <a:ext cx="2362200" cy="41910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7620000" y="1066800"/>
            <a:ext cx="2133600" cy="475785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7924800" y="2286000"/>
            <a:ext cx="1447800" cy="2393463"/>
            <a:chOff x="8001000" y="1905000"/>
            <a:chExt cx="1447800" cy="2393463"/>
          </a:xfrm>
        </p:grpSpPr>
        <p:sp>
          <p:nvSpPr>
            <p:cNvPr id="27" name="AutoShape 4"/>
            <p:cNvSpPr>
              <a:spLocks noChangeArrowheads="1"/>
            </p:cNvSpPr>
            <p:nvPr/>
          </p:nvSpPr>
          <p:spPr bwMode="auto">
            <a:xfrm>
              <a:off x="8001000" y="1905000"/>
              <a:ext cx="1447800" cy="738554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75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tIns="274320" bIns="274320" anchor="ctr" anchorCtr="1"/>
            <a:lstStyle/>
            <a:p>
              <a:pPr algn="ctr">
                <a:spcBef>
                  <a:spcPts val="0"/>
                </a:spcBef>
              </a:pPr>
              <a:r>
                <a:rPr lang="ru-RU" sz="1200" dirty="0" smtClean="0">
                  <a:effectLst/>
                  <a:latin typeface="Arial" pitchFamily="34" charset="0"/>
                  <a:cs typeface="Arial" pitchFamily="34" charset="0"/>
                </a:rPr>
                <a:t>ТСЖ и жилищные </a:t>
              </a:r>
            </a:p>
            <a:p>
              <a:pPr algn="ctr">
                <a:spcBef>
                  <a:spcPts val="0"/>
                </a:spcBef>
              </a:pPr>
              <a:r>
                <a:rPr lang="ru-RU" sz="1200" dirty="0" smtClean="0">
                  <a:effectLst/>
                  <a:latin typeface="Arial" pitchFamily="34" charset="0"/>
                  <a:cs typeface="Arial" pitchFamily="34" charset="0"/>
                </a:rPr>
                <a:t>кооперативы </a:t>
              </a:r>
              <a:endParaRPr lang="en-US" sz="1200" dirty="0"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AutoShape 4"/>
            <p:cNvSpPr>
              <a:spLocks noChangeArrowheads="1"/>
            </p:cNvSpPr>
            <p:nvPr/>
          </p:nvSpPr>
          <p:spPr bwMode="auto">
            <a:xfrm rot="10800000" flipV="1">
              <a:off x="8001000" y="2711938"/>
              <a:ext cx="1447800" cy="779585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75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ts val="0"/>
                </a:spcBef>
              </a:pPr>
              <a:r>
                <a:rPr lang="ru-RU" sz="1200" dirty="0" smtClean="0">
                  <a:effectLst/>
                  <a:latin typeface="Arial" pitchFamily="34" charset="0"/>
                  <a:cs typeface="Arial" pitchFamily="34" charset="0"/>
                </a:rPr>
                <a:t>Управляющие </a:t>
              </a:r>
            </a:p>
            <a:p>
              <a:pPr algn="ctr">
                <a:spcBef>
                  <a:spcPts val="0"/>
                </a:spcBef>
              </a:pPr>
              <a:r>
                <a:rPr lang="ru-RU" sz="1200" dirty="0" smtClean="0">
                  <a:effectLst/>
                  <a:latin typeface="Arial" pitchFamily="34" charset="0"/>
                  <a:cs typeface="Arial" pitchFamily="34" charset="0"/>
                </a:rPr>
                <a:t>компании </a:t>
              </a:r>
              <a:endParaRPr lang="en-US" sz="1200" dirty="0"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AutoShape 8"/>
            <p:cNvSpPr>
              <a:spLocks noChangeArrowheads="1"/>
            </p:cNvSpPr>
            <p:nvPr/>
          </p:nvSpPr>
          <p:spPr bwMode="auto">
            <a:xfrm>
              <a:off x="8001000" y="3559909"/>
              <a:ext cx="1447800" cy="738554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75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ru-RU" sz="1200" dirty="0" err="1" smtClean="0">
                  <a:effectLst/>
                  <a:latin typeface="Arial" pitchFamily="34" charset="0"/>
                  <a:cs typeface="Arial" pitchFamily="34" charset="0"/>
                </a:rPr>
                <a:t>Энергосервисные</a:t>
              </a:r>
              <a:endParaRPr lang="ru-RU" sz="1200" dirty="0" smtClean="0">
                <a:effectLst/>
                <a:latin typeface="Arial" pitchFamily="34" charset="0"/>
                <a:cs typeface="Arial" pitchFamily="34" charset="0"/>
              </a:endParaRPr>
            </a:p>
            <a:p>
              <a:pPr algn="ctr">
                <a:buNone/>
              </a:pPr>
              <a:r>
                <a:rPr lang="ru-RU" sz="1200" dirty="0" smtClean="0">
                  <a:effectLst/>
                  <a:latin typeface="Arial" pitchFamily="34" charset="0"/>
                  <a:cs typeface="Arial" pitchFamily="34" charset="0"/>
                </a:rPr>
                <a:t>компании (ЭСКО)</a:t>
              </a:r>
              <a:endParaRPr lang="en-US" sz="1200" dirty="0"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34884" y="6435725"/>
            <a:ext cx="2041393" cy="261610"/>
          </a:xfrm>
        </p:spPr>
        <p:txBody>
          <a:bodyPr>
            <a:spAutoFit/>
          </a:bodyPr>
          <a:lstStyle/>
          <a:p>
            <a:pPr algn="ctr">
              <a:defRPr/>
            </a:pPr>
            <a:fld id="{E5EDD91C-CDCB-4852-8D67-F7AE14927DAB}" type="slidenum">
              <a:rPr lang="en-US" sz="1100" smtClean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rPr>
              <a:pPr algn="ctr">
                <a:defRPr/>
              </a:pPr>
              <a:t>4</a:t>
            </a:fld>
            <a:endParaRPr lang="en-US" sz="1100" dirty="0">
              <a:solidFill>
                <a:srgbClr val="FFFFF7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504258"/>
            <a:ext cx="9906000" cy="563562"/>
          </a:xfrm>
        </p:spPr>
        <p:txBody>
          <a:bodyPr/>
          <a:lstStyle/>
          <a:p>
            <a:pPr lvl="0"/>
            <a:r>
              <a:rPr lang="ru-RU" sz="2400" kern="1200" dirty="0" smtClean="0">
                <a:solidFill>
                  <a:srgbClr val="215477"/>
                </a:solidFill>
                <a:ea typeface="+mn-ea"/>
              </a:rPr>
              <a:t>Цель консультационных услуг </a:t>
            </a:r>
            <a:r>
              <a:rPr lang="en-US" sz="2400" kern="1200" dirty="0" smtClean="0">
                <a:solidFill>
                  <a:srgbClr val="215477"/>
                </a:solidFill>
                <a:ea typeface="+mn-ea"/>
              </a:rPr>
              <a:t>IFC</a:t>
            </a:r>
            <a:endParaRPr lang="en-US" sz="2400" kern="1200" dirty="0">
              <a:solidFill>
                <a:srgbClr val="215477"/>
              </a:solidFill>
              <a:ea typeface="+mn-ea"/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842748" y="2169991"/>
            <a:ext cx="8250073" cy="1791260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ru-RU" sz="2400" dirty="0" smtClean="0"/>
              <a:t>Содействие российским банкам в разработке новых банковских продуктов по финансированию ремонта и </a:t>
            </a:r>
            <a:r>
              <a:rPr lang="ru-RU" sz="2400" dirty="0" err="1" smtClean="0"/>
              <a:t>энергоэффективной</a:t>
            </a:r>
            <a:r>
              <a:rPr lang="ru-RU" sz="2400" dirty="0" smtClean="0"/>
              <a:t> модернизации многоквартирных домов </a:t>
            </a:r>
            <a:endParaRPr lang="en-US" sz="2400" dirty="0"/>
          </a:p>
        </p:txBody>
      </p:sp>
      <p:pic>
        <p:nvPicPr>
          <p:cNvPr id="11" name="Рисунок 10" descr="page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3823" y="4156913"/>
            <a:ext cx="5309616" cy="16093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page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0388" y="1960765"/>
            <a:ext cx="9285224" cy="262737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34884" y="6435725"/>
            <a:ext cx="2041393" cy="261610"/>
          </a:xfrm>
          <a:ln/>
        </p:spPr>
        <p:txBody>
          <a:bodyPr>
            <a:spAutoFit/>
          </a:bodyPr>
          <a:lstStyle/>
          <a:p>
            <a:pPr algn="ctr">
              <a:defRPr/>
            </a:pPr>
            <a:fld id="{E5EDD91C-CDCB-4852-8D67-F7AE14927DAB}" type="slidenum">
              <a:rPr lang="en-US" sz="1100" smtClean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rPr>
              <a:pPr algn="ctr">
                <a:defRPr/>
              </a:pPr>
              <a:t>5</a:t>
            </a:fld>
            <a:endParaRPr lang="en-US" sz="1100" dirty="0">
              <a:solidFill>
                <a:srgbClr val="FFFFF7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3400" y="4724400"/>
            <a:ext cx="26065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lvl="0" indent="-266700">
              <a:buNone/>
            </a:pPr>
            <a:r>
              <a:rPr lang="en-US" sz="2000" b="1" dirty="0" smtClean="0">
                <a:effectLst/>
                <a:latin typeface="Arial" pitchFamily="34" charset="0"/>
                <a:cs typeface="Arial" pitchFamily="34" charset="0"/>
              </a:rPr>
              <a:t>I. </a:t>
            </a:r>
            <a:r>
              <a:rPr lang="ru-RU" sz="2000" b="1" dirty="0" smtClean="0">
                <a:effectLst/>
                <a:latin typeface="Arial" pitchFamily="34" charset="0"/>
                <a:cs typeface="Arial" pitchFamily="34" charset="0"/>
              </a:rPr>
              <a:t>	Разработка банковского продукта</a:t>
            </a:r>
            <a:r>
              <a:rPr lang="en-US" sz="2000" b="1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endParaRPr lang="en-US" sz="20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50533" y="4699230"/>
            <a:ext cx="234398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lvl="0" indent="-365125">
              <a:buNone/>
            </a:pPr>
            <a:r>
              <a:rPr lang="en-US" sz="2000" b="1" dirty="0" smtClean="0">
                <a:effectLst/>
                <a:latin typeface="Arial" pitchFamily="34" charset="0"/>
                <a:cs typeface="Arial" pitchFamily="34" charset="0"/>
              </a:rPr>
              <a:t>III.</a:t>
            </a:r>
            <a:r>
              <a:rPr lang="ru-RU" sz="2000" b="1" dirty="0" smtClean="0">
                <a:effectLst/>
                <a:latin typeface="Arial" pitchFamily="34" charset="0"/>
                <a:cs typeface="Arial" pitchFamily="34" charset="0"/>
              </a:rPr>
              <a:t>	Обучение сотрудников банка </a:t>
            </a:r>
            <a:endParaRPr lang="en-US" sz="20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4415" y="4699230"/>
            <a:ext cx="28720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lvl="0" indent="-365125">
              <a:buNone/>
            </a:pPr>
            <a:r>
              <a:rPr lang="en-US" sz="2000" b="1" dirty="0" smtClean="0">
                <a:effectLst/>
                <a:latin typeface="Arial" pitchFamily="34" charset="0"/>
                <a:cs typeface="Arial" pitchFamily="34" charset="0"/>
              </a:rPr>
              <a:t>II. </a:t>
            </a:r>
            <a:r>
              <a:rPr lang="ru-RU" sz="2000" b="1" dirty="0" smtClean="0">
                <a:effectLst/>
                <a:latin typeface="Arial" pitchFamily="34" charset="0"/>
                <a:cs typeface="Arial" pitchFamily="34" charset="0"/>
              </a:rPr>
              <a:t>	Анализ рынка и формирование клиентской базы </a:t>
            </a:r>
            <a:endParaRPr lang="en-US" sz="20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 bwMode="auto">
          <a:xfrm>
            <a:off x="0" y="504258"/>
            <a:ext cx="99060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eaLnBrk="1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solidFill>
                  <a:srgbClr val="215477"/>
                </a:solidFill>
                <a:effectLst/>
                <a:latin typeface="Arial" pitchFamily="34" charset="0"/>
                <a:cs typeface="Arial" pitchFamily="34" charset="0"/>
              </a:rPr>
              <a:t>Возможные направления оказания консультационных </a:t>
            </a:r>
            <a:r>
              <a:rPr lang="en-US" sz="2400" b="1" dirty="0" smtClean="0">
                <a:solidFill>
                  <a:srgbClr val="215477"/>
                </a:solidFill>
                <a:effectLst/>
                <a:latin typeface="Arial" pitchFamily="34" charset="0"/>
                <a:cs typeface="Arial" pitchFamily="34" charset="0"/>
              </a:rPr>
              <a:t>                </a:t>
            </a:r>
            <a:r>
              <a:rPr lang="ru-RU" sz="2400" b="1" dirty="0" smtClean="0">
                <a:solidFill>
                  <a:srgbClr val="215477"/>
                </a:solidFill>
                <a:effectLst/>
                <a:latin typeface="Arial" pitchFamily="34" charset="0"/>
                <a:cs typeface="Arial" pitchFamily="34" charset="0"/>
              </a:rPr>
              <a:t>услуг </a:t>
            </a:r>
            <a:r>
              <a:rPr lang="en-US" sz="2400" b="1" dirty="0" smtClean="0">
                <a:solidFill>
                  <a:srgbClr val="215477"/>
                </a:solidFill>
                <a:effectLst/>
                <a:latin typeface="Arial" pitchFamily="34" charset="0"/>
                <a:cs typeface="Arial" pitchFamily="34" charset="0"/>
              </a:rPr>
              <a:t>IFC</a:t>
            </a:r>
            <a:r>
              <a:rPr lang="ru-RU" sz="2400" b="1" dirty="0" smtClean="0">
                <a:solidFill>
                  <a:srgbClr val="215477"/>
                </a:solidFill>
                <a:effectLst/>
                <a:latin typeface="Arial" pitchFamily="34" charset="0"/>
                <a:cs typeface="Arial" pitchFamily="34" charset="0"/>
              </a:rPr>
              <a:t>  банкам в области финансирования ремонта и модернизации жилищного сектора </a:t>
            </a:r>
            <a:endParaRPr lang="en-US" sz="2400" b="1" dirty="0" smtClean="0">
              <a:solidFill>
                <a:srgbClr val="215477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62400" y="6400800"/>
            <a:ext cx="2133600" cy="261610"/>
          </a:xfrm>
        </p:spPr>
        <p:txBody>
          <a:bodyPr>
            <a:spAutoFit/>
          </a:bodyPr>
          <a:lstStyle/>
          <a:p>
            <a:fld id="{28541C59-C23B-45AD-BB79-71D28A97E66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533400"/>
            <a:ext cx="99060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eaLnBrk="1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solidFill>
                  <a:srgbClr val="215477"/>
                </a:solidFill>
                <a:effectLst/>
                <a:latin typeface="Arial" pitchFamily="34" charset="0"/>
                <a:cs typeface="Arial" pitchFamily="34" charset="0"/>
              </a:rPr>
              <a:t>Примеры сотрудничества </a:t>
            </a:r>
            <a:r>
              <a:rPr lang="en-US" sz="2400" b="1" dirty="0" smtClean="0">
                <a:solidFill>
                  <a:srgbClr val="215477"/>
                </a:solidFill>
                <a:effectLst/>
                <a:latin typeface="Arial" pitchFamily="34" charset="0"/>
                <a:cs typeface="Arial" pitchFamily="34" charset="0"/>
              </a:rPr>
              <a:t>IFC </a:t>
            </a:r>
            <a:r>
              <a:rPr lang="ru-RU" sz="2400" b="1" dirty="0" smtClean="0">
                <a:solidFill>
                  <a:srgbClr val="215477"/>
                </a:solidFill>
                <a:effectLst/>
                <a:latin typeface="Arial" pitchFamily="34" charset="0"/>
                <a:cs typeface="Arial" pitchFamily="34" charset="0"/>
              </a:rPr>
              <a:t>с российскими банками</a:t>
            </a:r>
            <a:endParaRPr lang="en-US" sz="2400" b="1" dirty="0" smtClean="0">
              <a:solidFill>
                <a:srgbClr val="215477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343400" y="1524000"/>
            <a:ext cx="4343400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990600" y="2438400"/>
            <a:ext cx="2971800" cy="3581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</a:pPr>
            <a:r>
              <a:rPr lang="ru-RU" sz="1600" b="1" dirty="0" smtClean="0">
                <a:effectLst/>
                <a:latin typeface="Arial" pitchFamily="34" charset="0"/>
                <a:cs typeface="Arial" pitchFamily="34" charset="0"/>
              </a:rPr>
              <a:t>2010-2012</a:t>
            </a:r>
          </a:p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1600" dirty="0" smtClean="0">
                <a:effectLst/>
                <a:latin typeface="Arial" pitchFamily="34" charset="0"/>
                <a:cs typeface="Arial" pitchFamily="34" charset="0"/>
              </a:rPr>
              <a:t>Целевая кредитная линия 300 млн. рублей</a:t>
            </a:r>
          </a:p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1600" dirty="0" smtClean="0">
                <a:effectLst/>
                <a:latin typeface="Arial" pitchFamily="34" charset="0"/>
                <a:cs typeface="Arial" pitchFamily="34" charset="0"/>
              </a:rPr>
              <a:t>Консультационные услуги  по разработке и продвижению кредитного продукта для финансирования ремонта и повышения </a:t>
            </a:r>
            <a:r>
              <a:rPr lang="ru-RU" sz="1600" dirty="0" err="1" smtClean="0">
                <a:effectLst/>
                <a:latin typeface="Arial" pitchFamily="34" charset="0"/>
                <a:cs typeface="Arial" pitchFamily="34" charset="0"/>
              </a:rPr>
              <a:t>энергоэффективности</a:t>
            </a:r>
            <a:r>
              <a:rPr lang="ru-RU" sz="1600" dirty="0" smtClean="0">
                <a:effectLst/>
                <a:latin typeface="Arial" pitchFamily="34" charset="0"/>
                <a:cs typeface="Arial" pitchFamily="34" charset="0"/>
              </a:rPr>
              <a:t> в многоквартирных домах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524000"/>
            <a:ext cx="287233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 bwMode="auto">
          <a:xfrm>
            <a:off x="5559552" y="2438400"/>
            <a:ext cx="2974848" cy="358444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</a:pPr>
            <a:r>
              <a:rPr lang="ru-RU" sz="1600" b="1" dirty="0" smtClean="0">
                <a:effectLst/>
                <a:latin typeface="Arial" pitchFamily="34" charset="0"/>
                <a:cs typeface="Arial" pitchFamily="34" charset="0"/>
              </a:rPr>
              <a:t>2012-2013</a:t>
            </a:r>
          </a:p>
          <a:p>
            <a:pPr marL="115888" indent="-115888" eaLnBrk="1" hangingPunct="1">
              <a:spcBef>
                <a:spcPct val="50000"/>
              </a:spcBef>
              <a:buClrTx/>
            </a:pPr>
            <a:r>
              <a:rPr lang="ru-RU" sz="1600" dirty="0" smtClean="0">
                <a:effectLst/>
                <a:latin typeface="Arial" pitchFamily="34" charset="0"/>
                <a:cs typeface="Arial" pitchFamily="34" charset="0"/>
              </a:rPr>
              <a:t>  Консультационные услуги  по разработке и продвижению банковских продуктов и услуг для финансирования ремонта и </a:t>
            </a:r>
            <a:r>
              <a:rPr lang="ru-RU" sz="1600" dirty="0" err="1" smtClean="0">
                <a:effectLst/>
                <a:latin typeface="Arial" pitchFamily="34" charset="0"/>
                <a:cs typeface="Arial" pitchFamily="34" charset="0"/>
              </a:rPr>
              <a:t>энергоэффективной</a:t>
            </a:r>
            <a:r>
              <a:rPr lang="ru-RU" sz="1600" dirty="0" smtClean="0">
                <a:effectLst/>
                <a:latin typeface="Arial" pitchFamily="34" charset="0"/>
                <a:cs typeface="Arial" pitchFamily="34" charset="0"/>
              </a:rPr>
              <a:t>  модернизации многоквартирных домов в регионе присутствия банка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2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1600200"/>
            <a:ext cx="3114539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62400" y="6400800"/>
            <a:ext cx="2133600" cy="261610"/>
          </a:xfrm>
        </p:spPr>
        <p:txBody>
          <a:bodyPr>
            <a:spAutoFit/>
          </a:bodyPr>
          <a:lstStyle/>
          <a:p>
            <a:fld id="{28541C59-C23B-45AD-BB79-71D28A97E66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742950" y="871538"/>
            <a:ext cx="84201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15477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СПАСИБО </a:t>
            </a:r>
            <a:r>
              <a:rPr lang="ru-RU" sz="2800" b="1" noProof="0" dirty="0" smtClean="0">
                <a:solidFill>
                  <a:srgbClr val="215477"/>
                </a:solidFill>
                <a:effectLst/>
                <a:latin typeface="Arial" pitchFamily="34" charset="0"/>
                <a:cs typeface="Arial" pitchFamily="34" charset="0"/>
              </a:rPr>
              <a:t>ЗА ВНИМАНИЕ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215477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00200" y="1752600"/>
            <a:ext cx="8001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215477"/>
                </a:solidFill>
                <a:effectLst/>
                <a:latin typeface="Arial" pitchFamily="34" charset="0"/>
                <a:cs typeface="Arial" pitchFamily="34" charset="0"/>
              </a:rPr>
              <a:t>Катерина ЛЕВИТАНСКАЯ</a:t>
            </a:r>
            <a:endParaRPr lang="en-US" sz="2400" b="1" dirty="0" smtClean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Консультационные программы IFC в Европе и Центральной Азии </a:t>
            </a:r>
          </a:p>
          <a:p>
            <a:r>
              <a:rPr lang="ru-RU" sz="2400" b="1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Международная финансовая корпорация 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(IFC)</a:t>
            </a:r>
          </a:p>
          <a:p>
            <a:r>
              <a:rPr lang="ru-RU" sz="24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Телефон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: +7 495 411 7555</a:t>
            </a:r>
          </a:p>
          <a:p>
            <a:r>
              <a:rPr lang="ru-RU" sz="24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Электронная: почта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Klevitanskaya@ifc.org</a:t>
            </a:r>
          </a:p>
          <a:p>
            <a:pPr algn="ctr">
              <a:buFontTx/>
              <a:buNone/>
            </a:pPr>
            <a:endParaRPr lang="en-US" sz="2400" dirty="0" smtClean="0">
              <a:effectLst/>
              <a:latin typeface="Arial" pitchFamily="34" charset="0"/>
              <a:cs typeface="Arial" pitchFamily="34" charset="0"/>
            </a:endParaRPr>
          </a:p>
          <a:p>
            <a:pPr algn="ctr">
              <a:buFontTx/>
              <a:buNone/>
            </a:pPr>
            <a:endParaRPr lang="en-US" dirty="0" smtClean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14400" y="5410200"/>
            <a:ext cx="7772400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66CC"/>
                </a:solidFill>
                <a:effectLst/>
                <a:latin typeface="Arial" pitchFamily="34" charset="0"/>
                <a:cs typeface="Arial" pitchFamily="34" charset="0"/>
                <a:hlinkClick r:id="rId3"/>
              </a:rPr>
              <a:t>http://www.ifc.org/ifcext/eca.nsf/Content/RussiaProjectRREE</a:t>
            </a:r>
            <a:endParaRPr lang="en-US" sz="1400" dirty="0" smtClean="0">
              <a:solidFill>
                <a:srgbClr val="0066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  <a:t>121069, Россия, г. Москва, ул. Большая Молчановка, 36, стр. 1</a:t>
            </a:r>
            <a:endParaRPr lang="en-US" sz="1400" dirty="0"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4A5C.tmp">
  <a:themeElements>
    <a:clrScheme name="Default Design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10879201</TotalTime>
  <Pages>83</Pages>
  <Words>309</Words>
  <Application>Microsoft Office PowerPoint</Application>
  <PresentationFormat>A4 Paper (210x297 mm)</PresentationFormat>
  <Paragraphs>58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ppt4A5C.tmp</vt:lpstr>
      <vt:lpstr>1_Custom Design</vt:lpstr>
      <vt:lpstr>Default Design</vt:lpstr>
      <vt:lpstr>Custom Design</vt:lpstr>
      <vt:lpstr>Slide 1</vt:lpstr>
      <vt:lpstr>Slide 2</vt:lpstr>
      <vt:lpstr>Slide 3</vt:lpstr>
      <vt:lpstr>Цель консультационных услуг IFC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Press conference</dc:title>
  <dc:subject>IFC Corporate Slides</dc:subject>
  <dc:creator>Dasek</dc:creator>
  <cp:keywords>Slides</cp:keywords>
  <dc:description>Please direct your questions to Vincent Yehmoh in IFC Corporate Relations at 202-473-3397</dc:description>
  <cp:lastModifiedBy>KLevitanskaya</cp:lastModifiedBy>
  <cp:revision>2784</cp:revision>
  <cp:lastPrinted>2000-10-05T20:32:23Z</cp:lastPrinted>
  <dcterms:created xsi:type="dcterms:W3CDTF">1997-08-11T11:30:56Z</dcterms:created>
  <dcterms:modified xsi:type="dcterms:W3CDTF">2012-11-22T05:51:27Z</dcterms:modified>
</cp:coreProperties>
</file>