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7" r:id="rId2"/>
    <p:sldId id="307" r:id="rId3"/>
    <p:sldId id="326" r:id="rId4"/>
    <p:sldId id="306" r:id="rId5"/>
    <p:sldId id="320" r:id="rId6"/>
    <p:sldId id="321" r:id="rId7"/>
    <p:sldId id="325" r:id="rId8"/>
    <p:sldId id="305" r:id="rId9"/>
    <p:sldId id="327"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27730"/>
    <a:srgbClr val="EBECED"/>
    <a:srgbClr val="D5D5D5"/>
    <a:srgbClr val="D5D5D2"/>
    <a:srgbClr val="E00371"/>
    <a:srgbClr val="005E82"/>
    <a:srgbClr val="A30B35"/>
    <a:srgbClr val="7C330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napToGrid="0">
      <p:cViewPr varScale="1">
        <p:scale>
          <a:sx n="77" d="100"/>
          <a:sy n="77" d="100"/>
        </p:scale>
        <p:origin x="-1308" y="-96"/>
      </p:cViewPr>
      <p:guideLst>
        <p:guide orient="horz" pos="2165"/>
        <p:guide pos="2858"/>
      </p:guideLst>
    </p:cSldViewPr>
  </p:slideViewPr>
  <p:notesTextViewPr>
    <p:cViewPr>
      <p:scale>
        <a:sx n="100" d="100"/>
        <a:sy n="100" d="100"/>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2AA27-55B5-48CF-93D0-F14F7E15F3C5}"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16C0F873-25B8-4146-B9A2-3CAAA0DB1035}">
      <dgm:prSet phldrT="[Text]"/>
      <dgm:spPr/>
      <dgm:t>
        <a:bodyPr/>
        <a:lstStyle/>
        <a:p>
          <a:r>
            <a:rPr lang="ru-RU" dirty="0" smtClean="0">
              <a:solidFill>
                <a:schemeClr val="bg2"/>
              </a:solidFill>
            </a:rPr>
            <a:t>Стандартный кредитный договор (для МСП)</a:t>
          </a:r>
          <a:endParaRPr lang="en-US" dirty="0">
            <a:solidFill>
              <a:schemeClr val="bg2"/>
            </a:solidFill>
          </a:endParaRPr>
        </a:p>
      </dgm:t>
    </dgm:pt>
    <dgm:pt modelId="{7BBDEF05-944D-4501-B6BB-3E5D7CA4C4FA}" type="parTrans" cxnId="{548B074F-FD2A-4277-A910-0430B1D0F1BF}">
      <dgm:prSet/>
      <dgm:spPr/>
      <dgm:t>
        <a:bodyPr/>
        <a:lstStyle/>
        <a:p>
          <a:endParaRPr lang="en-US"/>
        </a:p>
      </dgm:t>
    </dgm:pt>
    <dgm:pt modelId="{1F5BE82B-D0AC-412A-BED3-24DDBBF11852}" type="sibTrans" cxnId="{548B074F-FD2A-4277-A910-0430B1D0F1BF}">
      <dgm:prSet/>
      <dgm:spPr/>
      <dgm:t>
        <a:bodyPr/>
        <a:lstStyle/>
        <a:p>
          <a:endParaRPr lang="en-US"/>
        </a:p>
      </dgm:t>
    </dgm:pt>
    <dgm:pt modelId="{E6E00047-383E-4E40-940D-6D7C6A2C3637}">
      <dgm:prSet phldrT="[Text]"/>
      <dgm:spPr>
        <a:ln>
          <a:solidFill>
            <a:schemeClr val="accent1"/>
          </a:solidFill>
        </a:ln>
      </dgm:spPr>
      <dgm:t>
        <a:bodyPr/>
        <a:lstStyle/>
        <a:p>
          <a:r>
            <a:rPr lang="ru-RU" dirty="0" smtClean="0"/>
            <a:t>Общие условия</a:t>
          </a:r>
          <a:endParaRPr lang="en-US" dirty="0"/>
        </a:p>
      </dgm:t>
    </dgm:pt>
    <dgm:pt modelId="{5EED0E6C-17D8-44FE-A4DB-524C5B40356E}" type="parTrans" cxnId="{47EBA3B0-288A-4714-9D6E-61599FA58476}">
      <dgm:prSet/>
      <dgm:spPr/>
      <dgm:t>
        <a:bodyPr/>
        <a:lstStyle/>
        <a:p>
          <a:endParaRPr lang="en-US"/>
        </a:p>
      </dgm:t>
    </dgm:pt>
    <dgm:pt modelId="{95910AAC-0059-4510-AFE3-C52A4A2DBEC6}" type="sibTrans" cxnId="{47EBA3B0-288A-4714-9D6E-61599FA58476}">
      <dgm:prSet/>
      <dgm:spPr/>
      <dgm:t>
        <a:bodyPr/>
        <a:lstStyle/>
        <a:p>
          <a:endParaRPr lang="en-US"/>
        </a:p>
      </dgm:t>
    </dgm:pt>
    <dgm:pt modelId="{555326D4-B7BE-4996-93A3-3E4A727C5D8B}">
      <dgm:prSet phldrT="[Text]"/>
      <dgm:spPr/>
      <dgm:t>
        <a:bodyPr/>
        <a:lstStyle/>
        <a:p>
          <a:r>
            <a:rPr lang="ru-RU" dirty="0" smtClean="0"/>
            <a:t>Индивидуальные условия</a:t>
          </a:r>
          <a:endParaRPr lang="en-US" dirty="0"/>
        </a:p>
      </dgm:t>
    </dgm:pt>
    <dgm:pt modelId="{2F4DDE76-EC83-4A71-9CBD-87EB16D73E27}" type="parTrans" cxnId="{F270AB0A-1099-4CE1-811C-F239A8AA2450}">
      <dgm:prSet/>
      <dgm:spPr/>
      <dgm:t>
        <a:bodyPr/>
        <a:lstStyle/>
        <a:p>
          <a:endParaRPr lang="en-US"/>
        </a:p>
      </dgm:t>
    </dgm:pt>
    <dgm:pt modelId="{4882D98E-3CA0-43F5-8992-B2977D1E3F42}" type="sibTrans" cxnId="{F270AB0A-1099-4CE1-811C-F239A8AA2450}">
      <dgm:prSet/>
      <dgm:spPr/>
      <dgm:t>
        <a:bodyPr/>
        <a:lstStyle/>
        <a:p>
          <a:endParaRPr lang="en-US"/>
        </a:p>
      </dgm:t>
    </dgm:pt>
    <dgm:pt modelId="{5AF808A5-92ED-487A-BAD4-C58A81DCF613}" type="pres">
      <dgm:prSet presAssocID="{CB12AA27-55B5-48CF-93D0-F14F7E15F3C5}" presName="composite" presStyleCnt="0">
        <dgm:presLayoutVars>
          <dgm:chMax val="1"/>
          <dgm:dir/>
          <dgm:resizeHandles val="exact"/>
        </dgm:presLayoutVars>
      </dgm:prSet>
      <dgm:spPr/>
      <dgm:t>
        <a:bodyPr/>
        <a:lstStyle/>
        <a:p>
          <a:endParaRPr lang="en-US"/>
        </a:p>
      </dgm:t>
    </dgm:pt>
    <dgm:pt modelId="{AC580956-2DDE-40BF-B471-06E4447C4D18}" type="pres">
      <dgm:prSet presAssocID="{16C0F873-25B8-4146-B9A2-3CAAA0DB1035}" presName="roof" presStyleLbl="dkBgShp" presStyleIdx="0" presStyleCnt="2"/>
      <dgm:spPr/>
      <dgm:t>
        <a:bodyPr/>
        <a:lstStyle/>
        <a:p>
          <a:endParaRPr lang="en-US"/>
        </a:p>
      </dgm:t>
    </dgm:pt>
    <dgm:pt modelId="{62BB49F1-40DE-4841-A237-85684CF41C92}" type="pres">
      <dgm:prSet presAssocID="{16C0F873-25B8-4146-B9A2-3CAAA0DB1035}" presName="pillars" presStyleCnt="0"/>
      <dgm:spPr/>
    </dgm:pt>
    <dgm:pt modelId="{DD2D2875-180B-4C31-97AD-406189ED1664}" type="pres">
      <dgm:prSet presAssocID="{16C0F873-25B8-4146-B9A2-3CAAA0DB1035}" presName="pillar1" presStyleLbl="node1" presStyleIdx="0" presStyleCnt="2">
        <dgm:presLayoutVars>
          <dgm:bulletEnabled val="1"/>
        </dgm:presLayoutVars>
      </dgm:prSet>
      <dgm:spPr/>
      <dgm:t>
        <a:bodyPr/>
        <a:lstStyle/>
        <a:p>
          <a:endParaRPr lang="en-US"/>
        </a:p>
      </dgm:t>
    </dgm:pt>
    <dgm:pt modelId="{19753032-4C40-48F0-8F8D-2BF4D7AE1DE0}" type="pres">
      <dgm:prSet presAssocID="{555326D4-B7BE-4996-93A3-3E4A727C5D8B}" presName="pillarX" presStyleLbl="node1" presStyleIdx="1" presStyleCnt="2">
        <dgm:presLayoutVars>
          <dgm:bulletEnabled val="1"/>
        </dgm:presLayoutVars>
      </dgm:prSet>
      <dgm:spPr/>
      <dgm:t>
        <a:bodyPr/>
        <a:lstStyle/>
        <a:p>
          <a:endParaRPr lang="en-US"/>
        </a:p>
      </dgm:t>
    </dgm:pt>
    <dgm:pt modelId="{AB9C7BBA-5B05-44F5-9A9E-E8CB3465356C}" type="pres">
      <dgm:prSet presAssocID="{16C0F873-25B8-4146-B9A2-3CAAA0DB1035}" presName="base" presStyleLbl="dkBgShp" presStyleIdx="1" presStyleCnt="2"/>
      <dgm:spPr/>
    </dgm:pt>
  </dgm:ptLst>
  <dgm:cxnLst>
    <dgm:cxn modelId="{994013A5-0FE8-42A1-98A5-CCCAAD2D995E}" type="presOf" srcId="{555326D4-B7BE-4996-93A3-3E4A727C5D8B}" destId="{19753032-4C40-48F0-8F8D-2BF4D7AE1DE0}" srcOrd="0" destOrd="0" presId="urn:microsoft.com/office/officeart/2005/8/layout/hList3"/>
    <dgm:cxn modelId="{0A708AA1-70F0-4485-9CF2-C5DB034409B3}" type="presOf" srcId="{16C0F873-25B8-4146-B9A2-3CAAA0DB1035}" destId="{AC580956-2DDE-40BF-B471-06E4447C4D18}" srcOrd="0" destOrd="0" presId="urn:microsoft.com/office/officeart/2005/8/layout/hList3"/>
    <dgm:cxn modelId="{548B074F-FD2A-4277-A910-0430B1D0F1BF}" srcId="{CB12AA27-55B5-48CF-93D0-F14F7E15F3C5}" destId="{16C0F873-25B8-4146-B9A2-3CAAA0DB1035}" srcOrd="0" destOrd="0" parTransId="{7BBDEF05-944D-4501-B6BB-3E5D7CA4C4FA}" sibTransId="{1F5BE82B-D0AC-412A-BED3-24DDBBF11852}"/>
    <dgm:cxn modelId="{F270AB0A-1099-4CE1-811C-F239A8AA2450}" srcId="{16C0F873-25B8-4146-B9A2-3CAAA0DB1035}" destId="{555326D4-B7BE-4996-93A3-3E4A727C5D8B}" srcOrd="1" destOrd="0" parTransId="{2F4DDE76-EC83-4A71-9CBD-87EB16D73E27}" sibTransId="{4882D98E-3CA0-43F5-8992-B2977D1E3F42}"/>
    <dgm:cxn modelId="{47EBA3B0-288A-4714-9D6E-61599FA58476}" srcId="{16C0F873-25B8-4146-B9A2-3CAAA0DB1035}" destId="{E6E00047-383E-4E40-940D-6D7C6A2C3637}" srcOrd="0" destOrd="0" parTransId="{5EED0E6C-17D8-44FE-A4DB-524C5B40356E}" sibTransId="{95910AAC-0059-4510-AFE3-C52A4A2DBEC6}"/>
    <dgm:cxn modelId="{8BEB5500-EB5C-4B5A-9A4A-F3F84F742B2C}" type="presOf" srcId="{E6E00047-383E-4E40-940D-6D7C6A2C3637}" destId="{DD2D2875-180B-4C31-97AD-406189ED1664}" srcOrd="0" destOrd="0" presId="urn:microsoft.com/office/officeart/2005/8/layout/hList3"/>
    <dgm:cxn modelId="{064958CD-1C6E-4EAC-B97C-13F940988DDE}" type="presOf" srcId="{CB12AA27-55B5-48CF-93D0-F14F7E15F3C5}" destId="{5AF808A5-92ED-487A-BAD4-C58A81DCF613}" srcOrd="0" destOrd="0" presId="urn:microsoft.com/office/officeart/2005/8/layout/hList3"/>
    <dgm:cxn modelId="{A1CB44E0-C4AE-49EE-A924-2B3B91772825}" type="presParOf" srcId="{5AF808A5-92ED-487A-BAD4-C58A81DCF613}" destId="{AC580956-2DDE-40BF-B471-06E4447C4D18}" srcOrd="0" destOrd="0" presId="urn:microsoft.com/office/officeart/2005/8/layout/hList3"/>
    <dgm:cxn modelId="{59C8633B-4604-4F6B-8F11-D37AFE69D168}" type="presParOf" srcId="{5AF808A5-92ED-487A-BAD4-C58A81DCF613}" destId="{62BB49F1-40DE-4841-A237-85684CF41C92}" srcOrd="1" destOrd="0" presId="urn:microsoft.com/office/officeart/2005/8/layout/hList3"/>
    <dgm:cxn modelId="{45ADFAE8-BC16-45AA-81AC-269816A596EA}" type="presParOf" srcId="{62BB49F1-40DE-4841-A237-85684CF41C92}" destId="{DD2D2875-180B-4C31-97AD-406189ED1664}" srcOrd="0" destOrd="0" presId="urn:microsoft.com/office/officeart/2005/8/layout/hList3"/>
    <dgm:cxn modelId="{5AD666B5-996A-46D0-B58C-BFF2414A0DC9}" type="presParOf" srcId="{62BB49F1-40DE-4841-A237-85684CF41C92}" destId="{19753032-4C40-48F0-8F8D-2BF4D7AE1DE0}" srcOrd="1" destOrd="0" presId="urn:microsoft.com/office/officeart/2005/8/layout/hList3"/>
    <dgm:cxn modelId="{65129155-9E26-49B9-86BF-E0760C6FB017}" type="presParOf" srcId="{5AF808A5-92ED-487A-BAD4-C58A81DCF613}" destId="{AB9C7BBA-5B05-44F5-9A9E-E8CB3465356C}"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80956-2DDE-40BF-B471-06E4447C4D18}">
      <dsp:nvSpPr>
        <dsp:cNvPr id="0" name=""/>
        <dsp:cNvSpPr/>
      </dsp:nvSpPr>
      <dsp:spPr>
        <a:xfrm>
          <a:off x="0" y="0"/>
          <a:ext cx="8412163" cy="1597818"/>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dirty="0" smtClean="0">
              <a:solidFill>
                <a:schemeClr val="bg2"/>
              </a:solidFill>
            </a:rPr>
            <a:t>Стандартный кредитный договор (для МСП)</a:t>
          </a:r>
          <a:endParaRPr lang="en-US" sz="4700" kern="1200" dirty="0">
            <a:solidFill>
              <a:schemeClr val="bg2"/>
            </a:solidFill>
          </a:endParaRPr>
        </a:p>
      </dsp:txBody>
      <dsp:txXfrm>
        <a:off x="0" y="0"/>
        <a:ext cx="8412163" cy="1597818"/>
      </dsp:txXfrm>
    </dsp:sp>
    <dsp:sp modelId="{DD2D2875-180B-4C31-97AD-406189ED1664}">
      <dsp:nvSpPr>
        <dsp:cNvPr id="0" name=""/>
        <dsp:cNvSpPr/>
      </dsp:nvSpPr>
      <dsp:spPr>
        <a:xfrm>
          <a:off x="0" y="1597818"/>
          <a:ext cx="4206081" cy="335541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solidFill>
            <a:schemeClr val="accent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ru-RU" sz="3800" kern="1200" dirty="0" smtClean="0"/>
            <a:t>Общие условия</a:t>
          </a:r>
          <a:endParaRPr lang="en-US" sz="3800" kern="1200" dirty="0"/>
        </a:p>
      </dsp:txBody>
      <dsp:txXfrm>
        <a:off x="0" y="1597818"/>
        <a:ext cx="4206081" cy="3355419"/>
      </dsp:txXfrm>
    </dsp:sp>
    <dsp:sp modelId="{19753032-4C40-48F0-8F8D-2BF4D7AE1DE0}">
      <dsp:nvSpPr>
        <dsp:cNvPr id="0" name=""/>
        <dsp:cNvSpPr/>
      </dsp:nvSpPr>
      <dsp:spPr>
        <a:xfrm>
          <a:off x="4206081" y="1597818"/>
          <a:ext cx="4206081" cy="335541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ru-RU" sz="3800" kern="1200" dirty="0" smtClean="0"/>
            <a:t>Индивидуальные условия</a:t>
          </a:r>
          <a:endParaRPr lang="en-US" sz="3800" kern="1200" dirty="0"/>
        </a:p>
      </dsp:txBody>
      <dsp:txXfrm>
        <a:off x="4206081" y="1597818"/>
        <a:ext cx="4206081" cy="3355419"/>
      </dsp:txXfrm>
    </dsp:sp>
    <dsp:sp modelId="{AB9C7BBA-5B05-44F5-9A9E-E8CB3465356C}">
      <dsp:nvSpPr>
        <dsp:cNvPr id="0" name=""/>
        <dsp:cNvSpPr/>
      </dsp:nvSpPr>
      <dsp:spPr>
        <a:xfrm>
          <a:off x="0" y="4953238"/>
          <a:ext cx="8412163" cy="372824"/>
        </a:xfrm>
        <a:prstGeom prst="rect">
          <a:avLst/>
        </a:prstGeom>
        <a:solidFill>
          <a:schemeClr val="accent1">
            <a:shade val="8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367" tIns="46183" rIns="92367" bIns="46183"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2367" tIns="46183" rIns="92367" bIns="46183" rtlCol="0"/>
          <a:lstStyle>
            <a:lvl1pPr algn="r">
              <a:defRPr sz="1200"/>
            </a:lvl1pPr>
          </a:lstStyle>
          <a:p>
            <a:fld id="{2D8EADBE-BDEE-4E03-B2CF-FFA785AC7213}" type="datetimeFigureOut">
              <a:rPr lang="en-US" smtClean="0"/>
              <a:t>6/9/2014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2367" tIns="46183" rIns="92367" bIns="46183"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67" tIns="46183" rIns="92367" bIns="46183" rtlCol="0" anchor="b"/>
          <a:lstStyle>
            <a:lvl1pPr algn="r">
              <a:defRPr sz="1200"/>
            </a:lvl1pPr>
          </a:lstStyle>
          <a:p>
            <a:fld id="{9967C68E-29A7-4152-A401-052690A09964}" type="slidenum">
              <a:rPr lang="en-US" smtClean="0"/>
              <a:t>‹#›</a:t>
            </a:fld>
            <a:endParaRPr lang="en-US"/>
          </a:p>
        </p:txBody>
      </p:sp>
    </p:spTree>
    <p:extLst>
      <p:ext uri="{BB962C8B-B14F-4D97-AF65-F5344CB8AC3E}">
        <p14:creationId xmlns:p14="http://schemas.microsoft.com/office/powerpoint/2010/main" val="2144713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367" tIns="46183" rIns="92367" bIns="46183"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2367" tIns="46183" rIns="92367" bIns="46183" rtlCol="0"/>
          <a:lstStyle>
            <a:lvl1pPr algn="r">
              <a:defRPr sz="1200"/>
            </a:lvl1pPr>
          </a:lstStyle>
          <a:p>
            <a:fld id="{D77633BE-0766-4701-97A4-87960AEAA15B}" type="datetimeFigureOut">
              <a:rPr lang="en-US" smtClean="0"/>
              <a:pPr/>
              <a:t>6/9/2014</a:t>
            </a:fld>
            <a:endParaRPr lang="en-US"/>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2367" tIns="46183" rIns="92367" bIns="46183"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367" tIns="46183" rIns="92367" bIns="461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2367" tIns="46183" rIns="92367" bIns="46183"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67" tIns="46183" rIns="92367" bIns="46183" rtlCol="0" anchor="b"/>
          <a:lstStyle>
            <a:lvl1pPr algn="r">
              <a:defRPr sz="12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824207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1785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996374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150838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28134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74638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47687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3"/>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a:off x="431800" y="5244575"/>
            <a:ext cx="2133600" cy="161583"/>
          </a:xfrm>
        </p:spPr>
        <p:txBody>
          <a:bodyPr lIns="0" tIns="0" rIns="0" bIns="0" anchor="b" anchorCtr="0">
            <a:spAutoFit/>
          </a:bodyPr>
          <a:lstStyle>
            <a:lvl1pPr>
              <a:defRPr sz="1050" b="1">
                <a:solidFill>
                  <a:schemeClr val="bg2"/>
                </a:solidFill>
                <a:latin typeface="Arial" pitchFamily="34" charset="0"/>
                <a:cs typeface="Arial" pitchFamily="34" charset="0"/>
              </a:defRPr>
            </a:lvl1pPr>
          </a:lstStyle>
          <a:p>
            <a:r>
              <a:rPr lang="en-US" smtClean="0"/>
              <a:t>00 Month 2013</a:t>
            </a:r>
            <a:endParaRPr lang="en-US" dirty="0"/>
          </a:p>
        </p:txBody>
      </p:sp>
      <p:sp>
        <p:nvSpPr>
          <p:cNvPr id="5" name="Footer Placeholder 4"/>
          <p:cNvSpPr>
            <a:spLocks noGrp="1"/>
          </p:cNvSpPr>
          <p:nvPr>
            <p:ph type="ftr" sz="quarter" idx="11"/>
          </p:nvPr>
        </p:nvSpPr>
        <p:spPr bwMode="gray">
          <a:xfrm>
            <a:off x="431800" y="533987"/>
            <a:ext cx="2895600" cy="161583"/>
          </a:xfrm>
        </p:spPr>
        <p:txBody>
          <a:bodyPr lIns="0" tIns="0" rIns="0" bIns="0" anchor="t" anchorCtr="0">
            <a:spAutoFit/>
          </a:bodyPr>
          <a:lstStyle>
            <a:lvl1pPr algn="l">
              <a:defRPr sz="1050" b="1">
                <a:solidFill>
                  <a:schemeClr val="bg2"/>
                </a:solidFill>
                <a:latin typeface="Arial" pitchFamily="34" charset="0"/>
                <a:cs typeface="Arial" pitchFamily="34" charset="0"/>
              </a:defRPr>
            </a:lvl1pPr>
          </a:lstStyle>
          <a:p>
            <a:endParaRPr lang="en-US"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00 Month 2013</a:t>
            </a:r>
            <a:endParaRPr lang="en-US"/>
          </a:p>
        </p:txBody>
      </p:sp>
      <p:sp>
        <p:nvSpPr>
          <p:cNvPr id="6" name="Footer Placeholder 5"/>
          <p:cNvSpPr>
            <a:spLocks noGrp="1"/>
          </p:cNvSpPr>
          <p:nvPr>
            <p:ph type="ftr" sz="quarter" idx="11"/>
          </p:nvPr>
        </p:nvSpPr>
        <p:spPr/>
        <p:txBody>
          <a:bodyPr/>
          <a:lstStyle/>
          <a:p>
            <a:r>
              <a:rPr lang="en-US" smtClean="0"/>
              <a:t>Region-specific footer note                            Document reference # </a:t>
            </a:r>
            <a:endParaRPr lang="en-US"/>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with Gradient Inse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vert="horz" wrap="square" lIns="91440" tIns="91440" rIns="0" bIns="0" rtlCol="0" anchor="t" anchorCtr="0">
            <a:noAutofit/>
          </a:bodyPr>
          <a:lstStyle>
            <a:lvl1pPr>
              <a:defRPr lang="en-US" sz="1800" dirty="0" smtClean="0">
                <a:solidFill>
                  <a:schemeClr val="tx1"/>
                </a:solidFill>
                <a:latin typeface="+mn-lt"/>
                <a:cs typeface="+mn-cs"/>
              </a:defRPr>
            </a:lvl1pPr>
            <a:lvl2pPr>
              <a:defRPr lang="en-US" sz="1800" dirty="0" smtClean="0">
                <a:solidFill>
                  <a:schemeClr val="lt1"/>
                </a:solidFill>
                <a:latin typeface="+mn-lt"/>
                <a:cs typeface="+mn-cs"/>
              </a:defRPr>
            </a:lvl2pPr>
            <a:lvl3pPr>
              <a:defRPr lang="en-US" dirty="0" smtClean="0">
                <a:solidFill>
                  <a:schemeClr val="lt1"/>
                </a:solidFill>
                <a:latin typeface="+mn-lt"/>
                <a:cs typeface="+mn-cs"/>
              </a:defRPr>
            </a:lvl3pPr>
            <a:lvl4pPr>
              <a:defRPr lang="en-US" dirty="0" smtClean="0">
                <a:solidFill>
                  <a:schemeClr val="lt1"/>
                </a:solidFill>
                <a:latin typeface="+mn-lt"/>
                <a:cs typeface="+mn-cs"/>
              </a:defRPr>
            </a:lvl4pPr>
            <a:lvl5pPr>
              <a:defRPr lang="en-US" dirty="0">
                <a:solidFill>
                  <a:schemeClr val="lt1"/>
                </a:solidFill>
                <a:latin typeface="+mn-lt"/>
                <a:cs typeface="+mn-cs"/>
              </a:defRPr>
            </a:lvl5pPr>
          </a:lstStyle>
          <a:p>
            <a:pPr marL="0" lvl="0" indent="0">
              <a:buNone/>
            </a:pPr>
            <a:r>
              <a:rPr lang="en-US" smtClean="0"/>
              <a:t>Click to edit Master text styles</a:t>
            </a:r>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00 Month 2013</a:t>
            </a:r>
            <a:endParaRPr lang="en-US"/>
          </a:p>
        </p:txBody>
      </p:sp>
      <p:sp>
        <p:nvSpPr>
          <p:cNvPr id="6" name="Footer Placeholder 5"/>
          <p:cNvSpPr>
            <a:spLocks noGrp="1"/>
          </p:cNvSpPr>
          <p:nvPr>
            <p:ph type="ftr" sz="quarter" idx="11"/>
          </p:nvPr>
        </p:nvSpPr>
        <p:spPr/>
        <p:txBody>
          <a:bodyPr/>
          <a:lstStyle/>
          <a:p>
            <a:r>
              <a:rPr lang="en-US" smtClean="0"/>
              <a:t>Region-specific footer note                            Document reference # </a:t>
            </a:r>
            <a:endParaRPr lang="en-US"/>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
        <p:nvSpPr>
          <p:cNvPr id="9"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4878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68300" y="1371600"/>
            <a:ext cx="4040188"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2174875"/>
            <a:ext cx="4040188" cy="3951288"/>
          </a:xfrm>
        </p:spPr>
        <p:txBody>
          <a:bodyPr/>
          <a:lstStyle>
            <a:lvl1pPr>
              <a:defRPr sz="1800"/>
            </a:lvl1pPr>
            <a:lvl2pPr>
              <a:defRPr sz="16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005" y="1371600"/>
            <a:ext cx="4041775"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9005" y="2174875"/>
            <a:ext cx="4041775" cy="3951288"/>
          </a:xfrm>
        </p:spPr>
        <p:txBody>
          <a:bodyPr/>
          <a:lstStyle>
            <a:lvl1pPr>
              <a:defRPr sz="1800"/>
            </a:lvl1pPr>
            <a:lvl2pPr>
              <a:defRPr sz="1600"/>
            </a:lvl2pPr>
            <a:lvl3pPr>
              <a:defRPr sz="1200"/>
            </a:lvl3pPr>
            <a:lvl4pPr>
              <a:defRPr sz="1100"/>
            </a:lvl4pPr>
            <a:lvl5pPr>
              <a:defRPr sz="105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00 Month 2013</a:t>
            </a:r>
            <a:endParaRPr lang="en-US"/>
          </a:p>
        </p:txBody>
      </p:sp>
      <p:sp>
        <p:nvSpPr>
          <p:cNvPr id="8" name="Footer Placeholder 7"/>
          <p:cNvSpPr>
            <a:spLocks noGrp="1"/>
          </p:cNvSpPr>
          <p:nvPr>
            <p:ph type="ftr" sz="quarter" idx="11"/>
          </p:nvPr>
        </p:nvSpPr>
        <p:spPr/>
        <p:txBody>
          <a:bodyPr/>
          <a:lstStyle/>
          <a:p>
            <a:r>
              <a:rPr lang="en-US" smtClean="0"/>
              <a:t>Region-specific footer note                            Document reference # </a:t>
            </a:r>
            <a:endParaRPr lang="en-US"/>
          </a:p>
        </p:txBody>
      </p:sp>
      <p:sp>
        <p:nvSpPr>
          <p:cNvPr id="9" name="Slide Number Placeholder 8"/>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00 Month 2013</a:t>
            </a:r>
            <a:endParaRPr lang="en-US"/>
          </a:p>
        </p:txBody>
      </p:sp>
      <p:sp>
        <p:nvSpPr>
          <p:cNvPr id="4" name="Footer Placeholder 3"/>
          <p:cNvSpPr>
            <a:spLocks noGrp="1"/>
          </p:cNvSpPr>
          <p:nvPr>
            <p:ph type="ftr" sz="quarter" idx="11"/>
          </p:nvPr>
        </p:nvSpPr>
        <p:spPr/>
        <p:txBody>
          <a:bodyPr/>
          <a:lstStyle/>
          <a:p>
            <a:r>
              <a:rPr lang="en-US" smtClean="0"/>
              <a:t>Region-specific footer note                            Document reference # </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00 Month 2013</a:t>
            </a:r>
            <a:endParaRPr lang="en-US"/>
          </a:p>
        </p:txBody>
      </p:sp>
      <p:sp>
        <p:nvSpPr>
          <p:cNvPr id="4" name="Footer Placeholder 3"/>
          <p:cNvSpPr>
            <a:spLocks noGrp="1"/>
          </p:cNvSpPr>
          <p:nvPr>
            <p:ph type="ftr" sz="quarter" idx="11"/>
          </p:nvPr>
        </p:nvSpPr>
        <p:spPr/>
        <p:txBody>
          <a:bodyPr/>
          <a:lstStyle/>
          <a:p>
            <a:r>
              <a:rPr lang="en-US" smtClean="0"/>
              <a:t>Region-specific footer note                            Document reference # </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
        <p:nvSpPr>
          <p:cNvPr id="8"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00 Month 2013</a:t>
            </a:r>
            <a:endParaRPr lang="en-US"/>
          </a:p>
        </p:txBody>
      </p:sp>
      <p:sp>
        <p:nvSpPr>
          <p:cNvPr id="3" name="Footer Placeholder 2"/>
          <p:cNvSpPr>
            <a:spLocks noGrp="1"/>
          </p:cNvSpPr>
          <p:nvPr>
            <p:ph type="ftr" sz="quarter" idx="11"/>
          </p:nvPr>
        </p:nvSpPr>
        <p:spPr/>
        <p:txBody>
          <a:bodyPr/>
          <a:lstStyle/>
          <a:p>
            <a:r>
              <a:rPr lang="en-US" smtClean="0"/>
              <a:t>Region-specific footer note                            Document reference # </a:t>
            </a:r>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8" name="Content Placeholder 7"/>
          <p:cNvSpPr>
            <a:spLocks noGrp="1"/>
          </p:cNvSpPr>
          <p:nvPr>
            <p:ph sz="quarter" idx="13"/>
          </p:nvPr>
        </p:nvSpPr>
        <p:spPr>
          <a:xfrm>
            <a:off x="36576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 Gradient inse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40" tIns="91440" rtlCol="0" anchor="t" anchorCtr="0"/>
          <a:lstStyle>
            <a:lvl1pPr marL="0" indent="0">
              <a:buNone/>
              <a:defRPr lang="en-US" sz="1800" dirty="0" smtClean="0">
                <a:solidFill>
                  <a:schemeClr val="tx1"/>
                </a:solidFill>
              </a:defRPr>
            </a:lvl1pPr>
            <a:lvl2pPr marL="182880">
              <a:defRPr lang="en-US" sz="1800" dirty="0" smtClean="0"/>
            </a:lvl2pPr>
          </a:lstStyle>
          <a:p>
            <a:pPr marL="0" lvl="0"/>
            <a:r>
              <a:rPr lang="en-US" smtClean="0"/>
              <a:t>Click to edit Master text styles</a:t>
            </a:r>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9123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7"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chemeClr val="tx1"/>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chemeClr val="tx1"/>
                </a:solidFill>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3"/>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077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00 Month 2013</a:t>
            </a:r>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21" name="Footer Placeholder 4"/>
          <p:cNvSpPr>
            <a:spLocks noGrp="1"/>
          </p:cNvSpPr>
          <p:nvPr>
            <p:ph type="ftr" sz="quarter" idx="3"/>
          </p:nvPr>
        </p:nvSpPr>
        <p:spPr>
          <a:xfrm>
            <a:off x="2103120" y="647077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Region-specific footer note                            Document reference #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0" y="365760"/>
            <a:ext cx="6878232" cy="553998"/>
          </a:xfrm>
        </p:spPr>
        <p:txBody>
          <a:bodyPr wrap="square" lIns="0" tIns="0" rIns="0" bIns="0" anchor="b">
            <a:spAutoFit/>
          </a:bodyPr>
          <a:lstStyle>
            <a:lvl1pPr marL="0" indent="0">
              <a:spcBef>
                <a:spcPts val="0"/>
              </a:spcBef>
              <a:buNone/>
              <a:defRPr sz="3600" b="0">
                <a:solidFill>
                  <a:schemeClr val="accent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17" name="Text Placeholder 16"/>
          <p:cNvSpPr>
            <a:spLocks noGrp="1"/>
          </p:cNvSpPr>
          <p:nvPr>
            <p:ph type="body" sz="quarter" idx="10"/>
          </p:nvPr>
        </p:nvSpPr>
        <p:spPr>
          <a:xfrm>
            <a:off x="368299" y="2103120"/>
            <a:ext cx="4114800" cy="1263949"/>
          </a:xfrm>
        </p:spPr>
        <p:txBody>
          <a:bodyPr anchor="t" anchorCtr="0">
            <a:noAutofit/>
          </a:bodyPr>
          <a:lstStyle>
            <a:lvl1pPr marL="0" indent="9525">
              <a:lnSpc>
                <a:spcPts val="2000"/>
              </a:lnSpc>
              <a:spcBef>
                <a:spcPts val="0"/>
              </a:spcBef>
              <a:buNone/>
              <a:defRPr sz="1800">
                <a:solidFill>
                  <a:schemeClr val="tx1"/>
                </a:solidFill>
              </a:defRPr>
            </a:lvl1pPr>
            <a:lvl2pPr marL="0" indent="9525">
              <a:lnSpc>
                <a:spcPts val="2000"/>
              </a:lnSpc>
              <a:spcBef>
                <a:spcPts val="600"/>
              </a:spcBef>
              <a:buNone/>
              <a:defRPr sz="1800">
                <a:solidFill>
                  <a:schemeClr val="tx1"/>
                </a:solidFill>
              </a:defRPr>
            </a:lvl2pPr>
            <a:lvl3pPr marL="0" indent="9525">
              <a:buNone/>
              <a:defRPr>
                <a:solidFill>
                  <a:schemeClr val="tx1"/>
                </a:solidFill>
              </a:defRPr>
            </a:lvl3pPr>
            <a:lvl4pPr marL="0" indent="9525">
              <a:buNone/>
              <a:defRPr>
                <a:solidFill>
                  <a:schemeClr val="tx1"/>
                </a:solidFill>
              </a:defRPr>
            </a:lvl4pPr>
            <a:lvl5pPr marL="0" indent="9525">
              <a:buNone/>
              <a:defRPr>
                <a:solidFill>
                  <a:schemeClr val="tx1"/>
                </a:solidFill>
              </a:defRPr>
            </a:lvl5pPr>
          </a:lstStyle>
          <a:p>
            <a:pPr lvl="0"/>
            <a:r>
              <a:rPr lang="en-US" smtClean="0"/>
              <a:t>Click to edit Master text styles</a:t>
            </a:r>
          </a:p>
          <a:p>
            <a:pPr lvl="1"/>
            <a:r>
              <a:rPr lang="en-US" smtClean="0"/>
              <a:t>Second level</a:t>
            </a:r>
          </a:p>
        </p:txBody>
      </p:sp>
      <p:sp>
        <p:nvSpPr>
          <p:cNvPr id="20" name="Text Placeholder 19"/>
          <p:cNvSpPr>
            <a:spLocks noGrp="1"/>
          </p:cNvSpPr>
          <p:nvPr>
            <p:ph type="body" sz="quarter" idx="11"/>
          </p:nvPr>
        </p:nvSpPr>
        <p:spPr>
          <a:xfrm>
            <a:off x="368300" y="5486400"/>
            <a:ext cx="8412480" cy="965703"/>
          </a:xfrm>
        </p:spPr>
        <p:txBody>
          <a:bodyPr anchor="b" anchorCtr="0">
            <a:noAutofit/>
          </a:bodyPr>
          <a:lstStyle>
            <a:lvl1pPr marL="0" indent="0">
              <a:buNone/>
              <a:defRPr sz="600">
                <a:solidFill>
                  <a:schemeClr val="tx1"/>
                </a:solidFill>
              </a:defRPr>
            </a:lvl1pPr>
            <a:lvl2pPr marL="0" indent="0">
              <a:buNone/>
              <a:defRPr sz="600">
                <a:solidFill>
                  <a:schemeClr val="tx1"/>
                </a:solidFill>
              </a:defRPr>
            </a:lvl2pPr>
          </a:lstStyle>
          <a:p>
            <a:pPr lvl="0"/>
            <a:r>
              <a:rPr lang="en-US" smtClean="0"/>
              <a:t>Click to edit Master text styles</a:t>
            </a:r>
          </a:p>
          <a:p>
            <a:pPr lvl="1"/>
            <a:r>
              <a:rPr lang="en-US" smtClean="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71540"/>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bwMode="gray">
          <a:xfrm>
            <a:off x="2103120" y="654392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7"/>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4392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00 Month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5" r:id="rId4"/>
    <p:sldLayoutId id="2147483661" r:id="rId5"/>
    <p:sldLayoutId id="2147483658" r:id="rId6"/>
    <p:sldLayoutId id="2147483659" r:id="rId7"/>
    <p:sldLayoutId id="2147483651" r:id="rId8"/>
    <p:sldLayoutId id="2147483664" r:id="rId9"/>
    <p:sldLayoutId id="2147483652" r:id="rId10"/>
    <p:sldLayoutId id="2147483666" r:id="rId11"/>
    <p:sldLayoutId id="2147483653" r:id="rId12"/>
    <p:sldLayoutId id="2147483654" r:id="rId13"/>
    <p:sldLayoutId id="2147483660" r:id="rId14"/>
    <p:sldLayoutId id="2147483655" r:id="rId15"/>
  </p:sldLayoutIdLst>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chemeClr val="bg1"/>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799" y="1022926"/>
            <a:ext cx="7280965" cy="2215991"/>
          </a:xfrm>
        </p:spPr>
        <p:txBody>
          <a:bodyPr/>
          <a:lstStyle/>
          <a:p>
            <a:r>
              <a:rPr lang="ru-RU" dirty="0" smtClean="0"/>
              <a:t>Стандартный кредитный договор в сфере кредитования субъектов малого и среднего предпринимательства</a:t>
            </a:r>
            <a:endParaRPr lang="en-US" dirty="0"/>
          </a:p>
        </p:txBody>
      </p:sp>
      <p:sp>
        <p:nvSpPr>
          <p:cNvPr id="9" name="Subtitle 8"/>
          <p:cNvSpPr>
            <a:spLocks noGrp="1"/>
          </p:cNvSpPr>
          <p:nvPr>
            <p:ph type="subTitle" idx="1"/>
          </p:nvPr>
        </p:nvSpPr>
        <p:spPr>
          <a:xfrm>
            <a:off x="431800" y="3508671"/>
            <a:ext cx="6876200" cy="1280160"/>
          </a:xfrm>
        </p:spPr>
        <p:txBody>
          <a:bodyPr/>
          <a:lstStyle/>
          <a:p>
            <a:endParaRPr lang="ru-RU" sz="2800" dirty="0" smtClean="0"/>
          </a:p>
          <a:p>
            <a:r>
              <a:rPr lang="ru-RU" sz="2800" dirty="0" smtClean="0"/>
              <a:t>Юлия Константинова </a:t>
            </a:r>
          </a:p>
          <a:p>
            <a:r>
              <a:rPr lang="en-US" sz="2800" dirty="0" err="1" smtClean="0"/>
              <a:t>Dentons</a:t>
            </a:r>
            <a:r>
              <a:rPr lang="en-US" sz="2800" dirty="0" smtClean="0"/>
              <a:t> Moscow</a:t>
            </a:r>
            <a:endParaRPr lang="ru-RU" sz="2800" dirty="0"/>
          </a:p>
        </p:txBody>
      </p:sp>
      <p:sp>
        <p:nvSpPr>
          <p:cNvPr id="10" name="Date Placeholder 9"/>
          <p:cNvSpPr>
            <a:spLocks noGrp="1"/>
          </p:cNvSpPr>
          <p:nvPr>
            <p:ph type="dt" sz="half" idx="10"/>
          </p:nvPr>
        </p:nvSpPr>
        <p:spPr/>
        <p:txBody>
          <a:bodyPr/>
          <a:lstStyle/>
          <a:p>
            <a:r>
              <a:rPr lang="ru-RU" dirty="0" smtClean="0"/>
              <a:t>май 2014</a:t>
            </a:r>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70553"/>
            <a:ext cx="8412480" cy="492443"/>
          </a:xfrm>
        </p:spPr>
        <p:txBody>
          <a:bodyPr/>
          <a:lstStyle/>
          <a:p>
            <a:r>
              <a:rPr lang="ru-RU" sz="3200" dirty="0" smtClean="0"/>
              <a:t>Цели проекта</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2</a:t>
            </a:fld>
            <a:endParaRPr lang="en-US"/>
          </a:p>
        </p:txBody>
      </p:sp>
      <p:sp>
        <p:nvSpPr>
          <p:cNvPr id="19" name="Content Placeholder 18"/>
          <p:cNvSpPr>
            <a:spLocks noGrp="1"/>
          </p:cNvSpPr>
          <p:nvPr>
            <p:ph sz="quarter" idx="14"/>
          </p:nvPr>
        </p:nvSpPr>
        <p:spPr>
          <a:xfrm>
            <a:off x="368300" y="1082566"/>
            <a:ext cx="8412480" cy="4920576"/>
          </a:xfrm>
        </p:spPr>
        <p:txBody>
          <a:bodyPr/>
          <a:lstStyle/>
          <a:p>
            <a:pPr marL="0" indent="0">
              <a:buNone/>
            </a:pPr>
            <a:r>
              <a:rPr lang="ru-RU" sz="2800" dirty="0" smtClean="0"/>
              <a:t>Создание стандартного кредитного договора направлено на:</a:t>
            </a:r>
          </a:p>
          <a:p>
            <a:pPr marL="0" indent="0">
              <a:buNone/>
            </a:pPr>
            <a:endParaRPr lang="ru-RU" sz="2400" dirty="0" smtClean="0"/>
          </a:p>
          <a:p>
            <a:r>
              <a:rPr lang="ru-RU" sz="2200" dirty="0" smtClean="0"/>
              <a:t>Снижение риска признания условий договора недействительными</a:t>
            </a:r>
          </a:p>
          <a:p>
            <a:r>
              <a:rPr lang="ru-RU" sz="2200" dirty="0" smtClean="0"/>
              <a:t>Снижение </a:t>
            </a:r>
            <a:r>
              <a:rPr lang="ru-RU" sz="2200" dirty="0"/>
              <a:t>затрат банков </a:t>
            </a:r>
            <a:r>
              <a:rPr lang="ru-RU" sz="2200" dirty="0" smtClean="0"/>
              <a:t>по самостоятельной разработке договоров</a:t>
            </a:r>
            <a:endParaRPr lang="ru-RU" sz="2200" dirty="0"/>
          </a:p>
          <a:p>
            <a:r>
              <a:rPr lang="ru-RU" sz="2200" dirty="0"/>
              <a:t>Повышение привлекательности портфелей МСП-кредитов в целях дальнейшей </a:t>
            </a:r>
            <a:r>
              <a:rPr lang="ru-RU" sz="2200" dirty="0" err="1"/>
              <a:t>секьюритизации</a:t>
            </a:r>
            <a:endParaRPr lang="ru-RU" sz="2200" dirty="0"/>
          </a:p>
          <a:p>
            <a:r>
              <a:rPr lang="ru-RU" sz="2200" dirty="0" smtClean="0"/>
              <a:t>Выработку единообразного понимания новелл гражданского кодекса и принятого в судебной практике толкования</a:t>
            </a:r>
          </a:p>
          <a:p>
            <a:pPr marL="0" indent="0">
              <a:buNone/>
            </a:pPr>
            <a:endParaRPr lang="ru-RU" sz="2400" dirty="0" smtClean="0"/>
          </a:p>
        </p:txBody>
      </p:sp>
    </p:spTree>
    <p:extLst>
      <p:ext uri="{BB962C8B-B14F-4D97-AF65-F5344CB8AC3E}">
        <p14:creationId xmlns:p14="http://schemas.microsoft.com/office/powerpoint/2010/main" val="229971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984885"/>
          </a:xfrm>
        </p:spPr>
        <p:txBody>
          <a:bodyPr/>
          <a:lstStyle/>
          <a:p>
            <a:r>
              <a:rPr lang="ru-RU" sz="3200" dirty="0" smtClean="0"/>
              <a:t>Статус и предполагаемый результат проекта</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3</a:t>
            </a:fld>
            <a:endParaRPr lang="en-US"/>
          </a:p>
        </p:txBody>
      </p:sp>
      <p:sp>
        <p:nvSpPr>
          <p:cNvPr id="6" name="Content Placeholder 5"/>
          <p:cNvSpPr>
            <a:spLocks noGrp="1"/>
          </p:cNvSpPr>
          <p:nvPr>
            <p:ph sz="quarter" idx="14"/>
          </p:nvPr>
        </p:nvSpPr>
        <p:spPr/>
        <p:txBody>
          <a:bodyPr/>
          <a:lstStyle/>
          <a:p>
            <a:pPr marL="0" indent="0">
              <a:buNone/>
            </a:pPr>
            <a:r>
              <a:rPr lang="ru-RU" sz="2400" dirty="0" smtClean="0"/>
              <a:t>На данный момент типовая документация по кредитному договору проходит одобрение заинтересованными сторонами.</a:t>
            </a:r>
          </a:p>
          <a:p>
            <a:r>
              <a:rPr lang="ru-RU" sz="2200" dirty="0" smtClean="0"/>
              <a:t>Планируется согласование документации с ЦБ РФ</a:t>
            </a:r>
          </a:p>
          <a:p>
            <a:r>
              <a:rPr lang="ru-RU" sz="2200" dirty="0" smtClean="0"/>
              <a:t>Предполагается дальнейшая разработка стандартных </a:t>
            </a:r>
            <a:r>
              <a:rPr lang="ru-RU" sz="2200" dirty="0"/>
              <a:t>обеспечительных </a:t>
            </a:r>
            <a:r>
              <a:rPr lang="ru-RU" sz="2200" dirty="0" smtClean="0"/>
              <a:t>документов</a:t>
            </a:r>
          </a:p>
          <a:p>
            <a:pPr marL="0" indent="0">
              <a:buNone/>
            </a:pPr>
            <a:r>
              <a:rPr lang="ru-RU" sz="2400" dirty="0" smtClean="0"/>
              <a:t>Конечный результат – полноценный пакет документов по всем релевантным операциям, сниженные правовые риски и затраты, повышенный интерес инвесторов в данной категории активов. </a:t>
            </a:r>
            <a:endParaRPr lang="ru-RU" sz="2400" dirty="0"/>
          </a:p>
          <a:p>
            <a:endParaRPr lang="en-US" dirty="0"/>
          </a:p>
        </p:txBody>
      </p:sp>
    </p:spTree>
    <p:extLst>
      <p:ext uri="{BB962C8B-B14F-4D97-AF65-F5344CB8AC3E}">
        <p14:creationId xmlns:p14="http://schemas.microsoft.com/office/powerpoint/2010/main" val="368832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32625"/>
            <a:ext cx="8412480" cy="400110"/>
          </a:xfrm>
        </p:spPr>
        <p:txBody>
          <a:bodyPr/>
          <a:lstStyle/>
          <a:p>
            <a:r>
              <a:rPr lang="ru-RU" dirty="0" smtClean="0"/>
              <a:t>СТРУКТУРА СТАНДАРТНОГО ДОГОВОРА</a:t>
            </a:r>
            <a:endParaRPr lang="en-US"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4</a:t>
            </a:fld>
            <a:endParaRPr lang="en-US"/>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862978203"/>
              </p:ext>
            </p:extLst>
          </p:nvPr>
        </p:nvGraphicFramePr>
        <p:xfrm>
          <a:off x="368300" y="974317"/>
          <a:ext cx="8412163" cy="5326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971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03835"/>
            <a:ext cx="8412480" cy="984885"/>
          </a:xfrm>
        </p:spPr>
        <p:txBody>
          <a:bodyPr/>
          <a:lstStyle/>
          <a:p>
            <a:r>
              <a:rPr lang="ru-RU" sz="3200" dirty="0" smtClean="0"/>
              <a:t>Общие условия стандартного договора кредитования</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5</a:t>
            </a:fld>
            <a:endParaRPr lang="en-US"/>
          </a:p>
        </p:txBody>
      </p:sp>
      <p:sp>
        <p:nvSpPr>
          <p:cNvPr id="19" name="Content Placeholder 18"/>
          <p:cNvSpPr>
            <a:spLocks noGrp="1"/>
          </p:cNvSpPr>
          <p:nvPr>
            <p:ph sz="quarter" idx="14"/>
          </p:nvPr>
        </p:nvSpPr>
        <p:spPr>
          <a:xfrm>
            <a:off x="368300" y="1324295"/>
            <a:ext cx="8412480" cy="4579547"/>
          </a:xfrm>
        </p:spPr>
        <p:txBody>
          <a:bodyPr/>
          <a:lstStyle/>
          <a:p>
            <a:r>
              <a:rPr lang="ru-RU" sz="2200" dirty="0" smtClean="0"/>
              <a:t>Заключают в себе все необходимые общие нормы об условиях, порядке предоставления, использования и возврата кредита, а также иные необходимые положения (замена сторон, подсудность)</a:t>
            </a:r>
          </a:p>
          <a:p>
            <a:r>
              <a:rPr lang="ru-RU" sz="2200" dirty="0" smtClean="0"/>
              <a:t>Разработаны при тщательном изучении законодательства и текущей судебной практики</a:t>
            </a:r>
          </a:p>
          <a:p>
            <a:r>
              <a:rPr lang="ru-RU" sz="2200" dirty="0" smtClean="0"/>
              <a:t>Благодаря согласованию с ЦБ и общему единообразию применения риск судебных исков, оспаривающих положения договора, существенно снижается</a:t>
            </a:r>
          </a:p>
          <a:p>
            <a:r>
              <a:rPr lang="ru-RU" sz="2200" dirty="0" smtClean="0"/>
              <a:t>Доступны для изучения клиентам, могут быть незначительно изменены, но при том остаются надежной базой, на которую можно ориентироваться </a:t>
            </a:r>
            <a:endParaRPr lang="ru-RU" sz="2200" dirty="0"/>
          </a:p>
          <a:p>
            <a:endParaRPr lang="ru-RU" dirty="0"/>
          </a:p>
          <a:p>
            <a:pPr marL="0" lvl="0" indent="0">
              <a:spcBef>
                <a:spcPts val="0"/>
              </a:spcBef>
              <a:spcAft>
                <a:spcPts val="600"/>
              </a:spcAft>
              <a:buNone/>
            </a:pPr>
            <a:endParaRPr lang="ru-RU" dirty="0" smtClean="0"/>
          </a:p>
        </p:txBody>
      </p:sp>
    </p:spTree>
    <p:extLst>
      <p:ext uri="{BB962C8B-B14F-4D97-AF65-F5344CB8AC3E}">
        <p14:creationId xmlns:p14="http://schemas.microsoft.com/office/powerpoint/2010/main" val="386803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03835"/>
            <a:ext cx="8412480" cy="492443"/>
          </a:xfrm>
        </p:spPr>
        <p:txBody>
          <a:bodyPr/>
          <a:lstStyle/>
          <a:p>
            <a:r>
              <a:rPr lang="ru-RU" sz="3200" dirty="0" smtClean="0"/>
              <a:t>Индивидуальные условия</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6</a:t>
            </a:fld>
            <a:endParaRPr lang="en-US"/>
          </a:p>
        </p:txBody>
      </p:sp>
      <p:sp>
        <p:nvSpPr>
          <p:cNvPr id="19" name="Content Placeholder 18"/>
          <p:cNvSpPr>
            <a:spLocks noGrp="1"/>
          </p:cNvSpPr>
          <p:nvPr>
            <p:ph sz="quarter" idx="14"/>
          </p:nvPr>
        </p:nvSpPr>
        <p:spPr>
          <a:xfrm>
            <a:off x="368300" y="1324295"/>
            <a:ext cx="8412480" cy="4918850"/>
          </a:xfrm>
        </p:spPr>
        <p:txBody>
          <a:bodyPr/>
          <a:lstStyle/>
          <a:p>
            <a:r>
              <a:rPr lang="ru-RU" sz="2200" dirty="0" smtClean="0"/>
              <a:t>Определяются по согласованию с клиентом </a:t>
            </a:r>
          </a:p>
          <a:p>
            <a:r>
              <a:rPr lang="ru-RU" sz="2200" dirty="0" smtClean="0"/>
              <a:t>Содержат в себе все необходимые переменные условия кредитной сделки (данные кредитора и заемщика, форму, срок и лимит кредитования, размер процентной ставки и неустоек)</a:t>
            </a:r>
          </a:p>
          <a:p>
            <a:r>
              <a:rPr lang="ru-RU" sz="2200" dirty="0" smtClean="0"/>
              <a:t>Позволяют формулировать как краткое, так и усложненное соглашение, а также изменить или ограничить действие определенных положений Общих условий </a:t>
            </a:r>
          </a:p>
          <a:p>
            <a:r>
              <a:rPr lang="ru-RU" sz="2200" dirty="0" smtClean="0"/>
              <a:t>Снижают временные затраты банка-кредитора на согласование и заключение индивидуальных кредитных договоров</a:t>
            </a:r>
          </a:p>
          <a:p>
            <a:r>
              <a:rPr lang="ru-RU" sz="2200" dirty="0" smtClean="0"/>
              <a:t>Вместе с Общими условиями составляют полноценный кредитный договор, соответствующий законодательству</a:t>
            </a:r>
          </a:p>
          <a:p>
            <a:endParaRPr lang="ru-RU" dirty="0" smtClean="0"/>
          </a:p>
          <a:p>
            <a:pPr marL="0" lvl="0" indent="0">
              <a:spcBef>
                <a:spcPts val="0"/>
              </a:spcBef>
              <a:spcAft>
                <a:spcPts val="600"/>
              </a:spcAft>
              <a:buNone/>
            </a:pPr>
            <a:endParaRPr lang="ru-RU" dirty="0" smtClean="0"/>
          </a:p>
        </p:txBody>
      </p:sp>
    </p:spTree>
    <p:extLst>
      <p:ext uri="{BB962C8B-B14F-4D97-AF65-F5344CB8AC3E}">
        <p14:creationId xmlns:p14="http://schemas.microsoft.com/office/powerpoint/2010/main" val="360316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51611"/>
            <a:ext cx="8412480" cy="492443"/>
          </a:xfrm>
        </p:spPr>
        <p:txBody>
          <a:bodyPr/>
          <a:lstStyle/>
          <a:p>
            <a:pPr marL="0" lvl="0" indent="0"/>
            <a:r>
              <a:rPr lang="ru-RU" sz="3200" dirty="0" smtClean="0"/>
              <a:t>Ориентация на судебную практику</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2014</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7</a:t>
            </a:fld>
            <a:endParaRPr lang="en-US"/>
          </a:p>
        </p:txBody>
      </p:sp>
      <p:sp>
        <p:nvSpPr>
          <p:cNvPr id="4" name="Rectangle 3"/>
          <p:cNvSpPr/>
          <p:nvPr/>
        </p:nvSpPr>
        <p:spPr>
          <a:xfrm>
            <a:off x="293654" y="963467"/>
            <a:ext cx="8156664" cy="5170646"/>
          </a:xfrm>
          <a:prstGeom prst="rect">
            <a:avLst/>
          </a:prstGeom>
        </p:spPr>
        <p:txBody>
          <a:bodyPr wrap="square">
            <a:spAutoFit/>
          </a:bodyPr>
          <a:lstStyle/>
          <a:p>
            <a:endParaRPr lang="ru-RU" sz="2400" dirty="0" smtClean="0"/>
          </a:p>
          <a:p>
            <a:r>
              <a:rPr lang="ru-RU" sz="2400" dirty="0" smtClean="0"/>
              <a:t>При подготовке документации изучена позиция высших судов и законодателя по вопросам, поднятым в ходе формирования концепции проекта, в том числе: </a:t>
            </a:r>
          </a:p>
          <a:p>
            <a:endParaRPr lang="ru-RU" sz="2200" dirty="0" smtClean="0"/>
          </a:p>
          <a:p>
            <a:pPr marL="285750" indent="-285750">
              <a:buFont typeface="Arial" panose="020B0604020202020204" pitchFamily="34" charset="0"/>
              <a:buChar char="•"/>
            </a:pPr>
            <a:r>
              <a:rPr lang="ru-RU" sz="2200" dirty="0" smtClean="0"/>
              <a:t>Правовая сущность кредита МСП – применимы ли нормы о потребительском кредите и договоре присоединения</a:t>
            </a:r>
          </a:p>
          <a:p>
            <a:pPr marL="285750" indent="-285750">
              <a:buFont typeface="Arial" panose="020B0604020202020204" pitchFamily="34" charset="0"/>
              <a:buChar char="•"/>
            </a:pPr>
            <a:r>
              <a:rPr lang="ru-RU" sz="2200" dirty="0" smtClean="0"/>
              <a:t>Комиссии и вознаграждения банка-кредитора в рамках кредитного договора</a:t>
            </a:r>
          </a:p>
          <a:p>
            <a:pPr marL="285750" indent="-285750">
              <a:buFont typeface="Arial" panose="020B0604020202020204" pitchFamily="34" charset="0"/>
              <a:buChar char="•"/>
            </a:pPr>
            <a:r>
              <a:rPr lang="ru-RU" sz="2200" dirty="0" smtClean="0"/>
              <a:t>Допустимые условия кредитного договора, в том числе по обязательствам заемщика</a:t>
            </a:r>
          </a:p>
          <a:p>
            <a:pPr marL="285750" indent="-285750">
              <a:buFont typeface="Arial" panose="020B0604020202020204" pitchFamily="34" charset="0"/>
              <a:buChar char="•"/>
            </a:pPr>
            <a:r>
              <a:rPr lang="ru-RU" sz="2200" dirty="0" smtClean="0"/>
              <a:t>Обеспечение по договорам кредитования МСП </a:t>
            </a:r>
          </a:p>
          <a:p>
            <a:endParaRPr lang="ru-RU" sz="2200" dirty="0" smtClean="0"/>
          </a:p>
          <a:p>
            <a:pPr marL="285750" indent="-285750">
              <a:buFont typeface="Arial" panose="020B0604020202020204" pitchFamily="34" charset="0"/>
              <a:buChar char="•"/>
            </a:pPr>
            <a:endParaRPr lang="ru-RU" dirty="0" smtClean="0"/>
          </a:p>
          <a:p>
            <a:endParaRPr lang="en-US" dirty="0" smtClean="0"/>
          </a:p>
        </p:txBody>
      </p:sp>
    </p:spTree>
    <p:extLst>
      <p:ext uri="{BB962C8B-B14F-4D97-AF65-F5344CB8AC3E}">
        <p14:creationId xmlns:p14="http://schemas.microsoft.com/office/powerpoint/2010/main" val="148531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31587" y="1396232"/>
            <a:ext cx="6878232" cy="553998"/>
          </a:xfrm>
        </p:spPr>
        <p:txBody>
          <a:bodyPr/>
          <a:lstStyle/>
          <a:p>
            <a:r>
              <a:rPr lang="ru-RU" dirty="0" smtClean="0"/>
              <a:t>Спасибо за внимание!</a:t>
            </a:r>
            <a:endParaRPr lang="en-US" dirty="0"/>
          </a:p>
        </p:txBody>
      </p:sp>
      <p:sp>
        <p:nvSpPr>
          <p:cNvPr id="12" name="Text Placeholder 11"/>
          <p:cNvSpPr>
            <a:spLocks noGrp="1"/>
          </p:cNvSpPr>
          <p:nvPr>
            <p:ph type="body" sz="quarter" idx="11"/>
          </p:nvPr>
        </p:nvSpPr>
        <p:spPr/>
        <p:txBody>
          <a:bodyPr/>
          <a:lstStyle/>
          <a:p>
            <a:r>
              <a:rPr lang="en-US" dirty="0"/>
              <a:t>© </a:t>
            </a:r>
            <a:r>
              <a:rPr lang="en-US" dirty="0" smtClean="0"/>
              <a:t>201</a:t>
            </a:r>
            <a:r>
              <a:rPr lang="ru-RU" dirty="0" smtClean="0"/>
              <a:t>4</a:t>
            </a:r>
            <a:r>
              <a:rPr lang="en-US" dirty="0" smtClean="0"/>
              <a:t> </a:t>
            </a:r>
            <a:r>
              <a:rPr lang="en-US" dirty="0" err="1"/>
              <a:t>Dentons</a:t>
            </a:r>
            <a:endParaRPr lang="en-US" dirty="0"/>
          </a:p>
          <a:p>
            <a:r>
              <a:rPr lang="en-US" dirty="0" err="1"/>
              <a:t>Dentons</a:t>
            </a:r>
            <a:r>
              <a:rPr lang="en-US" dirty="0"/>
              <a:t> is an international legal practice providing client services worldwide through its member firms and affiliates. This publication is not designed to provide legal or other advice and you should not take, or refrain from taking, action based on its content. Please see dentons.com for Legal Notices.</a:t>
            </a:r>
          </a:p>
        </p:txBody>
      </p:sp>
      <p:pic>
        <p:nvPicPr>
          <p:cNvPr id="13" name="Picture 12" descr="Dentons_Logo_Purple_RGB_300.png"/>
          <p:cNvPicPr>
            <a:picLocks noChangeAspect="1"/>
          </p:cNvPicPr>
          <p:nvPr/>
        </p:nvPicPr>
        <p:blipFill>
          <a:blip r:embed="rId3"/>
          <a:stretch>
            <a:fillRect/>
          </a:stretch>
        </p:blipFill>
        <p:spPr>
          <a:xfrm>
            <a:off x="7309819" y="445483"/>
            <a:ext cx="1564606" cy="566928"/>
          </a:xfrm>
          <a:prstGeom prst="rect">
            <a:avLst/>
          </a:prstGeom>
        </p:spPr>
      </p:pic>
    </p:spTree>
    <p:extLst>
      <p:ext uri="{BB962C8B-B14F-4D97-AF65-F5344CB8AC3E}">
        <p14:creationId xmlns:p14="http://schemas.microsoft.com/office/powerpoint/2010/main" val="2821956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00 Month 2013</a:t>
            </a:r>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9</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110" y="741143"/>
            <a:ext cx="1776249" cy="2201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706413" y="1000036"/>
            <a:ext cx="4713890" cy="1200329"/>
          </a:xfrm>
          <a:prstGeom prst="rect">
            <a:avLst/>
          </a:prstGeom>
        </p:spPr>
        <p:txBody>
          <a:bodyPr wrap="square">
            <a:spAutoFit/>
          </a:bodyPr>
          <a:lstStyle/>
          <a:p>
            <a:r>
              <a:rPr lang="en-US" dirty="0"/>
              <a:t>Julia Konstantinova</a:t>
            </a:r>
          </a:p>
          <a:p>
            <a:r>
              <a:rPr lang="en-US" dirty="0"/>
              <a:t>Associate</a:t>
            </a:r>
          </a:p>
          <a:p>
            <a:r>
              <a:rPr lang="ru-RU" dirty="0"/>
              <a:t>Т</a:t>
            </a:r>
            <a:r>
              <a:rPr lang="en-US" dirty="0"/>
              <a:t>: +7 495 644 05 00</a:t>
            </a:r>
          </a:p>
          <a:p>
            <a:r>
              <a:rPr lang="en-US" dirty="0"/>
              <a:t>Email: julia.konstantinova@dentons.com</a:t>
            </a:r>
          </a:p>
        </p:txBody>
      </p:sp>
    </p:spTree>
    <p:extLst>
      <p:ext uri="{BB962C8B-B14F-4D97-AF65-F5344CB8AC3E}">
        <p14:creationId xmlns:p14="http://schemas.microsoft.com/office/powerpoint/2010/main" val="2489686179"/>
      </p:ext>
    </p:extLst>
  </p:cSld>
  <p:clrMapOvr>
    <a:masterClrMapping/>
  </p:clrMapOvr>
</p:sld>
</file>

<file path=ppt/theme/theme1.xml><?xml version="1.0" encoding="utf-8"?>
<a:theme xmlns:a="http://schemas.openxmlformats.org/drawingml/2006/main" name="Dentons Presentation">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Экран (4:3)</PresentationFormat>
  <Paragraphs>62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Dentons Presentation</vt:lpstr>
      <vt:lpstr>Стандартный кредитный договор в сфере кредитования субъектов малого и среднего предпринимательства</vt:lpstr>
      <vt:lpstr>Цели проекта</vt:lpstr>
      <vt:lpstr>Статус и предполагаемый результат проекта</vt:lpstr>
      <vt:lpstr>СТРУКТУРА СТАНДАРТНОГО ДОГОВОРА</vt:lpstr>
      <vt:lpstr>Общие условия стандартного договора кредитования</vt:lpstr>
      <vt:lpstr>Индивидуальные условия</vt:lpstr>
      <vt:lpstr>Ориентация на судебную практику</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Стандартный кредитный договор в сфере кредитования субъектов малого и среднего предпринимательства</dc:title>
  <dc:creator>Волкова Елена Дмитриевна</dc:creator>
  <cp:lastModifiedBy>Волкова Елена Дмитриевна</cp:lastModifiedBy>
  <cp:revision>1</cp:revision>
  <dcterms:modified xsi:type="dcterms:W3CDTF">2014-06-09T10:50:18Z</dcterms:modified>
</cp:coreProperties>
</file>