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4" r:id="rId2"/>
    <p:sldMasterId id="2147483686" r:id="rId3"/>
    <p:sldMasterId id="2147483728" r:id="rId4"/>
  </p:sldMasterIdLst>
  <p:notesMasterIdLst>
    <p:notesMasterId r:id="rId14"/>
  </p:notesMasterIdLst>
  <p:handoutMasterIdLst>
    <p:handoutMasterId r:id="rId15"/>
  </p:handoutMasterIdLst>
  <p:sldIdLst>
    <p:sldId id="367" r:id="rId5"/>
    <p:sldId id="371" r:id="rId6"/>
    <p:sldId id="361" r:id="rId7"/>
    <p:sldId id="362" r:id="rId8"/>
    <p:sldId id="360" r:id="rId9"/>
    <p:sldId id="363" r:id="rId10"/>
    <p:sldId id="364" r:id="rId11"/>
    <p:sldId id="370" r:id="rId12"/>
    <p:sldId id="368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BRF Lavender sheme" id="{E7060741-3212-8F4C-A5CF-92214B2F1DF4}">
          <p14:sldIdLst>
            <p14:sldId id="367"/>
            <p14:sldId id="371"/>
            <p14:sldId id="361"/>
            <p14:sldId id="362"/>
            <p14:sldId id="360"/>
            <p14:sldId id="363"/>
            <p14:sldId id="364"/>
            <p14:sldId id="370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  <p15:guide id="3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Руднева Елена Геннадьевна" initials="РЕГ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20D2"/>
    <a:srgbClr val="0E137E"/>
    <a:srgbClr val="57D17D"/>
    <a:srgbClr val="339933"/>
    <a:srgbClr val="000000"/>
    <a:srgbClr val="D8EAF8"/>
    <a:srgbClr val="FCABA2"/>
    <a:srgbClr val="0A5218"/>
    <a:srgbClr val="0B591A"/>
    <a:srgbClr val="073B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46" autoAdjust="0"/>
    <p:restoredTop sz="94514" autoAdjust="0"/>
  </p:normalViewPr>
  <p:slideViewPr>
    <p:cSldViewPr snapToGrid="0">
      <p:cViewPr varScale="1">
        <p:scale>
          <a:sx n="72" d="100"/>
          <a:sy n="72" d="100"/>
        </p:scale>
        <p:origin x="60" y="29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2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Динамика</a:t>
            </a:r>
            <a:r>
              <a:rPr lang="ru-RU" baseline="0" dirty="0"/>
              <a:t> платежных карт </a:t>
            </a:r>
            <a:r>
              <a:rPr lang="en-US" baseline="0" dirty="0"/>
              <a:t>Union Pay (</a:t>
            </a:r>
            <a:r>
              <a:rPr lang="en-US" baseline="0" dirty="0" smtClean="0"/>
              <a:t>CUP</a:t>
            </a:r>
            <a:r>
              <a:rPr lang="en-US" baseline="0" dirty="0"/>
              <a:t>)</a:t>
            </a:r>
            <a:r>
              <a:rPr lang="ru-RU" baseline="0" dirty="0"/>
              <a:t>, эмитированных на территории ДФО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'Сведения об эмиссии CUP_Мир'!$A$9</c:f>
              <c:strCache>
                <c:ptCount val="1"/>
                <c:pt idx="0">
                  <c:v>Платежные карты Union Pay (CUP), эмитированные на территории ДФО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1.3504301131193421E-2"/>
                  <c:y val="-6.5856103591821119E-2"/>
                </c:manualLayout>
              </c:layout>
              <c:tx>
                <c:rich>
                  <a:bodyPr/>
                  <a:lstStyle/>
                  <a:p>
                    <a:fld id="{920E1FB7-4E86-4ADB-B64E-D271219371ED}" type="VALUE">
                      <a:rPr lang="ru-RU"/>
                      <a:pPr/>
                      <a:t>[ЗНАЧЕНИЕ]</a:t>
                    </a:fld>
                    <a:r>
                      <a:rPr lang="ru-RU"/>
                      <a:t> ед.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D1B-4FB0-AB24-626C1B47DCA0}"/>
                </c:ext>
              </c:extLst>
            </c:dLbl>
            <c:dLbl>
              <c:idx val="1"/>
              <c:layout>
                <c:manualLayout>
                  <c:x val="-1.8915585384105867E-2"/>
                  <c:y val="-6.4981153335390146E-2"/>
                </c:manualLayout>
              </c:layout>
              <c:tx>
                <c:rich>
                  <a:bodyPr/>
                  <a:lstStyle/>
                  <a:p>
                    <a:fld id="{D8D361E2-D6E6-4AC8-9EFE-856EC72C5825}" type="VALUE">
                      <a:rPr lang="ru-RU"/>
                      <a:pPr/>
                      <a:t>[ЗНАЧЕНИЕ]</a:t>
                    </a:fld>
                    <a:r>
                      <a:rPr lang="ru-RU"/>
                      <a:t> ед.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D1B-4FB0-AB24-626C1B47D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'Сведения об эмиссии CUP_Мир'!$B$8:$C$8</c:f>
              <c:strCache>
                <c:ptCount val="2"/>
                <c:pt idx="0">
                  <c:v>на 01.07.2015 года</c:v>
                </c:pt>
                <c:pt idx="1">
                  <c:v>на 01.07.2017 года</c:v>
                </c:pt>
              </c:strCache>
            </c:strRef>
          </c:cat>
          <c:val>
            <c:numRef>
              <c:f>'Сведения об эмиссии CUP_Мир'!$B$9:$C$9</c:f>
              <c:numCache>
                <c:formatCode>#,##0</c:formatCode>
                <c:ptCount val="2"/>
                <c:pt idx="0">
                  <c:v>22999</c:v>
                </c:pt>
                <c:pt idx="1">
                  <c:v>21085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1B-4FB0-AB24-626C1B47DCA0}"/>
            </c:ext>
          </c:extLst>
        </c:ser>
        <c:ser>
          <c:idx val="1"/>
          <c:order val="1"/>
          <c:tx>
            <c:strRef>
              <c:f>'Сведения об эмиссии CUP_Мир'!$A$10</c:f>
              <c:strCache>
                <c:ptCount val="1"/>
                <c:pt idx="0">
                  <c:v>Всего платежных карт, эмитированных на территории ДФО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8539BFB-5E43-4F77-B574-02C810D3FCEC}" type="VALUE">
                      <a:rPr lang="ru-RU"/>
                      <a:pPr/>
                      <a:t>[ЗНАЧЕНИЕ]</a:t>
                    </a:fld>
                    <a:r>
                      <a:rPr lang="ru-RU"/>
                      <a:t> ед.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D1B-4FB0-AB24-626C1B47DCA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A3A6C44E-8847-4636-B7D3-8E464CE74E55}" type="VALUE">
                      <a:rPr lang="ru-RU"/>
                      <a:pPr/>
                      <a:t>[ЗНАЧЕНИЕ]</a:t>
                    </a:fld>
                    <a:r>
                      <a:rPr lang="ru-RU"/>
                      <a:t> ед.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D1B-4FB0-AB24-626C1B47DC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'Сведения об эмиссии CUP_Мир'!$B$8:$C$8</c:f>
              <c:strCache>
                <c:ptCount val="2"/>
                <c:pt idx="0">
                  <c:v>на 01.07.2015 года</c:v>
                </c:pt>
                <c:pt idx="1">
                  <c:v>на 01.07.2017 года</c:v>
                </c:pt>
              </c:strCache>
            </c:strRef>
          </c:cat>
          <c:val>
            <c:numRef>
              <c:f>'Сведения об эмиссии CUP_Мир'!$B$10:$C$10</c:f>
              <c:numCache>
                <c:formatCode>#,##0</c:formatCode>
                <c:ptCount val="2"/>
                <c:pt idx="0">
                  <c:v>9414546</c:v>
                </c:pt>
                <c:pt idx="1">
                  <c:v>10449450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D1B-4FB0-AB24-626C1B47DC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304961888"/>
        <c:axId val="304961232"/>
        <c:axId val="0"/>
      </c:bar3DChart>
      <c:catAx>
        <c:axId val="3049618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/>
                  <a:t>Отчетные периоды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61232"/>
        <c:crosses val="autoZero"/>
        <c:auto val="0"/>
        <c:lblAlgn val="ctr"/>
        <c:lblOffset val="100"/>
        <c:tickLblSkip val="1"/>
        <c:noMultiLvlLbl val="0"/>
      </c:catAx>
      <c:valAx>
        <c:axId val="30496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 sz="1100"/>
                  <a:t>Количество платежных</a:t>
                </a:r>
                <a:r>
                  <a:rPr lang="ru-RU" sz="1100" baseline="0"/>
                  <a:t> карт (ед.)</a:t>
                </a:r>
                <a:endParaRPr lang="ru-RU" sz="1100"/>
              </a:p>
            </c:rich>
          </c:tx>
          <c:layout>
            <c:manualLayout>
              <c:xMode val="edge"/>
              <c:yMode val="edge"/>
              <c:x val="2.1511028888694987E-2"/>
              <c:y val="0.300615794585309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0496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Объем операций совершенных на территории России и за ее пределами с использованием платежных карт </a:t>
            </a:r>
            <a:r>
              <a:rPr lang="en-US" sz="1600"/>
              <a:t>Union Pay (CAP)</a:t>
            </a:r>
            <a:r>
              <a:rPr lang="ru-RU" sz="1600"/>
              <a:t>, выданных на территории ДФО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'Сведения об операциях CUP_Мир'!$A$35</c:f>
              <c:strCache>
                <c:ptCount val="1"/>
                <c:pt idx="0">
                  <c:v>Получение наличных денег с использованием платежных карт Union Pay (CUP), эмитированных на территории ДФО</c:v>
                </c:pt>
              </c:strCache>
            </c:strRef>
          </c:tx>
          <c:spPr>
            <a:ln w="31750" cap="rnd">
              <a:solidFill>
                <a:schemeClr val="accent1"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tx>
                <c:rich>
                  <a:bodyPr/>
                  <a:lstStyle/>
                  <a:p>
                    <a:fld id="{17DF6127-2771-410A-B4AC-F00A3B588ECD}" type="VALUE">
                      <a:rPr lang="ru-RU"/>
                      <a:pPr/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94D-4AE1-BE38-A70478BCF2F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508E300-CDA7-4F6B-A515-E276F920D58C}" type="VALUE">
                      <a:rPr lang="ru-RU"/>
                      <a:pPr/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4D-4AE1-BE38-A70478BCF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'Сведения об операциях CUP_Мир'!$B$34:$C$34</c:f>
              <c:strCache>
                <c:ptCount val="2"/>
                <c:pt idx="0">
                  <c:v>1 полугодие 2015 года</c:v>
                </c:pt>
                <c:pt idx="1">
                  <c:v>1 полугодие 2017 года</c:v>
                </c:pt>
              </c:strCache>
            </c:strRef>
          </c:cat>
          <c:val>
            <c:numRef>
              <c:f>'Сведения об операциях CUP_Мир'!$B$35:$C$35</c:f>
              <c:numCache>
                <c:formatCode>General</c:formatCode>
                <c:ptCount val="2"/>
                <c:pt idx="0" formatCode="0.0">
                  <c:v>247.36</c:v>
                </c:pt>
                <c:pt idx="1">
                  <c:v>187.5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94D-4AE1-BE38-A70478BCF2F8}"/>
            </c:ext>
          </c:extLst>
        </c:ser>
        <c:ser>
          <c:idx val="1"/>
          <c:order val="1"/>
          <c:tx>
            <c:strRef>
              <c:f>'Сведения об операциях CUP_Мир'!$A$36</c:f>
              <c:strCache>
                <c:ptCount val="1"/>
                <c:pt idx="0">
                  <c:v>Оплата товаров и услуг (с учетом таможенных платежей) с использованием платежных карт Union Pay (CUP), эмитированных на территории ДФО</c:v>
                </c:pt>
              </c:strCache>
            </c:strRef>
          </c:tx>
          <c:spPr>
            <a:ln w="31750" cap="rnd">
              <a:solidFill>
                <a:schemeClr val="accent2">
                  <a:alpha val="8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1.8150085264725155E-2"/>
                  <c:y val="-4.4600938967136149E-2"/>
                </c:manualLayout>
              </c:layout>
              <c:tx>
                <c:rich>
                  <a:bodyPr/>
                  <a:lstStyle/>
                  <a:p>
                    <a:fld id="{A722927A-184C-408E-BD34-E34F53E5E127}" type="VALUE">
                      <a:rPr lang="ru-RU"/>
                      <a:pPr/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4D-4AE1-BE38-A70478BCF2F8}"/>
                </c:ext>
              </c:extLst>
            </c:dLbl>
            <c:dLbl>
              <c:idx val="1"/>
              <c:layout>
                <c:manualLayout>
                  <c:x val="-1.3961604049788619E-3"/>
                  <c:y val="-3.9906142324296318E-2"/>
                </c:manualLayout>
              </c:layout>
              <c:tx>
                <c:rich>
                  <a:bodyPr/>
                  <a:lstStyle/>
                  <a:p>
                    <a:fld id="{B74701D5-5B27-4841-AEF5-F8C2CB37DBD2}" type="VALUE">
                      <a:rPr lang="ru-RU"/>
                      <a:pPr/>
                      <a:t>[ЗНАЧЕНИЕ]</a:t>
                    </a:fld>
                    <a:r>
                      <a:rPr lang="ru-RU"/>
                      <a:t> млн. руб.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94D-4AE1-BE38-A70478BCF2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'Сведения об операциях CUP_Мир'!$B$34:$C$34</c:f>
              <c:strCache>
                <c:ptCount val="2"/>
                <c:pt idx="0">
                  <c:v>1 полугодие 2015 года</c:v>
                </c:pt>
                <c:pt idx="1">
                  <c:v>1 полугодие 2017 года</c:v>
                </c:pt>
              </c:strCache>
            </c:strRef>
          </c:cat>
          <c:val>
            <c:numRef>
              <c:f>'Сведения об операциях CUP_Мир'!$B$36:$C$36</c:f>
              <c:numCache>
                <c:formatCode>0.0</c:formatCode>
                <c:ptCount val="2"/>
                <c:pt idx="0">
                  <c:v>13.36</c:v>
                </c:pt>
                <c:pt idx="1">
                  <c:v>19.73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4D-4AE1-BE38-A70478BCF2F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31002256"/>
        <c:axId val="331002584"/>
      </c:lineChart>
      <c:catAx>
        <c:axId val="3310022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Отчетные периоды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02584"/>
        <c:crosses val="autoZero"/>
        <c:auto val="0"/>
        <c:lblAlgn val="ctr"/>
        <c:lblOffset val="100"/>
        <c:noMultiLvlLbl val="0"/>
      </c:catAx>
      <c:valAx>
        <c:axId val="331002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Объем операций (млн. руб.)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1" i="0" u="none" strike="noStrike" kern="1200" baseline="0">
                  <a:solidFill>
                    <a:schemeClr val="dk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ru-RU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10022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5.2416830708661419E-2"/>
          <c:y val="0.90658607508086386"/>
          <c:w val="0.87418495013838493"/>
          <c:h val="7.9628988285178046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100"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lang="ru-RU" sz="2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банкоматов, расположенных на территории ДФО</a:t>
            </a:r>
            <a:endParaRPr lang="ru-RU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6B-4077-B069-4702E8A4643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6B-4077-B069-4702E8A4643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6B-4077-B069-4702E8A4643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6B-4077-B069-4702E8A4643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96B-4077-B069-4702E8A4643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96B-4077-B069-4702E8A4643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96B-4077-B069-4702E8A4643C}"/>
              </c:ext>
            </c:extLst>
          </c:dPt>
          <c:dLbls>
            <c:dLbl>
              <c:idx val="0"/>
              <c:layout>
                <c:manualLayout>
                  <c:x val="-0.23077502391898236"/>
                  <c:y val="3.7287413029184376E-2"/>
                </c:manualLayout>
              </c:layout>
              <c:tx>
                <c:rich>
                  <a:bodyPr/>
                  <a:lstStyle/>
                  <a:p>
                    <a:fld id="{48DD0E99-A942-4B97-8430-B98AD6873F53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-</a:t>
                    </a:r>
                    <a:r>
                      <a:rPr lang="ru-RU" baseline="0"/>
                      <a:t> </a:t>
                    </a:r>
                    <a:fld id="{3AB26AE0-8163-4BD9-BFD9-4BB828631F47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96B-4077-B069-4702E8A4643C}"/>
                </c:ext>
              </c:extLst>
            </c:dLbl>
            <c:dLbl>
              <c:idx val="1"/>
              <c:layout>
                <c:manualLayout>
                  <c:x val="-0.15434155855487225"/>
                  <c:y val="-0.20891724289084759"/>
                </c:manualLayout>
              </c:layout>
              <c:tx>
                <c:rich>
                  <a:bodyPr/>
                  <a:lstStyle/>
                  <a:p>
                    <a:fld id="{6177673B-2738-4054-AF80-73C58A4F3F08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-</a:t>
                    </a:r>
                    <a:r>
                      <a:rPr lang="ru-RU" baseline="0"/>
                      <a:t> </a:t>
                    </a:r>
                    <a:fld id="{CFFD61C1-48D4-43E8-84A6-CEB8039E236B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04301505541982"/>
                      <c:h val="7.68463168208755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96B-4077-B069-4702E8A4643C}"/>
                </c:ext>
              </c:extLst>
            </c:dLbl>
            <c:dLbl>
              <c:idx val="2"/>
              <c:layout>
                <c:manualLayout>
                  <c:x val="0.18424423537482093"/>
                  <c:y val="-0.15304353805228349"/>
                </c:manualLayout>
              </c:layout>
              <c:tx>
                <c:rich>
                  <a:bodyPr/>
                  <a:lstStyle/>
                  <a:p>
                    <a:fld id="{4284F821-E230-4F37-A76D-8E7688D9B349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-</a:t>
                    </a:r>
                    <a:r>
                      <a:rPr lang="ru-RU" baseline="0" dirty="0"/>
                      <a:t> </a:t>
                    </a:r>
                    <a:fld id="{C898F9B2-7C75-403D-A6FE-1F72329AD947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96B-4077-B069-4702E8A4643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FF41314B-8D4A-45EB-9CF4-A74C1CA670A3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-</a:t>
                    </a:r>
                    <a:r>
                      <a:rPr lang="ru-RU" baseline="0"/>
                      <a:t> </a:t>
                    </a:r>
                    <a:fld id="{01A3C029-6C92-4788-A1C9-C3610B0A04E4}" type="PERCENTAGE">
                      <a:rPr lang="ru-RU" baseline="0"/>
                      <a:pPr/>
                      <a:t>[ПРОЦЕНТ]</a:t>
                    </a:fld>
                    <a:endParaRPr lang="ru-RU" baseline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D96B-4077-B069-4702E8A4643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'Инфраструктура Мир'!$A$7:$A$15</c:f>
              <c:strCache>
                <c:ptCount val="4"/>
                <c:pt idx="0">
                  <c:v>Приморский край</c:v>
                </c:pt>
                <c:pt idx="1">
                  <c:v>Хабаровский край</c:v>
                </c:pt>
                <c:pt idx="2">
                  <c:v>Амурская область</c:v>
                </c:pt>
                <c:pt idx="3">
                  <c:v> Другие регионы ДФО</c:v>
                </c:pt>
              </c:strCache>
            </c:strRef>
          </c:cat>
          <c:val>
            <c:numRef>
              <c:f>'Инфраструктура Мир'!$B$7:$B$15</c:f>
              <c:numCache>
                <c:formatCode>#,##0</c:formatCode>
                <c:ptCount val="7"/>
                <c:pt idx="0">
                  <c:v>2826</c:v>
                </c:pt>
                <c:pt idx="1">
                  <c:v>1975</c:v>
                </c:pt>
                <c:pt idx="2">
                  <c:v>1046</c:v>
                </c:pt>
                <c:pt idx="3">
                  <c:v>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96B-4077-B069-4702E8A464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электронных терминалов, расположенных на территории ДФО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F2-408F-B2E9-3C02834377D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F2-408F-B2E9-3C02834377D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F2-408F-B2E9-3C02834377D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F2-408F-B2E9-3C02834377D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2F2-408F-B2E9-3C02834377D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22F2-408F-B2E9-3C02834377D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22F2-408F-B2E9-3C02834377D5}"/>
              </c:ext>
            </c:extLst>
          </c:dPt>
          <c:dLbls>
            <c:dLbl>
              <c:idx val="0"/>
              <c:layout>
                <c:manualLayout>
                  <c:x val="-0.22375610460122675"/>
                  <c:y val="6.4830633338397864E-2"/>
                </c:manualLayout>
              </c:layout>
              <c:tx>
                <c:rich>
                  <a:bodyPr/>
                  <a:lstStyle/>
                  <a:p>
                    <a:fld id="{00326969-9AD8-415E-9A1A-42A28CFEA733}" type="CATEGORYNAME">
                      <a:rPr lang="ru-RU"/>
                      <a:pPr/>
                      <a:t>[ИМЯ КАТЕГОРИИ]</a:t>
                    </a:fld>
                    <a:r>
                      <a:rPr lang="ru-RU" dirty="0"/>
                      <a:t> - </a:t>
                    </a:r>
                    <a:fld id="{037A252A-0E70-4C84-8257-08B47C339C55}" type="PERCENTAGE">
                      <a:rPr lang="ru-RU" baseline="0"/>
                      <a:pPr/>
                      <a:t>[ПРОЦЕНТ]</a:t>
                    </a:fld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2F2-408F-B2E9-3C02834377D5}"/>
                </c:ext>
              </c:extLst>
            </c:dLbl>
            <c:dLbl>
              <c:idx val="1"/>
              <c:layout>
                <c:manualLayout>
                  <c:x val="-0.21244847054301511"/>
                  <c:y val="-0.14690289094266903"/>
                </c:manualLayout>
              </c:layout>
              <c:tx>
                <c:rich>
                  <a:bodyPr/>
                  <a:lstStyle/>
                  <a:p>
                    <a:fld id="{10770E2B-0685-407E-B25C-2FB715271ED9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- </a:t>
                    </a:r>
                    <a:fld id="{9EF4172E-5239-4E3F-9654-CB211ABEDB4B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2F2-408F-B2E9-3C02834377D5}"/>
                </c:ext>
              </c:extLst>
            </c:dLbl>
            <c:dLbl>
              <c:idx val="2"/>
              <c:layout>
                <c:manualLayout>
                  <c:x val="0.13853414625368646"/>
                  <c:y val="-0.1908536303051972"/>
                </c:manualLayout>
              </c:layout>
              <c:tx>
                <c:rich>
                  <a:bodyPr/>
                  <a:lstStyle/>
                  <a:p>
                    <a:fld id="{B0CFAC9B-D2F1-4E9F-B09C-5C1D6EAD4741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- </a:t>
                    </a:r>
                    <a:fld id="{99FE3994-1CD2-476A-AD9B-721CEC30860C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2F2-408F-B2E9-3C02834377D5}"/>
                </c:ext>
              </c:extLst>
            </c:dLbl>
            <c:dLbl>
              <c:idx val="3"/>
              <c:layout>
                <c:manualLayout>
                  <c:x val="0.22209543787841293"/>
                  <c:y val="4.050903349591637E-2"/>
                </c:manualLayout>
              </c:layout>
              <c:tx>
                <c:rich>
                  <a:bodyPr/>
                  <a:lstStyle/>
                  <a:p>
                    <a:fld id="{B0AD4ED6-927B-4A06-B2AC-D645E73DD03F}" type="CATEGORYNAME">
                      <a:rPr lang="ru-RU"/>
                      <a:pPr/>
                      <a:t>[ИМЯ КАТЕГОРИИ]</a:t>
                    </a:fld>
                    <a:r>
                      <a:rPr lang="ru-RU"/>
                      <a:t> - </a:t>
                    </a:r>
                    <a:fld id="{52167418-A184-4F6C-8510-3DF65606C0AA}" type="PERCENTAGE">
                      <a:rPr lang="ru-RU" baseline="0"/>
                      <a:pPr/>
                      <a:t>[ПРОЦЕНТ]</a:t>
                    </a:fld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2F2-408F-B2E9-3C02834377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'Инфраструктура Мир'!$A$7:$A$15</c:f>
              <c:strCache>
                <c:ptCount val="4"/>
                <c:pt idx="0">
                  <c:v>Приморский край</c:v>
                </c:pt>
                <c:pt idx="1">
                  <c:v>Хабаровский край</c:v>
                </c:pt>
                <c:pt idx="2">
                  <c:v>Амурская область</c:v>
                </c:pt>
                <c:pt idx="3">
                  <c:v> Другие регионы ДФО</c:v>
                </c:pt>
              </c:strCache>
            </c:strRef>
          </c:cat>
          <c:val>
            <c:numRef>
              <c:f>'Инфраструктура Мир'!$I$7:$I$15</c:f>
              <c:numCache>
                <c:formatCode>#,##0</c:formatCode>
                <c:ptCount val="7"/>
                <c:pt idx="0">
                  <c:v>23839</c:v>
                </c:pt>
                <c:pt idx="1">
                  <c:v>20603</c:v>
                </c:pt>
                <c:pt idx="2">
                  <c:v>12805</c:v>
                </c:pt>
                <c:pt idx="3">
                  <c:v>35022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2F2-408F-B2E9-3C0283437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7" y="3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r">
              <a:defRPr sz="1200"/>
            </a:lvl1pPr>
          </a:lstStyle>
          <a:p>
            <a:fld id="{D14A19D3-CB35-A74F-AA2F-C049176E8B9E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4" y="9430094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7" y="9430094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r">
              <a:defRPr sz="1200"/>
            </a:lvl1pPr>
          </a:lstStyle>
          <a:p>
            <a:fld id="{3890205B-CB0C-FF48-9B6F-6670528FC7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969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4" y="3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7" y="3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/>
          <a:lstStyle>
            <a:lvl1pPr algn="r">
              <a:defRPr sz="1200"/>
            </a:lvl1pPr>
          </a:lstStyle>
          <a:p>
            <a:fld id="{6A224111-4BE0-9D41-9215-120083CADD19}" type="datetimeFigureOut">
              <a:rPr lang="en-US" smtClean="0"/>
              <a:pPr/>
              <a:t>9/4/2017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29" tIns="45664" rIns="91329" bIns="456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329" tIns="45664" rIns="91329" bIns="456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4" y="9430094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7" y="9430094"/>
            <a:ext cx="2945659" cy="496412"/>
          </a:xfrm>
          <a:prstGeom prst="rect">
            <a:avLst/>
          </a:prstGeom>
        </p:spPr>
        <p:txBody>
          <a:bodyPr vert="horz" lIns="91329" tIns="45664" rIns="91329" bIns="45664" rtlCol="0" anchor="b"/>
          <a:lstStyle>
            <a:lvl1pPr algn="r">
              <a:defRPr sz="1200"/>
            </a:lvl1pPr>
          </a:lstStyle>
          <a:p>
            <a:fld id="{5F317FA6-4613-5147-9AF7-9731C55C98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1542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4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29260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Внедрение </a:t>
            </a:r>
            <a:r>
              <a:rPr lang="en-US" dirty="0" smtClean="0"/>
              <a:t>ISO</a:t>
            </a:r>
            <a:r>
              <a:rPr lang="ru-RU" dirty="0" smtClean="0"/>
              <a:t> 20022 – контекст и видение Регулятора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829258" y="4122350"/>
            <a:ext cx="5766487" cy="1359244"/>
          </a:xfrm>
        </p:spPr>
        <p:txBody>
          <a:bodyPr anchor="b">
            <a:normAutofit/>
          </a:bodyPr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Вводный курс по финансовым (платежным) сообщениям </a:t>
            </a:r>
            <a:r>
              <a:rPr lang="en-US" dirty="0" smtClean="0"/>
              <a:t>ISO</a:t>
            </a:r>
            <a:r>
              <a:rPr lang="ru-RU" dirty="0" smtClean="0"/>
              <a:t> 20022 в национальной платежной системе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5836573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2016</a:t>
            </a:r>
            <a:endParaRPr lang="en-US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026" name="Picture 2" descr="Z:\Управление профессиональной подготовки\Отдел учебных проектов и программ\Общий раздел\1 Щаева\Презентация Департамента\chair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" y="1344916"/>
            <a:ext cx="12193200" cy="27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49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79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830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24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7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2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37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39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2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000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chemeClr val="accent4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829260" y="5594867"/>
            <a:ext cx="5766485" cy="659027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Внедрение </a:t>
            </a:r>
            <a:r>
              <a:rPr lang="en-US" dirty="0" smtClean="0"/>
              <a:t>ISO</a:t>
            </a:r>
            <a:r>
              <a:rPr lang="ru-RU" dirty="0" smtClean="0"/>
              <a:t> 20022 – контекст и видение Регулятора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 hasCustomPrompt="1"/>
          </p:nvPr>
        </p:nvSpPr>
        <p:spPr>
          <a:xfrm>
            <a:off x="5829258" y="4122350"/>
            <a:ext cx="5766487" cy="1359244"/>
          </a:xfrm>
        </p:spPr>
        <p:txBody>
          <a:bodyPr anchor="b">
            <a:normAutofit/>
          </a:bodyPr>
          <a:lstStyle>
            <a:lvl1pPr>
              <a:defRPr sz="2000" baseline="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Вводный курс по финансовым (платежным) сообщениям </a:t>
            </a:r>
            <a:r>
              <a:rPr lang="en-US" dirty="0" smtClean="0"/>
              <a:t>ISO</a:t>
            </a:r>
            <a:r>
              <a:rPr lang="ru-RU" dirty="0" smtClean="0"/>
              <a:t> 20022 в национальной платежной системе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5836573" y="6315164"/>
            <a:ext cx="28448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ru-RU" dirty="0" smtClean="0"/>
              <a:t>2016</a:t>
            </a:r>
            <a:endParaRPr lang="en-US" dirty="0"/>
          </a:p>
        </p:txBody>
      </p:sp>
      <p:pic>
        <p:nvPicPr>
          <p:cNvPr id="12" name="Picture 11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  <p:pic>
        <p:nvPicPr>
          <p:cNvPr id="1026" name="Picture 2" descr="Z:\Управление профессиональной подготовки\Отдел учебных проектов и программ\Общий раздел\1 Щаева\Презентация Департамента\chairs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0" y="1344916"/>
            <a:ext cx="12193200" cy="276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765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367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1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8586C6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20"/>
            <a:ext cx="5251451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45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85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22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14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8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CA" dirty="0"/>
              <a:t>First Level Text</a:t>
            </a:r>
          </a:p>
          <a:p>
            <a:pPr lvl="1"/>
            <a:r>
              <a:rPr lang="en-CA" dirty="0"/>
              <a:t>Second Level Text</a:t>
            </a:r>
          </a:p>
          <a:p>
            <a:pPr lvl="2"/>
            <a:r>
              <a:rPr lang="en-CA" dirty="0"/>
              <a:t>Third Level Text</a:t>
            </a:r>
          </a:p>
          <a:p>
            <a:pPr lvl="3"/>
            <a:r>
              <a:rPr lang="en-CA" dirty="0"/>
              <a:t>Fourth Level Text</a:t>
            </a:r>
          </a:p>
          <a:p>
            <a:pPr lvl="4"/>
            <a:r>
              <a:rPr lang="en-CA" dirty="0"/>
              <a:t>Fifth Level Text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1" y="992712"/>
            <a:ext cx="11581342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24769" y="0"/>
            <a:ext cx="10940348" cy="891112"/>
          </a:xfrm>
        </p:spPr>
        <p:txBody>
          <a:bodyPr/>
          <a:lstStyle/>
          <a:p>
            <a:r>
              <a:rPr lang="en-US" dirty="0"/>
              <a:t>Master Title Slide Headline</a:t>
            </a:r>
            <a:endParaRPr lang="en-CA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0859598" y="6562940"/>
            <a:ext cx="715200" cy="244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fld id="{597A8DCA-8F96-49CD-B4D5-7AC92F955860}" type="slidenum">
              <a:rPr lang="en-CA" sz="900" smtClean="0">
                <a:solidFill>
                  <a:srgbClr val="7F7F7F"/>
                </a:solidFill>
                <a:cs typeface="Arial" pitchFamily="34" charset="0"/>
              </a:rPr>
              <a:pPr algn="r"/>
              <a:t>‹#›</a:t>
            </a:fld>
            <a:endParaRPr lang="en-CA" sz="900" dirty="0">
              <a:solidFill>
                <a:srgbClr val="7F7F7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16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5091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560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5641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105188"/>
            <a:ext cx="12192000" cy="2752812"/>
          </a:xfrm>
          <a:prstGeom prst="rect">
            <a:avLst/>
          </a:prstGeom>
          <a:solidFill>
            <a:srgbClr val="8586C6"/>
          </a:solidFill>
          <a:ln>
            <a:solidFill>
              <a:srgbClr val="8586C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1"/>
            <a:ext cx="12192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0" y="4118920"/>
            <a:ext cx="5251451" cy="741405"/>
          </a:xfrm>
        </p:spPr>
        <p:txBody>
          <a:bodyPr anchor="b"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0" y="4942705"/>
            <a:ext cx="5251451" cy="114694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E7E6E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3"/>
            <a:ext cx="12192000" cy="2740800"/>
          </a:xfrm>
          <a:prstGeom prst="rect">
            <a:avLst/>
          </a:prstGeom>
        </p:spPr>
      </p:pic>
      <p:pic>
        <p:nvPicPr>
          <p:cNvPr id="11" name="Picture 10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77" y="-308918"/>
            <a:ext cx="3650043" cy="201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0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902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4307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5199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8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9114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984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080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11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32395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98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19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5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7460" y="1208216"/>
            <a:ext cx="6597136" cy="713946"/>
          </a:xfrm>
        </p:spPr>
        <p:txBody>
          <a:bodyPr anchor="t">
            <a:normAutofit/>
          </a:bodyPr>
          <a:lstStyle>
            <a:lvl1pPr>
              <a:defRPr sz="2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10270" y="1208218"/>
            <a:ext cx="4022596" cy="503726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07460" y="2114380"/>
            <a:ext cx="6597136" cy="413904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71250" y="336378"/>
            <a:ext cx="3568700" cy="521730"/>
          </a:xfrm>
        </p:spPr>
        <p:txBody>
          <a:bodyPr anchor="ctr">
            <a:normAutofit/>
          </a:bodyPr>
          <a:lstStyle>
            <a:lvl1pPr marL="0" indent="0">
              <a:buNone/>
              <a:defRPr sz="800" cap="all" baseline="0">
                <a:solidFill>
                  <a:srgbClr val="8586C6"/>
                </a:solidFill>
              </a:defRPr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rgbClr val="77777A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61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5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1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362326" y="845389"/>
            <a:ext cx="11369599" cy="8627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6" name="Picture 15" descr="CBRF-Logo_20mm.png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2" y="415925"/>
            <a:ext cx="345887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93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D1B7A-1A35-4BD1-BEAE-ABF0A7F300A1}" type="datetimeFigureOut">
              <a:rPr lang="ru-RU" smtClean="0"/>
              <a:pPr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0FD82-CB1A-4C1B-92E9-16B236FA1B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42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51414"/>
            <a:ext cx="10866395" cy="88556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736981"/>
            <a:ext cx="10866395" cy="471599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50166" y="838029"/>
            <a:ext cx="11454429" cy="7360"/>
          </a:xfrm>
          <a:prstGeom prst="line">
            <a:avLst/>
          </a:prstGeom>
          <a:ln w="3175" cmpd="sng">
            <a:solidFill>
              <a:srgbClr val="8586C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229959" y="344615"/>
            <a:ext cx="480237" cy="46985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>
                <a:solidFill>
                  <a:srgbClr val="8A8A8D"/>
                </a:solidFill>
              </a:rPr>
              <a:pPr/>
              <a:t>‹#›</a:t>
            </a:fld>
            <a:endParaRPr lang="ru-RU" dirty="0">
              <a:solidFill>
                <a:srgbClr val="8A8A8D"/>
              </a:solidFill>
            </a:endParaRPr>
          </a:p>
        </p:txBody>
      </p:sp>
      <p:pic>
        <p:nvPicPr>
          <p:cNvPr id="16" name="Picture 15" descr="CBRF-Logo_20mm.png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01"/>
          <a:stretch/>
        </p:blipFill>
        <p:spPr>
          <a:xfrm>
            <a:off x="370882" y="415925"/>
            <a:ext cx="345887" cy="33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88900" indent="-88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1pPr>
      <a:lvl2pPr marL="177800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2pPr>
      <a:lvl3pPr marL="268288" indent="-904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3pPr>
      <a:lvl4pPr marL="3571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446088" indent="-88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E2F7D-3613-496E-A28C-D0A5CAC88BD7}" type="datetimeFigureOut">
              <a:rPr lang="ru-RU" smtClean="0"/>
              <a:t>04.09.2017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B102E-FAB6-4918-A327-6489B2C609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144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" t="27779" r="49" b="16186"/>
          <a:stretch/>
        </p:blipFill>
        <p:spPr bwMode="auto">
          <a:xfrm>
            <a:off x="0" y="1341120"/>
            <a:ext cx="12192000" cy="2849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 noChangeAspect="1"/>
          </p:cNvSpPr>
          <p:nvPr>
            <p:ph type="subTitle" idx="1"/>
          </p:nvPr>
        </p:nvSpPr>
        <p:spPr>
          <a:xfrm>
            <a:off x="5829258" y="6299071"/>
            <a:ext cx="2448000" cy="246221"/>
          </a:xfrm>
          <a:prstGeom prst="rect">
            <a:avLst/>
          </a:prstGeom>
        </p:spPr>
        <p:txBody>
          <a:bodyPr anchor="t" anchorCtr="0">
            <a:spAutoFit/>
          </a:bodyPr>
          <a:lstStyle/>
          <a:p>
            <a:pPr marL="0" indent="0" algn="l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dirty="0" smtClean="0">
                <a:latin typeface="Tahoma" pitchFamily="34" charset="0"/>
                <a:ea typeface="+mj-ea"/>
                <a:cs typeface="+mj-cs"/>
              </a:rPr>
              <a:t>Белохон</a:t>
            </a:r>
            <a:r>
              <a:rPr lang="ru-RU" sz="1600" dirty="0" smtClean="0">
                <a:solidFill>
                  <a:srgbClr val="FFFFFF"/>
                </a:solidFill>
                <a:latin typeface="Tahoma" pitchFamily="34" charset="0"/>
                <a:ea typeface="+mj-ea"/>
                <a:cs typeface="+mj-cs"/>
              </a:rPr>
              <a:t> Олег Иванович</a:t>
            </a:r>
            <a:endParaRPr lang="ru-RU" sz="1600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258" y="4554343"/>
            <a:ext cx="5766487" cy="498598"/>
          </a:xfrm>
        </p:spPr>
        <p:txBody>
          <a:bodyPr anchor="t" anchorCtr="0">
            <a:spAutoFit/>
          </a:bodyPr>
          <a:lstStyle/>
          <a:p>
            <a:r>
              <a:rPr lang="ru-RU" sz="3600" b="1" dirty="0"/>
              <a:t>Функционирование ПС «Мир»</a:t>
            </a:r>
            <a:endParaRPr lang="ru-RU" sz="3600" dirty="0">
              <a:latin typeface="+mn-lt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 bwMode="auto">
          <a:xfrm>
            <a:off x="200996" y="5686724"/>
            <a:ext cx="5139630" cy="88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indent="0" algn="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ahoma" pitchFamily="34" charset="0"/>
                <a:ea typeface="+mj-ea"/>
                <a:cs typeface="+mj-cs"/>
              </a:rPr>
              <a:t>Дальневосточное главное управление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rgbClr val="FFFFFF"/>
                </a:solidFill>
                <a:latin typeface="Tahoma" pitchFamily="34" charset="0"/>
                <a:ea typeface="+mj-ea"/>
                <a:cs typeface="+mj-cs"/>
              </a:rPr>
              <a:t>Центрального банка </a:t>
            </a:r>
            <a:r>
              <a:rPr lang="ru-RU" sz="1600" dirty="0" smtClean="0">
                <a:solidFill>
                  <a:schemeClr val="bg1"/>
                </a:solidFill>
                <a:latin typeface="Tahoma" pitchFamily="34" charset="0"/>
                <a:ea typeface="+mj-ea"/>
                <a:cs typeface="+mj-cs"/>
              </a:rPr>
              <a:t>Российской</a:t>
            </a:r>
            <a:r>
              <a:rPr lang="ru-RU" sz="1600" dirty="0" smtClean="0">
                <a:solidFill>
                  <a:srgbClr val="FFFFFF"/>
                </a:solidFill>
                <a:latin typeface="Tahoma" pitchFamily="34" charset="0"/>
                <a:ea typeface="+mj-ea"/>
                <a:cs typeface="+mj-cs"/>
              </a:rPr>
              <a:t> Федерации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Управления платежных систем и расчетов </a:t>
            </a:r>
          </a:p>
        </p:txBody>
      </p:sp>
      <p:sp>
        <p:nvSpPr>
          <p:cNvPr id="9" name="Text Placeholder 6"/>
          <p:cNvSpPr txBox="1">
            <a:spLocks noChangeAspect="1"/>
          </p:cNvSpPr>
          <p:nvPr/>
        </p:nvSpPr>
        <p:spPr>
          <a:xfrm>
            <a:off x="10140000" y="6299071"/>
            <a:ext cx="2052000" cy="20639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latin typeface="Tahoma" pitchFamily="34" charset="0"/>
                <a:ea typeface="+mj-ea"/>
                <a:cs typeface="+mj-cs"/>
              </a:rPr>
              <a:t>5 </a:t>
            </a:r>
            <a:r>
              <a:rPr lang="ru-RU" sz="1600" dirty="0" smtClean="0">
                <a:latin typeface="Tahoma" pitchFamily="34" charset="0"/>
                <a:ea typeface="+mj-ea"/>
                <a:cs typeface="+mj-cs"/>
              </a:rPr>
              <a:t>сентября 2017 года</a:t>
            </a:r>
            <a:endParaRPr lang="ru-RU" sz="1600" i="1" dirty="0"/>
          </a:p>
        </p:txBody>
      </p:sp>
    </p:spTree>
    <p:extLst>
      <p:ext uri="{BB962C8B-B14F-4D97-AF65-F5344CB8AC3E}">
        <p14:creationId xmlns:p14="http://schemas.microsoft.com/office/powerpoint/2010/main" val="4149661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793554" y="101596"/>
            <a:ext cx="8895425" cy="891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66CC"/>
                </a:solidFill>
                <a:latin typeface="Calibri" panose="020F0502020204030204" pitchFamily="34" charset="0"/>
              </a:rPr>
              <a:t>Требования законодательства</a:t>
            </a:r>
            <a:endParaRPr lang="ru-RU" sz="2800" dirty="0">
              <a:solidFill>
                <a:srgbClr val="2CAE4D"/>
              </a:solidFill>
              <a:latin typeface="Calibri" panose="020F0502020204030204" pitchFamily="34" charset="0"/>
            </a:endParaRPr>
          </a:p>
        </p:txBody>
      </p:sp>
      <p:sp>
        <p:nvSpPr>
          <p:cNvPr id="8" name="Объект 1"/>
          <p:cNvSpPr>
            <a:spLocks noGrp="1"/>
          </p:cNvSpPr>
          <p:nvPr>
            <p:ph sz="quarter" idx="4294967295"/>
          </p:nvPr>
        </p:nvSpPr>
        <p:spPr>
          <a:xfrm>
            <a:off x="635000" y="1104900"/>
            <a:ext cx="11018284" cy="56042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ru-RU" sz="1400" dirty="0">
              <a:latin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</a:rPr>
              <a:t>Установлены в 2014 году в ответ на санкции и приостановление со стороны МПС обслуживания операций с картами ряда банков (СМП, Россия, РНКБ и др.)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</a:rPr>
              <a:t>В рамках реализации требований:</a:t>
            </a:r>
          </a:p>
          <a:p>
            <a:pPr lvl="4" algn="just"/>
            <a:r>
              <a:rPr lang="ru-RU" sz="1600" dirty="0" smtClean="0"/>
              <a:t>создано АО «НСПК»</a:t>
            </a:r>
            <a:r>
              <a:rPr lang="ru-RU" sz="1600" i="1" dirty="0" smtClean="0"/>
              <a:t> (июль 2014 )</a:t>
            </a:r>
            <a:endParaRPr lang="ru-RU" sz="1600" dirty="0" smtClean="0"/>
          </a:p>
          <a:p>
            <a:pPr lvl="4" algn="just"/>
            <a:r>
              <a:rPr lang="ru-RU" sz="1600" dirty="0" smtClean="0"/>
              <a:t>организован операционный платежный клиринговый центр (ОПКЦ) НСПК </a:t>
            </a:r>
            <a:r>
              <a:rPr lang="ru-RU" sz="1600" i="1" dirty="0" smtClean="0"/>
              <a:t>(</a:t>
            </a:r>
            <a:r>
              <a:rPr lang="en-US" sz="1600" i="1" dirty="0" smtClean="0"/>
              <a:t>IV </a:t>
            </a:r>
            <a:r>
              <a:rPr lang="ru-RU" sz="1600" i="1" dirty="0" err="1" smtClean="0"/>
              <a:t>кв</a:t>
            </a:r>
            <a:r>
              <a:rPr lang="ru-RU" sz="1600" i="1" dirty="0" smtClean="0"/>
              <a:t> 2014)</a:t>
            </a:r>
          </a:p>
          <a:p>
            <a:pPr lvl="4" algn="just"/>
            <a:r>
              <a:rPr lang="ru-RU" sz="1600" dirty="0" smtClean="0"/>
              <a:t>переведены на обработку в ОПКЦ НСПК </a:t>
            </a:r>
            <a:r>
              <a:rPr lang="ru-RU" sz="1600" dirty="0" err="1" smtClean="0"/>
              <a:t>внутрироссийские</a:t>
            </a:r>
            <a:r>
              <a:rPr lang="ru-RU" sz="1600" dirty="0" smtClean="0"/>
              <a:t> операции с картами МПС </a:t>
            </a:r>
            <a:r>
              <a:rPr lang="ru-RU" sz="1600" i="1" dirty="0" smtClean="0"/>
              <a:t>(</a:t>
            </a:r>
            <a:r>
              <a:rPr lang="en-US" sz="1600" i="1" dirty="0" smtClean="0"/>
              <a:t>I </a:t>
            </a:r>
            <a:r>
              <a:rPr lang="ru-RU" sz="1600" i="1" dirty="0" err="1" smtClean="0"/>
              <a:t>кв</a:t>
            </a:r>
            <a:r>
              <a:rPr lang="ru-RU" sz="1600" i="1" dirty="0" smtClean="0"/>
              <a:t> 2015)</a:t>
            </a:r>
          </a:p>
          <a:p>
            <a:pPr lvl="4" algn="just"/>
            <a:r>
              <a:rPr lang="ru-RU" sz="1600" dirty="0" smtClean="0"/>
              <a:t>выбран бренд НСПК – платёжная система «Мир» </a:t>
            </a:r>
            <a:r>
              <a:rPr lang="ru-RU" sz="1600" i="1" dirty="0" smtClean="0"/>
              <a:t>(май 2015 )</a:t>
            </a:r>
          </a:p>
          <a:p>
            <a:pPr lvl="4" algn="just"/>
            <a:r>
              <a:rPr lang="ru-RU" sz="1600" dirty="0" smtClean="0"/>
              <a:t>создана технологическая платформа и начат пилотный выпуск карт «Мир»</a:t>
            </a:r>
            <a:r>
              <a:rPr lang="ru-RU" sz="1600" i="1" dirty="0" smtClean="0"/>
              <a:t>(с декабря 2015)</a:t>
            </a:r>
          </a:p>
          <a:p>
            <a:pPr lvl="4" algn="just"/>
            <a:r>
              <a:rPr lang="ru-RU" sz="1600" dirty="0" smtClean="0">
                <a:latin typeface="Calibri" panose="020F0502020204030204" pitchFamily="34" charset="0"/>
              </a:rPr>
              <a:t>обеспечено активное открытие банковских сетей к приему карт «Мир» (</a:t>
            </a:r>
            <a:r>
              <a:rPr lang="ru-RU" sz="1600" i="1" dirty="0" smtClean="0">
                <a:latin typeface="Calibri" panose="020F0502020204030204" pitchFamily="34" charset="0"/>
              </a:rPr>
              <a:t>2016</a:t>
            </a:r>
            <a:r>
              <a:rPr lang="ru-RU" sz="1600" dirty="0" smtClean="0">
                <a:latin typeface="Calibri" panose="020F0502020204030204" pitchFamily="34" charset="0"/>
              </a:rPr>
              <a:t>)</a:t>
            </a:r>
          </a:p>
          <a:p>
            <a:pPr lvl="4" algn="just"/>
            <a:r>
              <a:rPr lang="ru-RU" sz="1600" dirty="0" smtClean="0">
                <a:latin typeface="Calibri" panose="020F0502020204030204" pitchFamily="34" charset="0"/>
              </a:rPr>
              <a:t>начата эмиссии карт «Мир» (</a:t>
            </a:r>
            <a:r>
              <a:rPr lang="ru-RU" sz="1600" i="1" dirty="0" smtClean="0">
                <a:latin typeface="Calibri" panose="020F0502020204030204" pitchFamily="34" charset="0"/>
              </a:rPr>
              <a:t>2016</a:t>
            </a:r>
            <a:r>
              <a:rPr lang="ru-RU" sz="1600" dirty="0" smtClean="0">
                <a:latin typeface="Calibri" panose="020F050202020403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200" dirty="0" smtClean="0">
                <a:latin typeface="Calibri" panose="020F0502020204030204" pitchFamily="34" charset="0"/>
              </a:rPr>
              <a:t>Обеспечена независимость, целостность платежного пространства и бесперебойность обслуживания карт</a:t>
            </a:r>
            <a:endParaRPr lang="ru-RU" sz="2200" dirty="0">
              <a:latin typeface="Calibri" panose="020F0502020204030204" pitchFamily="34" charset="0"/>
            </a:endParaRPr>
          </a:p>
          <a:p>
            <a:pPr lvl="0">
              <a:buNone/>
            </a:pPr>
            <a:endParaRPr lang="ru-RU" sz="1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425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4272" y="110839"/>
            <a:ext cx="9146345" cy="89111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 smtClean="0">
                <a:solidFill>
                  <a:srgbClr val="0066CC"/>
                </a:solidFill>
                <a:latin typeface="Calibri" panose="020F0502020204030204" pitchFamily="34" charset="0"/>
              </a:rPr>
              <a:t>Требования законодательства в части эмиссии карт «Мир»</a:t>
            </a:r>
            <a:endParaRPr lang="ru-RU" sz="2800" dirty="0">
              <a:solidFill>
                <a:srgbClr val="2CAE4D"/>
              </a:solidFill>
              <a:latin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99667" y="988908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1" name="Объект 1"/>
          <p:cNvSpPr>
            <a:spLocks noGrp="1"/>
          </p:cNvSpPr>
          <p:nvPr>
            <p:ph sz="quarter" idx="12"/>
          </p:nvPr>
        </p:nvSpPr>
        <p:spPr>
          <a:xfrm>
            <a:off x="133643" y="1167760"/>
            <a:ext cx="11641226" cy="557769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endParaRPr lang="ru-RU" sz="1400" dirty="0">
              <a:latin typeface="Calibri" panose="020F0502020204030204" pitchFamily="34" charset="0"/>
            </a:endParaRPr>
          </a:p>
          <a:p>
            <a:pPr lvl="0">
              <a:buNone/>
            </a:pPr>
            <a:endParaRPr lang="ru-RU" sz="15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978156" y="2151589"/>
            <a:ext cx="8741519" cy="67108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>
                <a:solidFill>
                  <a:srgbClr val="8A8A8D">
                    <a:lumMod val="50000"/>
                  </a:srgbClr>
                </a:solidFill>
              </a:rPr>
              <a:t>Обязательный выпуск карт «МИР» для </a:t>
            </a:r>
            <a:r>
              <a:rPr lang="ru-RU" sz="1600" b="1" i="1" dirty="0" smtClean="0">
                <a:solidFill>
                  <a:srgbClr val="8A8A8D">
                    <a:lumMod val="50000"/>
                  </a:srgbClr>
                </a:solidFill>
              </a:rPr>
              <a:t>действующих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 клиентов </a:t>
            </a:r>
            <a:r>
              <a:rPr lang="ru-RU" sz="1600" i="1" dirty="0">
                <a:solidFill>
                  <a:srgbClr val="8A8A8D">
                    <a:lumMod val="50000"/>
                  </a:srgbClr>
                </a:solidFill>
              </a:rPr>
              <a:t>бюджетной 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сферы и </a:t>
            </a:r>
            <a:r>
              <a:rPr lang="ru-RU" sz="1600" b="1" i="1" dirty="0" smtClean="0">
                <a:solidFill>
                  <a:srgbClr val="8A8A8D">
                    <a:lumMod val="50000"/>
                  </a:srgbClr>
                </a:solidFill>
              </a:rPr>
              <a:t>имеющих карты других платежных систем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 к счету </a:t>
            </a:r>
            <a:endParaRPr lang="ru-RU" sz="1600" i="1" dirty="0">
              <a:solidFill>
                <a:srgbClr val="8A8A8D">
                  <a:lumMod val="50000"/>
                </a:srgb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8A8A8D">
                  <a:lumMod val="50000"/>
                </a:srgb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962811" y="2960402"/>
            <a:ext cx="8753297" cy="65079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600" i="1" dirty="0">
                <a:solidFill>
                  <a:srgbClr val="8A8A8D">
                    <a:lumMod val="50000"/>
                  </a:srgbClr>
                </a:solidFill>
              </a:rPr>
              <a:t>Операции с использованием платежных карт за счет бюджетных выплат должны осуществляться на территории России с использованием  карт «Мир»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b="1" i="1" dirty="0">
              <a:solidFill>
                <a:srgbClr val="8A8A8D">
                  <a:lumMod val="50000"/>
                </a:srgbClr>
              </a:solidFill>
              <a:latin typeface="Arial Narrow" panose="020B0606020202030204" pitchFamily="34" charset="0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8A8A8D">
                  <a:lumMod val="50000"/>
                </a:srgb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8700" y="1126374"/>
            <a:ext cx="2075543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С 1 июля 2017 года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939422" y="1026697"/>
            <a:ext cx="8780253" cy="72494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Обязательный выпуск карт «МИР» для клиентов бюджетной сферы, </a:t>
            </a:r>
            <a:r>
              <a:rPr lang="ru-RU" sz="1600" b="1" i="1" dirty="0" smtClean="0">
                <a:solidFill>
                  <a:srgbClr val="8A8A8D">
                    <a:lumMod val="50000"/>
                  </a:srgbClr>
                </a:solidFill>
              </a:rPr>
              <a:t>впервые обратившихся 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за открытием карты к счету</a:t>
            </a:r>
            <a:endParaRPr lang="ru-RU" sz="1600" i="1" dirty="0">
              <a:solidFill>
                <a:srgbClr val="8A8A8D">
                  <a:lumMod val="50000"/>
                </a:srgb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i="1" dirty="0">
              <a:solidFill>
                <a:srgbClr val="8A8A8D">
                  <a:lumMod val="50000"/>
                </a:srgb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750" y="3988275"/>
            <a:ext cx="2075543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До 1 июля 2020 года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23018" y="4035913"/>
            <a:ext cx="8756863" cy="6406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Выпуск карт «МИР» </a:t>
            </a:r>
            <a:r>
              <a:rPr lang="ru-RU" sz="1600" b="1" i="1" dirty="0" smtClean="0">
                <a:solidFill>
                  <a:srgbClr val="8A8A8D">
                    <a:lumMod val="50000"/>
                  </a:srgbClr>
                </a:solidFill>
              </a:rPr>
              <a:t>для действующих пенсионеров 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в рамках планового </a:t>
            </a:r>
            <a:r>
              <a:rPr lang="ru-RU" sz="1600" i="1" dirty="0" err="1" smtClean="0">
                <a:solidFill>
                  <a:srgbClr val="8A8A8D">
                    <a:lumMod val="50000"/>
                  </a:srgbClr>
                </a:solidFill>
              </a:rPr>
              <a:t>перевыпуска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 </a:t>
            </a:r>
            <a:r>
              <a:rPr lang="ru-RU" sz="1600" b="1" i="1" dirty="0" smtClean="0">
                <a:solidFill>
                  <a:srgbClr val="8A8A8D">
                    <a:lumMod val="50000"/>
                  </a:srgbClr>
                </a:solidFill>
              </a:rPr>
              <a:t>и имеющих </a:t>
            </a:r>
            <a:r>
              <a:rPr lang="ru-RU" sz="1600" b="1" i="1" dirty="0">
                <a:solidFill>
                  <a:srgbClr val="8A8A8D">
                    <a:lumMod val="50000"/>
                  </a:srgbClr>
                </a:solidFill>
              </a:rPr>
              <a:t>карты других платежных систем</a:t>
            </a:r>
            <a:r>
              <a:rPr lang="ru-RU" sz="1600" i="1" dirty="0">
                <a:solidFill>
                  <a:srgbClr val="8A8A8D">
                    <a:lumMod val="50000"/>
                  </a:srgbClr>
                </a:solidFill>
              </a:rPr>
              <a:t> к 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счету </a:t>
            </a:r>
            <a:endParaRPr lang="ru-RU" sz="1600" i="1" dirty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sz="1600" i="1" dirty="0">
              <a:solidFill>
                <a:srgbClr val="8A8A8D">
                  <a:lumMod val="50000"/>
                </a:srgb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22606" y="5837145"/>
            <a:ext cx="2075543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До 1 июля 2017 года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93240" y="5837145"/>
            <a:ext cx="8726435" cy="75345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Обеспечение приема карт «МИР» в банкоматах кредитными организациями и торгово-сервисными предприятиями.</a:t>
            </a:r>
            <a:endParaRPr lang="ru-RU" sz="1600" i="1" dirty="0">
              <a:solidFill>
                <a:srgbClr val="8A8A8D">
                  <a:lumMod val="50000"/>
                </a:srgb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23018" y="4799474"/>
            <a:ext cx="8753297" cy="6814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 smtClean="0">
              <a:solidFill>
                <a:srgbClr val="8A8A8D">
                  <a:lumMod val="50000"/>
                </a:srgbClr>
              </a:solidFill>
            </a:endParaRPr>
          </a:p>
          <a:p>
            <a:pPr algn="just">
              <a:lnSpc>
                <a:spcPct val="80000"/>
              </a:lnSpc>
            </a:pPr>
            <a:r>
              <a:rPr lang="ru-RU" sz="1600" i="1" dirty="0">
                <a:solidFill>
                  <a:srgbClr val="8A8A8D">
                    <a:lumMod val="50000"/>
                  </a:srgbClr>
                </a:solidFill>
              </a:rPr>
              <a:t>Операции с использованием платежных карт за счет бюджетных выплат </a:t>
            </a:r>
            <a:r>
              <a:rPr lang="ru-RU" sz="1600" b="1" i="1" dirty="0" smtClean="0">
                <a:solidFill>
                  <a:srgbClr val="8A8A8D">
                    <a:lumMod val="50000"/>
                  </a:srgbClr>
                </a:solidFill>
              </a:rPr>
              <a:t>с 01 июля 2020 года </a:t>
            </a:r>
            <a:r>
              <a:rPr lang="ru-RU" sz="1600" i="1" dirty="0" smtClean="0">
                <a:solidFill>
                  <a:srgbClr val="8A8A8D">
                    <a:lumMod val="50000"/>
                  </a:srgbClr>
                </a:solidFill>
              </a:rPr>
              <a:t>должны </a:t>
            </a:r>
            <a:r>
              <a:rPr lang="ru-RU" sz="1600" i="1" dirty="0">
                <a:solidFill>
                  <a:srgbClr val="8A8A8D">
                    <a:lumMod val="50000"/>
                  </a:srgbClr>
                </a:solidFill>
              </a:rPr>
              <a:t>осуществляться на территории России с использованием  карт «Мир»</a:t>
            </a:r>
          </a:p>
          <a:p>
            <a:pPr algn="just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8A8A8D">
                  <a:lumMod val="50000"/>
                </a:srgbClr>
              </a:solidFill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endParaRPr lang="ru-RU" i="1" dirty="0">
              <a:solidFill>
                <a:srgbClr val="8A8A8D">
                  <a:lumMod val="50000"/>
                </a:srgb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2447865" y="2358417"/>
            <a:ext cx="53029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2429620" y="1273247"/>
            <a:ext cx="53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Соединительная линия уступом 19"/>
          <p:cNvCxnSpPr/>
          <p:nvPr/>
        </p:nvCxnSpPr>
        <p:spPr>
          <a:xfrm rot="16200000" flipH="1">
            <a:off x="1875162" y="2198149"/>
            <a:ext cx="622582" cy="15527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2354449" y="4258276"/>
            <a:ext cx="56856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2447865" y="6158532"/>
            <a:ext cx="53319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ная линия уступом 22"/>
          <p:cNvCxnSpPr/>
          <p:nvPr/>
        </p:nvCxnSpPr>
        <p:spPr>
          <a:xfrm rot="16200000" flipH="1">
            <a:off x="1909087" y="4134858"/>
            <a:ext cx="524610" cy="147600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326605" y="2053617"/>
            <a:ext cx="2075543" cy="609600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88900" dist="50800" dir="2400000" algn="tl" rotWithShape="0">
              <a:schemeClr val="accent4">
                <a:lumMod val="50000"/>
              </a:schemeClr>
            </a:outerShdw>
          </a:effectLst>
          <a:scene3d>
            <a:camera prst="orthographicFront"/>
            <a:lightRig rig="threePt" dir="t"/>
          </a:scene3d>
          <a:sp3d>
            <a:bevelT w="1270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i="1" dirty="0" smtClean="0">
                <a:solidFill>
                  <a:schemeClr val="bg1"/>
                </a:solidFill>
              </a:rPr>
              <a:t>С 1 июля 2018 года</a:t>
            </a:r>
            <a:endParaRPr lang="ru-RU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42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610498" y="1354347"/>
            <a:ext cx="9144000" cy="538557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softEdge rad="12700"/>
          </a:effectLst>
          <a:scene3d>
            <a:camera prst="orthographicFront"/>
            <a:lightRig rig="threePt" dir="t"/>
          </a:scene3d>
          <a:sp3d extrusionH="76200" contourW="12700">
            <a:extrusionClr>
              <a:srgbClr val="4472C4">
                <a:lumMod val="40000"/>
                <a:lumOff val="60000"/>
              </a:srgbClr>
            </a:extrusionClr>
            <a:contourClr>
              <a:srgbClr val="4472C4">
                <a:lumMod val="20000"/>
                <a:lumOff val="80000"/>
              </a:srgbClr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62.7 млн. Россиян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таково минимальное количество получателей средств из бюджета, свидетельствуют данные Росстата за 2014 год. Из них 43.8 млн.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 пенсионеры,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18.9 млн.- государственные и муниципальные служащие.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13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20232" y="1820562"/>
            <a:ext cx="2767914" cy="1005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951663"/>
              </p:ext>
            </p:extLst>
          </p:nvPr>
        </p:nvGraphicFramePr>
        <p:xfrm>
          <a:off x="326404" y="1096194"/>
          <a:ext cx="11580192" cy="56328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87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9089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719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Сервис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МИР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Visa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MasterCard</a:t>
                      </a:r>
                      <a:endParaRPr lang="ru-RU" sz="16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Базовые функции 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(снятие наличных, безналичная оплата покупок, ЖКХ, мобильной связи и иных услуг,  информация по операциям и остатку)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Бесконтактные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платежи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0853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Интернет-платежи 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3D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SECURE) </a:t>
                      </a:r>
                      <a:endParaRPr lang="ru-RU" sz="14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00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Мобильные платежи</a:t>
                      </a:r>
                      <a:endParaRPr lang="en-US" sz="1400" b="1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(</a:t>
                      </a:r>
                      <a:r>
                        <a:rPr lang="ru-RU" sz="14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т.ч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. </a:t>
                      </a:r>
                      <a:r>
                        <a:rPr lang="en-US" sz="1400" b="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SamsungPay</a:t>
                      </a:r>
                      <a:r>
                        <a:rPr lang="ru-RU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,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baseline="0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ApplePay</a:t>
                      </a:r>
                      <a:r>
                        <a:rPr lang="en-US" sz="1400" b="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)</a:t>
                      </a:r>
                      <a:endParaRPr lang="ru-RU" sz="1400" b="0" baseline="0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с ноября 2017 г.</a:t>
                      </a:r>
                      <a:endParaRPr lang="ru-RU" sz="1400" b="1" kern="1200" dirty="0">
                        <a:solidFill>
                          <a:srgbClr val="33993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04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Транспортные и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социальные карты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569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рограмма лояльности,</a:t>
                      </a:r>
                      <a:endParaRPr lang="en-US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включая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cash-back</a:t>
                      </a:r>
                      <a:endParaRPr lang="ru-RU" sz="14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ctr"/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kern="1200" dirty="0" smtClean="0">
                          <a:solidFill>
                            <a:srgbClr val="339933"/>
                          </a:solidFill>
                          <a:latin typeface="+mn-lt"/>
                          <a:ea typeface="+mn-ea"/>
                          <a:cs typeface="+mn-cs"/>
                        </a:rPr>
                        <a:t>с сентября 2017 г.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06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Перевод с карты на карту</a:t>
                      </a:r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7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Неименные карты</a:t>
                      </a:r>
                    </a:p>
                    <a:p>
                      <a:pPr algn="ctr"/>
                      <a:endParaRPr lang="ru-RU" sz="1400" b="1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Font typeface="Wingdings" pitchFamily="2" charset="2"/>
                        <a:buNone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ru-RU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ru-RU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Текст 3"/>
          <p:cNvSpPr txBox="1">
            <a:spLocks/>
          </p:cNvSpPr>
          <p:nvPr/>
        </p:nvSpPr>
        <p:spPr>
          <a:xfrm>
            <a:off x="732667" y="302953"/>
            <a:ext cx="8785933" cy="575492"/>
          </a:xfrm>
          <a:prstGeom prst="rect">
            <a:avLst/>
          </a:prstGeom>
        </p:spPr>
        <p:txBody>
          <a:bodyPr>
            <a:noAutofit/>
          </a:bodyPr>
          <a:lstStyle>
            <a:lvl1pPr marL="88900" indent="-88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77800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268288" indent="-904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3571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446088" indent="-88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ru-RU" sz="2800" dirty="0">
                <a:solidFill>
                  <a:srgbClr val="0066CC"/>
                </a:solidFill>
                <a:latin typeface="Calibri" panose="020F0502020204030204" pitchFamily="34" charset="0"/>
                <a:ea typeface="+mj-ea"/>
                <a:cs typeface="+mj-cs"/>
              </a:rPr>
              <a:t>Сервисы платежной системы «МИР» в сравнении с МПС</a:t>
            </a:r>
          </a:p>
        </p:txBody>
      </p:sp>
    </p:spTree>
    <p:extLst>
      <p:ext uri="{BB962C8B-B14F-4D97-AF65-F5344CB8AC3E}">
        <p14:creationId xmlns:p14="http://schemas.microsoft.com/office/powerpoint/2010/main" val="366555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3200650"/>
              </p:ext>
            </p:extLst>
          </p:nvPr>
        </p:nvGraphicFramePr>
        <p:xfrm>
          <a:off x="0" y="0"/>
          <a:ext cx="12191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70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615805"/>
              </p:ext>
            </p:extLst>
          </p:nvPr>
        </p:nvGraphicFramePr>
        <p:xfrm>
          <a:off x="0" y="-28575"/>
          <a:ext cx="12192000" cy="688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554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342619" y="574766"/>
          <a:ext cx="5317952" cy="5817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/>
          </p:nvPr>
        </p:nvGraphicFramePr>
        <p:xfrm>
          <a:off x="6679475" y="574766"/>
          <a:ext cx="5390606" cy="5982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077305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59481" y="5774186"/>
            <a:ext cx="3923238" cy="498598"/>
          </a:xfr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+mn-lt"/>
              </a:rPr>
              <a:t>Спасибо за внимание!</a:t>
            </a:r>
            <a:endParaRPr lang="ru-RU" sz="3600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079" b="34343"/>
          <a:stretch/>
        </p:blipFill>
        <p:spPr>
          <a:xfrm>
            <a:off x="0" y="1363584"/>
            <a:ext cx="12204000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Lavender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BRF Lavender ENG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18964</TotalTime>
  <Words>589</Words>
  <Application>Microsoft Office PowerPoint</Application>
  <PresentationFormat>Широкоэкранный</PresentationFormat>
  <Paragraphs>109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Tahoma</vt:lpstr>
      <vt:lpstr>Times New Roman</vt:lpstr>
      <vt:lpstr>Wingdings</vt:lpstr>
      <vt:lpstr>CBRF Lavender ENG</vt:lpstr>
      <vt:lpstr>Специальное оформление</vt:lpstr>
      <vt:lpstr>1_CBRF Lavender ENG</vt:lpstr>
      <vt:lpstr>Тема Office</vt:lpstr>
      <vt:lpstr>Функционирование ПС «Мир»</vt:lpstr>
      <vt:lpstr>Требования законодательства</vt:lpstr>
      <vt:lpstr>Требования законодательства в части эмиссии карт «Мир»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Publicis Groupe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 Антон Павлович</dc:creator>
  <cp:lastModifiedBy>Каракиян Алексей Анатольевич</cp:lastModifiedBy>
  <cp:revision>761</cp:revision>
  <cp:lastPrinted>2017-03-17T12:24:05Z</cp:lastPrinted>
  <dcterms:created xsi:type="dcterms:W3CDTF">2014-11-11T13:51:28Z</dcterms:created>
  <dcterms:modified xsi:type="dcterms:W3CDTF">2017-09-04T08:17:33Z</dcterms:modified>
</cp:coreProperties>
</file>