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5" r:id="rId4"/>
    <p:sldId id="271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3EFF"/>
    <a:srgbClr val="1F28FF"/>
    <a:srgbClr val="4C86FF"/>
    <a:srgbClr val="40A14B"/>
    <a:srgbClr val="FF8B76"/>
    <a:srgbClr val="66FF77"/>
    <a:srgbClr val="7AFFD4"/>
    <a:srgbClr val="25FFF6"/>
    <a:srgbClr val="008606"/>
    <a:srgbClr val="016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08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pple:Documents:&#1041;&#1040;&#1053;&#1050;&#1048;:_&#1053;&#1086;&#1088;&#1076;&#1080;&#1082;:&#1050;&#1054;&#1052;&#1048;&#1058;&#1045;&#1058;:&#1050;&#1054;&#1052;&#1048;&#1058;&#1045;&#1058;%20&#1088;&#1072;&#1089;&#1095;&#1077;&#1090;&#1099;_&#1075;&#1088;&#1072;&#1092;&#1080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pple:Documents:&#1041;&#1040;&#1053;&#1050;&#1048;:_&#1053;&#1086;&#1088;&#1076;&#1080;&#1082;:&#1050;&#1054;&#1052;&#1048;&#1058;&#1045;&#1058;:&#1050;&#1054;&#1052;&#1048;&#1058;&#1045;&#1058;%20&#1088;&#1072;&#1089;&#1095;&#1077;&#1090;&#1099;_&#1075;&#1088;&#1072;&#1092;&#108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pple:Documents:&#1041;&#1040;&#1053;&#1050;&#1048;:_&#1053;&#1086;&#1088;&#1076;&#1080;&#1082;:&#1050;&#1054;&#1052;&#1048;&#1058;&#1045;&#1058;:&#1050;&#1054;&#1052;&#1048;&#1058;&#1045;&#1058;%20&#1088;&#1072;&#1089;&#1095;&#1077;&#1090;&#1099;_&#1075;&#1088;&#1072;&#1092;&#1080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pple:Documents:&#1041;&#1040;&#1053;&#1050;&#1048;:_&#1053;&#1086;&#1088;&#1076;&#1080;&#1082;:&#1050;&#1054;&#1052;&#1048;&#1058;&#1045;&#1058;:&#1050;&#1054;&#1052;&#1048;&#1058;&#1045;&#1058;%20&#1088;&#1072;&#1089;&#1095;&#1077;&#1090;&#1099;_&#1075;&#1088;&#1072;&#1092;&#1080;&#1082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pple:Documents:&#1041;&#1040;&#1053;&#1050;&#1048;:_&#1053;&#1086;&#1088;&#1076;&#1080;&#1082;:&#1050;&#1054;&#1052;&#1048;&#1058;&#1045;&#1058;:&#1050;&#1054;&#1052;&#1048;&#1058;&#1045;&#1058;%20&#1088;&#1072;&#1089;&#1095;&#1077;&#1090;&#1099;_&#1075;&#1088;&#1072;&#1092;&#1080;&#1082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pple:Documents:&#1041;&#1040;&#1053;&#1050;&#1048;:_&#1053;&#1086;&#1088;&#1076;&#1080;&#1082;:&#1050;&#1054;&#1052;&#1048;&#1058;&#1045;&#1058;:&#1050;&#1054;&#1052;&#1048;&#1058;&#1045;&#1058;%20&#1088;&#1072;&#1089;&#1095;&#1077;&#1090;&#1099;_&#1075;&#1088;&#1072;&#1092;&#1080;&#1082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pple:Documents:&#1041;&#1040;&#1053;&#1050;&#1048;:_&#1053;&#1086;&#1088;&#1076;&#1080;&#1082;:&#1050;&#1054;&#1052;&#1048;&#1058;&#1045;&#1058;:&#1050;&#1054;&#1052;&#1048;&#1058;&#1045;&#1058;%20&#1088;&#1072;&#1089;&#1095;&#1077;&#1090;&#1099;_&#1075;&#1088;&#1072;&#1092;&#1080;&#1082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pple:Documents:&#1041;&#1040;&#1053;&#1050;&#1048;:_&#1053;&#1086;&#1088;&#1076;&#1080;&#1082;:&#1050;&#1054;&#1052;&#1048;&#1058;&#1045;&#1058;:&#1050;&#1054;&#1052;&#1048;&#1058;&#1045;&#1058;%20&#1088;&#1072;&#1089;&#1095;&#1077;&#1090;&#1099;_&#1075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09318497913769"/>
          <c:y val="0.0217028380634391"/>
          <c:w val="0.852932748874219"/>
          <c:h val="0.81803005008347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Рент!$C$31</c:f>
              <c:strCache>
                <c:ptCount val="1"/>
                <c:pt idx="0">
                  <c:v>R уставного капитала </c:v>
                </c:pt>
              </c:strCache>
            </c:strRef>
          </c:tx>
          <c:spPr>
            <a:solidFill>
              <a:srgbClr val="40A14B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Рент!$A$32:$A$36</c:f>
              <c:strCache>
                <c:ptCount val="5"/>
                <c:pt idx="0">
                  <c:v>ООО НКО _x000d_ПэйЮ</c:v>
                </c:pt>
                <c:pt idx="1">
                  <c:v>ООО НКО _x000d_Единая касса</c:v>
                </c:pt>
                <c:pt idx="2">
                  <c:v>ООО НКО _x000d_Премиум</c:v>
                </c:pt>
                <c:pt idx="3">
                  <c:v>НКО «ЭПС» _x000d_(ООО)</c:v>
                </c:pt>
                <c:pt idx="4">
                  <c:v>НКО МОНЕТА.РУ_x000d_ (ООО)</c:v>
                </c:pt>
              </c:strCache>
            </c:strRef>
          </c:cat>
          <c:val>
            <c:numRef>
              <c:f>Рент!$C$32:$C$36</c:f>
              <c:numCache>
                <c:formatCode>0%</c:formatCode>
                <c:ptCount val="5"/>
                <c:pt idx="0">
                  <c:v>0.1585</c:v>
                </c:pt>
                <c:pt idx="1">
                  <c:v>0.30185</c:v>
                </c:pt>
                <c:pt idx="2">
                  <c:v>0.158333333333333</c:v>
                </c:pt>
                <c:pt idx="3">
                  <c:v>0.0547777777777778</c:v>
                </c:pt>
                <c:pt idx="4">
                  <c:v>0.0812222222222222</c:v>
                </c:pt>
              </c:numCache>
            </c:numRef>
          </c:val>
        </c:ser>
        <c:ser>
          <c:idx val="2"/>
          <c:order val="1"/>
          <c:tx>
            <c:strRef>
              <c:f>Рент!$D$31</c:f>
              <c:strCache>
                <c:ptCount val="1"/>
                <c:pt idx="0">
                  <c:v>R капитала 90 млн руб</c:v>
                </c:pt>
              </c:strCache>
            </c:strRef>
          </c:tx>
          <c:spPr>
            <a:solidFill>
              <a:srgbClr val="1F28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Рент!$A$32:$A$36</c:f>
              <c:strCache>
                <c:ptCount val="5"/>
                <c:pt idx="0">
                  <c:v>ООО НКО _x000d_ПэйЮ</c:v>
                </c:pt>
                <c:pt idx="1">
                  <c:v>ООО НКО _x000d_Единая касса</c:v>
                </c:pt>
                <c:pt idx="2">
                  <c:v>ООО НКО _x000d_Премиум</c:v>
                </c:pt>
                <c:pt idx="3">
                  <c:v>НКО «ЭПС» _x000d_(ООО)</c:v>
                </c:pt>
                <c:pt idx="4">
                  <c:v>НКО МОНЕТА.РУ_x000d_ (ООО)</c:v>
                </c:pt>
              </c:strCache>
            </c:strRef>
          </c:cat>
          <c:val>
            <c:numRef>
              <c:f>Рент!$D$32:$D$36</c:f>
              <c:numCache>
                <c:formatCode>0%</c:formatCode>
                <c:ptCount val="5"/>
                <c:pt idx="0">
                  <c:v>0.0317</c:v>
                </c:pt>
                <c:pt idx="1">
                  <c:v>0.0670777777777778</c:v>
                </c:pt>
                <c:pt idx="2">
                  <c:v>0.0316666666666667</c:v>
                </c:pt>
                <c:pt idx="3">
                  <c:v>0.0109555555555556</c:v>
                </c:pt>
                <c:pt idx="4">
                  <c:v>0.0162444444444444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0949768"/>
        <c:axId val="-2140217656"/>
      </c:barChart>
      <c:catAx>
        <c:axId val="-2140949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-2140217656"/>
        <c:crosses val="autoZero"/>
        <c:auto val="1"/>
        <c:lblAlgn val="ctr"/>
        <c:lblOffset val="100"/>
        <c:noMultiLvlLbl val="0"/>
      </c:catAx>
      <c:valAx>
        <c:axId val="-2140217656"/>
        <c:scaling>
          <c:orientation val="minMax"/>
          <c:max val="0.33"/>
          <c:min val="0.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40949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9170926106823"/>
          <c:y val="0.92896629433998"/>
          <c:w val="0.53692075307079"/>
          <c:h val="0.07035072700141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9318497913769"/>
          <c:y val="0.0450458527483874"/>
          <c:w val="0.877021081115388"/>
          <c:h val="0.7946870282386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Рент!$B$31</c:f>
              <c:strCache>
                <c:ptCount val="1"/>
                <c:pt idx="0">
                  <c:v>R собственных средств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Рент!$A$47:$A$53</c:f>
              <c:strCache>
                <c:ptCount val="7"/>
                <c:pt idx="0">
                  <c:v>Допустимое _x000d_значение _x000d_норматива</c:v>
                </c:pt>
                <c:pt idx="1">
                  <c:v>ООО НКО _x000d_ПэйЮ</c:v>
                </c:pt>
                <c:pt idx="2">
                  <c:v>ООО НКО _x000d_Единая касса</c:v>
                </c:pt>
                <c:pt idx="3">
                  <c:v>ООО НКО _x000d_Дельта Кей</c:v>
                </c:pt>
                <c:pt idx="4">
                  <c:v>НКО «ЭПС» _x000d_(ООО)</c:v>
                </c:pt>
                <c:pt idx="5">
                  <c:v>НКО МОНЕТА.РУ_x000d_ (ООО)</c:v>
                </c:pt>
                <c:pt idx="6">
                  <c:v>ООО НКО_x000d_Яндекс.Деньги</c:v>
                </c:pt>
              </c:strCache>
            </c:strRef>
          </c:cat>
          <c:val>
            <c:numRef>
              <c:f>Рент!$B$47:$B$53</c:f>
              <c:numCache>
                <c:formatCode>General</c:formatCode>
                <c:ptCount val="7"/>
                <c:pt idx="0">
                  <c:v>2.0</c:v>
                </c:pt>
                <c:pt idx="1">
                  <c:v>79.1</c:v>
                </c:pt>
                <c:pt idx="2">
                  <c:v>64.65</c:v>
                </c:pt>
                <c:pt idx="3">
                  <c:v>160.3</c:v>
                </c:pt>
                <c:pt idx="4">
                  <c:v>9.81</c:v>
                </c:pt>
                <c:pt idx="5">
                  <c:v>23.93999999999999</c:v>
                </c:pt>
                <c:pt idx="6">
                  <c:v>13.13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9174616"/>
        <c:axId val="-2128802424"/>
      </c:barChart>
      <c:catAx>
        <c:axId val="-2129174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-2128802424"/>
        <c:crosses val="autoZero"/>
        <c:auto val="1"/>
        <c:lblAlgn val="ctr"/>
        <c:lblOffset val="100"/>
        <c:noMultiLvlLbl val="0"/>
      </c:catAx>
      <c:valAx>
        <c:axId val="-2128802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9174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5711348826817"/>
          <c:y val="0.0660231635141533"/>
          <c:w val="0.900705257119897"/>
          <c:h val="0.810405488614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Расх!$B$193</c:f>
              <c:strCache>
                <c:ptCount val="1"/>
                <c:pt idx="0">
                  <c:v>Обязательства НКО</c:v>
                </c:pt>
              </c:strCache>
            </c:strRef>
          </c:tx>
          <c:spPr>
            <a:solidFill>
              <a:srgbClr val="903EFF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Расх!$A$194:$A$200</c:f>
              <c:strCache>
                <c:ptCount val="7"/>
                <c:pt idx="0">
                  <c:v>Пороговая величина_x000d_обязательств для _x000d_несоблюдения Н1.3_x000d_ (УК 18 млн руб)</c:v>
                </c:pt>
                <c:pt idx="1">
                  <c:v>Пороговая величина_x000d_обязательств для _x000d_несоблюдения Н1.3 _x000d_(УК 90 млн руб)</c:v>
                </c:pt>
                <c:pt idx="2">
                  <c:v>ООО НКО _x000d_ПэйЮ</c:v>
                </c:pt>
                <c:pt idx="3">
                  <c:v>ООО НКО _x000d_Единая касса</c:v>
                </c:pt>
                <c:pt idx="4">
                  <c:v>ООО НКО _x000d_Дельта Кей</c:v>
                </c:pt>
                <c:pt idx="5">
                  <c:v>НКО «ЭПС» _x000d_(ООО)</c:v>
                </c:pt>
                <c:pt idx="6">
                  <c:v>НКО «МОНЕТА.РУ» _x000d_(ООО)</c:v>
                </c:pt>
              </c:strCache>
            </c:strRef>
          </c:cat>
          <c:val>
            <c:numRef>
              <c:f>Расх!$B$194:$B$200</c:f>
              <c:numCache>
                <c:formatCode>#,##0</c:formatCode>
                <c:ptCount val="7"/>
                <c:pt idx="0">
                  <c:v>900000.0</c:v>
                </c:pt>
                <c:pt idx="1">
                  <c:v>4.5E6</c:v>
                </c:pt>
                <c:pt idx="2">
                  <c:v>23372.0</c:v>
                </c:pt>
                <c:pt idx="3">
                  <c:v>10537.0</c:v>
                </c:pt>
                <c:pt idx="4">
                  <c:v>72238.0</c:v>
                </c:pt>
                <c:pt idx="5">
                  <c:v>458123.0</c:v>
                </c:pt>
                <c:pt idx="6">
                  <c:v>124817.0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142300472"/>
        <c:axId val="-2142849160"/>
        <c:axId val="0"/>
      </c:bar3DChart>
      <c:catAx>
        <c:axId val="-21423004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2849160"/>
        <c:crosses val="autoZero"/>
        <c:auto val="1"/>
        <c:lblAlgn val="ctr"/>
        <c:lblOffset val="100"/>
        <c:noMultiLvlLbl val="0"/>
      </c:catAx>
      <c:valAx>
        <c:axId val="-21428491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42300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112398905075"/>
          <c:y val="0.0978647015373825"/>
          <c:w val="0.177399025173073"/>
          <c:h val="0.073129484150883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74052197692851"/>
          <c:y val="0.0980603730467048"/>
          <c:w val="0.874002624671916"/>
          <c:h val="0.7416725588186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Рент!$B$85</c:f>
              <c:strCache>
                <c:ptCount val="1"/>
                <c:pt idx="0">
                  <c:v>Норматив ликвидности   (Н15.1)</c:v>
                </c:pt>
              </c:strCache>
            </c:strRef>
          </c:tx>
          <c:spPr>
            <a:solidFill>
              <a:srgbClr val="FF6600">
                <a:alpha val="76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Рент!$A$86:$A$92</c:f>
              <c:strCache>
                <c:ptCount val="7"/>
                <c:pt idx="0">
                  <c:v>Допустимое _x000d_значение _x000d_норматива</c:v>
                </c:pt>
                <c:pt idx="1">
                  <c:v>ООО НКО _x000d_ПэйЮ</c:v>
                </c:pt>
                <c:pt idx="2">
                  <c:v>ООО НКО _x000d_Единая касса</c:v>
                </c:pt>
                <c:pt idx="3">
                  <c:v>ООО НКО _x000d_Дельта Кей</c:v>
                </c:pt>
                <c:pt idx="4">
                  <c:v>НКО «ЭПС» _x000d_(ООО)</c:v>
                </c:pt>
                <c:pt idx="5">
                  <c:v>НКО МОНЕТА.РУ_x000d_ (ООО)</c:v>
                </c:pt>
                <c:pt idx="6">
                  <c:v>ООО НКО_x000d_Яндекс.Деньги</c:v>
                </c:pt>
              </c:strCache>
            </c:strRef>
          </c:cat>
          <c:val>
            <c:numRef>
              <c:f>Рент!$B$86:$B$92</c:f>
              <c:numCache>
                <c:formatCode>General</c:formatCode>
                <c:ptCount val="7"/>
                <c:pt idx="0">
                  <c:v>100.0</c:v>
                </c:pt>
                <c:pt idx="1">
                  <c:v>146.6</c:v>
                </c:pt>
                <c:pt idx="2">
                  <c:v>157.15</c:v>
                </c:pt>
                <c:pt idx="3">
                  <c:v>872.3399999999997</c:v>
                </c:pt>
                <c:pt idx="4">
                  <c:v>134.52</c:v>
                </c:pt>
                <c:pt idx="5">
                  <c:v>147.97</c:v>
                </c:pt>
                <c:pt idx="6">
                  <c:v>112.35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9018744"/>
        <c:axId val="-2129235464"/>
      </c:barChart>
      <c:catAx>
        <c:axId val="-2129018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-2129235464"/>
        <c:crosses val="autoZero"/>
        <c:auto val="1"/>
        <c:lblAlgn val="ctr"/>
        <c:lblOffset val="100"/>
        <c:noMultiLvlLbl val="0"/>
      </c:catAx>
      <c:valAx>
        <c:axId val="-2129235464"/>
        <c:scaling>
          <c:orientation val="minMax"/>
          <c:max val="25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9018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FF5B5B"/>
            </a:solidFill>
          </c:spPr>
          <c:explosion val="25"/>
          <c:dPt>
            <c:idx val="0"/>
            <c:bubble3D val="0"/>
            <c:spPr>
              <a:solidFill>
                <a:srgbClr val="6478FF"/>
              </a:solidFill>
            </c:spPr>
          </c:dPt>
          <c:cat>
            <c:strRef>
              <c:f>Расх!$A$72</c:f>
              <c:strCache>
                <c:ptCount val="1"/>
                <c:pt idx="0">
                  <c:v>Среднее по нескольким банкам</c:v>
                </c:pt>
              </c:strCache>
            </c:strRef>
          </c:cat>
          <c:val>
            <c:numRef>
              <c:f>Расх!$B$72:$C$72</c:f>
              <c:numCache>
                <c:formatCode>0%</c:formatCode>
                <c:ptCount val="2"/>
                <c:pt idx="0">
                  <c:v>0.195128505719371</c:v>
                </c:pt>
                <c:pt idx="1">
                  <c:v>1.0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Расх!$A$72</c:f>
              <c:strCache>
                <c:ptCount val="1"/>
                <c:pt idx="0">
                  <c:v>Среднее по нескольким банкам</c:v>
                </c:pt>
              </c:strCache>
            </c:strRef>
          </c:cat>
          <c:val>
            <c:numRef>
              <c:f>Расх!$C$71</c:f>
              <c:numCache>
                <c:formatCode>0%</c:formatCode>
                <c:ptCount val="1"/>
                <c:pt idx="0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FF5B5B"/>
            </a:solidFill>
          </c:spPr>
          <c:explosion val="25"/>
          <c:dPt>
            <c:idx val="0"/>
            <c:bubble3D val="0"/>
            <c:spPr>
              <a:solidFill>
                <a:srgbClr val="6478FF"/>
              </a:solidFill>
            </c:spPr>
          </c:dPt>
          <c:cat>
            <c:strRef>
              <c:f>Расх!$A$73</c:f>
              <c:strCache>
                <c:ptCount val="1"/>
                <c:pt idx="0">
                  <c:v>Среднее по нескольким НКО</c:v>
                </c:pt>
              </c:strCache>
            </c:strRef>
          </c:cat>
          <c:val>
            <c:numRef>
              <c:f>Расх!$B$73:$C$73</c:f>
              <c:numCache>
                <c:formatCode>0%</c:formatCode>
                <c:ptCount val="2"/>
                <c:pt idx="0">
                  <c:v>0.34</c:v>
                </c:pt>
                <c:pt idx="1">
                  <c:v>1.0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Расх!$A$73</c:f>
              <c:strCache>
                <c:ptCount val="1"/>
                <c:pt idx="0">
                  <c:v>Среднее по нескольким НКО</c:v>
                </c:pt>
              </c:strCache>
            </c:strRef>
          </c:cat>
          <c:val>
            <c:numRef>
              <c:f>Расх!$C$71</c:f>
              <c:numCache>
                <c:formatCode>0%</c:formatCode>
                <c:ptCount val="1"/>
                <c:pt idx="0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6A75FF"/>
            </a:solidFill>
          </c:spPr>
          <c:explosion val="25"/>
          <c:dPt>
            <c:idx val="0"/>
            <c:bubble3D val="0"/>
            <c:spPr>
              <a:solidFill>
                <a:srgbClr val="12FFF9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EFF46"/>
              </a:solidFill>
            </c:spPr>
          </c:dPt>
          <c:dPt>
            <c:idx val="3"/>
            <c:bubble3D val="0"/>
            <c:spPr>
              <a:solidFill>
                <a:srgbClr val="008606"/>
              </a:solidFill>
            </c:spPr>
          </c:dPt>
          <c:cat>
            <c:strRef>
              <c:f>Расх!$A$162:$A$166</c:f>
              <c:strCache>
                <c:ptCount val="5"/>
                <c:pt idx="0">
                  <c:v>ПРОЦЕССИНГ</c:v>
                </c:pt>
                <c:pt idx="1">
                  <c:v>PCI DSS</c:v>
                </c:pt>
                <c:pt idx="2">
                  <c:v>ПЕРСОНАЛ</c:v>
                </c:pt>
                <c:pt idx="3">
                  <c:v>АУДИТ</c:v>
                </c:pt>
                <c:pt idx="4">
                  <c:v>ПРОЧИЕ</c:v>
                </c:pt>
              </c:strCache>
            </c:strRef>
          </c:cat>
          <c:val>
            <c:numRef>
              <c:f>Расх!$B$162:$B$166</c:f>
              <c:numCache>
                <c:formatCode>0%</c:formatCode>
                <c:ptCount val="5"/>
                <c:pt idx="0">
                  <c:v>0.247826155981897</c:v>
                </c:pt>
                <c:pt idx="1">
                  <c:v>0.0181316312909074</c:v>
                </c:pt>
                <c:pt idx="2">
                  <c:v>0.133657399360132</c:v>
                </c:pt>
                <c:pt idx="3">
                  <c:v>0.00415450987057734</c:v>
                </c:pt>
                <c:pt idx="4">
                  <c:v>0.596230303496487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822312967302698"/>
          <c:y val="0.25755408717646"/>
          <c:w val="0.164500543553312"/>
          <c:h val="0.35074692731559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93588169331327"/>
          <c:y val="0.0227272727272727"/>
          <c:w val="0.846044416075329"/>
          <c:h val="0.93296046473211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Расх!$B$107</c:f>
              <c:strCache>
                <c:ptCount val="1"/>
                <c:pt idx="0">
                  <c:v>Денежные средства в ЦБ</c:v>
                </c:pt>
              </c:strCache>
            </c:strRef>
          </c:tx>
          <c:spPr>
            <a:solidFill>
              <a:srgbClr val="7AFFD4"/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Расх!$A$108:$A$114</c:f>
              <c:strCache>
                <c:ptCount val="7"/>
                <c:pt idx="0">
                  <c:v>НКО «ЭПС» _x000d_(ООО)</c:v>
                </c:pt>
                <c:pt idx="1">
                  <c:v>НКО МОНЕТА.РУ_x000d_ (ООО)</c:v>
                </c:pt>
                <c:pt idx="2">
                  <c:v>ООО НКО_x000d_Яндекс.Деньги</c:v>
                </c:pt>
                <c:pt idx="3">
                  <c:v>ООО НКО _x000d_Дельта Кей</c:v>
                </c:pt>
                <c:pt idx="4">
                  <c:v>ООО НКО _x000d_Единая касса</c:v>
                </c:pt>
                <c:pt idx="5">
                  <c:v>ООО НКО _x000d_Премиум</c:v>
                </c:pt>
                <c:pt idx="6">
                  <c:v>ООО НКО _x000d_ПэйЮ</c:v>
                </c:pt>
              </c:strCache>
            </c:strRef>
          </c:cat>
          <c:val>
            <c:numRef>
              <c:f>Расх!$B$108:$B$114</c:f>
              <c:numCache>
                <c:formatCode>0%</c:formatCode>
                <c:ptCount val="7"/>
                <c:pt idx="0">
                  <c:v>3.702166666666667</c:v>
                </c:pt>
                <c:pt idx="1">
                  <c:v>5.652166666666667</c:v>
                </c:pt>
                <c:pt idx="2">
                  <c:v>51.76372222222222</c:v>
                </c:pt>
                <c:pt idx="3">
                  <c:v>5.918555555555556</c:v>
                </c:pt>
                <c:pt idx="4">
                  <c:v>3.2059</c:v>
                </c:pt>
                <c:pt idx="5">
                  <c:v>1.609611111111111</c:v>
                </c:pt>
                <c:pt idx="6">
                  <c:v>0.902333333333333</c:v>
                </c:pt>
              </c:numCache>
            </c:numRef>
          </c:val>
        </c:ser>
        <c:ser>
          <c:idx val="1"/>
          <c:order val="1"/>
          <c:tx>
            <c:strRef>
              <c:f>Расх!$C$107</c:f>
              <c:strCache>
                <c:ptCount val="1"/>
                <c:pt idx="0">
                  <c:v>Уставный капитал</c:v>
                </c:pt>
              </c:strCache>
            </c:strRef>
          </c:tx>
          <c:invertIfNegative val="0"/>
          <c:cat>
            <c:strRef>
              <c:f>Расх!$A$108:$A$114</c:f>
              <c:strCache>
                <c:ptCount val="7"/>
                <c:pt idx="0">
                  <c:v>НКО «ЭПС» _x000d_(ООО)</c:v>
                </c:pt>
                <c:pt idx="1">
                  <c:v>НКО МОНЕТА.РУ_x000d_ (ООО)</c:v>
                </c:pt>
                <c:pt idx="2">
                  <c:v>ООО НКО_x000d_Яндекс.Деньги</c:v>
                </c:pt>
                <c:pt idx="3">
                  <c:v>ООО НКО _x000d_Дельта Кей</c:v>
                </c:pt>
                <c:pt idx="4">
                  <c:v>ООО НКО _x000d_Единая касса</c:v>
                </c:pt>
                <c:pt idx="5">
                  <c:v>ООО НКО _x000d_Премиум</c:v>
                </c:pt>
                <c:pt idx="6">
                  <c:v>ООО НКО _x000d_ПэйЮ</c:v>
                </c:pt>
              </c:strCache>
            </c:strRef>
          </c:cat>
          <c:val>
            <c:numRef>
              <c:f>Расх!$C$108:$C$114</c:f>
              <c:numCache>
                <c:formatCode>0%</c:formatCode>
                <c:ptCount val="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3360984"/>
        <c:axId val="2057777352"/>
        <c:axId val="0"/>
      </c:bar3DChart>
      <c:catAx>
        <c:axId val="-2143360984"/>
        <c:scaling>
          <c:orientation val="minMax"/>
        </c:scaling>
        <c:delete val="0"/>
        <c:axPos val="l"/>
        <c:majorTickMark val="out"/>
        <c:minorTickMark val="none"/>
        <c:tickLblPos val="nextTo"/>
        <c:crossAx val="2057777352"/>
        <c:crosses val="autoZero"/>
        <c:auto val="1"/>
        <c:lblAlgn val="ctr"/>
        <c:lblOffset val="100"/>
        <c:noMultiLvlLbl val="0"/>
      </c:catAx>
      <c:valAx>
        <c:axId val="2057777352"/>
        <c:scaling>
          <c:orientation val="minMax"/>
          <c:max val="7.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2143360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4769284405787"/>
          <c:y val="0.0585690490611751"/>
          <c:w val="0.315891223726464"/>
          <c:h val="0.160060982569669"/>
        </c:manualLayout>
      </c:layout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80C0B-868E-4667-B3B5-A6BFFA9D4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0492-DA3B-4671-BF74-CC50E9C4C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DFE4-F65C-4A3E-BBAE-8DE79D94A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8ABB4-146E-4610-B92A-C9DBFBF71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31AB-6265-4ECD-919B-F1B5726A7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7C7C-19B1-4E01-8B77-C03421D78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436BF-9CF1-46B9-A6E7-88AF7C913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650F7-5E6F-4CF9-8103-F5CCE8DD9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5B0BE-E852-4C4F-8EA0-398611D43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ADDE8-FA3B-49AC-A0EA-89A060221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9D31F-EA51-43C2-9666-CE9625805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30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Arial" charset="0"/>
              </a:defRPr>
            </a:lvl1pPr>
          </a:lstStyle>
          <a:p>
            <a:pPr>
              <a:defRPr/>
            </a:pPr>
            <a:fld id="{6B992096-555D-4D8A-BA6F-6E286380D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492250" y="3500438"/>
            <a:ext cx="6138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СРАВНИТЕЛЬНЫЙ АНАЛИЗ </a:t>
            </a:r>
          </a:p>
        </p:txBody>
      </p:sp>
      <p:pic>
        <p:nvPicPr>
          <p:cNvPr id="13314" name="Изображение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0425" y="1557338"/>
            <a:ext cx="510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768475" y="260350"/>
            <a:ext cx="61166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РЕНТАБЕЛЬНОСТЬ КАПИТАЛА НКО</a:t>
            </a:r>
          </a:p>
        </p:txBody>
      </p:sp>
      <p:pic>
        <p:nvPicPr>
          <p:cNvPr id="14340" name="Изображение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6461125"/>
            <a:ext cx="156686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170137"/>
              </p:ext>
            </p:extLst>
          </p:nvPr>
        </p:nvGraphicFramePr>
        <p:xfrm>
          <a:off x="683568" y="836713"/>
          <a:ext cx="79208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0" y="260350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НОРМАТИВ ДОСТАТОЧНОСТИ СОБСТВЕННЫХ СРЕДСТВ Н 1.3 (%)</a:t>
            </a:r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5364" name="Изображение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6461125"/>
            <a:ext cx="156686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467544" y="1052736"/>
          <a:ext cx="835292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0" y="260350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Calibri" pitchFamily="34" charset="0"/>
              </a:rPr>
              <a:t>ПОРОГОВАЯ ВЕЛИЧИНА ОБЯЗАТЕЛЬСТВ НКО ДЛЯ НАРУШЕНИЯ Н 1.3 </a:t>
            </a:r>
            <a:endParaRPr lang="ru-RU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5364" name="Изображение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6461125"/>
            <a:ext cx="156686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448621"/>
              </p:ext>
            </p:extLst>
          </p:nvPr>
        </p:nvGraphicFramePr>
        <p:xfrm>
          <a:off x="179513" y="764704"/>
          <a:ext cx="9361039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609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539750" y="260350"/>
            <a:ext cx="8135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НОРМАТИВ ЛИКВИДНОСТИ  Н 15.1 (%) </a:t>
            </a:r>
          </a:p>
        </p:txBody>
      </p:sp>
      <p:pic>
        <p:nvPicPr>
          <p:cNvPr id="16388" name="Изображение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6461125"/>
            <a:ext cx="156686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1" y="623641"/>
          <a:ext cx="9144000" cy="57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4356100" y="877888"/>
            <a:ext cx="720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872,34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Rectangle 9"/>
          <p:cNvSpPr>
            <a:spLocks noChangeArrowheads="1"/>
          </p:cNvSpPr>
          <p:nvPr/>
        </p:nvSpPr>
        <p:spPr bwMode="auto">
          <a:xfrm>
            <a:off x="0" y="260350"/>
            <a:ext cx="47879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ДОЛЯ РАСХОДОВ НА ПЕРСОНАЛ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В ОБЩЕЙ СУММЕ АДМИНИСТРАТИВНЫХ РАСХОДОВ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В СРЕДНЕМ ПО НЕСКОЛЬКИМ </a:t>
            </a:r>
            <a:r>
              <a:rPr lang="ru-RU" b="1" u="sng">
                <a:solidFill>
                  <a:srgbClr val="000000"/>
                </a:solidFill>
                <a:latin typeface="Calibri" pitchFamily="34" charset="0"/>
              </a:rPr>
              <a:t>БАНКАМ</a:t>
            </a: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7412" name="Изображение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6461125"/>
            <a:ext cx="156686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-900608" y="1412776"/>
          <a:ext cx="6841066" cy="4738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4787900" y="260350"/>
            <a:ext cx="43561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ДОЛЯ РАСХОДОВ НА ПЕРСОНАЛ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В ОБЩЕЙ СУММЕ АДМИНИСТРАТИВНЫХ РАСХОДОВ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В СРЕДНЕМ ПО НЕСКОЛЬКИМ </a:t>
            </a:r>
            <a:r>
              <a:rPr lang="ru-RU" b="1" u="sng">
                <a:solidFill>
                  <a:srgbClr val="000000"/>
                </a:solidFill>
                <a:latin typeface="Calibri" pitchFamily="34" charset="0"/>
              </a:rPr>
              <a:t>НКО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3419872" y="1484784"/>
          <a:ext cx="6637866" cy="4792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9750" y="-26988"/>
            <a:ext cx="8135938" cy="107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Calibri" pitchFamily="34" charset="0"/>
              </a:rPr>
              <a:t>ОПЕРАЦИОННЫЕ РАСХОДЫ </a:t>
            </a: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</a:rPr>
              <a:t>НКО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 (</a:t>
            </a: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</a:rPr>
              <a:t>УК 18 МЛН) </a:t>
            </a:r>
            <a:endParaRPr lang="ru-RU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8436" name="Изображение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6461125"/>
            <a:ext cx="156686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1187624" y="836712"/>
          <a:ext cx="7704856" cy="5585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9" name="Rectangle 9"/>
          <p:cNvSpPr>
            <a:spLocks noChangeArrowheads="1"/>
          </p:cNvSpPr>
          <p:nvPr/>
        </p:nvSpPr>
        <p:spPr bwMode="auto">
          <a:xfrm>
            <a:off x="0" y="-26988"/>
            <a:ext cx="9144000" cy="107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Calibri" pitchFamily="34" charset="0"/>
              </a:rPr>
              <a:t>СООТНОШЕНИЕ ДЕНЕЖНЫХ СРЕДСТВ НА СЧЕТАХ В ЦБ </a:t>
            </a:r>
          </a:p>
          <a:p>
            <a:pPr algn="ctr"/>
            <a:r>
              <a:rPr lang="ru-RU" sz="2400" b="1" dirty="0">
                <a:solidFill>
                  <a:srgbClr val="000000"/>
                </a:solidFill>
                <a:latin typeface="Calibri" pitchFamily="34" charset="0"/>
              </a:rPr>
              <a:t>И УСТАВНОГО КАПИТАЛА НКО</a:t>
            </a:r>
          </a:p>
        </p:txBody>
      </p:sp>
      <p:pic>
        <p:nvPicPr>
          <p:cNvPr id="19460" name="Изображение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6461125"/>
            <a:ext cx="156686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683925"/>
              </p:ext>
            </p:extLst>
          </p:nvPr>
        </p:nvGraphicFramePr>
        <p:xfrm>
          <a:off x="827584" y="1052736"/>
          <a:ext cx="75608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539750" y="-26988"/>
            <a:ext cx="8135938" cy="107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</a:rPr>
              <a:t>ШТАТНОЕ 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</a:rPr>
              <a:t>РАСПИСАНИЕ </a:t>
            </a: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</a:rPr>
              <a:t>НКО С КАПИТАЛОМ 20 МЛН РУБ</a:t>
            </a:r>
            <a:endParaRPr lang="ru-RU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0484" name="Изображение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6461125"/>
            <a:ext cx="156686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6013" y="1196975"/>
          <a:ext cx="7056437" cy="4649789"/>
        </p:xfrm>
        <a:graphic>
          <a:graphicData uri="http://schemas.openxmlformats.org/drawingml/2006/table">
            <a:tbl>
              <a:tblPr/>
              <a:tblGrid>
                <a:gridCol w="5759450"/>
                <a:gridCol w="1296987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Структурное подразделение</a:t>
                      </a:r>
                    </a:p>
                  </a:txBody>
                  <a:tcPr marL="12700" marR="12700" marT="1270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Кол-во чел</a:t>
                      </a:r>
                    </a:p>
                  </a:txBody>
                  <a:tcPr marL="12700" marR="12700" marT="1270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Правление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Служба внутреннего аудита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Служба внутреннего контроля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Служба управления рисками 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Служба противодействия легализации (отмыванию) доходов, полученных преступным путем, и финансированию терроризма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Служба валютного контроля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Департамент информационных технологий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Департамент бухгалтерского учета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Отдел учета и отчетности 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Операционный отдел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Депортамент безопасности 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ИТОГО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145</Words>
  <Application>Microsoft Macintosh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apple J</cp:lastModifiedBy>
  <cp:revision>51</cp:revision>
  <dcterms:created xsi:type="dcterms:W3CDTF">2012-11-29T16:11:05Z</dcterms:created>
  <dcterms:modified xsi:type="dcterms:W3CDTF">2014-10-22T08:01:55Z</dcterms:modified>
</cp:coreProperties>
</file>