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69" r:id="rId4"/>
    <p:sldId id="270" r:id="rId5"/>
    <p:sldId id="275" r:id="rId6"/>
    <p:sldId id="273" r:id="rId7"/>
    <p:sldId id="274" r:id="rId8"/>
    <p:sldId id="278" r:id="rId9"/>
    <p:sldId id="279" r:id="rId10"/>
    <p:sldId id="271" r:id="rId11"/>
    <p:sldId id="272" r:id="rId12"/>
    <p:sldId id="276" r:id="rId13"/>
    <p:sldId id="267" r:id="rId14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FF8"/>
    <a:srgbClr val="73A0F9"/>
    <a:srgbClr val="E3BCA7"/>
    <a:srgbClr val="FAB300"/>
    <a:srgbClr val="ECD446"/>
    <a:srgbClr val="FF9933"/>
    <a:srgbClr val="2E71F6"/>
    <a:srgbClr val="7486E2"/>
    <a:srgbClr val="7CC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2734" autoAdjust="0"/>
  </p:normalViewPr>
  <p:slideViewPr>
    <p:cSldViewPr>
      <p:cViewPr>
        <p:scale>
          <a:sx n="100" d="100"/>
          <a:sy n="100" d="100"/>
        </p:scale>
        <p:origin x="-128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BA3837-FB6C-441C-9BB4-C04045972785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D52BF3-5CD3-445F-95EF-4517E45F9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0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2A5696-90D5-415C-A2AD-7BF5A7BA86C1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9B024A-4191-41F1-8772-B544D6FF2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9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B1AB8D-307D-43DE-9C7A-08F37E7507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F57E8-1E80-4550-A558-C9C5B2B8163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C53D6-3C39-41ED-B1B1-B598A6D0564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Автоматизация операций с применением ТСД</a:t>
            </a: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AB623F-0D4F-4C09-B7D0-3EF1E00776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F22D2-20CA-4A26-90CA-B1091CB0B0B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1E6B2E-77DE-487F-95F8-AF01B0670EE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99A197-7D11-47E4-B4C0-8C3C22C95F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87261-2935-420B-BABB-599C83C6DA2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ТАУ ШКИ основана на идентификации (однозначном распознавании) упаковок банкнот и монеты (УБМ), документов и справочных данных, используемых при выполнении операций приема, выдачи, обработки и формирования УБМ. Идентификация производится средствами АС ЭКР 2.0 на основании данных, считанных со штрих-кодовых меток (ШКМ) в формате двумерного штрих-кода </a:t>
            </a:r>
            <a:r>
              <a:rPr lang="en-US" smtClean="0"/>
              <a:t>QR</a:t>
            </a:r>
            <a:r>
              <a:rPr lang="ru-RU" smtClean="0"/>
              <a:t> и </a:t>
            </a:r>
            <a:r>
              <a:rPr lang="en-US" smtClean="0"/>
              <a:t>micro</a:t>
            </a:r>
            <a:r>
              <a:rPr lang="ru-RU" smtClean="0"/>
              <a:t>-</a:t>
            </a:r>
            <a:r>
              <a:rPr lang="en-US" smtClean="0"/>
              <a:t>QR</a:t>
            </a:r>
            <a:r>
              <a:rPr lang="ru-RU" smtClean="0"/>
              <a:t> стандарта </a:t>
            </a:r>
            <a:r>
              <a:rPr lang="en-US" smtClean="0"/>
              <a:t>ISO</a:t>
            </a:r>
            <a:r>
              <a:rPr lang="ru-RU" smtClean="0"/>
              <a:t>/</a:t>
            </a:r>
            <a:r>
              <a:rPr lang="en-US" smtClean="0"/>
              <a:t>IEC</a:t>
            </a:r>
            <a:r>
              <a:rPr lang="ru-RU" smtClean="0"/>
              <a:t> 18004.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ШКМ пачек банкнот могут использоваться: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изготовленные на заказ одноразовые штрих-кодовые этикетки (ШКЭ) на самоклеющейся основе;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штрих-коды, нанесенные типографским способом на накладку пачки банкнот (ШКН);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ШКЭ, сформированные и нанесенные на накладку пачки банкнот средствами агрегатированного комплекса на базе счетно-сортировальных машин (АК ССМ).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Технологические принципы ТАУ ШКИ предназначены для реализации в АС ЭКР 2.0 аппаратных и программных средств, обеспечивающих: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повышение производительности труда кассовых работников;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минимизацию временных затрат на совершение операций приема, передачи, выдачи и обработки упаковок с банкнотами и монетой;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сокращение объема ручного ввода данных в АС ЭКР 2.0 при выполнении операций приема, передачи, выдачи и формирования упаковок с банкнотами и монетой;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снижение вероятности ошибок, обусловленных человеческим фактором.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154CE1-EF8D-456A-A8DE-179C72A80C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4EB7B-E36A-4214-913E-B385F7A681E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A1A498-04CB-4CA0-BB3D-D912F7729E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535AC-1296-441F-8490-0C9A7A68B7B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F57E8-1E80-4550-A558-C9C5B2B8163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78F69-940B-40CD-AB6B-5332ADA85555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4A740-A602-482A-A5E6-7118A8AA3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418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0F546-F1DE-496F-B23B-3EE9D47842DC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EB595-9427-406F-80E9-4DC1C4FF9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044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0DB3D-E256-490C-871E-E4BF6371E28B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D033-7EAE-4FEE-A6AE-0AF2ADE0C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941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0F6D-CA96-4A74-89DC-59D15AFDA905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85F3-B299-4FD5-BD65-0356A2650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257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EC81-F66E-46F3-92B0-4572F65BB17C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7EB82-24DB-44B8-A188-3031EBA52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575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35AD3-EF37-4439-BC8E-F4D5D8FFA6C4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E618A-EFC7-43C8-AC78-88795DE89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481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933CA-8A7A-4E12-BA61-7925890406F7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468F9-5F02-496D-A341-91D22EF21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708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9420-5DC3-4084-965F-303DBD4D59B7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C458B-7D80-4D53-B90D-C30A7F1F9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241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ACA05-8DBC-4158-858D-386CBCD6DA56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55268-81D2-4AE8-B6CB-2C83A29C1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767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081D1-2F4D-4E98-9C76-F87314AC2355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B2A8A-3621-4439-B602-0F3E3372E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623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B4C56-7781-4918-A4B1-B447994048D7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4939D-7C93-4F65-85BB-31C962EC2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1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6E9C9DB-EA8F-4A9D-AF29-1F131791E24C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E8F9816-38B2-4529-8FC4-598893D9C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602" y="1628800"/>
            <a:ext cx="7992887" cy="2160240"/>
          </a:xfrm>
          <a:scene3d>
            <a:camera prst="orthographicFront"/>
            <a:lightRig rig="freezing" dir="t">
              <a:rot lat="0" lon="0" rev="5640000"/>
            </a:lightRig>
          </a:scene3d>
          <a:sp3d extrusionH="50800" prstMaterial="dkEdge"/>
          <a:extLst/>
        </p:spPr>
        <p:txBody>
          <a:bodyPr lIns="0" tIns="0" rIns="18288" bIns="0" anchor="b">
            <a:noAutofit/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Стандартизация </a:t>
            </a:r>
            <a:r>
              <a:rPr lang="ru-RU" sz="4800" b="1" dirty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НДО. Направления </a:t>
            </a:r>
            <a:r>
              <a:rPr lang="ru-RU" sz="4800" b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развития</a:t>
            </a:r>
            <a:endParaRPr lang="ru-RU" sz="4800" b="1" dirty="0">
              <a:solidFill>
                <a:srgbClr val="FF99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20" y="5661248"/>
            <a:ext cx="8712968" cy="504057"/>
          </a:xfrm>
          <a:extLst/>
        </p:spPr>
        <p:txBody>
          <a:bodyPr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b="1" i="1" kern="1200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ru-RU" sz="1800" b="1" i="1" kern="1200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-я Международная конференция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800" b="1" i="1" kern="1200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1800" b="1" i="1" kern="1200" dirty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НАЛИЧНОЕ ДЕНЕЖНОЕ ОБРАЩЕНИЕ: Модели. Стандарты. </a:t>
            </a:r>
            <a:r>
              <a:rPr lang="ru-RU" sz="1800" b="1" i="1" kern="1200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Тенденции» </a:t>
            </a:r>
            <a:endParaRPr lang="ru-RU" sz="1800" b="1" i="1" kern="1200" dirty="0">
              <a:solidFill>
                <a:srgbClr val="FF99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>
            <a:spLocks noChangeAspect="1"/>
          </p:cNvSpPr>
          <p:nvPr/>
        </p:nvSpPr>
        <p:spPr>
          <a:xfrm>
            <a:off x="1043608" y="4207423"/>
            <a:ext cx="7056784" cy="604851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1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defRPr/>
            </a:pPr>
            <a:r>
              <a:rPr lang="ru-RU" sz="2400" dirty="0" smtClean="0"/>
              <a:t>Владимир Геннадьевич ДЕМИДЕНКО</a:t>
            </a:r>
          </a:p>
          <a:p>
            <a:pPr>
              <a:defRPr/>
            </a:pPr>
            <a:r>
              <a:rPr lang="ru-RU" sz="2400" dirty="0" smtClean="0"/>
              <a:t>Начальник Управления </a:t>
            </a:r>
            <a:r>
              <a:rPr lang="ru-RU" sz="2400" dirty="0" err="1" smtClean="0"/>
              <a:t>АиМТП</a:t>
            </a:r>
            <a:r>
              <a:rPr lang="ru-RU" sz="2400" dirty="0" smtClean="0"/>
              <a:t> НДО ДНДО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4941168"/>
            <a:ext cx="2592288" cy="52322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1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 smtClean="0"/>
              <a:t>Банк </a:t>
            </a:r>
            <a:r>
              <a:rPr lang="ru-RU" sz="3600" dirty="0"/>
              <a:t>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416824" cy="6093296"/>
          </a:xfrm>
          <a:prstGeom prst="rect">
            <a:avLst/>
          </a:prstGeom>
          <a:ln>
            <a:noFill/>
          </a:ln>
        </p:spPr>
        <p:txBody>
          <a:bodyPr lIns="0" tIns="0" rIns="18288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1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0066"/>
                </a:solidFill>
              </a:rPr>
              <a:t>Хранение</a:t>
            </a:r>
            <a:endParaRPr lang="ru-RU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2000" dirty="0" smtClean="0">
              <a:solidFill>
                <a:srgbClr val="000066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В крупных кассовых центрах с большими объемами хранения и приёма/выдачи денежной наличности – применение </a:t>
            </a:r>
            <a:r>
              <a:rPr lang="ru-RU" sz="2000" dirty="0" err="1" smtClean="0">
                <a:solidFill>
                  <a:srgbClr val="000066"/>
                </a:solidFill>
              </a:rPr>
              <a:t>высокостеллажных</a:t>
            </a:r>
            <a:r>
              <a:rPr lang="ru-RU" sz="2000" dirty="0" smtClean="0">
                <a:solidFill>
                  <a:srgbClr val="000066"/>
                </a:solidFill>
              </a:rPr>
              <a:t> автоматизированных складских систем с </a:t>
            </a:r>
            <a:r>
              <a:rPr lang="ru-RU" sz="2000" dirty="0" err="1" smtClean="0">
                <a:solidFill>
                  <a:srgbClr val="000066"/>
                </a:solidFill>
              </a:rPr>
              <a:t>паллетным</a:t>
            </a:r>
            <a:r>
              <a:rPr lang="ru-RU" sz="2000" dirty="0" smtClean="0">
                <a:solidFill>
                  <a:srgbClr val="000066"/>
                </a:solidFill>
              </a:rPr>
              <a:t> способом хранения.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ru-RU" sz="2400" dirty="0" smtClean="0">
              <a:solidFill>
                <a:srgbClr val="000066"/>
              </a:solidFill>
            </a:endParaRPr>
          </a:p>
        </p:txBody>
      </p:sp>
      <p:sp useBgFill="1">
        <p:nvSpPr>
          <p:cNvPr id="3" name="Подзаголовок 2"/>
          <p:cNvSpPr txBox="1">
            <a:spLocks/>
          </p:cNvSpPr>
          <p:nvPr/>
        </p:nvSpPr>
        <p:spPr>
          <a:xfrm>
            <a:off x="683568" y="5708873"/>
            <a:ext cx="7848872" cy="504057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-я Международная конференция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«НАЛИЧНОЕ ДЕНЕЖНОЕ ОБРАЩЕНИЕ: Модели. Стандарты. Тенденции» </a:t>
            </a:r>
            <a:endParaRPr lang="ru-RU" sz="1800" b="1" i="1" dirty="0">
              <a:solidFill>
                <a:srgbClr val="FF99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416824" cy="6093296"/>
          </a:xfrm>
          <a:prstGeom prst="rect">
            <a:avLst/>
          </a:prstGeom>
          <a:ln>
            <a:noFill/>
          </a:ln>
        </p:spPr>
        <p:txBody>
          <a:bodyPr lIns="0" tIns="0" rIns="18288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1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0066"/>
                </a:solidFill>
              </a:rPr>
              <a:t>Хранение</a:t>
            </a:r>
            <a:endParaRPr lang="ru-RU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2000" dirty="0" smtClean="0">
              <a:solidFill>
                <a:srgbClr val="000066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В  кассовых центрах со средним объемом хранения и приёма/выдачи денежной наличности – применение автоматизированных складских систем с единицей хранения – кассетой с банкнотами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ru-RU" sz="2000" dirty="0" smtClean="0">
              <a:solidFill>
                <a:srgbClr val="000066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ru-RU" sz="2400" dirty="0" smtClean="0">
              <a:solidFill>
                <a:srgbClr val="000066"/>
              </a:solidFill>
            </a:endParaRPr>
          </a:p>
        </p:txBody>
      </p:sp>
      <p:sp useBgFill="1">
        <p:nvSpPr>
          <p:cNvPr id="3" name="Подзаголовок 2"/>
          <p:cNvSpPr txBox="1">
            <a:spLocks/>
          </p:cNvSpPr>
          <p:nvPr/>
        </p:nvSpPr>
        <p:spPr>
          <a:xfrm>
            <a:off x="683568" y="5708873"/>
            <a:ext cx="7848872" cy="504057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-я Международная конференция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«НАЛИЧНОЕ ДЕНЕЖНОЕ ОБРАЩЕНИЕ: Модели. Стандарты. Тенденции» </a:t>
            </a:r>
            <a:endParaRPr lang="ru-RU" sz="1800" b="1" i="1" dirty="0">
              <a:solidFill>
                <a:srgbClr val="FF99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Колом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68638"/>
            <a:ext cx="3044825" cy="224313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416824" cy="6093296"/>
          </a:xfrm>
          <a:prstGeom prst="rect">
            <a:avLst/>
          </a:prstGeom>
          <a:ln>
            <a:noFill/>
          </a:ln>
        </p:spPr>
        <p:txBody>
          <a:bodyPr lIns="0" tIns="0" rIns="18288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1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0066"/>
                </a:solidFill>
              </a:rPr>
              <a:t>Хранение</a:t>
            </a:r>
            <a:endParaRPr lang="ru-RU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2000" dirty="0" smtClean="0">
              <a:solidFill>
                <a:srgbClr val="000066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В  кассовых центрах со небольшим объемом хранения и приёма/выдачи денежной наличности –ручной способ перемещения ценностей – хранение пачек банкнот, мешков в банкнотами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ru-RU" sz="2000" dirty="0" smtClean="0">
              <a:solidFill>
                <a:srgbClr val="000066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ru-RU" sz="2400" dirty="0" smtClean="0">
              <a:solidFill>
                <a:srgbClr val="000066"/>
              </a:solidFill>
            </a:endParaRPr>
          </a:p>
        </p:txBody>
      </p:sp>
      <p:sp useBgFill="1">
        <p:nvSpPr>
          <p:cNvPr id="3" name="Подзаголовок 2"/>
          <p:cNvSpPr txBox="1">
            <a:spLocks/>
          </p:cNvSpPr>
          <p:nvPr/>
        </p:nvSpPr>
        <p:spPr>
          <a:xfrm>
            <a:off x="683568" y="5708873"/>
            <a:ext cx="7848872" cy="504057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-я Международная конференция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«НАЛИЧНОЕ ДЕНЕЖНОЕ ОБРАЩЕНИЕ: Модели. Стандарты. Тенденции» </a:t>
            </a:r>
            <a:endParaRPr lang="ru-RU" sz="1800" b="1" i="1" dirty="0">
              <a:solidFill>
                <a:srgbClr val="FF99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4505325" y="2636838"/>
            <a:ext cx="1800225" cy="2714625"/>
            <a:chOff x="4321" y="2304"/>
            <a:chExt cx="1007" cy="1680"/>
          </a:xfrm>
        </p:grpSpPr>
        <p:pic>
          <p:nvPicPr>
            <p:cNvPr id="11270" name="Picture 3" descr="УБС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2304"/>
              <a:ext cx="1007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1" name="Picture 4" descr="E:\Кручинин\Bak\ERWinModels\Graphics\MyBMP\BarCode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448"/>
              <a:ext cx="144" cy="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272" name="Group 5"/>
            <p:cNvGrpSpPr>
              <a:grpSpLocks/>
            </p:cNvGrpSpPr>
            <p:nvPr/>
          </p:nvGrpSpPr>
          <p:grpSpPr bwMode="auto">
            <a:xfrm>
              <a:off x="4323" y="2727"/>
              <a:ext cx="235" cy="110"/>
              <a:chOff x="1680" y="3984"/>
              <a:chExt cx="235" cy="110"/>
            </a:xfrm>
          </p:grpSpPr>
          <p:sp>
            <p:nvSpPr>
              <p:cNvPr id="11273" name="AutoShape 6"/>
              <p:cNvSpPr>
                <a:spLocks/>
              </p:cNvSpPr>
              <p:nvPr/>
            </p:nvSpPr>
            <p:spPr bwMode="auto">
              <a:xfrm flipH="1" flipV="1">
                <a:off x="1680" y="3984"/>
                <a:ext cx="235" cy="110"/>
              </a:xfrm>
              <a:prstGeom prst="borderCallout2">
                <a:avLst>
                  <a:gd name="adj1" fmla="val 65454"/>
                  <a:gd name="adj2" fmla="val -20426"/>
                  <a:gd name="adj3" fmla="val 65454"/>
                  <a:gd name="adj4" fmla="val -51917"/>
                  <a:gd name="adj5" fmla="val 109093"/>
                  <a:gd name="adj6" fmla="val -83829"/>
                </a:avLst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/>
              <a:lstStyle/>
              <a:p>
                <a:pPr algn="ctr"/>
                <a:endParaRPr lang="ru-RU">
                  <a:latin typeface="Times New Roman" pitchFamily="18" charset="0"/>
                </a:endParaRPr>
              </a:p>
            </p:txBody>
          </p:sp>
          <p:pic>
            <p:nvPicPr>
              <p:cNvPr id="11274" name="Picture 7" descr="E:\Кручинин\Bak\ERWinModels\Graphics\MyBMP\BarCode.bmp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3" y="4004"/>
                <a:ext cx="144" cy="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26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7494" y="1340768"/>
            <a:ext cx="303621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2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24167 0.073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996952"/>
            <a:ext cx="7395864" cy="53351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800" b="1" i="1">
                <a:solidFill>
                  <a:srgbClr val="0000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416824" cy="6093296"/>
          </a:xfrm>
          <a:prstGeom prst="rect">
            <a:avLst/>
          </a:prstGeom>
          <a:ln>
            <a:noFill/>
          </a:ln>
        </p:spPr>
        <p:txBody>
          <a:bodyPr lIns="0" tIns="0" rIns="18288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1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0066"/>
                </a:solidFill>
              </a:rPr>
              <a:t>Предпосылки изменений процессов обработки и формы упаковки</a:t>
            </a:r>
            <a:endParaRPr lang="ru-RU" dirty="0">
              <a:solidFill>
                <a:srgbClr val="000066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Новые требования к оборудованию для обработки банкноты и монеты в части проверки подлинности и платежности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Внедрение нового высокопроизводительного оборудования для обработки и хранения банкнот и монеты.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Необходимость повышения производительности труда и эффективности использования оборудования</a:t>
            </a:r>
            <a:endParaRPr lang="ru-RU" sz="2000" dirty="0">
              <a:solidFill>
                <a:srgbClr val="000066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2400" dirty="0" smtClean="0">
              <a:solidFill>
                <a:srgbClr val="000066"/>
              </a:solidFill>
            </a:endParaRPr>
          </a:p>
        </p:txBody>
      </p:sp>
      <p:sp useBgFill="1">
        <p:nvSpPr>
          <p:cNvPr id="5" name="Подзаголовок 2"/>
          <p:cNvSpPr txBox="1">
            <a:spLocks/>
          </p:cNvSpPr>
          <p:nvPr/>
        </p:nvSpPr>
        <p:spPr>
          <a:xfrm>
            <a:off x="683568" y="5708873"/>
            <a:ext cx="7848872" cy="504057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-я Международная конференция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«НАЛИЧНОЕ ДЕНЕЖНОЕ ОБРАЩЕНИЕ: Модели. Стандарты. Тенденции» </a:t>
            </a:r>
            <a:endParaRPr lang="ru-RU" sz="1800" b="1" i="1" dirty="0">
              <a:solidFill>
                <a:srgbClr val="FF99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416824" cy="6093296"/>
          </a:xfrm>
          <a:prstGeom prst="rect">
            <a:avLst/>
          </a:prstGeom>
          <a:ln>
            <a:noFill/>
          </a:ln>
        </p:spPr>
        <p:txBody>
          <a:bodyPr lIns="0" tIns="0" rIns="18288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1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0066"/>
                </a:solidFill>
              </a:rPr>
              <a:t>Цели</a:t>
            </a:r>
            <a:endParaRPr lang="ru-RU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2000" dirty="0" smtClean="0">
              <a:solidFill>
                <a:srgbClr val="000066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Повышение производительности при совершении операций по перевозке, обработке и хранению </a:t>
            </a:r>
            <a:endParaRPr lang="ru-RU" sz="2000" dirty="0">
              <a:solidFill>
                <a:srgbClr val="000066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Снижение доли ручного труда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Повышение контроля на всех этапах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ru-RU" sz="2400" dirty="0" smtClean="0">
              <a:solidFill>
                <a:srgbClr val="000066"/>
              </a:solidFill>
            </a:endParaRPr>
          </a:p>
        </p:txBody>
      </p:sp>
      <p:sp useBgFill="1">
        <p:nvSpPr>
          <p:cNvPr id="3" name="Подзаголовок 2"/>
          <p:cNvSpPr txBox="1">
            <a:spLocks/>
          </p:cNvSpPr>
          <p:nvPr/>
        </p:nvSpPr>
        <p:spPr>
          <a:xfrm>
            <a:off x="683568" y="5708873"/>
            <a:ext cx="7848872" cy="504057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-я Международная конференция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«НАЛИЧНОЕ ДЕНЕЖНОЕ ОБРАЩЕНИЕ: Модели. Стандарты. Тенденции» </a:t>
            </a:r>
            <a:endParaRPr lang="ru-RU" sz="1800" b="1" i="1" dirty="0">
              <a:solidFill>
                <a:srgbClr val="FF99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416824" cy="6093296"/>
          </a:xfrm>
          <a:prstGeom prst="rect">
            <a:avLst/>
          </a:prstGeom>
          <a:ln>
            <a:noFill/>
          </a:ln>
        </p:spPr>
        <p:txBody>
          <a:bodyPr lIns="0" tIns="0" rIns="18288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1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0066"/>
                </a:solidFill>
              </a:rPr>
              <a:t>Направления </a:t>
            </a:r>
            <a:endParaRPr lang="ru-RU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2000" dirty="0" smtClean="0">
              <a:solidFill>
                <a:srgbClr val="000066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Совершенствование монетной и банкнотной упаковки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66"/>
                </a:solidFill>
              </a:rPr>
              <a:t>Технология сверки по укрупнённому депозиту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Применение </a:t>
            </a:r>
            <a:r>
              <a:rPr lang="ru-RU" sz="2000" dirty="0">
                <a:solidFill>
                  <a:srgbClr val="000066"/>
                </a:solidFill>
              </a:rPr>
              <a:t>автоматизированных </a:t>
            </a:r>
            <a:r>
              <a:rPr lang="ru-RU" sz="2000" dirty="0" smtClean="0">
                <a:solidFill>
                  <a:srgbClr val="000066"/>
                </a:solidFill>
              </a:rPr>
              <a:t>кладовых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Приём/передача ценностей </a:t>
            </a:r>
            <a:r>
              <a:rPr lang="ru-RU" sz="2000" dirty="0" smtClean="0">
                <a:solidFill>
                  <a:srgbClr val="000066"/>
                </a:solidFill>
              </a:rPr>
              <a:t>в </a:t>
            </a:r>
            <a:r>
              <a:rPr lang="ru-RU" sz="2000" dirty="0" smtClean="0">
                <a:solidFill>
                  <a:srgbClr val="000066"/>
                </a:solidFill>
              </a:rPr>
              <a:t>укрупнённой упаковке</a:t>
            </a:r>
            <a:endParaRPr lang="ru-RU" sz="2000" dirty="0">
              <a:solidFill>
                <a:srgbClr val="000066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Информационная компонента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ru-RU" sz="2400" dirty="0" smtClean="0">
              <a:solidFill>
                <a:srgbClr val="000066"/>
              </a:solidFill>
            </a:endParaRPr>
          </a:p>
        </p:txBody>
      </p:sp>
      <p:sp useBgFill="1">
        <p:nvSpPr>
          <p:cNvPr id="3" name="Подзаголовок 2"/>
          <p:cNvSpPr txBox="1">
            <a:spLocks/>
          </p:cNvSpPr>
          <p:nvPr/>
        </p:nvSpPr>
        <p:spPr>
          <a:xfrm>
            <a:off x="683568" y="5708873"/>
            <a:ext cx="7848872" cy="504057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-я Международная конференция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«НАЛИЧНОЕ ДЕНЕЖНОЕ ОБРАЩЕНИЕ: Модели. Стандарты. Тенденции» </a:t>
            </a:r>
            <a:endParaRPr lang="ru-RU" sz="1800" b="1" i="1" dirty="0">
              <a:solidFill>
                <a:srgbClr val="FF99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416824" cy="6093296"/>
          </a:xfrm>
          <a:prstGeom prst="rect">
            <a:avLst/>
          </a:prstGeom>
          <a:ln>
            <a:noFill/>
          </a:ln>
        </p:spPr>
        <p:txBody>
          <a:bodyPr lIns="0" tIns="0" rIns="18288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1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0066"/>
                </a:solidFill>
              </a:rPr>
              <a:t>Сквозная идентификация упаковки банкнот и монеты</a:t>
            </a:r>
            <a:endParaRPr lang="ru-RU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2000" dirty="0" smtClean="0">
              <a:solidFill>
                <a:srgbClr val="000066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66"/>
                </a:solidFill>
              </a:rPr>
              <a:t>Технология </a:t>
            </a:r>
            <a:r>
              <a:rPr lang="ru-RU" sz="2000" dirty="0" smtClean="0">
                <a:solidFill>
                  <a:srgbClr val="000066"/>
                </a:solidFill>
              </a:rPr>
              <a:t>автоматизированного </a:t>
            </a:r>
            <a:r>
              <a:rPr lang="ru-RU" sz="2000" dirty="0">
                <a:solidFill>
                  <a:srgbClr val="000066"/>
                </a:solidFill>
              </a:rPr>
              <a:t>учета операций с банкнотами и монетой с использованием штрих-кодовой идентификации (ТАУ ШКИ) ориентирована на применение в области автоматизации операций приема, выдачи, хранения, обработки и формирования упаковок с банкнотами и монетой, выполняемых в учреждениях Банка России, оснащенных АС ЭКР 2.0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2000" dirty="0" smtClean="0">
              <a:solidFill>
                <a:srgbClr val="000066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ru-RU" sz="2000" dirty="0" smtClean="0">
              <a:solidFill>
                <a:srgbClr val="000066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ru-RU" sz="2400" dirty="0" smtClean="0">
              <a:solidFill>
                <a:srgbClr val="000066"/>
              </a:solidFill>
            </a:endParaRPr>
          </a:p>
        </p:txBody>
      </p:sp>
      <p:sp useBgFill="1">
        <p:nvSpPr>
          <p:cNvPr id="3" name="Подзаголовок 2"/>
          <p:cNvSpPr txBox="1">
            <a:spLocks/>
          </p:cNvSpPr>
          <p:nvPr/>
        </p:nvSpPr>
        <p:spPr>
          <a:xfrm>
            <a:off x="683568" y="5708873"/>
            <a:ext cx="7848872" cy="504057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-я Международная конференция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«НАЛИЧНОЕ ДЕНЕЖНОЕ ОБРАЩЕНИЕ: Модели. Стандарты. Тенденции» </a:t>
            </a:r>
            <a:endParaRPr lang="ru-RU" sz="1800" b="1" i="1" dirty="0">
              <a:solidFill>
                <a:srgbClr val="FF99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416824" cy="6093296"/>
          </a:xfrm>
          <a:prstGeom prst="rect">
            <a:avLst/>
          </a:prstGeom>
          <a:ln>
            <a:noFill/>
          </a:ln>
        </p:spPr>
        <p:txBody>
          <a:bodyPr lIns="0" tIns="0" rIns="18288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1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0066"/>
                </a:solidFill>
              </a:rPr>
              <a:t>Упаковка монеты</a:t>
            </a:r>
            <a:endParaRPr lang="ru-RU" dirty="0">
              <a:solidFill>
                <a:srgbClr val="000066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2000" dirty="0" smtClean="0">
              <a:solidFill>
                <a:srgbClr val="000066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2000" dirty="0" smtClean="0">
              <a:solidFill>
                <a:srgbClr val="000066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rgbClr val="000066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rgbClr val="000066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ru-RU" sz="2400" dirty="0" smtClean="0">
              <a:solidFill>
                <a:srgbClr val="000066"/>
              </a:solidFill>
            </a:endParaRPr>
          </a:p>
        </p:txBody>
      </p:sp>
      <p:sp useBgFill="1">
        <p:nvSpPr>
          <p:cNvPr id="3" name="Подзаголовок 2"/>
          <p:cNvSpPr txBox="1">
            <a:spLocks/>
          </p:cNvSpPr>
          <p:nvPr/>
        </p:nvSpPr>
        <p:spPr>
          <a:xfrm>
            <a:off x="683568" y="5708873"/>
            <a:ext cx="7848872" cy="504057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-я Международная конференция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«НАЛИЧНОЕ ДЕНЕЖНОЕ ОБРАЩЕНИЕ: Модели. Стандарты. Тенденции» </a:t>
            </a:r>
            <a:endParaRPr lang="ru-RU" sz="1800" b="1" i="1" dirty="0">
              <a:solidFill>
                <a:srgbClr val="FF99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7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-1539875"/>
            <a:ext cx="4575175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6327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613" y="1787528"/>
            <a:ext cx="4065587" cy="267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6034088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9 0.07871 L -0.20295 -0.026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66 -0.05995 L -0.22049 0.192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17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24236 -0.165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19775 0.094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416824" cy="6093296"/>
          </a:xfrm>
          <a:prstGeom prst="rect">
            <a:avLst/>
          </a:prstGeom>
          <a:ln>
            <a:noFill/>
          </a:ln>
        </p:spPr>
        <p:txBody>
          <a:bodyPr lIns="0" tIns="0" rIns="18288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1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0066"/>
                </a:solidFill>
              </a:rPr>
              <a:t>Упаковка банкнот</a:t>
            </a:r>
            <a:endParaRPr lang="ru-RU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2000" dirty="0" smtClean="0">
              <a:solidFill>
                <a:srgbClr val="000066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ru-RU" sz="2000" dirty="0" smtClean="0">
              <a:solidFill>
                <a:srgbClr val="000066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rgbClr val="000066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ru-RU" sz="2400" dirty="0" smtClean="0">
              <a:solidFill>
                <a:srgbClr val="000066"/>
              </a:solidFill>
            </a:endParaRPr>
          </a:p>
        </p:txBody>
      </p:sp>
      <p:sp useBgFill="1">
        <p:nvSpPr>
          <p:cNvPr id="3" name="Подзаголовок 2"/>
          <p:cNvSpPr txBox="1">
            <a:spLocks/>
          </p:cNvSpPr>
          <p:nvPr/>
        </p:nvSpPr>
        <p:spPr>
          <a:xfrm>
            <a:off x="683568" y="5708873"/>
            <a:ext cx="7848872" cy="504057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-я Международная конференция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«НАЛИЧНОЕ ДЕНЕЖНОЕ ОБРАЩЕНИЕ: Модели. Стандарты. Тенденции» </a:t>
            </a:r>
            <a:endParaRPr lang="ru-RU" sz="1800" b="1" i="1" dirty="0">
              <a:solidFill>
                <a:srgbClr val="FF99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19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121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-155575"/>
            <a:ext cx="4032250" cy="701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8101012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Короба на поддоне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65175"/>
            <a:ext cx="6049962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4 -0.03866 L -0.24809 -0.112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2599 -0.125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31684 0.191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1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21268 0.172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639" name="Text Box 87"/>
          <p:cNvSpPr txBox="1">
            <a:spLocks noChangeArrowheads="1"/>
          </p:cNvSpPr>
          <p:nvPr/>
        </p:nvSpPr>
        <p:spPr bwMode="auto">
          <a:xfrm>
            <a:off x="2101850" y="2692400"/>
            <a:ext cx="3384550" cy="7397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</a:rPr>
              <a:t>Обмен унифицированными сообщениями по заявкам клиентов, результатам приема/выдачи и обработки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5350" y="399331"/>
            <a:ext cx="528457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kern="1200" dirty="0">
                <a:solidFill>
                  <a:srgbClr val="0000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Автоматизация </a:t>
            </a:r>
            <a:r>
              <a:rPr lang="ru-RU" sz="2800" b="1" i="1" kern="1200" dirty="0" smtClean="0">
                <a:solidFill>
                  <a:srgbClr val="0000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операций с клиентами </a:t>
            </a:r>
            <a:r>
              <a:rPr lang="ru-RU" sz="2800" b="1" i="1" kern="1200" dirty="0">
                <a:solidFill>
                  <a:srgbClr val="0000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Банка России</a:t>
            </a:r>
          </a:p>
        </p:txBody>
      </p:sp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683568" y="4419600"/>
            <a:ext cx="4258320" cy="1905000"/>
            <a:chOff x="1728" y="1920"/>
            <a:chExt cx="1536" cy="1776"/>
          </a:xfrm>
        </p:grpSpPr>
        <p:sp>
          <p:nvSpPr>
            <p:cNvPr id="12355" name="Rectangle 14"/>
            <p:cNvSpPr>
              <a:spLocks noChangeArrowheads="1"/>
            </p:cNvSpPr>
            <p:nvPr/>
          </p:nvSpPr>
          <p:spPr bwMode="auto">
            <a:xfrm>
              <a:off x="1728" y="1920"/>
              <a:ext cx="1536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2256" y="1921"/>
              <a:ext cx="1008" cy="3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Клиенты Банка России</a:t>
              </a:r>
            </a:p>
          </p:txBody>
        </p:sp>
      </p:grpSp>
      <p:sp>
        <p:nvSpPr>
          <p:cNvPr id="12292" name="Line 49"/>
          <p:cNvSpPr>
            <a:spLocks noChangeShapeType="1"/>
          </p:cNvSpPr>
          <p:nvPr/>
        </p:nvSpPr>
        <p:spPr bwMode="auto">
          <a:xfrm>
            <a:off x="2286000" y="5105400"/>
            <a:ext cx="0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2360" name="Group 72"/>
          <p:cNvGrpSpPr>
            <a:grpSpLocks/>
          </p:cNvGrpSpPr>
          <p:nvPr/>
        </p:nvGrpSpPr>
        <p:grpSpPr bwMode="auto">
          <a:xfrm>
            <a:off x="838200" y="1470025"/>
            <a:ext cx="7924800" cy="4930775"/>
            <a:chOff x="528" y="926"/>
            <a:chExt cx="4992" cy="3106"/>
          </a:xfrm>
        </p:grpSpPr>
        <p:sp>
          <p:nvSpPr>
            <p:cNvPr id="12350" name="AutoShape 3"/>
            <p:cNvSpPr>
              <a:spLocks noChangeArrowheads="1"/>
            </p:cNvSpPr>
            <p:nvPr/>
          </p:nvSpPr>
          <p:spPr bwMode="auto">
            <a:xfrm>
              <a:off x="528" y="926"/>
              <a:ext cx="4711" cy="200"/>
            </a:xfrm>
            <a:prstGeom prst="homePlate">
              <a:avLst>
                <a:gd name="adj" fmla="val 70428"/>
              </a:avLst>
            </a:prstGeom>
            <a:solidFill>
              <a:srgbClr val="5A8F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000" dirty="0">
                  <a:latin typeface="Arial" charset="0"/>
                </a:rPr>
                <a:t>АС ЭКР/СУЦ</a:t>
              </a:r>
            </a:p>
          </p:txBody>
        </p:sp>
        <p:sp>
          <p:nvSpPr>
            <p:cNvPr id="12351" name="Rectangle 4"/>
            <p:cNvSpPr>
              <a:spLocks noChangeArrowheads="1"/>
            </p:cNvSpPr>
            <p:nvPr/>
          </p:nvSpPr>
          <p:spPr bwMode="auto">
            <a:xfrm>
              <a:off x="3360" y="2064"/>
              <a:ext cx="1968" cy="17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52" name="Rectangle 5"/>
            <p:cNvSpPr>
              <a:spLocks noChangeArrowheads="1"/>
            </p:cNvSpPr>
            <p:nvPr/>
          </p:nvSpPr>
          <p:spPr bwMode="auto">
            <a:xfrm>
              <a:off x="3456" y="2160"/>
              <a:ext cx="1968" cy="17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53" name="Rectangle 6"/>
            <p:cNvSpPr>
              <a:spLocks noChangeArrowheads="1"/>
            </p:cNvSpPr>
            <p:nvPr/>
          </p:nvSpPr>
          <p:spPr bwMode="auto">
            <a:xfrm>
              <a:off x="3552" y="2256"/>
              <a:ext cx="1968" cy="1776"/>
            </a:xfrm>
            <a:prstGeom prst="rect">
              <a:avLst/>
            </a:prstGeom>
            <a:solidFill>
              <a:srgbClr val="E3BCA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>
                  <a:latin typeface="Arial" charset="0"/>
                </a:rPr>
                <a:t>У</a:t>
              </a:r>
              <a:r>
                <a:rPr lang="ru-RU"/>
                <a:t>чреждения</a:t>
              </a:r>
            </a:p>
            <a:p>
              <a:pPr algn="ctr"/>
              <a:r>
                <a:rPr lang="ru-RU"/>
                <a:t>Банка России</a:t>
              </a:r>
            </a:p>
          </p:txBody>
        </p:sp>
        <p:sp>
          <p:nvSpPr>
            <p:cNvPr id="12354" name="AutoShape 85"/>
            <p:cNvSpPr>
              <a:spLocks noChangeArrowheads="1"/>
            </p:cNvSpPr>
            <p:nvPr/>
          </p:nvSpPr>
          <p:spPr bwMode="auto">
            <a:xfrm>
              <a:off x="4317" y="1204"/>
              <a:ext cx="499" cy="726"/>
            </a:xfrm>
            <a:prstGeom prst="downArrow">
              <a:avLst>
                <a:gd name="adj1" fmla="val 50000"/>
                <a:gd name="adj2" fmla="val 68186"/>
              </a:avLst>
            </a:prstGeom>
            <a:solidFill>
              <a:srgbClr val="5A8F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361" name="Group 73"/>
          <p:cNvGrpSpPr>
            <a:grpSpLocks/>
          </p:cNvGrpSpPr>
          <p:nvPr/>
        </p:nvGrpSpPr>
        <p:grpSpPr bwMode="auto">
          <a:xfrm>
            <a:off x="838200" y="1858963"/>
            <a:ext cx="2844801" cy="3932237"/>
            <a:chOff x="528" y="1171"/>
            <a:chExt cx="1792" cy="2477"/>
          </a:xfrm>
        </p:grpSpPr>
        <p:sp>
          <p:nvSpPr>
            <p:cNvPr id="12345" name="AutoShape 9"/>
            <p:cNvSpPr>
              <a:spLocks noChangeArrowheads="1"/>
            </p:cNvSpPr>
            <p:nvPr/>
          </p:nvSpPr>
          <p:spPr bwMode="auto">
            <a:xfrm>
              <a:off x="528" y="2170"/>
              <a:ext cx="1776" cy="528"/>
            </a:xfrm>
            <a:prstGeom prst="cloudCallout">
              <a:avLst>
                <a:gd name="adj1" fmla="val 1463"/>
                <a:gd name="adj2" fmla="val 32574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 dirty="0">
                  <a:latin typeface="Arial" charset="0"/>
                </a:rPr>
                <a:t>Внешняя сеть Банка России</a:t>
              </a:r>
            </a:p>
          </p:txBody>
        </p:sp>
        <p:sp>
          <p:nvSpPr>
            <p:cNvPr id="12346" name="computr2"/>
            <p:cNvSpPr>
              <a:spLocks noEditPoints="1" noChangeArrowheads="1"/>
            </p:cNvSpPr>
            <p:nvPr/>
          </p:nvSpPr>
          <p:spPr bwMode="auto">
            <a:xfrm>
              <a:off x="528" y="3072"/>
              <a:ext cx="720" cy="576"/>
            </a:xfrm>
            <a:custGeom>
              <a:avLst/>
              <a:gdLst>
                <a:gd name="T0" fmla="*/ 19050 w 21600"/>
                <a:gd name="T1" fmla="*/ 0 h 21600"/>
                <a:gd name="T2" fmla="*/ 19050 w 21600"/>
                <a:gd name="T3" fmla="*/ 24384 h 21600"/>
                <a:gd name="T4" fmla="*/ 30561 w 21600"/>
                <a:gd name="T5" fmla="*/ 0 h 21600"/>
                <a:gd name="T6" fmla="*/ 7539 w 21600"/>
                <a:gd name="T7" fmla="*/ 0 h 21600"/>
                <a:gd name="T8" fmla="*/ 7539 w 21600"/>
                <a:gd name="T9" fmla="*/ 13130 h 21600"/>
                <a:gd name="T10" fmla="*/ 30561 w 21600"/>
                <a:gd name="T11" fmla="*/ 13130 h 21600"/>
                <a:gd name="T12" fmla="*/ 7539 w 21600"/>
                <a:gd name="T13" fmla="*/ 6566 h 21600"/>
                <a:gd name="T14" fmla="*/ 30561 w 21600"/>
                <a:gd name="T15" fmla="*/ 6566 h 21600"/>
                <a:gd name="T16" fmla="*/ 33211 w 21600"/>
                <a:gd name="T17" fmla="*/ 17820 h 21600"/>
                <a:gd name="T18" fmla="*/ 4890 w 21600"/>
                <a:gd name="T19" fmla="*/ 1782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180 w 21600"/>
                <a:gd name="T31" fmla="*/ 1913 h 21600"/>
                <a:gd name="T32" fmla="*/ 15570 w 21600"/>
                <a:gd name="T33" fmla="*/ 975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7" name="AutoShape 69"/>
            <p:cNvSpPr>
              <a:spLocks noChangeArrowheads="1"/>
            </p:cNvSpPr>
            <p:nvPr/>
          </p:nvSpPr>
          <p:spPr bwMode="auto">
            <a:xfrm>
              <a:off x="817" y="1691"/>
              <a:ext cx="409" cy="454"/>
            </a:xfrm>
            <a:prstGeom prst="upDownArrow">
              <a:avLst>
                <a:gd name="adj1" fmla="val 50000"/>
                <a:gd name="adj2" fmla="val 28851"/>
              </a:avLst>
            </a:prstGeom>
            <a:solidFill>
              <a:srgbClr val="2E71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8" name="AutoShape 71"/>
            <p:cNvSpPr>
              <a:spLocks noChangeArrowheads="1"/>
            </p:cNvSpPr>
            <p:nvPr/>
          </p:nvSpPr>
          <p:spPr bwMode="auto">
            <a:xfrm>
              <a:off x="793" y="2750"/>
              <a:ext cx="182" cy="272"/>
            </a:xfrm>
            <a:prstGeom prst="upDownArrow">
              <a:avLst>
                <a:gd name="adj1" fmla="val 50000"/>
                <a:gd name="adj2" fmla="val 29890"/>
              </a:avLst>
            </a:prstGeom>
            <a:solidFill>
              <a:srgbClr val="2E71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9" name="Rectangle 8"/>
            <p:cNvSpPr>
              <a:spLocks noChangeArrowheads="1"/>
            </p:cNvSpPr>
            <p:nvPr/>
          </p:nvSpPr>
          <p:spPr bwMode="auto">
            <a:xfrm>
              <a:off x="528" y="1171"/>
              <a:ext cx="1792" cy="499"/>
            </a:xfrm>
            <a:prstGeom prst="rect">
              <a:avLst/>
            </a:prstGeom>
            <a:solidFill>
              <a:srgbClr val="5A8F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/>
                <a:t>Подсистема информационного</a:t>
              </a:r>
            </a:p>
            <a:p>
              <a:pPr algn="ctr"/>
              <a:r>
                <a:rPr lang="ru-RU" sz="1600" dirty="0"/>
                <a:t>взаимодействия с клиентами</a:t>
              </a:r>
            </a:p>
            <a:p>
              <a:pPr algn="ctr"/>
              <a:r>
                <a:rPr lang="ru-RU" sz="1600" dirty="0"/>
                <a:t>Банка России</a:t>
              </a:r>
            </a:p>
          </p:txBody>
        </p:sp>
      </p:grpSp>
      <p:grpSp>
        <p:nvGrpSpPr>
          <p:cNvPr id="12362" name="Group 74"/>
          <p:cNvGrpSpPr>
            <a:grpSpLocks/>
          </p:cNvGrpSpPr>
          <p:nvPr/>
        </p:nvGrpSpPr>
        <p:grpSpPr bwMode="auto">
          <a:xfrm>
            <a:off x="838200" y="4946650"/>
            <a:ext cx="5867400" cy="1377950"/>
            <a:chOff x="528" y="3116"/>
            <a:chExt cx="3696" cy="868"/>
          </a:xfrm>
        </p:grpSpPr>
        <p:grpSp>
          <p:nvGrpSpPr>
            <p:cNvPr id="12297" name="Group 18"/>
            <p:cNvGrpSpPr>
              <a:grpSpLocks/>
            </p:cNvGrpSpPr>
            <p:nvPr/>
          </p:nvGrpSpPr>
          <p:grpSpPr bwMode="auto">
            <a:xfrm>
              <a:off x="528" y="3696"/>
              <a:ext cx="576" cy="288"/>
              <a:chOff x="576" y="1872"/>
              <a:chExt cx="1006" cy="480"/>
            </a:xfrm>
          </p:grpSpPr>
          <p:sp>
            <p:nvSpPr>
              <p:cNvPr id="12331" name="AutoShape 19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862" y="1872"/>
                <a:ext cx="384" cy="192"/>
              </a:xfrm>
              <a:prstGeom prst="cube">
                <a:avLst>
                  <a:gd name="adj" fmla="val 33333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2" name="AutoShape 20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791" y="1943"/>
                <a:ext cx="384" cy="192"/>
              </a:xfrm>
              <a:prstGeom prst="cube">
                <a:avLst>
                  <a:gd name="adj" fmla="val 33333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3" name="AutoShape 21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718" y="2016"/>
                <a:ext cx="384" cy="192"/>
              </a:xfrm>
              <a:prstGeom prst="cube">
                <a:avLst>
                  <a:gd name="adj" fmla="val 33333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4" name="AutoShape 22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647" y="2087"/>
                <a:ext cx="384" cy="192"/>
              </a:xfrm>
              <a:prstGeom prst="cube">
                <a:avLst>
                  <a:gd name="adj" fmla="val 33333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5" name="AutoShape 23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1198" y="1872"/>
                <a:ext cx="384" cy="192"/>
              </a:xfrm>
              <a:prstGeom prst="cube">
                <a:avLst>
                  <a:gd name="adj" fmla="val 33333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6" name="AutoShape 24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1127" y="1943"/>
                <a:ext cx="384" cy="192"/>
              </a:xfrm>
              <a:prstGeom prst="cube">
                <a:avLst>
                  <a:gd name="adj" fmla="val 33333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7" name="AutoShape 25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1054" y="2016"/>
                <a:ext cx="384" cy="192"/>
              </a:xfrm>
              <a:prstGeom prst="cube">
                <a:avLst>
                  <a:gd name="adj" fmla="val 33333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338" name="Group 26"/>
              <p:cNvGrpSpPr>
                <a:grpSpLocks/>
              </p:cNvGrpSpPr>
              <p:nvPr/>
            </p:nvGrpSpPr>
            <p:grpSpPr bwMode="auto">
              <a:xfrm>
                <a:off x="576" y="2160"/>
                <a:ext cx="384" cy="192"/>
                <a:chOff x="4320" y="1776"/>
                <a:chExt cx="384" cy="192"/>
              </a:xfrm>
            </p:grpSpPr>
            <p:sp>
              <p:nvSpPr>
                <p:cNvPr id="12343" name="AutoShape 27" descr="Розовая тисненая бумага"/>
                <p:cNvSpPr>
                  <a:spLocks noChangeArrowheads="1"/>
                </p:cNvSpPr>
                <p:nvPr/>
              </p:nvSpPr>
              <p:spPr bwMode="auto">
                <a:xfrm>
                  <a:off x="4320" y="1776"/>
                  <a:ext cx="384" cy="192"/>
                </a:xfrm>
                <a:prstGeom prst="cube">
                  <a:avLst>
                    <a:gd name="adj" fmla="val 33333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2344" name="Picture 28" descr="E:\Кручинин\Bak\ERWinModels\Graphics\MyBMP\BarCode.bmp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8" y="1872"/>
                  <a:ext cx="144" cy="82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339" name="AutoShape 29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983" y="2087"/>
                <a:ext cx="384" cy="192"/>
              </a:xfrm>
              <a:prstGeom prst="cube">
                <a:avLst>
                  <a:gd name="adj" fmla="val 33333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340" name="Group 30"/>
              <p:cNvGrpSpPr>
                <a:grpSpLocks/>
              </p:cNvGrpSpPr>
              <p:nvPr/>
            </p:nvGrpSpPr>
            <p:grpSpPr bwMode="auto">
              <a:xfrm>
                <a:off x="912" y="2160"/>
                <a:ext cx="384" cy="192"/>
                <a:chOff x="4656" y="1776"/>
                <a:chExt cx="384" cy="192"/>
              </a:xfrm>
            </p:grpSpPr>
            <p:sp>
              <p:nvSpPr>
                <p:cNvPr id="12341" name="AutoShape 31" descr="Розовая тисненая бумага"/>
                <p:cNvSpPr>
                  <a:spLocks noChangeArrowheads="1"/>
                </p:cNvSpPr>
                <p:nvPr/>
              </p:nvSpPr>
              <p:spPr bwMode="auto">
                <a:xfrm>
                  <a:off x="4656" y="1776"/>
                  <a:ext cx="384" cy="192"/>
                </a:xfrm>
                <a:prstGeom prst="cube">
                  <a:avLst>
                    <a:gd name="adj" fmla="val 33333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2342" name="Picture 32" descr="E:\Кручинин\Bak\ERWinModels\Graphics\MyBMP\BarCode.bmp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04" y="1872"/>
                  <a:ext cx="144" cy="82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298" name="Group 33"/>
            <p:cNvGrpSpPr>
              <a:grpSpLocks/>
            </p:cNvGrpSpPr>
            <p:nvPr/>
          </p:nvGrpSpPr>
          <p:grpSpPr bwMode="auto">
            <a:xfrm>
              <a:off x="1289" y="3327"/>
              <a:ext cx="432" cy="576"/>
              <a:chOff x="3408" y="2832"/>
              <a:chExt cx="432" cy="576"/>
            </a:xfrm>
          </p:grpSpPr>
          <p:sp>
            <p:nvSpPr>
              <p:cNvPr id="12319" name="AutoShape 34"/>
              <p:cNvSpPr>
                <a:spLocks noChangeArrowheads="1"/>
              </p:cNvSpPr>
              <p:nvPr/>
            </p:nvSpPr>
            <p:spPr bwMode="auto">
              <a:xfrm>
                <a:off x="3408" y="2832"/>
                <a:ext cx="432" cy="576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sz="1200"/>
              </a:p>
            </p:txBody>
          </p:sp>
          <p:grpSp>
            <p:nvGrpSpPr>
              <p:cNvPr id="12320" name="Group 35"/>
              <p:cNvGrpSpPr>
                <a:grpSpLocks/>
              </p:cNvGrpSpPr>
              <p:nvPr/>
            </p:nvGrpSpPr>
            <p:grpSpPr bwMode="auto">
              <a:xfrm>
                <a:off x="3456" y="3024"/>
                <a:ext cx="336" cy="192"/>
                <a:chOff x="2544" y="3182"/>
                <a:chExt cx="528" cy="274"/>
              </a:xfrm>
            </p:grpSpPr>
            <p:pic>
              <p:nvPicPr>
                <p:cNvPr id="12321" name="Picture 36" descr="E:\Кручинин\Bak\ERWinModels\Graphics\MyBMP\BarCode.bmp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6" y="3182"/>
                  <a:ext cx="144" cy="82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22" name="Picture 37" descr="E:\Кручинин\Bak\ERWinModels\Graphics\MyBMP\BarCode.bmp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8" y="3230"/>
                  <a:ext cx="144" cy="82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23" name="Picture 38" descr="E:\Кручинин\Bak\ERWinModels\Graphics\MyBMP\BarCode.bmp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0" y="3278"/>
                  <a:ext cx="144" cy="82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24" name="Picture 39" descr="E:\Кручинин\Bak\ERWinModels\Graphics\MyBMP\BarCode.bmp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3326"/>
                  <a:ext cx="144" cy="82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25" name="Picture 40" descr="E:\Кручинин\Bak\ERWinModels\Graphics\MyBMP\BarCode.bmp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4" y="3374"/>
                  <a:ext cx="144" cy="82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26" name="Picture 41" descr="E:\Кручинин\Bak\ERWinModels\Graphics\MyBMP\BarCode.bmp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8" y="3182"/>
                  <a:ext cx="144" cy="82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27" name="Picture 42" descr="E:\Кручинин\Bak\ERWinModels\Graphics\MyBMP\BarCode.bmp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0" y="3230"/>
                  <a:ext cx="144" cy="82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28" name="Picture 43" descr="E:\Кручинин\Bak\ERWinModels\Graphics\MyBMP\BarCode.bmp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" y="3278"/>
                  <a:ext cx="144" cy="82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29" name="Picture 44" descr="E:\Кручинин\Bak\ERWinModels\Graphics\MyBMP\BarCode.bmp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4" y="3326"/>
                  <a:ext cx="144" cy="82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30" name="Picture 45" descr="E:\Кручинин\Bak\ERWinModels\Graphics\MyBMP\BarCode.bmp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6" y="3374"/>
                  <a:ext cx="144" cy="82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2299" name="Line 46"/>
            <p:cNvSpPr>
              <a:spLocks noChangeShapeType="1"/>
            </p:cNvSpPr>
            <p:nvPr/>
          </p:nvSpPr>
          <p:spPr bwMode="auto">
            <a:xfrm>
              <a:off x="816" y="3951"/>
              <a:ext cx="61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Line 47"/>
            <p:cNvSpPr>
              <a:spLocks noChangeShapeType="1"/>
            </p:cNvSpPr>
            <p:nvPr/>
          </p:nvSpPr>
          <p:spPr bwMode="auto">
            <a:xfrm flipV="1">
              <a:off x="1433" y="3711"/>
              <a:ext cx="0" cy="2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Line 48"/>
            <p:cNvSpPr>
              <a:spLocks noChangeShapeType="1"/>
            </p:cNvSpPr>
            <p:nvPr/>
          </p:nvSpPr>
          <p:spPr bwMode="auto">
            <a:xfrm>
              <a:off x="1104" y="3216"/>
              <a:ext cx="33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02" name="Group 88"/>
            <p:cNvGrpSpPr>
              <a:grpSpLocks/>
            </p:cNvGrpSpPr>
            <p:nvPr/>
          </p:nvGrpSpPr>
          <p:grpSpPr bwMode="auto">
            <a:xfrm>
              <a:off x="3648" y="3696"/>
              <a:ext cx="576" cy="288"/>
              <a:chOff x="576" y="1872"/>
              <a:chExt cx="1006" cy="480"/>
            </a:xfrm>
          </p:grpSpPr>
          <p:sp>
            <p:nvSpPr>
              <p:cNvPr id="12305" name="AutoShape 89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862" y="1872"/>
                <a:ext cx="384" cy="192"/>
              </a:xfrm>
              <a:prstGeom prst="cube">
                <a:avLst>
                  <a:gd name="adj" fmla="val 33333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6" name="AutoShape 90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791" y="1943"/>
                <a:ext cx="384" cy="192"/>
              </a:xfrm>
              <a:prstGeom prst="cube">
                <a:avLst>
                  <a:gd name="adj" fmla="val 33333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7" name="AutoShape 91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718" y="2016"/>
                <a:ext cx="384" cy="192"/>
              </a:xfrm>
              <a:prstGeom prst="cube">
                <a:avLst>
                  <a:gd name="adj" fmla="val 33333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8" name="AutoShape 92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647" y="2087"/>
                <a:ext cx="384" cy="192"/>
              </a:xfrm>
              <a:prstGeom prst="cube">
                <a:avLst>
                  <a:gd name="adj" fmla="val 33333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9" name="AutoShape 93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1198" y="1872"/>
                <a:ext cx="384" cy="192"/>
              </a:xfrm>
              <a:prstGeom prst="cube">
                <a:avLst>
                  <a:gd name="adj" fmla="val 33333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0" name="AutoShape 94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1127" y="1943"/>
                <a:ext cx="384" cy="192"/>
              </a:xfrm>
              <a:prstGeom prst="cube">
                <a:avLst>
                  <a:gd name="adj" fmla="val 33333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1" name="AutoShape 95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1054" y="2016"/>
                <a:ext cx="384" cy="192"/>
              </a:xfrm>
              <a:prstGeom prst="cube">
                <a:avLst>
                  <a:gd name="adj" fmla="val 33333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312" name="Group 96"/>
              <p:cNvGrpSpPr>
                <a:grpSpLocks/>
              </p:cNvGrpSpPr>
              <p:nvPr/>
            </p:nvGrpSpPr>
            <p:grpSpPr bwMode="auto">
              <a:xfrm>
                <a:off x="576" y="2160"/>
                <a:ext cx="384" cy="192"/>
                <a:chOff x="4320" y="1776"/>
                <a:chExt cx="384" cy="192"/>
              </a:xfrm>
            </p:grpSpPr>
            <p:sp>
              <p:nvSpPr>
                <p:cNvPr id="12317" name="AutoShape 97" descr="Розовая тисненая бумага"/>
                <p:cNvSpPr>
                  <a:spLocks noChangeArrowheads="1"/>
                </p:cNvSpPr>
                <p:nvPr/>
              </p:nvSpPr>
              <p:spPr bwMode="auto">
                <a:xfrm>
                  <a:off x="4320" y="1776"/>
                  <a:ext cx="384" cy="192"/>
                </a:xfrm>
                <a:prstGeom prst="cube">
                  <a:avLst>
                    <a:gd name="adj" fmla="val 33333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2318" name="Picture 98" descr="E:\Кручинин\Bak\ERWinModels\Graphics\MyBMP\BarCode.bmp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8" y="1872"/>
                  <a:ext cx="144" cy="82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313" name="AutoShape 99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983" y="2087"/>
                <a:ext cx="384" cy="192"/>
              </a:xfrm>
              <a:prstGeom prst="cube">
                <a:avLst>
                  <a:gd name="adj" fmla="val 33333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314" name="Group 100"/>
              <p:cNvGrpSpPr>
                <a:grpSpLocks/>
              </p:cNvGrpSpPr>
              <p:nvPr/>
            </p:nvGrpSpPr>
            <p:grpSpPr bwMode="auto">
              <a:xfrm>
                <a:off x="912" y="2160"/>
                <a:ext cx="384" cy="192"/>
                <a:chOff x="4656" y="1776"/>
                <a:chExt cx="384" cy="192"/>
              </a:xfrm>
            </p:grpSpPr>
            <p:sp>
              <p:nvSpPr>
                <p:cNvPr id="12315" name="AutoShape 101" descr="Розовая тисненая бумага"/>
                <p:cNvSpPr>
                  <a:spLocks noChangeArrowheads="1"/>
                </p:cNvSpPr>
                <p:nvPr/>
              </p:nvSpPr>
              <p:spPr bwMode="auto">
                <a:xfrm>
                  <a:off x="4656" y="1776"/>
                  <a:ext cx="384" cy="192"/>
                </a:xfrm>
                <a:prstGeom prst="cube">
                  <a:avLst>
                    <a:gd name="adj" fmla="val 33333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2316" name="Picture 102" descr="E:\Кручинин\Bak\ERWinModels\Graphics\MyBMP\BarCode.bmp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04" y="1872"/>
                  <a:ext cx="144" cy="82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2303" name="AutoShape 70"/>
            <p:cNvSpPr>
              <a:spLocks noChangeArrowheads="1"/>
            </p:cNvSpPr>
            <p:nvPr/>
          </p:nvSpPr>
          <p:spPr bwMode="auto">
            <a:xfrm>
              <a:off x="1882" y="3702"/>
              <a:ext cx="1452" cy="182"/>
            </a:xfrm>
            <a:prstGeom prst="leftRightArrow">
              <a:avLst>
                <a:gd name="adj1" fmla="val 50000"/>
                <a:gd name="adj2" fmla="val 194396"/>
              </a:avLst>
            </a:prstGeom>
            <a:solidFill>
              <a:srgbClr val="2E71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Text Box 84"/>
            <p:cNvSpPr txBox="1">
              <a:spLocks noChangeArrowheads="1"/>
            </p:cNvSpPr>
            <p:nvPr/>
          </p:nvSpPr>
          <p:spPr bwMode="auto">
            <a:xfrm>
              <a:off x="1754" y="3116"/>
              <a:ext cx="1467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400" dirty="0">
                  <a:latin typeface="Times New Roman" pitchFamily="18" charset="0"/>
                </a:rPr>
                <a:t>Прием/передача по идентификаторам упаковок с банкнотами и монетой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416824" cy="6093296"/>
          </a:xfrm>
          <a:prstGeom prst="rect">
            <a:avLst/>
          </a:prstGeom>
          <a:ln>
            <a:noFill/>
          </a:ln>
        </p:spPr>
        <p:txBody>
          <a:bodyPr lIns="0" tIns="0" rIns="18288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1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0066"/>
                </a:solidFill>
              </a:rPr>
              <a:t>Пересчет</a:t>
            </a:r>
            <a:endParaRPr lang="ru-RU" dirty="0"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2000" dirty="0" smtClean="0">
              <a:solidFill>
                <a:srgbClr val="000066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Объединение ССМ и АРМов подготовки, сверки и др. в информационную сеть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Установка режимов обработки, единицы сверки, выбор номинала, привязка результатов обработки к клиенту по идентификатору упаковки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Обработка укрупнённого депозита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Бригадная форма работы и технологическое телевидение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Автоматическое </a:t>
            </a:r>
            <a:r>
              <a:rPr lang="ru-RU" sz="2000" dirty="0">
                <a:solidFill>
                  <a:srgbClr val="000066"/>
                </a:solidFill>
              </a:rPr>
              <a:t>формирование отчетности</a:t>
            </a:r>
            <a:endParaRPr lang="ru-RU" sz="2400" dirty="0">
              <a:solidFill>
                <a:srgbClr val="000066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ru-RU" sz="2400" dirty="0" smtClean="0">
              <a:solidFill>
                <a:srgbClr val="000066"/>
              </a:solidFill>
            </a:endParaRPr>
          </a:p>
        </p:txBody>
      </p:sp>
      <p:sp useBgFill="1">
        <p:nvSpPr>
          <p:cNvPr id="3" name="Подзаголовок 2"/>
          <p:cNvSpPr txBox="1">
            <a:spLocks/>
          </p:cNvSpPr>
          <p:nvPr/>
        </p:nvSpPr>
        <p:spPr>
          <a:xfrm>
            <a:off x="683568" y="5708873"/>
            <a:ext cx="7848872" cy="504057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-я Международная конференция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«НАЛИЧНОЕ ДЕНЕЖНОЕ ОБРАЩЕНИЕ: Модели. Стандарты. Тенденции» </a:t>
            </a:r>
            <a:endParaRPr lang="ru-RU" sz="1800" b="1" i="1" dirty="0">
              <a:solidFill>
                <a:srgbClr val="FF99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5604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612</TotalTime>
  <Words>698</Words>
  <Application>Microsoft Office PowerPoint</Application>
  <PresentationFormat>Экран (4:3)</PresentationFormat>
  <Paragraphs>106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Times New Roman</vt:lpstr>
      <vt:lpstr>Тема1</vt:lpstr>
      <vt:lpstr>Стандартизация НДО. Направления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Автоматизация операций с клиентами Банка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Тестирование на соответствие требованиям . Изменения 2010-2011 гг</dc:title>
  <dc:creator>Vladimir</dc:creator>
  <cp:lastModifiedBy>Vladimir</cp:lastModifiedBy>
  <cp:revision>59</cp:revision>
  <cp:lastPrinted>2011-10-16T21:30:44Z</cp:lastPrinted>
  <dcterms:created xsi:type="dcterms:W3CDTF">2011-10-16T17:07:57Z</dcterms:created>
  <dcterms:modified xsi:type="dcterms:W3CDTF">2012-04-17T20:00:35Z</dcterms:modified>
</cp:coreProperties>
</file>