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tags/tag3.xml" ContentType="application/vnd.openxmlformats-officedocument.presentationml.tags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tags/tag4.xml" ContentType="application/vnd.openxmlformats-officedocument.presentationml.tags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tags/tag5.xml" ContentType="application/vnd.openxmlformats-officedocument.presentationml.tags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2.xml" ContentType="application/vnd.openxmlformats-officedocument.theme+xml"/>
  <Override PartName="/ppt/tags/tag6.xml" ContentType="application/vnd.openxmlformats-officedocument.presentationml.tags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3" r:id="rId12"/>
    <p:sldMasterId id="2147483805" r:id="rId13"/>
    <p:sldMasterId id="2147483817" r:id="rId14"/>
    <p:sldMasterId id="2147483829" r:id="rId15"/>
    <p:sldMasterId id="2147483841" r:id="rId16"/>
    <p:sldMasterId id="2147483853" r:id="rId17"/>
    <p:sldMasterId id="2147483865" r:id="rId18"/>
    <p:sldMasterId id="2147483877" r:id="rId19"/>
    <p:sldMasterId id="2147483889" r:id="rId20"/>
    <p:sldMasterId id="2147483901" r:id="rId21"/>
    <p:sldMasterId id="2147483913" r:id="rId22"/>
    <p:sldMasterId id="2147483925" r:id="rId23"/>
    <p:sldMasterId id="2147483937" r:id="rId24"/>
    <p:sldMasterId id="2147483949" r:id="rId25"/>
    <p:sldMasterId id="2147483961" r:id="rId26"/>
    <p:sldMasterId id="2147483973" r:id="rId27"/>
    <p:sldMasterId id="2147483985" r:id="rId28"/>
    <p:sldMasterId id="2147483997" r:id="rId29"/>
    <p:sldMasterId id="2147484009" r:id="rId30"/>
    <p:sldMasterId id="2147484021" r:id="rId31"/>
    <p:sldMasterId id="2147484033" r:id="rId32"/>
    <p:sldMasterId id="2147484045" r:id="rId33"/>
    <p:sldMasterId id="2147484057" r:id="rId34"/>
    <p:sldMasterId id="2147484069" r:id="rId35"/>
    <p:sldMasterId id="2147484081" r:id="rId36"/>
    <p:sldMasterId id="2147484093" r:id="rId37"/>
    <p:sldMasterId id="2147484105" r:id="rId38"/>
    <p:sldMasterId id="2147484117" r:id="rId39"/>
    <p:sldMasterId id="2147484129" r:id="rId40"/>
    <p:sldMasterId id="2147484141" r:id="rId41"/>
    <p:sldMasterId id="2147484153" r:id="rId42"/>
    <p:sldMasterId id="2147484165" r:id="rId43"/>
  </p:sldMasterIdLst>
  <p:notesMasterIdLst>
    <p:notesMasterId r:id="rId58"/>
  </p:notesMasterIdLst>
  <p:sldIdLst>
    <p:sldId id="257" r:id="rId44"/>
    <p:sldId id="450" r:id="rId45"/>
    <p:sldId id="446" r:id="rId46"/>
    <p:sldId id="451" r:id="rId47"/>
    <p:sldId id="447" r:id="rId48"/>
    <p:sldId id="449" r:id="rId49"/>
    <p:sldId id="448" r:id="rId50"/>
    <p:sldId id="432" r:id="rId51"/>
    <p:sldId id="414" r:id="rId52"/>
    <p:sldId id="435" r:id="rId53"/>
    <p:sldId id="438" r:id="rId54"/>
    <p:sldId id="410" r:id="rId55"/>
    <p:sldId id="439" r:id="rId56"/>
    <p:sldId id="413" r:id="rId5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545"/>
    <a:srgbClr val="AA0202"/>
    <a:srgbClr val="C10B50"/>
    <a:srgbClr val="339966"/>
    <a:srgbClr val="D5092B"/>
    <a:srgbClr val="2C5689"/>
    <a:srgbClr val="008E40"/>
    <a:srgbClr val="BC0826"/>
    <a:srgbClr val="F85E78"/>
    <a:srgbClr val="C90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>
        <p:scale>
          <a:sx n="75" d="100"/>
          <a:sy n="75" d="100"/>
        </p:scale>
        <p:origin x="-2826" y="-780"/>
      </p:cViewPr>
      <p:guideLst>
        <p:guide orient="horz" pos="618"/>
        <p:guide pos="4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исслед!$D$1</c:f>
              <c:strCache>
                <c:ptCount val="1"/>
                <c:pt idx="0">
                  <c:v>Банки, %</c:v>
                </c:pt>
              </c:strCache>
            </c:strRef>
          </c:tx>
          <c:spPr>
            <a:solidFill>
              <a:srgbClr val="97354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исслед!$B$2:$B$7</c:f>
              <c:strCache>
                <c:ptCount val="6"/>
                <c:pt idx="0">
                  <c:v>Недостаточная залоговая база</c:v>
                </c:pt>
                <c:pt idx="1">
                  <c:v>Недостаточный уровень финансового менеджмента компаний</c:v>
                </c:pt>
                <c:pt idx="2">
                  <c:v>Высокая процентная ставка </c:v>
                </c:pt>
                <c:pt idx="3">
                  <c:v>Продолжительность кредита не соответствует потребностям компаний</c:v>
                </c:pt>
                <c:pt idx="4">
                  <c:v>Компании не используют возможности государственной поддержки </c:v>
                </c:pt>
                <c:pt idx="5">
                  <c:v>Объем кредита не соответствует потребностям компаний</c:v>
                </c:pt>
              </c:strCache>
            </c:strRef>
          </c:cat>
          <c:val>
            <c:numRef>
              <c:f>исслед!$D$2:$D$7</c:f>
              <c:numCache>
                <c:formatCode>0%</c:formatCode>
                <c:ptCount val="6"/>
                <c:pt idx="0">
                  <c:v>0.35638297872340424</c:v>
                </c:pt>
                <c:pt idx="1">
                  <c:v>0.31382978723404253</c:v>
                </c:pt>
                <c:pt idx="2">
                  <c:v>0.13297872340425532</c:v>
                </c:pt>
                <c:pt idx="3">
                  <c:v>7.9787234042553196E-2</c:v>
                </c:pt>
                <c:pt idx="4">
                  <c:v>6.9148936170212769E-2</c:v>
                </c:pt>
                <c:pt idx="5">
                  <c:v>4.7872340425531915E-2</c:v>
                </c:pt>
              </c:numCache>
            </c:numRef>
          </c:val>
        </c:ser>
        <c:ser>
          <c:idx val="1"/>
          <c:order val="1"/>
          <c:tx>
            <c:strRef>
              <c:f>исслед!$E$1</c:f>
              <c:strCache>
                <c:ptCount val="1"/>
                <c:pt idx="0">
                  <c:v>Компании, %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исслед!$B$2:$B$7</c:f>
              <c:strCache>
                <c:ptCount val="6"/>
                <c:pt idx="0">
                  <c:v>Недостаточная залоговая база</c:v>
                </c:pt>
                <c:pt idx="1">
                  <c:v>Недостаточный уровень финансового менеджмента компаний</c:v>
                </c:pt>
                <c:pt idx="2">
                  <c:v>Высокая процентная ставка </c:v>
                </c:pt>
                <c:pt idx="3">
                  <c:v>Продолжительность кредита не соответствует потребностям компаний</c:v>
                </c:pt>
                <c:pt idx="4">
                  <c:v>Компании не используют возможности государственной поддержки </c:v>
                </c:pt>
                <c:pt idx="5">
                  <c:v>Объем кредита не соответствует потребностям компаний</c:v>
                </c:pt>
              </c:strCache>
            </c:strRef>
          </c:cat>
          <c:val>
            <c:numRef>
              <c:f>исслед!$E$2:$E$7</c:f>
              <c:numCache>
                <c:formatCode>0%</c:formatCode>
                <c:ptCount val="6"/>
                <c:pt idx="0">
                  <c:v>0.34399999999999997</c:v>
                </c:pt>
                <c:pt idx="1">
                  <c:v>0.08</c:v>
                </c:pt>
                <c:pt idx="2">
                  <c:v>0.31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135680"/>
        <c:axId val="36137984"/>
      </c:barChart>
      <c:catAx>
        <c:axId val="3613568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6137984"/>
        <c:crosses val="autoZero"/>
        <c:auto val="1"/>
        <c:lblAlgn val="ctr"/>
        <c:lblOffset val="100"/>
        <c:noMultiLvlLbl val="0"/>
      </c:catAx>
      <c:valAx>
        <c:axId val="36137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6135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4C8D-74E1-4A7E-966D-AFE716F36A7C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9667-6BFA-4E60-931F-D22EE03C2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4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9667-6BFA-4E60-931F-D22EE03C2E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71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45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616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589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18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64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915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597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612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43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334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810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891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28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27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1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893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423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281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2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58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8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245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04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49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471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849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2533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149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107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659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13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937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724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946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802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058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58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19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924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466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84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847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53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398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8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52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61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71BA-E6EF-4F04-8109-0979006663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783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7B49-5E34-4738-9357-F12156A362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100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BC6B-7D06-4E36-9F51-3D6C212D9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733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D61C-B18C-473C-A847-8C9666B936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14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27F8-F5E1-4360-A954-A5FA1B559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0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94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6BCE-9465-4F91-8254-9FB814C21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26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7560-388A-4830-83EF-02CD7840D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816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C560-EC8A-463B-9D8F-42466DF10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562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FDEB-802B-4D8D-944D-4A1F6D06A6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64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EBC-F6BA-4E51-8ED4-A66053E9EA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73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BAD0-FEFD-4915-A729-F982A1CAA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75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45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3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72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2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714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13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02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438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877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42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47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303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501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118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91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13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501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63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693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182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699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054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90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222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12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71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155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366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162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112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2673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98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104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358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413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41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0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909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660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539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147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699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422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247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55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834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427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7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4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165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71BA-E6EF-4F04-8109-0979006663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889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7B49-5E34-4738-9357-F12156A362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880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BC6B-7D06-4E36-9F51-3D6C212D9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4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D61C-B18C-473C-A847-8C9666B936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110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27F8-F5E1-4360-A954-A5FA1B559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0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6BCE-9465-4F91-8254-9FB814C21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79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7560-388A-4830-83EF-02CD7840D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473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C560-EC8A-463B-9D8F-42466DF10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12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FDEB-802B-4D8D-944D-4A1F6D06A6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49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EBC-F6BA-4E51-8ED4-A66053E9EA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084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BAD0-FEFD-4915-A729-F982A1CAA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2904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908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65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99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278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334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528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08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66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176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600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40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517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892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792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4966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37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62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943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365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9272-ECEC-46F5-B2D9-C6797107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81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412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853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285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4FBC-F168-4FAD-83E2-BD6829BA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8991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4D8-83FE-410F-BD23-A5F0E0D0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212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676-6608-4762-9528-5BEF927A6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448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1BCA-0CE4-49F3-B2BD-29F7C472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591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BC48-4845-4761-B315-1674A312E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5658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97DE-462B-46AF-AA8D-6B3E878FF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3731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2AD2-0083-403E-AE82-2ED0428C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23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F068-472E-4E8C-8404-CA8FBD1B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7717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9E1E-6D18-483D-8E11-CDB2EFA73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940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FE6-F8CF-41D8-A2AB-D2BCC0E53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688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2CBB-08D3-4261-8D38-F1223809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697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57EC-08EA-4C18-9B65-4F4C2080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818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953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077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61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529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9091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862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C533-5B53-49AD-B472-48FCBF8AF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58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049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65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692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892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433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4FBC-F168-4FAD-83E2-BD6829BA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970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4D8-83FE-410F-BD23-A5F0E0D0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97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676-6608-4762-9528-5BEF927A6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047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1BCA-0CE4-49F3-B2BD-29F7C472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642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BC48-4845-4761-B315-1674A312E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82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79FFB-3A91-4266-BE73-9B9D8229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0968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97DE-462B-46AF-AA8D-6B3E878FF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0504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2AD2-0083-403E-AE82-2ED0428C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0692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9E1E-6D18-483D-8E11-CDB2EFA73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82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FE6-F8CF-41D8-A2AB-D2BCC0E53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329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2CBB-08D3-4261-8D38-F1223809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6939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57EC-08EA-4C18-9B65-4F4C2080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4497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1018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93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6056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713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DBCF-8452-487D-91D4-5B5D0BA6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225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043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267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765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840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5534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371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410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875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2681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0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0607A-0E46-467A-9851-1C6606DB7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4143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4800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926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9212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321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0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570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0654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35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07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6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52B7-E683-41BB-84AC-CBF5E9CCD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5048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675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80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3047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252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574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323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4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824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052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71BA-E6EF-4F04-8109-0979006663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1050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181B-1D04-4F79-B9D0-0ED742571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994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7B49-5E34-4738-9357-F12156A362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6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BC6B-7D06-4E36-9F51-3D6C212D9A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97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D61C-B18C-473C-A847-8C9666B936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8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27F8-F5E1-4360-A954-A5FA1B559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465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6BCE-9465-4F91-8254-9FB814C217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660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17560-388A-4830-83EF-02CD7840D7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833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C560-EC8A-463B-9D8F-42466DF104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845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FDEB-802B-4D8D-944D-4A1F6D06A6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3002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EBC-F6BA-4E51-8ED4-A66053E9EA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72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BAD0-FEFD-4915-A729-F982A1CAA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47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9FF6-FBF2-4C03-BE82-26B3C267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085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3156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3233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599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7297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074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0298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45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902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7579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4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22FE-11D8-417F-A4C0-279482F36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9012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252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23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08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9104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84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311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1880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92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19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0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765E-51F4-48B4-9371-4675DB29D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5464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963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781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2371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2795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641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3184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147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8762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1531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3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2B51-2B0D-4495-B14F-04A3E3F6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5596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4639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5450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7067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0075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075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98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330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67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7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5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B8E9-7BD9-47F5-8934-39B42E743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0361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099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215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882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2364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404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2102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0864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854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4657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81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A9442-061B-4216-865B-53B35179D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4996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5898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3518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9647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4261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5221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6783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2388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878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457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01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49B7-B059-424D-94BB-6153B8C6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9844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351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971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8869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0557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5729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48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047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71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416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084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7E1EE-19EC-47DA-9BE7-8993963B1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9471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364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722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891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189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328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02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821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4183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148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2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B4F3-05E1-45C8-966D-BC626FF96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847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987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0154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606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058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9536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751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2897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311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136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86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9D6E-CADC-4785-9FBB-51EDC7D23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6135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306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7155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628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7064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705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513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0920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3789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2692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4FBC-F168-4FAD-83E2-BD6829BAF8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2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3BBB-61BA-449F-9A47-3A3FF284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0699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4D8-83FE-410F-BD23-A5F0E0D0BD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15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676-6608-4762-9528-5BEF927A69E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540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1BCA-0CE4-49F3-B2BD-29F7C472E1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7333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BC48-4845-4761-B315-1674A312E3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013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97DE-462B-46AF-AA8D-6B3E878FF4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8871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2AD2-0083-403E-AE82-2ED0428CDB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3660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9E1E-6D18-483D-8E11-CDB2EFA73D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7225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FE6-F8CF-41D8-A2AB-D2BCC0E539D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593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2CBB-08D3-4261-8D38-F1223809E3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302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57EC-08EA-4C18-9B65-4F4C2080B75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0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EA2E-2041-4C39-8B2F-AE9D33B88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5387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9909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545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347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78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541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019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191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57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011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976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E74F-5FCB-4BAD-BC66-B4137362C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422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843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4FBC-F168-4FAD-83E2-BD6829BAF8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5051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4D8-83FE-410F-BD23-A5F0E0D0BD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8988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676-6608-4762-9528-5BEF927A69E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0049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1BCA-0CE4-49F3-B2BD-29F7C472E1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9819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BC48-4845-4761-B315-1674A312E3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1818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97DE-462B-46AF-AA8D-6B3E878FF4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386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2AD2-0083-403E-AE82-2ED0428CDB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821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9E1E-6D18-483D-8E11-CDB2EFA73D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14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FE6-F8CF-41D8-A2AB-D2BCC0E539D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98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49BA-E731-4B08-A518-6F5B0266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8236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2CBB-08D3-4261-8D38-F1223809E3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9205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57EC-08EA-4C18-9B65-4F4C2080B75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171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4FBC-F168-4FAD-83E2-BD6829BAF8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594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54D8-83FE-410F-BD23-A5F0E0D0BD0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2492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676-6608-4762-9528-5BEF927A69E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997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1BCA-0CE4-49F3-B2BD-29F7C472E1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3791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BC48-4845-4761-B315-1674A312E3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941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97DE-462B-46AF-AA8D-6B3E878FF4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911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2AD2-0083-403E-AE82-2ED0428CDBF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924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9E1E-6D18-483D-8E11-CDB2EFA73D0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7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2454-9273-4C5F-BB55-6BFBE488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235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AFE6-F8CF-41D8-A2AB-D2BCC0E539D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9341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2CBB-08D3-4261-8D38-F1223809E3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557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757EC-08EA-4C18-9B65-4F4C2080B75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5523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665C-760F-4EBA-AD46-656348EEA3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886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CE49-36D3-4A3C-A8FE-F9C3850B3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901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A1E8-08A0-40D1-B939-B0CA0C383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943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AAD5-9E85-4B1E-968D-C1F3A54FC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574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D972-4DFC-41DE-ACFF-A03A3DC2C2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97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88A-4FCA-4298-BE30-5A925C1DB0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97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CF9F-7113-4D17-BC59-CA3A85B8E0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66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D711-4079-4904-A15B-0B205B80E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0687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1197-2CF7-473E-ABAB-C77B87164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037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00F-47EC-4409-AB74-267F1715D2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244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FDC5-8DB6-44B0-89E2-719DFBAA9C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420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A695-2267-4980-B546-B2209D58E2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441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9602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131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283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911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406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21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9989-DD91-4283-A181-34B16AEB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9162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9777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536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013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3559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96875"/>
            <a:ext cx="2057400" cy="5729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96875"/>
            <a:ext cx="6019800" cy="5729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B16-D2DA-4254-A48A-81E9B96172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57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10C2-1D37-43E1-AFE9-B328DA0C6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14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315B-07A2-4851-8033-2C4466EA4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7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9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2923-7AE0-4330-AAEC-623C03DAC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6F21-50A3-446B-A2C0-BCCB8DC1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30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D18E-7FBA-41D6-872C-74932A2AC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95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89FB-BA3E-4841-910C-14A92C724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68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0A2A-AB5C-481B-84DA-374825568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69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15F2-A951-4005-B7E4-25BD33B37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02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5" y="396875"/>
            <a:ext cx="5627688" cy="346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9954-42F5-4E51-92D6-5E4C086F5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19F8-1433-493D-B620-574E2BEEA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78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A840-CEA3-45CA-9F3A-0BAAB6D58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83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FF1B-C9B3-4691-8027-478C50E0B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71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3716338"/>
            <a:ext cx="3830638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3716338"/>
            <a:ext cx="3830637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0EF9-E71B-4CD0-BF02-1FC413F6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14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894C-6CD8-40A9-9DF4-6C15F8D46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97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FC7B-F2BB-400F-AE74-9907FC1F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26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C9436-EAEA-4DA0-B3DF-DC330C987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86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2659-77F6-4B50-9222-FB31CD47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60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6DBD-BA53-4E8F-B88A-3410D3E5E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45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2EC3-534E-4390-94BA-AAA084888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7DE6-E6A6-417D-93DB-CC61ECB5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11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68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2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127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05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8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29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91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098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1739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3858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41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30325"/>
            <a:ext cx="2057400" cy="4795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0325"/>
            <a:ext cx="6019800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51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915-9A62-4D04-9504-305490E6ED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3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57363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8515-D421-4EE1-BDC6-38D02DECF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2258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4D29-A0E8-40D7-8DE5-A7320755D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670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0575" y="1646238"/>
            <a:ext cx="3830638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3613" y="1646238"/>
            <a:ext cx="3830637" cy="4230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985F-6545-4046-986A-7227EBB79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92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D323E-7C45-4A7A-8BD5-6E3F08CDB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996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F85A4-1378-4AA2-B6C8-94107833E0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7700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BD8B-E644-43F1-A25D-EBF8DB7705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404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62BA-79E4-4388-840A-456BC66ED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12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4E4C-1C92-4867-A7E6-4ED68A9A5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7969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CBF0F-D522-43B4-9834-39BA12E0A3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203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1625" y="396875"/>
            <a:ext cx="1952625" cy="548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0575" y="396875"/>
            <a:ext cx="5708650" cy="548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938F-B71D-4AEA-9F78-C3C8F9146A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20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238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2B8A-1EBF-4408-906E-2745C0A684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95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4A2F9-CE14-4F99-95ED-7EFC25198C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502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9F0-DEA1-425C-9C8C-065047F70E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981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255AC-B32A-440D-A9D8-B6A290E9C0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98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8F31-114F-48AC-82E7-FF4C9473FF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366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B6BC1-2244-47E2-B29A-926F336094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03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868E-43AC-4318-980C-846BE996F1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047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F97-81D6-4E65-9DDD-E4C646A5AA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16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96D9-F35A-4C4C-9701-AB680B251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69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FDDA-EEE4-4C1A-BC38-DAEBEB3DD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5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0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ags" Target="../tags/tag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12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ags" Target="../tags/tag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4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tags" Target="../tags/tag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377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tags" Target="../tags/tag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421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tags" Target="../tags/tag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454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tags" Target="../tags/tag6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37940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think-cell Slide" r:id="rId16" imgW="270" imgH="270" progId="">
                  <p:embed/>
                </p:oleObj>
              </mc:Choice>
              <mc:Fallback>
                <p:oleObj name="think-cell Slide" r:id="rId16" imgW="270" imgH="270" progId="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4590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" name="think-cell Slide" r:id="rId16" imgW="270" imgH="270" progId="">
                  <p:embed/>
                </p:oleObj>
              </mc:Choice>
              <mc:Fallback>
                <p:oleObj name="think-cell Slide" r:id="rId16" imgW="270" imgH="270" progId="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02DF9AA-E977-4CD2-94C0-3EE2C1754C0B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 dirty="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6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02DF9AA-E977-4CD2-94C0-3EE2C1754C0B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 dirty="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1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4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6C0D510-C962-4290-BEFE-0350E75F4D9A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93571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think-cell Slide" r:id="rId16" imgW="270" imgH="270" progId="">
                  <p:embed/>
                </p:oleObj>
              </mc:Choice>
              <mc:Fallback>
                <p:oleObj name="think-cell Slide" r:id="rId16" imgW="270" imgH="270" progId="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6C0D510-C962-4290-BEFE-0350E75F4D9A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7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2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02DF9AA-E977-4CD2-94C0-3EE2C1754C0B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 dirty="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9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F7DB5CED-9B51-4BE1-856C-F2B92124B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5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3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9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118755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think-cell Slide" r:id="rId16" imgW="270" imgH="270" progId="">
                  <p:embed/>
                </p:oleObj>
              </mc:Choice>
              <mc:Fallback>
                <p:oleObj name="think-cell Slide" r:id="rId16" imgW="270" imgH="27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6C0D510-C962-4290-BEFE-0350E75F4D9A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77923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think-cell Slide" r:id="rId16" imgW="270" imgH="270" progId="">
                  <p:embed/>
                </p:oleObj>
              </mc:Choice>
              <mc:Fallback>
                <p:oleObj name="think-cell Slide" r:id="rId16" imgW="270" imgH="27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2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92F19DFA-6A01-4083-9E3F-52856D9E4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1" fontAlgn="base" hangingPunct="1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6C0D510-C962-4290-BEFE-0350E75F4D9A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6C0D510-C962-4290-BEFE-0350E75F4D9A}" type="slidenum">
              <a:rPr lang="ru-RU" sz="1200">
                <a:solidFill>
                  <a:srgbClr val="C7475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0" fontAlgn="base" hangingPunct="0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23148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800">
                <a:solidFill>
                  <a:srgbClr val="2C56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mtClean="0">
                <a:latin typeface="Verdana" pitchFamily="34" charset="0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B8F4D0C7-C4E9-46D2-85E1-9484C4FE3AA5}" type="slidenum">
              <a:rPr lang="ru-RU" sz="1200">
                <a:solidFill>
                  <a:srgbClr val="C7475D"/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 sz="1200">
              <a:solidFill>
                <a:srgbClr val="C7475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5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A3B40B98-DE99-4B7B-9834-C47007A71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AutoNum type="arabicPeriod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1" fontAlgn="base" hangingPunct="1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AutoNum type="alphaLcPeriod"/>
        <a:defRPr sz="1500">
          <a:solidFill>
            <a:schemeClr val="tx1"/>
          </a:solidFill>
          <a:latin typeface="+mn-lt"/>
        </a:defRPr>
      </a:lvl2pPr>
      <a:lvl3pPr marL="161925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951038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35902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81622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27342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73062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187825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3716338"/>
            <a:ext cx="78136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4F51A26B-6C46-44D1-9FCE-5FB853A3D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1" fontAlgn="base" hangingPunct="1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1330325"/>
            <a:ext cx="56276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СПАСИБО</a:t>
            </a:r>
            <a:br>
              <a:rPr lang="ru-RU" altLang="ru-RU" smtClean="0"/>
            </a:br>
            <a:r>
              <a:rPr lang="ru-RU" altLang="ru-RU" smtClean="0"/>
              <a:t>ЗА ВНИМАНИЕ!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68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646238"/>
            <a:ext cx="78136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cs typeface="+mn-cs"/>
              </a:defRPr>
            </a:lvl1pPr>
          </a:lstStyle>
          <a:p>
            <a:pPr>
              <a:defRPr/>
            </a:pPr>
            <a:fld id="{43C6991C-ECF6-4E30-9FF9-9D58637C2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2C5689"/>
        </a:buClr>
        <a:buFont typeface="Arial" charset="0"/>
        <a:buChar char="▬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982663" indent="-441325" algn="l" rtl="0" eaLnBrk="1" fontAlgn="base" hangingPunct="1">
        <a:spcBef>
          <a:spcPct val="20000"/>
        </a:spcBef>
        <a:spcAft>
          <a:spcPct val="0"/>
        </a:spcAft>
        <a:buClr>
          <a:srgbClr val="D3D3D3"/>
        </a:buClr>
        <a:buFont typeface="Arial" charset="0"/>
        <a:buChar char="▬"/>
        <a:defRPr sz="1500">
          <a:solidFill>
            <a:schemeClr val="tx1"/>
          </a:solidFill>
          <a:latin typeface="+mn-lt"/>
        </a:defRPr>
      </a:lvl2pPr>
      <a:lvl3pPr marL="1390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986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6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3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396875"/>
            <a:ext cx="56276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СОДЕРЖАНИЕ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0" y="6359525"/>
            <a:ext cx="50879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>
                <a:solidFill>
                  <a:srgbClr val="2C5689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МЕХАНИЗМЫ МИНИМИЗАЦИИ РИСКОВ РОССИЙСКИХ БАНКОВ ПРИ ЭКСПОРТНОМ ФИНАНСИРОВАНИИ </a:t>
            </a: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375" y="6337300"/>
            <a:ext cx="649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/>
            </a:lvl1pPr>
          </a:lstStyle>
          <a:p>
            <a:pPr>
              <a:defRPr/>
            </a:pPr>
            <a:fld id="{35DC218C-89C5-4CB2-979F-E91870A45E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3.xml"/><Relationship Id="rId6" Type="http://schemas.openxmlformats.org/officeDocument/2006/relationships/image" Target="../media/image19.jpeg"/><Relationship Id="rId5" Type="http://schemas.openxmlformats.org/officeDocument/2006/relationships/hyperlink" Target="http://www.google.ru/url?sa=i&amp;rct=j&amp;q=&amp;esrc=s&amp;frm=1&amp;source=images&amp;cd=&amp;cad=rja&amp;uact=8&amp;docid=SJNzzVXgWJY3KM&amp;tbnid=OB-jZaRzDjkwMM:&amp;ved=0CAUQjRw&amp;url=http://www.rediff.com/business/Union-Budget-2012-13/headlines&amp;ei=hvn1U9k-qdPhBI6hgJgG&amp;bvm=bv.73231344,d.bGE&amp;psig=AFQjCNGaKZNGLsNBa-t4usv0dnD5QA7a3g&amp;ust=1408715481152686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9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7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gif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49313" y="6348413"/>
            <a:ext cx="69389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900" dirty="0" smtClean="0">
                <a:solidFill>
                  <a:srgbClr val="2C5689"/>
                </a:solidFill>
                <a:latin typeface="Verdana" pitchFamily="34" charset="0"/>
              </a:rPr>
              <a:t>Сочи, сентябрь 2014 года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2163" y="4588594"/>
            <a:ext cx="7812087" cy="9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kern="0" dirty="0" smtClean="0">
                <a:latin typeface="Verdana" pitchFamily="34" charset="0"/>
                <a:ea typeface="+mj-ea"/>
                <a:cs typeface="+mj-cs"/>
              </a:rPr>
              <a:t>МЕХАНИЗМЫ МИНИМИЗАЦИИ РИСКОВ РОССИЙСКИХ БАНКОВ ПРИ ЭКСПОРТНОМ ФИНАНСИРОВАНИИ </a:t>
            </a:r>
            <a:endParaRPr kumimoji="0" lang="ru-RU" alt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163" y="4077072"/>
            <a:ext cx="25202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="1" kern="0" dirty="0">
                <a:solidFill>
                  <a:srgbClr val="2C5689"/>
                </a:solidFill>
                <a:latin typeface="Verdana" pitchFamily="34" charset="0"/>
              </a:rPr>
              <a:t>ОАО «ЭКСАР</a:t>
            </a:r>
            <a:r>
              <a:rPr lang="ru-RU" altLang="ru-RU" sz="2200" b="1" kern="0" dirty="0" smtClean="0">
                <a:solidFill>
                  <a:srgbClr val="2C5689"/>
                </a:solidFill>
                <a:latin typeface="Verdana" pitchFamily="34" charset="0"/>
              </a:rPr>
              <a:t>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134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 bwMode="auto">
          <a:xfrm flipH="1" flipV="1">
            <a:off x="2843217" y="3028953"/>
            <a:ext cx="2450302" cy="4760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22209" cy="346075"/>
          </a:xfrm>
        </p:spPr>
        <p:txBody>
          <a:bodyPr/>
          <a:lstStyle/>
          <a:p>
            <a:r>
              <a:rPr lang="ru-RU" sz="1400" dirty="0" smtClean="0"/>
              <a:t>СТРАХОВАНИЕ КРЕДИТА НА ПОПОЛНЕНИЕ ОБОРОТНЫХ СРЕДСТВ ЭКСПОРТЕРА</a:t>
            </a:r>
            <a:endParaRPr lang="ru-RU" sz="14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790575" y="855938"/>
            <a:ext cx="7813675" cy="2789085"/>
            <a:chOff x="799966" y="1026494"/>
            <a:chExt cx="7685732" cy="2628109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5457417" y="1028258"/>
              <a:ext cx="3028281" cy="94738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ru-RU"/>
              </a:defPPr>
              <a:lvl1pPr algn="ctr" eaLnBrk="1" hangingPunct="1">
                <a:lnSpc>
                  <a:spcPct val="100000"/>
                </a:lnSpc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ru-RU" sz="1400" dirty="0" smtClean="0">
                <a:solidFill>
                  <a:srgbClr val="FFFFFF"/>
                </a:solidFill>
              </a:endParaRPr>
            </a:p>
            <a:p>
              <a:pPr>
                <a:defRPr/>
              </a:pPr>
              <a:endParaRPr lang="ru-RU" sz="1400" dirty="0" smtClean="0">
                <a:solidFill>
                  <a:srgbClr val="FFFFFF"/>
                </a:solidFill>
              </a:endParaRPr>
            </a:p>
            <a:p>
              <a:pPr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(Страхователь </a:t>
              </a:r>
              <a:r>
                <a:rPr lang="ru-RU" sz="1400" dirty="0">
                  <a:solidFill>
                    <a:schemeClr val="tx1"/>
                  </a:solidFill>
                </a:rPr>
                <a:t>и </a:t>
              </a:r>
              <a:r>
                <a:rPr lang="ru-RU" sz="1400" dirty="0" smtClean="0">
                  <a:solidFill>
                    <a:schemeClr val="tx1"/>
                  </a:solidFill>
                </a:rPr>
                <a:t>кредитор)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5457417" y="2684120"/>
              <a:ext cx="3028281" cy="950238"/>
            </a:xfrm>
            <a:prstGeom prst="rect">
              <a:avLst/>
            </a:prstGeom>
            <a:solidFill>
              <a:srgbClr val="2C5689"/>
            </a:solidFill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ru-RU"/>
              </a:defPPr>
              <a:lvl1pPr algn="ctr" eaLnBrk="1" hangingPunct="1">
                <a:lnSpc>
                  <a:spcPct val="100000"/>
                </a:lnSpc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ru-RU" sz="1400" dirty="0">
                  <a:solidFill>
                    <a:srgbClr val="FFFFFF"/>
                  </a:solidFill>
                </a:rPr>
                <a:t>ОАО «Корпорация экспорта Республики Татарстан</a:t>
              </a:r>
              <a:r>
                <a:rPr lang="ru-RU" sz="1400" dirty="0" smtClean="0">
                  <a:solidFill>
                    <a:srgbClr val="FFFFFF"/>
                  </a:solidFill>
                </a:rPr>
                <a:t>»</a:t>
              </a:r>
            </a:p>
            <a:p>
              <a:pPr>
                <a:defRPr/>
              </a:pPr>
              <a:r>
                <a:rPr lang="ru-RU" sz="1400" dirty="0" smtClean="0">
                  <a:solidFill>
                    <a:srgbClr val="FFFFFF"/>
                  </a:solidFill>
                </a:rPr>
                <a:t>(Экспортер и заёмщик)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99966" y="2704365"/>
              <a:ext cx="2039293" cy="950238"/>
            </a:xfrm>
            <a:prstGeom prst="rect">
              <a:avLst/>
            </a:prstGeom>
            <a:solidFill>
              <a:srgbClr val="2C5689"/>
            </a:solidFill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ru-RU"/>
              </a:defPPr>
              <a:lvl1pPr algn="ctr" eaLnBrk="1" hangingPunct="1">
                <a:lnSpc>
                  <a:spcPct val="100000"/>
                </a:lnSpc>
                <a:defRPr sz="1600" b="1">
                  <a:solidFill>
                    <a:schemeClr val="bg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rgbClr val="C7475D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charset="0"/>
                <a:defRPr>
                  <a:solidFill>
                    <a:srgbClr val="C7475D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ru-RU" sz="1400" dirty="0" smtClean="0">
                  <a:solidFill>
                    <a:srgbClr val="FFFFFF"/>
                  </a:solidFill>
                </a:rPr>
                <a:t>ПОКУПАТЕЛЬ</a:t>
              </a:r>
            </a:p>
            <a:p>
              <a:pPr>
                <a:defRPr/>
              </a:pPr>
              <a:r>
                <a:rPr lang="ru-RU" sz="1400" dirty="0" smtClean="0">
                  <a:solidFill>
                    <a:srgbClr val="FFFFFF"/>
                  </a:solidFill>
                </a:rPr>
                <a:t>(Латинская Америка)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  <p:pic>
          <p:nvPicPr>
            <p:cNvPr id="30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967" y="1041454"/>
              <a:ext cx="2039292" cy="947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Прямая со стрелкой 30"/>
            <p:cNvCxnSpPr>
              <a:stCxn id="30" idx="3"/>
            </p:cNvCxnSpPr>
            <p:nvPr/>
          </p:nvCxnSpPr>
          <p:spPr bwMode="auto">
            <a:xfrm flipV="1">
              <a:off x="2839259" y="1508211"/>
              <a:ext cx="2684429" cy="6937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Поле 30"/>
            <p:cNvSpPr txBox="1"/>
            <p:nvPr/>
          </p:nvSpPr>
          <p:spPr bwMode="auto">
            <a:xfrm>
              <a:off x="2915816" y="1026494"/>
              <a:ext cx="2541601" cy="4568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ru-RU"/>
              </a:defPPr>
              <a:lvl1pPr algn="r">
                <a:lnSpc>
                  <a:spcPct val="115000"/>
                </a:lnSpc>
                <a:spcAft>
                  <a:spcPts val="1000"/>
                </a:spcAft>
                <a:defRPr sz="1100" b="1">
                  <a:latin typeface="+mj-lt"/>
                  <a:ea typeface="Calibri"/>
                  <a:cs typeface="Times New Roman"/>
                </a:defRPr>
              </a:lvl1pPr>
            </a:lstStyle>
            <a:p>
              <a:pPr algn="ctr">
                <a:defRPr/>
              </a:pPr>
              <a:r>
                <a:rPr lang="ru-RU" sz="1600" dirty="0">
                  <a:solidFill>
                    <a:srgbClr val="000000"/>
                  </a:solidFill>
                </a:rPr>
                <a:t>Договор</a:t>
              </a:r>
              <a:br>
                <a:rPr lang="ru-RU" sz="1600" dirty="0">
                  <a:solidFill>
                    <a:srgbClr val="000000"/>
                  </a:solidFill>
                </a:rPr>
              </a:br>
              <a:r>
                <a:rPr lang="ru-RU" sz="1600" dirty="0">
                  <a:solidFill>
                    <a:srgbClr val="000000"/>
                  </a:solidFill>
                </a:rPr>
                <a:t>страхования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>
              <a:off x="5800740" y="1988840"/>
              <a:ext cx="0" cy="695280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Поле 30"/>
            <p:cNvSpPr txBox="1"/>
            <p:nvPr/>
          </p:nvSpPr>
          <p:spPr bwMode="auto">
            <a:xfrm>
              <a:off x="4885298" y="2189376"/>
              <a:ext cx="836950" cy="3238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ru-RU"/>
              </a:defPPr>
              <a:lvl1pPr algn="r">
                <a:lnSpc>
                  <a:spcPct val="115000"/>
                </a:lnSpc>
                <a:spcAft>
                  <a:spcPts val="1000"/>
                </a:spcAft>
                <a:defRPr sz="1100" b="1">
                  <a:latin typeface="+mj-lt"/>
                  <a:ea typeface="Calibri"/>
                  <a:cs typeface="Times New Roman"/>
                </a:defRPr>
              </a:lvl1pPr>
            </a:lstStyle>
            <a:p>
              <a:pPr algn="ctr"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Кредит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Прямая со стрелкой 36"/>
            <p:cNvCxnSpPr>
              <a:endCxn id="54" idx="4"/>
            </p:cNvCxnSpPr>
            <p:nvPr/>
          </p:nvCxnSpPr>
          <p:spPr bwMode="auto">
            <a:xfrm>
              <a:off x="6227389" y="1974167"/>
              <a:ext cx="0" cy="766678"/>
            </a:xfrm>
            <a:prstGeom prst="straightConnector1">
              <a:avLst/>
            </a:prstGeom>
            <a:ln>
              <a:headEnd type="arrow"/>
              <a:tailEnd type="none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Поле 30"/>
            <p:cNvSpPr txBox="1"/>
            <p:nvPr/>
          </p:nvSpPr>
          <p:spPr bwMode="auto">
            <a:xfrm>
              <a:off x="6400775" y="1994237"/>
              <a:ext cx="2024184" cy="7350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ru-RU"/>
              </a:defPPr>
              <a:lvl1pPr algn="r">
                <a:lnSpc>
                  <a:spcPct val="115000"/>
                </a:lnSpc>
                <a:spcAft>
                  <a:spcPts val="1000"/>
                </a:spcAft>
                <a:defRPr sz="1100" b="1">
                  <a:latin typeface="+mj-lt"/>
                  <a:ea typeface="Calibri"/>
                  <a:cs typeface="Times New Roman"/>
                </a:defRPr>
              </a:lvl1pPr>
            </a:lstStyle>
            <a:p>
              <a:pPr algn="ctr"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Залог дебиторской </a:t>
              </a:r>
              <a:br>
                <a:rPr lang="ru-RU" sz="1600" dirty="0" smtClean="0">
                  <a:solidFill>
                    <a:srgbClr val="000000"/>
                  </a:solidFill>
                </a:rPr>
              </a:br>
              <a:r>
                <a:rPr lang="ru-RU" sz="1600" dirty="0" smtClean="0">
                  <a:solidFill>
                    <a:srgbClr val="000000"/>
                  </a:solidFill>
                </a:rPr>
                <a:t>задолженности 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Поле 30"/>
            <p:cNvSpPr txBox="1"/>
            <p:nvPr/>
          </p:nvSpPr>
          <p:spPr bwMode="auto">
            <a:xfrm>
              <a:off x="2839259" y="2635963"/>
              <a:ext cx="1347357" cy="4079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Экспорт 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товаров</a:t>
              </a:r>
              <a:endParaRPr lang="ru-RU" sz="1600" b="1" dirty="0">
                <a:solidFill>
                  <a:srgbClr val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52" name="Овал 51"/>
            <p:cNvSpPr/>
            <p:nvPr/>
          </p:nvSpPr>
          <p:spPr bwMode="auto">
            <a:xfrm>
              <a:off x="2725058" y="1342030"/>
              <a:ext cx="432048" cy="34623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1600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3" name="Овал 52"/>
            <p:cNvSpPr/>
            <p:nvPr/>
          </p:nvSpPr>
          <p:spPr bwMode="auto">
            <a:xfrm>
              <a:off x="5584716" y="1923554"/>
              <a:ext cx="432048" cy="34623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1600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6011365" y="2394610"/>
              <a:ext cx="432048" cy="34623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1600" b="1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55" name="Овал 54"/>
            <p:cNvSpPr/>
            <p:nvPr/>
          </p:nvSpPr>
          <p:spPr bwMode="auto">
            <a:xfrm>
              <a:off x="5106911" y="2897248"/>
              <a:ext cx="432048" cy="34623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16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8766"/>
            <a:ext cx="2891589" cy="3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encrypted-tbn3.gstatic.com/images?q=tbn:ANd9GcT07mcB7hXRCnXrX_cfx1aPPn_SR6JO8qAty_N2j3BR3Y_gfe5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9847" y="2282113"/>
            <a:ext cx="730816" cy="7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56687" y="3284984"/>
            <a:ext cx="2063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Оплата товаров</a:t>
            </a:r>
            <a:endParaRPr lang="ru-RU" sz="16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48780" y="3140968"/>
            <a:ext cx="2742383" cy="346234"/>
            <a:chOff x="2748780" y="3255883"/>
            <a:chExt cx="2742383" cy="346234"/>
          </a:xfrm>
        </p:grpSpPr>
        <p:cxnSp>
          <p:nvCxnSpPr>
            <p:cNvPr id="33" name="Прямая со стрелкой 32"/>
            <p:cNvCxnSpPr/>
            <p:nvPr/>
          </p:nvCxnSpPr>
          <p:spPr bwMode="auto">
            <a:xfrm>
              <a:off x="2813993" y="3429000"/>
              <a:ext cx="2677170" cy="17284"/>
            </a:xfrm>
            <a:prstGeom prst="straightConnector1">
              <a:avLst/>
            </a:prstGeom>
            <a:ln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 bwMode="auto">
            <a:xfrm>
              <a:off x="2748780" y="3255883"/>
              <a:ext cx="432048" cy="346234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ru-RU" sz="1600" b="1" dirty="0" smtClean="0">
                  <a:solidFill>
                    <a:prstClr val="white"/>
                  </a:solidFill>
                </a:rPr>
                <a:t>5</a:t>
              </a:r>
              <a:endParaRPr lang="ru-RU" sz="1600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62247"/>
              </p:ext>
            </p:extLst>
          </p:nvPr>
        </p:nvGraphicFramePr>
        <p:xfrm>
          <a:off x="766117" y="4293096"/>
          <a:ext cx="7838133" cy="17596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38133"/>
              </a:tblGrid>
              <a:tr h="17596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="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2" marR="91432" marT="45735" marB="4573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06709" y="386104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/>
              <a:t>УСЛОВИЯ СТРАХОВАНИЯ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4700" y="4172770"/>
            <a:ext cx="7829549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dirty="0" smtClean="0">
                <a:solidFill>
                  <a:schemeClr val="dk1"/>
                </a:solidFill>
              </a:rPr>
              <a:t>Застрахованная </a:t>
            </a:r>
            <a:r>
              <a:rPr lang="ru-RU" dirty="0">
                <a:solidFill>
                  <a:schemeClr val="dk1"/>
                </a:solidFill>
              </a:rPr>
              <a:t>доля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ru-RU" b="1" dirty="0">
                <a:solidFill>
                  <a:schemeClr val="dk1"/>
                </a:solidFill>
              </a:rPr>
              <a:t>7</a:t>
            </a:r>
            <a:r>
              <a:rPr lang="en-US" b="1" dirty="0">
                <a:solidFill>
                  <a:schemeClr val="dk1"/>
                </a:solidFill>
              </a:rPr>
              <a:t>0%</a:t>
            </a:r>
            <a:r>
              <a:rPr lang="ru-RU" dirty="0">
                <a:solidFill>
                  <a:schemeClr val="dk1"/>
                </a:solidFill>
              </a:rPr>
              <a:t> суммы </a:t>
            </a:r>
            <a:r>
              <a:rPr lang="ru-RU" dirty="0" smtClean="0">
                <a:solidFill>
                  <a:schemeClr val="dk1"/>
                </a:solidFill>
              </a:rPr>
              <a:t>кредита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dirty="0" smtClean="0">
                <a:solidFill>
                  <a:schemeClr val="dk1"/>
                </a:solidFill>
              </a:rPr>
              <a:t>Срок </a:t>
            </a:r>
            <a:r>
              <a:rPr lang="ru-RU" dirty="0">
                <a:solidFill>
                  <a:schemeClr val="dk1"/>
                </a:solidFill>
              </a:rPr>
              <a:t>страхования соответствует сроку </a:t>
            </a:r>
            <a:r>
              <a:rPr lang="ru-RU" dirty="0" smtClean="0">
                <a:solidFill>
                  <a:schemeClr val="dk1"/>
                </a:solidFill>
              </a:rPr>
              <a:t>финансирования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dirty="0" smtClean="0">
                <a:solidFill>
                  <a:schemeClr val="dk1"/>
                </a:solidFill>
              </a:rPr>
              <a:t>Период </a:t>
            </a:r>
            <a:r>
              <a:rPr lang="ru-RU" dirty="0">
                <a:solidFill>
                  <a:schemeClr val="dk1"/>
                </a:solidFill>
              </a:rPr>
              <a:t>ожидания: </a:t>
            </a:r>
            <a:r>
              <a:rPr lang="ru-RU" b="1" dirty="0">
                <a:solidFill>
                  <a:schemeClr val="dk1"/>
                </a:solidFill>
              </a:rPr>
              <a:t>60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smtClean="0">
                <a:solidFill>
                  <a:schemeClr val="dk1"/>
                </a:solidFill>
              </a:rPr>
              <a:t>дней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dirty="0" smtClean="0">
                <a:solidFill>
                  <a:schemeClr val="dk1"/>
                </a:solidFill>
              </a:rPr>
              <a:t>Единая </a:t>
            </a:r>
            <a:r>
              <a:rPr lang="ru-RU" dirty="0">
                <a:solidFill>
                  <a:schemeClr val="dk1"/>
                </a:solidFill>
              </a:rPr>
              <a:t>ставка страховой премии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b="1" dirty="0">
                <a:solidFill>
                  <a:schemeClr val="dk1"/>
                </a:solidFill>
              </a:rPr>
              <a:t>1,5%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годовых от суммы застрахованной задолженности по кредиту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ru-RU" dirty="0">
                <a:solidFill>
                  <a:schemeClr val="dk1"/>
                </a:solidFill>
              </a:rPr>
              <a:t>включая начисленные проценты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800" smtClean="0"/>
              <a:t>МЕХАНИЗМЫ МИНИМИЗАЦИИ РИСКОВ РОССИЙСКИХ БАНКОВ ПРИ ЭКСПОРТНОМ ФИНАНСИРОВАНИИ </a:t>
            </a: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926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35875" cy="346075"/>
          </a:xfrm>
        </p:spPr>
        <p:txBody>
          <a:bodyPr/>
          <a:lstStyle/>
          <a:p>
            <a:r>
              <a:rPr lang="ru-RU" sz="1600" dirty="0"/>
              <a:t>ПРЕДПОЛАГАЕМЫЕ  БАНКИ </a:t>
            </a:r>
            <a:r>
              <a:rPr lang="ru-RU" sz="1600" dirty="0" smtClean="0"/>
              <a:t>– ПАРТНЕРЫ ПО ПРОДУКТУ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088" y="5157192"/>
            <a:ext cx="5744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b="1" i="1" dirty="0">
                <a:solidFill>
                  <a:srgbClr val="00B050"/>
                </a:solidFill>
                <a:latin typeface="Verdana" pitchFamily="34" charset="0"/>
              </a:rPr>
              <a:t>Подписано соглашение о сотрудничестве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b="1" i="1" dirty="0">
                <a:solidFill>
                  <a:srgbClr val="2C5689"/>
                </a:solidFill>
                <a:latin typeface="Verdana" pitchFamily="34" charset="0"/>
              </a:rPr>
              <a:t>Соглашение о сотрудничестве в стадии подписания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b="1" i="1" dirty="0">
                <a:solidFill>
                  <a:srgbClr val="C00000"/>
                </a:solidFill>
                <a:latin typeface="Verdana" pitchFamily="34" charset="0"/>
              </a:rPr>
              <a:t>Банк в стадии аккредитации</a:t>
            </a:r>
            <a:endParaRPr lang="ru-RU" sz="1400" b="1" i="1" dirty="0">
              <a:solidFill>
                <a:srgbClr val="C7475D"/>
              </a:solidFill>
              <a:latin typeface="Verdan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6" y="889740"/>
            <a:ext cx="7820223" cy="43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РЕЗУЛЬТАТЫ РАБОТЫ АГЕНТСТВА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0573" y="985251"/>
            <a:ext cx="7816644" cy="646581"/>
            <a:chOff x="3615415" y="908720"/>
            <a:chExt cx="5493089" cy="364802"/>
          </a:xfrm>
        </p:grpSpPr>
        <p:sp>
          <p:nvSpPr>
            <p:cNvPr id="5" name="TextBox 4"/>
            <p:cNvSpPr txBox="1"/>
            <p:nvPr/>
          </p:nvSpPr>
          <p:spPr>
            <a:xfrm>
              <a:off x="3615415" y="908720"/>
              <a:ext cx="1594704" cy="364382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defPPr>
                <a:defRPr lang="en-GB"/>
              </a:defPPr>
              <a:lvl1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ru-RU" sz="1600" dirty="0" smtClean="0">
                  <a:latin typeface="Verdana"/>
                </a:rPr>
                <a:t>162 </a:t>
              </a:r>
              <a:r>
                <a:rPr lang="ru-RU" sz="1600" dirty="0">
                  <a:latin typeface="Verdana"/>
                </a:rPr>
                <a:t>МЛРД. РУБ</a:t>
              </a:r>
              <a:r>
                <a:rPr lang="ru-RU" sz="1600" dirty="0" smtClean="0">
                  <a:latin typeface="Verdana"/>
                </a:rPr>
                <a:t>.*</a:t>
              </a:r>
              <a:endParaRPr lang="ru-RU" sz="1600" baseline="30000" dirty="0">
                <a:latin typeface="Verdan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10119" y="908720"/>
              <a:ext cx="3898385" cy="364802"/>
            </a:xfrm>
            <a:prstGeom prst="rect">
              <a:avLst/>
            </a:prstGeom>
            <a:solidFill>
              <a:srgbClr val="2C5689"/>
            </a:solidFill>
            <a:ln>
              <a:noFill/>
            </a:ln>
            <a:extLst/>
          </p:spPr>
          <p:txBody>
            <a:bodyPr lIns="90000" tIns="45000" rIns="90000" bIns="45000" anchor="ctr" anchorCtr="1"/>
            <a:lstStyle>
              <a:defPPr>
                <a:defRPr lang="en-GB"/>
              </a:defPPr>
              <a:lvl1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600" dirty="0" smtClean="0">
                  <a:latin typeface="Verdana"/>
                </a:rPr>
                <a:t>ОБЩАЯ СТОИМОСТЬ ПОДДЕРЖАННОГО ЭКСПОРТА*</a:t>
              </a:r>
              <a:endParaRPr lang="ru-RU" sz="1600" dirty="0">
                <a:latin typeface="Verdana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5651" y="1775848"/>
            <a:ext cx="785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b="1" dirty="0" smtClean="0">
                <a:solidFill>
                  <a:srgbClr val="2A578F"/>
                </a:solidFill>
                <a:latin typeface="Verdana"/>
              </a:rPr>
              <a:t>-</a:t>
            </a:r>
            <a:r>
              <a:rPr lang="en-US" b="1" dirty="0" smtClean="0">
                <a:solidFill>
                  <a:srgbClr val="2A578F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ru-RU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Стран поставки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b="1" dirty="0">
                <a:solidFill>
                  <a:srgbClr val="2A578F"/>
                </a:solidFill>
                <a:latin typeface="Verdana"/>
              </a:rPr>
              <a:t>-</a:t>
            </a:r>
            <a:r>
              <a:rPr lang="en-US" b="1" dirty="0" smtClean="0">
                <a:solidFill>
                  <a:srgbClr val="2A578F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80</a:t>
            </a:r>
            <a:r>
              <a:rPr lang="en-US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Компаний-экспортеров</a:t>
            </a:r>
            <a:endParaRPr lang="ru-RU" dirty="0">
              <a:solidFill>
                <a:srgbClr val="2A578F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b="1" dirty="0" smtClean="0">
                <a:solidFill>
                  <a:srgbClr val="2A578F"/>
                </a:solidFill>
                <a:latin typeface="Verdana"/>
              </a:rPr>
              <a:t>- </a:t>
            </a:r>
            <a:r>
              <a:rPr lang="ru-RU" b="1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ru-RU" dirty="0" smtClean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Компаний-экспортеров </a:t>
            </a:r>
            <a:r>
              <a:rPr lang="ru-RU" dirty="0">
                <a:solidFill>
                  <a:srgbClr val="2A578F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МСП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23277" y="2994281"/>
            <a:ext cx="6817323" cy="39573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 eaLnBrk="1" hangingPunct="1">
              <a:spcBef>
                <a:spcPts val="0"/>
              </a:spcBef>
              <a:buClr>
                <a:srgbClr val="2C5689"/>
              </a:buClr>
              <a:buFontTx/>
              <a:buNone/>
              <a:defRPr/>
            </a:pPr>
            <a:r>
              <a:rPr lang="ru-RU" sz="1300" b="1" kern="0" smtClean="0">
                <a:solidFill>
                  <a:srgbClr val="C7475D"/>
                </a:solidFill>
              </a:rPr>
              <a:t> </a:t>
            </a:r>
            <a:endParaRPr lang="ru-RU" sz="1300" b="1" kern="0" dirty="0">
              <a:solidFill>
                <a:srgbClr val="C7475D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7" y="2699178"/>
            <a:ext cx="1786406" cy="5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35" y="2743009"/>
            <a:ext cx="1861961" cy="5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88" y="2754696"/>
            <a:ext cx="946076" cy="962970"/>
          </a:xfrm>
          <a:prstGeom prst="rect">
            <a:avLst/>
          </a:prstGeom>
        </p:spPr>
      </p:pic>
      <p:pic>
        <p:nvPicPr>
          <p:cNvPr id="14" name="Picture 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34" y="3538663"/>
            <a:ext cx="1278006" cy="3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http://www.aviahelpgroup.ru/bitrix/templates/aviahelpcont/img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25" y="4571626"/>
            <a:ext cx="1376299" cy="6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0" y="2699178"/>
            <a:ext cx="893954" cy="74496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83" y="5231917"/>
            <a:ext cx="1533065" cy="6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1" y="4043055"/>
            <a:ext cx="1501418" cy="4048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42" y="2742168"/>
            <a:ext cx="1409811" cy="6003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1" y="4610396"/>
            <a:ext cx="1597099" cy="3310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60" y="4133260"/>
            <a:ext cx="1842331" cy="3648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15" y="3904752"/>
            <a:ext cx="1501418" cy="851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81" y="4687809"/>
            <a:ext cx="1626536" cy="473747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19" y="4577827"/>
            <a:ext cx="1067251" cy="6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img.findtm.ru/img/tz_registered_img/31/31831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86" y="4094670"/>
            <a:ext cx="1513362" cy="4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eprussia.ru/com/logo/logo_3365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2" y="5464470"/>
            <a:ext cx="1915372" cy="3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21402" r="12762" b="21402"/>
          <a:stretch/>
        </p:blipFill>
        <p:spPr bwMode="auto">
          <a:xfrm>
            <a:off x="4056970" y="4687132"/>
            <a:ext cx="1324346" cy="5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9749"/>
            <a:ext cx="1281653" cy="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18" y="3309749"/>
            <a:ext cx="1427473" cy="59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1" t="6666" r="35926" b="85813"/>
          <a:stretch/>
        </p:blipFill>
        <p:spPr bwMode="auto">
          <a:xfrm>
            <a:off x="2857680" y="5441454"/>
            <a:ext cx="1610853" cy="3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83327" y="58442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100" i="1" dirty="0">
                <a:latin typeface="Verdana" pitchFamily="34" charset="0"/>
              </a:rPr>
              <a:t>*Данные по состоянию на </a:t>
            </a:r>
            <a:r>
              <a:rPr lang="ru-RU" sz="1100" i="1" dirty="0" smtClean="0">
                <a:latin typeface="Verdana" pitchFamily="34" charset="0"/>
              </a:rPr>
              <a:t>30.06.2014 </a:t>
            </a:r>
            <a:r>
              <a:rPr lang="ru-RU" sz="1100" i="1" dirty="0">
                <a:latin typeface="Verdana" pitchFamily="34" charset="0"/>
              </a:rPr>
              <a:t>г.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07" y="4984141"/>
            <a:ext cx="1016124" cy="8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9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36073" cy="346075"/>
          </a:xfrm>
        </p:spPr>
        <p:txBody>
          <a:bodyPr/>
          <a:lstStyle/>
          <a:p>
            <a:r>
              <a:rPr lang="ru-RU" sz="1600" dirty="0" smtClean="0"/>
              <a:t>МОДЕЛЬ ЕДИНОГО ЦЕНТРА КРЕДИТНО-СТРАХОВОЙ ПОДДЕРЖКИ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1398" y="1484784"/>
            <a:ext cx="783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Подход объединения кредитных и страховых компетенций по поддержке экспорта использовался в Республике Корея, Турции, Чехии, Словакии, Канаде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" name="Picture 2" descr="L:\12 УВК\Общий каталог\Фирменный стиль\Logos\for_WEB\PNG_for_WEB\EXIAR_Logo_RUS_descriptor_H_for_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7458"/>
            <a:ext cx="3312368" cy="15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euroinfocenter.ru/sites/default/files/images/partner/logo/roseksimbank_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14846"/>
          <a:stretch/>
        </p:blipFill>
        <p:spPr bwMode="auto">
          <a:xfrm>
            <a:off x="1907704" y="4797152"/>
            <a:ext cx="2592288" cy="8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906106" y="3068960"/>
            <a:ext cx="3697467" cy="2952328"/>
          </a:xfrm>
          <a:prstGeom prst="rect">
            <a:avLst/>
          </a:prstGeom>
          <a:noFill/>
          <a:ln w="9525" cap="flat" cmpd="sng" algn="ctr">
            <a:solidFill>
              <a:srgbClr val="2C5689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endParaRPr lang="ru-RU" sz="1200" smtClean="0">
              <a:solidFill>
                <a:srgbClr val="C7475D"/>
              </a:solidFill>
              <a:latin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348880"/>
            <a:ext cx="3708744" cy="646331"/>
          </a:xfrm>
          <a:prstGeom prst="rect">
            <a:avLst/>
          </a:prstGeom>
          <a:solidFill>
            <a:srgbClr val="2C568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Verdana"/>
              </a:rPr>
              <a:t>ЦЕНТР </a:t>
            </a:r>
            <a:r>
              <a:rPr lang="ru-RU" b="1" dirty="0">
                <a:solidFill>
                  <a:srgbClr val="FFFFFF"/>
                </a:solidFill>
                <a:latin typeface="Verdana"/>
              </a:rPr>
              <a:t>КРЕДИТНО-СТРАХОВОЙ ПОДДЕРЖКИ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761"/>
          <a:stretch/>
        </p:blipFill>
        <p:spPr bwMode="auto">
          <a:xfrm>
            <a:off x="4712746" y="2276872"/>
            <a:ext cx="616846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29591" y="2132856"/>
            <a:ext cx="334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Единая операционная модель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761"/>
          <a:stretch/>
        </p:blipFill>
        <p:spPr bwMode="auto">
          <a:xfrm>
            <a:off x="4712746" y="2913695"/>
            <a:ext cx="616846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29591" y="2748573"/>
            <a:ext cx="3343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Единые стандарты деятельности и процедуры принятия решения, единая нормативная база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761"/>
          <a:stretch/>
        </p:blipFill>
        <p:spPr bwMode="auto">
          <a:xfrm>
            <a:off x="4750034" y="4005064"/>
            <a:ext cx="616846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366879" y="3858620"/>
            <a:ext cx="33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Единая система управления рисками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761"/>
          <a:stretch/>
        </p:blipFill>
        <p:spPr bwMode="auto">
          <a:xfrm>
            <a:off x="4785352" y="4797152"/>
            <a:ext cx="616846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357216" y="4620781"/>
            <a:ext cx="330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Максимальная адаптивность, оперативность принятия решений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10761"/>
          <a:stretch/>
        </p:blipFill>
        <p:spPr bwMode="auto">
          <a:xfrm>
            <a:off x="4788679" y="5515817"/>
            <a:ext cx="616846" cy="50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52289" y="5476166"/>
            <a:ext cx="330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Verdana"/>
              </a:rPr>
              <a:t>Эффективность использования ресурсов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913" y="836712"/>
            <a:ext cx="777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Verdana"/>
              </a:rPr>
              <a:t>Цель Центра -  комплексная финансовая поддержка экспорта</a:t>
            </a:r>
            <a:endParaRPr lang="ru-RU" sz="2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908720"/>
            <a:ext cx="6556375" cy="1872208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2C5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4400" dirty="0" smtClean="0">
                <a:solidFill>
                  <a:srgbClr val="2C5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2C5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5445224"/>
            <a:ext cx="3779838" cy="6481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dirty="0" smtClean="0">
                <a:latin typeface="Verdana" pitchFamily="34" charset="0"/>
              </a:rPr>
              <a:t>Тел.   +7 (495) 783 11 88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dirty="0" smtClean="0">
                <a:latin typeface="Verdana" pitchFamily="34" charset="0"/>
              </a:rPr>
              <a:t>Факс: +7 (495) 783 11 22</a:t>
            </a:r>
            <a:endParaRPr lang="en-US" altLang="ru-RU" sz="900" dirty="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ru-RU" sz="900" dirty="0" smtClean="0">
                <a:latin typeface="Verdana" pitchFamily="34" charset="0"/>
              </a:rPr>
              <a:t>info</a:t>
            </a:r>
            <a:r>
              <a:rPr lang="ru-RU" altLang="ru-RU" sz="900" dirty="0" smtClean="0">
                <a:latin typeface="Verdana" pitchFamily="34" charset="0"/>
              </a:rPr>
              <a:t>@</a:t>
            </a:r>
            <a:r>
              <a:rPr lang="en-US" altLang="ru-RU" sz="900" dirty="0" smtClean="0">
                <a:latin typeface="Verdana" pitchFamily="34" charset="0"/>
              </a:rPr>
              <a:t>exiar.ru</a:t>
            </a:r>
            <a:endParaRPr lang="ru-RU" altLang="ru-RU" sz="900" dirty="0" smtClean="0">
              <a:latin typeface="Verdana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altLang="ru-RU" sz="900" dirty="0" smtClean="0">
                <a:latin typeface="Verdana" pitchFamily="34" charset="0"/>
              </a:rPr>
              <a:t>www.exiar.ru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777874" y="2636912"/>
            <a:ext cx="7826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Поляков Андрей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Сергеевич</a:t>
            </a:r>
          </a:p>
          <a:p>
            <a:endParaRPr lang="ru-RU" b="1" dirty="0">
              <a:solidFill>
                <a:srgbClr val="000000"/>
              </a:solidFill>
              <a:latin typeface="Verdana"/>
            </a:endParaRPr>
          </a:p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Управляющий директор по региональному развитию и  поддержке МСП</a:t>
            </a:r>
          </a:p>
          <a:p>
            <a:endParaRPr lang="ru-RU" b="1" dirty="0">
              <a:solidFill>
                <a:srgbClr val="000000"/>
              </a:solidFill>
              <a:latin typeface="Verdana"/>
            </a:endParaRPr>
          </a:p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Тел.:    +7 (985) 727-50-22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Verdana"/>
              </a:rPr>
              <a:t>E-mail: </a:t>
            </a:r>
            <a:r>
              <a:rPr lang="en-US" b="1" dirty="0">
                <a:solidFill>
                  <a:srgbClr val="2C5689"/>
                </a:solidFill>
                <a:latin typeface="Verdana"/>
              </a:rPr>
              <a:t>polyakov@exiar.ru</a:t>
            </a:r>
            <a:endParaRPr lang="ru-RU" b="1" dirty="0">
              <a:solidFill>
                <a:srgbClr val="2C5689"/>
              </a:solidFill>
              <a:latin typeface="Verdana"/>
            </a:endParaRPr>
          </a:p>
          <a:p>
            <a:endParaRPr lang="en-US" b="1" u="sng" dirty="0" smtClean="0">
              <a:solidFill>
                <a:srgbClr val="000000"/>
              </a:solidFill>
              <a:latin typeface="Verdana"/>
            </a:endParaRPr>
          </a:p>
          <a:p>
            <a:endParaRPr lang="ru-RU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800" dirty="0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492057" cy="346075"/>
          </a:xfrm>
        </p:spPr>
        <p:txBody>
          <a:bodyPr/>
          <a:lstStyle/>
          <a:p>
            <a:r>
              <a:rPr lang="ru-RU" sz="1600" dirty="0"/>
              <a:t>ТЕКУЩИЕ ОСОБЕННОСТИ </a:t>
            </a:r>
            <a:r>
              <a:rPr lang="ru-RU" sz="1600" dirty="0" smtClean="0"/>
              <a:t>РЫНКА КРЕДИТОВАНИЯ</a:t>
            </a:r>
            <a:endParaRPr lang="ru-RU" sz="1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39953" y="908720"/>
            <a:ext cx="4392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2663" indent="-441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D3D3"/>
              </a:buClr>
              <a:buFont typeface="Arial" charset="0"/>
              <a:buChar char="▬"/>
              <a:defRPr sz="1500">
                <a:solidFill>
                  <a:schemeClr val="tx1"/>
                </a:solidFill>
                <a:latin typeface="+mn-lt"/>
              </a:defRPr>
            </a:lvl2pPr>
            <a:lvl3pPr marL="1390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986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6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38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10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782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54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dirty="0">
                <a:latin typeface="+mj-lt"/>
              </a:rPr>
              <a:t>Снижение общего спроса на кредиты из-за опасений нестабильности</a:t>
            </a:r>
          </a:p>
          <a:p>
            <a:r>
              <a:rPr lang="ru-RU" sz="2000" dirty="0" smtClean="0">
                <a:latin typeface="+mj-lt"/>
              </a:rPr>
              <a:t>Усиление межбанковской конкуренции</a:t>
            </a:r>
          </a:p>
          <a:p>
            <a:r>
              <a:rPr lang="ru-RU" sz="2000" dirty="0">
                <a:latin typeface="+mj-lt"/>
              </a:rPr>
              <a:t>Проблемы с фондированием</a:t>
            </a:r>
          </a:p>
          <a:p>
            <a:r>
              <a:rPr lang="ru-RU" sz="2000" dirty="0">
                <a:latin typeface="+mj-lt"/>
              </a:rPr>
              <a:t>Рост просроченной задолженности </a:t>
            </a:r>
          </a:p>
          <a:p>
            <a:endParaRPr lang="ru-RU" sz="2000" dirty="0">
              <a:latin typeface="+mj-lt"/>
            </a:endParaRPr>
          </a:p>
        </p:txBody>
      </p:sp>
      <p:pic>
        <p:nvPicPr>
          <p:cNvPr id="15362" name="Picture 2" descr="http://www.gamebo.ru/images/domino_nach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047974"/>
            <a:ext cx="3232625" cy="23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73112" y="3717032"/>
            <a:ext cx="78313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sz="2000" dirty="0" smtClean="0">
                <a:latin typeface="+mj-lt"/>
              </a:rPr>
              <a:t>Сложности </a:t>
            </a:r>
            <a:r>
              <a:rPr lang="ru-RU" sz="2000" dirty="0">
                <a:latin typeface="+mj-lt"/>
              </a:rPr>
              <a:t>с обеспечением</a:t>
            </a: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sz="2000" dirty="0">
                <a:latin typeface="+mj-lt"/>
              </a:rPr>
              <a:t>Проблемы с достаточностью </a:t>
            </a:r>
            <a:r>
              <a:rPr lang="ru-RU" sz="2000" dirty="0" smtClean="0">
                <a:latin typeface="+mj-lt"/>
              </a:rPr>
              <a:t>капитала</a:t>
            </a:r>
            <a:endParaRPr lang="ru-RU" sz="2000" dirty="0">
              <a:latin typeface="+mj-lt"/>
            </a:endParaRP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sz="2000" dirty="0" smtClean="0">
                <a:latin typeface="+mj-lt"/>
              </a:rPr>
              <a:t>Необходимость поддержания </a:t>
            </a:r>
            <a:r>
              <a:rPr lang="ru-RU" sz="2000" dirty="0">
                <a:latin typeface="+mj-lt"/>
              </a:rPr>
              <a:t>высокого уровня резервов </a:t>
            </a:r>
            <a:endParaRPr lang="ru-RU" sz="2000" dirty="0" smtClean="0">
              <a:latin typeface="+mj-lt"/>
            </a:endParaRPr>
          </a:p>
          <a:p>
            <a:pPr marL="361950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689"/>
              </a:buClr>
              <a:buFont typeface="Arial" charset="0"/>
              <a:buChar char="▬"/>
            </a:pPr>
            <a:r>
              <a:rPr lang="ru-RU" sz="2000" dirty="0">
                <a:latin typeface="+mj-lt"/>
              </a:rPr>
              <a:t>Продуктовая конкуренция (переход части заявок из кредитов в лизинг и факторинг</a:t>
            </a:r>
            <a:r>
              <a:rPr lang="ru-RU" sz="2000" dirty="0" smtClean="0">
                <a:latin typeface="+mj-lt"/>
              </a:rPr>
              <a:t>)</a:t>
            </a:r>
            <a:endParaRPr lang="ru-RU" sz="2000" dirty="0">
              <a:latin typeface="+mj-lt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МЕХАНИЗМЫ МИНИМИЗАЦИИ РИСКОВ </a:t>
            </a:r>
            <a:r>
              <a:rPr lang="ru-RU" dirty="0" smtClean="0">
                <a:latin typeface="+mj-lt"/>
              </a:rPr>
              <a:t>РОССИЙСКИХ</a:t>
            </a:r>
            <a:r>
              <a:rPr lang="ru-RU" dirty="0" smtClean="0"/>
              <a:t> БАНКОВ ПРИ ЭКСПОРТНОМ ФИНАНСИРОВАНИИ </a:t>
            </a:r>
          </a:p>
        </p:txBody>
      </p:sp>
    </p:spTree>
    <p:extLst>
      <p:ext uri="{BB962C8B-B14F-4D97-AF65-F5344CB8AC3E}">
        <p14:creationId xmlns:p14="http://schemas.microsoft.com/office/powerpoint/2010/main" val="3522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35875" cy="346075"/>
          </a:xfrm>
        </p:spPr>
        <p:txBody>
          <a:bodyPr/>
          <a:lstStyle/>
          <a:p>
            <a:r>
              <a:rPr lang="ru-RU" sz="1600" dirty="0" smtClean="0"/>
              <a:t>ГОСУДАРСТВЕННАЯ ПОДДЕРЖКА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117193"/>
            <a:ext cx="5112566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+mj-lt"/>
              </a:rPr>
              <a:t>Общая задолженность  банков перед государством - рекордные 7,1 трлн </a:t>
            </a:r>
            <a:r>
              <a:rPr lang="ru-RU" sz="2200" dirty="0" err="1" smtClean="0">
                <a:latin typeface="+mj-lt"/>
              </a:rPr>
              <a:t>руб</a:t>
            </a:r>
            <a:r>
              <a:rPr lang="ru-RU" sz="2200" dirty="0" smtClean="0">
                <a:latin typeface="+mj-lt"/>
              </a:rPr>
              <a:t>*.</a:t>
            </a:r>
            <a:endParaRPr lang="ru-RU" sz="2200" dirty="0"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89238" y="4725144"/>
            <a:ext cx="7815209" cy="1080120"/>
            <a:chOff x="3936615" y="908719"/>
            <a:chExt cx="5015481" cy="364802"/>
          </a:xfrm>
        </p:grpSpPr>
        <p:sp>
          <p:nvSpPr>
            <p:cNvPr id="11" name="TextBox 10"/>
            <p:cNvSpPr txBox="1"/>
            <p:nvPr/>
          </p:nvSpPr>
          <p:spPr>
            <a:xfrm>
              <a:off x="3936615" y="908720"/>
              <a:ext cx="1225456" cy="364382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 anchor="ctr" anchorCtr="1"/>
            <a:lstStyle>
              <a:defPPr>
                <a:defRPr lang="en-GB"/>
              </a:defPPr>
              <a:lvl1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ru-RU" sz="2000" dirty="0" smtClean="0">
                  <a:latin typeface="+mj-lt"/>
                </a:rPr>
                <a:t>300 МЛРД. РУБ.</a:t>
              </a:r>
              <a:endParaRPr lang="ru-RU" sz="2000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2730" y="908719"/>
              <a:ext cx="3879366" cy="364802"/>
            </a:xfrm>
            <a:prstGeom prst="rect">
              <a:avLst/>
            </a:prstGeom>
            <a:solidFill>
              <a:srgbClr val="2C5689"/>
            </a:solidFill>
            <a:ln>
              <a:noFill/>
            </a:ln>
            <a:extLst/>
          </p:spPr>
          <p:txBody>
            <a:bodyPr lIns="90000" tIns="45000" rIns="90000" bIns="45000" anchor="ctr" anchorCtr="1"/>
            <a:lstStyle>
              <a:defPPr>
                <a:defRPr lang="en-GB"/>
              </a:defPPr>
              <a:lvl1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r>
                <a:rPr lang="ru-RU" sz="2000" dirty="0" smtClean="0">
                  <a:latin typeface="+mj-lt"/>
                </a:rPr>
                <a:t>СОВОКУПНАЯ СТРАХОВАЯ ЕМКОСТЬ</a:t>
              </a:r>
              <a:r>
                <a:rPr lang="en-US" sz="2000" dirty="0" smtClean="0">
                  <a:latin typeface="+mj-lt"/>
                </a:rPr>
                <a:t>, </a:t>
              </a:r>
              <a:r>
                <a:rPr lang="ru-RU" sz="2000" dirty="0" smtClean="0">
                  <a:latin typeface="+mj-lt"/>
                </a:rPr>
                <a:t>ОБЕСПЕЧЕНАЯ ГОСУДАРСТВЕННОЙ ГАРАНТИЕЙ РФ</a:t>
              </a:r>
              <a:endParaRPr lang="ru-RU" sz="2000" dirty="0">
                <a:latin typeface="+mj-lt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91880" y="2564904"/>
            <a:ext cx="51125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latin typeface="+mj-lt"/>
              </a:rPr>
              <a:t>Цель </a:t>
            </a:r>
            <a:r>
              <a:rPr lang="ru-RU" sz="2200" b="1" dirty="0">
                <a:latin typeface="+mj-lt"/>
              </a:rPr>
              <a:t>деятельности ЭКСАР: </a:t>
            </a:r>
            <a:r>
              <a:rPr lang="ru-RU" sz="2200" dirty="0">
                <a:latin typeface="+mj-lt"/>
              </a:rPr>
              <a:t>предоставление всесторонней поддержки российским экспортерам и </a:t>
            </a:r>
            <a:r>
              <a:rPr lang="ru-RU" sz="2200" dirty="0" smtClean="0">
                <a:latin typeface="+mj-lt"/>
              </a:rPr>
              <a:t>инвесторам, </a:t>
            </a:r>
            <a:r>
              <a:rPr lang="ru-RU" sz="2200" b="1" dirty="0" smtClean="0">
                <a:solidFill>
                  <a:srgbClr val="973545"/>
                </a:solidFill>
                <a:latin typeface="+mj-lt"/>
              </a:rPr>
              <a:t>содействие </a:t>
            </a:r>
            <a:r>
              <a:rPr lang="ru-RU" sz="2200" b="1" dirty="0">
                <a:solidFill>
                  <a:srgbClr val="973545"/>
                </a:solidFill>
                <a:latin typeface="+mj-lt"/>
              </a:rPr>
              <a:t>в организации </a:t>
            </a:r>
            <a:r>
              <a:rPr lang="ru-RU" sz="2200" b="1" dirty="0" smtClean="0">
                <a:solidFill>
                  <a:srgbClr val="973545"/>
                </a:solidFill>
                <a:latin typeface="+mj-lt"/>
              </a:rPr>
              <a:t>финансирования </a:t>
            </a:r>
            <a:r>
              <a:rPr lang="ru-RU" sz="2200" b="1" dirty="0">
                <a:solidFill>
                  <a:srgbClr val="973545"/>
                </a:solidFill>
                <a:latin typeface="+mj-lt"/>
              </a:rPr>
              <a:t>проектов</a:t>
            </a:r>
            <a:endParaRPr lang="en-US" sz="2200" b="1" dirty="0">
              <a:solidFill>
                <a:srgbClr val="973545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778" y="5826718"/>
            <a:ext cx="16065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 smtClean="0">
                <a:latin typeface="+mj-lt"/>
              </a:rPr>
              <a:t>*По </a:t>
            </a:r>
            <a:r>
              <a:rPr lang="ru-RU" sz="1100" i="1" dirty="0">
                <a:latin typeface="+mj-lt"/>
              </a:rPr>
              <a:t>данными </a:t>
            </a:r>
            <a:r>
              <a:rPr lang="en-US" sz="1100" i="1" dirty="0">
                <a:latin typeface="+mj-lt"/>
              </a:rPr>
              <a:t>Fitch </a:t>
            </a:r>
            <a:endParaRPr lang="ru-RU" sz="1100" i="1" dirty="0">
              <a:latin typeface="+mj-lt"/>
            </a:endParaRPr>
          </a:p>
        </p:txBody>
      </p:sp>
      <p:pic>
        <p:nvPicPr>
          <p:cNvPr id="14338" name="Picture 2" descr="http://www.forbes.ru/sites/default/files/imagecache/forbes2013_530_313/main/story/TASS_4519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8" y="1096278"/>
            <a:ext cx="2578822" cy="15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:\12 УВК\Общий каталог\Фирменный стиль\Logos\for_WEB\PNG_for_WEB\EXIAR_Logo_RUS_descriptor_H_for_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2820873"/>
            <a:ext cx="2570974" cy="118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ДОСТАТОЧНОСТЬ КАПИТАЛА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090" y="836712"/>
            <a:ext cx="780735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+mj-lt"/>
              </a:rPr>
              <a:t>Темпы </a:t>
            </a:r>
            <a:r>
              <a:rPr lang="ru-RU" sz="2000" dirty="0">
                <a:latin typeface="+mj-lt"/>
              </a:rPr>
              <a:t>роста капитала банков (16,6</a:t>
            </a:r>
            <a:r>
              <a:rPr lang="ru-RU" sz="2000" dirty="0" smtClean="0">
                <a:latin typeface="+mj-lt"/>
              </a:rPr>
              <a:t>%) отстают от </a:t>
            </a:r>
            <a:r>
              <a:rPr lang="ru-RU" sz="2000" dirty="0">
                <a:latin typeface="+mj-lt"/>
              </a:rPr>
              <a:t>динамики их совокупных активов (18,9%), из-за чего достаточность собственных средств кредитных организаций снизилась за год с 14,7% до 13,7</a:t>
            </a:r>
            <a:r>
              <a:rPr lang="ru-RU" sz="2000" dirty="0" smtClean="0">
                <a:latin typeface="+mj-lt"/>
              </a:rPr>
              <a:t>%* 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276" y="5764329"/>
            <a:ext cx="7776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+mj-lt"/>
              </a:rPr>
              <a:t>*</a:t>
            </a:r>
            <a:r>
              <a:rPr lang="ru-RU" sz="1100" i="1" dirty="0">
                <a:latin typeface="+mj-lt"/>
              </a:rPr>
              <a:t> </a:t>
            </a:r>
            <a:r>
              <a:rPr lang="ru-RU" sz="1100" i="1" dirty="0" smtClean="0">
                <a:latin typeface="+mj-lt"/>
              </a:rPr>
              <a:t>Источник: Ассоциация </a:t>
            </a:r>
            <a:r>
              <a:rPr lang="ru-RU" sz="1100" i="1" dirty="0">
                <a:latin typeface="+mj-lt"/>
              </a:rPr>
              <a:t>“Россия”</a:t>
            </a:r>
            <a:endParaRPr lang="ru-RU" sz="1100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5026" y="2291388"/>
            <a:ext cx="4481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73545"/>
                </a:solidFill>
                <a:latin typeface="+mj-lt"/>
              </a:rPr>
              <a:t>Требования по достаточности капитала ограничивают развитие кредитного бизнеса</a:t>
            </a:r>
            <a:endParaRPr lang="ru-RU" sz="2400" b="1" i="1" dirty="0">
              <a:solidFill>
                <a:srgbClr val="973545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7" y="4451919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+mj-lt"/>
              </a:rPr>
              <a:t>Договор страхования ЭКСАР позволяет снизить влияние </a:t>
            </a:r>
            <a:r>
              <a:rPr lang="ru-RU" sz="2000" b="1" i="1" dirty="0">
                <a:latin typeface="+mj-lt"/>
              </a:rPr>
              <a:t>на </a:t>
            </a:r>
            <a:r>
              <a:rPr lang="ru-RU" sz="2000" b="1" i="1" dirty="0" smtClean="0">
                <a:latin typeface="+mj-lt"/>
              </a:rPr>
              <a:t>капитал: в </a:t>
            </a:r>
            <a:r>
              <a:rPr lang="ru-RU" sz="2000" b="1" i="1" dirty="0">
                <a:latin typeface="+mj-lt"/>
              </a:rPr>
              <a:t>рублях коэффициент </a:t>
            </a:r>
            <a:r>
              <a:rPr lang="ru-RU" sz="2000" b="1" i="1" dirty="0" smtClean="0">
                <a:latin typeface="+mj-lt"/>
              </a:rPr>
              <a:t>0,2;  </a:t>
            </a:r>
            <a:r>
              <a:rPr lang="ru-RU" sz="2000" b="1" i="1" dirty="0">
                <a:latin typeface="+mj-lt"/>
              </a:rPr>
              <a:t>в валюте - коэффициент </a:t>
            </a:r>
            <a:r>
              <a:rPr lang="ru-RU" sz="2000" b="1" i="1" dirty="0" smtClean="0">
                <a:latin typeface="+mj-lt"/>
              </a:rPr>
              <a:t>0,5 (</a:t>
            </a:r>
            <a:r>
              <a:rPr lang="ru-RU" sz="2000" b="1" dirty="0" smtClean="0">
                <a:latin typeface="+mj-lt"/>
              </a:rPr>
              <a:t>Инструкция </a:t>
            </a:r>
            <a:r>
              <a:rPr lang="ru-RU" sz="2000" b="1" dirty="0">
                <a:latin typeface="+mj-lt"/>
              </a:rPr>
              <a:t>Банка России </a:t>
            </a:r>
            <a:r>
              <a:rPr lang="ru-RU" sz="2000" b="1" dirty="0" smtClean="0">
                <a:latin typeface="+mj-lt"/>
              </a:rPr>
              <a:t>№ 139-И)</a:t>
            </a:r>
            <a:endParaRPr lang="ru-RU" sz="2000" b="1" i="1" dirty="0">
              <a:latin typeface="+mj-lt"/>
            </a:endParaRPr>
          </a:p>
        </p:txBody>
      </p:sp>
      <p:pic>
        <p:nvPicPr>
          <p:cNvPr id="13314" name="Picture 2" descr="Money, Euro, Coin, Coins, Bank Note, Calculator,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6" y="2160151"/>
            <a:ext cx="3342862" cy="22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 bwMode="auto">
          <a:xfrm rot="5400000">
            <a:off x="6183713" y="3789040"/>
            <a:ext cx="504056" cy="7920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35875" cy="346075"/>
          </a:xfrm>
        </p:spPr>
        <p:txBody>
          <a:bodyPr/>
          <a:lstStyle/>
          <a:p>
            <a:r>
              <a:rPr lang="ru-RU" sz="1600" dirty="0" smtClean="0"/>
              <a:t>ОБЕСПЕЧЕНИЕ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4005064"/>
            <a:ext cx="2808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73545"/>
                </a:solidFill>
                <a:latin typeface="+mj-lt"/>
              </a:rPr>
              <a:t>Заемщик не имеет необходимого  обеспечения по кредиту  </a:t>
            </a:r>
            <a:endParaRPr lang="ru-RU" sz="2000" b="1" i="1" dirty="0">
              <a:solidFill>
                <a:srgbClr val="973545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90" y="3861048"/>
            <a:ext cx="5040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</a:rPr>
              <a:t>Договор </a:t>
            </a:r>
            <a:r>
              <a:rPr lang="ru-RU" sz="2000" b="1" i="1" dirty="0">
                <a:latin typeface="+mj-lt"/>
              </a:rPr>
              <a:t>страхования </a:t>
            </a:r>
            <a:r>
              <a:rPr lang="ru-RU" sz="2000" b="1" i="1" dirty="0" smtClean="0">
                <a:latin typeface="+mj-lt"/>
              </a:rPr>
              <a:t>ЭКСАР может использоваться в качестве залогового обеспечения 1-й </a:t>
            </a:r>
            <a:r>
              <a:rPr lang="ru-RU" sz="2000" b="1" i="1" dirty="0">
                <a:latin typeface="+mj-lt"/>
              </a:rPr>
              <a:t>категории </a:t>
            </a:r>
            <a:r>
              <a:rPr lang="ru-RU" sz="2000" b="1" i="1" dirty="0" smtClean="0">
                <a:latin typeface="+mj-lt"/>
              </a:rPr>
              <a:t>качества (п. </a:t>
            </a:r>
            <a:r>
              <a:rPr lang="ru-RU" sz="2000" b="1" i="1" dirty="0">
                <a:latin typeface="+mj-lt"/>
              </a:rPr>
              <a:t>6.2.8. Положения Банка России № </a:t>
            </a:r>
            <a:r>
              <a:rPr lang="ru-RU" sz="2000" b="1" i="1" dirty="0" smtClean="0">
                <a:latin typeface="+mj-lt"/>
              </a:rPr>
              <a:t>254-П)</a:t>
            </a:r>
            <a:endParaRPr lang="ru-RU" sz="2000" b="1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913" y="5715367"/>
            <a:ext cx="782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+mj-lt"/>
              </a:rPr>
              <a:t>*На основе опроса </a:t>
            </a:r>
            <a:r>
              <a:rPr lang="ru-RU" sz="1100" i="1" dirty="0">
                <a:latin typeface="+mj-lt"/>
              </a:rPr>
              <a:t>97 представителей </a:t>
            </a:r>
            <a:r>
              <a:rPr lang="ru-RU" sz="1100" i="1" dirty="0" smtClean="0">
                <a:latin typeface="+mj-lt"/>
              </a:rPr>
              <a:t>кредитно-финансовых организаций, 406 компаний МС</a:t>
            </a:r>
            <a:r>
              <a:rPr lang="ru-RU" sz="1100" i="1" dirty="0">
                <a:latin typeface="+mj-lt"/>
              </a:rPr>
              <a:t>Б</a:t>
            </a:r>
            <a:r>
              <a:rPr lang="ru-RU" sz="1100" i="1" dirty="0" smtClean="0">
                <a:latin typeface="+mj-lt"/>
              </a:rPr>
              <a:t> </a:t>
            </a:r>
            <a:r>
              <a:rPr lang="ru-RU" sz="1100" i="1" dirty="0">
                <a:latin typeface="+mj-lt"/>
              </a:rPr>
              <a:t>из 20 регионов </a:t>
            </a:r>
            <a:r>
              <a:rPr lang="ru-RU" sz="1100" i="1" dirty="0" smtClean="0">
                <a:latin typeface="+mj-lt"/>
              </a:rPr>
              <a:t>РФ</a:t>
            </a:r>
            <a:r>
              <a:rPr lang="ru-RU" sz="1100" i="1" dirty="0">
                <a:latin typeface="+mj-lt"/>
              </a:rPr>
              <a:t>;</a:t>
            </a:r>
            <a:r>
              <a:rPr lang="ru-RU" sz="1100" i="1" dirty="0" smtClean="0">
                <a:latin typeface="+mj-lt"/>
              </a:rPr>
              <a:t>  2014 год</a:t>
            </a:r>
            <a:endParaRPr lang="ru-RU" sz="1100" i="1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5" y="836712"/>
            <a:ext cx="78486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Барьеры кредитования ВЭД</a:t>
            </a:r>
            <a:r>
              <a:rPr lang="ru-RU" b="1" dirty="0">
                <a:latin typeface="+mj-lt"/>
              </a:rPr>
              <a:t>*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172422"/>
              </p:ext>
            </p:extLst>
          </p:nvPr>
        </p:nvGraphicFramePr>
        <p:xfrm>
          <a:off x="821630" y="1154327"/>
          <a:ext cx="7773095" cy="289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Стрелка вправо 17"/>
          <p:cNvSpPr/>
          <p:nvPr/>
        </p:nvSpPr>
        <p:spPr bwMode="auto">
          <a:xfrm>
            <a:off x="3311862" y="4293096"/>
            <a:ext cx="504056" cy="7920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</a:p>
        </p:txBody>
      </p:sp>
    </p:spTree>
    <p:extLst>
      <p:ext uri="{BB962C8B-B14F-4D97-AF65-F5344CB8AC3E}">
        <p14:creationId xmlns:p14="http://schemas.microsoft.com/office/powerpoint/2010/main" val="8409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РЕЗЕРВЫ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28642" y="979131"/>
            <a:ext cx="44030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973545"/>
                </a:solidFill>
                <a:latin typeface="+mj-lt"/>
              </a:rPr>
              <a:t>При кредитовании экспортных операций возникает необходимость создания большого объема</a:t>
            </a:r>
            <a:r>
              <a:rPr lang="en-US" sz="2500" b="1" i="1" dirty="0" smtClean="0">
                <a:solidFill>
                  <a:srgbClr val="973545"/>
                </a:solidFill>
                <a:latin typeface="+mj-lt"/>
              </a:rPr>
              <a:t> </a:t>
            </a:r>
            <a:r>
              <a:rPr lang="ru-RU" sz="2500" b="1" i="1" dirty="0" smtClean="0">
                <a:solidFill>
                  <a:srgbClr val="973545"/>
                </a:solidFill>
                <a:latin typeface="+mj-lt"/>
              </a:rPr>
              <a:t>обязательных резервов</a:t>
            </a:r>
            <a:endParaRPr lang="ru-RU" sz="2500" b="1" i="1" dirty="0">
              <a:solidFill>
                <a:srgbClr val="973545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792" y="4293096"/>
            <a:ext cx="7855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+mj-lt"/>
              </a:rPr>
              <a:t>Договор </a:t>
            </a:r>
            <a:r>
              <a:rPr lang="ru-RU" sz="2400" b="1" i="1" dirty="0">
                <a:latin typeface="+mj-lt"/>
              </a:rPr>
              <a:t>страхования ЭКСАР </a:t>
            </a:r>
            <a:r>
              <a:rPr lang="ru-RU" sz="2400" b="1" i="1" dirty="0" smtClean="0">
                <a:latin typeface="+mj-lt"/>
              </a:rPr>
              <a:t> позволяет минимизировать резервы </a:t>
            </a:r>
            <a:r>
              <a:rPr lang="ru-RU" sz="2400" b="1" i="1" dirty="0">
                <a:latin typeface="+mj-lt"/>
              </a:rPr>
              <a:t>т.к. </a:t>
            </a:r>
            <a:r>
              <a:rPr lang="ru-RU" sz="2400" b="1" i="1" dirty="0" smtClean="0">
                <a:latin typeface="+mj-lt"/>
              </a:rPr>
              <a:t>является обеспечением </a:t>
            </a:r>
            <a:r>
              <a:rPr lang="ru-RU" sz="2400" b="1" i="1" dirty="0">
                <a:latin typeface="+mj-lt"/>
              </a:rPr>
              <a:t>1-й категории </a:t>
            </a:r>
            <a:r>
              <a:rPr lang="ru-RU" sz="2400" b="1" i="1" dirty="0" smtClean="0">
                <a:latin typeface="+mj-lt"/>
              </a:rPr>
              <a:t>качества (п. 6.2.8. Положения </a:t>
            </a:r>
            <a:r>
              <a:rPr lang="ru-RU" sz="2400" b="1" i="1" dirty="0">
                <a:latin typeface="+mj-lt"/>
              </a:rPr>
              <a:t>Банка </a:t>
            </a:r>
            <a:r>
              <a:rPr lang="ru-RU" sz="2400" b="1" i="1" dirty="0" smtClean="0">
                <a:latin typeface="+mj-lt"/>
              </a:rPr>
              <a:t>России № 254-П)</a:t>
            </a:r>
            <a:endParaRPr lang="ru-RU" sz="2400" b="1" i="1" dirty="0">
              <a:latin typeface="+mj-lt"/>
            </a:endParaRPr>
          </a:p>
        </p:txBody>
      </p:sp>
      <p:pic>
        <p:nvPicPr>
          <p:cNvPr id="12300" name="Picture 12" descr="http://images.aif.ru/003/564/861eda3dee48bc2c20ba2261fc5f622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6"/>
          <a:stretch/>
        </p:blipFill>
        <p:spPr bwMode="auto">
          <a:xfrm>
            <a:off x="775792" y="979131"/>
            <a:ext cx="3452850" cy="28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 bwMode="auto">
          <a:xfrm rot="5400000">
            <a:off x="6162554" y="3563300"/>
            <a:ext cx="535268" cy="9243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5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РИСКИ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638" y="817662"/>
            <a:ext cx="777686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+mj-lt"/>
              </a:rPr>
              <a:t>Рост </a:t>
            </a:r>
            <a:r>
              <a:rPr lang="ru-RU" sz="2000" dirty="0">
                <a:latin typeface="+mj-lt"/>
              </a:rPr>
              <a:t>просроченной задолженности (12,3%) по кредитам юридическим </a:t>
            </a:r>
            <a:r>
              <a:rPr lang="ru-RU" sz="2000" dirty="0" smtClean="0">
                <a:latin typeface="+mj-lt"/>
              </a:rPr>
              <a:t>лицам сопоставим </a:t>
            </a:r>
            <a:r>
              <a:rPr lang="ru-RU" sz="2000" dirty="0">
                <a:latin typeface="+mj-lt"/>
              </a:rPr>
              <a:t>с темпом увеличения корпоративного портфеля ссуд (12,7</a:t>
            </a:r>
            <a:r>
              <a:rPr lang="ru-RU" sz="2000" dirty="0" smtClean="0">
                <a:latin typeface="+mj-lt"/>
              </a:rPr>
              <a:t>%)* 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763291"/>
            <a:ext cx="420352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AA0202"/>
                </a:solidFill>
                <a:latin typeface="+mj-lt"/>
              </a:rPr>
              <a:t>Есть опасения ненадлежащего исполнения контракта как со стороны заемщика так и со стороны иностранного </a:t>
            </a:r>
            <a:r>
              <a:rPr lang="ru-RU" sz="2200" b="1" i="1" dirty="0" smtClean="0">
                <a:solidFill>
                  <a:srgbClr val="AA0202"/>
                </a:solidFill>
                <a:latin typeface="+mj-lt"/>
              </a:rPr>
              <a:t>контрагента</a:t>
            </a:r>
            <a:endParaRPr lang="ru-RU" sz="2200" b="1" i="1" dirty="0">
              <a:solidFill>
                <a:srgbClr val="AA020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113" y="4478650"/>
            <a:ext cx="7786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+mj-lt"/>
              </a:rPr>
              <a:t>Продукты </a:t>
            </a:r>
            <a:r>
              <a:rPr lang="ru-RU" sz="2000" b="1" i="1" dirty="0">
                <a:latin typeface="+mj-lt"/>
              </a:rPr>
              <a:t>ЭКСАР позволяют покрыть как кредитные риски на компанию-заемщика, так и риски неплатежа со стороны иностранного контрагента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5101" y="5831686"/>
            <a:ext cx="77768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+mj-lt"/>
              </a:rPr>
              <a:t>* Источник: Ассоциация “Россия”</a:t>
            </a:r>
          </a:p>
        </p:txBody>
      </p:sp>
      <p:pic>
        <p:nvPicPr>
          <p:cNvPr id="14" name="Picture 2" descr="Man, Silhouette, Briefcase, Umbrella, Screen, 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2" y="1862594"/>
            <a:ext cx="3631762" cy="25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 bwMode="auto">
          <a:xfrm rot="5400000">
            <a:off x="6268601" y="4029833"/>
            <a:ext cx="378274" cy="67054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6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ПРОДУКТЫ ОАО «ЭКСАР»</a:t>
            </a: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68349" y="836711"/>
            <a:ext cx="7839076" cy="5043736"/>
            <a:chOff x="768349" y="836711"/>
            <a:chExt cx="7839076" cy="5043736"/>
          </a:xfrm>
        </p:grpSpPr>
        <p:graphicFrame>
          <p:nvGraphicFramePr>
            <p:cNvPr id="6" name="Group 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3841165"/>
                </p:ext>
              </p:extLst>
            </p:nvPr>
          </p:nvGraphicFramePr>
          <p:xfrm>
            <a:off x="768349" y="836711"/>
            <a:ext cx="7839076" cy="5039112"/>
          </p:xfrm>
          <a:graphic>
            <a:graphicData uri="http://schemas.openxmlformats.org/drawingml/2006/table">
              <a:tbl>
                <a:tblPr/>
                <a:tblGrid>
                  <a:gridCol w="2507507"/>
                  <a:gridCol w="1231744"/>
                  <a:gridCol w="1576568"/>
                  <a:gridCol w="448975"/>
                  <a:gridCol w="2074282"/>
                </a:tblGrid>
                <a:tr h="360041">
                  <a:tc gridSpan="5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КЛАССИЧЕСКИЕ</a:t>
                        </a:r>
                      </a:p>
                    </a:txBody>
                    <a:tcPr marL="72000" marR="3600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2C5689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</a:tr>
                <a:tr h="434947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Продукт</a:t>
                        </a: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Риски</a:t>
                        </a: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Страхователь</a:t>
                        </a: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ru-RU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Выгодоприобретатель</a:t>
                        </a: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</a:pPr>
                        <a:endPara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36000" marT="0" marB="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7475D"/>
                      </a:solidFill>
                    </a:tcPr>
                  </a:tc>
                </a:tr>
                <a:tr h="488520">
                  <a:tc>
                    <a:txBody>
                      <a:bodyPr/>
                      <a:lstStyle/>
                      <a:p>
                        <a:r>
                          <a:rPr lang="ru-RU" sz="1100" b="1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Комплексное страхование экспортных кредитов</a:t>
                        </a: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rowSpan="5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Риск не исполнения иностранным контрагентом контрактных обязательств</a:t>
                        </a:r>
                      </a:p>
                    </a:txBody>
                    <a:tcPr marL="72000" marR="72000" marT="72000" marB="72000" anchor="ctr" horzOverflow="overflow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</a:t>
                        </a:r>
                        <a:endParaRPr lang="ru-RU" sz="1100" b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/ 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885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 кредита поставщика</a:t>
                        </a: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endParaRPr lang="ru-RU" sz="10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</a:t>
                        </a:r>
                        <a:endParaRPr lang="ru-RU" sz="1100" b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/ 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885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 кредита покупателю</a:t>
                        </a: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endParaRPr lang="ru-RU" sz="10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65939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 подтвержденного аккредитива</a:t>
                        </a: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endParaRPr lang="ru-RU" sz="10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31764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 гарантий</a:t>
                        </a: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endParaRPr lang="ru-RU" sz="1000" b="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Экспортер / Банк</a:t>
                        </a:r>
                        <a:endParaRPr lang="ru-RU" sz="1100" b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ru-RU" sz="1100" b="0" dirty="0" smtClean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8852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</a:t>
                        </a:r>
                        <a:r>
                          <a:rPr lang="ru-RU" sz="1100" b="1" kern="1200" baseline="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 инвестиций</a:t>
                        </a:r>
                        <a:endParaRPr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Политический</a:t>
                        </a:r>
                        <a:r>
                          <a:rPr lang="ru-RU" sz="1100" b="0" kern="1200" baseline="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 риск</a:t>
                        </a:r>
                        <a:endParaRPr lang="ru-RU" sz="1100" b="0" kern="1200" dirty="0" smtClean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Инвестор</a:t>
                        </a:r>
                        <a:endParaRPr lang="ru-RU" sz="1100" b="0" kern="120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kern="1200" dirty="0" smtClean="0">
                            <a:solidFill>
                              <a:schemeClr val="dk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Инвестор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</a:tr>
                <a:tr h="364250">
                  <a:tc gridSpan="5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kumimoji="0" lang="ru-RU" sz="1400" b="1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СПЕЦИАЛИЗИРОВАННЫЕ</a:t>
                        </a:r>
                      </a:p>
                    </a:txBody>
                    <a:tcPr marL="72000" marR="72000" marT="72000" marB="72000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2C568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2C5689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2C5689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</a:tr>
                <a:tr h="460234">
                  <a:tc gridSpan="2">
                    <a:txBody>
                      <a:bodyPr/>
                      <a:lstStyle/>
                      <a:p>
                        <a:pPr lvl="0" algn="l"/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 экспортного факторинга</a:t>
                        </a:r>
                        <a:endParaRPr lang="ru-RU" sz="1100" b="1" kern="1200" dirty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2C568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kern="1200" dirty="0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Банки, </a:t>
                        </a:r>
                        <a:r>
                          <a:rPr lang="ru-RU" sz="1100" kern="1200" dirty="0" err="1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факторинговые</a:t>
                        </a:r>
                        <a:r>
                          <a:rPr lang="ru-RU" sz="1100" kern="1200" dirty="0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 компании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2C568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kern="1200" dirty="0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Банки, </a:t>
                        </a:r>
                        <a:r>
                          <a:rPr lang="ru-RU" sz="1100" kern="1200" dirty="0" err="1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факторинговые</a:t>
                        </a:r>
                        <a:r>
                          <a:rPr lang="ru-RU" sz="1100" kern="1200" dirty="0" smtClean="0">
                            <a:solidFill>
                              <a:schemeClr val="tx1"/>
                            </a:solidFill>
                            <a:latin typeface="+mj-lt"/>
                            <a:ea typeface="+mn-ea"/>
                            <a:cs typeface="+mn-cs"/>
                          </a:rPr>
                          <a:t> компании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2C568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88520">
                  <a:tc gridSpan="2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2C5689"/>
                          </a:buClr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ru-RU" sz="1100" b="1" kern="120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Страхование</a:t>
                        </a:r>
                        <a:r>
                          <a:rPr lang="ru-RU" sz="1100" b="1" kern="1200" baseline="0" dirty="0" smtClean="0">
                            <a:solidFill>
                              <a:schemeClr val="tx1"/>
                            </a:solidFill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 кредита на пополнение оборотных средств экспортера</a:t>
                        </a:r>
                        <a:endParaRPr lang="ru-RU" sz="1100" b="1" kern="1200" dirty="0" smtClean="0">
                          <a:solidFill>
                            <a:schemeClr val="tx1"/>
                          </a:solidFill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marL="72000" marR="72000" marT="72000" marB="72000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D3D3D3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  <a:endParaRPr lang="ru-RU" sz="1100" b="0" dirty="0"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endParaRP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100" b="0" dirty="0" smtClean="0">
                            <a:latin typeface="+mj-lt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a:t>Банк</a:t>
                        </a:r>
                      </a:p>
                    </a:txBody>
                    <a:tcPr anchor="ctr">
                      <a:lnL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6350" cap="flat" cmpd="sng" algn="ctr">
                        <a:solidFill>
                          <a:schemeClr val="bg1">
                            <a:lumMod val="75000"/>
                          </a:schemeClr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3074" name="Picture 2" descr="http://www.gemmoraman.com/portals/0/Images/New-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546" y="4095813"/>
              <a:ext cx="454310" cy="45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gemmoraman.com/portals/0/Images/New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335" y="5392265"/>
              <a:ext cx="488182" cy="48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8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4" y="396875"/>
            <a:ext cx="7635875" cy="346075"/>
          </a:xfrm>
        </p:spPr>
        <p:txBody>
          <a:bodyPr/>
          <a:lstStyle/>
          <a:p>
            <a:r>
              <a:rPr lang="ru-RU" sz="1600" dirty="0"/>
              <a:t>КРИТЕРИИ ОТНЕСЕНИЯ  КЛИЕНТОВ К СЕГМЕНТУ МСБ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704" y="4706560"/>
            <a:ext cx="2390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Критерии МСБ , применяемые в ЭКСАР </a:t>
            </a:r>
            <a:endParaRPr lang="ru-RU" sz="14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341" y="1197779"/>
            <a:ext cx="2808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Критерии МСП в соответствии с Федеральным законом </a:t>
            </a:r>
            <a:r>
              <a:rPr lang="ru-RU" sz="1400" b="1" dirty="0">
                <a:latin typeface="+mj-lt"/>
              </a:rPr>
              <a:t>от 24.07.2007 № </a:t>
            </a:r>
            <a:r>
              <a:rPr lang="ru-RU" sz="1400" b="1" dirty="0" smtClean="0">
                <a:latin typeface="+mj-lt"/>
              </a:rPr>
              <a:t>209-ФЗ </a:t>
            </a:r>
            <a:endParaRPr lang="ru-RU" sz="1400" b="1" dirty="0">
              <a:latin typeface="+mj-lt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827584" y="828447"/>
            <a:ext cx="5472608" cy="5121503"/>
            <a:chOff x="827584" y="828447"/>
            <a:chExt cx="5472608" cy="5121503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827584" y="828447"/>
              <a:ext cx="5472608" cy="5121503"/>
              <a:chOff x="827584" y="828447"/>
              <a:chExt cx="5472608" cy="5121503"/>
            </a:xfrm>
          </p:grpSpPr>
          <p:sp>
            <p:nvSpPr>
              <p:cNvPr id="6" name="Овал 5"/>
              <p:cNvSpPr/>
              <p:nvPr/>
            </p:nvSpPr>
            <p:spPr bwMode="auto">
              <a:xfrm>
                <a:off x="827584" y="828447"/>
                <a:ext cx="5472608" cy="512150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661692" y="1134269"/>
                <a:ext cx="23762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400" b="1" dirty="0" smtClean="0">
                    <a:latin typeface="+mj-lt"/>
                  </a:rPr>
                  <a:t>Годовая выручка  </a:t>
                </a:r>
                <a:r>
                  <a:rPr lang="ru-RU" sz="1400" b="1" dirty="0">
                    <a:latin typeface="+mj-lt"/>
                  </a:rPr>
                  <a:t>- </a:t>
                </a:r>
                <a:r>
                  <a:rPr lang="ru-RU" sz="1400" b="1" dirty="0" smtClean="0">
                    <a:latin typeface="+mj-lt"/>
                  </a:rPr>
                  <a:t>от 0 до </a:t>
                </a:r>
                <a:r>
                  <a:rPr lang="ru-RU" sz="1400" b="1" dirty="0">
                    <a:latin typeface="+mj-lt"/>
                  </a:rPr>
                  <a:t>2 </a:t>
                </a:r>
                <a:r>
                  <a:rPr lang="ru-RU" sz="1400" b="1" dirty="0" smtClean="0">
                    <a:latin typeface="+mj-lt"/>
                  </a:rPr>
                  <a:t>млрд. руб.</a:t>
                </a:r>
                <a:endParaRPr lang="ru-RU" sz="1400" b="1" dirty="0">
                  <a:latin typeface="+mj-lt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4384551" y="2871986"/>
                <a:ext cx="188041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latin typeface="+mj-lt"/>
                  </a:rPr>
                  <a:t>Нет ограничений по структуре собственности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023432" y="4783341"/>
                <a:ext cx="18293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latin typeface="+mj-lt"/>
                  </a:rPr>
                  <a:t>Нет ограничений по </a:t>
                </a:r>
                <a:r>
                  <a:rPr lang="ru-RU" sz="1400" b="1" dirty="0" smtClean="0">
                    <a:latin typeface="+mj-lt"/>
                  </a:rPr>
                  <a:t>численности работников</a:t>
                </a:r>
                <a:endParaRPr lang="ru-RU" sz="1400" b="1" dirty="0">
                  <a:latin typeface="+mj-lt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899592" y="1772816"/>
              <a:ext cx="3528392" cy="3328729"/>
              <a:chOff x="2987824" y="1540431"/>
              <a:chExt cx="3528392" cy="3328729"/>
            </a:xfrm>
          </p:grpSpPr>
          <p:sp>
            <p:nvSpPr>
              <p:cNvPr id="8" name="Овал 7"/>
              <p:cNvSpPr/>
              <p:nvPr/>
            </p:nvSpPr>
            <p:spPr bwMode="auto">
              <a:xfrm>
                <a:off x="2987824" y="1540431"/>
                <a:ext cx="3528392" cy="3328729"/>
              </a:xfrm>
              <a:prstGeom prst="ellipse">
                <a:avLst/>
              </a:prstGeom>
              <a:solidFill>
                <a:srgbClr val="C00000">
                  <a:alpha val="49020"/>
                </a:srgbClr>
              </a:solidFill>
              <a:ln>
                <a:noFill/>
              </a:ln>
              <a:effectLst/>
              <a:ex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ru-RU" sz="1400" dirty="0">
                  <a:latin typeface="+mj-lt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419872" y="1916832"/>
                <a:ext cx="2635138" cy="4192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 anchor="ctr" anchorCtr="1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Годовая выручка </a:t>
                </a: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до 1 </a:t>
                </a:r>
                <a:r>
                  <a:rPr lang="ru-RU" sz="1400" b="1" dirty="0">
                    <a:solidFill>
                      <a:srgbClr val="FFFFFF"/>
                    </a:solidFill>
                    <a:latin typeface="+mj-lt"/>
                  </a:rPr>
                  <a:t>млрд. </a:t>
                </a: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руб. </a:t>
                </a:r>
                <a:endParaRPr lang="ru-RU" sz="14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081109" y="2564904"/>
                <a:ext cx="3435107" cy="414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 anchor="ctr" anchorCtr="1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Средняя численность работников - до </a:t>
                </a:r>
                <a:r>
                  <a:rPr lang="ru-RU" sz="1400" b="1" dirty="0">
                    <a:solidFill>
                      <a:srgbClr val="FFFFFF"/>
                    </a:solidFill>
                    <a:latin typeface="+mj-lt"/>
                  </a:rPr>
                  <a:t>250 </a:t>
                </a: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человек</a:t>
                </a:r>
                <a:endParaRPr lang="ru-RU" sz="14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153117" y="3204795"/>
                <a:ext cx="3291091" cy="1264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 anchor="ctr" anchorCtr="1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1400" b="1" dirty="0">
                    <a:solidFill>
                      <a:srgbClr val="FFFFFF"/>
                    </a:solidFill>
                    <a:latin typeface="+mj-lt"/>
                  </a:rPr>
                  <a:t>Доля </a:t>
                </a: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участия субъектов </a:t>
                </a:r>
                <a:r>
                  <a:rPr lang="ru-RU" sz="1400" b="1" dirty="0">
                    <a:solidFill>
                      <a:srgbClr val="FFFFFF"/>
                    </a:solidFill>
                    <a:latin typeface="+mj-lt"/>
                  </a:rPr>
                  <a:t>РФ, иностранных юр. лиц</a:t>
                </a:r>
                <a:r>
                  <a:rPr lang="ru-RU" sz="1400" b="1" dirty="0" smtClean="0">
                    <a:solidFill>
                      <a:srgbClr val="FFFFFF"/>
                    </a:solidFill>
                    <a:latin typeface="+mj-lt"/>
                  </a:rPr>
                  <a:t>, общественных и религиозных организаций, крупных компаний -</a:t>
                </a:r>
                <a:endParaRPr lang="ru-RU" sz="1400" b="1" dirty="0">
                  <a:solidFill>
                    <a:srgbClr val="FFFFFF"/>
                  </a:solidFill>
                  <a:latin typeface="+mj-lt"/>
                </a:endParaRPr>
              </a:p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1400" b="1" dirty="0">
                    <a:solidFill>
                      <a:srgbClr val="FFFFFF"/>
                    </a:solidFill>
                    <a:latin typeface="+mj-lt"/>
                  </a:rPr>
                  <a:t>до 25%</a:t>
                </a:r>
              </a:p>
            </p:txBody>
          </p:sp>
        </p:grpSp>
      </p:grpSp>
      <p:cxnSp>
        <p:nvCxnSpPr>
          <p:cNvPr id="11" name="Прямая соединительная линия 10"/>
          <p:cNvCxnSpPr>
            <a:endCxn id="18" idx="1"/>
          </p:cNvCxnSpPr>
          <p:nvPr/>
        </p:nvCxnSpPr>
        <p:spPr bwMode="auto">
          <a:xfrm flipV="1">
            <a:off x="3922029" y="1674833"/>
            <a:ext cx="1946312" cy="8936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5508104" y="4819398"/>
            <a:ext cx="792088" cy="2564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+mj-lt"/>
              </a:rPr>
              <a:t>МЕХАНИЗМЫ МИНИМИЗАЦИИ РИСКОВ РОССИЙСКИХ БАНКОВ ПРИ ЭКСПОРТНОМ ФИНАНСИРОВАНИИ </a:t>
            </a:r>
            <a:endParaRPr lang="ru-RU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7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">
  <a:themeElements>
    <a:clrScheme name="Титул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иту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Буллиты">
  <a:themeElements>
    <a:clrScheme name="Булли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6E6E6"/>
        </a:solidFill>
        <a:ln>
          <a:noFill/>
        </a:ln>
        <a:effectLst/>
        <a:extLst/>
      </a:spPr>
      <a:bodyPr vert="horz" wrap="square" lIns="36000" tIns="36000" rIns="36000" bIns="36000" numCol="1" rtlCol="0" anchor="t" anchorCtr="0" compatLnSpc="1">
        <a:prstTxWarp prst="textNoShape">
          <a:avLst/>
        </a:prstTxWarp>
        <a:no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Буллиты">
  <a:themeElements>
    <a:clrScheme name="Булли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6E6E6"/>
        </a:solidFill>
        <a:ln>
          <a:noFill/>
        </a:ln>
        <a:effectLst/>
        <a:extLst/>
      </a:spPr>
      <a:bodyPr vert="horz" wrap="square" lIns="36000" tIns="36000" rIns="36000" bIns="36000" numCol="1" rtlCol="0" anchor="t" anchorCtr="0" compatLnSpc="1">
        <a:prstTxWarp prst="textNoShape">
          <a:avLst/>
        </a:prstTxWarp>
        <a:no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Булли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Булли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6E6E6"/>
        </a:solidFill>
        <a:ln>
          <a:noFill/>
        </a:ln>
        <a:effectLst/>
        <a:extLst/>
      </a:spPr>
      <a:bodyPr vert="horz" wrap="square" lIns="36000" tIns="36000" rIns="36000" bIns="36000" numCol="1" rtlCol="0" anchor="t" anchorCtr="0" compatLnSpc="1">
        <a:prstTxWarp prst="textNoShape">
          <a:avLst/>
        </a:prstTxWarp>
        <a:no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0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_Буллиты">
  <a:themeElements>
    <a:clrScheme name="Булли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7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драздел">
  <a:themeElements>
    <a:clrScheme name="Подраздел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одраздел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одразде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дразде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дразде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дразде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дразде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драздел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драздел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6E6E6"/>
        </a:solidFill>
        <a:ln>
          <a:noFill/>
        </a:ln>
        <a:effectLst/>
        <a:extLst/>
      </a:spPr>
      <a:bodyPr vert="horz" wrap="square" lIns="36000" tIns="36000" rIns="36000" bIns="36000" numCol="1" rtlCol="0" anchor="t" anchorCtr="0" compatLnSpc="1">
        <a:prstTxWarp prst="textNoShape">
          <a:avLst/>
        </a:prstTxWarp>
        <a:noAutofit/>
      </a:bodyPr>
      <a:lstStyle>
        <a:defPPr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9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0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1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2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3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4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7_Булли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Буллиты">
  <a:themeElements>
    <a:clrScheme name="Булли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8_Булли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9_Булли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6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7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СНОВНОЙ СЛАЙД">
  <a:themeElements>
    <a:clrScheme name="ОСНОВНО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НОВНОЙ СЛАЙД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ОСНОВНО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НОВНО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НОВНО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НОВНО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НОВНО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НОВНО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НОВНО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артинка и текст">
  <a:themeElements>
    <a:clrScheme name="Картинка и 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артинка и текс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Картинка и 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инка и 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инка и 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инка и 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инка и 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инка и 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ртинка и 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ключительный слайд">
  <a:themeElements>
    <a:clrScheme name="Заключительны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ключительный слайд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Заключите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лючительны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лючительны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лючительны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лючительны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лючительны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лючительны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Буллиты">
  <a:themeElements>
    <a:clrScheme name="Булли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лли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Булли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улли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улли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Содержание">
  <a:themeElements>
    <a:clrScheme name="Содержа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держание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rgbClr val="C7475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одерж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держа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держа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ЭКСАР Презентация</Template>
  <TotalTime>10066</TotalTime>
  <Words>840</Words>
  <Application>Microsoft Office PowerPoint</Application>
  <PresentationFormat>Экран (4:3)</PresentationFormat>
  <Paragraphs>150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58" baseType="lpstr">
      <vt:lpstr>Титул</vt:lpstr>
      <vt:lpstr>Содержание</vt:lpstr>
      <vt:lpstr>Подраздел</vt:lpstr>
      <vt:lpstr>Буллиты</vt:lpstr>
      <vt:lpstr>ОСНОВНОЙ СЛАЙД</vt:lpstr>
      <vt:lpstr>Картинка и текст</vt:lpstr>
      <vt:lpstr>Заключительный слайд</vt:lpstr>
      <vt:lpstr>1_Буллиты</vt:lpstr>
      <vt:lpstr>1_Содержание</vt:lpstr>
      <vt:lpstr>6_Содержание</vt:lpstr>
      <vt:lpstr>2_Содержание</vt:lpstr>
      <vt:lpstr>18_Содержание</vt:lpstr>
      <vt:lpstr>4_Содержание</vt:lpstr>
      <vt:lpstr>4_Буллиты</vt:lpstr>
      <vt:lpstr>3_Содержание</vt:lpstr>
      <vt:lpstr>15_Содержание</vt:lpstr>
      <vt:lpstr>5_Содержание</vt:lpstr>
      <vt:lpstr>13_Содержание</vt:lpstr>
      <vt:lpstr>5_Буллиты</vt:lpstr>
      <vt:lpstr>14_Содержание</vt:lpstr>
      <vt:lpstr>9_Содержание</vt:lpstr>
      <vt:lpstr>2_Буллиты</vt:lpstr>
      <vt:lpstr>7_Содержание</vt:lpstr>
      <vt:lpstr>3_Буллиты</vt:lpstr>
      <vt:lpstr>8_Содержание</vt:lpstr>
      <vt:lpstr>10_Содержание</vt:lpstr>
      <vt:lpstr>16_Содержание</vt:lpstr>
      <vt:lpstr>6_Буллиты</vt:lpstr>
      <vt:lpstr>17_Содержание</vt:lpstr>
      <vt:lpstr>11_Содержание</vt:lpstr>
      <vt:lpstr>12_Содержание</vt:lpstr>
      <vt:lpstr>19_Содержание</vt:lpstr>
      <vt:lpstr>20_Содержание</vt:lpstr>
      <vt:lpstr>21_Содержание</vt:lpstr>
      <vt:lpstr>22_Содержание</vt:lpstr>
      <vt:lpstr>23_Содержание</vt:lpstr>
      <vt:lpstr>24_Содержание</vt:lpstr>
      <vt:lpstr>7_Буллиты</vt:lpstr>
      <vt:lpstr>25_Содержание</vt:lpstr>
      <vt:lpstr>8_Буллиты</vt:lpstr>
      <vt:lpstr>9_Буллиты</vt:lpstr>
      <vt:lpstr>26_Содержание</vt:lpstr>
      <vt:lpstr>27_Содержание</vt:lpstr>
      <vt:lpstr>think-cell Slide</vt:lpstr>
      <vt:lpstr>Презентация PowerPoint</vt:lpstr>
      <vt:lpstr>ТЕКУЩИЕ ОСОБЕННОСТИ РЫНКА КРЕДИТОВАНИЯ</vt:lpstr>
      <vt:lpstr>ГОСУДАРСТВЕННАЯ ПОДДЕРЖКА</vt:lpstr>
      <vt:lpstr>ДОСТАТОЧНОСТЬ КАПИТАЛА</vt:lpstr>
      <vt:lpstr>ОБЕСПЕЧЕНИЕ</vt:lpstr>
      <vt:lpstr>РЕЗЕРВЫ</vt:lpstr>
      <vt:lpstr>РИСКИ</vt:lpstr>
      <vt:lpstr>ПРОДУКТЫ ОАО «ЭКСАР»</vt:lpstr>
      <vt:lpstr>КРИТЕРИИ ОТНЕСЕНИЯ  КЛИЕНТОВ К СЕГМЕНТУ МСБ </vt:lpstr>
      <vt:lpstr>СТРАХОВАНИЕ КРЕДИТА НА ПОПОЛНЕНИЕ ОБОРОТНЫХ СРЕДСТВ ЭКСПОРТЕРА</vt:lpstr>
      <vt:lpstr>ПРЕДПОЛАГАЕМЫЕ  БАНКИ – ПАРТНЕРЫ ПО ПРОДУКТУ </vt:lpstr>
      <vt:lpstr>РЕЗУЛЬТАТЫ РАБОТЫ АГЕНТСТВА </vt:lpstr>
      <vt:lpstr>МОДЕЛЬ ЕДИНОГО ЦЕНТРА КРЕДИТНО-СТРАХОВОЙ ПОДДЕРЖКИ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В. Ладышев</dc:creator>
  <cp:lastModifiedBy>Григорий В. Ладышев</cp:lastModifiedBy>
  <cp:revision>802</cp:revision>
  <cp:lastPrinted>2014-03-07T13:27:12Z</cp:lastPrinted>
  <dcterms:created xsi:type="dcterms:W3CDTF">2013-08-19T11:25:49Z</dcterms:created>
  <dcterms:modified xsi:type="dcterms:W3CDTF">2014-08-28T12:37:23Z</dcterms:modified>
</cp:coreProperties>
</file>