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295" r:id="rId4"/>
    <p:sldId id="328" r:id="rId5"/>
    <p:sldId id="347" r:id="rId6"/>
    <p:sldId id="349" r:id="rId7"/>
    <p:sldId id="350" r:id="rId8"/>
    <p:sldId id="304" r:id="rId9"/>
    <p:sldId id="317" r:id="rId10"/>
    <p:sldId id="331" r:id="rId11"/>
    <p:sldId id="321" r:id="rId12"/>
    <p:sldId id="348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565" autoAdjust="0"/>
  </p:normalViewPr>
  <p:slideViewPr>
    <p:cSldViewPr>
      <p:cViewPr varScale="1">
        <p:scale>
          <a:sx n="83" d="100"/>
          <a:sy n="83" d="100"/>
        </p:scale>
        <p:origin x="-14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EFFA4-7C82-4892-B824-4350EAFE4F7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BCBBCF6-A501-43CA-94EE-22291806188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Стандартный договор</a:t>
          </a:r>
          <a:endParaRPr lang="ru-RU" dirty="0"/>
        </a:p>
      </dgm:t>
    </dgm:pt>
    <dgm:pt modelId="{EBFB78AE-0AC0-4E6C-9AF2-4FE695852364}" type="parTrans" cxnId="{B9B8B195-9610-49D5-BBF5-EC9163DC7A6D}">
      <dgm:prSet/>
      <dgm:spPr/>
      <dgm:t>
        <a:bodyPr/>
        <a:lstStyle/>
        <a:p>
          <a:endParaRPr lang="ru-RU"/>
        </a:p>
      </dgm:t>
    </dgm:pt>
    <dgm:pt modelId="{69D180CE-94A3-47D5-8B63-AD273EAAB1AD}" type="sibTrans" cxnId="{B9B8B195-9610-49D5-BBF5-EC9163DC7A6D}">
      <dgm:prSet/>
      <dgm:spPr/>
      <dgm:t>
        <a:bodyPr/>
        <a:lstStyle/>
        <a:p>
          <a:endParaRPr lang="ru-RU"/>
        </a:p>
      </dgm:t>
    </dgm:pt>
    <dgm:pt modelId="{A8F61088-B15D-4F04-8AF7-5E9D2DBAA24F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/>
            <a:t>Подзаконные акты;</a:t>
          </a:r>
        </a:p>
        <a:p>
          <a:r>
            <a:rPr lang="ru-RU" sz="1400" dirty="0" smtClean="0"/>
            <a:t>Правовые позиции судов</a:t>
          </a:r>
          <a:endParaRPr lang="ru-RU" sz="1400" dirty="0"/>
        </a:p>
      </dgm:t>
    </dgm:pt>
    <dgm:pt modelId="{5FC7704B-5210-4E10-AEAE-45279E0C7752}" type="parTrans" cxnId="{BFBA9C3D-2FEE-431A-9B46-27EC6D7229FF}">
      <dgm:prSet/>
      <dgm:spPr/>
      <dgm:t>
        <a:bodyPr/>
        <a:lstStyle/>
        <a:p>
          <a:endParaRPr lang="ru-RU"/>
        </a:p>
      </dgm:t>
    </dgm:pt>
    <dgm:pt modelId="{D92E861F-8056-49FB-904B-74FEE2CB229A}" type="sibTrans" cxnId="{BFBA9C3D-2FEE-431A-9B46-27EC6D7229FF}">
      <dgm:prSet/>
      <dgm:spPr/>
      <dgm:t>
        <a:bodyPr/>
        <a:lstStyle/>
        <a:p>
          <a:endParaRPr lang="ru-RU"/>
        </a:p>
      </dgm:t>
    </dgm:pt>
    <dgm:pt modelId="{5F49F24D-4B3E-4063-9B64-065CEAC1C3F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 smtClean="0"/>
            <a:t>Закон</a:t>
          </a:r>
          <a:endParaRPr lang="ru-RU" sz="1400" dirty="0"/>
        </a:p>
      </dgm:t>
    </dgm:pt>
    <dgm:pt modelId="{7E0CD0D5-5EC8-4C2B-BFAA-73003F5E9109}" type="parTrans" cxnId="{B3032570-41F0-474E-A326-96C5627D58E5}">
      <dgm:prSet/>
      <dgm:spPr/>
      <dgm:t>
        <a:bodyPr/>
        <a:lstStyle/>
        <a:p>
          <a:endParaRPr lang="ru-RU"/>
        </a:p>
      </dgm:t>
    </dgm:pt>
    <dgm:pt modelId="{2B861E30-4721-42E5-A12A-D212014EBCA8}" type="sibTrans" cxnId="{B3032570-41F0-474E-A326-96C5627D58E5}">
      <dgm:prSet/>
      <dgm:spPr/>
      <dgm:t>
        <a:bodyPr/>
        <a:lstStyle/>
        <a:p>
          <a:endParaRPr lang="ru-RU"/>
        </a:p>
      </dgm:t>
    </dgm:pt>
    <dgm:pt modelId="{1CE46616-58C8-4F67-8A5C-BC2652A1CF8E}" type="pres">
      <dgm:prSet presAssocID="{761EFFA4-7C82-4892-B824-4350EAFE4F76}" presName="Name0" presStyleCnt="0">
        <dgm:presLayoutVars>
          <dgm:dir/>
          <dgm:animLvl val="lvl"/>
          <dgm:resizeHandles val="exact"/>
        </dgm:presLayoutVars>
      </dgm:prSet>
      <dgm:spPr/>
    </dgm:pt>
    <dgm:pt modelId="{2418F812-BE17-480A-9C7E-7811D125B24B}" type="pres">
      <dgm:prSet presAssocID="{FBCBBCF6-A501-43CA-94EE-222918061888}" presName="Name8" presStyleCnt="0"/>
      <dgm:spPr/>
    </dgm:pt>
    <dgm:pt modelId="{772E3145-5298-4B7F-8A53-3BF8ADD0C708}" type="pres">
      <dgm:prSet presAssocID="{FBCBBCF6-A501-43CA-94EE-22291806188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0D9E3-BB6C-43A1-845E-F9EFC28AA6CB}" type="pres">
      <dgm:prSet presAssocID="{FBCBBCF6-A501-43CA-94EE-2229180618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BDC8-C868-4958-9863-5435222B59AC}" type="pres">
      <dgm:prSet presAssocID="{A8F61088-B15D-4F04-8AF7-5E9D2DBAA24F}" presName="Name8" presStyleCnt="0"/>
      <dgm:spPr/>
    </dgm:pt>
    <dgm:pt modelId="{27095A6B-C0A8-487A-8ABC-9F5D5EFA4C72}" type="pres">
      <dgm:prSet presAssocID="{A8F61088-B15D-4F04-8AF7-5E9D2DBAA24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6AA75-2DEB-4D6C-8F45-B88D3870B9CA}" type="pres">
      <dgm:prSet presAssocID="{A8F61088-B15D-4F04-8AF7-5E9D2DBAA2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20BDA-EAC3-468C-9BB0-672D267D500A}" type="pres">
      <dgm:prSet presAssocID="{5F49F24D-4B3E-4063-9B64-065CEAC1C3FF}" presName="Name8" presStyleCnt="0"/>
      <dgm:spPr/>
    </dgm:pt>
    <dgm:pt modelId="{A6E7933A-6210-4020-B1ED-4B219C31A58F}" type="pres">
      <dgm:prSet presAssocID="{5F49F24D-4B3E-4063-9B64-065CEAC1C3FF}" presName="level" presStyleLbl="node1" presStyleIdx="2" presStyleCnt="3">
        <dgm:presLayoutVars>
          <dgm:chMax val="1"/>
          <dgm:bulletEnabled val="1"/>
        </dgm:presLayoutVars>
      </dgm:prSet>
      <dgm:spPr/>
    </dgm:pt>
    <dgm:pt modelId="{1B40AB90-E44E-4BE4-B169-F0621E587FEC}" type="pres">
      <dgm:prSet presAssocID="{5F49F24D-4B3E-4063-9B64-065CEAC1C3F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FBA9C3D-2FEE-431A-9B46-27EC6D7229FF}" srcId="{761EFFA4-7C82-4892-B824-4350EAFE4F76}" destId="{A8F61088-B15D-4F04-8AF7-5E9D2DBAA24F}" srcOrd="1" destOrd="0" parTransId="{5FC7704B-5210-4E10-AEAE-45279E0C7752}" sibTransId="{D92E861F-8056-49FB-904B-74FEE2CB229A}"/>
    <dgm:cxn modelId="{B3032570-41F0-474E-A326-96C5627D58E5}" srcId="{761EFFA4-7C82-4892-B824-4350EAFE4F76}" destId="{5F49F24D-4B3E-4063-9B64-065CEAC1C3FF}" srcOrd="2" destOrd="0" parTransId="{7E0CD0D5-5EC8-4C2B-BFAA-73003F5E9109}" sibTransId="{2B861E30-4721-42E5-A12A-D212014EBCA8}"/>
    <dgm:cxn modelId="{BFFBFAFE-665F-4D3A-B05F-A7560F7712D5}" type="presOf" srcId="{FBCBBCF6-A501-43CA-94EE-222918061888}" destId="{7880D9E3-BB6C-43A1-845E-F9EFC28AA6CB}" srcOrd="1" destOrd="0" presId="urn:microsoft.com/office/officeart/2005/8/layout/pyramid1"/>
    <dgm:cxn modelId="{2D1CC273-B35A-42E1-83AD-94DBE79F08C0}" type="presOf" srcId="{5F49F24D-4B3E-4063-9B64-065CEAC1C3FF}" destId="{A6E7933A-6210-4020-B1ED-4B219C31A58F}" srcOrd="0" destOrd="0" presId="urn:microsoft.com/office/officeart/2005/8/layout/pyramid1"/>
    <dgm:cxn modelId="{5B40E61D-7524-43D0-B108-B1D9125DCCFE}" type="presOf" srcId="{FBCBBCF6-A501-43CA-94EE-222918061888}" destId="{772E3145-5298-4B7F-8A53-3BF8ADD0C708}" srcOrd="0" destOrd="0" presId="urn:microsoft.com/office/officeart/2005/8/layout/pyramid1"/>
    <dgm:cxn modelId="{2E92AC3C-DC0D-4446-A72C-8752AA8F9581}" type="presOf" srcId="{5F49F24D-4B3E-4063-9B64-065CEAC1C3FF}" destId="{1B40AB90-E44E-4BE4-B169-F0621E587FEC}" srcOrd="1" destOrd="0" presId="urn:microsoft.com/office/officeart/2005/8/layout/pyramid1"/>
    <dgm:cxn modelId="{2B641DB9-1A0A-456D-931A-7E1BD84315CE}" type="presOf" srcId="{A8F61088-B15D-4F04-8AF7-5E9D2DBAA24F}" destId="{27095A6B-C0A8-487A-8ABC-9F5D5EFA4C72}" srcOrd="0" destOrd="0" presId="urn:microsoft.com/office/officeart/2005/8/layout/pyramid1"/>
    <dgm:cxn modelId="{B9B8B195-9610-49D5-BBF5-EC9163DC7A6D}" srcId="{761EFFA4-7C82-4892-B824-4350EAFE4F76}" destId="{FBCBBCF6-A501-43CA-94EE-222918061888}" srcOrd="0" destOrd="0" parTransId="{EBFB78AE-0AC0-4E6C-9AF2-4FE695852364}" sibTransId="{69D180CE-94A3-47D5-8B63-AD273EAAB1AD}"/>
    <dgm:cxn modelId="{61BDFF9B-0F3B-47EE-9AB5-846593F897B2}" type="presOf" srcId="{A8F61088-B15D-4F04-8AF7-5E9D2DBAA24F}" destId="{A006AA75-2DEB-4D6C-8F45-B88D3870B9CA}" srcOrd="1" destOrd="0" presId="urn:microsoft.com/office/officeart/2005/8/layout/pyramid1"/>
    <dgm:cxn modelId="{8C8693A1-F54A-4FAD-99D6-3A5D96A12073}" type="presOf" srcId="{761EFFA4-7C82-4892-B824-4350EAFE4F76}" destId="{1CE46616-58C8-4F67-8A5C-BC2652A1CF8E}" srcOrd="0" destOrd="0" presId="urn:microsoft.com/office/officeart/2005/8/layout/pyramid1"/>
    <dgm:cxn modelId="{98E37789-DA01-48B0-87A8-D9225CA0B49A}" type="presParOf" srcId="{1CE46616-58C8-4F67-8A5C-BC2652A1CF8E}" destId="{2418F812-BE17-480A-9C7E-7811D125B24B}" srcOrd="0" destOrd="0" presId="urn:microsoft.com/office/officeart/2005/8/layout/pyramid1"/>
    <dgm:cxn modelId="{E473D3DD-2551-4B19-BBE4-76234F21517D}" type="presParOf" srcId="{2418F812-BE17-480A-9C7E-7811D125B24B}" destId="{772E3145-5298-4B7F-8A53-3BF8ADD0C708}" srcOrd="0" destOrd="0" presId="urn:microsoft.com/office/officeart/2005/8/layout/pyramid1"/>
    <dgm:cxn modelId="{B16C89F2-71C0-4CD5-A771-8596103C7F90}" type="presParOf" srcId="{2418F812-BE17-480A-9C7E-7811D125B24B}" destId="{7880D9E3-BB6C-43A1-845E-F9EFC28AA6CB}" srcOrd="1" destOrd="0" presId="urn:microsoft.com/office/officeart/2005/8/layout/pyramid1"/>
    <dgm:cxn modelId="{83DE8986-B7F4-4C92-A303-0C1C32052091}" type="presParOf" srcId="{1CE46616-58C8-4F67-8A5C-BC2652A1CF8E}" destId="{2E3FBDC8-C868-4958-9863-5435222B59AC}" srcOrd="1" destOrd="0" presId="urn:microsoft.com/office/officeart/2005/8/layout/pyramid1"/>
    <dgm:cxn modelId="{2C5614EF-AB02-4F87-A964-CD0CCE3612C2}" type="presParOf" srcId="{2E3FBDC8-C868-4958-9863-5435222B59AC}" destId="{27095A6B-C0A8-487A-8ABC-9F5D5EFA4C72}" srcOrd="0" destOrd="0" presId="urn:microsoft.com/office/officeart/2005/8/layout/pyramid1"/>
    <dgm:cxn modelId="{12FA73D8-3A3A-4F9E-9ECD-0D692604815B}" type="presParOf" srcId="{2E3FBDC8-C868-4958-9863-5435222B59AC}" destId="{A006AA75-2DEB-4D6C-8F45-B88D3870B9CA}" srcOrd="1" destOrd="0" presId="urn:microsoft.com/office/officeart/2005/8/layout/pyramid1"/>
    <dgm:cxn modelId="{86BA91F6-4650-42E7-94A0-BE1674E808F1}" type="presParOf" srcId="{1CE46616-58C8-4F67-8A5C-BC2652A1CF8E}" destId="{AC320BDA-EAC3-468C-9BB0-672D267D500A}" srcOrd="2" destOrd="0" presId="urn:microsoft.com/office/officeart/2005/8/layout/pyramid1"/>
    <dgm:cxn modelId="{07BFF426-95F0-4927-8572-25DB523DBEB7}" type="presParOf" srcId="{AC320BDA-EAC3-468C-9BB0-672D267D500A}" destId="{A6E7933A-6210-4020-B1ED-4B219C31A58F}" srcOrd="0" destOrd="0" presId="urn:microsoft.com/office/officeart/2005/8/layout/pyramid1"/>
    <dgm:cxn modelId="{E2F3CC6E-38D4-40C8-972A-61DDE5A881C0}" type="presParOf" srcId="{AC320BDA-EAC3-468C-9BB0-672D267D500A}" destId="{1B40AB90-E44E-4BE4-B169-F0621E587FE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1EFFA4-7C82-4892-B824-4350EAFE4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FBCBBCF6-A501-43CA-94EE-22291806188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Стандартный договор</a:t>
          </a:r>
          <a:endParaRPr lang="ru-RU" dirty="0"/>
        </a:p>
      </dgm:t>
    </dgm:pt>
    <dgm:pt modelId="{EBFB78AE-0AC0-4E6C-9AF2-4FE695852364}" type="parTrans" cxnId="{B9B8B195-9610-49D5-BBF5-EC9163DC7A6D}">
      <dgm:prSet/>
      <dgm:spPr/>
      <dgm:t>
        <a:bodyPr/>
        <a:lstStyle/>
        <a:p>
          <a:endParaRPr lang="ru-RU"/>
        </a:p>
      </dgm:t>
    </dgm:pt>
    <dgm:pt modelId="{69D180CE-94A3-47D5-8B63-AD273EAAB1AD}" type="sibTrans" cxnId="{B9B8B195-9610-49D5-BBF5-EC9163DC7A6D}">
      <dgm:prSet/>
      <dgm:spPr/>
      <dgm:t>
        <a:bodyPr/>
        <a:lstStyle/>
        <a:p>
          <a:endParaRPr lang="ru-RU"/>
        </a:p>
      </dgm:t>
    </dgm:pt>
    <dgm:pt modelId="{A8F61088-B15D-4F04-8AF7-5E9D2DBAA24F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/>
            <a:t>Подзаконные акты;</a:t>
          </a:r>
        </a:p>
        <a:p>
          <a:r>
            <a:rPr lang="ru-RU" dirty="0" smtClean="0"/>
            <a:t>Правовые позиции судов</a:t>
          </a:r>
          <a:endParaRPr lang="ru-RU" dirty="0"/>
        </a:p>
      </dgm:t>
    </dgm:pt>
    <dgm:pt modelId="{5FC7704B-5210-4E10-AEAE-45279E0C7752}" type="parTrans" cxnId="{BFBA9C3D-2FEE-431A-9B46-27EC6D7229FF}">
      <dgm:prSet/>
      <dgm:spPr/>
      <dgm:t>
        <a:bodyPr/>
        <a:lstStyle/>
        <a:p>
          <a:endParaRPr lang="ru-RU"/>
        </a:p>
      </dgm:t>
    </dgm:pt>
    <dgm:pt modelId="{D92E861F-8056-49FB-904B-74FEE2CB229A}" type="sibTrans" cxnId="{BFBA9C3D-2FEE-431A-9B46-27EC6D7229FF}">
      <dgm:prSet/>
      <dgm:spPr/>
      <dgm:t>
        <a:bodyPr/>
        <a:lstStyle/>
        <a:p>
          <a:endParaRPr lang="ru-RU"/>
        </a:p>
      </dgm:t>
    </dgm:pt>
    <dgm:pt modelId="{5F49F24D-4B3E-4063-9B64-065CEAC1C3F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Закон</a:t>
          </a:r>
          <a:endParaRPr lang="ru-RU" dirty="0"/>
        </a:p>
      </dgm:t>
    </dgm:pt>
    <dgm:pt modelId="{7E0CD0D5-5EC8-4C2B-BFAA-73003F5E9109}" type="parTrans" cxnId="{B3032570-41F0-474E-A326-96C5627D58E5}">
      <dgm:prSet/>
      <dgm:spPr/>
      <dgm:t>
        <a:bodyPr/>
        <a:lstStyle/>
        <a:p>
          <a:endParaRPr lang="ru-RU"/>
        </a:p>
      </dgm:t>
    </dgm:pt>
    <dgm:pt modelId="{2B861E30-4721-42E5-A12A-D212014EBCA8}" type="sibTrans" cxnId="{B3032570-41F0-474E-A326-96C5627D58E5}">
      <dgm:prSet/>
      <dgm:spPr/>
      <dgm:t>
        <a:bodyPr/>
        <a:lstStyle/>
        <a:p>
          <a:endParaRPr lang="ru-RU"/>
        </a:p>
      </dgm:t>
    </dgm:pt>
    <dgm:pt modelId="{A56CFAE4-538C-4811-9E38-3FB7CFFC6B84}" type="pres">
      <dgm:prSet presAssocID="{761EFFA4-7C82-4892-B824-4350EAFE4F76}" presName="Name0" presStyleCnt="0">
        <dgm:presLayoutVars>
          <dgm:dir/>
          <dgm:animLvl val="lvl"/>
          <dgm:resizeHandles val="exact"/>
        </dgm:presLayoutVars>
      </dgm:prSet>
      <dgm:spPr/>
    </dgm:pt>
    <dgm:pt modelId="{BCCFC253-B360-401F-8ECE-FD965A998240}" type="pres">
      <dgm:prSet presAssocID="{FBCBBCF6-A501-43CA-94EE-222918061888}" presName="Name8" presStyleCnt="0"/>
      <dgm:spPr/>
    </dgm:pt>
    <dgm:pt modelId="{F16FD7FA-D883-46B1-869C-0FF6E63CEC9B}" type="pres">
      <dgm:prSet presAssocID="{FBCBBCF6-A501-43CA-94EE-222918061888}" presName="level" presStyleLbl="node1" presStyleIdx="0" presStyleCnt="3">
        <dgm:presLayoutVars>
          <dgm:chMax val="1"/>
          <dgm:bulletEnabled val="1"/>
        </dgm:presLayoutVars>
      </dgm:prSet>
      <dgm:spPr/>
    </dgm:pt>
    <dgm:pt modelId="{799D4642-4F78-4FA3-975F-72FB1E0E45DC}" type="pres">
      <dgm:prSet presAssocID="{FBCBBCF6-A501-43CA-94EE-22291806188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2D7F24D-EA02-4B8F-A026-CE5DAE6D938A}" type="pres">
      <dgm:prSet presAssocID="{A8F61088-B15D-4F04-8AF7-5E9D2DBAA24F}" presName="Name8" presStyleCnt="0"/>
      <dgm:spPr/>
    </dgm:pt>
    <dgm:pt modelId="{064D3BB2-E24C-42DD-B172-7B80D1F899D5}" type="pres">
      <dgm:prSet presAssocID="{A8F61088-B15D-4F04-8AF7-5E9D2DBAA24F}" presName="level" presStyleLbl="node1" presStyleIdx="1" presStyleCnt="3">
        <dgm:presLayoutVars>
          <dgm:chMax val="1"/>
          <dgm:bulletEnabled val="1"/>
        </dgm:presLayoutVars>
      </dgm:prSet>
      <dgm:spPr/>
    </dgm:pt>
    <dgm:pt modelId="{FACB33FC-899A-4D02-B03C-DE68EB494E05}" type="pres">
      <dgm:prSet presAssocID="{A8F61088-B15D-4F04-8AF7-5E9D2DBAA24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428E051-BEB8-429A-ADCC-6F40617D52B7}" type="pres">
      <dgm:prSet presAssocID="{5F49F24D-4B3E-4063-9B64-065CEAC1C3FF}" presName="Name8" presStyleCnt="0"/>
      <dgm:spPr/>
    </dgm:pt>
    <dgm:pt modelId="{1EE96556-3B5E-4151-8D6D-6894162E8D84}" type="pres">
      <dgm:prSet presAssocID="{5F49F24D-4B3E-4063-9B64-065CEAC1C3FF}" presName="level" presStyleLbl="node1" presStyleIdx="2" presStyleCnt="3">
        <dgm:presLayoutVars>
          <dgm:chMax val="1"/>
          <dgm:bulletEnabled val="1"/>
        </dgm:presLayoutVars>
      </dgm:prSet>
      <dgm:spPr/>
    </dgm:pt>
    <dgm:pt modelId="{785FD1C7-2C9B-426D-9ABE-087AFD91B420}" type="pres">
      <dgm:prSet presAssocID="{5F49F24D-4B3E-4063-9B64-065CEAC1C3F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FBA9C3D-2FEE-431A-9B46-27EC6D7229FF}" srcId="{761EFFA4-7C82-4892-B824-4350EAFE4F76}" destId="{A8F61088-B15D-4F04-8AF7-5E9D2DBAA24F}" srcOrd="1" destOrd="0" parTransId="{5FC7704B-5210-4E10-AEAE-45279E0C7752}" sibTransId="{D92E861F-8056-49FB-904B-74FEE2CB229A}"/>
    <dgm:cxn modelId="{C4C748C7-F54D-4B81-A1B5-72E01086E8D2}" type="presOf" srcId="{A8F61088-B15D-4F04-8AF7-5E9D2DBAA24F}" destId="{064D3BB2-E24C-42DD-B172-7B80D1F899D5}" srcOrd="0" destOrd="0" presId="urn:microsoft.com/office/officeart/2005/8/layout/pyramid3"/>
    <dgm:cxn modelId="{B3032570-41F0-474E-A326-96C5627D58E5}" srcId="{761EFFA4-7C82-4892-B824-4350EAFE4F76}" destId="{5F49F24D-4B3E-4063-9B64-065CEAC1C3FF}" srcOrd="2" destOrd="0" parTransId="{7E0CD0D5-5EC8-4C2B-BFAA-73003F5E9109}" sibTransId="{2B861E30-4721-42E5-A12A-D212014EBCA8}"/>
    <dgm:cxn modelId="{550C138C-C3C5-4777-993F-D42A5848B7F1}" type="presOf" srcId="{5F49F24D-4B3E-4063-9B64-065CEAC1C3FF}" destId="{1EE96556-3B5E-4151-8D6D-6894162E8D84}" srcOrd="0" destOrd="0" presId="urn:microsoft.com/office/officeart/2005/8/layout/pyramid3"/>
    <dgm:cxn modelId="{71B245E0-4EF1-49C7-A6F5-8110123855F2}" type="presOf" srcId="{FBCBBCF6-A501-43CA-94EE-222918061888}" destId="{799D4642-4F78-4FA3-975F-72FB1E0E45DC}" srcOrd="1" destOrd="0" presId="urn:microsoft.com/office/officeart/2005/8/layout/pyramid3"/>
    <dgm:cxn modelId="{990D08AF-C972-4311-8C20-A63B0EBF6B93}" type="presOf" srcId="{5F49F24D-4B3E-4063-9B64-065CEAC1C3FF}" destId="{785FD1C7-2C9B-426D-9ABE-087AFD91B420}" srcOrd="1" destOrd="0" presId="urn:microsoft.com/office/officeart/2005/8/layout/pyramid3"/>
    <dgm:cxn modelId="{B9B8B195-9610-49D5-BBF5-EC9163DC7A6D}" srcId="{761EFFA4-7C82-4892-B824-4350EAFE4F76}" destId="{FBCBBCF6-A501-43CA-94EE-222918061888}" srcOrd="0" destOrd="0" parTransId="{EBFB78AE-0AC0-4E6C-9AF2-4FE695852364}" sibTransId="{69D180CE-94A3-47D5-8B63-AD273EAAB1AD}"/>
    <dgm:cxn modelId="{C7205A42-BAF1-49FE-87D9-970D3F4982F7}" type="presOf" srcId="{FBCBBCF6-A501-43CA-94EE-222918061888}" destId="{F16FD7FA-D883-46B1-869C-0FF6E63CEC9B}" srcOrd="0" destOrd="0" presId="urn:microsoft.com/office/officeart/2005/8/layout/pyramid3"/>
    <dgm:cxn modelId="{4F499D19-BF76-43B8-993C-A2224C2E3705}" type="presOf" srcId="{A8F61088-B15D-4F04-8AF7-5E9D2DBAA24F}" destId="{FACB33FC-899A-4D02-B03C-DE68EB494E05}" srcOrd="1" destOrd="0" presId="urn:microsoft.com/office/officeart/2005/8/layout/pyramid3"/>
    <dgm:cxn modelId="{42FB344E-879C-4678-B81A-C2F67D41E310}" type="presOf" srcId="{761EFFA4-7C82-4892-B824-4350EAFE4F76}" destId="{A56CFAE4-538C-4811-9E38-3FB7CFFC6B84}" srcOrd="0" destOrd="0" presId="urn:microsoft.com/office/officeart/2005/8/layout/pyramid3"/>
    <dgm:cxn modelId="{BA4EACE0-AB70-4D2D-A380-FF6A0073F64D}" type="presParOf" srcId="{A56CFAE4-538C-4811-9E38-3FB7CFFC6B84}" destId="{BCCFC253-B360-401F-8ECE-FD965A998240}" srcOrd="0" destOrd="0" presId="urn:microsoft.com/office/officeart/2005/8/layout/pyramid3"/>
    <dgm:cxn modelId="{67EA2276-8823-4FFB-ADC7-9969F3E0A91D}" type="presParOf" srcId="{BCCFC253-B360-401F-8ECE-FD965A998240}" destId="{F16FD7FA-D883-46B1-869C-0FF6E63CEC9B}" srcOrd="0" destOrd="0" presId="urn:microsoft.com/office/officeart/2005/8/layout/pyramid3"/>
    <dgm:cxn modelId="{FA7B80DA-409A-405B-BBE1-516A829B9FE1}" type="presParOf" srcId="{BCCFC253-B360-401F-8ECE-FD965A998240}" destId="{799D4642-4F78-4FA3-975F-72FB1E0E45DC}" srcOrd="1" destOrd="0" presId="urn:microsoft.com/office/officeart/2005/8/layout/pyramid3"/>
    <dgm:cxn modelId="{02FE242F-D77D-441C-84BA-FC77A42F309D}" type="presParOf" srcId="{A56CFAE4-538C-4811-9E38-3FB7CFFC6B84}" destId="{92D7F24D-EA02-4B8F-A026-CE5DAE6D938A}" srcOrd="1" destOrd="0" presId="urn:microsoft.com/office/officeart/2005/8/layout/pyramid3"/>
    <dgm:cxn modelId="{66E49131-C100-4DB1-9BE6-57CC7893F3E1}" type="presParOf" srcId="{92D7F24D-EA02-4B8F-A026-CE5DAE6D938A}" destId="{064D3BB2-E24C-42DD-B172-7B80D1F899D5}" srcOrd="0" destOrd="0" presId="urn:microsoft.com/office/officeart/2005/8/layout/pyramid3"/>
    <dgm:cxn modelId="{335DB87D-E03D-4574-BDB7-5B3B1CC8ED68}" type="presParOf" srcId="{92D7F24D-EA02-4B8F-A026-CE5DAE6D938A}" destId="{FACB33FC-899A-4D02-B03C-DE68EB494E05}" srcOrd="1" destOrd="0" presId="urn:microsoft.com/office/officeart/2005/8/layout/pyramid3"/>
    <dgm:cxn modelId="{B120C6C9-8BB5-4DDC-9110-E7B1FE3BCB15}" type="presParOf" srcId="{A56CFAE4-538C-4811-9E38-3FB7CFFC6B84}" destId="{4428E051-BEB8-429A-ADCC-6F40617D52B7}" srcOrd="2" destOrd="0" presId="urn:microsoft.com/office/officeart/2005/8/layout/pyramid3"/>
    <dgm:cxn modelId="{AE8DB97D-2AD8-4CFE-9910-6C85659A33B6}" type="presParOf" srcId="{4428E051-BEB8-429A-ADCC-6F40617D52B7}" destId="{1EE96556-3B5E-4151-8D6D-6894162E8D84}" srcOrd="0" destOrd="0" presId="urn:microsoft.com/office/officeart/2005/8/layout/pyramid3"/>
    <dgm:cxn modelId="{29952C9C-5514-40C2-A97B-1CF2EBFB0E94}" type="presParOf" srcId="{4428E051-BEB8-429A-ADCC-6F40617D52B7}" destId="{785FD1C7-2C9B-426D-9ABE-087AFD91B42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2E3145-5298-4B7F-8A53-3BF8ADD0C708}">
      <dsp:nvSpPr>
        <dsp:cNvPr id="0" name=""/>
        <dsp:cNvSpPr/>
      </dsp:nvSpPr>
      <dsp:spPr>
        <a:xfrm>
          <a:off x="1106487" y="0"/>
          <a:ext cx="1106487" cy="1117600"/>
        </a:xfrm>
        <a:prstGeom prst="trapezoid">
          <a:avLst>
            <a:gd name="adj" fmla="val 5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Стандартный договор</a:t>
          </a:r>
          <a:endParaRPr lang="ru-RU" sz="1200" kern="1200" dirty="0"/>
        </a:p>
      </dsp:txBody>
      <dsp:txXfrm>
        <a:off x="1106487" y="0"/>
        <a:ext cx="1106487" cy="1117600"/>
      </dsp:txXfrm>
    </dsp:sp>
    <dsp:sp modelId="{27095A6B-C0A8-487A-8ABC-9F5D5EFA4C72}">
      <dsp:nvSpPr>
        <dsp:cNvPr id="0" name=""/>
        <dsp:cNvSpPr/>
      </dsp:nvSpPr>
      <dsp:spPr>
        <a:xfrm>
          <a:off x="553243" y="1117599"/>
          <a:ext cx="2212974" cy="1117600"/>
        </a:xfrm>
        <a:prstGeom prst="trapezoid">
          <a:avLst>
            <a:gd name="adj" fmla="val 49503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Правовые позиции судов</a:t>
          </a:r>
          <a:endParaRPr lang="ru-RU" sz="1400" kern="1200" dirty="0"/>
        </a:p>
      </dsp:txBody>
      <dsp:txXfrm>
        <a:off x="940514" y="1117599"/>
        <a:ext cx="1438433" cy="1117600"/>
      </dsp:txXfrm>
    </dsp:sp>
    <dsp:sp modelId="{A6E7933A-6210-4020-B1ED-4B219C31A58F}">
      <dsp:nvSpPr>
        <dsp:cNvPr id="0" name=""/>
        <dsp:cNvSpPr/>
      </dsp:nvSpPr>
      <dsp:spPr>
        <a:xfrm>
          <a:off x="0" y="2235199"/>
          <a:ext cx="3319461" cy="1117600"/>
        </a:xfrm>
        <a:prstGeom prst="trapezoid">
          <a:avLst>
            <a:gd name="adj" fmla="val 49503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Закон</a:t>
          </a:r>
          <a:endParaRPr lang="ru-RU" sz="1400" kern="1200" dirty="0"/>
        </a:p>
      </dsp:txBody>
      <dsp:txXfrm>
        <a:off x="580905" y="2235199"/>
        <a:ext cx="2157650" cy="1117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6FD7FA-D883-46B1-869C-0FF6E63CEC9B}">
      <dsp:nvSpPr>
        <dsp:cNvPr id="0" name=""/>
        <dsp:cNvSpPr/>
      </dsp:nvSpPr>
      <dsp:spPr>
        <a:xfrm rot="10800000">
          <a:off x="0" y="0"/>
          <a:ext cx="3319461" cy="1117600"/>
        </a:xfrm>
        <a:prstGeom prst="trapezoid">
          <a:avLst>
            <a:gd name="adj" fmla="val 49503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Стандартный договор</a:t>
          </a:r>
          <a:endParaRPr lang="ru-RU" sz="1400" kern="1200" dirty="0"/>
        </a:p>
      </dsp:txBody>
      <dsp:txXfrm>
        <a:off x="580905" y="0"/>
        <a:ext cx="2157650" cy="1117600"/>
      </dsp:txXfrm>
    </dsp:sp>
    <dsp:sp modelId="{064D3BB2-E24C-42DD-B172-7B80D1F899D5}">
      <dsp:nvSpPr>
        <dsp:cNvPr id="0" name=""/>
        <dsp:cNvSpPr/>
      </dsp:nvSpPr>
      <dsp:spPr>
        <a:xfrm rot="10800000">
          <a:off x="553243" y="1117599"/>
          <a:ext cx="2212974" cy="1117600"/>
        </a:xfrm>
        <a:prstGeom prst="trapezoid">
          <a:avLst>
            <a:gd name="adj" fmla="val 49503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Правовые позиции судов</a:t>
          </a:r>
          <a:endParaRPr lang="ru-RU" sz="1400" kern="1200" dirty="0"/>
        </a:p>
      </dsp:txBody>
      <dsp:txXfrm>
        <a:off x="940514" y="1117599"/>
        <a:ext cx="1438433" cy="1117600"/>
      </dsp:txXfrm>
    </dsp:sp>
    <dsp:sp modelId="{1EE96556-3B5E-4151-8D6D-6894162E8D84}">
      <dsp:nvSpPr>
        <dsp:cNvPr id="0" name=""/>
        <dsp:cNvSpPr/>
      </dsp:nvSpPr>
      <dsp:spPr>
        <a:xfrm rot="10800000">
          <a:off x="1106487" y="2235199"/>
          <a:ext cx="1106487" cy="1117600"/>
        </a:xfrm>
        <a:prstGeom prst="trapezoid">
          <a:avLst>
            <a:gd name="adj" fmla="val 5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Закон</a:t>
          </a:r>
          <a:endParaRPr lang="ru-RU" sz="1400" kern="1200" dirty="0"/>
        </a:p>
      </dsp:txBody>
      <dsp:txXfrm>
        <a:off x="1106487" y="2235199"/>
        <a:ext cx="1106487" cy="11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F0BA85-0C1E-468B-966A-F059CBD29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F710245-1636-4CD0-B154-84119EEB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D7C7F-1165-4258-B82C-AAAB6E90308E}" type="slidenum">
              <a:rPr lang="ru-RU"/>
              <a:pPr/>
              <a:t>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4B8A45-D98F-4F8D-B70C-3FCA89867AE7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CEFCF-6C1D-4FB4-A920-C72F7179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94E53-461C-4A7B-ABA6-7993F0DD1EE6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FD3E-776F-4FCE-8B1F-F9E55C6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895F1-EE8B-4035-BB55-8B091F8E0C08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868E-9978-44A4-9733-29B4802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91C04-6048-4684-8AE7-33348345A3E5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EEA0-0E8E-4115-B499-B9FB2B9D9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3A4C-7293-444B-9B17-63B534FC972B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A6D0-1078-42F3-B25A-6465D682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53AE-9444-40D6-A195-CEBEF1C250CB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C00F-971D-46A8-BF86-9804B37C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579F6-30CD-4E87-A4C3-A7D783F5BFCD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0989-647E-4D90-A78D-E9AE8F932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6DCA9-A256-4C06-9172-A40F322EC7A4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9903-3B5F-4DA1-A61B-547E3171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CEB1B-64AE-466D-BC68-65888F2D5115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6CAB-F9E5-44B8-82BC-238EA17EF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0BF2-5CED-4E10-8797-E109CA97E55E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F34B-6BC8-4A3C-8D54-AA630F89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1C9F7-E9C5-40FA-B287-E7F2822AC405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4FED-8D60-4B39-BCED-71274F9E0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852D0650-2AB4-4E0A-88AF-1E59F45DBD29}" type="datetime1">
              <a:rPr lang="ru-RU" smtClean="0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EFDE8-4699-4399-B8AB-C812E2CC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oivanov@asros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dirty="0" smtClean="0"/>
              <a:t>21 мая 2013 года</a:t>
            </a:r>
            <a:endParaRPr lang="ru-RU" dirty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A326A3-BCA0-4A0B-8F39-EBF8B743AA1B}" type="slidenum">
              <a:rPr lang="ru-RU"/>
              <a:pPr/>
              <a:t>1</a:t>
            </a:fld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29600" cy="1371600"/>
          </a:xfrm>
        </p:spPr>
        <p:txBody>
          <a:bodyPr/>
          <a:lstStyle/>
          <a:p>
            <a:pPr eaLnBrk="1" hangingPunct="1"/>
            <a:r>
              <a:rPr lang="ru-RU" sz="4800" dirty="0" smtClean="0"/>
              <a:t>Стандартизация кредитных договоров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429000"/>
            <a:ext cx="5105400" cy="1600200"/>
          </a:xfrm>
        </p:spPr>
        <p:txBody>
          <a:bodyPr/>
          <a:lstStyle/>
          <a:p>
            <a:pPr eaLnBrk="1" hangingPunct="1"/>
            <a:r>
              <a:rPr lang="ru-RU" i="1" dirty="0" smtClean="0"/>
              <a:t>Олег Иванов,</a:t>
            </a:r>
          </a:p>
          <a:p>
            <a:pPr eaLnBrk="1" hangingPunct="1"/>
            <a:r>
              <a:rPr lang="ru-RU" sz="2000" i="1" dirty="0" smtClean="0"/>
              <a:t>Вице-президент Ассоциации региональных банков России</a:t>
            </a:r>
          </a:p>
        </p:txBody>
      </p:sp>
      <p:pic>
        <p:nvPicPr>
          <p:cNvPr id="6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Потребительский кредит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Ассоциация </a:t>
            </a:r>
            <a:r>
              <a:rPr lang="ru-RU" sz="1800" dirty="0" smtClean="0"/>
              <a:t>«Россия» и АРБ направили совместное приглашения в ЦБ РФ, Минфин, Роспотребнадзор, ФАС РФ, ВАС РФ и ВС РФ принять участие в совестной рабочей группе по подготовке типового договора потребительского кредита, декабрь 2012 г.</a:t>
            </a:r>
          </a:p>
          <a:p>
            <a:r>
              <a:rPr lang="ru-RU" sz="1800" dirty="0" smtClean="0"/>
              <a:t>5 </a:t>
            </a:r>
            <a:r>
              <a:rPr lang="ru-RU" sz="1800" dirty="0" smtClean="0"/>
              <a:t>февраля 2013 г. </a:t>
            </a:r>
            <a:r>
              <a:rPr lang="ru-RU" sz="1800" dirty="0" smtClean="0"/>
              <a:t>проведено первое заседание с </a:t>
            </a:r>
            <a:r>
              <a:rPr lang="ru-RU" sz="1800" dirty="0" smtClean="0"/>
              <a:t>участием Банка </a:t>
            </a:r>
            <a:r>
              <a:rPr lang="ru-RU" sz="1800" dirty="0" smtClean="0"/>
              <a:t>России</a:t>
            </a:r>
            <a:endParaRPr lang="ru-RU" sz="1800" dirty="0" smtClean="0"/>
          </a:p>
          <a:p>
            <a:r>
              <a:rPr lang="ru-RU" sz="1800" dirty="0" smtClean="0"/>
              <a:t>Состав </a:t>
            </a:r>
            <a:r>
              <a:rPr lang="ru-RU" sz="1800" dirty="0" smtClean="0"/>
              <a:t>рабочей группы (в части </a:t>
            </a:r>
            <a:r>
              <a:rPr lang="ru-RU" sz="1800" dirty="0" smtClean="0"/>
              <a:t>банков и юридических фирм) </a:t>
            </a:r>
            <a:r>
              <a:rPr lang="ru-RU" sz="1800" dirty="0" smtClean="0"/>
              <a:t>находится в стадии формирования  </a:t>
            </a:r>
            <a:endParaRPr lang="ru-RU" sz="1800" dirty="0" smtClean="0"/>
          </a:p>
          <a:p>
            <a:r>
              <a:rPr lang="ru-RU" sz="1800" dirty="0" smtClean="0"/>
              <a:t>Осень 2013 года –принятие Закона о потребительском кредитовании</a:t>
            </a: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Стандартизация </a:t>
            </a:r>
            <a:r>
              <a:rPr lang="ru-RU" dirty="0" smtClean="0"/>
              <a:t>и </a:t>
            </a:r>
            <a:r>
              <a:rPr lang="ru-RU" dirty="0" smtClean="0"/>
              <a:t>рефинансирование кредита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Организация обращения стандартных кредитов (кредитных портфелей) на вторичном рынке</a:t>
            </a:r>
          </a:p>
          <a:p>
            <a:r>
              <a:rPr lang="ru-RU" sz="2000" dirty="0" smtClean="0"/>
              <a:t>Рефинансирование Банком России под залог ценных бумаг, выпущенных в результате секьюритизации кредитов МСП и потребкредитов (236-П)</a:t>
            </a:r>
          </a:p>
          <a:p>
            <a:r>
              <a:rPr lang="ru-RU" sz="2000" dirty="0" smtClean="0"/>
              <a:t>Заключение сделок РЕПО с Банком России по залог указанных выше ценных бумаг (239-П)</a:t>
            </a:r>
          </a:p>
          <a:p>
            <a:r>
              <a:rPr lang="ru-RU" sz="2000" dirty="0" smtClean="0"/>
              <a:t>Рефинансирование Банком России под залог долей участия в синдицированном кредите (312-П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Повышение ликвидности кредитных портфелей путь </a:t>
            </a:r>
            <a:r>
              <a:rPr lang="ru-RU" sz="2000" b="1" dirty="0" smtClean="0"/>
              <a:t>к</a:t>
            </a:r>
            <a:r>
              <a:rPr lang="ru-RU" sz="2000" b="1" dirty="0" smtClean="0"/>
              <a:t> снижению процентных ставок</a:t>
            </a:r>
            <a:endParaRPr lang="ru-RU" sz="2000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Стандартизация кредитных договоров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i="1" dirty="0" smtClean="0"/>
              <a:t>Иванов О.М., вице-президент Ассоциации региональных банков России</a:t>
            </a:r>
          </a:p>
          <a:p>
            <a:pPr>
              <a:buNone/>
            </a:pPr>
            <a:r>
              <a:rPr lang="ru-RU" sz="2000" i="1" dirty="0" smtClean="0"/>
              <a:t>	</a:t>
            </a:r>
          </a:p>
          <a:p>
            <a:pPr>
              <a:buNone/>
            </a:pPr>
            <a:r>
              <a:rPr lang="ru-RU" sz="2000" i="1" dirty="0" smtClean="0"/>
              <a:t>	</a:t>
            </a:r>
            <a:r>
              <a:rPr lang="en-US" sz="1600" dirty="0" smtClean="0">
                <a:hlinkClick r:id="rId2"/>
              </a:rPr>
              <a:t> oivanov@asros.ru</a:t>
            </a:r>
            <a:endParaRPr lang="ru-RU" sz="1600" i="1" dirty="0" smtClean="0"/>
          </a:p>
          <a:p>
            <a:pPr>
              <a:buNone/>
            </a:pPr>
            <a:r>
              <a:rPr lang="ru-RU" sz="1600" dirty="0" smtClean="0"/>
              <a:t>	т. +7-495-785-29-91 </a:t>
            </a:r>
          </a:p>
          <a:p>
            <a:pPr>
              <a:buNone/>
            </a:pPr>
            <a:r>
              <a:rPr lang="ru-RU" sz="1600" dirty="0" smtClean="0"/>
              <a:t>	ф. +7-495-785-29-90</a:t>
            </a: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7338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</a:t>
            </a:r>
            <a:r>
              <a:rPr lang="ru-RU" sz="3200" dirty="0" err="1" smtClean="0"/>
              <a:t>тандартные</a:t>
            </a:r>
            <a:r>
              <a:rPr lang="en-US" sz="3200" dirty="0" smtClean="0"/>
              <a:t> </a:t>
            </a:r>
            <a:r>
              <a:rPr lang="ru-RU" sz="3200" dirty="0" smtClean="0"/>
              <a:t>кредитные договоры</a:t>
            </a:r>
            <a:r>
              <a:rPr lang="ru-RU" sz="3200" dirty="0" smtClean="0"/>
              <a:t>: примерные условия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267200"/>
          </a:xfrm>
        </p:spPr>
        <p:txBody>
          <a:bodyPr/>
          <a:lstStyle/>
          <a:p>
            <a:endParaRPr lang="ru-RU" sz="1600" dirty="0" smtClean="0"/>
          </a:p>
          <a:p>
            <a:r>
              <a:rPr lang="ru-RU" sz="1600" dirty="0" smtClean="0"/>
              <a:t>Синдицированный кредит</a:t>
            </a:r>
          </a:p>
          <a:p>
            <a:pPr lvl="1"/>
            <a:r>
              <a:rPr lang="ru-RU" sz="1400" dirty="0" smtClean="0"/>
              <a:t>Необеспеченный кредит для заемщиков высокого кредитного качества</a:t>
            </a:r>
          </a:p>
          <a:p>
            <a:pPr lvl="1"/>
            <a:r>
              <a:rPr lang="ru-RU" sz="1400" dirty="0" smtClean="0"/>
              <a:t>Обеспеченный кредит с участием управляющего залогом </a:t>
            </a:r>
          </a:p>
          <a:p>
            <a:pPr lvl="1"/>
            <a:r>
              <a:rPr lang="ru-RU" sz="1400" dirty="0" smtClean="0"/>
              <a:t>Типовая документация разрабатывается на основе европейского стандарта – договора Ассоциации кредитного рынка (</a:t>
            </a:r>
            <a:r>
              <a:rPr lang="en-US" sz="1400" dirty="0" smtClean="0"/>
              <a:t>LMA)</a:t>
            </a:r>
            <a:r>
              <a:rPr lang="ru-RU" sz="1400" dirty="0" smtClean="0"/>
              <a:t>, подчиненного английскому праву</a:t>
            </a:r>
          </a:p>
          <a:p>
            <a:pPr lvl="1"/>
            <a:endParaRPr lang="ru-RU" sz="1400" dirty="0" smtClean="0"/>
          </a:p>
          <a:p>
            <a:r>
              <a:rPr lang="ru-RU" sz="1600" dirty="0" smtClean="0"/>
              <a:t>Кредит малому и среднему бизнесу (</a:t>
            </a:r>
            <a:r>
              <a:rPr lang="ru-RU" sz="1600" dirty="0" err="1" smtClean="0"/>
              <a:t>МСП-кредит</a:t>
            </a:r>
            <a:r>
              <a:rPr lang="ru-RU" sz="1600" dirty="0" smtClean="0"/>
              <a:t>)</a:t>
            </a:r>
          </a:p>
          <a:p>
            <a:pPr lvl="1"/>
            <a:r>
              <a:rPr lang="ru-RU" sz="1400" dirty="0" smtClean="0"/>
              <a:t>Срочный кредит</a:t>
            </a:r>
          </a:p>
          <a:p>
            <a:pPr lvl="1"/>
            <a:r>
              <a:rPr lang="ru-RU" sz="1400" dirty="0" smtClean="0"/>
              <a:t>Кредитная линия</a:t>
            </a:r>
          </a:p>
          <a:p>
            <a:pPr lvl="1"/>
            <a:endParaRPr lang="ru-RU" sz="1400" dirty="0" smtClean="0"/>
          </a:p>
          <a:p>
            <a:r>
              <a:rPr lang="ru-RU" sz="1600" dirty="0" smtClean="0"/>
              <a:t>Потребительский кредит</a:t>
            </a:r>
          </a:p>
          <a:p>
            <a:pPr lvl="1"/>
            <a:r>
              <a:rPr lang="ru-RU" sz="1400" dirty="0" smtClean="0"/>
              <a:t>Срочный кредит</a:t>
            </a:r>
          </a:p>
          <a:p>
            <a:pPr lvl="1"/>
            <a:r>
              <a:rPr lang="ru-RU" sz="1400" dirty="0" smtClean="0"/>
              <a:t>Кредитная карта</a:t>
            </a:r>
          </a:p>
          <a:p>
            <a:pPr lvl="1"/>
            <a:r>
              <a:rPr lang="ru-RU" sz="1400" dirty="0" smtClean="0"/>
              <a:t>Ипотечный кредит (работа ведется АИЖК)</a:t>
            </a: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Особенности регулирования </a:t>
            </a:r>
            <a:br>
              <a:rPr lang="ru-RU" sz="3600" dirty="0" smtClean="0"/>
            </a:br>
            <a:r>
              <a:rPr lang="ru-RU" sz="3600" dirty="0" smtClean="0"/>
              <a:t>кредитной сферы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196262" cy="4267200"/>
          </a:xfrm>
        </p:spPr>
        <p:txBody>
          <a:bodyPr/>
          <a:lstStyle/>
          <a:p>
            <a:r>
              <a:rPr lang="ru-RU" sz="1600" dirty="0" smtClean="0"/>
              <a:t>Ограничения для Банка </a:t>
            </a:r>
            <a:r>
              <a:rPr lang="ru-RU" sz="1600" dirty="0" smtClean="0"/>
              <a:t>России вмешиваться в рыночную банковскую практику и договорную работу (в части регулирования гражданско-правовых отношений) </a:t>
            </a:r>
          </a:p>
          <a:p>
            <a:r>
              <a:rPr lang="ru-RU" sz="1600" dirty="0" smtClean="0"/>
              <a:t>Отсрочка </a:t>
            </a:r>
            <a:r>
              <a:rPr lang="ru-RU" sz="1600" dirty="0" smtClean="0"/>
              <a:t>с внесением изменений в Гражданский кодекс </a:t>
            </a:r>
            <a:r>
              <a:rPr lang="ru-RU" sz="1600" dirty="0" smtClean="0"/>
              <a:t>РФ (Главы </a:t>
            </a:r>
            <a:r>
              <a:rPr lang="ru-RU" sz="1600" dirty="0" smtClean="0"/>
              <a:t>42-46 ГК </a:t>
            </a:r>
            <a:r>
              <a:rPr lang="ru-RU" sz="1600" dirty="0" smtClean="0"/>
              <a:t>РФ)</a:t>
            </a:r>
            <a:endParaRPr lang="ru-RU" sz="1600" dirty="0" smtClean="0"/>
          </a:p>
          <a:p>
            <a:r>
              <a:rPr lang="ru-RU" sz="1600" dirty="0" smtClean="0"/>
              <a:t>Отсутствие важных для банков положений в проекте Закона о потребительском кредите  </a:t>
            </a:r>
          </a:p>
          <a:p>
            <a:r>
              <a:rPr lang="ru-RU" sz="1600" dirty="0" smtClean="0"/>
              <a:t>Игнорирование интересов кредиторов в принимаемых парламентом законодательных актах и решениях судебных органов, например,</a:t>
            </a:r>
          </a:p>
          <a:p>
            <a:pPr lvl="1"/>
            <a:r>
              <a:rPr lang="ru-RU" sz="1400" dirty="0" smtClean="0"/>
              <a:t>Изменения ст. 809-810 ГК РФ (право потребителя на досрочное погашение займа/кредита), октябрь 2011 г.</a:t>
            </a:r>
          </a:p>
          <a:p>
            <a:pPr lvl="1"/>
            <a:r>
              <a:rPr lang="ru-RU" sz="1400" dirty="0" smtClean="0"/>
              <a:t>Готовящиеся изменения, касающиеся личного банкротства, 2012 гг.</a:t>
            </a:r>
          </a:p>
          <a:p>
            <a:r>
              <a:rPr lang="ru-RU" sz="1600" dirty="0" smtClean="0"/>
              <a:t>Высшие суды </a:t>
            </a:r>
            <a:r>
              <a:rPr lang="ru-RU" sz="1600" dirty="0" smtClean="0"/>
              <a:t>– де факто «</a:t>
            </a:r>
            <a:r>
              <a:rPr lang="ru-RU" sz="1600" dirty="0" smtClean="0"/>
              <a:t>законодатели» </a:t>
            </a:r>
            <a:r>
              <a:rPr lang="ru-RU" sz="1600" dirty="0" smtClean="0"/>
              <a:t>в кредитной сфере </a:t>
            </a:r>
          </a:p>
          <a:p>
            <a:pPr lvl="1"/>
            <a:r>
              <a:rPr lang="ru-RU" sz="1400" dirty="0" smtClean="0"/>
              <a:t>Информационное письмо ВАС № 146 от 13 сентября 2011 г.</a:t>
            </a:r>
          </a:p>
          <a:p>
            <a:pPr lvl="1"/>
            <a:r>
              <a:rPr lang="ru-RU" sz="1400" dirty="0" smtClean="0"/>
              <a:t>Информационное письмо ВАС № 147 от 13 сентября 2011 г</a:t>
            </a:r>
            <a:r>
              <a:rPr lang="ru-RU" sz="1400" dirty="0" smtClean="0"/>
              <a:t>.</a:t>
            </a:r>
          </a:p>
          <a:p>
            <a:pPr lvl="1"/>
            <a:r>
              <a:rPr lang="ru-RU" sz="1400" dirty="0" smtClean="0"/>
              <a:t>Обзор судебной практики ВС РФ от 22 мая 2013 г.</a:t>
            </a:r>
            <a:endParaRPr lang="ru-RU" sz="14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изменений закона к созданию обычаев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Ограниченное число правовых проблем в кредитной сфере возможно решить на уровне закона</a:t>
            </a:r>
          </a:p>
          <a:p>
            <a:r>
              <a:rPr lang="ru-RU" sz="1800" dirty="0" smtClean="0"/>
              <a:t>Изменение законодательства – неэффективное средство снижения правового риска в кредитной сфере при урегулировании «тонких» и «точечных» вопросов</a:t>
            </a:r>
          </a:p>
          <a:p>
            <a:r>
              <a:rPr lang="ru-RU" sz="1800" dirty="0" smtClean="0"/>
              <a:t>Банковский сектор России дорос до формирования стандартов и обычаев делового оборота</a:t>
            </a:r>
          </a:p>
          <a:p>
            <a:r>
              <a:rPr lang="ru-RU" sz="1800" dirty="0" smtClean="0"/>
              <a:t>Основным способом формирования «кредитного стандарта» является подготовка </a:t>
            </a:r>
            <a:r>
              <a:rPr lang="ru-RU" sz="1800" dirty="0" smtClean="0"/>
              <a:t>примерных условий кредитных </a:t>
            </a:r>
            <a:r>
              <a:rPr lang="ru-RU" sz="1800" dirty="0" smtClean="0"/>
              <a:t>договоров и </a:t>
            </a:r>
            <a:r>
              <a:rPr lang="ru-RU" sz="1800" dirty="0" smtClean="0"/>
              <a:t>обеспечительной </a:t>
            </a:r>
            <a:r>
              <a:rPr lang="ru-RU" sz="1800" dirty="0" smtClean="0"/>
              <a:t>документации </a:t>
            </a:r>
          </a:p>
          <a:p>
            <a:r>
              <a:rPr lang="ru-RU" sz="1800" dirty="0" smtClean="0"/>
              <a:t>Главным контрагентом банков при разработке и обсуждении стандарта выступают не Правительство </a:t>
            </a:r>
            <a:r>
              <a:rPr lang="ru-RU" sz="1800" dirty="0" smtClean="0"/>
              <a:t>и не </a:t>
            </a:r>
            <a:r>
              <a:rPr lang="ru-RU" sz="1800" dirty="0" smtClean="0"/>
              <a:t>Государственная Дума, а высшие суды (ВАС РФ и ВС РФ) и, в меньшей степени, Банк России  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Стандартный кредитный </a:t>
            </a:r>
            <a:r>
              <a:rPr lang="ru-RU" sz="3200" dirty="0" smtClean="0"/>
              <a:t>договор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8458200" cy="4267200"/>
          </a:xfrm>
        </p:spPr>
        <p:txBody>
          <a:bodyPr/>
          <a:lstStyle/>
          <a:p>
            <a:r>
              <a:rPr lang="ru-RU" sz="1400" dirty="0" smtClean="0"/>
              <a:t>Содержит основные договорные условия, которые широко применяются в банками, соответствуют законодательству и лучшему мировому опыту</a:t>
            </a:r>
          </a:p>
          <a:p>
            <a:r>
              <a:rPr lang="ru-RU" sz="1400" dirty="0" smtClean="0"/>
              <a:t>Разрабатывается с учетом используемой банками документации и </a:t>
            </a:r>
            <a:r>
              <a:rPr lang="ru-RU" sz="1400" b="1" dirty="0" smtClean="0"/>
              <a:t>судебной практики</a:t>
            </a:r>
            <a:r>
              <a:rPr lang="ru-RU" sz="1400" dirty="0" smtClean="0"/>
              <a:t> ведущими экспертами (банков и юридических фирм), принимающими во внимание интересы как кредиторов, так и заемщиков</a:t>
            </a:r>
          </a:p>
          <a:p>
            <a:r>
              <a:rPr lang="ru-RU" sz="1400" dirty="0" smtClean="0"/>
              <a:t>К формулированию и обсуждению его условий привлекаются представители судебной системы, ученые-юристы, представители государственных органов и Банка России</a:t>
            </a:r>
          </a:p>
          <a:p>
            <a:r>
              <a:rPr lang="ru-RU" sz="1400" dirty="0" smtClean="0"/>
              <a:t>Отдельные его положения, которые касаются вопросов, прямо не урегулированных в законе, могут (а со временем должны) быть признаны обычаями делового оборота</a:t>
            </a:r>
          </a:p>
          <a:p>
            <a:r>
              <a:rPr lang="ru-RU" sz="1400" b="1" dirty="0" smtClean="0"/>
              <a:t>Не является обязательным для применения кредитными организациями</a:t>
            </a:r>
          </a:p>
          <a:p>
            <a:r>
              <a:rPr lang="ru-RU" sz="1400" dirty="0" smtClean="0"/>
              <a:t>Кредитные организации могут изменять и адаптировать положения </a:t>
            </a:r>
            <a:r>
              <a:rPr lang="ru-RU" sz="1400" dirty="0" smtClean="0"/>
              <a:t>стандартных договоров</a:t>
            </a:r>
            <a:r>
              <a:rPr lang="ru-RU" sz="1400" dirty="0" smtClean="0"/>
              <a:t>, при этом они принимают на себя правовые риски недействительности вносимых изменений</a:t>
            </a:r>
          </a:p>
          <a:p>
            <a:r>
              <a:rPr lang="ru-RU" sz="1400" dirty="0" smtClean="0"/>
              <a:t>Банк России может рекомендовать применение </a:t>
            </a:r>
            <a:r>
              <a:rPr lang="ru-RU" sz="1400" dirty="0" smtClean="0"/>
              <a:t>стандартных договоров</a:t>
            </a:r>
            <a:r>
              <a:rPr lang="ru-RU" sz="1400" dirty="0" smtClean="0"/>
              <a:t>, разработанных банковскими союзами и ассоциациями и/или учитывать возникающий при их применении эффект снижения правовых/кредитных рисков в </a:t>
            </a:r>
            <a:r>
              <a:rPr lang="ru-RU" sz="1400" dirty="0" err="1" smtClean="0"/>
              <a:t>пруденциальном</a:t>
            </a:r>
            <a:r>
              <a:rPr lang="ru-RU" sz="1400" dirty="0" smtClean="0"/>
              <a:t> регулировании  </a:t>
            </a:r>
          </a:p>
          <a:p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стандартного договора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66738" y="2667000"/>
          <a:ext cx="3319462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4953000" y="2667000"/>
          <a:ext cx="3319462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9050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иерархии источников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9050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объему правил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 уступка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r>
              <a:rPr lang="ru-RU" sz="1600" dirty="0" smtClean="0"/>
              <a:t>П. 2 ст.382 ГК РФ </a:t>
            </a:r>
          </a:p>
          <a:p>
            <a:pPr lvl="1"/>
            <a:r>
              <a:rPr lang="ru-RU" sz="1200" dirty="0" smtClean="0"/>
              <a:t>Для перехода к другому лицу прав кредитора </a:t>
            </a:r>
            <a:r>
              <a:rPr lang="ru-RU" sz="1200" b="1" dirty="0" smtClean="0"/>
              <a:t>не требуется согласие должник</a:t>
            </a:r>
            <a:r>
              <a:rPr lang="ru-RU" sz="1200" dirty="0" smtClean="0"/>
              <a:t>а, если иное не предусмотрено законом или </a:t>
            </a:r>
            <a:r>
              <a:rPr lang="ru-RU" sz="1200" dirty="0" smtClean="0"/>
              <a:t>договором</a:t>
            </a:r>
          </a:p>
          <a:p>
            <a:r>
              <a:rPr lang="ru-RU" sz="1600" dirty="0" smtClean="0"/>
              <a:t>Обзоры судебной практики</a:t>
            </a:r>
          </a:p>
          <a:p>
            <a:r>
              <a:rPr lang="ru-RU" sz="1600" dirty="0" smtClean="0"/>
              <a:t>Статья 12 Законопроекта о потребительском кредите</a:t>
            </a:r>
          </a:p>
          <a:p>
            <a:pPr lvl="1"/>
            <a:r>
              <a:rPr lang="ru-RU" sz="1200" dirty="0" smtClean="0"/>
              <a:t>Кредитор вправе осуществлять уступку прав (требований) по договору потребительского кредита любым третьим лицам в случаях, установленных законом или договором, содержащим данное </a:t>
            </a:r>
            <a:r>
              <a:rPr lang="ru-RU" sz="1200" b="1" dirty="0" smtClean="0"/>
              <a:t>условие,</a:t>
            </a:r>
            <a:r>
              <a:rPr lang="ru-RU" sz="1200" dirty="0" smtClean="0"/>
              <a:t> </a:t>
            </a:r>
            <a:r>
              <a:rPr lang="ru-RU" sz="1200" b="1" dirty="0" smtClean="0"/>
              <a:t>которое было согласовано при его </a:t>
            </a:r>
            <a:r>
              <a:rPr lang="ru-RU" sz="1200" b="1" dirty="0" smtClean="0"/>
              <a:t>заключении</a:t>
            </a:r>
          </a:p>
          <a:p>
            <a:pPr lvl="1"/>
            <a:endParaRPr lang="ru-RU" sz="1200" b="1" dirty="0" smtClean="0"/>
          </a:p>
          <a:p>
            <a:pPr lvl="1" algn="ctr">
              <a:buNone/>
            </a:pPr>
            <a:r>
              <a:rPr lang="ru-RU" sz="1400" b="1" i="1" dirty="0" smtClean="0"/>
              <a:t>Как формулировать условие?</a:t>
            </a:r>
          </a:p>
          <a:p>
            <a:pPr lvl="1">
              <a:buNone/>
            </a:pPr>
            <a:endParaRPr lang="ru-RU" sz="1400" dirty="0" smtClean="0"/>
          </a:p>
          <a:p>
            <a:r>
              <a:rPr lang="ru-RU" sz="1600" dirty="0" smtClean="0"/>
              <a:t>Для целей взыскания просроченных кредитов – передача </a:t>
            </a:r>
            <a:r>
              <a:rPr lang="ru-RU" sz="1600" dirty="0" err="1" smtClean="0"/>
              <a:t>коллекторскому</a:t>
            </a:r>
            <a:r>
              <a:rPr lang="ru-RU" sz="1600" dirty="0" smtClean="0"/>
              <a:t> агентству (критерии агентства?), в составе портфеля</a:t>
            </a:r>
          </a:p>
          <a:p>
            <a:r>
              <a:rPr lang="ru-RU" sz="1600" dirty="0" smtClean="0"/>
              <a:t>Для целей </a:t>
            </a:r>
            <a:r>
              <a:rPr lang="ru-RU" sz="1600" dirty="0" err="1" smtClean="0"/>
              <a:t>секьюритизации</a:t>
            </a:r>
            <a:r>
              <a:rPr lang="ru-RU" sz="1600" dirty="0" smtClean="0"/>
              <a:t> – передача специализированному финансовому обществу в составе портфеля</a:t>
            </a:r>
          </a:p>
          <a:p>
            <a:r>
              <a:rPr lang="ru-RU" sz="1600" dirty="0" smtClean="0"/>
              <a:t>В иных целях: реализация кредитных портфелей на вторичном рынке, при несостоятельности кредитной организации?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Синдицированный кредит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r>
              <a:rPr lang="ru-RU" sz="1800" dirty="0" smtClean="0"/>
              <a:t>Комитет по синдицированному кредитованию Ассоциации «Россия» включает более 25 банков</a:t>
            </a:r>
            <a:r>
              <a:rPr lang="en-US" sz="1800" dirty="0" smtClean="0"/>
              <a:t> </a:t>
            </a:r>
            <a:r>
              <a:rPr lang="ru-RU" sz="1800" dirty="0" smtClean="0"/>
              <a:t>и международных партнеров (</a:t>
            </a:r>
            <a:r>
              <a:rPr lang="en-US" sz="1800" dirty="0" err="1" smtClean="0"/>
              <a:t>KfW</a:t>
            </a:r>
            <a:r>
              <a:rPr lang="en-US" sz="1800" dirty="0" smtClean="0"/>
              <a:t>, EBRD, LMA)</a:t>
            </a:r>
            <a:r>
              <a:rPr lang="ru-RU" sz="1800" dirty="0" smtClean="0"/>
              <a:t>, сформирован в апреле 2011 г.</a:t>
            </a:r>
          </a:p>
          <a:p>
            <a:r>
              <a:rPr lang="ru-RU" sz="1800" b="1" i="1" dirty="0" smtClean="0"/>
              <a:t>Координационный совет </a:t>
            </a:r>
            <a:r>
              <a:rPr lang="ru-RU" sz="1800" dirty="0" smtClean="0"/>
              <a:t>формирует ядро обсуждения и включает 9 крупнейших банков (Сбербанк, ВТБ, </a:t>
            </a:r>
            <a:r>
              <a:rPr lang="ru-RU" sz="1800" dirty="0" err="1" smtClean="0"/>
              <a:t>Газпромбанк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Промсвязьбанк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Дойчебанк</a:t>
            </a:r>
            <a:r>
              <a:rPr lang="ru-RU" sz="1800" dirty="0" smtClean="0"/>
              <a:t>, </a:t>
            </a:r>
            <a:r>
              <a:rPr lang="en-US" sz="1800" dirty="0" smtClean="0"/>
              <a:t>BNP Paribas</a:t>
            </a:r>
            <a:r>
              <a:rPr lang="ru-RU" sz="1800" dirty="0" smtClean="0"/>
              <a:t>, </a:t>
            </a:r>
            <a:r>
              <a:rPr lang="ru-RU" sz="1800" dirty="0" err="1" smtClean="0"/>
              <a:t>Райффайзенбанк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Юрикредитбанк</a:t>
            </a:r>
            <a:r>
              <a:rPr lang="ru-RU" sz="1800" dirty="0" smtClean="0"/>
              <a:t>, ЕБРР), сформирован в  сентябре 2011 г.   </a:t>
            </a:r>
          </a:p>
          <a:p>
            <a:r>
              <a:rPr lang="ru-RU" sz="1800" dirty="0" smtClean="0"/>
              <a:t>Юридическая экспертная группа объединяет 16 ведущих мировых юридических и налоговых консультантов, создана в октябре 2011 г.</a:t>
            </a:r>
          </a:p>
          <a:p>
            <a:r>
              <a:rPr lang="ru-RU" sz="1800" dirty="0" smtClean="0"/>
              <a:t>Модератором и исполнителем проекта договора в сентябре 2012 г. выбрана юридическая фирма </a:t>
            </a:r>
            <a:r>
              <a:rPr lang="en-US" sz="1800" dirty="0" smtClean="0"/>
              <a:t>Allen &amp; </a:t>
            </a:r>
            <a:r>
              <a:rPr lang="en-US" sz="1800" dirty="0" err="1" smtClean="0"/>
              <a:t>Overy</a:t>
            </a:r>
            <a:endParaRPr lang="ru-RU" sz="1800" dirty="0" smtClean="0"/>
          </a:p>
          <a:p>
            <a:r>
              <a:rPr lang="ru-RU" sz="1800" dirty="0" smtClean="0"/>
              <a:t>Участие в обсуждениях представителей ВАС РФ, Банка России, МЭР РФ,</a:t>
            </a:r>
            <a:r>
              <a:rPr lang="en-US" sz="1800" dirty="0" smtClean="0"/>
              <a:t> EA</a:t>
            </a:r>
            <a:r>
              <a:rPr lang="ru-RU" sz="1800" dirty="0" smtClean="0"/>
              <a:t>БР, </a:t>
            </a:r>
            <a:r>
              <a:rPr lang="en-US" sz="1800" dirty="0" smtClean="0"/>
              <a:t>LMA</a:t>
            </a:r>
            <a:r>
              <a:rPr lang="ru-RU" sz="1800" dirty="0" smtClean="0"/>
              <a:t>, </a:t>
            </a:r>
            <a:r>
              <a:rPr lang="en-US" sz="1800" dirty="0" smtClean="0"/>
              <a:t>IFC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МСП-кредит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Рабочей группой Ассоциации «Россия» начата подготовки типового договора в сотрудничестве в </a:t>
            </a:r>
            <a:r>
              <a:rPr lang="en-US" sz="2000" dirty="0" smtClean="0"/>
              <a:t>EBRD, </a:t>
            </a:r>
            <a:r>
              <a:rPr lang="en-US" sz="2000" dirty="0" err="1" smtClean="0"/>
              <a:t>KfW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МСП-банком</a:t>
            </a:r>
            <a:r>
              <a:rPr lang="ru-RU" sz="2000" dirty="0" smtClean="0"/>
              <a:t>, октябрь 2012 года</a:t>
            </a:r>
          </a:p>
          <a:p>
            <a:r>
              <a:rPr lang="ru-RU" sz="2000" dirty="0" smtClean="0"/>
              <a:t>В качестве модератора обсуждения </a:t>
            </a:r>
            <a:r>
              <a:rPr lang="en-US" sz="2000" dirty="0" smtClean="0"/>
              <a:t>EBRD</a:t>
            </a:r>
            <a:r>
              <a:rPr lang="ru-RU" sz="2000" dirty="0" smtClean="0"/>
              <a:t> приглашена юридическая фирма </a:t>
            </a:r>
            <a:r>
              <a:rPr lang="en-US" sz="2000" dirty="0" err="1" smtClean="0"/>
              <a:t>Salans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Готовится доклад о текущих проблемах судебной практики в </a:t>
            </a:r>
            <a:r>
              <a:rPr lang="ru-RU" sz="2000" dirty="0" err="1" smtClean="0"/>
              <a:t>МСП-кредитовании</a:t>
            </a:r>
            <a:r>
              <a:rPr lang="ru-RU" sz="2000" dirty="0" smtClean="0"/>
              <a:t> и рекомендациях по структуре типового договора, март 2013 г.</a:t>
            </a:r>
          </a:p>
          <a:p>
            <a:r>
              <a:rPr lang="ru-RU" sz="2000" dirty="0" smtClean="0"/>
              <a:t>Первый вариант договора планируется подготовить к сентябрю 2013 г.</a:t>
            </a:r>
          </a:p>
          <a:p>
            <a:r>
              <a:rPr lang="ru-RU" sz="2000" dirty="0" smtClean="0"/>
              <a:t>На следующем этапе с участием ФНП будет разработан типовой порядок регистрации залогов движимого имущества (к началу 2014 г.)</a:t>
            </a:r>
            <a:r>
              <a:rPr lang="en-US" sz="2000" dirty="0" smtClean="0"/>
              <a:t>             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2013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EEA0-0E8E-4115-B499-B9FB2B9D999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1051</TotalTime>
  <Words>1008</Words>
  <Application>Microsoft Office PowerPoint</Application>
  <PresentationFormat>Экран (4:3)</PresentationFormat>
  <Paragraphs>125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Profile</vt:lpstr>
      <vt:lpstr>Стандартизация кредитных договоров</vt:lpstr>
      <vt:lpstr>Cтандартные кредитные договоры: примерные условия</vt:lpstr>
      <vt:lpstr>Особенности регулирования  кредитной сферы</vt:lpstr>
      <vt:lpstr>От изменений закона к созданию обычаев</vt:lpstr>
      <vt:lpstr>Стандартный кредитный договор</vt:lpstr>
      <vt:lpstr>Место стандартного договора</vt:lpstr>
      <vt:lpstr>Пример: уступка</vt:lpstr>
      <vt:lpstr>Синдицированный кредит</vt:lpstr>
      <vt:lpstr>МСП-кредит</vt:lpstr>
      <vt:lpstr>Потребительский кредит</vt:lpstr>
      <vt:lpstr>Стандартизация и рефинансирование кредита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</cp:lastModifiedBy>
  <cp:revision>235</cp:revision>
  <cp:lastPrinted>1601-01-01T00:00:00Z</cp:lastPrinted>
  <dcterms:created xsi:type="dcterms:W3CDTF">1601-01-01T00:00:00Z</dcterms:created>
  <dcterms:modified xsi:type="dcterms:W3CDTF">2013-05-31T04:44:59Z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