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61" r:id="rId2"/>
    <p:sldId id="327" r:id="rId3"/>
    <p:sldId id="353" r:id="rId4"/>
    <p:sldId id="263" r:id="rId5"/>
    <p:sldId id="341" r:id="rId6"/>
    <p:sldId id="350" r:id="rId7"/>
    <p:sldId id="349" r:id="rId8"/>
    <p:sldId id="352" r:id="rId9"/>
    <p:sldId id="333" r:id="rId10"/>
    <p:sldId id="351" r:id="rId11"/>
    <p:sldId id="355" r:id="rId12"/>
    <p:sldId id="356" r:id="rId13"/>
    <p:sldId id="348" r:id="rId14"/>
    <p:sldId id="35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1C1C1C"/>
    <a:srgbClr val="FF000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7966" autoAdjust="0"/>
  </p:normalViewPr>
  <p:slideViewPr>
    <p:cSldViewPr>
      <p:cViewPr>
        <p:scale>
          <a:sx n="98" d="100"/>
          <a:sy n="98" d="100"/>
        </p:scale>
        <p:origin x="-2148" y="-444"/>
      </p:cViewPr>
      <p:guideLst>
        <p:guide orient="horz" pos="1440"/>
        <p:guide pos="6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514600" y="0"/>
            <a:ext cx="22225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Rectangle 6"/>
          <p:cNvSpPr/>
          <p:nvPr userDrawn="1"/>
        </p:nvSpPr>
        <p:spPr>
          <a:xfrm>
            <a:off x="2197100" y="6553200"/>
            <a:ext cx="22352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05600" cy="114300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676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9386ED1-2257-4BF2-BEE4-0596DF9B9EC7}" type="datetimeFigureOut">
              <a:rPr lang="en-US"/>
              <a:pPr>
                <a:defRPr/>
              </a:pPr>
              <a:t>5/23/2013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1775"/>
            <a:ext cx="25908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92888"/>
            <a:ext cx="19050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220A915-CEEF-4E95-AC34-028CFB58E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4419600" y="0"/>
            <a:ext cx="22225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" name="Rectangle 9"/>
          <p:cNvSpPr/>
          <p:nvPr userDrawn="1"/>
        </p:nvSpPr>
        <p:spPr>
          <a:xfrm>
            <a:off x="4724400" y="6553200"/>
            <a:ext cx="22352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05600" cy="114300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1752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704F57D-58EB-4B6D-AE35-0D476FF5059E}" type="datetimeFigureOut">
              <a:rPr lang="en-US"/>
              <a:pPr>
                <a:defRPr/>
              </a:pPr>
              <a:t>5/23/2013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378075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752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A34738D-8C0F-49B5-8F9A-E34F1E01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05600" cy="114300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D318078-5EF2-4CBF-9AC0-87B65B0BDB66}" type="datetimeFigureOut">
              <a:rPr lang="en-US"/>
              <a:pPr>
                <a:defRPr/>
              </a:pPr>
              <a:t>5/23/2013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4950"/>
            <a:ext cx="2895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84950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CA40832-5F00-4995-ABF0-DFC9FAE3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870575"/>
            <a:ext cx="18923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Job\Development\IFC\SME's%20and%20WIN%20mission\Brand%20WE%20initiative\Short%20movie\BLC%20Final%20mpeg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your-ebank.com/blccor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e-initiativ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 bwMode="auto">
          <a:xfrm>
            <a:off x="0" y="121920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Инициатива «МЫ»</a:t>
            </a:r>
            <a:r>
              <a:rPr lang="en-US" sz="6000" b="1" dirty="0" smtClean="0">
                <a:solidFill>
                  <a:srgbClr val="7030A0"/>
                </a:solidFill>
              </a:rPr>
              <a:t/>
            </a:r>
            <a:br>
              <a:rPr lang="en-US" sz="6000" b="1" dirty="0" smtClean="0">
                <a:solidFill>
                  <a:srgbClr val="7030A0"/>
                </a:solidFill>
              </a:rPr>
            </a:br>
            <a:r>
              <a:rPr lang="ru-RU" sz="3200" b="1" i="1" smtClean="0">
                <a:solidFill>
                  <a:srgbClr val="7030A0"/>
                </a:solidFill>
              </a:rPr>
              <a:t>Тания </a:t>
            </a:r>
            <a:r>
              <a:rPr lang="ru-RU" sz="3200" b="1" i="1" smtClean="0">
                <a:solidFill>
                  <a:srgbClr val="7030A0"/>
                </a:solidFill>
              </a:rPr>
              <a:t>Муссаллем</a:t>
            </a:r>
            <a:r>
              <a:rPr lang="ru-RU" sz="3200" b="1" i="1" dirty="0" smtClean="0">
                <a:solidFill>
                  <a:srgbClr val="7030A0"/>
                </a:solidFill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Помощник генерального директора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по вопросам стратегии и финансов</a:t>
            </a:r>
            <a:r>
              <a:rPr lang="en-US" sz="6000" b="1" dirty="0" smtClean="0">
                <a:solidFill>
                  <a:srgbClr val="7030A0"/>
                </a:solidFill>
              </a:rPr>
              <a:t/>
            </a:r>
            <a:br>
              <a:rPr lang="en-US" sz="6000" b="1" dirty="0" smtClean="0">
                <a:solidFill>
                  <a:srgbClr val="7030A0"/>
                </a:solidFill>
              </a:rPr>
            </a:br>
            <a:r>
              <a:rPr lang="en-US" sz="6000" b="1" dirty="0" smtClean="0">
                <a:solidFill>
                  <a:srgbClr val="7030A0"/>
                </a:solidFill>
              </a:rPr>
              <a:t/>
            </a:r>
            <a:br>
              <a:rPr lang="en-US" sz="60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Круглый стол, посвящённый гендерному финансированию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27</a:t>
            </a:r>
            <a:r>
              <a:rPr lang="ru-RU" sz="3200" b="1" dirty="0" smtClean="0">
                <a:solidFill>
                  <a:srgbClr val="7030A0"/>
                </a:solidFill>
              </a:rPr>
              <a:t> мая</a:t>
            </a:r>
            <a:r>
              <a:rPr lang="en-US" sz="3200" b="1" dirty="0" smtClean="0">
                <a:solidFill>
                  <a:srgbClr val="7030A0"/>
                </a:solidFill>
              </a:rPr>
              <a:t> 2013</a:t>
            </a:r>
            <a:r>
              <a:rPr lang="ru-RU" sz="3200" b="1" dirty="0" smtClean="0">
                <a:solidFill>
                  <a:srgbClr val="7030A0"/>
                </a:solidFill>
              </a:rPr>
              <a:t> г.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Москва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Предлагаемые клиентам преимущества: небанковские услуги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 marL="457200" lvl="1" indent="-2286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dirty="0" smtClean="0"/>
              <a:t>Признание достижений</a:t>
            </a:r>
            <a:endParaRPr lang="en-US" sz="2000" b="1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Первый в Ливане приз для МСП,  присуждаемый банком</a:t>
            </a:r>
            <a:endParaRPr lang="en-US" sz="1600" dirty="0" smtClean="0"/>
          </a:p>
          <a:p>
            <a:pPr marL="457200" lvl="1" indent="-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  2 </a:t>
            </a:r>
            <a:r>
              <a:rPr lang="ru-RU" sz="1600" dirty="0" smtClean="0"/>
              <a:t>категории</a:t>
            </a:r>
            <a:r>
              <a:rPr lang="en-US" sz="1600" dirty="0" smtClean="0"/>
              <a:t>: </a:t>
            </a:r>
          </a:p>
          <a:p>
            <a:pPr marL="857250"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ym typeface="Wingdings" pitchFamily="2" charset="2"/>
              </a:rPr>
              <a:t>«Женщина-предприниматель года» и</a:t>
            </a:r>
            <a:endParaRPr lang="en-US" sz="1600" dirty="0" smtClean="0">
              <a:sym typeface="Wingdings" pitchFamily="2" charset="2"/>
            </a:endParaRPr>
          </a:p>
          <a:p>
            <a:pPr marL="857250" lvl="2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ym typeface="Wingdings" pitchFamily="2" charset="2"/>
              </a:rPr>
              <a:t>«Предприятие года»</a:t>
            </a:r>
            <a:endParaRPr lang="en-US" sz="1600" dirty="0">
              <a:sym typeface="Wingdings" pitchFamily="2" charset="2"/>
            </a:endParaRPr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Денежный эквивалент каждого приза - </a:t>
            </a:r>
            <a:r>
              <a:rPr lang="en-US" sz="1600" dirty="0" smtClean="0"/>
              <a:t>30</a:t>
            </a:r>
            <a:r>
              <a:rPr lang="ru-RU" sz="1600" dirty="0" smtClean="0"/>
              <a:t> </a:t>
            </a:r>
            <a:r>
              <a:rPr lang="en-US" sz="1600" dirty="0" smtClean="0"/>
              <a:t>000</a:t>
            </a:r>
            <a:r>
              <a:rPr lang="ru-RU" sz="1600" dirty="0" smtClean="0"/>
              <a:t> долларов США</a:t>
            </a:r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3</a:t>
            </a:r>
            <a:r>
              <a:rPr lang="ru-RU" sz="1600" dirty="0" smtClean="0"/>
              <a:t>-я</a:t>
            </a:r>
            <a:r>
              <a:rPr lang="en-US" sz="1600" dirty="0" smtClean="0"/>
              <a:t> </a:t>
            </a:r>
            <a:r>
              <a:rPr lang="ru-RU" sz="1600" dirty="0" smtClean="0"/>
              <a:t>категория: </a:t>
            </a:r>
            <a:r>
              <a:rPr lang="en-US" sz="1600" dirty="0" smtClean="0"/>
              <a:t> </a:t>
            </a:r>
            <a:r>
              <a:rPr lang="ru-RU" sz="1600" dirty="0" smtClean="0"/>
              <a:t>«Приз зрительских симпатий» - присуждается</a:t>
            </a:r>
            <a:r>
              <a:rPr lang="en-US" sz="1600" dirty="0" smtClean="0"/>
              <a:t> </a:t>
            </a:r>
            <a:r>
              <a:rPr lang="ru-RU" sz="1600" dirty="0" smtClean="0"/>
              <a:t>пользователями «</a:t>
            </a:r>
            <a:r>
              <a:rPr lang="ru-RU" sz="1600" dirty="0" err="1" smtClean="0"/>
              <a:t>Фейсбук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Авторитетное, неоднородное, независимое жюри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/>
              <a:t>4 </a:t>
            </a:r>
            <a:r>
              <a:rPr lang="ru-RU" sz="1600" dirty="0" smtClean="0"/>
              <a:t>основных критерия: творческий подход, прибыльность, устойчивость, социальная ответственность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Начат следующий (2013 года) конкурс</a:t>
            </a:r>
            <a:endParaRPr lang="en-US" sz="1600" dirty="0" smtClean="0"/>
          </a:p>
        </p:txBody>
      </p:sp>
      <p:pic>
        <p:nvPicPr>
          <p:cNvPr id="15364" name="Content Placeholder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3625"/>
            <a:ext cx="265588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1000" y="1219200"/>
            <a:ext cx="8610600" cy="4529138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ru-RU" dirty="0" smtClean="0"/>
              <a:t>Успешная и устойчивая программа является </a:t>
            </a:r>
            <a:r>
              <a:rPr lang="ru-RU" b="1" dirty="0" smtClean="0"/>
              <a:t>прибыльной</a:t>
            </a:r>
            <a:endParaRPr lang="en-US" b="1" dirty="0" smtClean="0"/>
          </a:p>
          <a:p>
            <a:pPr algn="just" eaLnBrk="1" hangingPunct="1">
              <a:defRPr/>
            </a:pPr>
            <a:endParaRPr lang="en-US" b="1" dirty="0" smtClean="0"/>
          </a:p>
          <a:p>
            <a:pPr algn="just" eaLnBrk="1" hangingPunct="1">
              <a:defRPr/>
            </a:pPr>
            <a:r>
              <a:rPr lang="ru-RU" dirty="0" smtClean="0"/>
              <a:t>И потому необходимы </a:t>
            </a:r>
            <a:r>
              <a:rPr lang="ru-RU" b="1" dirty="0" smtClean="0"/>
              <a:t>измеряемые ключевые показатели эффективности</a:t>
            </a:r>
            <a:r>
              <a:rPr lang="ru-RU" dirty="0" smtClean="0"/>
              <a:t> (</a:t>
            </a:r>
            <a:r>
              <a:rPr lang="en-US" b="1" dirty="0" smtClean="0"/>
              <a:t>KPIs</a:t>
            </a:r>
            <a:r>
              <a:rPr lang="ru-RU" b="1" dirty="0" smtClean="0"/>
              <a:t>)</a:t>
            </a:r>
            <a:r>
              <a:rPr lang="en-US" dirty="0" smtClean="0"/>
              <a:t> </a:t>
            </a:r>
          </a:p>
          <a:p>
            <a:pPr lvl="1" algn="just" eaLnBrk="1" hangingPunct="1">
              <a:defRPr/>
            </a:pPr>
            <a:r>
              <a:rPr lang="ru-RU" sz="2000" dirty="0" smtClean="0"/>
              <a:t>Количественные и качественные</a:t>
            </a:r>
            <a:endParaRPr lang="en-US" sz="2000" dirty="0" smtClean="0"/>
          </a:p>
          <a:p>
            <a:pPr lvl="1" algn="just" eaLnBrk="1" hangingPunct="1">
              <a:defRPr/>
            </a:pPr>
            <a:r>
              <a:rPr lang="ru-RU" sz="2000" dirty="0" smtClean="0"/>
              <a:t>Как для финансовых, так и для нефинансовых услуг</a:t>
            </a:r>
            <a:endParaRPr lang="en-US" sz="2000" dirty="0" smtClean="0"/>
          </a:p>
          <a:p>
            <a:pPr lvl="1" algn="just" eaLnBrk="1" hangingPunct="1">
              <a:defRPr/>
            </a:pPr>
            <a:r>
              <a:rPr lang="ru-RU" sz="2000" dirty="0" smtClean="0"/>
              <a:t>Для присутствия в цифровой среде: вебсайт и социальные сети</a:t>
            </a:r>
            <a:endParaRPr lang="en-US" sz="2000" dirty="0" smtClean="0"/>
          </a:p>
          <a:p>
            <a:pPr lvl="1" algn="just" eaLnBrk="1" hangingPunct="1">
              <a:defRPr/>
            </a:pPr>
            <a:r>
              <a:rPr lang="ru-RU" sz="2000" dirty="0" smtClean="0"/>
              <a:t>Для поощрения</a:t>
            </a:r>
            <a:endParaRPr lang="en-US" sz="2000" dirty="0" smtClean="0"/>
          </a:p>
          <a:p>
            <a:pPr lvl="1" algn="just" eaLnBrk="1" hangingPunct="1">
              <a:defRPr/>
            </a:pPr>
            <a:endParaRPr lang="en-US" sz="2000" dirty="0" smtClean="0"/>
          </a:p>
          <a:p>
            <a:pPr algn="just" eaLnBrk="1" hangingPunct="1">
              <a:defRPr/>
            </a:pPr>
            <a:endParaRPr lang="en-US" sz="2400" dirty="0" smtClean="0"/>
          </a:p>
          <a:p>
            <a:pPr algn="just" eaLnBrk="1" hangingPunct="1">
              <a:defRPr/>
            </a:pPr>
            <a:endParaRPr lang="en-US" dirty="0"/>
          </a:p>
          <a:p>
            <a:pPr algn="just" eaLnBrk="1" hangingPunct="1"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3200" dirty="0" smtClean="0">
              <a:solidFill>
                <a:srgbClr val="7F7F7F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3200" dirty="0" smtClean="0">
              <a:solidFill>
                <a:srgbClr val="7F7F7F"/>
              </a:solidFill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Измерение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Полученные результаты: финансовые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4572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 smtClean="0"/>
              <a:t>В течение последних 5 лет банк </a:t>
            </a:r>
            <a:r>
              <a:rPr lang="en-US" sz="2000" b="1" dirty="0" smtClean="0"/>
              <a:t>BLC </a:t>
            </a:r>
            <a:r>
              <a:rPr lang="ru-RU" sz="2000" b="1" dirty="0" smtClean="0"/>
              <a:t>показывает результаты, превышающие средние по рынку</a:t>
            </a:r>
          </a:p>
          <a:p>
            <a:pPr marL="0" indent="0">
              <a:buFont typeface="Arial" charset="0"/>
              <a:buNone/>
              <a:defRPr/>
            </a:pPr>
            <a:endParaRPr lang="en-US" sz="18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МСП</a:t>
            </a:r>
            <a:r>
              <a:rPr lang="en-US" sz="1600" b="1" dirty="0" smtClean="0"/>
              <a:t> </a:t>
            </a:r>
            <a:r>
              <a:rPr lang="en-US" sz="1600" b="1" dirty="0"/>
              <a:t>/ </a:t>
            </a:r>
            <a:r>
              <a:rPr lang="ru-RU" sz="1600" b="1" dirty="0" smtClean="0"/>
              <a:t>Женщины-предприниматели </a:t>
            </a:r>
            <a:r>
              <a:rPr lang="en-US" sz="1600" b="1" dirty="0" smtClean="0"/>
              <a:t>(</a:t>
            </a:r>
            <a:r>
              <a:rPr lang="ru-RU" sz="1600" b="1" dirty="0" smtClean="0"/>
              <a:t>с марта</a:t>
            </a:r>
            <a:r>
              <a:rPr lang="en-US" sz="1600" b="1" dirty="0" smtClean="0"/>
              <a:t> 2012)</a:t>
            </a:r>
            <a:endParaRPr lang="en-US" sz="1600" dirty="0"/>
          </a:p>
          <a:p>
            <a:pPr lvl="1">
              <a:defRPr/>
            </a:pPr>
            <a:r>
              <a:rPr lang="ru-RU" sz="1600" dirty="0" smtClean="0"/>
              <a:t>Портфель кредитов для женщин с начала года вырос на 9,5 %, а портфель кредитов для МСП, возглавляемых женщинами – на 52%</a:t>
            </a:r>
            <a:r>
              <a:rPr lang="en-US" sz="1600" dirty="0" smtClean="0"/>
              <a:t>.</a:t>
            </a:r>
            <a:endParaRPr lang="en-US" sz="1600" dirty="0"/>
          </a:p>
          <a:p>
            <a:pPr lvl="1">
              <a:defRPr/>
            </a:pPr>
            <a:r>
              <a:rPr lang="ru-RU" sz="1600" dirty="0" smtClean="0"/>
              <a:t>Сумма депозитов, внесённых женщинами, с начала года выросла на 17% </a:t>
            </a:r>
            <a:r>
              <a:rPr lang="en-US" sz="1600" dirty="0" smtClean="0"/>
              <a:t>.</a:t>
            </a:r>
            <a:endParaRPr lang="en-US" sz="1600" dirty="0"/>
          </a:p>
          <a:p>
            <a:pPr lvl="1">
              <a:defRPr/>
            </a:pPr>
            <a:r>
              <a:rPr lang="ru-RU" sz="1600" dirty="0" smtClean="0"/>
              <a:t>Портфель </a:t>
            </a:r>
            <a:r>
              <a:rPr lang="en-US" sz="1600" dirty="0"/>
              <a:t> </a:t>
            </a:r>
            <a:r>
              <a:rPr lang="ru-RU" sz="1600" smtClean="0"/>
              <a:t>п</a:t>
            </a:r>
            <a:r>
              <a:rPr lang="ru-RU" sz="1600"/>
              <a:t>а</a:t>
            </a:r>
            <a:r>
              <a:rPr lang="ru-RU" sz="1600" smtClean="0"/>
              <a:t>кетных счетов </a:t>
            </a:r>
            <a:r>
              <a:rPr lang="ru-RU" sz="1600" dirty="0" smtClean="0"/>
              <a:t>для МСП с начала года вырос на</a:t>
            </a:r>
            <a:r>
              <a:rPr lang="en-US" sz="1600" dirty="0" smtClean="0"/>
              <a:t> 228%.</a:t>
            </a:r>
          </a:p>
          <a:p>
            <a:pPr marL="0" lvl="1" indent="0">
              <a:buFont typeface="Arial" charset="0"/>
              <a:buNone/>
              <a:defRPr/>
            </a:pPr>
            <a:endParaRPr lang="en-US" sz="1600" b="1" dirty="0" smtClean="0"/>
          </a:p>
          <a:p>
            <a:pPr marL="0" lvl="1" indent="0">
              <a:buFont typeface="Arial" charset="0"/>
              <a:buNone/>
              <a:defRPr/>
            </a:pPr>
            <a:r>
              <a:rPr lang="ru-RU" sz="1600" b="1" dirty="0" smtClean="0"/>
              <a:t>С </a:t>
            </a:r>
            <a:r>
              <a:rPr lang="en-US" sz="1600" b="1" dirty="0" smtClean="0"/>
              <a:t>02</a:t>
            </a:r>
            <a:r>
              <a:rPr lang="ru-RU" sz="1600" b="1" dirty="0" smtClean="0"/>
              <a:t>.</a:t>
            </a:r>
            <a:r>
              <a:rPr lang="en-US" sz="1600" b="1" dirty="0" smtClean="0"/>
              <a:t>2012 </a:t>
            </a:r>
            <a:r>
              <a:rPr lang="ru-RU" sz="1600" b="1" dirty="0" smtClean="0"/>
              <a:t>по</a:t>
            </a:r>
            <a:r>
              <a:rPr lang="en-US" sz="1600" b="1" dirty="0" smtClean="0"/>
              <a:t> 02</a:t>
            </a:r>
            <a:r>
              <a:rPr lang="ru-RU" sz="1600" b="1" dirty="0" smtClean="0"/>
              <a:t>.</a:t>
            </a:r>
            <a:r>
              <a:rPr lang="en-US" sz="1600" b="1" dirty="0" smtClean="0"/>
              <a:t>2013:</a:t>
            </a:r>
          </a:p>
          <a:p>
            <a:pPr lvl="1">
              <a:defRPr/>
            </a:pPr>
            <a:r>
              <a:rPr lang="ru-RU" sz="1600" dirty="0" smtClean="0"/>
              <a:t>Доля непогашенных кредитов, выданных «женским» МСП, выросла на</a:t>
            </a:r>
            <a:r>
              <a:rPr lang="en-US" sz="1600" dirty="0" smtClean="0"/>
              <a:t> 62%</a:t>
            </a:r>
          </a:p>
          <a:p>
            <a:pPr lvl="1">
              <a:defRPr/>
            </a:pPr>
            <a:r>
              <a:rPr lang="ru-RU" sz="1600" dirty="0" smtClean="0"/>
              <a:t>Количество женщин-получателей кредитов для малых предприятий выросло на</a:t>
            </a:r>
            <a:r>
              <a:rPr lang="en-US" sz="1600" dirty="0" smtClean="0"/>
              <a:t> 34</a:t>
            </a:r>
            <a:r>
              <a:rPr lang="ru-RU" sz="1600" dirty="0" smtClean="0"/>
              <a:t>,</a:t>
            </a:r>
            <a:r>
              <a:rPr lang="en-US" sz="1600" dirty="0" smtClean="0"/>
              <a:t>2%</a:t>
            </a:r>
          </a:p>
          <a:p>
            <a:pPr lvl="1">
              <a:defRPr/>
            </a:pPr>
            <a:r>
              <a:rPr lang="ru-RU" sz="1600" dirty="0" smtClean="0"/>
              <a:t>Сумма кредитов на развитие среднего бизнеса, выданных женщинам, выросла на</a:t>
            </a:r>
            <a:r>
              <a:rPr lang="en-US" sz="1600" dirty="0" smtClean="0"/>
              <a:t> 92%</a:t>
            </a:r>
          </a:p>
          <a:p>
            <a:pPr lvl="1">
              <a:defRPr/>
            </a:pPr>
            <a:r>
              <a:rPr lang="ru-RU" sz="1600" dirty="0" smtClean="0"/>
              <a:t>Доля непогашенных кредитов на развитие среднего бизнеса, выданных женщинам, выросла на </a:t>
            </a:r>
            <a:r>
              <a:rPr lang="en-US" sz="1600" dirty="0" smtClean="0"/>
              <a:t>66%</a:t>
            </a:r>
            <a:endParaRPr lang="en-US" sz="1600" dirty="0"/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endParaRPr lang="en-US" sz="1800" dirty="0"/>
          </a:p>
          <a:p>
            <a:pPr marL="0" indent="0">
              <a:buFont typeface="Arial" charset="0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Полученные результаты: нефинансовые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534400" cy="4267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ru-RU" sz="2400" dirty="0" smtClean="0"/>
              <a:t>«Банк-эталон» для женщин в Ливане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Широкая известность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ru-RU" sz="2400" dirty="0" smtClean="0"/>
              <a:t>Международные и национальные конференции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Ознакомительные поездки для распространения нашего опыта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Награды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BLC Final mpeg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3166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1600"/>
            <a:ext cx="86106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Почему малый и средний бизнес?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>
              <a:defRPr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Диверсифицированный риск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Более высокая прибыльность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Возможность для перекрёстных продаж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Почему женщины в бизнесе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800100" lvl="1" indent="-342900" algn="just">
              <a:buFontTx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Конкретные характеристики: лояльность, профиль риска, рекомендации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pPr marL="800100" lvl="1" indent="-342900" algn="just">
              <a:buFontTx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Иной характер поведения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pPr marL="800100" lvl="1" indent="-342900" algn="just">
              <a:buFontTx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В Ливане женщин больше, чем мужчин, и они имеют высокий уровень образования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sym typeface="Wingdings" pitchFamily="2" charset="2"/>
            </a:endParaRPr>
          </a:p>
          <a:p>
            <a:pPr marL="800100" lvl="1" indent="-342900" algn="just">
              <a:buFontTx/>
              <a:buAutoNum type="arabicPeriod"/>
              <a:defRPr/>
            </a:pP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Свыше 3</a:t>
            </a:r>
            <a:r>
              <a:rPr 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% </a:t>
            </a:r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всей предпринимательской деятельности в Ливане осуществляют женщины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 bwMode="auto">
          <a:xfrm>
            <a:off x="2133600" y="533400"/>
            <a:ext cx="6705600" cy="68580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Коммерческая возможность / Общая информация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Инициатива «МЫ»: шаг за шагом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295400"/>
            <a:ext cx="85344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Осознание стратегической возможности</a:t>
            </a:r>
            <a:endParaRPr lang="en-US" sz="1800" dirty="0" smtClean="0">
              <a:solidFill>
                <a:srgbClr val="7F7F7F"/>
              </a:solidFill>
            </a:endParaRPr>
          </a:p>
          <a:p>
            <a:pPr marL="933450" lvl="1" indent="-533400" algn="just" eaLnBrk="1" hangingPunct="1"/>
            <a:r>
              <a:rPr lang="ru-RU" sz="1600" dirty="0" smtClean="0">
                <a:solidFill>
                  <a:srgbClr val="7F7F7F"/>
                </a:solidFill>
              </a:rPr>
              <a:t>Конференция Глобального банковского альянса </a:t>
            </a:r>
            <a:r>
              <a:rPr lang="ru-RU" sz="1600" dirty="0">
                <a:solidFill>
                  <a:srgbClr val="7F7F7F"/>
                </a:solidFill>
              </a:rPr>
              <a:t>(</a:t>
            </a:r>
            <a:r>
              <a:rPr lang="ru-RU" sz="1600" dirty="0" smtClean="0">
                <a:solidFill>
                  <a:srgbClr val="7F7F7F"/>
                </a:solidFill>
              </a:rPr>
              <a:t>ГБА) в </a:t>
            </a:r>
            <a:r>
              <a:rPr lang="en-US" sz="1600" dirty="0" smtClean="0">
                <a:solidFill>
                  <a:srgbClr val="7F7F7F"/>
                </a:solidFill>
              </a:rPr>
              <a:t>2010</a:t>
            </a:r>
            <a:r>
              <a:rPr lang="ru-RU" sz="1600" dirty="0" smtClean="0">
                <a:solidFill>
                  <a:srgbClr val="7F7F7F"/>
                </a:solidFill>
              </a:rPr>
              <a:t> году</a:t>
            </a:r>
            <a:endParaRPr lang="en-US" sz="16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Оценка потенциала ливанского рынка и создание  </a:t>
            </a:r>
            <a:r>
              <a:rPr lang="ru-RU" sz="1800" dirty="0" smtClean="0"/>
              <a:t>внутреннего  бизнес-плана </a:t>
            </a:r>
            <a:endParaRPr lang="en-US" sz="1800" dirty="0" smtClean="0"/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Подписание с  </a:t>
            </a:r>
            <a:r>
              <a:rPr lang="en-US" sz="1800" dirty="0" smtClean="0">
                <a:solidFill>
                  <a:srgbClr val="7F7F7F"/>
                </a:solidFill>
              </a:rPr>
              <a:t>IFC </a:t>
            </a:r>
            <a:r>
              <a:rPr lang="ru-RU" sz="1800" dirty="0" smtClean="0">
                <a:solidFill>
                  <a:srgbClr val="7F7F7F"/>
                </a:solidFill>
              </a:rPr>
              <a:t>контракта на предоставление консультационных услуг</a:t>
            </a:r>
            <a:endParaRPr lang="en-US" sz="18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Ознакомление с передовой практикой</a:t>
            </a:r>
            <a:r>
              <a:rPr lang="en-US" sz="1800" dirty="0" smtClean="0">
                <a:solidFill>
                  <a:srgbClr val="7F7F7F"/>
                </a:solidFill>
              </a:rPr>
              <a:t> </a:t>
            </a:r>
            <a:endParaRPr lang="en-US" sz="1800" dirty="0" smtClean="0">
              <a:solidFill>
                <a:srgbClr val="7F7F7F"/>
              </a:solidFill>
              <a:sym typeface="Wingdings" pitchFamily="2" charset="2"/>
            </a:endParaRPr>
          </a:p>
          <a:p>
            <a:pPr marL="933450" lvl="1" indent="-533400" algn="just" eaLnBrk="1" hangingPunct="1"/>
            <a:r>
              <a:rPr lang="ru-RU" sz="1600" dirty="0" smtClean="0">
                <a:solidFill>
                  <a:srgbClr val="7F7F7F"/>
                </a:solidFill>
              </a:rPr>
              <a:t>Членство в ГБА,</a:t>
            </a:r>
            <a:r>
              <a:rPr lang="en-US" sz="1600" dirty="0" smtClean="0">
                <a:solidFill>
                  <a:srgbClr val="7F7F7F"/>
                </a:solidFill>
              </a:rPr>
              <a:t> </a:t>
            </a:r>
            <a:r>
              <a:rPr lang="ru-RU" sz="1600" dirty="0" smtClean="0">
                <a:solidFill>
                  <a:srgbClr val="7F7F7F"/>
                </a:solidFill>
              </a:rPr>
              <a:t>«Принципы расширения прав и возможностей женщин» ООН</a:t>
            </a:r>
            <a:r>
              <a:rPr lang="en-US" sz="1600" dirty="0" smtClean="0">
                <a:solidFill>
                  <a:srgbClr val="7F7F7F"/>
                </a:solidFill>
              </a:rPr>
              <a:t>, </a:t>
            </a:r>
            <a:r>
              <a:rPr lang="ru-RU" sz="1600" dirty="0" smtClean="0">
                <a:solidFill>
                  <a:srgbClr val="7F7F7F"/>
                </a:solidFill>
              </a:rPr>
              <a:t>международные конференции</a:t>
            </a:r>
            <a:endParaRPr lang="en-US" sz="16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Анализ рынка</a:t>
            </a:r>
            <a:r>
              <a:rPr lang="en-US" sz="1800" dirty="0" smtClean="0">
                <a:solidFill>
                  <a:srgbClr val="7F7F7F"/>
                </a:solidFill>
              </a:rPr>
              <a:t> </a:t>
            </a:r>
            <a:endParaRPr lang="en-US" sz="1800" dirty="0" smtClean="0">
              <a:solidFill>
                <a:srgbClr val="7F7F7F"/>
              </a:solidFill>
              <a:sym typeface="Wingdings" pitchFamily="2" charset="2"/>
            </a:endParaRPr>
          </a:p>
          <a:p>
            <a:pPr marL="933450" lvl="1" indent="-533400" algn="just" eaLnBrk="1" hangingPunct="1"/>
            <a:r>
              <a:rPr lang="ru-RU" sz="1600" dirty="0" smtClean="0">
                <a:solidFill>
                  <a:srgbClr val="7F7F7F"/>
                </a:solidFill>
              </a:rPr>
              <a:t>Исследование рынка совместно с </a:t>
            </a:r>
            <a:r>
              <a:rPr lang="en-US" sz="1600" dirty="0" smtClean="0">
                <a:solidFill>
                  <a:srgbClr val="7F7F7F"/>
                </a:solidFill>
              </a:rPr>
              <a:t>IFC</a:t>
            </a: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Формулирование стратегии</a:t>
            </a:r>
            <a:endParaRPr lang="en-US" sz="1800" dirty="0" smtClean="0">
              <a:solidFill>
                <a:srgbClr val="7F7F7F"/>
              </a:solidFill>
            </a:endParaRPr>
          </a:p>
          <a:p>
            <a:pPr marL="933450" lvl="1" indent="-533400" algn="just" eaLnBrk="1" hangingPunct="1"/>
            <a:r>
              <a:rPr lang="ru-RU" sz="1600" dirty="0" smtClean="0">
                <a:solidFill>
                  <a:srgbClr val="7F7F7F"/>
                </a:solidFill>
              </a:rPr>
              <a:t>Предлагаемые клиентам преимущества: помимо обычных банковских услуг включены иные небанковские услуги</a:t>
            </a:r>
            <a:endParaRPr lang="en-US" sz="16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Изменение внутренней культуры</a:t>
            </a:r>
            <a:r>
              <a:rPr lang="en-US" sz="1800" dirty="0" smtClean="0">
                <a:solidFill>
                  <a:srgbClr val="7F7F7F"/>
                </a:solidFill>
              </a:rPr>
              <a:t> </a:t>
            </a:r>
            <a:endParaRPr lang="en-US" sz="1800" dirty="0" smtClean="0">
              <a:solidFill>
                <a:srgbClr val="7F7F7F"/>
              </a:solidFill>
              <a:sym typeface="Wingdings" pitchFamily="2" charset="2"/>
            </a:endParaRPr>
          </a:p>
          <a:p>
            <a:pPr marL="933450" lvl="1" indent="-533400" algn="just" eaLnBrk="1" hangingPunct="1"/>
            <a:r>
              <a:rPr lang="ru-RU" sz="1600" dirty="0" smtClean="0">
                <a:solidFill>
                  <a:srgbClr val="7F7F7F"/>
                </a:solidFill>
              </a:rPr>
              <a:t>Непрерывное обучение сотрудников с учётом потребностей рынка</a:t>
            </a:r>
            <a:endParaRPr lang="en-US" sz="16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r>
              <a:rPr lang="ru-RU" sz="1800" dirty="0" smtClean="0">
                <a:solidFill>
                  <a:srgbClr val="7F7F7F"/>
                </a:solidFill>
              </a:rPr>
              <a:t>Март 2012 года: начало реализации Инициативы «МЫ»</a:t>
            </a:r>
            <a:endParaRPr lang="en-US" sz="18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533400" indent="-533400" algn="just" eaLnBrk="1" hangingPunct="1">
              <a:buFont typeface="Arial" charset="0"/>
              <a:buAutoNum type="arabicPeriod"/>
            </a:pPr>
            <a:endParaRPr lang="en-US" sz="20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Инициатива «МЫ»: обзор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219200"/>
            <a:ext cx="8610600" cy="4572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7F7F7F"/>
                </a:solidFill>
              </a:rPr>
              <a:t>Что представляет собой Инициатива «МЫ»</a:t>
            </a:r>
            <a:r>
              <a:rPr lang="en-US" sz="2200" b="1" dirty="0" smtClean="0">
                <a:solidFill>
                  <a:srgbClr val="7F7F7F"/>
                </a:solidFill>
              </a:rPr>
              <a:t>?</a:t>
            </a:r>
          </a:p>
          <a:p>
            <a:pPr algn="just" eaLnBrk="1" hangingPunct="1">
              <a:defRPr/>
            </a:pPr>
            <a:r>
              <a:rPr lang="ru-RU" sz="2200" dirty="0" smtClean="0">
                <a:solidFill>
                  <a:srgbClr val="7F7F7F"/>
                </a:solidFill>
              </a:rPr>
              <a:t>Первая и единственная программа, посвящённая обеспечению </a:t>
            </a:r>
            <a:r>
              <a:rPr lang="ru-RU" sz="2200" b="1" dirty="0" smtClean="0">
                <a:solidFill>
                  <a:srgbClr val="0070C0"/>
                </a:solidFill>
              </a:rPr>
              <a:t>экономической самостоятельности женщин </a:t>
            </a:r>
            <a:r>
              <a:rPr lang="ru-RU" sz="2200" dirty="0" smtClean="0">
                <a:solidFill>
                  <a:srgbClr val="7F7F7F"/>
                </a:solidFill>
              </a:rPr>
              <a:t>в регионе Ближнего Востока и Северной Африки</a:t>
            </a:r>
            <a:r>
              <a:rPr lang="en-US" sz="2200" dirty="0" smtClean="0">
                <a:solidFill>
                  <a:srgbClr val="7F7F7F"/>
                </a:solidFill>
              </a:rPr>
              <a:t>.</a:t>
            </a:r>
          </a:p>
          <a:p>
            <a:pPr algn="just" eaLnBrk="1" hangingPunct="1">
              <a:defRPr/>
            </a:pPr>
            <a:r>
              <a:rPr lang="en-US" sz="2200" b="1" dirty="0" smtClean="0">
                <a:solidFill>
                  <a:srgbClr val="7F7F7F"/>
                </a:solidFill>
              </a:rPr>
              <a:t>2 </a:t>
            </a:r>
            <a:r>
              <a:rPr lang="ru-RU" sz="2200" b="1" dirty="0" smtClean="0">
                <a:solidFill>
                  <a:srgbClr val="7F7F7F"/>
                </a:solidFill>
              </a:rPr>
              <a:t>цели</a:t>
            </a:r>
            <a:r>
              <a:rPr lang="en-US" sz="2200" b="1" dirty="0" smtClean="0">
                <a:solidFill>
                  <a:srgbClr val="7F7F7F"/>
                </a:solidFill>
              </a:rPr>
              <a:t> :</a:t>
            </a:r>
            <a:endParaRPr lang="en-US" sz="2200" dirty="0" smtClean="0">
              <a:solidFill>
                <a:srgbClr val="7F7F7F"/>
              </a:solidFill>
            </a:endParaRPr>
          </a:p>
          <a:p>
            <a:pPr lvl="1" algn="just" eaLnBrk="1" hangingPunct="1">
              <a:defRPr/>
            </a:pPr>
            <a:r>
              <a:rPr lang="ru-RU" sz="2200" dirty="0" smtClean="0"/>
              <a:t>«банк-эталон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и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 eaLnBrk="1" hangingPunct="1">
              <a:defRPr/>
            </a:pP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«предпочтительный работодатель» для женщин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sz="2200" b="1" dirty="0" smtClean="0">
                <a:solidFill>
                  <a:srgbClr val="7F7F7F"/>
                </a:solidFill>
              </a:rPr>
              <a:t>2 </a:t>
            </a:r>
            <a:r>
              <a:rPr lang="ru-RU" sz="2200" b="1" dirty="0" smtClean="0">
                <a:solidFill>
                  <a:srgbClr val="7F7F7F"/>
                </a:solidFill>
              </a:rPr>
              <a:t>компонента</a:t>
            </a:r>
            <a:r>
              <a:rPr lang="en-US" sz="2200" dirty="0" smtClean="0">
                <a:solidFill>
                  <a:srgbClr val="7F7F7F"/>
                </a:solidFill>
              </a:rPr>
              <a:t> : </a:t>
            </a: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ru-RU" sz="2200" dirty="0">
                <a:solidFill>
                  <a:srgbClr val="7F7F7F"/>
                </a:solidFill>
              </a:rPr>
              <a:t>ф</a:t>
            </a:r>
            <a:r>
              <a:rPr lang="ru-RU" sz="2200" dirty="0" smtClean="0">
                <a:solidFill>
                  <a:srgbClr val="7F7F7F"/>
                </a:solidFill>
              </a:rPr>
              <a:t>инансовые услуги</a:t>
            </a:r>
            <a:r>
              <a:rPr lang="en-US" sz="2200" dirty="0" smtClean="0">
                <a:solidFill>
                  <a:srgbClr val="7F7F7F"/>
                </a:solidFill>
              </a:rPr>
              <a:t> </a:t>
            </a:r>
          </a:p>
          <a:p>
            <a:pPr lvl="1" algn="just" eaLnBrk="1" hangingPunct="1">
              <a:spcBef>
                <a:spcPts val="600"/>
              </a:spcBef>
              <a:defRPr/>
            </a:pPr>
            <a:r>
              <a:rPr lang="ru-RU" sz="2200" dirty="0">
                <a:solidFill>
                  <a:srgbClr val="7F7F7F"/>
                </a:solidFill>
              </a:rPr>
              <a:t>н</a:t>
            </a:r>
            <a:r>
              <a:rPr lang="ru-RU" sz="2200" dirty="0" smtClean="0">
                <a:solidFill>
                  <a:srgbClr val="7F7F7F"/>
                </a:solidFill>
              </a:rPr>
              <a:t>ефинансовые продукты и услуги</a:t>
            </a:r>
            <a:endParaRPr lang="en-US" sz="2200" dirty="0" smtClean="0">
              <a:solidFill>
                <a:srgbClr val="7F7F7F"/>
              </a:solidFill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sz="2200" b="1" dirty="0" smtClean="0">
                <a:solidFill>
                  <a:srgbClr val="7F7F7F"/>
                </a:solidFill>
              </a:rPr>
              <a:t>1 </a:t>
            </a:r>
            <a:r>
              <a:rPr lang="ru-RU" sz="2200" b="1" dirty="0" smtClean="0">
                <a:solidFill>
                  <a:srgbClr val="7F7F7F"/>
                </a:solidFill>
              </a:rPr>
              <a:t>сегмент</a:t>
            </a:r>
            <a:r>
              <a:rPr lang="en-US" sz="2200" dirty="0" smtClean="0">
                <a:solidFill>
                  <a:srgbClr val="7F7F7F"/>
                </a:solidFill>
              </a:rPr>
              <a:t>: </a:t>
            </a:r>
            <a:r>
              <a:rPr lang="ru-RU" sz="2200" dirty="0" smtClean="0">
                <a:solidFill>
                  <a:srgbClr val="7F7F7F"/>
                </a:solidFill>
              </a:rPr>
              <a:t>женщины (матери, работающие по найму, специалисты и предприниматели)</a:t>
            </a:r>
            <a:endParaRPr lang="en-US" sz="22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133600" y="152400"/>
            <a:ext cx="6705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Внутренняя программа: сотрудники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52400" y="1295400"/>
            <a:ext cx="8763000" cy="4495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ru-RU" sz="2200" b="0" dirty="0" smtClean="0">
                <a:solidFill>
                  <a:srgbClr val="7F7F7F"/>
                </a:solidFill>
                <a:latin typeface="+mj-lt"/>
              </a:rPr>
              <a:t>Банк </a:t>
            </a:r>
            <a:r>
              <a:rPr lang="en-US" sz="2200" b="0" dirty="0" smtClean="0">
                <a:solidFill>
                  <a:srgbClr val="7F7F7F"/>
                </a:solidFill>
                <a:latin typeface="+mj-lt"/>
              </a:rPr>
              <a:t>BLC </a:t>
            </a:r>
            <a:r>
              <a:rPr lang="ru-RU" sz="2200" b="0" dirty="0" smtClean="0">
                <a:solidFill>
                  <a:srgbClr val="7F7F7F"/>
                </a:solidFill>
                <a:latin typeface="+mj-lt"/>
              </a:rPr>
              <a:t>привержен </a:t>
            </a:r>
            <a:r>
              <a:rPr lang="ru-RU" sz="2400" dirty="0">
                <a:solidFill>
                  <a:srgbClr val="7F7F7F"/>
                </a:solidFill>
              </a:rPr>
              <a:t>«</a:t>
            </a:r>
            <a:r>
              <a:rPr lang="ru-RU" sz="2400" dirty="0" smtClean="0">
                <a:solidFill>
                  <a:srgbClr val="7F7F7F"/>
                </a:solidFill>
              </a:rPr>
              <a:t>Принципам </a:t>
            </a:r>
            <a:r>
              <a:rPr lang="ru-RU" sz="2400" dirty="0">
                <a:solidFill>
                  <a:srgbClr val="7F7F7F"/>
                </a:solidFill>
              </a:rPr>
              <a:t>расширения прав и возможностей женщин» </a:t>
            </a:r>
            <a:r>
              <a:rPr lang="ru-RU" sz="2400" dirty="0" smtClean="0">
                <a:solidFill>
                  <a:srgbClr val="7F7F7F"/>
                </a:solidFill>
              </a:rPr>
              <a:t>ООН,</a:t>
            </a:r>
            <a:r>
              <a:rPr lang="en-US" sz="2200" b="0" dirty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ru-RU" sz="2200" b="0" dirty="0" smtClean="0">
                <a:solidFill>
                  <a:srgbClr val="7F7F7F"/>
                </a:solidFill>
                <a:latin typeface="+mj-lt"/>
              </a:rPr>
              <a:t>что находит выражение в конкретных действиях</a:t>
            </a:r>
            <a:r>
              <a:rPr lang="en-US" sz="2200" b="0" dirty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en-US" sz="2200" b="0" dirty="0">
                <a:solidFill>
                  <a:srgbClr val="7F7F7F"/>
                </a:solidFill>
                <a:latin typeface="+mj-lt"/>
              </a:rPr>
              <a:t>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b="0" dirty="0">
                <a:solidFill>
                  <a:srgbClr val="7F7F7F"/>
                </a:solidFill>
                <a:latin typeface="+mj-lt"/>
                <a:sym typeface="Wingdings" pitchFamily="2" charset="2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Отпуск по беременности и родам</a:t>
            </a:r>
            <a:r>
              <a:rPr lang="en-US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:  </a:t>
            </a:r>
            <a:r>
              <a:rPr lang="ru-RU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возможность неполной занятости в течение 2 месяцев</a:t>
            </a:r>
            <a:endParaRPr lang="en-US" b="0" dirty="0">
              <a:solidFill>
                <a:srgbClr val="7F7F7F"/>
              </a:solidFill>
              <a:latin typeface="+mj-lt"/>
              <a:sym typeface="Wingdings" pitchFamily="2" charset="2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Вскоре будет введён </a:t>
            </a:r>
            <a:r>
              <a:rPr lang="ru-RU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гибкий рабочий график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По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ощрение</a:t>
            </a:r>
            <a:r>
              <a:rPr lang="en-US" b="0" dirty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7F7F7F"/>
                </a:solidFill>
                <a:latin typeface="+mj-lt"/>
              </a:rPr>
              <a:t>гендерного равенства</a:t>
            </a:r>
            <a:r>
              <a:rPr lang="en-US" b="0" dirty="0" smtClean="0">
                <a:solidFill>
                  <a:srgbClr val="7F7F7F"/>
                </a:solidFill>
                <a:latin typeface="+mj-lt"/>
              </a:rPr>
              <a:t>: 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оплата труда и занимаемые должности</a:t>
            </a:r>
            <a:endParaRPr lang="en-US" b="0" dirty="0">
              <a:solidFill>
                <a:srgbClr val="7F7F7F"/>
              </a:solidFill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Программа стимулирования сотрудников </a:t>
            </a:r>
            <a:r>
              <a:rPr lang="ru-RU" dirty="0">
                <a:solidFill>
                  <a:srgbClr val="7F7F7F"/>
                </a:solidFill>
                <a:latin typeface="+mj-lt"/>
                <a:sym typeface="Wingdings" pitchFamily="2" charset="2"/>
              </a:rPr>
              <a:t>д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ля поощрения лучших</a:t>
            </a:r>
            <a:endParaRPr lang="en-US" b="0" dirty="0">
              <a:solidFill>
                <a:srgbClr val="7F7F7F"/>
              </a:solidFill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7F7F7F"/>
                </a:solidFill>
                <a:latin typeface="+mj-lt"/>
              </a:rPr>
              <a:t>Обследования степени удовлетворённости 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сотрудников и составление индекса лояльности клиентов (</a:t>
            </a:r>
            <a:r>
              <a:rPr lang="en-US" b="0" dirty="0" smtClean="0">
                <a:solidFill>
                  <a:srgbClr val="7F7F7F"/>
                </a:solidFill>
                <a:latin typeface="+mj-lt"/>
              </a:rPr>
              <a:t>Net Promoter Score</a:t>
            </a:r>
            <a:r>
              <a:rPr lang="ru-RU" b="0" smtClean="0">
                <a:solidFill>
                  <a:srgbClr val="7F7F7F"/>
                </a:solidFill>
                <a:latin typeface="+mj-lt"/>
              </a:rPr>
              <a:t>)</a:t>
            </a:r>
            <a:r>
              <a:rPr lang="en-US" b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для стимулирования обратной связи, диалога и повышения мотивации и лояльности персонала</a:t>
            </a:r>
            <a:endParaRPr lang="en-US" b="0" dirty="0">
              <a:solidFill>
                <a:srgbClr val="7F7F7F"/>
              </a:solidFill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Собственные/внешние </a:t>
            </a:r>
            <a:r>
              <a:rPr lang="ru-RU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программы обучения</a:t>
            </a:r>
            <a:r>
              <a:rPr lang="en-US" dirty="0" smtClean="0">
                <a:solidFill>
                  <a:srgbClr val="7F7F7F"/>
                </a:solidFill>
                <a:latin typeface="+mj-lt"/>
              </a:rPr>
              <a:t> 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для поощрения личного и профессионального роста сотрудников банка</a:t>
            </a:r>
            <a:endParaRPr lang="en-US" b="0" dirty="0">
              <a:solidFill>
                <a:srgbClr val="7F7F7F"/>
              </a:solidFill>
              <a:latin typeface="+mj-lt"/>
            </a:endParaRP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b="0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Помощь сотрудникам </a:t>
            </a:r>
            <a:r>
              <a:rPr lang="ru-RU" dirty="0" smtClean="0">
                <a:solidFill>
                  <a:srgbClr val="7F7F7F"/>
                </a:solidFill>
                <a:latin typeface="+mj-lt"/>
                <a:sym typeface="Wingdings" pitchFamily="2" charset="2"/>
              </a:rPr>
              <a:t>в оплате обучения </a:t>
            </a:r>
            <a:r>
              <a:rPr lang="ru-RU" b="0" dirty="0" smtClean="0">
                <a:solidFill>
                  <a:srgbClr val="7F7F7F"/>
                </a:solidFill>
                <a:latin typeface="+mj-lt"/>
              </a:rPr>
              <a:t>для продолжения образования</a:t>
            </a:r>
            <a:endParaRPr lang="en-US" b="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b="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b="0" dirty="0">
              <a:solidFill>
                <a:srgbClr val="7F7F7F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200" b="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911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946775"/>
            <a:ext cx="990600" cy="911225"/>
          </a:xfrm>
          <a:prstGeom prst="rect">
            <a:avLst/>
          </a:prstGeom>
          <a:noFill/>
          <a:ln w="12700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Первоначальная</a:t>
            </a:r>
            <a:r>
              <a:rPr lang="en-US" sz="2400" dirty="0" smtClean="0"/>
              <a:t> </a:t>
            </a:r>
            <a:r>
              <a:rPr lang="ru-RU" sz="2400" dirty="0" smtClean="0"/>
              <a:t>интенсивная подготовка с акцентом на понимание женского поведения и наличие сознательной или бессознательной предвзятости</a:t>
            </a:r>
            <a:endParaRPr lang="en-US" sz="2400" dirty="0" smtClean="0"/>
          </a:p>
          <a:p>
            <a:pPr lvl="1">
              <a:defRPr/>
            </a:pPr>
            <a:r>
              <a:rPr lang="ru-RU" sz="2000" dirty="0"/>
              <a:t>с</a:t>
            </a:r>
            <a:r>
              <a:rPr lang="ru-RU" sz="2000" dirty="0" smtClean="0"/>
              <a:t>пециалисты по продаже продуктов и услуг</a:t>
            </a:r>
            <a:endParaRPr lang="en-US" sz="2000" dirty="0" smtClean="0"/>
          </a:p>
          <a:p>
            <a:pPr lvl="1">
              <a:defRPr/>
            </a:pPr>
            <a:r>
              <a:rPr lang="ru-RU" sz="2000" dirty="0"/>
              <a:t>р</a:t>
            </a:r>
            <a:r>
              <a:rPr lang="ru-RU" sz="2000" dirty="0" smtClean="0"/>
              <a:t>уководители среднего звена</a:t>
            </a:r>
            <a:endParaRPr lang="en-US" sz="2000" dirty="0" smtClean="0"/>
          </a:p>
          <a:p>
            <a:pPr lvl="1">
              <a:defRPr/>
            </a:pPr>
            <a:r>
              <a:rPr lang="ru-RU" sz="2000" dirty="0" smtClean="0"/>
              <a:t>высшее руководство</a:t>
            </a:r>
            <a:endParaRPr lang="en-US" sz="2000" dirty="0" smtClean="0"/>
          </a:p>
          <a:p>
            <a:pPr lvl="1">
              <a:defRPr/>
            </a:pPr>
            <a:r>
              <a:rPr lang="ru-RU" sz="2000" dirty="0" smtClean="0"/>
              <a:t>«обучение обучающих»</a:t>
            </a:r>
            <a:endParaRPr lang="en-US" sz="2000" dirty="0" smtClean="0"/>
          </a:p>
          <a:p>
            <a:pPr lvl="1">
              <a:defRPr/>
            </a:pPr>
            <a:r>
              <a:rPr lang="ru-RU" sz="2000" dirty="0" smtClean="0"/>
              <a:t>элемент вводной программы для новых сотрудников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ru-RU" sz="2400" dirty="0" smtClean="0"/>
              <a:t>Последующие</a:t>
            </a:r>
            <a:r>
              <a:rPr lang="en-US" sz="2400" dirty="0" smtClean="0"/>
              <a:t> </a:t>
            </a:r>
            <a:r>
              <a:rPr lang="ru-RU" sz="2400" b="1" dirty="0" smtClean="0"/>
              <a:t>постоянные </a:t>
            </a:r>
            <a:r>
              <a:rPr lang="ru-RU" sz="2400" dirty="0" smtClean="0"/>
              <a:t>тренинги</a:t>
            </a:r>
            <a:endParaRPr lang="en-US" sz="2400" dirty="0" smtClean="0"/>
          </a:p>
          <a:p>
            <a:pPr lvl="1">
              <a:defRPr/>
            </a:pPr>
            <a:r>
              <a:rPr lang="ru-RU" sz="2000" dirty="0" smtClean="0"/>
              <a:t>По гендерной тематике</a:t>
            </a:r>
            <a:endParaRPr lang="en-US" sz="2000" dirty="0" smtClean="0"/>
          </a:p>
          <a:p>
            <a:pPr lvl="1">
              <a:defRPr/>
            </a:pPr>
            <a:r>
              <a:rPr lang="ru-RU" sz="2000" dirty="0" smtClean="0"/>
              <a:t>По технической тематике в консультативных целях</a:t>
            </a:r>
            <a:endParaRPr lang="en-US" sz="2000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Внутренняя программа: сотрудники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Миссия, представление, система ценностей</a:t>
            </a:r>
            <a:endParaRPr lang="en-US" sz="24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/>
              <a:t>	5</a:t>
            </a:r>
            <a:r>
              <a:rPr lang="ru-RU" sz="2000" baseline="30000" dirty="0" smtClean="0"/>
              <a:t>я</a:t>
            </a:r>
            <a:r>
              <a:rPr lang="en-US" sz="2000" dirty="0" smtClean="0"/>
              <a:t> </a:t>
            </a:r>
            <a:r>
              <a:rPr lang="ru-RU" sz="2000" dirty="0" smtClean="0"/>
              <a:t>ценность:</a:t>
            </a:r>
            <a:r>
              <a:rPr lang="en-US" sz="2000" dirty="0" smtClean="0"/>
              <a:t> “</a:t>
            </a:r>
            <a:r>
              <a:rPr lang="ru-RU" sz="2000" dirty="0" smtClean="0"/>
              <a:t>Мы содействуем достижению </a:t>
            </a:r>
            <a:r>
              <a:rPr lang="ru-RU" sz="2000" b="1" dirty="0" smtClean="0"/>
              <a:t>гендерного равенства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>
              <a:defRPr/>
            </a:pPr>
            <a:r>
              <a:rPr lang="ru-RU" sz="2400" dirty="0" smtClean="0"/>
              <a:t>Политика в области </a:t>
            </a:r>
            <a:r>
              <a:rPr lang="ru-RU" sz="2400" b="1" dirty="0" smtClean="0"/>
              <a:t>закупок</a:t>
            </a:r>
            <a:endParaRPr lang="en-US" sz="2400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ru-RU" sz="2000" dirty="0" smtClean="0"/>
              <a:t>напр.</a:t>
            </a:r>
            <a:r>
              <a:rPr lang="en-US" sz="2000" dirty="0" smtClean="0"/>
              <a:t>: </a:t>
            </a:r>
            <a:r>
              <a:rPr lang="ru-RU" sz="2000" dirty="0" smtClean="0"/>
              <a:t>подарки в конце года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ru-RU" sz="2400" b="1" dirty="0" smtClean="0"/>
              <a:t>Стратегия социальной ответственности бизнеса </a:t>
            </a:r>
            <a:r>
              <a:rPr lang="ru-RU" sz="2400" dirty="0" smtClean="0"/>
              <a:t>полностью скоординирована</a:t>
            </a:r>
            <a:endParaRPr lang="en-US" sz="2400" dirty="0" smtClean="0"/>
          </a:p>
          <a:p>
            <a:pPr>
              <a:defRPr/>
            </a:pPr>
            <a:r>
              <a:rPr lang="ru-RU" sz="2400" b="1" dirty="0" err="1" smtClean="0"/>
              <a:t>Гуманизация</a:t>
            </a:r>
            <a:r>
              <a:rPr lang="en-US" sz="2400" dirty="0" smtClean="0"/>
              <a:t> </a:t>
            </a:r>
            <a:r>
              <a:rPr lang="ru-RU" sz="2400" dirty="0" smtClean="0"/>
              <a:t>взаимодействия, более дружественное в отношении женщин</a:t>
            </a:r>
            <a:endParaRPr lang="en-US" sz="2400" dirty="0" smtClean="0"/>
          </a:p>
          <a:p>
            <a:pPr>
              <a:defRPr/>
            </a:pPr>
            <a:r>
              <a:rPr lang="ru-RU" sz="2400" dirty="0" smtClean="0"/>
              <a:t>Управление</a:t>
            </a:r>
            <a:r>
              <a:rPr lang="ru-RU" sz="2400" b="1" dirty="0" smtClean="0"/>
              <a:t> брендом</a:t>
            </a:r>
            <a:endParaRPr lang="en-US" sz="2400" dirty="0" smtClean="0"/>
          </a:p>
          <a:p>
            <a:pPr>
              <a:defRPr/>
            </a:pPr>
            <a:r>
              <a:rPr lang="ru-RU" sz="2400" b="1" dirty="0" smtClean="0"/>
              <a:t>Клуб </a:t>
            </a:r>
            <a:r>
              <a:rPr lang="en-US" sz="2400" b="1" dirty="0" smtClean="0"/>
              <a:t>BLC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400" dirty="0" smtClean="0"/>
              <a:t>	</a:t>
            </a:r>
            <a:r>
              <a:rPr lang="en-US" sz="2400" dirty="0" smtClean="0"/>
              <a:t>… </a:t>
            </a:r>
            <a:r>
              <a:rPr lang="ru-RU" sz="2400" dirty="0" smtClean="0"/>
              <a:t>говоря коротко – полное внедрение</a:t>
            </a:r>
            <a:endParaRPr lang="en-US" sz="2400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Внутренняя программа: «элемент ДНК»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1371600"/>
            <a:ext cx="8610600" cy="4572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7F7F7F"/>
                </a:solidFill>
              </a:rPr>
              <a:t>Разумеется, вся линейка существующих продуктов</a:t>
            </a:r>
            <a:r>
              <a:rPr lang="en-US" sz="2000" b="1" dirty="0" smtClean="0">
                <a:solidFill>
                  <a:srgbClr val="7F7F7F"/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7F7F7F"/>
                </a:solidFill>
              </a:rPr>
              <a:t>Кредиты</a:t>
            </a:r>
            <a:endParaRPr lang="en-US" sz="1800" dirty="0">
              <a:solidFill>
                <a:srgbClr val="7F7F7F"/>
              </a:solidFill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7F7F7F"/>
                </a:solidFill>
              </a:rPr>
              <a:t>Депозиты</a:t>
            </a:r>
            <a:endParaRPr lang="en-US" sz="1800" dirty="0">
              <a:solidFill>
                <a:srgbClr val="7F7F7F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sz="2000" b="1" dirty="0" smtClean="0">
              <a:solidFill>
                <a:srgbClr val="7F7F7F"/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7F7F7F"/>
                </a:solidFill>
              </a:rPr>
              <a:t>Два новых продукта, призванные расширить</a:t>
            </a:r>
          </a:p>
          <a:p>
            <a:pPr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7F7F7F"/>
                </a:solidFill>
              </a:rPr>
              <a:t>д</a:t>
            </a:r>
            <a:r>
              <a:rPr lang="ru-RU" sz="2000" b="1" dirty="0" smtClean="0">
                <a:solidFill>
                  <a:srgbClr val="7F7F7F"/>
                </a:solidFill>
              </a:rPr>
              <a:t>оступ к финансовым услугам</a:t>
            </a:r>
            <a:r>
              <a:rPr lang="en-US" sz="2000" b="1" dirty="0" smtClean="0"/>
              <a:t>:</a:t>
            </a:r>
            <a:endParaRPr lang="en-US" sz="1800" dirty="0" smtClean="0">
              <a:solidFill>
                <a:srgbClr val="7F7F7F"/>
              </a:solidFill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7F7F7F"/>
                </a:solidFill>
                <a:sym typeface="Wingdings" pitchFamily="2" charset="2"/>
              </a:rPr>
              <a:t>Кредит без обеспечения</a:t>
            </a:r>
            <a:endParaRPr lang="en-US" sz="1800" dirty="0" smtClean="0">
              <a:solidFill>
                <a:srgbClr val="7F7F7F"/>
              </a:solidFill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7F7F7F"/>
                </a:solidFill>
              </a:rPr>
              <a:t>Фидуциарный счёт для матерей</a:t>
            </a:r>
            <a:endParaRPr lang="en-US" sz="1800" b="1" dirty="0" smtClean="0">
              <a:sym typeface="Wingdings" pitchFamily="2" charset="2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1800" b="1" dirty="0" smtClean="0">
              <a:sym typeface="Wingdings" pitchFamily="2" charset="2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1800" b="1" dirty="0" smtClean="0">
                <a:sym typeface="Wingdings" pitchFamily="2" charset="2"/>
              </a:rPr>
              <a:t>Облако </a:t>
            </a:r>
            <a:r>
              <a:rPr lang="en-US" sz="1800" b="1" dirty="0" smtClean="0">
                <a:sym typeface="Wingdings" pitchFamily="2" charset="2"/>
              </a:rPr>
              <a:t>BLC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ru-RU" sz="1800" dirty="0" smtClean="0">
                <a:sym typeface="Wingdings" pitchFamily="2" charset="2"/>
              </a:rPr>
              <a:t>Ключевые услуги с добавленной стоимостью, предлагаемые посредством банкоматов, интернета, мобильного приложения</a:t>
            </a:r>
          </a:p>
          <a:p>
            <a:pPr marL="457200" lvl="1" indent="0" algn="just">
              <a:buNone/>
              <a:defRPr/>
            </a:pPr>
            <a:endParaRPr lang="en-US" sz="1800" dirty="0" smtClean="0"/>
          </a:p>
          <a:p>
            <a:pPr algn="just" eaLnBrk="1" hangingPunct="1">
              <a:defRPr/>
            </a:pPr>
            <a:endParaRPr lang="en-US" sz="2000" dirty="0" smtClean="0">
              <a:solidFill>
                <a:srgbClr val="7F7F7F"/>
              </a:solidFill>
            </a:endParaRPr>
          </a:p>
        </p:txBody>
      </p:sp>
      <p:pic>
        <p:nvPicPr>
          <p:cNvPr id="13315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82888"/>
            <a:ext cx="26574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0"/>
            <a:ext cx="265747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</a:rPr>
              <a:t>Предлагаемые клиентам преимущества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финансовые услуги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13318" name="Picture 7" descr="http://www.blcbank.com/sites/all/themes/blcbank/pics/Business-Button.jpg">
            <a:hlinkClick r:id="rId4" tooltip="Full Business Internet Bankin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838" y="5257800"/>
            <a:ext cx="282416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Предлагаемые клиентам преимущества: небанковские услуги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52400" y="1219200"/>
            <a:ext cx="8686800" cy="4572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2286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b="1" dirty="0" smtClean="0"/>
              <a:t>Обучение и подготовка</a:t>
            </a:r>
            <a:endParaRPr lang="en-US" sz="1600" b="1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Семинары по финансовой, управленческой, технической тематике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Пакет программ для работы с МСП (очень скоро)</a:t>
            </a:r>
            <a:endParaRPr lang="en-US" sz="1600" dirty="0" smtClean="0"/>
          </a:p>
          <a:p>
            <a:pPr marL="457200" lvl="1" indent="-2286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b="1" dirty="0" smtClean="0"/>
              <a:t>Установление связей</a:t>
            </a:r>
            <a:endParaRPr lang="en-US" sz="1600" b="1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Организация и спонсорство мероприятий, в том числе – в удалённых районах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Специальная платформа</a:t>
            </a:r>
            <a:r>
              <a:rPr lang="en-US" sz="1600" dirty="0" smtClean="0"/>
              <a:t>: </a:t>
            </a:r>
            <a:r>
              <a:rPr lang="en-US" sz="1600" dirty="0">
                <a:hlinkClick r:id="rId2"/>
              </a:rPr>
              <a:t>www.we-initiative.com</a:t>
            </a:r>
            <a:endParaRPr lang="en-US" sz="1600" b="1" dirty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Реклама консультативных услуг: веб-сайты и НКО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Присутствие в интернете и социальных сетях</a:t>
            </a:r>
            <a:endParaRPr lang="en-US" sz="1600" dirty="0" smtClean="0"/>
          </a:p>
          <a:p>
            <a:pPr marL="228600" lvl="1" indent="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1600" b="1" dirty="0" smtClean="0"/>
              <a:t>Консультационная деятельность</a:t>
            </a:r>
            <a:endParaRPr lang="en-US" sz="1600" b="1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Возможность получить консультации ведущих экспертов через вебсайт (бесплатно или на льготных условиях) </a:t>
            </a:r>
            <a:endParaRPr lang="en-US" sz="1600" dirty="0" smtClean="0"/>
          </a:p>
          <a:p>
            <a:pPr marL="571500" lvl="1" indent="-3429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/>
              <a:t>Финансовые консультации, предоставляемые собственными специалистами банка</a:t>
            </a:r>
            <a:endParaRPr lang="en-US" sz="1600" dirty="0" smtClean="0">
              <a:solidFill>
                <a:srgbClr val="7F7F7F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9200"/>
            <a:ext cx="2138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812</Words>
  <Application>Microsoft Office PowerPoint</Application>
  <PresentationFormat>On-screen Show (4:3)</PresentationFormat>
  <Paragraphs>141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2_Custom Design</vt:lpstr>
      <vt:lpstr>Инициатива «МЫ» Тания Муссаллем Помощник генерального директора  по вопросам стратегии и финансов  Круглый стол, посвящённый гендерному финансированию  27 мая 2013 г. Москва</vt:lpstr>
      <vt:lpstr>Коммерческая возможность / Общая информация</vt:lpstr>
      <vt:lpstr>Инициатива «МЫ»: шаг за шагом</vt:lpstr>
      <vt:lpstr>Инициатива «МЫ»: обзор</vt:lpstr>
      <vt:lpstr>Внутренняя программа: сотрудники</vt:lpstr>
      <vt:lpstr>Внутренняя программа: сотрудники</vt:lpstr>
      <vt:lpstr>Внутренняя программа: «элемент ДНК»</vt:lpstr>
      <vt:lpstr>Предлагаемые клиентам преимущества :  финансовые услуги</vt:lpstr>
      <vt:lpstr>Предлагаемые клиентам преимущества: небанковские услуги</vt:lpstr>
      <vt:lpstr>Предлагаемые клиентам преимущества: небанковские услуги</vt:lpstr>
      <vt:lpstr>Измерение</vt:lpstr>
      <vt:lpstr>Полученные результаты: финансовые</vt:lpstr>
      <vt:lpstr>Полученные результаты: нефинансовые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BLC</dc:creator>
  <cp:lastModifiedBy>oegorova</cp:lastModifiedBy>
  <cp:revision>399</cp:revision>
  <dcterms:created xsi:type="dcterms:W3CDTF">2006-08-16T00:00:00Z</dcterms:created>
  <dcterms:modified xsi:type="dcterms:W3CDTF">2013-05-23T13:30:46Z</dcterms:modified>
</cp:coreProperties>
</file>