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8" r:id="rId4"/>
    <p:sldId id="258" r:id="rId5"/>
    <p:sldId id="260" r:id="rId6"/>
    <p:sldId id="261" r:id="rId7"/>
    <p:sldId id="266" r:id="rId8"/>
    <p:sldId id="264" r:id="rId9"/>
    <p:sldId id="267" r:id="rId10"/>
    <p:sldId id="262" r:id="rId11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6" autoAdjust="0"/>
    <p:restoredTop sz="94660"/>
  </p:normalViewPr>
  <p:slideViewPr>
    <p:cSldViewPr>
      <p:cViewPr varScale="1">
        <p:scale>
          <a:sx n="83" d="100"/>
          <a:sy n="83" d="100"/>
        </p:scale>
        <p:origin x="-109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32" y="-8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6466-8650-44FC-BAB2-622F431F17C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340CB-323C-483E-B7F8-A0838AC61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49121-C3F0-404F-B694-CE48AC602910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9F71C-B7AF-40C6-8DE4-9C61118B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orrick_corp_ppt_template_cover_v.6b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36" y="1591"/>
            <a:ext cx="9978598" cy="691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990600" y="628650"/>
            <a:ext cx="103603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5700" y="4005072"/>
            <a:ext cx="5418582" cy="640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Master subtitle text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155700" y="2651760"/>
            <a:ext cx="8420100" cy="136245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Master title text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422" y="1828803"/>
            <a:ext cx="1988079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cap="all" baseline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353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col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273300" y="1752600"/>
            <a:ext cx="7016750" cy="44958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640080" indent="-285750">
              <a:buClrTx/>
              <a:buFont typeface="Arial" pitchFamily="34" charset="0"/>
              <a:buChar char="−"/>
              <a:defRPr sz="1400"/>
            </a:lvl2pPr>
            <a:lvl3pPr>
              <a:defRPr sz="1200"/>
            </a:lvl3pPr>
          </a:lstStyle>
          <a:p>
            <a:pPr marL="6350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624" y="649224"/>
            <a:ext cx="1030226" cy="63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68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ƒ New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55748" y="1828799"/>
            <a:ext cx="5121402" cy="429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Char char="•"/>
              <a:defRPr sz="1300" baseline="0"/>
            </a:lvl1pPr>
            <a:lvl2pPr marL="463550" indent="-122238">
              <a:buNone/>
              <a:defRPr sz="1300"/>
            </a:lvl2pPr>
          </a:lstStyle>
          <a:p>
            <a:pPr lvl="0"/>
            <a:r>
              <a:rPr lang="en-US" dirty="0" smtClean="0"/>
              <a:t>Click to add Bio Content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624" y="649224"/>
            <a:ext cx="1030226" cy="63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7252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95300" y="1752600"/>
            <a:ext cx="8832850" cy="4419600"/>
          </a:xfrm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624" y="649224"/>
            <a:ext cx="1030226" cy="63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1412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95300" y="1828800"/>
            <a:ext cx="8915400" cy="4297680"/>
          </a:xfrm>
          <a:prstGeom prst="rect">
            <a:avLst/>
          </a:prstGeom>
        </p:spPr>
        <p:txBody>
          <a:bodyPr/>
          <a:lstStyle>
            <a:lvl1pPr marL="6350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lvl1pPr>
            <a:lvl2pPr marL="64008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lvl2pPr>
            <a:lvl3pPr marL="960120" marR="0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723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No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272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orrick_corp_ppt_template_cover_v.6b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36" y="1588"/>
            <a:ext cx="9978597" cy="691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5700" y="4005072"/>
            <a:ext cx="5418582" cy="640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Master subtitle text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155700" y="2651760"/>
            <a:ext cx="8420100" cy="136245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Master title text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422" y="1828803"/>
            <a:ext cx="1988079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cap="all" baseline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990600" y="628650"/>
            <a:ext cx="103603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6353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905000"/>
            <a:ext cx="8420100" cy="4191000"/>
          </a:xfrm>
        </p:spPr>
        <p:txBody>
          <a:bodyPr/>
          <a:lstStyle>
            <a:lvl1pPr marL="63500" marR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 sz="2400"/>
            </a:lvl1pPr>
            <a:lvl2pPr marL="640080" marR="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 sz="2200"/>
            </a:lvl2pPr>
            <a:lvl3pPr marL="960120" marR="0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8818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828800"/>
            <a:ext cx="8832850" cy="4419600"/>
          </a:xfrm>
        </p:spPr>
        <p:txBody>
          <a:bodyPr/>
          <a:lstStyle>
            <a:lvl1pPr>
              <a:buNone/>
              <a:defRPr/>
            </a:lvl1pPr>
            <a:lvl2pPr marL="0" indent="0">
              <a:buNone/>
              <a:defRPr sz="1800"/>
            </a:lvl2pPr>
            <a:lvl3pPr marL="401638" indent="-225425">
              <a:defRPr sz="1300"/>
            </a:lvl3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77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An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95300" y="1828800"/>
            <a:ext cx="8915400" cy="4297680"/>
          </a:xfrm>
          <a:prstGeom prst="rect">
            <a:avLst/>
          </a:prstGeom>
        </p:spPr>
        <p:txBody>
          <a:bodyPr/>
          <a:lstStyle>
            <a:lvl1pPr marL="63500" marR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 sz="2400">
                <a:solidFill>
                  <a:schemeClr val="bg1"/>
                </a:solidFill>
              </a:defRPr>
            </a:lvl1pPr>
            <a:lvl2pPr marL="640080" marR="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 sz="2200"/>
            </a:lvl2pPr>
            <a:lvl3pPr marL="960120" marR="0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 sz="1800"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723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300" y="1676400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topic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300" y="2438401"/>
            <a:ext cx="4376870" cy="3687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32112" y="1676403"/>
            <a:ext cx="4378590" cy="4449763"/>
          </a:xfrm>
          <a:prstGeom prst="rect">
            <a:avLst/>
          </a:prstGeom>
        </p:spPr>
        <p:txBody>
          <a:bodyPr/>
          <a:lstStyle>
            <a:lvl1pPr marL="0" indent="-137160" eaLnBrk="0" hangingPunct="0">
              <a:spcBef>
                <a:spcPct val="20000"/>
              </a:spcBef>
              <a:buClr>
                <a:schemeClr val="bg1"/>
              </a:buClr>
              <a:buSzPct val="100000"/>
              <a:buFont typeface="Arial" charset="0"/>
              <a:buChar char="•"/>
              <a:defRPr sz="1500" baseline="0"/>
            </a:lvl1pPr>
            <a:lvl2pPr marL="365125" indent="-182880" eaLnBrk="0" hangingPunct="0">
              <a:spcBef>
                <a:spcPct val="20000"/>
              </a:spcBef>
              <a:buFont typeface="Arial" pitchFamily="34" charset="0"/>
              <a:buChar char="−"/>
              <a:defRPr sz="1500"/>
            </a:lvl2pPr>
            <a:lvl3pPr marL="594360" indent="-182880" eaLnBrk="0" hangingPunct="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12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500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90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905000"/>
            <a:ext cx="8420100" cy="4191000"/>
          </a:xfrm>
        </p:spPr>
        <p:txBody>
          <a:bodyPr/>
          <a:lstStyle>
            <a:lvl1pPr marL="6350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 sz="2400"/>
            </a:lvl1pPr>
            <a:lvl2pPr marL="64008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 sz="2200"/>
            </a:lvl2pPr>
            <a:lvl3pPr marL="960120" marR="0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881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300" y="1901952"/>
            <a:ext cx="4210050" cy="444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51281" y="1981200"/>
            <a:ext cx="0" cy="3581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200650" y="1901952"/>
            <a:ext cx="4210050" cy="444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9090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Logo, Blu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8439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/Logo, No Blu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No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310624" y="651232"/>
            <a:ext cx="1030226" cy="6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2052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19087-Section-Slide-ƒ-v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908" y="1600200"/>
            <a:ext cx="8324342" cy="1652016"/>
          </a:xfrm>
          <a:prstGeom prst="rect">
            <a:avLst/>
          </a:prstGeom>
        </p:spPr>
        <p:txBody>
          <a:bodyPr anchor="t"/>
          <a:lstStyle>
            <a:lvl1pPr algn="l">
              <a:defRPr sz="4200" b="0" cap="none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858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col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276856" y="1752600"/>
            <a:ext cx="7016750" cy="44958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640080" indent="-285750">
              <a:buClr>
                <a:schemeClr val="bg1"/>
              </a:buClr>
              <a:buFont typeface="Arial" pitchFamily="34" charset="0"/>
              <a:buChar char="−"/>
              <a:defRPr sz="1400"/>
            </a:lvl2pPr>
            <a:lvl3pPr>
              <a:defRPr sz="1200"/>
            </a:lvl3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310624" y="651232"/>
            <a:ext cx="1030226" cy="6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6830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ƒ New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90599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55748" y="1828799"/>
            <a:ext cx="5121402" cy="429768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 typeface="Arial" pitchFamily="34" charset="0"/>
              <a:buChar char="•"/>
              <a:defRPr sz="1300" baseline="0"/>
            </a:lvl1pPr>
            <a:lvl2pPr marL="463550" indent="-122238">
              <a:buNone/>
              <a:defRPr sz="1300"/>
            </a:lvl2pPr>
          </a:lstStyle>
          <a:p>
            <a:pPr lvl="0"/>
            <a:r>
              <a:rPr lang="en-US" dirty="0" smtClean="0"/>
              <a:t>Click to add Bio Content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310624" y="651232"/>
            <a:ext cx="1030226" cy="6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72527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90599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95300" y="1752600"/>
            <a:ext cx="8832850" cy="4419600"/>
          </a:xfrm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19087 US Slide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310624" y="651232"/>
            <a:ext cx="1030226" cy="6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14127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95300" y="1828800"/>
            <a:ext cx="8915400" cy="4297680"/>
          </a:xfrm>
          <a:prstGeom prst="rect">
            <a:avLst/>
          </a:prstGeom>
        </p:spPr>
        <p:txBody>
          <a:bodyPr/>
          <a:lstStyle>
            <a:lvl1pPr marL="63500" marR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/>
            </a:lvl1pPr>
            <a:lvl2pPr marL="640080" marR="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lvl2pPr>
            <a:lvl3pPr marL="960120" marR="0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 sz="1800"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723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No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2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828800"/>
            <a:ext cx="8832850" cy="4419600"/>
          </a:xfrm>
        </p:spPr>
        <p:txBody>
          <a:bodyPr/>
          <a:lstStyle>
            <a:lvl1pPr>
              <a:buNone/>
              <a:defRPr sz="2400"/>
            </a:lvl1pPr>
            <a:lvl2pPr marL="0" indent="0">
              <a:buNone/>
              <a:defRPr sz="1800"/>
            </a:lvl2pPr>
            <a:lvl3pPr marL="401638" indent="-225425">
              <a:defRPr sz="1300"/>
            </a:lvl3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7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Blue Lines, An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95300" y="1828800"/>
            <a:ext cx="8915400" cy="4297680"/>
          </a:xfrm>
          <a:prstGeom prst="rect">
            <a:avLst/>
          </a:prstGeom>
        </p:spPr>
        <p:txBody>
          <a:bodyPr/>
          <a:lstStyle>
            <a:lvl1pPr marL="6350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lvl1pPr>
            <a:lvl2pPr marL="64008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lvl2pPr>
            <a:lvl3pPr marL="960120" marR="0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/>
            </a:lvl3pPr>
            <a:lvl4pPr marL="128016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554480" marR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6350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72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ogo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300" y="1676400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topic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300" y="2438401"/>
            <a:ext cx="4376870" cy="3687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32112" y="1676403"/>
            <a:ext cx="4378590" cy="4449763"/>
          </a:xfrm>
          <a:prstGeom prst="rect">
            <a:avLst/>
          </a:prstGeom>
        </p:spPr>
        <p:txBody>
          <a:bodyPr/>
          <a:lstStyle>
            <a:lvl1pPr marL="0" indent="0" eaLnBrk="0" hangingPunct="0">
              <a:spcBef>
                <a:spcPct val="20000"/>
              </a:spcBef>
              <a:buClrTx/>
              <a:buSzPct val="100000"/>
              <a:buFont typeface="Arial" charset="0"/>
              <a:buNone/>
              <a:defRPr sz="1500" baseline="0"/>
            </a:lvl1pPr>
            <a:lvl2pPr marL="0" indent="-137160" eaLnBrk="0" hangingPunct="0">
              <a:spcBef>
                <a:spcPct val="20000"/>
              </a:spcBef>
              <a:buFont typeface="Arial" charset="0"/>
              <a:buChar char="•"/>
              <a:defRPr sz="1500" baseline="0"/>
            </a:lvl2pPr>
            <a:lvl3pPr marL="365760" indent="-182880" eaLnBrk="0" hangingPunct="0">
              <a:spcBef>
                <a:spcPct val="20000"/>
              </a:spcBef>
              <a:buClrTx/>
              <a:buFont typeface="Arial" pitchFamily="34" charset="0"/>
              <a:buChar char="−"/>
              <a:defRPr sz="1200" baseline="0"/>
            </a:lvl3pPr>
            <a:lvl4pPr marL="594360" indent="-182880">
              <a:buFont typeface="Arial" pitchFamily="34" charset="0"/>
              <a:buChar char="•"/>
              <a:defRPr sz="10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Click to add text</a:t>
            </a:r>
          </a:p>
          <a:p>
            <a:pPr lvl="2"/>
            <a:r>
              <a:rPr lang="en-US" dirty="0" smtClean="0"/>
              <a:t>Second Level 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909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300" y="1901952"/>
            <a:ext cx="4210050" cy="444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951281" y="1981200"/>
            <a:ext cx="0" cy="35814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200650" y="1901952"/>
            <a:ext cx="4210050" cy="444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909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Logo, Blu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843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/Logo, No Blu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9087 Body Content Slide No B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66928"/>
            <a:ext cx="7003542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6" descr="19087 US Slide 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624" y="649224"/>
            <a:ext cx="1030226" cy="63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20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19087-Section-Slide-ƒ-v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908" y="1600200"/>
            <a:ext cx="8324342" cy="1652016"/>
          </a:xfrm>
          <a:prstGeom prst="rect">
            <a:avLst/>
          </a:prstGeom>
        </p:spPr>
        <p:txBody>
          <a:bodyPr anchor="t"/>
          <a:lstStyle>
            <a:lvl1pPr algn="l">
              <a:defRPr sz="4200" b="0" cap="none" baseline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85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 bwMode="auto">
          <a:xfrm>
            <a:off x="1525" y="1"/>
            <a:ext cx="990295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19087 US Slide Logo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0624" y="649224"/>
            <a:ext cx="1030226" cy="63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95300" y="18288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350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95300" y="566928"/>
            <a:ext cx="7003542" cy="8412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Click to add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52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70" r:id="rId4"/>
    <p:sldLayoutId id="2147483666" r:id="rId5"/>
    <p:sldLayoutId id="2147483672" r:id="rId6"/>
    <p:sldLayoutId id="2147483654" r:id="rId7"/>
    <p:sldLayoutId id="2147483655" r:id="rId8"/>
    <p:sldLayoutId id="2147483660" r:id="rId9"/>
    <p:sldLayoutId id="2147483669" r:id="rId10"/>
    <p:sldLayoutId id="2147483658" r:id="rId11"/>
    <p:sldLayoutId id="2147483657" r:id="rId12"/>
    <p:sldLayoutId id="2147483671" r:id="rId13"/>
    <p:sldLayoutId id="214748365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00" marR="0" indent="-283464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−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marR="0" indent="-28257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marR="0" indent="-283464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marR="0" indent="-283464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 bwMode="auto">
          <a:xfrm>
            <a:off x="1525" y="1"/>
            <a:ext cx="9902950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95300" y="18288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3500" marR="0" lvl="0" indent="-283464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add text</a:t>
            </a:r>
          </a:p>
          <a:p>
            <a:pPr marL="640080" marR="0" lvl="1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−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60120" marR="0" lvl="2" indent="-282575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80160" marR="0" lvl="3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554480" marR="0" lvl="4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95300" y="566928"/>
            <a:ext cx="7003542" cy="8412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508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6" descr="19087 US Slide Logo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8310624" y="651232"/>
            <a:ext cx="1030226" cy="6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952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63500" marR="0" indent="-283464" algn="l" defTabSz="914400" rtl="0" eaLnBrk="0" fontAlgn="auto" latinLnBrk="0" hangingPunct="0">
        <a:lnSpc>
          <a:spcPct val="100000"/>
        </a:lnSpc>
        <a:spcBef>
          <a:spcPct val="20000"/>
        </a:spcBef>
        <a:spcAft>
          <a:spcPts val="0"/>
        </a:spcAft>
        <a:buClr>
          <a:prstClr val="white"/>
        </a:buClr>
        <a:buSzPct val="100000"/>
        <a:buFont typeface="Arial" pitchFamily="34" charset="0"/>
        <a:buChar char="•"/>
        <a:tabLst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40080" marR="0" indent="-28575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−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960120" marR="0" indent="-282575" algn="l" defTabSz="914400" rtl="0" eaLnBrk="0" fontAlgn="auto" latinLnBrk="0" hangingPunct="0">
        <a:lnSpc>
          <a:spcPct val="100000"/>
        </a:lnSpc>
        <a:spcBef>
          <a:spcPct val="20000"/>
        </a:spcBef>
        <a:spcAft>
          <a:spcPts val="0"/>
        </a:spcAft>
        <a:buClr>
          <a:prstClr val="white"/>
        </a:buClr>
        <a:buSzTx/>
        <a:buFont typeface="Arial" pitchFamily="34" charset="0"/>
        <a:buChar char="•"/>
        <a:tabLst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280160" marR="0" indent="-283464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marR="0" indent="-283464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Виктория </a:t>
            </a:r>
            <a:r>
              <a:rPr lang="ru-RU" dirty="0" err="1" smtClean="0"/>
              <a:t>Брыкса</a:t>
            </a:r>
            <a:endParaRPr lang="ru-RU" dirty="0" smtClean="0"/>
          </a:p>
          <a:p>
            <a:r>
              <a:rPr lang="ru-RU" dirty="0" smtClean="0"/>
              <a:t>Старший Юрист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546850" y="1828800"/>
            <a:ext cx="1835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cap="all" baseline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30 </a:t>
            </a:r>
            <a:r>
              <a:rPr lang="ru-RU" dirty="0" smtClean="0"/>
              <a:t>Мая 2013</a:t>
            </a:r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546850" y="6261100"/>
            <a:ext cx="170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/>
              <a:t>Private and Confidential</a:t>
            </a:r>
          </a:p>
          <a:p>
            <a:r>
              <a:rPr lang="en-US" sz="800" dirty="0"/>
              <a:t>Orrick, Herrington &amp; Sutcliffe LLP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Поручительство в банковском кредитовании: </a:t>
            </a:r>
            <a:br>
              <a:rPr lang="ru-RU" sz="2400" dirty="0" smtClean="0"/>
            </a:br>
            <a:r>
              <a:rPr lang="ru-RU" sz="2400" dirty="0" smtClean="0"/>
              <a:t>устранило ли Постановление Пленума ВАС №42                              от 12 июля 2012 года правовую неопределенность?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50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>
              <a:buNone/>
            </a:pPr>
            <a:r>
              <a:rPr lang="ru-RU" sz="2200" dirty="0" smtClean="0"/>
              <a:t>Поручительство может обеспечивать:</a:t>
            </a:r>
          </a:p>
          <a:p>
            <a:r>
              <a:rPr lang="ru-RU" sz="2000" dirty="0" smtClean="0"/>
              <a:t>денежные обязательства</a:t>
            </a:r>
          </a:p>
          <a:p>
            <a:r>
              <a:rPr lang="ru-RU" sz="2000" dirty="0" smtClean="0"/>
              <a:t>денежные требования из неденежных обязательств</a:t>
            </a:r>
            <a:endParaRPr lang="en-US" sz="2000" dirty="0" smtClean="0"/>
          </a:p>
          <a:p>
            <a:r>
              <a:rPr lang="ru-RU" sz="2000" dirty="0" smtClean="0"/>
              <a:t>обязательства, которые возникнут в будущем</a:t>
            </a:r>
            <a:endParaRPr lang="en-US" sz="2000" dirty="0" smtClean="0"/>
          </a:p>
          <a:p>
            <a:r>
              <a:rPr lang="ru-RU" sz="2000" dirty="0" smtClean="0"/>
              <a:t>обязательства из сделки, совершенной под условием</a:t>
            </a:r>
            <a:endParaRPr lang="en-US" sz="2000" dirty="0" smtClean="0"/>
          </a:p>
          <a:p>
            <a:r>
              <a:rPr lang="ru-RU" sz="2000" dirty="0" smtClean="0"/>
              <a:t>просроченные обязательства</a:t>
            </a:r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обязательства из неосновательного обогащения при признании обеспеченного поручительством договора незаключенным</a:t>
            </a:r>
          </a:p>
          <a:p>
            <a:pPr marL="282575" lvl="1" indent="-282575" algn="just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обязательство по возврату полученного при недействительности  обеспеченного поручительством договора</a:t>
            </a:r>
          </a:p>
          <a:p>
            <a:pPr marL="63500" lvl="1" indent="-283464" algn="just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обязательства из причинения вреда</a:t>
            </a:r>
          </a:p>
          <a:p>
            <a:pPr marL="63500" lvl="1" indent="-283464" algn="just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algn="just"/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Обеспеченные обязательства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en-US" sz="2000" dirty="0" smtClean="0"/>
              <a:t>“</a:t>
            </a:r>
            <a:r>
              <a:rPr lang="ru-RU" sz="2000" dirty="0" smtClean="0"/>
              <a:t>с достаточной степенью определенности, позволяющей   установить обеспеченное</a:t>
            </a:r>
            <a:r>
              <a:rPr lang="en-US" sz="2000" dirty="0" smtClean="0"/>
              <a:t> </a:t>
            </a:r>
            <a:r>
              <a:rPr lang="ru-RU" sz="2000" dirty="0" smtClean="0"/>
              <a:t>обязательство</a:t>
            </a:r>
            <a:r>
              <a:rPr lang="en-US" sz="2000" dirty="0" smtClean="0"/>
              <a:t>”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 smtClean="0"/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возможна </a:t>
            </a:r>
            <a:r>
              <a:rPr lang="ru-RU" sz="2000" dirty="0" smtClean="0"/>
              <a:t>отсылка к договору, регулирующему обеспеченное обязательство</a:t>
            </a:r>
            <a:br>
              <a:rPr lang="ru-RU" sz="2000" dirty="0" smtClean="0"/>
            </a:br>
            <a:endParaRPr lang="en-US" sz="2000" dirty="0" smtClean="0"/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если в договоре указана только сумма основного долга (без указания на иные обязательства должника) или твердая денежная сумма, договор поручительства считается заключенным и обеспечивает основное обязательство в указанных пределах</a:t>
            </a:r>
            <a:endParaRPr lang="en-US" sz="2000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Описание обеспеченных обязательств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3500" lvl="1" indent="-283464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указание срока действия поручительства обязательно</a:t>
            </a:r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формулировка </a:t>
            </a:r>
            <a:r>
              <a:rPr lang="en-US" sz="2000" dirty="0" smtClean="0"/>
              <a:t>“</a:t>
            </a:r>
            <a:r>
              <a:rPr lang="ru-RU" sz="2000" dirty="0" smtClean="0"/>
              <a:t>до </a:t>
            </a:r>
            <a:r>
              <a:rPr lang="ru-RU" sz="2000" dirty="0" smtClean="0"/>
              <a:t>момента фактического исполнения обеспечиваемого </a:t>
            </a:r>
            <a:r>
              <a:rPr lang="ru-RU" sz="2000" dirty="0" smtClean="0"/>
              <a:t>обязательства</a:t>
            </a:r>
            <a:r>
              <a:rPr lang="en-US" sz="2000" dirty="0" smtClean="0"/>
              <a:t>”</a:t>
            </a:r>
            <a:r>
              <a:rPr lang="ru-RU" sz="2000" dirty="0" smtClean="0"/>
              <a:t> </a:t>
            </a:r>
            <a:r>
              <a:rPr lang="ru-RU" sz="2000" dirty="0" smtClean="0"/>
              <a:t>не устанавливает срок действия поручительства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Срок действия </a:t>
            </a:r>
            <a:r>
              <a:rPr lang="ru-RU" dirty="0" smtClean="0"/>
              <a:t>поручительства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420100" cy="4191000"/>
          </a:xfrm>
        </p:spPr>
        <p:txBody>
          <a:bodyPr/>
          <a:lstStyle/>
          <a:p>
            <a:pPr marL="0" lvl="1" indent="0">
              <a:buSzPct val="100000"/>
              <a:buNone/>
            </a:pPr>
            <a:endParaRPr lang="ru-RU" sz="2200" dirty="0" smtClean="0"/>
          </a:p>
          <a:p>
            <a:pPr marL="0" lvl="1" indent="0">
              <a:buSzPct val="100000"/>
              <a:buNone/>
            </a:pPr>
            <a:r>
              <a:rPr lang="ru-RU" sz="2200" dirty="0" smtClean="0"/>
              <a:t>Изменение </a:t>
            </a:r>
            <a:r>
              <a:rPr lang="ru-RU" sz="2200" dirty="0" smtClean="0"/>
              <a:t>основного обязательства само по себе не ухудшает положения поручителя и не влечет прекращения поручительства (</a:t>
            </a:r>
            <a:r>
              <a:rPr lang="ru-RU" sz="2000" dirty="0" smtClean="0"/>
              <a:t>прямое противоречие пункту 1 статьи 367 ГК РФ</a:t>
            </a:r>
            <a:r>
              <a:rPr lang="ru-RU" sz="2200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поручительство сохраняется на первоначальных условиях </a:t>
            </a:r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обязательство в измененной части считается необеспеченным</a:t>
            </a:r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при изменении сроков основного обязательства поручительство продолжает действовать в рамках первоначальных сроков</a:t>
            </a:r>
            <a:endParaRPr lang="en-US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endParaRPr lang="en-US" sz="2000" dirty="0" smtClean="0"/>
          </a:p>
          <a:p>
            <a:pPr lvl="1" algn="just"/>
            <a:endParaRPr lang="en-US" sz="16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Прекращение </a:t>
            </a:r>
            <a:r>
              <a:rPr lang="ru-RU" dirty="0" smtClean="0"/>
              <a:t>поручительства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3500" lvl="1" indent="-283464" algn="just">
              <a:buSzPct val="100000"/>
              <a:buNone/>
            </a:pPr>
            <a:r>
              <a:rPr lang="ru-RU" dirty="0" smtClean="0"/>
              <a:t>Не влечет прекращения поручительства:</a:t>
            </a:r>
          </a:p>
          <a:p>
            <a:pPr marL="63500" lvl="1" indent="-283464" algn="just">
              <a:buSzPct val="100000"/>
              <a:buNone/>
            </a:pPr>
            <a:endParaRPr lang="ru-RU" dirty="0" smtClean="0"/>
          </a:p>
          <a:p>
            <a:pPr marL="306388" lvl="1" indent="-306388">
              <a:buSzPct val="100000"/>
              <a:buFont typeface="Arial" pitchFamily="34" charset="0"/>
              <a:buChar char="•"/>
            </a:pPr>
            <a:r>
              <a:rPr lang="ru-RU" sz="2000" dirty="0" smtClean="0"/>
              <a:t>ухудшение положения должника вследствие совершения кредитором действий, направленных на защиту своего права</a:t>
            </a:r>
          </a:p>
          <a:p>
            <a:pPr marL="63500" lvl="1" indent="-283464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возникновение у поручителя дополнительных обязанностей, установленных нормами публичного права</a:t>
            </a:r>
          </a:p>
          <a:p>
            <a:pPr marL="63500" lvl="1" indent="-283464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переход прав кредитора по обязательству в иностранной валюте к лицу, не имеющему право получать платежи в иностранной валюте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Прекращение поручительства </a:t>
            </a:r>
            <a:r>
              <a:rPr lang="ru-RU" dirty="0" smtClean="0"/>
              <a:t>(продолжение)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3500" lvl="1" indent="-283464" algn="just">
              <a:buSzPct val="100000"/>
              <a:buFont typeface="Arial" pitchFamily="34" charset="0"/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может быть получено заранее</a:t>
            </a:r>
            <a:endParaRPr lang="en-US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должно быть явно выраженным </a:t>
            </a:r>
            <a:endParaRPr lang="en-US" sz="2000" dirty="0" smtClean="0"/>
          </a:p>
          <a:p>
            <a:pPr marL="306388" lvl="1" indent="-306388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должно устанавливать пределы изменения основного обязательства, при которых поручитель обязуется отвечать по обязательствам должника</a:t>
            </a:r>
            <a:endParaRPr lang="en-US" sz="2000" dirty="0" smtClean="0"/>
          </a:p>
          <a:p>
            <a:pPr algn="just">
              <a:buNone/>
            </a:pPr>
            <a:endParaRPr lang="ru-RU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Согласие поручителя отвечать на измененных условиях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3500" lvl="1" indent="-283464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может </a:t>
            </a:r>
            <a:r>
              <a:rPr lang="ru-RU" sz="2000" dirty="0" smtClean="0"/>
              <a:t>быть получено заранее</a:t>
            </a:r>
            <a:endParaRPr lang="en-US" sz="2000" dirty="0" smtClean="0"/>
          </a:p>
          <a:p>
            <a:pPr marL="63500" lvl="1" indent="-283464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должно быть явно выраженным </a:t>
            </a:r>
            <a:endParaRPr lang="en-US" sz="2000" dirty="0" smtClean="0"/>
          </a:p>
          <a:p>
            <a:pPr marL="282575" lvl="1" indent="-282575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должно содержать критерии, позволяющие определить круг возможных новых должников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Согласие поручителя </a:t>
            </a:r>
            <a:r>
              <a:rPr lang="ru-RU" dirty="0" smtClean="0"/>
              <a:t>отвечать за </a:t>
            </a:r>
            <a:r>
              <a:rPr lang="ru-RU" dirty="0"/>
              <a:t>нового должника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71463" lvl="1" indent="-271463">
              <a:buSzPct val="100000"/>
              <a:buFont typeface="Arial" pitchFamily="34" charset="0"/>
              <a:buChar char="•"/>
            </a:pPr>
            <a:endParaRPr lang="ru-RU" sz="2000" dirty="0" smtClean="0"/>
          </a:p>
          <a:p>
            <a:pPr marL="271463" lvl="1" indent="-271463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Поручительство </a:t>
            </a:r>
            <a:r>
              <a:rPr lang="ru-RU" sz="2000" dirty="0" smtClean="0"/>
              <a:t>может быть в свою очередь обеспечено залогом, поручительством, проч.</a:t>
            </a:r>
            <a:endParaRPr lang="en-US" sz="2000" dirty="0" smtClean="0"/>
          </a:p>
          <a:p>
            <a:pPr marL="271463" lvl="1" indent="-271463">
              <a:buSzPct val="100000"/>
              <a:buFont typeface="Arial" pitchFamily="34" charset="0"/>
              <a:buChar char="•"/>
            </a:pPr>
            <a:r>
              <a:rPr lang="ru-RU" sz="2000" dirty="0" smtClean="0"/>
              <a:t>К исполнившему свои обязательства поручителю переходят принадлежащие кредитору права залогодержателя независимо от того, предоставлен ли залог должником или третьим лицом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Обеспечение поручительства и обеспечение поручительством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HS Master Light-Dark (A4)">
  <a:themeElements>
    <a:clrScheme name="Orrick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966"/>
      </a:accent1>
      <a:accent2>
        <a:srgbClr val="6E6E6E"/>
      </a:accent2>
      <a:accent3>
        <a:srgbClr val="016D9B"/>
      </a:accent3>
      <a:accent4>
        <a:srgbClr val="DF6E1E"/>
      </a:accent4>
      <a:accent5>
        <a:srgbClr val="669999"/>
      </a:accent5>
      <a:accent6>
        <a:srgbClr val="99CC66"/>
      </a:accent6>
      <a:hlink>
        <a:srgbClr val="009966"/>
      </a:hlink>
      <a:folHlink>
        <a:srgbClr val="009966"/>
      </a:folHlink>
    </a:clrScheme>
    <a:fontScheme name="Orrick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Orrick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966"/>
      </a:accent1>
      <a:accent2>
        <a:srgbClr val="6E6E6E"/>
      </a:accent2>
      <a:accent3>
        <a:srgbClr val="016D9B"/>
      </a:accent3>
      <a:accent4>
        <a:srgbClr val="DF6E1E"/>
      </a:accent4>
      <a:accent5>
        <a:srgbClr val="669999"/>
      </a:accent5>
      <a:accent6>
        <a:srgbClr val="99CC66"/>
      </a:accent6>
      <a:hlink>
        <a:srgbClr val="009966"/>
      </a:hlink>
      <a:folHlink>
        <a:srgbClr val="009966"/>
      </a:folHlink>
    </a:clrScheme>
    <a:fontScheme name="Orrick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OHS Master Light-Dark (A4)</Template>
  <TotalTime>0</TotalTime>
  <Words>266</Words>
  <Application>Microsoft Office PowerPoint</Application>
  <PresentationFormat>A4 Paper (210x297 mm)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OHS Master Light-Dark (A4)</vt:lpstr>
      <vt:lpstr>1_Blank</vt:lpstr>
      <vt:lpstr> Поручительство в банковском кредитовании:  устранило ли Постановление Пленума ВАС №42                              от 12 июля 2012 года правовую неопределенность?  </vt:lpstr>
      <vt:lpstr>Обеспеченные обязательства </vt:lpstr>
      <vt:lpstr> Описание обеспеченных обязательств </vt:lpstr>
      <vt:lpstr>Срок действия поручительства </vt:lpstr>
      <vt:lpstr> Прекращение поручительства </vt:lpstr>
      <vt:lpstr>Прекращение поручительства (продолжение)</vt:lpstr>
      <vt:lpstr> Согласие поручителя отвечать на измененных условиях</vt:lpstr>
      <vt:lpstr> Согласие поручителя отвечать за нового должника </vt:lpstr>
      <vt:lpstr>Обеспечение поручительства и обеспечение поручительством</vt:lpstr>
    </vt:vector>
  </TitlesOfParts>
  <Company>Orrick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2MK</dc:creator>
  <cp:lastModifiedBy>vx3</cp:lastModifiedBy>
  <cp:revision>47</cp:revision>
  <dcterms:created xsi:type="dcterms:W3CDTF">2013-04-11T19:51:16Z</dcterms:created>
  <dcterms:modified xsi:type="dcterms:W3CDTF">2013-05-29T18:52:51Z</dcterms:modified>
</cp:coreProperties>
</file>