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7" r:id="rId1"/>
    <p:sldMasterId id="2147483822" r:id="rId2"/>
    <p:sldMasterId id="2147483892" r:id="rId3"/>
    <p:sldMasterId id="2147483904" r:id="rId4"/>
  </p:sldMasterIdLst>
  <p:notesMasterIdLst>
    <p:notesMasterId r:id="rId15"/>
  </p:notesMasterIdLst>
  <p:handoutMasterIdLst>
    <p:handoutMasterId r:id="rId16"/>
  </p:handoutMasterIdLst>
  <p:sldIdLst>
    <p:sldId id="1497" r:id="rId5"/>
    <p:sldId id="1768" r:id="rId6"/>
    <p:sldId id="1726" r:id="rId7"/>
    <p:sldId id="1671" r:id="rId8"/>
    <p:sldId id="1727" r:id="rId9"/>
    <p:sldId id="1673" r:id="rId10"/>
    <p:sldId id="1757" r:id="rId11"/>
    <p:sldId id="1758" r:id="rId12"/>
    <p:sldId id="1751" r:id="rId13"/>
    <p:sldId id="1767" r:id="rId14"/>
  </p:sldIdLst>
  <p:sldSz cx="9144000" cy="6858000" type="screen4x3"/>
  <p:notesSz cx="9926638" cy="6797675"/>
  <p:custDataLst>
    <p:tags r:id="rId17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EDFC"/>
    <a:srgbClr val="D7E8FD"/>
    <a:srgbClr val="A4D6F8"/>
    <a:srgbClr val="CCEAB0"/>
    <a:srgbClr val="00703C"/>
    <a:srgbClr val="0000FF"/>
    <a:srgbClr val="99CC99"/>
    <a:srgbClr val="339966"/>
    <a:srgbClr val="FF899D"/>
    <a:srgbClr val="EAB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71" autoAdjust="0"/>
    <p:restoredTop sz="98311" autoAdjust="0"/>
  </p:normalViewPr>
  <p:slideViewPr>
    <p:cSldViewPr snapToGrid="0">
      <p:cViewPr>
        <p:scale>
          <a:sx n="75" d="100"/>
          <a:sy n="75" d="100"/>
        </p:scale>
        <p:origin x="-1140" y="-360"/>
      </p:cViewPr>
      <p:guideLst>
        <p:guide orient="horz" pos="4080"/>
        <p:guide pos="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131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330" cy="3398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13" tIns="45208" rIns="90413" bIns="45208" numCol="1" anchor="t" anchorCtr="0" compatLnSpc="1">
            <a:prstTxWarp prst="textNoShape">
              <a:avLst/>
            </a:prstTxWarp>
          </a:bodyPr>
          <a:lstStyle>
            <a:lvl1pPr defTabSz="904188" eaLnBrk="1" hangingPunct="1">
              <a:lnSpc>
                <a:spcPct val="100000"/>
              </a:lnSpc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309" y="0"/>
            <a:ext cx="4301330" cy="3398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13" tIns="45208" rIns="90413" bIns="45208" numCol="1" anchor="t" anchorCtr="0" compatLnSpc="1">
            <a:prstTxWarp prst="textNoShape">
              <a:avLst/>
            </a:prstTxWarp>
          </a:bodyPr>
          <a:lstStyle>
            <a:lvl1pPr algn="r" defTabSz="904188" eaLnBrk="1" hangingPunct="1">
              <a:lnSpc>
                <a:spcPct val="100000"/>
              </a:lnSpc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43EEF56-229A-442C-A145-7740642D9C4E}" type="datetime1">
              <a:rPr lang="en-AU"/>
              <a:pPr>
                <a:defRPr/>
              </a:pPr>
              <a:t>12/04/2012</a:t>
            </a:fld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301330" cy="3398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13" tIns="45208" rIns="90413" bIns="45208" numCol="1" anchor="b" anchorCtr="0" compatLnSpc="1">
            <a:prstTxWarp prst="textNoShape">
              <a:avLst/>
            </a:prstTxWarp>
          </a:bodyPr>
          <a:lstStyle>
            <a:lvl1pPr defTabSz="904188" eaLnBrk="1" hangingPunct="1">
              <a:lnSpc>
                <a:spcPct val="100000"/>
              </a:lnSpc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309" y="6457792"/>
            <a:ext cx="4301330" cy="3398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13" tIns="45208" rIns="90413" bIns="45208" numCol="1" anchor="b" anchorCtr="0" compatLnSpc="1">
            <a:prstTxWarp prst="textNoShape">
              <a:avLst/>
            </a:prstTxWarp>
          </a:bodyPr>
          <a:lstStyle>
            <a:lvl1pPr algn="r" defTabSz="904188" eaLnBrk="1" hangingPunct="1">
              <a:lnSpc>
                <a:spcPct val="100000"/>
              </a:lnSpc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979A00-A8DE-44E1-BA49-A5DFE66EEE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7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2038" y="874713"/>
            <a:ext cx="77422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6465" y="251708"/>
            <a:ext cx="8247680" cy="2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88767" y="35271"/>
            <a:ext cx="1837259" cy="1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4188" eaLnBrk="1" hangingPunct="1">
              <a:lnSpc>
                <a:spcPct val="100000"/>
              </a:lnSpc>
              <a:defRPr sz="8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MOS-LSB008-20080716-AT1wm-r_c_cf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837715" y="6478634"/>
            <a:ext cx="788310" cy="1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4188" eaLnBrk="1" hangingPunct="1">
              <a:lnSpc>
                <a:spcPct val="100000"/>
              </a:lnSpc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5B62B1-2159-4A15-A72B-0953B9EED1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46" name="McK Separator" hidden="1"/>
          <p:cNvSpPr>
            <a:spLocks noChangeShapeType="1"/>
          </p:cNvSpPr>
          <p:nvPr/>
        </p:nvSpPr>
        <p:spPr bwMode="auto">
          <a:xfrm>
            <a:off x="1189663" y="1032477"/>
            <a:ext cx="7592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54" tIns="45523" rIns="91054" bIns="4552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837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Arial" pitchFamily="-111" charset="0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pitchFamily="-111" charset="0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pitchFamily="-111" charset="0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pitchFamily="-111" charset="0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pitchFamily="-111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5623711" y="6457792"/>
            <a:ext cx="4302928" cy="33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2" tIns="45177" rIns="90352" bIns="45177" anchor="b"/>
          <a:lstStyle>
            <a:lvl1pPr defTabSz="904875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04875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04875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04875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04875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fld id="{1865C6DC-90D0-4D93-940F-97E624633421}" type="slidenum">
              <a:rPr lang="ru-RU">
                <a:solidFill>
                  <a:srgbClr val="000000"/>
                </a:solidFill>
                <a:ea typeface="ヒラギノ角ゴ Pro W3"/>
                <a:cs typeface="ヒラギノ角ゴ Pro W3"/>
              </a:rPr>
              <a:pPr algn="r"/>
              <a:t>0</a:t>
            </a:fld>
            <a:endParaRPr lang="ru-RU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2" tIns="45177" rIns="90352" bIns="4517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9041" indent="-288093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52371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13320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74268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35216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96165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57114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18061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89BD257-922D-4E4D-B028-22E7E6C90B36}" type="slidenum">
              <a:rPr lang="ru-RU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pPr/>
              <a:t>1</a:t>
            </a:fld>
            <a:endParaRPr lang="ru-RU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D14961-2837-4A39-9816-F1A6F7859461}" type="slidenum">
              <a:rPr lang="ru-RU" smtClean="0">
                <a:solidFill>
                  <a:prstClr val="white"/>
                </a:solidFill>
                <a:cs typeface="Arial" charset="0"/>
              </a:rPr>
              <a:pPr/>
              <a:t>6</a:t>
            </a:fld>
            <a:endParaRPr lang="ru-RU" smtClean="0">
              <a:solidFill>
                <a:prstClr val="white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 smtClean="0">
              <a:latin typeface="Arial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9041" indent="-288093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52371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13320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74268" indent="-230474" defTabSz="918696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35216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96165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57114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18061" indent="-230474" defTabSz="91869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89BD257-922D-4E4D-B028-22E7E6C90B36}" type="slidenum">
              <a:rPr lang="ru-RU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pPr/>
              <a:t>7</a:t>
            </a:fld>
            <a:endParaRPr lang="ru-RU" smtClean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4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2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7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53481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90166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337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2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0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949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00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8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23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084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925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9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12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25349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803887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57263" y="393700"/>
            <a:ext cx="7500937" cy="5607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68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085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975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1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2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43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105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15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3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51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4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09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135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70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48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5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06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891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2257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6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11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80892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62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321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379413" y="1087438"/>
            <a:ext cx="8345487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0" name="Group 13"/>
          <p:cNvGrpSpPr>
            <a:grpSpLocks/>
          </p:cNvGrpSpPr>
          <p:nvPr/>
        </p:nvGrpSpPr>
        <p:grpSpPr bwMode="auto">
          <a:xfrm>
            <a:off x="8335963" y="6242050"/>
            <a:ext cx="808037" cy="241300"/>
            <a:chOff x="5100" y="3932"/>
            <a:chExt cx="660" cy="152"/>
          </a:xfrm>
        </p:grpSpPr>
        <p:sp>
          <p:nvSpPr>
            <p:cNvPr id="103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endParaRPr lang="ru-RU" b="1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85026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fld id="{A910718E-9DB3-4E1F-AFA3-712F72C9FC4E}" type="slidenum">
              <a:rPr lang="ru-RU" b="1">
                <a:solidFill>
                  <a:srgbClr val="FFFFFF"/>
                </a:solidFill>
                <a:ea typeface="ヒラギノ角ゴ Pro W3"/>
                <a:cs typeface="ヒラギノ角ゴ Pro W3"/>
              </a:rPr>
              <a:pPr eaLnBrk="0" hangingPunct="0"/>
              <a:t>‹#›</a:t>
            </a:fld>
            <a:endParaRPr lang="ru-RU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379413" y="1087438"/>
            <a:ext cx="8345487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8335963" y="6242050"/>
            <a:ext cx="808037" cy="241300"/>
            <a:chOff x="5100" y="3932"/>
            <a:chExt cx="660" cy="152"/>
          </a:xfrm>
        </p:grpSpPr>
        <p:sp>
          <p:nvSpPr>
            <p:cNvPr id="205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05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endParaRPr lang="ru-RU" b="1">
                <a:solidFill>
                  <a:srgbClr val="FFFFFF"/>
                </a:solidFill>
              </a:endParaRPr>
            </a:p>
          </p:txBody>
        </p:sp>
      </p:grp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85026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fld id="{DE3E17B3-30F0-479F-B1B3-AAB97A92155B}" type="slidenum">
              <a:rPr lang="ru-RU" b="1">
                <a:solidFill>
                  <a:srgbClr val="FFFFFF"/>
                </a:solidFill>
                <a:ea typeface="ヒラギノ角ゴ Pro W3"/>
                <a:cs typeface="ヒラギノ角ゴ Pro W3"/>
              </a:rPr>
              <a:pPr eaLnBrk="0" hangingPunct="0"/>
              <a:t>‹#›</a:t>
            </a:fld>
            <a:endParaRPr lang="ru-RU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68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1691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uk-UA" sz="2400">
                <a:solidFill>
                  <a:srgbClr val="000000"/>
                </a:solidFill>
                <a:latin typeface="Arial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1692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169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9048C6D-DFDC-4640-B7AC-F73201CCA20A}" type="slidenum">
              <a:rPr lang="ru-RU" b="1">
                <a:solidFill>
                  <a:srgbClr val="FFFFFF"/>
                </a:solidFill>
                <a:latin typeface="Arial" charset="0"/>
                <a:ea typeface="ヒラギノ角ゴ Pro W3"/>
                <a:cs typeface="ヒラギノ角ゴ Pro W3"/>
              </a:rPr>
              <a:pPr eaLnBrk="0" hangingPunct="0"/>
              <a:t>‹#›</a:t>
            </a:fld>
            <a:endParaRPr lang="ru-RU" b="1">
              <a:solidFill>
                <a:srgbClr val="FFFFFF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870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FT_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EFT_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1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ru-RU" sz="2400"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sz="1200">
                <a:latin typeface="Arial" pitchFamily="34" charset="0"/>
              </a:endParaRPr>
            </a:p>
          </p:txBody>
        </p:sp>
      </p:grp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fld id="{D89E2332-0CFA-4D8F-B2D3-C2A6E1CB9F0A}" type="slidenum">
              <a:rPr lang="ru-RU" sz="1200" b="1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l" eaLnBrk="0" hangingPunct="0"/>
              <a:t>‹#›</a:t>
            </a:fld>
            <a:endParaRPr lang="ru-RU" sz="120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</a:defRPr>
      </a:lvl3pPr>
      <a:lvl4pPr marL="15621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1981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438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895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352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10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pressa.ru/photo/11021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1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4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ray_01_1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3" descr="ray_01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7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08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09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10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11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12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13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114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4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322513" y="2303463"/>
            <a:ext cx="64214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Организация работы кассовых центров</a:t>
            </a:r>
            <a:b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Опыт ОАО «Сбербанк России»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32138" y="3910013"/>
            <a:ext cx="5264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Директор Управления кассовой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ОАО «Сбербанк России»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Алексей Пономаренко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59"/>
          <p:cNvSpPr>
            <a:spLocks noChangeShapeType="1"/>
          </p:cNvSpPr>
          <p:nvPr/>
        </p:nvSpPr>
        <p:spPr bwMode="auto">
          <a:xfrm>
            <a:off x="2185988" y="2079625"/>
            <a:ext cx="0" cy="1001713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60"/>
          <p:cNvSpPr>
            <a:spLocks noChangeShapeType="1"/>
          </p:cNvSpPr>
          <p:nvPr/>
        </p:nvSpPr>
        <p:spPr bwMode="auto">
          <a:xfrm flipH="1">
            <a:off x="3028950" y="3863975"/>
            <a:ext cx="14288" cy="825500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527550" y="5857875"/>
            <a:ext cx="20272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3C"/>
                </a:solidFill>
                <a:effectLst/>
                <a:latin typeface="Arial" pitchFamily="34" charset="0"/>
              </a:rPr>
              <a:t>20 апреля 2012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H="1">
            <a:off x="4479925" y="5851525"/>
            <a:ext cx="1588" cy="32861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57275" y="393700"/>
            <a:ext cx="6080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Новая производственная платформа кассовой системы ОАО «Сбербанк России»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92175" y="2962275"/>
            <a:ext cx="4010025" cy="15287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современное высокопроизводительное оборудование;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технологические линии пересчета, обеспечивающие обработку ценностей с минимальными потерями;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эффективные и автоматизированные процессы;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система непрерывного совершенствования технологий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81063" y="2420938"/>
            <a:ext cx="4021137" cy="4508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Эффективное производство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021263" y="2962275"/>
            <a:ext cx="3781425" cy="15287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видеонаблюдение на всех этапах обработки банковских ценностей;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интеграция систем видеонаблюдения 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спецбанковского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оборудования;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минимизация человеческого фактора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021263" y="2420938"/>
            <a:ext cx="3781425" cy="4508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Контроль рисков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169"/>
          <p:cNvSpPr txBox="1">
            <a:spLocks noChangeArrowheads="1"/>
          </p:cNvSpPr>
          <p:nvPr/>
        </p:nvSpPr>
        <p:spPr bwMode="auto">
          <a:xfrm>
            <a:off x="4278313" y="1944688"/>
            <a:ext cx="1533525" cy="277812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Что мы получили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856457" y="4646614"/>
            <a:ext cx="5277643" cy="1547018"/>
          </a:xfrm>
          <a:prstGeom prst="roundRect">
            <a:avLst>
              <a:gd name="adj" fmla="val 0"/>
            </a:avLst>
          </a:prstGeom>
          <a:solidFill>
            <a:srgbClr val="D8EDFC"/>
          </a:solidFill>
          <a:ln>
            <a:noFill/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Наши масштабы и опыт позволяют обеспечить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низкую себестоимость и высокое качество услуг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57275" y="1308101"/>
            <a:ext cx="7745413" cy="4905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Трансформация кассовой системы и начало формирования новой производственной платформы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позволили повысить производственную эффективность кассовой системы ОАО «Сбербанк России»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более чем на 30%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227" name="Picture 6" descr="http://t2.gstatic.com/images?q=tbn:ANd9GcTKOSc6soAJUUOx-hpJOjL5BYYbx3eGiaSM31CBc-pa94OPhP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419350"/>
            <a:ext cx="4730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http://t0.gstatic.com/images?q=tbn:ANd9GcQS6lR63rqB8Z9J49SKADJu984Di58tBTi8tbr2G--P-g9Tvsx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414588"/>
            <a:ext cx="5730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28" descr="F:\rfhnbyrb lkz ghtps\Картинки для презентаций\28391efd064bb49f5025abf208bcca74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658520"/>
            <a:ext cx="24082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4462"/>
            <a:ext cx="8348808" cy="4964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16000" y="561975"/>
            <a:ext cx="57023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</a:rPr>
              <a:t>Кассовая система ОАО «Сбербанк России» сегодня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90863" y="4440238"/>
            <a:ext cx="1727200" cy="242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Более 19000</a:t>
            </a: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9350" y="4452938"/>
            <a:ext cx="1727200" cy="242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Более 5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</a:t>
            </a: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000</a:t>
            </a: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75" y="4440238"/>
            <a:ext cx="1727200" cy="242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Более 110000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3103563" y="3783013"/>
            <a:ext cx="1727200" cy="59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Внутренние структурные подразделения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Прямоугольник 18"/>
          <p:cNvSpPr>
            <a:spLocks noChangeArrowheads="1"/>
          </p:cNvSpPr>
          <p:nvPr/>
        </p:nvSpPr>
        <p:spPr bwMode="auto">
          <a:xfrm>
            <a:off x="4995863" y="3795713"/>
            <a:ext cx="1727200" cy="577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Устройства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самоосблуживания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Прямоугольник 20"/>
          <p:cNvSpPr>
            <a:spLocks noChangeArrowheads="1"/>
          </p:cNvSpPr>
          <p:nvPr/>
        </p:nvSpPr>
        <p:spPr bwMode="auto">
          <a:xfrm>
            <a:off x="6884988" y="3808413"/>
            <a:ext cx="1728787" cy="565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Корпоративные клиенты</a:t>
            </a: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3090863" y="2989263"/>
            <a:ext cx="5576887" cy="611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Около 500 кассовых центров по всей стране</a:t>
            </a: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27919" y="2786062"/>
            <a:ext cx="1897856" cy="933451"/>
            <a:chOff x="174516" y="0"/>
            <a:chExt cx="2173273" cy="1009649"/>
          </a:xfrm>
        </p:grpSpPr>
        <p:sp>
          <p:nvSpPr>
            <p:cNvPr id="26" name="Нашивка 25"/>
            <p:cNvSpPr/>
            <p:nvPr/>
          </p:nvSpPr>
          <p:spPr>
            <a:xfrm>
              <a:off x="174516" y="192314"/>
              <a:ext cx="2173273" cy="661078"/>
            </a:xfrm>
            <a:prstGeom prst="chevron">
              <a:avLst/>
            </a:prstGeom>
            <a:solidFill>
              <a:srgbClr val="D7E8FD"/>
            </a:solidFill>
            <a:ln>
              <a:solidFill>
                <a:srgbClr val="A4D6F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000" b="1" dirty="0" smtClean="0">
                <a:solidFill>
                  <a:schemeClr val="tx1"/>
                </a:solidFill>
              </a:endParaRPr>
            </a:p>
            <a:p>
              <a:r>
                <a:rPr lang="ru-RU" sz="1000" b="1" dirty="0" smtClean="0">
                  <a:solidFill>
                    <a:schemeClr val="tx1"/>
                  </a:solidFill>
                </a:rPr>
                <a:t>        Включает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4"/>
            <p:cNvSpPr/>
            <p:nvPr/>
          </p:nvSpPr>
          <p:spPr>
            <a:xfrm>
              <a:off x="504825" y="0"/>
              <a:ext cx="1514475" cy="10096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b="1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89819" y="3783013"/>
            <a:ext cx="1897856" cy="657226"/>
            <a:chOff x="174516" y="103026"/>
            <a:chExt cx="2173273" cy="710876"/>
          </a:xfrm>
        </p:grpSpPr>
        <p:sp>
          <p:nvSpPr>
            <p:cNvPr id="29" name="Нашивка 28"/>
            <p:cNvSpPr/>
            <p:nvPr/>
          </p:nvSpPr>
          <p:spPr>
            <a:xfrm>
              <a:off x="174516" y="103027"/>
              <a:ext cx="2173273" cy="710873"/>
            </a:xfrm>
            <a:prstGeom prst="chevron">
              <a:avLst/>
            </a:prstGeom>
            <a:solidFill>
              <a:srgbClr val="D7E8FD"/>
            </a:solidFill>
            <a:ln>
              <a:solidFill>
                <a:srgbClr val="A4D6F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00" b="1" dirty="0" smtClean="0">
                  <a:solidFill>
                    <a:schemeClr val="tx1"/>
                  </a:solidFill>
                </a:rPr>
                <a:t> Обслуживает </a:t>
              </a:r>
            </a:p>
            <a:p>
              <a:r>
                <a:rPr lang="ru-RU" sz="1000" b="1" dirty="0" smtClean="0">
                  <a:solidFill>
                    <a:schemeClr val="tx1"/>
                  </a:solidFill>
                </a:rPr>
                <a:t> (</a:t>
              </a:r>
              <a:r>
                <a:rPr lang="ru-RU" sz="800" b="1" dirty="0" smtClean="0">
                  <a:solidFill>
                    <a:schemeClr val="tx1"/>
                  </a:solidFill>
                </a:rPr>
                <a:t>в интересах ОАО «Сбербанк России»)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Нашивка 4"/>
            <p:cNvSpPr/>
            <p:nvPr/>
          </p:nvSpPr>
          <p:spPr>
            <a:xfrm>
              <a:off x="504825" y="103026"/>
              <a:ext cx="1514475" cy="71087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b="1" kern="1200"/>
            </a:p>
          </p:txBody>
        </p:sp>
      </p:grpSp>
      <p:sp>
        <p:nvSpPr>
          <p:cNvPr id="31" name="Прямоугольник 17"/>
          <p:cNvSpPr>
            <a:spLocks noChangeArrowheads="1"/>
          </p:cNvSpPr>
          <p:nvPr/>
        </p:nvSpPr>
        <p:spPr bwMode="auto">
          <a:xfrm>
            <a:off x="2853215" y="1558925"/>
            <a:ext cx="4576286" cy="515937"/>
          </a:xfrm>
          <a:prstGeom prst="rect">
            <a:avLst/>
          </a:prstGeom>
          <a:solidFill>
            <a:srgbClr val="D7E8FD"/>
          </a:solidFill>
          <a:ln>
            <a:solidFill>
              <a:srgbClr val="A4D6F8"/>
            </a:solidFill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Кассовая система ОАО «Сбербанк России»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6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7275" y="546100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</a:rPr>
              <a:t>Кассовая система ОАО «Сбербанк России» сегодня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Стрелка вниз 115"/>
          <p:cNvSpPr>
            <a:spLocks noChangeArrowheads="1"/>
          </p:cNvSpPr>
          <p:nvPr/>
        </p:nvSpPr>
        <p:spPr bwMode="auto">
          <a:xfrm>
            <a:off x="3132138" y="4581525"/>
            <a:ext cx="364490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Наша задача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ounded Rectangle 14"/>
          <p:cNvSpPr>
            <a:spLocks noChangeArrowheads="1"/>
          </p:cNvSpPr>
          <p:nvPr/>
        </p:nvSpPr>
        <p:spPr bwMode="auto">
          <a:xfrm>
            <a:off x="1042988" y="5229225"/>
            <a:ext cx="7632700" cy="944563"/>
          </a:xfrm>
          <a:prstGeom prst="roundRect">
            <a:avLst>
              <a:gd name="adj" fmla="val 0"/>
            </a:avLst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Переход от 500 разрозненных кассовых центров к единой производственной платформе: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эффективно управляемому производственному комплексу, способному поддержать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амбициозные планы ОАО «Сбербанк России»  по развитию бизнеса,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а также осуществлять коммерческую деятельность на рынке кассового обслуживания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71550" y="1630363"/>
            <a:ext cx="2484438" cy="7556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Качественно новые потребности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корпоративных  клиентов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81738" y="1630363"/>
            <a:ext cx="2520950" cy="757237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Появление новых игроков и активизация конкуренции на рынке кассового обслуживания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716338" y="1630363"/>
            <a:ext cx="2292350" cy="7556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Активное развитие сети ВСП и УС кредитных организаций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7" name="Picture 3" descr="кли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30475"/>
            <a:ext cx="2484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-main-pic" descr="Картинка 6 из 48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565400"/>
            <a:ext cx="24844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трелка вниз 115"/>
          <p:cNvSpPr>
            <a:spLocks noChangeArrowheads="1"/>
          </p:cNvSpPr>
          <p:nvPr/>
        </p:nvSpPr>
        <p:spPr bwMode="auto">
          <a:xfrm>
            <a:off x="3132138" y="1076324"/>
            <a:ext cx="3644900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Вызовы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7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4557" y="2575230"/>
            <a:ext cx="2277126" cy="1707845"/>
          </a:xfrm>
          <a:prstGeom prst="rect">
            <a:avLst/>
          </a:prstGeom>
          <a:noFill/>
          <a:ln w="9525">
            <a:solidFill>
              <a:srgbClr val="99CC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0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5663" y="622301"/>
            <a:ext cx="651262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</a:rPr>
              <a:t>Трансформация кассовой системы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3C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</a:rPr>
              <a:t>ОАО «Сбербанк России»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032000" y="2422525"/>
            <a:ext cx="2733675" cy="7642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различные технологии работы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различное оборудование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устаревшая логики организации 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кассовых помещений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44563" y="1712913"/>
            <a:ext cx="3821112" cy="7302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Производственные процессы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 кассовых центрах организованы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 разному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32000" y="4003675"/>
            <a:ext cx="2733675" cy="8096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многообразие режимов работы КЦ 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низкая степень учета графиками работы потребностей внешних  и внутренних клиентов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44563" y="3284538"/>
            <a:ext cx="3821112" cy="7302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Графики работы, организация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смен – не системно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32000" y="5645330"/>
            <a:ext cx="2720019" cy="8429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отсутствие системы мониторинга потребностей клиентов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отсутствие системы оперативного реагирования на вызовы рынка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4563" y="4938713"/>
            <a:ext cx="3821112" cy="7302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Что нужно нашему клиенту – не знаем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21187" y="1737833"/>
            <a:ext cx="3470274" cy="190071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Эффективная работа кассового центра и комплексное управление системой: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Verdana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единые стандартные процессы в кассовых центрах;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Verdana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единые подходы к оборудованию помещений и оснащению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спецбанковским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оборудованием;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Verdana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графики работы, учитывающие интересы внутренних и внешних клиентов и исключающие простои и пиковые нагрузки;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Verdana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управление качеством и удовлетворенностью клиентов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4"/>
          <p:cNvSpPr>
            <a:spLocks noChangeArrowheads="1"/>
          </p:cNvSpPr>
          <p:nvPr/>
        </p:nvSpPr>
        <p:spPr bwMode="auto">
          <a:xfrm>
            <a:off x="5321187" y="3829050"/>
            <a:ext cx="3470274" cy="935038"/>
          </a:xfrm>
          <a:prstGeom prst="roundRect">
            <a:avLst>
              <a:gd name="adj" fmla="val 0"/>
            </a:avLst>
          </a:prstGeom>
          <a:solidFill>
            <a:srgbClr val="D8EDFC"/>
          </a:solidFill>
          <a:ln w="9525">
            <a:solidFill>
              <a:srgbClr val="D7E8FD"/>
            </a:solidFill>
            <a:round/>
            <a:headEnd/>
            <a:tailEnd/>
          </a:ln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ФОКУС СЕГОДНЯ: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стандартизация и механизация процессов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кассовых центров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3" name="Группа 1"/>
          <p:cNvGrpSpPr>
            <a:grpSpLocks noChangeAspect="1"/>
          </p:cNvGrpSpPr>
          <p:nvPr/>
        </p:nvGrpSpPr>
        <p:grpSpPr bwMode="auto">
          <a:xfrm>
            <a:off x="4989304" y="4465210"/>
            <a:ext cx="835442" cy="836239"/>
            <a:chOff x="-2790492" y="638355"/>
            <a:chExt cx="3700463" cy="3700463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gray">
            <a:xfrm>
              <a:off x="-2790492" y="638355"/>
              <a:ext cx="3700463" cy="3700463"/>
            </a:xfrm>
            <a:prstGeom prst="ellipse">
              <a:avLst/>
            </a:prstGeom>
            <a:solidFill>
              <a:srgbClr val="777777"/>
            </a:solidFill>
            <a:ln w="9525">
              <a:round/>
              <a:headEnd/>
              <a:tailEnd/>
            </a:ln>
            <a:scene3d>
              <a:camera prst="legacyPerspectiveTop"/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gray">
            <a:xfrm>
              <a:off x="-2766679" y="662168"/>
              <a:ext cx="3652837" cy="36528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gray">
            <a:xfrm>
              <a:off x="-2493629" y="935218"/>
              <a:ext cx="3105150" cy="3105150"/>
            </a:xfrm>
            <a:prstGeom prst="ellipse">
              <a:avLst/>
            </a:prstGeom>
            <a:gradFill rotWithShape="1">
              <a:gsLst>
                <a:gs pos="0">
                  <a:srgbClr val="9F9F9F"/>
                </a:gs>
                <a:gs pos="100000">
                  <a:srgbClr val="E4E4E4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gray">
            <a:xfrm>
              <a:off x="-2172954" y="1255893"/>
              <a:ext cx="2465387" cy="24653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gray">
            <a:xfrm>
              <a:off x="-1864979" y="1563868"/>
              <a:ext cx="1847850" cy="184785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B1B1B1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-1572879" y="1855968"/>
              <a:ext cx="1266825" cy="12636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gray">
            <a:xfrm flipV="1">
              <a:off x="-1320467" y="2108380"/>
              <a:ext cx="762000" cy="7604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E2E2E2"/>
              </a:solidFill>
              <a:round/>
              <a:headEnd/>
              <a:tailEnd/>
            </a:ln>
          </p:spPr>
          <p:txBody>
            <a:bodyPr rot="10800000"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1" name="Group 155"/>
            <p:cNvGrpSpPr>
              <a:grpSpLocks/>
            </p:cNvGrpSpPr>
            <p:nvPr/>
          </p:nvGrpSpPr>
          <p:grpSpPr bwMode="auto">
            <a:xfrm>
              <a:off x="-945287" y="1692526"/>
              <a:ext cx="1698625" cy="1157288"/>
              <a:chOff x="1512" y="1828"/>
              <a:chExt cx="3464" cy="2361"/>
            </a:xfrm>
          </p:grpSpPr>
          <p:grpSp>
            <p:nvGrpSpPr>
              <p:cNvPr id="22" name="Group 139"/>
              <p:cNvGrpSpPr>
                <a:grpSpLocks/>
              </p:cNvGrpSpPr>
              <p:nvPr/>
            </p:nvGrpSpPr>
            <p:grpSpPr bwMode="auto">
              <a:xfrm>
                <a:off x="1967" y="1830"/>
                <a:ext cx="3013" cy="2361"/>
                <a:chOff x="1553" y="1691"/>
                <a:chExt cx="1042" cy="817"/>
              </a:xfrm>
            </p:grpSpPr>
            <p:sp>
              <p:nvSpPr>
                <p:cNvPr id="5158" name="Freeform 71"/>
                <p:cNvSpPr>
                  <a:spLocks/>
                </p:cNvSpPr>
                <p:nvPr/>
              </p:nvSpPr>
              <p:spPr bwMode="gray">
                <a:xfrm rot="7522397">
                  <a:off x="1604" y="1918"/>
                  <a:ext cx="455" cy="558"/>
                </a:xfrm>
                <a:custGeom>
                  <a:avLst/>
                  <a:gdLst>
                    <a:gd name="T0" fmla="*/ 506 w 365"/>
                    <a:gd name="T1" fmla="*/ 327 h 456"/>
                    <a:gd name="T2" fmla="*/ 349 w 365"/>
                    <a:gd name="T3" fmla="*/ 214 h 456"/>
                    <a:gd name="T4" fmla="*/ 36 w 365"/>
                    <a:gd name="T5" fmla="*/ 43 h 456"/>
                    <a:gd name="T6" fmla="*/ 36 w 365"/>
                    <a:gd name="T7" fmla="*/ 87 h 456"/>
                    <a:gd name="T8" fmla="*/ 238 w 365"/>
                    <a:gd name="T9" fmla="*/ 281 h 456"/>
                    <a:gd name="T10" fmla="*/ 395 w 365"/>
                    <a:gd name="T11" fmla="*/ 389 h 456"/>
                    <a:gd name="T12" fmla="*/ 541 w 365"/>
                    <a:gd name="T13" fmla="*/ 458 h 456"/>
                    <a:gd name="T14" fmla="*/ 605 w 365"/>
                    <a:gd name="T15" fmla="*/ 421 h 456"/>
                    <a:gd name="T16" fmla="*/ 506 w 365"/>
                    <a:gd name="T17" fmla="*/ 327 h 4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5"/>
                    <a:gd name="T28" fmla="*/ 0 h 456"/>
                    <a:gd name="T29" fmla="*/ 365 w 365"/>
                    <a:gd name="T30" fmla="*/ 456 h 4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60B"/>
                    </a:gs>
                    <a:gs pos="100000">
                      <a:srgbClr val="7DC244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5167" name="Freeform 72"/>
                <p:cNvSpPr>
                  <a:spLocks/>
                </p:cNvSpPr>
                <p:nvPr/>
              </p:nvSpPr>
              <p:spPr bwMode="gray">
                <a:xfrm rot="7522397">
                  <a:off x="1860" y="1770"/>
                  <a:ext cx="625" cy="468"/>
                </a:xfrm>
                <a:custGeom>
                  <a:avLst/>
                  <a:gdLst>
                    <a:gd name="T0" fmla="*/ 332 w 501"/>
                    <a:gd name="T1" fmla="*/ 0 h 383"/>
                    <a:gd name="T2" fmla="*/ 42 w 501"/>
                    <a:gd name="T3" fmla="*/ 51 h 383"/>
                    <a:gd name="T4" fmla="*/ 715 w 501"/>
                    <a:gd name="T5" fmla="*/ 384 h 383"/>
                    <a:gd name="T6" fmla="*/ 830 w 501"/>
                    <a:gd name="T7" fmla="*/ 319 h 383"/>
                    <a:gd name="T8" fmla="*/ 332 w 501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383"/>
                    <a:gd name="T17" fmla="*/ 501 w 501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5168" name="Freeform 73"/>
                <p:cNvSpPr>
                  <a:spLocks/>
                </p:cNvSpPr>
                <p:nvPr/>
              </p:nvSpPr>
              <p:spPr bwMode="gray">
                <a:xfrm rot="7522397">
                  <a:off x="1998" y="1912"/>
                  <a:ext cx="477" cy="716"/>
                </a:xfrm>
                <a:custGeom>
                  <a:avLst/>
                  <a:gdLst>
                    <a:gd name="T0" fmla="*/ 208 w 383"/>
                    <a:gd name="T1" fmla="*/ 7 h 586"/>
                    <a:gd name="T2" fmla="*/ 0 w 383"/>
                    <a:gd name="T3" fmla="*/ 270 h 586"/>
                    <a:gd name="T4" fmla="*/ 497 w 383"/>
                    <a:gd name="T5" fmla="*/ 590 h 586"/>
                    <a:gd name="T6" fmla="*/ 631 w 383"/>
                    <a:gd name="T7" fmla="*/ 445 h 586"/>
                    <a:gd name="T8" fmla="*/ 208 w 383"/>
                    <a:gd name="T9" fmla="*/ 7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3"/>
                    <a:gd name="T16" fmla="*/ 0 h 586"/>
                    <a:gd name="T17" fmla="*/ 383 w 383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lnTo>
                        <a:pt x="126" y="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5169" name="Freeform 74"/>
                <p:cNvSpPr>
                  <a:spLocks/>
                </p:cNvSpPr>
                <p:nvPr/>
              </p:nvSpPr>
              <p:spPr bwMode="gray">
                <a:xfrm rot="7522397">
                  <a:off x="1875" y="1793"/>
                  <a:ext cx="374" cy="569"/>
                </a:xfrm>
                <a:custGeom>
                  <a:avLst/>
                  <a:gdLst>
                    <a:gd name="T0" fmla="*/ 0 w 300"/>
                    <a:gd name="T1" fmla="*/ 0 h 466"/>
                    <a:gd name="T2" fmla="*/ 69 w 300"/>
                    <a:gd name="T3" fmla="*/ 281 h 466"/>
                    <a:gd name="T4" fmla="*/ 448 w 300"/>
                    <a:gd name="T5" fmla="*/ 466 h 466"/>
                    <a:gd name="T6" fmla="*/ 497 w 300"/>
                    <a:gd name="T7" fmla="*/ 317 h 466"/>
                    <a:gd name="T8" fmla="*/ 0 w 300"/>
                    <a:gd name="T9" fmla="*/ 0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0"/>
                    <a:gd name="T16" fmla="*/ 0 h 466"/>
                    <a:gd name="T17" fmla="*/ 300 w 300"/>
                    <a:gd name="T18" fmla="*/ 466 h 4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00"/>
                    </a:gs>
                    <a:gs pos="100000">
                      <a:srgbClr val="002D52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5179" name="Freeform 75"/>
                <p:cNvSpPr>
                  <a:spLocks/>
                </p:cNvSpPr>
                <p:nvPr/>
              </p:nvSpPr>
              <p:spPr bwMode="gray">
                <a:xfrm rot="7522397">
                  <a:off x="1835" y="1991"/>
                  <a:ext cx="542" cy="433"/>
                </a:xfrm>
                <a:custGeom>
                  <a:avLst/>
                  <a:gdLst>
                    <a:gd name="T0" fmla="*/ 0 w 435"/>
                    <a:gd name="T1" fmla="*/ 38 h 354"/>
                    <a:gd name="T2" fmla="*/ 459 w 435"/>
                    <a:gd name="T3" fmla="*/ 35 h 354"/>
                    <a:gd name="T4" fmla="*/ 713 w 435"/>
                    <a:gd name="T5" fmla="*/ 303 h 354"/>
                    <a:gd name="T6" fmla="*/ 491 w 435"/>
                    <a:gd name="T7" fmla="*/ 357 h 354"/>
                    <a:gd name="T8" fmla="*/ 0 w 435"/>
                    <a:gd name="T9" fmla="*/ 38 h 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5"/>
                    <a:gd name="T16" fmla="*/ 0 h 354"/>
                    <a:gd name="T17" fmla="*/ 435 w 435"/>
                    <a:gd name="T18" fmla="*/ 354 h 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100000">
                      <a:srgbClr val="99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rot="-2999493">
                <a:off x="1527" y="3116"/>
                <a:ext cx="471" cy="472"/>
                <a:chOff x="3097" y="1092"/>
                <a:chExt cx="141" cy="122"/>
              </a:xfrm>
            </p:grpSpPr>
            <p:sp>
              <p:nvSpPr>
                <p:cNvPr id="31" name="Freeform 77"/>
                <p:cNvSpPr>
                  <a:spLocks/>
                </p:cNvSpPr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avLst/>
                  <a:gdLst>
                    <a:gd name="T0" fmla="*/ 67 w 61"/>
                    <a:gd name="T1" fmla="*/ 35 h 68"/>
                    <a:gd name="T2" fmla="*/ 3 w 61"/>
                    <a:gd name="T3" fmla="*/ 9 h 68"/>
                    <a:gd name="T4" fmla="*/ 0 w 61"/>
                    <a:gd name="T5" fmla="*/ 7 h 68"/>
                    <a:gd name="T6" fmla="*/ 8 w 61"/>
                    <a:gd name="T7" fmla="*/ 0 h 68"/>
                    <a:gd name="T8" fmla="*/ 10 w 61"/>
                    <a:gd name="T9" fmla="*/ 3 h 68"/>
                    <a:gd name="T10" fmla="*/ 67 w 61"/>
                    <a:gd name="T11" fmla="*/ 35 h 68"/>
                    <a:gd name="T12" fmla="*/ 67 w 61"/>
                    <a:gd name="T13" fmla="*/ 35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68"/>
                    <a:gd name="T23" fmla="*/ 61 w 61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5157" name="Freeform 78"/>
                <p:cNvSpPr>
                  <a:spLocks/>
                </p:cNvSpPr>
                <p:nvPr/>
              </p:nvSpPr>
              <p:spPr bwMode="gray">
                <a:xfrm rot="10521890">
                  <a:off x="3131" y="1112"/>
                  <a:ext cx="107" cy="102"/>
                </a:xfrm>
                <a:custGeom>
                  <a:avLst/>
                  <a:gdLst>
                    <a:gd name="T0" fmla="*/ 66 w 106"/>
                    <a:gd name="T1" fmla="*/ 0 h 113"/>
                    <a:gd name="T2" fmla="*/ 41 w 106"/>
                    <a:gd name="T3" fmla="*/ 22 h 113"/>
                    <a:gd name="T4" fmla="*/ 0 w 106"/>
                    <a:gd name="T5" fmla="*/ 31 h 113"/>
                    <a:gd name="T6" fmla="*/ 70 w 106"/>
                    <a:gd name="T7" fmla="*/ 58 h 113"/>
                    <a:gd name="T8" fmla="*/ 109 w 106"/>
                    <a:gd name="T9" fmla="*/ 36 h 113"/>
                    <a:gd name="T10" fmla="*/ 66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3"/>
                    <a:gd name="T20" fmla="*/ 106 w 106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rot="7522397">
                <a:off x="1652" y="3174"/>
                <a:ext cx="338" cy="336"/>
                <a:chOff x="2760" y="2156"/>
                <a:chExt cx="224" cy="225"/>
              </a:xfrm>
            </p:grpSpPr>
            <p:sp>
              <p:nvSpPr>
                <p:cNvPr id="25" name="Freeform 80"/>
                <p:cNvSpPr>
                  <a:spLocks/>
                </p:cNvSpPr>
                <p:nvPr/>
              </p:nvSpPr>
              <p:spPr bwMode="gray">
                <a:xfrm>
                  <a:off x="2781" y="2180"/>
                  <a:ext cx="142" cy="130"/>
                </a:xfrm>
                <a:custGeom>
                  <a:avLst/>
                  <a:gdLst>
                    <a:gd name="T0" fmla="*/ 10037 w 60"/>
                    <a:gd name="T1" fmla="*/ 0 h 55"/>
                    <a:gd name="T2" fmla="*/ 7209 w 60"/>
                    <a:gd name="T3" fmla="*/ 7145 h 55"/>
                    <a:gd name="T4" fmla="*/ 0 w 60"/>
                    <a:gd name="T5" fmla="*/ 8705 h 55"/>
                    <a:gd name="T6" fmla="*/ 7557 w 60"/>
                    <a:gd name="T7" fmla="*/ 7301 h 55"/>
                    <a:gd name="T8" fmla="*/ 10037 w 60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5"/>
                    <a:gd name="T17" fmla="*/ 60 w 60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26" name="Freeform 81"/>
                <p:cNvSpPr>
                  <a:spLocks/>
                </p:cNvSpPr>
                <p:nvPr/>
              </p:nvSpPr>
              <p:spPr bwMode="gray">
                <a:xfrm>
                  <a:off x="2760" y="2156"/>
                  <a:ext cx="148" cy="137"/>
                </a:xfrm>
                <a:custGeom>
                  <a:avLst/>
                  <a:gdLst>
                    <a:gd name="T0" fmla="*/ 10087 w 63"/>
                    <a:gd name="T1" fmla="*/ 0 h 58"/>
                    <a:gd name="T2" fmla="*/ 7224 w 63"/>
                    <a:gd name="T3" fmla="*/ 7500 h 58"/>
                    <a:gd name="T4" fmla="*/ 0 w 63"/>
                    <a:gd name="T5" fmla="*/ 9184 h 58"/>
                    <a:gd name="T6" fmla="*/ 7583 w 63"/>
                    <a:gd name="T7" fmla="*/ 7788 h 58"/>
                    <a:gd name="T8" fmla="*/ 10087 w 6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58"/>
                    <a:gd name="T17" fmla="*/ 63 w 6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27" name="Freeform 82"/>
                <p:cNvSpPr>
                  <a:spLocks/>
                </p:cNvSpPr>
                <p:nvPr/>
              </p:nvSpPr>
              <p:spPr bwMode="gray">
                <a:xfrm>
                  <a:off x="2800" y="2201"/>
                  <a:ext cx="137" cy="123"/>
                </a:xfrm>
                <a:custGeom>
                  <a:avLst/>
                  <a:gdLst>
                    <a:gd name="T0" fmla="*/ 9557 w 58"/>
                    <a:gd name="T1" fmla="*/ 0 h 52"/>
                    <a:gd name="T2" fmla="*/ 6907 w 58"/>
                    <a:gd name="T3" fmla="*/ 6831 h 52"/>
                    <a:gd name="T4" fmla="*/ 0 w 58"/>
                    <a:gd name="T5" fmla="*/ 8454 h 52"/>
                    <a:gd name="T6" fmla="*/ 7131 w 58"/>
                    <a:gd name="T7" fmla="*/ 7039 h 52"/>
                    <a:gd name="T8" fmla="*/ 9557 w 58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52"/>
                    <a:gd name="T17" fmla="*/ 58 w 58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lnTo>
                        <a:pt x="5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28" name="Freeform 83"/>
                <p:cNvSpPr>
                  <a:spLocks/>
                </p:cNvSpPr>
                <p:nvPr/>
              </p:nvSpPr>
              <p:spPr bwMode="gray">
                <a:xfrm>
                  <a:off x="2856" y="2262"/>
                  <a:ext cx="116" cy="104"/>
                </a:xfrm>
                <a:custGeom>
                  <a:avLst/>
                  <a:gdLst>
                    <a:gd name="T0" fmla="*/ 8267 w 49"/>
                    <a:gd name="T1" fmla="*/ 0 h 44"/>
                    <a:gd name="T2" fmla="*/ 5930 w 49"/>
                    <a:gd name="T3" fmla="*/ 5744 h 44"/>
                    <a:gd name="T4" fmla="*/ 0 w 49"/>
                    <a:gd name="T5" fmla="*/ 7022 h 44"/>
                    <a:gd name="T6" fmla="*/ 6153 w 49"/>
                    <a:gd name="T7" fmla="*/ 5904 h 44"/>
                    <a:gd name="T8" fmla="*/ 8267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4"/>
                    <a:gd name="T17" fmla="*/ 49 w 4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29" name="Freeform 84"/>
                <p:cNvSpPr>
                  <a:spLocks/>
                </p:cNvSpPr>
                <p:nvPr/>
              </p:nvSpPr>
              <p:spPr bwMode="gray">
                <a:xfrm>
                  <a:off x="2840" y="2244"/>
                  <a:ext cx="120" cy="111"/>
                </a:xfrm>
                <a:custGeom>
                  <a:avLst/>
                  <a:gdLst>
                    <a:gd name="T0" fmla="*/ 8311 w 51"/>
                    <a:gd name="T1" fmla="*/ 0 h 47"/>
                    <a:gd name="T2" fmla="*/ 5913 w 51"/>
                    <a:gd name="T3" fmla="*/ 6096 h 47"/>
                    <a:gd name="T4" fmla="*/ 0 w 51"/>
                    <a:gd name="T5" fmla="*/ 7283 h 47"/>
                    <a:gd name="T6" fmla="*/ 6278 w 51"/>
                    <a:gd name="T7" fmla="*/ 6259 h 47"/>
                    <a:gd name="T8" fmla="*/ 8311 w 51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7"/>
                    <a:gd name="T17" fmla="*/ 51 w 51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30" name="Freeform 85"/>
                <p:cNvSpPr>
                  <a:spLocks/>
                </p:cNvSpPr>
                <p:nvPr/>
              </p:nvSpPr>
              <p:spPr bwMode="gray">
                <a:xfrm>
                  <a:off x="2873" y="2279"/>
                  <a:ext cx="111" cy="102"/>
                </a:xfrm>
                <a:custGeom>
                  <a:avLst/>
                  <a:gdLst>
                    <a:gd name="T0" fmla="*/ 7770 w 47"/>
                    <a:gd name="T1" fmla="*/ 0 h 43"/>
                    <a:gd name="T2" fmla="*/ 5727 w 47"/>
                    <a:gd name="T3" fmla="*/ 5700 h 43"/>
                    <a:gd name="T4" fmla="*/ 0 w 47"/>
                    <a:gd name="T5" fmla="*/ 6995 h 43"/>
                    <a:gd name="T6" fmla="*/ 5874 w 47"/>
                    <a:gd name="T7" fmla="*/ 5857 h 43"/>
                    <a:gd name="T8" fmla="*/ 7770 w 47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43"/>
                    <a:gd name="T17" fmla="*/ 47 w 4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lnTo>
                        <a:pt x="4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1D36"/>
                    </a:gs>
                    <a:gs pos="50000">
                      <a:srgbClr val="0061B2"/>
                    </a:gs>
                    <a:gs pos="100000">
                      <a:srgbClr val="001D36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</p:grpSp>
        </p:grpSp>
      </p:grpSp>
      <p:sp>
        <p:nvSpPr>
          <p:cNvPr id="5180" name="Прямоугольник 5179"/>
          <p:cNvSpPr/>
          <p:nvPr/>
        </p:nvSpPr>
        <p:spPr>
          <a:xfrm>
            <a:off x="5321187" y="1152904"/>
            <a:ext cx="3470274" cy="3398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kern="0" dirty="0" smtClean="0">
                <a:solidFill>
                  <a:srgbClr val="00703C"/>
                </a:solidFill>
                <a:latin typeface="Arial"/>
                <a:ea typeface="+mj-ea"/>
                <a:cs typeface="+mj-cs"/>
              </a:rPr>
              <a:t>Цель трансформации</a:t>
            </a:r>
            <a:endParaRPr lang="ru-RU" sz="1600" kern="0" dirty="0">
              <a:solidFill>
                <a:srgbClr val="292929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5181" name="Прямоугольник 5180"/>
          <p:cNvSpPr/>
          <p:nvPr/>
        </p:nvSpPr>
        <p:spPr>
          <a:xfrm>
            <a:off x="944561" y="1152904"/>
            <a:ext cx="3807457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rgbClr val="00703C"/>
                </a:solidFill>
                <a:latin typeface="Arial"/>
              </a:rPr>
              <a:t>Предпосылки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7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57275" y="5814429"/>
            <a:ext cx="3646488" cy="2265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73138" y="1733550"/>
            <a:ext cx="2344737" cy="5270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Процесс до оптимизации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19174" y="520700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Основные элементы трансформации</a:t>
            </a:r>
          </a:p>
        </p:txBody>
      </p:sp>
      <p:pic>
        <p:nvPicPr>
          <p:cNvPr id="4101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427288"/>
            <a:ext cx="2376487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68B"/>
                  </a:outerShdw>
                </a:effectLst>
              </a14:hiddenEffects>
            </a:ext>
          </a:extLst>
        </p:spPr>
      </p:pic>
      <p:pic>
        <p:nvPicPr>
          <p:cNvPr id="4102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57650"/>
            <a:ext cx="23907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68B"/>
                  </a:outerShdw>
                </a:effectLst>
              </a14:hiddenEffects>
            </a:ext>
          </a:extLst>
        </p:spPr>
      </p:pic>
      <p:pic>
        <p:nvPicPr>
          <p:cNvPr id="4103" name="Picture 40" descr="Схе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584450"/>
            <a:ext cx="3038475" cy="273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011863" y="1733550"/>
            <a:ext cx="2386012" cy="52705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Процесс после оптимизации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153" name="Стрелка вправо 4"/>
          <p:cNvSpPr>
            <a:spLocks noChangeArrowheads="1"/>
          </p:cNvSpPr>
          <p:nvPr/>
        </p:nvSpPr>
        <p:spPr bwMode="auto">
          <a:xfrm>
            <a:off x="3492499" y="2493963"/>
            <a:ext cx="2227263" cy="2824162"/>
          </a:xfrm>
          <a:prstGeom prst="rightArrow">
            <a:avLst>
              <a:gd name="adj1" fmla="val 72037"/>
              <a:gd name="adj2" fmla="val 3641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3138" y="5624513"/>
            <a:ext cx="7785100" cy="41650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Оптимизация и стандартизация процессов обеспечивает сокращение затрат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и повышение производительности труда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0500" y="1161157"/>
            <a:ext cx="491490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3C"/>
                </a:solidFill>
                <a:latin typeface="Arial"/>
              </a:rPr>
              <a:t>Стандартизация и оптимизация процессов</a:t>
            </a:r>
            <a:endParaRPr lang="ru-RU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6299" y="3405355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lvl="0"/>
            <a:r>
              <a:rPr lang="ru-RU" sz="1000" b="1" dirty="0">
                <a:solidFill>
                  <a:srgbClr val="000000"/>
                </a:solidFill>
                <a:latin typeface="Arial"/>
              </a:rPr>
              <a:t>Разработка стандартных операционных процедур (СОП):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pPr marL="88900" lvl="0">
              <a:buClr>
                <a:srgbClr val="000000"/>
              </a:buClr>
              <a:buSzPts val="1000"/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 оптимизация процессов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marL="88900" lvl="0">
              <a:buClr>
                <a:srgbClr val="000000"/>
              </a:buClr>
              <a:buSzPts val="1000"/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 нормирование длительности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marL="88900" lvl="0">
              <a:buClr>
                <a:srgbClr val="000000"/>
              </a:buClr>
              <a:buSzPts val="1000"/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 управление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19285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9" name="Picture 9" descr="Монеты и банкнот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6" y="4051970"/>
            <a:ext cx="2828925" cy="217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006474" y="4051970"/>
            <a:ext cx="3717925" cy="243138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Новые технологии: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Технология штрихового кодирования информации для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оптимизации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операций приема/сдачи и обработки банковских ценностей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997461" y="1516063"/>
            <a:ext cx="3726939" cy="2430462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Переход на единое программное обеспечение: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177800" lvl="0">
              <a:buClr>
                <a:srgbClr val="000000"/>
              </a:buClr>
              <a:buSzPts val="1200"/>
              <a:buFont typeface="Arial" pitchFamily="34" charset="0"/>
              <a:buChar char="•"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</a:t>
            </a:r>
            <a:r>
              <a:rPr lang="ru-RU" sz="1000" dirty="0">
                <a:solidFill>
                  <a:srgbClr val="000000"/>
                </a:solidFill>
              </a:rPr>
              <a:t>оптимизация трудозатрат персонала банка за счет минимизации ручного труда</a:t>
            </a:r>
          </a:p>
          <a:p>
            <a:pPr lvl="0"/>
            <a:endParaRPr lang="ru-RU" sz="1000" dirty="0">
              <a:solidFill>
                <a:schemeClr val="tx1"/>
              </a:solidFill>
            </a:endParaRP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создание единой информационной среды для взаимодействия подразделений банка (ВСП, УС, 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кассовый центр, инкассация и т.д.)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177800">
              <a:buClr>
                <a:srgbClr val="000000"/>
              </a:buClr>
              <a:buSzPts val="1200"/>
              <a:buFont typeface="Arial" pitchFamily="34" charset="0"/>
              <a:buChar char="•"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</a:t>
            </a:r>
            <a:r>
              <a:rPr lang="ru-RU" sz="1000" dirty="0">
                <a:solidFill>
                  <a:srgbClr val="000000"/>
                </a:solidFill>
              </a:rPr>
              <a:t>стандартизация, унификация и совершенствование технологического процесса 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50887" name="Picture 7" descr="Монеты и банкн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r="4283" b="11931"/>
          <a:stretch>
            <a:fillRect/>
          </a:stretch>
        </p:blipFill>
        <p:spPr bwMode="auto">
          <a:xfrm>
            <a:off x="5253384" y="4436537"/>
            <a:ext cx="3046413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8" name="Picture 8" descr="LS21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370513"/>
            <a:ext cx="5413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0" name="Picture 10" descr="чек термина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93" y="4115303"/>
            <a:ext cx="1250950" cy="186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83313" y="4868863"/>
            <a:ext cx="2166937" cy="642937"/>
            <a:chOff x="1680" y="1872"/>
            <a:chExt cx="3048" cy="103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1345117" flipH="1" flipV="1">
              <a:off x="2208" y="1872"/>
              <a:ext cx="2520" cy="703"/>
              <a:chOff x="1248" y="1488"/>
              <a:chExt cx="720" cy="96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432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>
                  <a:latin typeface="+mn-lt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1248" y="1536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>
                  <a:latin typeface="+mn-lt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1248" y="1536"/>
                <a:ext cx="720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>
                  <a:latin typeface="+mn-lt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720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>
                  <a:latin typeface="+mn-lt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680" y="1968"/>
              <a:ext cx="2880" cy="943"/>
              <a:chOff x="1680" y="1968"/>
              <a:chExt cx="2880" cy="943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 rot="614641" flipH="1" flipV="1">
                <a:off x="2016" y="2208"/>
                <a:ext cx="2520" cy="703"/>
                <a:chOff x="1248" y="1488"/>
                <a:chExt cx="720" cy="96"/>
              </a:xfrm>
            </p:grpSpPr>
            <p:sp>
              <p:nvSpPr>
                <p:cNvPr id="1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248" y="1488"/>
                  <a:ext cx="432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5" name="Line 20"/>
                <p:cNvSpPr>
                  <a:spLocks noChangeShapeType="1"/>
                </p:cNvSpPr>
                <p:nvPr/>
              </p:nvSpPr>
              <p:spPr bwMode="auto">
                <a:xfrm>
                  <a:off x="1248" y="153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>
                  <a:off x="1248" y="1536"/>
                  <a:ext cx="72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48" y="1488"/>
                  <a:ext cx="72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859778" flipH="1" flipV="1">
                <a:off x="1680" y="1968"/>
                <a:ext cx="2880" cy="703"/>
                <a:chOff x="1248" y="1488"/>
                <a:chExt cx="720" cy="96"/>
              </a:xfrm>
            </p:grpSpPr>
            <p:sp>
              <p:nvSpPr>
                <p:cNvPr id="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48" y="1488"/>
                  <a:ext cx="432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1" name="Line 25"/>
                <p:cNvSpPr>
                  <a:spLocks noChangeShapeType="1"/>
                </p:cNvSpPr>
                <p:nvPr/>
              </p:nvSpPr>
              <p:spPr bwMode="auto">
                <a:xfrm>
                  <a:off x="1248" y="153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2" name="Line 26"/>
                <p:cNvSpPr>
                  <a:spLocks noChangeShapeType="1"/>
                </p:cNvSpPr>
                <p:nvPr/>
              </p:nvSpPr>
              <p:spPr bwMode="auto">
                <a:xfrm>
                  <a:off x="1248" y="1536"/>
                  <a:ext cx="72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  <p:sp>
              <p:nvSpPr>
                <p:cNvPr id="1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248" y="1488"/>
                  <a:ext cx="72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>
                    <a:latin typeface="+mn-lt"/>
                  </a:endParaRPr>
                </a:p>
              </p:txBody>
            </p:sp>
          </p:grpSp>
        </p:grp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006475" y="596900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Основные элементы трансформации</a:t>
            </a:r>
          </a:p>
        </p:txBody>
      </p:sp>
      <p:pic>
        <p:nvPicPr>
          <p:cNvPr id="5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6" y="1516062"/>
            <a:ext cx="3779382" cy="2332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806701" y="1072288"/>
            <a:ext cx="402406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3C"/>
                </a:solidFill>
                <a:latin typeface="Arial"/>
              </a:rPr>
              <a:t>Автоматизация кассовых центров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4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257675" y="4119563"/>
            <a:ext cx="4545013" cy="406400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Повышение эффективности процесса пересчета: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836614" y="1555750"/>
            <a:ext cx="3878262" cy="2159000"/>
          </a:xfrm>
          <a:prstGeom prst="rect">
            <a:avLst/>
          </a:prstGeom>
          <a:solidFill>
            <a:srgbClr val="99CC99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Основные преимущества: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логичная организация производственных зон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размещение оборудования по потоку движения ценностей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минимизация потерь  от излишних перемещений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транспортировки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отказ от излишнего оборудования, минимизация затрат на его приобретение и содержание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интеграция с единым ПО кассовых центров (следующий шаг)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93775" y="622300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Основные элементы трансформации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149" name="Picture 4" descr="HC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62087"/>
            <a:ext cx="3997324" cy="24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G_514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075113"/>
            <a:ext cx="31718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0123"/>
              </p:ext>
            </p:extLst>
          </p:nvPr>
        </p:nvGraphicFramePr>
        <p:xfrm>
          <a:off x="4257675" y="4551363"/>
          <a:ext cx="4545013" cy="1865313"/>
        </p:xfrm>
        <a:graphic>
          <a:graphicData uri="http://schemas.openxmlformats.org/drawingml/2006/table">
            <a:tbl>
              <a:tblPr/>
              <a:tblGrid>
                <a:gridCol w="1136650"/>
                <a:gridCol w="1068388"/>
                <a:gridCol w="1395412"/>
                <a:gridCol w="944563"/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Длительность  операции (мин.)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Эффект (%)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Классический пересчет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Пересчет на технологической линии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Пересчет д/н ВСП, клиентов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Пересчет д/н, выгруженной из УС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0" marR="9143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490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832100" y="1139824"/>
            <a:ext cx="376555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3C"/>
                </a:solidFill>
                <a:latin typeface="Arial"/>
              </a:rPr>
              <a:t>Технологическая линия пересчета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1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849313" y="5003799"/>
            <a:ext cx="3532187" cy="1216025"/>
          </a:xfrm>
          <a:prstGeom prst="rect">
            <a:avLst/>
          </a:prstGeom>
          <a:solidFill>
            <a:srgbClr val="99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2667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Цель: </a:t>
            </a:r>
          </a:p>
          <a:p>
            <a:pPr marL="2667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Эффективное использование трудовых ресурсов кассовых центров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9488" y="604838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Основные элементы трансформации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54200"/>
            <a:ext cx="84597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979613" y="3079750"/>
            <a:ext cx="1311275" cy="8001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 rot="5157054">
            <a:off x="5741194" y="3325019"/>
            <a:ext cx="771525" cy="487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228725" y="1614488"/>
            <a:ext cx="898525" cy="238125"/>
          </a:xfrm>
          <a:prstGeom prst="wedgeEllipseCallout">
            <a:avLst>
              <a:gd name="adj1" fmla="val 88602"/>
              <a:gd name="adj2" fmla="val 570833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397625" y="1617663"/>
            <a:ext cx="1035050" cy="236537"/>
          </a:xfrm>
          <a:prstGeom prst="wedgeEllipseCallout">
            <a:avLst>
              <a:gd name="adj1" fmla="val -64944"/>
              <a:gd name="adj2" fmla="val 603282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Простой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92500" y="2813050"/>
            <a:ext cx="1173163" cy="477838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292725" y="2884488"/>
            <a:ext cx="688975" cy="409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2835275" y="4306888"/>
            <a:ext cx="1285875" cy="503237"/>
          </a:xfrm>
          <a:prstGeom prst="wedgeEllipseCallout">
            <a:avLst>
              <a:gd name="adj1" fmla="val 38884"/>
              <a:gd name="adj2" fmla="val -249102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+mn-lt"/>
              </a:rPr>
              <a:t>Пик нагрузки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935538" y="4398963"/>
            <a:ext cx="1150937" cy="411162"/>
          </a:xfrm>
          <a:prstGeom prst="wedgeEllipseCallout">
            <a:avLst>
              <a:gd name="adj1" fmla="val 12356"/>
              <a:gd name="adj2" fmla="val -295236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145369" y="4411663"/>
            <a:ext cx="729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+mn-lt"/>
              </a:rPr>
              <a:t>Пик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+mn-lt"/>
              </a:rPr>
              <a:t> нагрузки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387475" y="1657350"/>
            <a:ext cx="6848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Простой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4599780" y="5003800"/>
            <a:ext cx="4214020" cy="1216025"/>
          </a:xfrm>
          <a:prstGeom prst="rect">
            <a:avLst/>
          </a:prstGeom>
          <a:solidFill>
            <a:srgbClr val="D8EDFC"/>
          </a:solidFill>
          <a:ln>
            <a:noFill/>
          </a:ln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Задачи: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оптимизация использования рабочего времени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сглаживание «пиковых» нагрузок, ликвидация простоев</a:t>
            </a:r>
          </a:p>
          <a:p>
            <a:pPr marL="1778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выявление резерва времени для выполнения дополнительных объемов работ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1" y="1113690"/>
            <a:ext cx="457993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3C"/>
                </a:solidFill>
                <a:latin typeface="Arial"/>
              </a:rPr>
              <a:t>Гибкий график работы кассовых центров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5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229" descr="F:\rfhnbyrb lkz ghtps\Картинки для презентаций\86063.jpg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98" y="1241425"/>
            <a:ext cx="2298701" cy="13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16000" y="609600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Основные элементы трансформации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3C"/>
                </a:solidFill>
                <a:effectLst/>
                <a:latin typeface="+mj-lt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24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00" y="1744663"/>
            <a:ext cx="4038600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Вы когда-нибудь обращали внимание, сколько работники кассовых центров тратят времени на: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поиски нужных канцелярских принадлежностей –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степлера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дырокола, штампа и т. д.?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хождения в подсобное помещение за бумагой, расходными материалами, которые внезапно закончилась в процессе работы?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хождение к принтеру или копиру, установленному «через дорогу», и обратно на свое рабочее место?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лишние движения, потому что оборудование расставлено не по потоку  обработки банковских ценностей?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4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32400" y="2667000"/>
            <a:ext cx="3556000" cy="923330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Только оптимизацией рабочего пространства </a:t>
            </a:r>
          </a:p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можно высвободить порядка 20% рабочего времени  </a:t>
            </a:r>
          </a:p>
          <a:p>
            <a:pPr marL="889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и это время использовать для  выполнения дополнительных объемов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работ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трелка вниз 22"/>
          <p:cNvSpPr>
            <a:spLocks noChangeArrowheads="1"/>
          </p:cNvSpPr>
          <p:nvPr/>
        </p:nvSpPr>
        <p:spPr bwMode="auto">
          <a:xfrm>
            <a:off x="1828797" y="3700464"/>
            <a:ext cx="5541963" cy="630237"/>
          </a:xfrm>
          <a:prstGeom prst="downArrow">
            <a:avLst>
              <a:gd name="adj1" fmla="val 52661"/>
              <a:gd name="adj2" fmla="val 6813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0941" rIns="0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5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- основной инструмент для оптимизации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рабочего пространства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" y="4405313"/>
            <a:ext cx="1951038" cy="360362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Сортировка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125" y="4856163"/>
            <a:ext cx="1952625" cy="358775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Соблюдение порядка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825" y="5305425"/>
            <a:ext cx="1951038" cy="360363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Содержание в чистоте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825" y="5754688"/>
            <a:ext cx="1951038" cy="360362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Стандартизирование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7238" y="6205538"/>
            <a:ext cx="1952625" cy="360362"/>
          </a:xfrm>
          <a:prstGeom prst="rect">
            <a:avLst/>
          </a:prstGeom>
          <a:solidFill>
            <a:srgbClr val="CD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Стабилизация и Совершенствование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06700" y="4405313"/>
            <a:ext cx="1225550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01938" y="4856163"/>
            <a:ext cx="1223962" cy="3587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Simplify/Straighten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13050" y="5305425"/>
            <a:ext cx="1225550" cy="3603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Scrub/Sweep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3050" y="5754688"/>
            <a:ext cx="1225550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Standardize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3050" y="6205538"/>
            <a:ext cx="1225550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Sustain/Perfective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2738" y="4405313"/>
            <a:ext cx="3008312" cy="360362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Избавление от ненужного</a:t>
            </a:r>
          </a:p>
        </p:txBody>
      </p:sp>
      <p:sp>
        <p:nvSpPr>
          <p:cNvPr id="39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6388" y="4856163"/>
            <a:ext cx="3009900" cy="358775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Приведение в порядок, организация по потоку</a:t>
            </a:r>
          </a:p>
        </p:txBody>
      </p:sp>
      <p:sp>
        <p:nvSpPr>
          <p:cNvPr id="40" name="Rectangl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27500" y="5305425"/>
            <a:ext cx="3009900" cy="360363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Соблюдение чистоты, обеспечение возможности видеть и решать проблемы</a:t>
            </a:r>
          </a:p>
        </p:txBody>
      </p:sp>
      <p:sp>
        <p:nvSpPr>
          <p:cNvPr id="41" name="Rectangle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27500" y="5754688"/>
            <a:ext cx="3009900" cy="360362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Понимание того, что и когда нужно сделать для обеспечения работоспособности процесса</a:t>
            </a:r>
          </a:p>
        </p:txBody>
      </p:sp>
      <p:sp>
        <p:nvSpPr>
          <p:cNvPr id="42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27500" y="6205538"/>
            <a:ext cx="3009900" cy="360362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Поддержание в порядке и совершенствование своего рабочего места</a:t>
            </a:r>
          </a:p>
        </p:txBody>
      </p:sp>
      <p:sp>
        <p:nvSpPr>
          <p:cNvPr id="13" name="Скругленная прямоугольная выноска 13"/>
          <p:cNvSpPr>
            <a:spLocks noChangeArrowheads="1"/>
          </p:cNvSpPr>
          <p:nvPr/>
        </p:nvSpPr>
        <p:spPr bwMode="auto">
          <a:xfrm>
            <a:off x="7407275" y="4492625"/>
            <a:ext cx="1574800" cy="1530350"/>
          </a:xfrm>
          <a:prstGeom prst="wedgeRoundRectCallout">
            <a:avLst>
              <a:gd name="adj1" fmla="val -70838"/>
              <a:gd name="adj2" fmla="val 47657"/>
              <a:gd name="adj3" fmla="val 16667"/>
            </a:avLst>
          </a:prstGeom>
          <a:solidFill>
            <a:srgbClr val="D2E8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4" rIns="87269" bIns="43634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Рабочее место подготовлено к началу работы следующей смены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Расходные материалы укомплектованы из расчета работы на смену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9862" y="1093500"/>
            <a:ext cx="3779837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3C"/>
                </a:solidFill>
                <a:latin typeface="Arial"/>
              </a:rPr>
              <a:t>Управление пространством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Выноска-облако 15"/>
          <p:cNvSpPr/>
          <p:nvPr/>
        </p:nvSpPr>
        <p:spPr bwMode="auto">
          <a:xfrm>
            <a:off x="5194300" y="1744663"/>
            <a:ext cx="1127125" cy="612648"/>
          </a:xfrm>
          <a:prstGeom prst="cloudCallout">
            <a:avLst>
              <a:gd name="adj1" fmla="val 112559"/>
              <a:gd name="adj2" fmla="val 652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43500" y="1868587"/>
            <a:ext cx="1127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посчитали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4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8c&quot; g=&quot;89&quot; b=&quot;9a&quot;/&gt;&lt;/elem&gt;&lt;elem&gt;&lt;m_ppcolschidx val=&quot;0&quot;/&gt;&lt;m_rgb r=&quot;5c&quot; g=&quot;59&quot; b=&quot;68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28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n1TcPicrUaVb1NkO2IXzQ"/>
</p:tagLst>
</file>

<file path=ppt/theme/theme1.xml><?xml version="1.0" encoding="utf-8"?>
<a:theme xmlns:a="http://schemas.openxmlformats.org/drawingml/2006/main" name="sber_present_Severny">
  <a:themeElements>
    <a:clrScheme name="sber_present_Severny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ber_present_Severny">
  <a:themeElements>
    <a:clrScheme name="sber_present_Severny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Severn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Severny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2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блон фирменного стиля зеленый">
  <a:themeElements>
    <a:clrScheme name="СРБ2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СРБ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РБ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РБ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РБ2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20543</TotalTime>
  <Words>823</Words>
  <Application>Microsoft Office PowerPoint</Application>
  <PresentationFormat>Экран (4:3)</PresentationFormat>
  <Paragraphs>166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sber_present_Severny</vt:lpstr>
      <vt:lpstr>1_sber_present_Severny</vt:lpstr>
      <vt:lpstr>72_sber_present_gedonizm1</vt:lpstr>
      <vt:lpstr>шаблон фирменного стиля зеленый</vt:lpstr>
      <vt:lpstr>Организация работы кассовых центров Опыт ОАО «Сбербанк России»</vt:lpstr>
      <vt:lpstr>Кассовая система ОАО «Сбербанк России» сегодня </vt:lpstr>
      <vt:lpstr>Кассовая система ОАО «Сбербанк России» сегодня </vt:lpstr>
      <vt:lpstr>Трансформация кассовой системы  ОАО «Сбербанк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Комиссию</dc:title>
  <dc:subject>Трансформация функций внутреннего аудита</dc:subject>
  <dc:creator>Киреев Дмитрий Евгеньевич </dc:creator>
  <cp:keywords>Message Universal Template A4</cp:keywords>
  <dc:description>Version 1.1</dc:description>
  <cp:lastModifiedBy>Кузнецова Светлана Николаевна</cp:lastModifiedBy>
  <cp:revision>3229</cp:revision>
  <cp:lastPrinted>2012-04-05T13:43:31Z</cp:lastPrinted>
  <dcterms:created xsi:type="dcterms:W3CDTF">2011-05-31T06:26:00Z</dcterms:created>
  <dcterms:modified xsi:type="dcterms:W3CDTF">2012-04-12T11:12:35Z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Материалы для …</vt:lpwstr>
  </property>
  <property fmtid="{D5CDD505-2E9C-101B-9397-08002B2CF9AE}" pid="6" name="Delivery Date">
    <vt:lpwstr>Х сентября 2008</vt:lpwstr>
  </property>
  <property fmtid="{D5CDD505-2E9C-101B-9397-08002B2CF9AE}" pid="7" name="Title">
    <vt:lpwstr>Title</vt:lpwstr>
  </property>
  <property fmtid="{D5CDD505-2E9C-101B-9397-08002B2CF9AE}" pid="8" name="Final">
    <vt:bool>true</vt:bool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0</vt:i4>
  </property>
</Properties>
</file>