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  <p:sldMasterId id="2147483868" r:id="rId5"/>
  </p:sldMasterIdLst>
  <p:notesMasterIdLst>
    <p:notesMasterId r:id="rId17"/>
  </p:notesMasterIdLst>
  <p:handoutMasterIdLst>
    <p:handoutMasterId r:id="rId18"/>
  </p:handoutMasterIdLst>
  <p:sldIdLst>
    <p:sldId id="411" r:id="rId6"/>
    <p:sldId id="412" r:id="rId7"/>
    <p:sldId id="420" r:id="rId8"/>
    <p:sldId id="421" r:id="rId9"/>
    <p:sldId id="422" r:id="rId10"/>
    <p:sldId id="416" r:id="rId11"/>
    <p:sldId id="414" r:id="rId12"/>
    <p:sldId id="415" r:id="rId13"/>
    <p:sldId id="423" r:id="rId14"/>
    <p:sldId id="424" r:id="rId15"/>
    <p:sldId id="419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ибаев Георгий Евгеньевич" initials="БГЕ" lastIdx="1" clrIdx="0">
    <p:extLst>
      <p:ext uri="{19B8F6BF-5375-455C-9EA6-DF929625EA0E}">
        <p15:presenceInfo xmlns:p15="http://schemas.microsoft.com/office/powerpoint/2012/main" userId="S-1-5-21-2079806146-619923507-1181445403-41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B38"/>
    <a:srgbClr val="8FC24A"/>
    <a:srgbClr val="64BB45"/>
    <a:srgbClr val="FF9900"/>
    <a:srgbClr val="D26104"/>
    <a:srgbClr val="F5CC83"/>
    <a:srgbClr val="5CC45C"/>
    <a:srgbClr val="C4E59F"/>
    <a:srgbClr val="80BF61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465" autoAdjust="0"/>
  </p:normalViewPr>
  <p:slideViewPr>
    <p:cSldViewPr>
      <p:cViewPr varScale="1">
        <p:scale>
          <a:sx n="91" d="100"/>
          <a:sy n="91" d="100"/>
        </p:scale>
        <p:origin x="12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50"/>
    </p:cViewPr>
  </p:outlin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IBSO%20out\&#1055;&#1083;&#1072;&#1090;&#1077;&#1078;&#1080;%20&#1074;%20&#1050;&#1053;&#1056;_2017-1&#105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1986569268325086E-3"/>
          <c:w val="1"/>
          <c:h val="0.96659100823555344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3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2"/>
            <c:spPr>
              <a:solidFill>
                <a:srgbClr val="00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3"/>
            <c:spPr>
              <a:solidFill>
                <a:srgbClr val="FF993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8"/>
            <c:spPr>
              <a:solidFill>
                <a:srgbClr val="66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9.1786617966293449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24929814290298"/>
                      <c:h val="0.1476765316686750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016949427591617E-2"/>
                  <c:y val="-8.161247051499936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0086276306377791E-2"/>
                  <c:y val="-6.20355374817618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010085021764124"/>
                  <c:y val="-0.58860526134306101"/>
                </c:manualLayout>
              </c:layout>
              <c:numFmt formatCode="0.00%" sourceLinked="0"/>
              <c:spPr>
                <a:solidFill>
                  <a:sysClr val="window" lastClr="FFFF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1296"/>
                        <a:gd name="adj2" fmla="val 39810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Лист3!$C$9:$C$12</c:f>
              <c:strCache>
                <c:ptCount val="4"/>
                <c:pt idx="0">
                  <c:v>EUR</c:v>
                </c:pt>
                <c:pt idx="1">
                  <c:v>CNY</c:v>
                </c:pt>
                <c:pt idx="2">
                  <c:v>RUB</c:v>
                </c:pt>
                <c:pt idx="3">
                  <c:v>USD</c:v>
                </c:pt>
              </c:strCache>
            </c:strRef>
          </c:cat>
          <c:val>
            <c:numRef>
              <c:f>Лист3!$D$9:$D$12</c:f>
              <c:numCache>
                <c:formatCode>_(* #,##0.00_);_(* \(#,##0.00\);_(* "-"??_);_(@_)</c:formatCode>
                <c:ptCount val="4"/>
                <c:pt idx="0">
                  <c:v>12153305.780000001</c:v>
                </c:pt>
                <c:pt idx="1">
                  <c:v>1046562395.91</c:v>
                </c:pt>
                <c:pt idx="2">
                  <c:v>1146406359.79</c:v>
                </c:pt>
                <c:pt idx="3">
                  <c:v>14475981482.929968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6AB23-DEC1-47AF-99D2-9A3D7DB02C70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2E8B6-A9E1-4DFE-A63B-F7D968B57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9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D2E21-E37A-491B-8B34-8012331ABA56}" type="datetimeFigureOut">
              <a:rPr lang="ru-RU" smtClean="0"/>
              <a:pPr/>
              <a:t>04.09.2017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4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F6C06-EB64-4F1D-BCB4-688A73C118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7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F6C06-EB64-4F1D-BCB4-688A73C118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56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F396-2655-4978-A9A0-89D8B33146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EAFA-3233-4393-A72E-FBDEAEB7D7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13A88-2CB4-496A-AF52-60FE369DD10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5B2B-5FBC-43D4-8E1D-4F60985F227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28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D1395-BD6B-4841-9EE6-6AF087A2F0E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8DC0C-0971-450A-B07F-29E34973CFE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5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229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5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1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4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72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00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76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EDD5-15F9-44C8-81F7-D19194360E6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F2E3-DA48-4AE9-B78D-C245A2060E1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374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19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A2D4-E29E-40C2-897F-93788B8FE73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4952-D0F7-4A68-B9C2-2AA51F214F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B536A-F234-4735-B28B-461FCED32BA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6108-7849-444B-9056-E1B4F444F6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0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02E9-ED6D-43F5-86CE-7A6929F3790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7D8BE-CBE4-4A30-81DF-6D62FCA04F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9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93AD1-58D5-4619-BC94-1036B6200B2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587AE-4F7B-4BC7-AABC-AB9EF2787B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6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92F7-1EF3-4429-9B75-10291A35BB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D4DB-77BB-4B32-89C3-8817864C31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8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13BE-F82B-40F9-A04F-D2AAEB5C727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C00A-4BE8-4206-A7D1-3EE45A1313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3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3D6B0-E6AC-4693-A392-739CD96FCD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D31A-B5FC-4799-87A2-AA2335E186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8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E17DD-E33A-4746-836B-4AF193AE5C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AC881-3FA4-41D5-A670-16CF53C779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3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04.09.2017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9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8"/>
            <a:ext cx="9144000" cy="6852123"/>
          </a:xfrm>
          <a:prstGeom prst="rect">
            <a:avLst/>
          </a:prstGeom>
        </p:spPr>
      </p:pic>
      <p:sp>
        <p:nvSpPr>
          <p:cNvPr id="6" name="Заголовок 3"/>
          <p:cNvSpPr txBox="1">
            <a:spLocks/>
          </p:cNvSpPr>
          <p:nvPr/>
        </p:nvSpPr>
        <p:spPr bwMode="auto">
          <a:xfrm>
            <a:off x="323056" y="2760356"/>
            <a:ext cx="8497888" cy="19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вопросы осуществления расчетов между банками Китая и России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428B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</a:t>
            </a:r>
            <a:r>
              <a:rPr lang="en-US" sz="2800" b="1" dirty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interbank </a:t>
            </a:r>
            <a:r>
              <a:rPr lang="en-US" sz="2800" b="1" dirty="0" smtClean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</a:t>
            </a:r>
            <a:r>
              <a:rPr lang="ru-RU" sz="2800" b="1" dirty="0" smtClean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 smtClean="0">
                <a:solidFill>
                  <a:srgbClr val="428B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practical issues</a:t>
            </a:r>
            <a:endParaRPr lang="en-US" sz="2800" b="1" dirty="0">
              <a:solidFill>
                <a:srgbClr val="428B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1842" y="5941896"/>
            <a:ext cx="2520315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428B38"/>
                </a:solidFill>
              </a:rPr>
              <a:t>Vladivostok</a:t>
            </a:r>
          </a:p>
          <a:p>
            <a:pPr algn="ctr"/>
            <a:r>
              <a:rPr lang="en-US" b="1" dirty="0">
                <a:solidFill>
                  <a:srgbClr val="428B38"/>
                </a:solidFill>
              </a:rPr>
              <a:t>September 05, 2017</a:t>
            </a:r>
          </a:p>
          <a:p>
            <a:pPr algn="ctr"/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23056" y="5307248"/>
            <a:ext cx="3451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Яровой Дмитрий Борисович</a:t>
            </a:r>
            <a:endParaRPr lang="en-US" altLang="ru-RU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Председатель Правления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6226968" y="5307248"/>
            <a:ext cx="2593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/>
              <a:t>Dmitry </a:t>
            </a:r>
            <a:r>
              <a:rPr lang="en-US" altLang="ru-RU" sz="1800" b="1" dirty="0" err="1"/>
              <a:t>Yarovoy</a:t>
            </a:r>
            <a:endParaRPr lang="en-US" altLang="ru-RU" sz="18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800" b="1" dirty="0"/>
              <a:t>Chairman of the Board</a:t>
            </a:r>
            <a:endParaRPr lang="ru-RU" alt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88130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357138" y="2863934"/>
            <a:ext cx="3852743" cy="13290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200"/>
              </a:spcAft>
              <a:defRPr/>
            </a:pPr>
            <a:r>
              <a:rPr lang="ru-RU" b="1" dirty="0"/>
              <a:t>Расчёты в рублях через посредников</a:t>
            </a:r>
          </a:p>
          <a:p>
            <a:pPr algn="ctr">
              <a:spcAft>
                <a:spcPts val="120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RUB settlements through </a:t>
            </a:r>
            <a:r>
              <a:rPr lang="en-US" b="1" dirty="0" smtClean="0">
                <a:solidFill>
                  <a:srgbClr val="002060"/>
                </a:solidFill>
              </a:rPr>
              <a:t>the intermediaries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41601" y="2863934"/>
            <a:ext cx="3899813" cy="13296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 smtClean="0"/>
              <a:t>Использование прямых </a:t>
            </a:r>
            <a:r>
              <a:rPr lang="ru-RU" b="1" dirty="0" err="1" smtClean="0"/>
              <a:t>кор</a:t>
            </a:r>
            <a:r>
              <a:rPr lang="en-US" b="1" dirty="0" smtClean="0"/>
              <a:t>/</a:t>
            </a:r>
            <a:r>
              <a:rPr lang="ru-RU" b="1" dirty="0" smtClean="0"/>
              <a:t>отношений в рублях</a:t>
            </a:r>
            <a:endParaRPr lang="en-US" b="1" dirty="0"/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Using direct correspondent relations for RUB settlements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331055" y="3276906"/>
            <a:ext cx="600989" cy="571182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7615" y="4441021"/>
            <a:ext cx="3933204" cy="15082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1200"/>
              </a:spcAft>
              <a:defRPr/>
            </a:pPr>
            <a:r>
              <a:rPr lang="ru-RU" b="1" dirty="0"/>
              <a:t>Ограничение сети расчетов в </a:t>
            </a:r>
            <a:r>
              <a:rPr lang="en-US" b="1" dirty="0" smtClean="0"/>
              <a:t>RUB</a:t>
            </a:r>
            <a:r>
              <a:rPr lang="ru-RU" b="1" dirty="0" smtClean="0"/>
              <a:t> одним филиалом</a:t>
            </a:r>
            <a:r>
              <a:rPr lang="en-US" b="1" dirty="0" smtClean="0"/>
              <a:t> </a:t>
            </a:r>
            <a:r>
              <a:rPr lang="ru-RU" b="1" dirty="0" smtClean="0"/>
              <a:t>китайского</a:t>
            </a:r>
            <a:r>
              <a:rPr lang="en-US" b="1" dirty="0" smtClean="0"/>
              <a:t> </a:t>
            </a:r>
            <a:r>
              <a:rPr lang="ru-RU" b="1" dirty="0" smtClean="0"/>
              <a:t>банка</a:t>
            </a:r>
            <a:endParaRPr lang="en-US" b="1" dirty="0"/>
          </a:p>
          <a:p>
            <a:pPr algn="ctr">
              <a:spcAft>
                <a:spcPts val="120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Restrictions of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RUB settlement </a:t>
            </a:r>
            <a:r>
              <a:rPr lang="en-US" b="1" dirty="0" smtClean="0">
                <a:solidFill>
                  <a:srgbClr val="002060"/>
                </a:solidFill>
              </a:rPr>
              <a:t>network</a:t>
            </a:r>
            <a:r>
              <a:rPr lang="ru-RU" b="1" dirty="0" smtClean="0">
                <a:solidFill>
                  <a:srgbClr val="002060"/>
                </a:solidFill>
              </a:rPr>
              <a:t> (</a:t>
            </a:r>
            <a:r>
              <a:rPr lang="en-US" b="1" dirty="0" smtClean="0">
                <a:solidFill>
                  <a:srgbClr val="002060"/>
                </a:solidFill>
              </a:rPr>
              <a:t>by one branch of Chinese bank)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338970" y="4905573"/>
            <a:ext cx="593074" cy="571182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40196" y="4441021"/>
            <a:ext cx="3901218" cy="15082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 smtClean="0"/>
              <a:t>Проведение расчетов в </a:t>
            </a:r>
            <a:r>
              <a:rPr lang="en-US" b="1" dirty="0" smtClean="0"/>
              <a:t>RUB</a:t>
            </a:r>
            <a:r>
              <a:rPr lang="ru-RU" b="1" dirty="0" smtClean="0"/>
              <a:t> по всей филиальной сети</a:t>
            </a:r>
            <a:endParaRPr lang="en-US" b="1" dirty="0"/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RUB settlements through the branch network (all branches)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 flipV="1">
            <a:off x="357138" y="727867"/>
            <a:ext cx="3981831" cy="800028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405944" y="727867"/>
            <a:ext cx="3933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</a:rPr>
              <a:t>Низкая доля национальных валют в расчетах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 flipV="1">
            <a:off x="5040196" y="681796"/>
            <a:ext cx="3886200" cy="800028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5124462" y="681796"/>
            <a:ext cx="3933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b="1" dirty="0">
                <a:solidFill>
                  <a:schemeClr val="bg1"/>
                </a:solidFill>
              </a:rPr>
              <a:t>Low share of local currencies in the </a:t>
            </a:r>
            <a:r>
              <a:rPr lang="en-US" altLang="ru-RU" sz="2400" b="1" dirty="0" smtClean="0">
                <a:solidFill>
                  <a:schemeClr val="bg1"/>
                </a:solidFill>
              </a:rPr>
              <a:t>settlements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3290" y="1836617"/>
            <a:ext cx="3238332" cy="80892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Видимые проблемы </a:t>
            </a:r>
            <a:endParaRPr lang="en-US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Visible problems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92090" y="1767449"/>
            <a:ext cx="3394710" cy="84841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Предлагаемые пути </a:t>
            </a:r>
            <a:r>
              <a:rPr lang="ru-RU" b="1" i="1" dirty="0">
                <a:solidFill>
                  <a:schemeClr val="tx1"/>
                </a:solidFill>
              </a:rPr>
              <a:t>решения</a:t>
            </a:r>
            <a:endParaRPr lang="en-US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The proposed solutions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84477" cy="6957392"/>
          </a:xfrm>
        </p:spPr>
      </p:pic>
    </p:spTree>
    <p:extLst>
      <p:ext uri="{BB962C8B-B14F-4D97-AF65-F5344CB8AC3E}">
        <p14:creationId xmlns:p14="http://schemas.microsoft.com/office/powerpoint/2010/main" val="33895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5" name="Прямоугольник с одним вырезанным углом 4"/>
          <p:cNvSpPr/>
          <p:nvPr/>
        </p:nvSpPr>
        <p:spPr>
          <a:xfrm flipV="1">
            <a:off x="4643438" y="704849"/>
            <a:ext cx="4013200" cy="1046163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flipV="1">
            <a:off x="330811" y="704850"/>
            <a:ext cx="3886200" cy="1046162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30811" y="788986"/>
            <a:ext cx="3900488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bg1"/>
                </a:solidFill>
              </a:rPr>
              <a:t>Примсоцбанк</a:t>
            </a:r>
            <a:r>
              <a:rPr lang="ru-RU" altLang="ru-RU" sz="1700" dirty="0">
                <a:solidFill>
                  <a:schemeClr val="bg1"/>
                </a:solidFill>
              </a:rPr>
              <a:t> – крупнейший банк Приморского края и один из лидеров банковского сектора Дальнего Востока</a:t>
            </a:r>
            <a:r>
              <a:rPr lang="ru-RU" altLang="ru-RU" sz="16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767263" y="788987"/>
            <a:ext cx="388937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700" b="1" dirty="0">
                <a:solidFill>
                  <a:schemeClr val="bg1"/>
                </a:solidFill>
              </a:rPr>
              <a:t>Primsotsbank</a:t>
            </a:r>
            <a:r>
              <a:rPr lang="en-US" altLang="ru-RU" sz="1700" dirty="0">
                <a:solidFill>
                  <a:schemeClr val="bg1"/>
                </a:solidFill>
              </a:rPr>
              <a:t> - the largest bank in the </a:t>
            </a:r>
            <a:r>
              <a:rPr lang="en-US" altLang="ru-RU" sz="1700" dirty="0" err="1">
                <a:solidFill>
                  <a:schemeClr val="bg1"/>
                </a:solidFill>
              </a:rPr>
              <a:t>Primorsky</a:t>
            </a:r>
            <a:r>
              <a:rPr lang="en-US" altLang="ru-RU" sz="1700" dirty="0">
                <a:solidFill>
                  <a:schemeClr val="bg1"/>
                </a:solidFill>
              </a:rPr>
              <a:t> Territory and one of the leaders in the banking sector of the Far East.</a:t>
            </a:r>
            <a:endParaRPr lang="ru-RU" altLang="ru-RU" sz="1700" dirty="0">
              <a:solidFill>
                <a:schemeClr val="bg1"/>
              </a:solidFill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30811" y="1751009"/>
            <a:ext cx="4222933" cy="4234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ru-RU" altLang="ru-RU" sz="2000" dirty="0"/>
              <a:t>Создан в </a:t>
            </a:r>
            <a:r>
              <a:rPr lang="ru-RU" altLang="ru-RU" sz="2000" dirty="0" smtClean="0"/>
              <a:t>1994 году</a:t>
            </a:r>
            <a:endParaRPr lang="ru-RU" altLang="ru-RU" sz="2000" dirty="0"/>
          </a:p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ru-RU" altLang="ru-RU" sz="2000" dirty="0"/>
              <a:t>Головной офис – во Владивостоке</a:t>
            </a:r>
          </a:p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ru-RU" altLang="ru-RU" sz="2000" dirty="0"/>
              <a:t>Более 50 </a:t>
            </a:r>
            <a:r>
              <a:rPr lang="ru-RU" altLang="ru-RU" sz="2000" dirty="0" smtClean="0"/>
              <a:t>офисов </a:t>
            </a:r>
            <a:r>
              <a:rPr lang="ru-RU" altLang="ru-RU" sz="2000" dirty="0"/>
              <a:t>в </a:t>
            </a:r>
            <a:r>
              <a:rPr lang="ru-RU" altLang="ru-RU" sz="2000" dirty="0" smtClean="0"/>
              <a:t>России</a:t>
            </a:r>
            <a:r>
              <a:rPr lang="en-US" altLang="ru-RU" sz="2000" dirty="0" smtClean="0"/>
              <a:t>: </a:t>
            </a:r>
            <a:r>
              <a:rPr lang="ru-RU" altLang="ru-RU" sz="2000" dirty="0" smtClean="0"/>
              <a:t>Москва, Санкт-Петербург, Екатеринбург, Иркутск, Хабаровск, Камчатка, Приморский край</a:t>
            </a:r>
            <a:endParaRPr lang="en-US" altLang="ru-RU" sz="2000" dirty="0" smtClean="0"/>
          </a:p>
          <a:p>
            <a:pPr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ru-RU" altLang="ru-RU" sz="2000" dirty="0" smtClean="0"/>
              <a:t>Свыше </a:t>
            </a:r>
            <a:r>
              <a:rPr lang="en-US" altLang="ru-RU" sz="2000" dirty="0" smtClean="0"/>
              <a:t>320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тыс</a:t>
            </a:r>
            <a:r>
              <a:rPr lang="ru-RU" altLang="ru-RU" sz="2000" dirty="0" smtClean="0"/>
              <a:t> клиентов </a:t>
            </a:r>
            <a:endParaRPr lang="en-US" altLang="ru-RU" sz="2000" dirty="0" smtClean="0"/>
          </a:p>
          <a:p>
            <a:pPr eaLnBrk="1" hangingPunct="1">
              <a:lnSpc>
                <a:spcPts val="2500"/>
              </a:lnSpc>
              <a:spcBef>
                <a:spcPct val="0"/>
              </a:spcBef>
              <a:buClr>
                <a:srgbClr val="428B38"/>
              </a:buClr>
            </a:pPr>
            <a:r>
              <a:rPr lang="ru-RU" altLang="ru-RU" sz="2000" dirty="0" smtClean="0"/>
              <a:t>Среди российских банков</a:t>
            </a:r>
            <a:r>
              <a:rPr lang="en-US" altLang="ru-RU" sz="2000" dirty="0" smtClean="0"/>
              <a:t>*</a:t>
            </a:r>
            <a:r>
              <a:rPr lang="ru-RU" altLang="ru-RU" sz="2000" dirty="0" smtClean="0"/>
              <a:t>:</a:t>
            </a:r>
          </a:p>
          <a:p>
            <a:pPr lvl="1">
              <a:lnSpc>
                <a:spcPts val="25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ru-RU" altLang="ru-RU" sz="1800" dirty="0" smtClean="0"/>
              <a:t>По активам – 94 место</a:t>
            </a:r>
          </a:p>
          <a:p>
            <a:pPr lvl="1">
              <a:lnSpc>
                <a:spcPts val="25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ru-RU" altLang="ru-RU" sz="1800" dirty="0" smtClean="0"/>
              <a:t>По прибыли – 60 место</a:t>
            </a:r>
          </a:p>
          <a:p>
            <a:pPr lvl="1">
              <a:lnSpc>
                <a:spcPts val="25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ru-RU" altLang="ru-RU" sz="1800" dirty="0" smtClean="0"/>
              <a:t>По портфелю юр лиц- 64 место</a:t>
            </a:r>
            <a:endParaRPr lang="ru-RU" altLang="ru-RU" sz="18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43438" y="1762740"/>
            <a:ext cx="42560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en-US" altLang="ru-RU" sz="2000" dirty="0"/>
              <a:t>Established in </a:t>
            </a:r>
            <a:r>
              <a:rPr lang="ru-RU" altLang="ru-RU" sz="2000" dirty="0"/>
              <a:t>1994 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en-US" altLang="ru-RU" sz="2000" dirty="0"/>
              <a:t>Head Office in Vladivostok</a:t>
            </a:r>
            <a:endParaRPr lang="ru-RU" altLang="ru-RU" sz="2000" dirty="0"/>
          </a:p>
          <a:p>
            <a:pPr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en-US" altLang="ru-RU" sz="2000" dirty="0"/>
              <a:t>More than </a:t>
            </a:r>
            <a:r>
              <a:rPr lang="ru-RU" altLang="ru-RU" sz="2000" dirty="0"/>
              <a:t>50 </a:t>
            </a:r>
            <a:r>
              <a:rPr lang="en-US" altLang="ru-RU" sz="2000" dirty="0"/>
              <a:t>offices in </a:t>
            </a:r>
            <a:r>
              <a:rPr lang="en-US" altLang="ru-RU" sz="2000" dirty="0" smtClean="0"/>
              <a:t>Russia: Moscow, St.-Petersburg, Ekaterinburg, Irkutsk, Khabarovsk, Kamchatka, </a:t>
            </a:r>
            <a:r>
              <a:rPr lang="en-US" altLang="ru-RU" sz="2000" dirty="0" err="1" smtClean="0"/>
              <a:t>Primorskiy</a:t>
            </a:r>
            <a:r>
              <a:rPr lang="en-US" altLang="ru-RU" sz="2000" dirty="0" smtClean="0"/>
              <a:t> region</a:t>
            </a:r>
            <a:endParaRPr lang="ru-RU" altLang="ru-RU" sz="2000" dirty="0" smtClean="0"/>
          </a:p>
          <a:p>
            <a:pPr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28B38"/>
              </a:buClr>
            </a:pPr>
            <a:r>
              <a:rPr lang="en-US" altLang="ru-RU" sz="2000" dirty="0" smtClean="0"/>
              <a:t>More then 320 thousand customers</a:t>
            </a:r>
          </a:p>
          <a:p>
            <a:pPr eaLnBrk="1" hangingPunct="1">
              <a:lnSpc>
                <a:spcPts val="2500"/>
              </a:lnSpc>
              <a:spcBef>
                <a:spcPts val="0"/>
              </a:spcBef>
              <a:buClr>
                <a:srgbClr val="428B38"/>
              </a:buClr>
            </a:pPr>
            <a:r>
              <a:rPr lang="en-US" altLang="ru-RU" sz="2000" dirty="0" smtClean="0"/>
              <a:t>Rankings in Russia*</a:t>
            </a:r>
            <a:r>
              <a:rPr lang="ru-RU" altLang="ru-RU" sz="2000" dirty="0" smtClean="0"/>
              <a:t>:</a:t>
            </a:r>
            <a:endParaRPr lang="ru-RU" altLang="ru-RU" sz="2000" dirty="0"/>
          </a:p>
          <a:p>
            <a:pPr lvl="1">
              <a:lnSpc>
                <a:spcPts val="2500"/>
              </a:lnSpc>
              <a:spcBef>
                <a:spcPts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en-US" altLang="ru-RU" sz="1800" dirty="0" smtClean="0"/>
              <a:t>By assets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– 94 </a:t>
            </a:r>
            <a:r>
              <a:rPr lang="en-US" altLang="ru-RU" sz="1800" dirty="0" smtClean="0"/>
              <a:t>place</a:t>
            </a:r>
            <a:endParaRPr lang="ru-RU" altLang="ru-RU" sz="1800" dirty="0"/>
          </a:p>
          <a:p>
            <a:pPr lvl="1">
              <a:lnSpc>
                <a:spcPts val="2500"/>
              </a:lnSpc>
              <a:spcBef>
                <a:spcPts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en-US" altLang="ru-RU" sz="1800" dirty="0" smtClean="0"/>
              <a:t>By net profit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– 60 </a:t>
            </a:r>
            <a:r>
              <a:rPr lang="en-US" altLang="ru-RU" sz="1800" dirty="0" smtClean="0"/>
              <a:t>place</a:t>
            </a:r>
            <a:endParaRPr lang="ru-RU" altLang="ru-RU" sz="1800" dirty="0"/>
          </a:p>
          <a:p>
            <a:pPr lvl="1">
              <a:lnSpc>
                <a:spcPts val="2500"/>
              </a:lnSpc>
              <a:spcBef>
                <a:spcPts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</a:pPr>
            <a:r>
              <a:rPr lang="en-US" altLang="ru-RU" sz="1800" dirty="0" smtClean="0"/>
              <a:t>By corporate portfolio </a:t>
            </a:r>
            <a:r>
              <a:rPr lang="ru-RU" altLang="ru-RU" sz="1800" dirty="0" smtClean="0"/>
              <a:t>- </a:t>
            </a:r>
            <a:r>
              <a:rPr lang="ru-RU" altLang="ru-RU" sz="1800" dirty="0"/>
              <a:t>64 </a:t>
            </a:r>
            <a:r>
              <a:rPr lang="en-US" altLang="ru-RU" sz="1800" dirty="0" smtClean="0"/>
              <a:t>place</a:t>
            </a:r>
            <a:endParaRPr lang="ru-RU" altLang="ru-RU" sz="1800" dirty="0"/>
          </a:p>
          <a:p>
            <a:pPr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428B38"/>
              </a:buClr>
            </a:pPr>
            <a:endParaRPr lang="en-US" alt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0780" y="6315363"/>
            <a:ext cx="3889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0070C0"/>
                </a:solidFill>
              </a:rPr>
              <a:t>* </a:t>
            </a:r>
            <a:r>
              <a:rPr lang="ru-RU" sz="1600" i="1" dirty="0" smtClean="0">
                <a:solidFill>
                  <a:srgbClr val="0070C0"/>
                </a:solidFill>
              </a:rPr>
              <a:t>По состоянию на / </a:t>
            </a:r>
            <a:r>
              <a:rPr lang="en-US" sz="1600" i="1" dirty="0">
                <a:solidFill>
                  <a:srgbClr val="0070C0"/>
                </a:solidFill>
              </a:rPr>
              <a:t>A</a:t>
            </a:r>
            <a:r>
              <a:rPr lang="en-US" sz="1600" i="1" dirty="0" smtClean="0">
                <a:solidFill>
                  <a:srgbClr val="0070C0"/>
                </a:solidFill>
              </a:rPr>
              <a:t>s on 01.08.2017</a:t>
            </a:r>
            <a:endParaRPr lang="ru-RU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91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5" name="Прямоугольник с одним вырезанным углом 4"/>
          <p:cNvSpPr/>
          <p:nvPr/>
        </p:nvSpPr>
        <p:spPr>
          <a:xfrm flipV="1">
            <a:off x="4643438" y="704849"/>
            <a:ext cx="4013200" cy="699690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flipV="1">
            <a:off x="330811" y="704850"/>
            <a:ext cx="3886200" cy="712788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52416" y="745399"/>
            <a:ext cx="3900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Примсоцбанк</a:t>
            </a:r>
            <a:r>
              <a:rPr lang="ru-RU" altLang="ru-RU" sz="2000" dirty="0" smtClean="0">
                <a:solidFill>
                  <a:schemeClr val="bg1"/>
                </a:solidFill>
              </a:rPr>
              <a:t>: международное сотрудничество. </a:t>
            </a:r>
            <a:endParaRPr lang="ru-RU" altLang="ru-RU" sz="2000" dirty="0">
              <a:solidFill>
                <a:schemeClr val="bg1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748366" y="696653"/>
            <a:ext cx="3889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 smtClean="0">
                <a:solidFill>
                  <a:schemeClr val="bg1"/>
                </a:solidFill>
              </a:rPr>
              <a:t>Primsotsbank</a:t>
            </a:r>
            <a:r>
              <a:rPr lang="ru-RU" altLang="ru-RU" sz="2000" b="1" dirty="0" smtClean="0">
                <a:solidFill>
                  <a:schemeClr val="bg1"/>
                </a:solidFill>
              </a:rPr>
              <a:t>:</a:t>
            </a:r>
            <a:r>
              <a:rPr lang="en-US" altLang="ru-RU" sz="2000" dirty="0" smtClean="0">
                <a:solidFill>
                  <a:schemeClr val="bg1"/>
                </a:solidFill>
              </a:rPr>
              <a:t> international cooperation.</a:t>
            </a:r>
            <a:endParaRPr lang="ru-RU" altLang="ru-RU" sz="2000" dirty="0">
              <a:solidFill>
                <a:schemeClr val="bg1"/>
              </a:solidFill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30811" y="1501774"/>
            <a:ext cx="410368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ru-RU" altLang="ru-RU" sz="2000" dirty="0" smtClean="0"/>
              <a:t>ЕБРР </a:t>
            </a:r>
            <a:r>
              <a:rPr lang="ru-RU" altLang="ru-RU" sz="2000" dirty="0"/>
              <a:t>в составе акционеров с 2007г.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ru-RU" altLang="ru-RU" sz="2000" dirty="0"/>
              <a:t>Международный Рейтинг </a:t>
            </a:r>
            <a:r>
              <a:rPr lang="en-US" altLang="ru-RU" sz="2000" dirty="0"/>
              <a:t>Fitch – </a:t>
            </a:r>
            <a:r>
              <a:rPr lang="ru-RU" altLang="ru-RU" sz="2000" dirty="0"/>
              <a:t>«В+»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ru-RU" altLang="ru-RU" sz="2000" dirty="0"/>
              <a:t>Международный Аудит </a:t>
            </a:r>
            <a:r>
              <a:rPr lang="en-US" altLang="ru-RU" sz="2000" dirty="0"/>
              <a:t>Moore Stephens (</a:t>
            </a:r>
            <a:r>
              <a:rPr lang="ru-RU" altLang="ru-RU" sz="2000" dirty="0"/>
              <a:t>Лондон)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ru-RU" altLang="ru-RU" sz="2000" dirty="0"/>
              <a:t>Корреспондентские отношения с банками Китая, Кореи, Японии, США, Европы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83906" y="1470912"/>
            <a:ext cx="42560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en-US" altLang="ru-RU" sz="2000" dirty="0" smtClean="0"/>
              <a:t>EBRD</a:t>
            </a:r>
            <a:r>
              <a:rPr lang="ru-RU" altLang="ru-RU" sz="2000" dirty="0" smtClean="0"/>
              <a:t> </a:t>
            </a:r>
            <a:r>
              <a:rPr lang="en-US" altLang="ru-RU" sz="2000" dirty="0"/>
              <a:t>is in the list of Shareholders since</a:t>
            </a:r>
            <a:r>
              <a:rPr lang="ru-RU" altLang="ru-RU" sz="2000" dirty="0"/>
              <a:t> 2007г.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en-US" altLang="ru-RU" sz="2000" dirty="0"/>
              <a:t>International Rating</a:t>
            </a:r>
            <a:r>
              <a:rPr lang="ru-RU" altLang="ru-RU" sz="2000" dirty="0"/>
              <a:t> </a:t>
            </a:r>
            <a:r>
              <a:rPr lang="en-US" altLang="ru-RU" sz="2000" dirty="0"/>
              <a:t>Fitch – </a:t>
            </a:r>
            <a:r>
              <a:rPr lang="ru-RU" altLang="ru-RU" sz="2000" dirty="0"/>
              <a:t>«В+»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en-US" altLang="ru-RU" sz="2000" dirty="0"/>
              <a:t>Annually audited by Moore Stephens (London)</a:t>
            </a:r>
            <a:endParaRPr lang="ru-RU" altLang="ru-RU" sz="20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</a:pPr>
            <a:r>
              <a:rPr lang="en-US" altLang="ru-RU" sz="2000" dirty="0"/>
              <a:t>Correspondent relations with Chinese, Korean, Japan, US and EU Banks</a:t>
            </a:r>
            <a:endParaRPr lang="ru-RU" alt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7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5" name="Прямоугольник с одним вырезанным углом 4"/>
          <p:cNvSpPr/>
          <p:nvPr/>
        </p:nvSpPr>
        <p:spPr>
          <a:xfrm flipV="1">
            <a:off x="4604629" y="671512"/>
            <a:ext cx="4126621" cy="746125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flipV="1">
            <a:off x="325755" y="671513"/>
            <a:ext cx="3886200" cy="746125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53854" y="671513"/>
            <a:ext cx="37581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FFFFFF"/>
                </a:solidFill>
              </a:rPr>
              <a:t>Примсоцбанк: </a:t>
            </a:r>
            <a:r>
              <a:rPr lang="ru-RU" altLang="ru-RU" sz="2000" dirty="0" smtClean="0">
                <a:solidFill>
                  <a:srgbClr val="FFFFFF"/>
                </a:solidFill>
              </a:rPr>
              <a:t>сотрудничество </a:t>
            </a:r>
            <a:r>
              <a:rPr lang="ru-RU" altLang="ru-RU" sz="2000" dirty="0">
                <a:solidFill>
                  <a:srgbClr val="FFFFFF"/>
                </a:solidFill>
              </a:rPr>
              <a:t>с банками </a:t>
            </a:r>
            <a:r>
              <a:rPr lang="ru-RU" altLang="ru-RU" sz="2000" dirty="0" smtClean="0">
                <a:solidFill>
                  <a:srgbClr val="FFFFFF"/>
                </a:solidFill>
              </a:rPr>
              <a:t>Китая</a:t>
            </a:r>
            <a:endParaRPr lang="ru-RU" altLang="ru-RU" sz="2000" dirty="0">
              <a:solidFill>
                <a:srgbClr val="FFFFFF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733924" y="671513"/>
            <a:ext cx="3889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000" b="1" dirty="0">
                <a:solidFill>
                  <a:schemeClr val="bg1"/>
                </a:solidFill>
              </a:rPr>
              <a:t>Primsotsbank</a:t>
            </a:r>
            <a:r>
              <a:rPr lang="ru-RU" altLang="ru-RU" sz="2000" b="1" dirty="0">
                <a:solidFill>
                  <a:schemeClr val="bg1"/>
                </a:solidFill>
              </a:rPr>
              <a:t>:</a:t>
            </a:r>
            <a:r>
              <a:rPr lang="en-US" altLang="ru-RU" sz="2000" dirty="0">
                <a:solidFill>
                  <a:schemeClr val="bg1"/>
                </a:solidFill>
              </a:rPr>
              <a:t> </a:t>
            </a:r>
            <a:r>
              <a:rPr lang="en-US" altLang="ru-RU" sz="2000" dirty="0">
                <a:solidFill>
                  <a:srgbClr val="FFFFFF"/>
                </a:solidFill>
              </a:rPr>
              <a:t>c</a:t>
            </a:r>
            <a:r>
              <a:rPr lang="en-US" altLang="ru-RU" sz="2000" dirty="0" smtClean="0">
                <a:solidFill>
                  <a:srgbClr val="FFFFFF"/>
                </a:solidFill>
              </a:rPr>
              <a:t>ooperation </a:t>
            </a:r>
            <a:r>
              <a:rPr lang="en-US" altLang="ru-RU" sz="2000" dirty="0">
                <a:solidFill>
                  <a:srgbClr val="FFFFFF"/>
                </a:solidFill>
              </a:rPr>
              <a:t>with Chinese Banks</a:t>
            </a:r>
            <a:endParaRPr lang="ru-RU" altLang="ru-RU" sz="2000" dirty="0">
              <a:solidFill>
                <a:srgbClr val="FFFFFF"/>
              </a:solidFill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25755" y="1593741"/>
            <a:ext cx="410368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ru-RU" altLang="ru-RU" sz="2000" dirty="0" smtClean="0">
                <a:solidFill>
                  <a:prstClr val="black"/>
                </a:solidFill>
              </a:rPr>
              <a:t>Начато в 2002 году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ru-RU" altLang="ru-RU" sz="2000" dirty="0" smtClean="0">
                <a:solidFill>
                  <a:prstClr val="black"/>
                </a:solidFill>
              </a:rPr>
              <a:t>Прямые корреспондентские отношения с банками Китая: 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Bank of China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Agricultural Bank of China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China Construction Bank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ICBC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Harbin Bank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У</a:t>
            </a:r>
            <a:r>
              <a:rPr lang="ru-RU" altLang="ru-RU" sz="2000" dirty="0" smtClean="0">
                <a:solidFill>
                  <a:prstClr val="black"/>
                </a:solidFill>
              </a:rPr>
              <a:t>частник системы </a:t>
            </a:r>
            <a:r>
              <a:rPr lang="en-US" altLang="ru-RU" sz="2000" dirty="0" smtClean="0">
                <a:solidFill>
                  <a:prstClr val="black"/>
                </a:solidFill>
              </a:rPr>
              <a:t>CIPS</a:t>
            </a:r>
            <a:endParaRPr lang="ru-RU" altLang="ru-RU" sz="20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04629" y="1528949"/>
            <a:ext cx="41052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Started in </a:t>
            </a:r>
            <a:r>
              <a:rPr lang="ru-RU" altLang="ru-RU" sz="2000" dirty="0" smtClean="0">
                <a:solidFill>
                  <a:prstClr val="black"/>
                </a:solidFill>
              </a:rPr>
              <a:t>2002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Direct corresponded relations with Chinese banks</a:t>
            </a:r>
            <a:r>
              <a:rPr lang="ru-RU" altLang="ru-RU" sz="2000" dirty="0" smtClean="0">
                <a:solidFill>
                  <a:prstClr val="black"/>
                </a:solidFill>
              </a:rPr>
              <a:t>: 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Bank of China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Agricultural Bank of China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China Construction Bank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ICBC</a:t>
            </a:r>
          </a:p>
          <a:p>
            <a:pPr marL="541338" indent="-271463"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541338" algn="l"/>
                <a:tab pos="625475" algn="l"/>
              </a:tabLst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Harbin Bank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428B38"/>
              </a:buClr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Member of CIPS</a:t>
            </a:r>
            <a:endParaRPr lang="ru-RU" altLang="ru-RU" sz="20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35740" y="1528951"/>
            <a:ext cx="410368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ru-RU" altLang="ru-RU" sz="2000" dirty="0">
                <a:solidFill>
                  <a:prstClr val="black"/>
                </a:solidFill>
              </a:rPr>
              <a:t>Член Российской-Китайской Подкомиссии по сотрудничеству в финансовой сфере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ru-RU" altLang="ru-RU" sz="2000" dirty="0" smtClean="0">
                <a:solidFill>
                  <a:prstClr val="black"/>
                </a:solidFill>
              </a:rPr>
              <a:t>Выпуск </a:t>
            </a:r>
            <a:r>
              <a:rPr lang="ru-RU" altLang="ru-RU" sz="2000" dirty="0">
                <a:solidFill>
                  <a:prstClr val="black"/>
                </a:solidFill>
              </a:rPr>
              <a:t>и обслуживание карт </a:t>
            </a:r>
            <a:r>
              <a:rPr lang="en-US" altLang="ru-RU" sz="2000" dirty="0">
                <a:solidFill>
                  <a:prstClr val="black"/>
                </a:solidFill>
              </a:rPr>
              <a:t>Union Pay </a:t>
            </a:r>
            <a:r>
              <a:rPr lang="en-US" altLang="ru-RU" sz="2000" dirty="0" smtClean="0">
                <a:solidFill>
                  <a:prstClr val="black"/>
                </a:solidFill>
              </a:rPr>
              <a:t>International</a:t>
            </a:r>
            <a:r>
              <a:rPr lang="ru-RU" altLang="ru-RU" sz="2000" dirty="0" smtClean="0">
                <a:solidFill>
                  <a:prstClr val="black"/>
                </a:solidFill>
              </a:rPr>
              <a:t>: </a:t>
            </a:r>
            <a:r>
              <a:rPr lang="ru-RU" altLang="ru-RU" sz="2000" i="1" dirty="0" smtClean="0">
                <a:solidFill>
                  <a:prstClr val="black"/>
                </a:solidFill>
              </a:rPr>
              <a:t>ежемесячный </a:t>
            </a:r>
            <a:r>
              <a:rPr lang="ru-RU" altLang="ru-RU" sz="2000" i="1" dirty="0">
                <a:solidFill>
                  <a:prstClr val="black"/>
                </a:solidFill>
              </a:rPr>
              <a:t>оборот около 55 млн</a:t>
            </a:r>
            <a:r>
              <a:rPr lang="en-US" altLang="ru-RU" sz="2000" i="1" dirty="0">
                <a:solidFill>
                  <a:prstClr val="black"/>
                </a:solidFill>
              </a:rPr>
              <a:t>.</a:t>
            </a:r>
            <a:r>
              <a:rPr lang="ru-RU" altLang="ru-RU" sz="2000" i="1" dirty="0">
                <a:solidFill>
                  <a:prstClr val="black"/>
                </a:solidFill>
              </a:rPr>
              <a:t> рублей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ru-RU" altLang="ru-RU" sz="2000" dirty="0" smtClean="0">
                <a:solidFill>
                  <a:prstClr val="black"/>
                </a:solidFill>
              </a:rPr>
              <a:t>Активный </a:t>
            </a:r>
            <a:r>
              <a:rPr lang="ru-RU" altLang="ru-RU" sz="2000" dirty="0" smtClean="0">
                <a:solidFill>
                  <a:prstClr val="black"/>
                </a:solidFill>
              </a:rPr>
              <a:t>участник </a:t>
            </a:r>
            <a:r>
              <a:rPr lang="ru-RU" altLang="ru-RU" sz="2000" dirty="0" smtClean="0">
                <a:solidFill>
                  <a:prstClr val="black"/>
                </a:solidFill>
              </a:rPr>
              <a:t>в расчетах в национальных валютах</a:t>
            </a:r>
            <a:endParaRPr lang="en-US" altLang="ru-RU" sz="20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26260" y="1575397"/>
            <a:ext cx="41052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en-US" altLang="ru-RU" sz="2000" dirty="0">
                <a:solidFill>
                  <a:prstClr val="black"/>
                </a:solidFill>
              </a:rPr>
              <a:t>The member if Sino-Russian Sub-Committee on cooperation in financial issues</a:t>
            </a:r>
            <a:endParaRPr lang="ru-RU" altLang="ru-RU" sz="2000" dirty="0">
              <a:solidFill>
                <a:prstClr val="black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Union </a:t>
            </a:r>
            <a:r>
              <a:rPr lang="en-US" altLang="ru-RU" sz="2000" dirty="0">
                <a:solidFill>
                  <a:prstClr val="black"/>
                </a:solidFill>
              </a:rPr>
              <a:t>Pay </a:t>
            </a:r>
            <a:r>
              <a:rPr lang="en-US" altLang="ru-RU" sz="2000" dirty="0" smtClean="0">
                <a:solidFill>
                  <a:prstClr val="black"/>
                </a:solidFill>
              </a:rPr>
              <a:t>International – card issue </a:t>
            </a:r>
            <a:r>
              <a:rPr lang="en-US" altLang="ru-RU" sz="2000" dirty="0">
                <a:solidFill>
                  <a:prstClr val="black"/>
                </a:solidFill>
              </a:rPr>
              <a:t>and acquiring</a:t>
            </a:r>
            <a:r>
              <a:rPr lang="ru-RU" altLang="ru-RU" sz="2000" dirty="0" smtClean="0">
                <a:solidFill>
                  <a:prstClr val="black"/>
                </a:solidFill>
              </a:rPr>
              <a:t>: </a:t>
            </a:r>
            <a:r>
              <a:rPr lang="en-US" altLang="ru-RU" sz="2000" i="1" dirty="0">
                <a:solidFill>
                  <a:prstClr val="black"/>
                </a:solidFill>
              </a:rPr>
              <a:t>monthly turnover about RUB 55 </a:t>
            </a:r>
            <a:r>
              <a:rPr lang="en-US" altLang="ru-RU" sz="2000" i="1" dirty="0" err="1">
                <a:solidFill>
                  <a:prstClr val="black"/>
                </a:solidFill>
              </a:rPr>
              <a:t>mln</a:t>
            </a:r>
            <a:r>
              <a:rPr lang="en-US" altLang="ru-RU" sz="2000" i="1" dirty="0">
                <a:solidFill>
                  <a:prstClr val="black"/>
                </a:solidFill>
              </a:rPr>
              <a:t>.</a:t>
            </a:r>
            <a:endParaRPr lang="ru-RU" altLang="ru-RU" sz="2000" i="1" dirty="0">
              <a:solidFill>
                <a:prstClr val="black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>
                <a:srgbClr val="428B38"/>
              </a:buClr>
              <a:defRPr/>
            </a:pPr>
            <a:r>
              <a:rPr lang="en-US" altLang="ru-RU" sz="2000" dirty="0" smtClean="0">
                <a:solidFill>
                  <a:prstClr val="black"/>
                </a:solidFill>
              </a:rPr>
              <a:t>Active participation in local currencies settlements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 flipV="1">
            <a:off x="325755" y="671513"/>
            <a:ext cx="3886200" cy="746125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53854" y="671513"/>
            <a:ext cx="37581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FFFFFF"/>
                </a:solidFill>
              </a:rPr>
              <a:t>Примсоцбанк: </a:t>
            </a:r>
            <a:r>
              <a:rPr lang="ru-RU" altLang="ru-RU" sz="2000" dirty="0" smtClean="0">
                <a:solidFill>
                  <a:srgbClr val="FFFFFF"/>
                </a:solidFill>
              </a:rPr>
              <a:t>сотрудничество </a:t>
            </a:r>
            <a:r>
              <a:rPr lang="ru-RU" altLang="ru-RU" sz="2000" dirty="0">
                <a:solidFill>
                  <a:srgbClr val="FFFFFF"/>
                </a:solidFill>
              </a:rPr>
              <a:t>с банками </a:t>
            </a:r>
            <a:r>
              <a:rPr lang="ru-RU" altLang="ru-RU" sz="2000" dirty="0" smtClean="0">
                <a:solidFill>
                  <a:srgbClr val="FFFFFF"/>
                </a:solidFill>
              </a:rPr>
              <a:t>Китая</a:t>
            </a:r>
            <a:endParaRPr lang="ru-RU" altLang="ru-RU" sz="2000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 flipV="1">
            <a:off x="4604629" y="671512"/>
            <a:ext cx="4126621" cy="746125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4733924" y="671513"/>
            <a:ext cx="38893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000" b="1" dirty="0">
                <a:solidFill>
                  <a:schemeClr val="bg1"/>
                </a:solidFill>
              </a:rPr>
              <a:t>Primsotsbank</a:t>
            </a:r>
            <a:r>
              <a:rPr lang="ru-RU" altLang="ru-RU" sz="2000" b="1" dirty="0">
                <a:solidFill>
                  <a:schemeClr val="bg1"/>
                </a:solidFill>
              </a:rPr>
              <a:t>:</a:t>
            </a:r>
            <a:r>
              <a:rPr lang="en-US" altLang="ru-RU" sz="2000" dirty="0">
                <a:solidFill>
                  <a:schemeClr val="bg1"/>
                </a:solidFill>
              </a:rPr>
              <a:t> </a:t>
            </a:r>
            <a:r>
              <a:rPr lang="en-US" altLang="ru-RU" sz="2000" dirty="0" smtClean="0">
                <a:solidFill>
                  <a:schemeClr val="bg1"/>
                </a:solidFill>
              </a:rPr>
              <a:t>c</a:t>
            </a:r>
            <a:r>
              <a:rPr lang="en-US" altLang="ru-RU" sz="2000" dirty="0" smtClean="0">
                <a:solidFill>
                  <a:srgbClr val="FFFFFF"/>
                </a:solidFill>
              </a:rPr>
              <a:t>ooperation </a:t>
            </a:r>
            <a:r>
              <a:rPr lang="en-US" altLang="ru-RU" sz="2000" dirty="0">
                <a:solidFill>
                  <a:srgbClr val="FFFFFF"/>
                </a:solidFill>
              </a:rPr>
              <a:t>with Chinese Banks</a:t>
            </a:r>
            <a:endParaRPr lang="ru-RU" alt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4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5" name="Прямоугольник с одним вырезанным углом 4"/>
          <p:cNvSpPr/>
          <p:nvPr/>
        </p:nvSpPr>
        <p:spPr>
          <a:xfrm flipV="1">
            <a:off x="364831" y="740175"/>
            <a:ext cx="4078287" cy="1046163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flipV="1">
            <a:off x="4564562" y="740174"/>
            <a:ext cx="4078287" cy="1046163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86275" y="824312"/>
            <a:ext cx="4078287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bg1"/>
                </a:solidFill>
              </a:rPr>
              <a:t>Доля валют в расчетах ПАО СКБ Приморья «Примсоцбанк»  с Китаем</a:t>
            </a:r>
            <a:endParaRPr lang="en-US" altLang="ru-RU" sz="1700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 dirty="0">
                <a:solidFill>
                  <a:schemeClr val="bg1"/>
                </a:solidFill>
              </a:rPr>
              <a:t>(% от общего объема платежей).</a:t>
            </a: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4663684" y="824313"/>
            <a:ext cx="432117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700" b="1" dirty="0">
                <a:solidFill>
                  <a:schemeClr val="bg1"/>
                </a:solidFill>
              </a:rPr>
              <a:t>The Share of Currencies in the Sino-Russian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700" b="1" dirty="0">
                <a:solidFill>
                  <a:schemeClr val="bg1"/>
                </a:solidFill>
              </a:rPr>
              <a:t>Settlements of Primsotsbank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700" dirty="0">
                <a:solidFill>
                  <a:schemeClr val="bg1"/>
                </a:solidFill>
              </a:rPr>
              <a:t>(% </a:t>
            </a:r>
            <a:r>
              <a:rPr lang="en-US" altLang="ru-RU" sz="1700" dirty="0">
                <a:solidFill>
                  <a:schemeClr val="bg1"/>
                </a:solidFill>
              </a:rPr>
              <a:t>form the total volume of payments</a:t>
            </a:r>
            <a:r>
              <a:rPr lang="ru-RU" altLang="ru-RU" sz="1700" dirty="0">
                <a:solidFill>
                  <a:schemeClr val="bg1"/>
                </a:solidFill>
              </a:rPr>
              <a:t>).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453219"/>
              </p:ext>
            </p:extLst>
          </p:nvPr>
        </p:nvGraphicFramePr>
        <p:xfrm>
          <a:off x="1550182" y="1966311"/>
          <a:ext cx="5955834" cy="432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275" y="5124185"/>
            <a:ext cx="336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За </a:t>
            </a:r>
            <a:r>
              <a:rPr lang="en-US" b="1" i="1" dirty="0" smtClean="0">
                <a:solidFill>
                  <a:srgbClr val="002060"/>
                </a:solidFill>
              </a:rPr>
              <a:t>1</a:t>
            </a:r>
            <a:r>
              <a:rPr lang="ru-RU" b="1" i="1" dirty="0" smtClean="0">
                <a:solidFill>
                  <a:srgbClr val="002060"/>
                </a:solidFill>
              </a:rPr>
              <a:t>-е полугодие 2017г.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Общий объем – </a:t>
            </a:r>
            <a:r>
              <a:rPr lang="en-US" b="1" i="1" dirty="0" smtClean="0">
                <a:solidFill>
                  <a:srgbClr val="002060"/>
                </a:solidFill>
              </a:rPr>
              <a:t>USD </a:t>
            </a:r>
            <a:r>
              <a:rPr lang="ru-RU" b="1" i="1" dirty="0" smtClean="0">
                <a:solidFill>
                  <a:srgbClr val="002060"/>
                </a:solidFill>
              </a:rPr>
              <a:t>267,3 млн.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35" y="5124185"/>
            <a:ext cx="3106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>
                <a:solidFill>
                  <a:srgbClr val="002060"/>
                </a:solidFill>
              </a:rPr>
              <a:t>For the period – 1H 2017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r"/>
            <a:endParaRPr lang="en-US" b="1" i="1" dirty="0" smtClean="0">
              <a:solidFill>
                <a:srgbClr val="002060"/>
              </a:solidFill>
            </a:endParaRPr>
          </a:p>
          <a:p>
            <a:pPr algn="r"/>
            <a:r>
              <a:rPr lang="en-US" b="1" i="1" dirty="0" smtClean="0">
                <a:solidFill>
                  <a:srgbClr val="002060"/>
                </a:solidFill>
              </a:rPr>
              <a:t>Total volume </a:t>
            </a:r>
            <a:r>
              <a:rPr lang="ru-RU" b="1" i="1" dirty="0" smtClean="0">
                <a:solidFill>
                  <a:srgbClr val="002060"/>
                </a:solidFill>
              </a:rPr>
              <a:t>– </a:t>
            </a:r>
            <a:r>
              <a:rPr lang="en-US" b="1" i="1" dirty="0" smtClean="0">
                <a:solidFill>
                  <a:srgbClr val="002060"/>
                </a:solidFill>
              </a:rPr>
              <a:t>USD </a:t>
            </a:r>
            <a:r>
              <a:rPr lang="ru-RU" b="1" i="1" dirty="0" smtClean="0">
                <a:solidFill>
                  <a:srgbClr val="002060"/>
                </a:solidFill>
              </a:rPr>
              <a:t>267,3 </a:t>
            </a:r>
            <a:r>
              <a:rPr lang="en-US" b="1" i="1" dirty="0" err="1" smtClean="0">
                <a:solidFill>
                  <a:srgbClr val="002060"/>
                </a:solidFill>
              </a:rPr>
              <a:t>mln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10" name="Скругленный прямоугольник 9"/>
          <p:cNvSpPr/>
          <p:nvPr/>
        </p:nvSpPr>
        <p:spPr>
          <a:xfrm>
            <a:off x="649044" y="889721"/>
            <a:ext cx="7758112" cy="2032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/>
              <a:t>Требование </a:t>
            </a:r>
            <a:r>
              <a:rPr lang="ru-RU" sz="2400" b="1" dirty="0" smtClean="0"/>
              <a:t>бизнеса </a:t>
            </a:r>
            <a:r>
              <a:rPr lang="ru-RU" sz="2400" b="1" dirty="0"/>
              <a:t>– </a:t>
            </a:r>
            <a:r>
              <a:rPr lang="ru-RU" sz="2400" b="1" dirty="0" smtClean="0"/>
              <a:t>увеличение скорости проведения расчётов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снижение расходов</a:t>
            </a:r>
            <a:endParaRPr lang="en-US" sz="2400" b="1" dirty="0"/>
          </a:p>
          <a:p>
            <a:pPr algn="ctr" eaLnBrk="1" hangingPunct="1">
              <a:defRPr/>
            </a:pPr>
            <a:endParaRPr lang="ru-RU" sz="2400" b="1" dirty="0"/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2060"/>
                </a:solidFill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</a:rPr>
              <a:t>business </a:t>
            </a:r>
            <a:r>
              <a:rPr lang="en-US" sz="2400" b="1" dirty="0">
                <a:solidFill>
                  <a:srgbClr val="002060"/>
                </a:solidFill>
              </a:rPr>
              <a:t>demands </a:t>
            </a:r>
            <a:r>
              <a:rPr lang="en-US" sz="2400" b="1" dirty="0" smtClean="0">
                <a:solidFill>
                  <a:srgbClr val="002060"/>
                </a:solidFill>
              </a:rPr>
              <a:t>- to speed up the settlements and to cut down the costs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4775" y="4016374"/>
            <a:ext cx="3743325" cy="18002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/>
              <a:t>Исключение из расчетов банков-посредников</a:t>
            </a:r>
            <a:endParaRPr lang="en-US" sz="2000" b="1" dirty="0"/>
          </a:p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</a:rPr>
              <a:t>Excluding intermediaries banks in the payment route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52731" y="4005016"/>
            <a:ext cx="3654425" cy="1787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/>
              <a:t>Использование в расчетах национальных валют</a:t>
            </a:r>
            <a:endParaRPr lang="en-US" sz="2000" b="1" dirty="0"/>
          </a:p>
          <a:p>
            <a:pPr algn="ctr" eaLnBrk="1" hangingPunct="1">
              <a:defRPr/>
            </a:pPr>
            <a:endParaRPr lang="ru-RU" sz="2000" b="1" dirty="0"/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</a:rPr>
              <a:t>Using national currencies in settlements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2051685" y="3068955"/>
            <a:ext cx="827087" cy="720090"/>
          </a:xfrm>
          <a:prstGeom prst="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372225" y="3068955"/>
            <a:ext cx="827088" cy="720090"/>
          </a:xfrm>
          <a:prstGeom prst="up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3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5" name="Прямоугольник с одним вырезанным углом 4"/>
          <p:cNvSpPr/>
          <p:nvPr/>
        </p:nvSpPr>
        <p:spPr>
          <a:xfrm flipV="1">
            <a:off x="4638675" y="712787"/>
            <a:ext cx="4013200" cy="1046163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 flipV="1">
            <a:off x="357139" y="727869"/>
            <a:ext cx="3886200" cy="1046162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69900" y="742950"/>
            <a:ext cx="3933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</a:rPr>
              <a:t>Основные проблемы российско-китайских межбанковских расчётов</a:t>
            </a:r>
            <a:r>
              <a:rPr lang="ru-RU" altLang="ru-RU" sz="20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700587" y="900271"/>
            <a:ext cx="388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>
                <a:solidFill>
                  <a:schemeClr val="bg1"/>
                </a:solidFill>
              </a:rPr>
              <a:t>Main problems in Sino-Russian interbank settlements</a:t>
            </a:r>
            <a:endParaRPr lang="ru-RU" altLang="ru-RU" sz="2000" dirty="0">
              <a:solidFill>
                <a:schemeClr val="bg1"/>
              </a:solidFill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368300" y="1988820"/>
            <a:ext cx="4103688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defRPr/>
            </a:pPr>
            <a:r>
              <a:rPr lang="ru-RU" altLang="ru-RU" sz="2200" b="1" dirty="0" smtClean="0"/>
              <a:t>Влияние </a:t>
            </a:r>
            <a:r>
              <a:rPr lang="ru-RU" altLang="ru-RU" sz="2200" b="1" dirty="0" err="1" smtClean="0"/>
              <a:t>санкционной</a:t>
            </a:r>
            <a:r>
              <a:rPr lang="ru-RU" altLang="ru-RU" sz="2200" b="1" dirty="0" smtClean="0"/>
              <a:t> политики других стран</a:t>
            </a:r>
            <a:endParaRPr lang="en-US" altLang="ru-RU" sz="2200" b="1" dirty="0" smtClean="0"/>
          </a:p>
          <a:p>
            <a:pPr marL="612775" indent="-342900"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447675" algn="l"/>
              </a:tabLst>
              <a:defRPr/>
            </a:pPr>
            <a:r>
              <a:rPr lang="ru-RU" altLang="ru-RU" sz="2000" dirty="0" smtClean="0"/>
              <a:t>Отказ китайских банков от проведения платежей</a:t>
            </a:r>
          </a:p>
          <a:p>
            <a:pPr marL="612775" indent="-342900"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buFont typeface="Wingdings" panose="05000000000000000000" pitchFamily="2" charset="2"/>
              <a:buChar char="Ø"/>
              <a:tabLst>
                <a:tab pos="447675" algn="l"/>
              </a:tabLst>
              <a:defRPr/>
            </a:pPr>
            <a:r>
              <a:rPr lang="ru-RU" altLang="ru-RU" sz="2000" dirty="0" smtClean="0"/>
              <a:t>Расторжение корр. отношений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defRPr/>
            </a:pPr>
            <a:r>
              <a:rPr lang="ru-RU" altLang="ru-RU" sz="2200" b="1" dirty="0" smtClean="0"/>
              <a:t>Низкая доля </a:t>
            </a:r>
            <a:r>
              <a:rPr lang="ru-RU" altLang="ru-RU" sz="2200" b="1" dirty="0" smtClean="0"/>
              <a:t>национальных </a:t>
            </a:r>
            <a:r>
              <a:rPr lang="ru-RU" altLang="ru-RU" sz="2200" b="1" dirty="0" smtClean="0"/>
              <a:t>валют в расчетах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36989" y="1988820"/>
            <a:ext cx="40132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defRPr/>
            </a:pPr>
            <a:r>
              <a:rPr lang="en-US" altLang="ru-RU" sz="2200" b="1" dirty="0" smtClean="0"/>
              <a:t>Impacts of other countries Sanction Policy</a:t>
            </a:r>
            <a:endParaRPr lang="ru-RU" altLang="ru-RU" sz="2200" b="1" dirty="0" smtClean="0"/>
          </a:p>
          <a:p>
            <a:pPr marL="541338" indent="-271463"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buFont typeface="Wingdings" panose="05000000000000000000" pitchFamily="2" charset="2"/>
              <a:buChar char="Ø"/>
              <a:defRPr/>
            </a:pPr>
            <a:r>
              <a:rPr lang="en-US" altLang="ru-RU" sz="2000" dirty="0" smtClean="0"/>
              <a:t>Reject of payments from / to Russia</a:t>
            </a:r>
          </a:p>
          <a:p>
            <a:pPr marL="541338" indent="-271463"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buFont typeface="Wingdings" panose="05000000000000000000" pitchFamily="2" charset="2"/>
              <a:buChar char="Ø"/>
              <a:defRPr/>
            </a:pPr>
            <a:r>
              <a:rPr lang="en-US" altLang="ru-RU" sz="2000" dirty="0" smtClean="0"/>
              <a:t>Termination of correspondent relations</a:t>
            </a:r>
            <a:endParaRPr lang="ru-RU" altLang="ru-RU" sz="2000" dirty="0" smtClean="0"/>
          </a:p>
          <a:p>
            <a:pPr eaLnBrk="1" hangingPunct="1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Clr>
                <a:srgbClr val="428B38"/>
              </a:buClr>
              <a:defRPr/>
            </a:pPr>
            <a:r>
              <a:rPr lang="en-US" altLang="ru-RU" sz="2200" b="1" dirty="0" smtClean="0"/>
              <a:t>The </a:t>
            </a:r>
            <a:r>
              <a:rPr lang="en-US" altLang="ru-RU" sz="2200" b="1" dirty="0" smtClean="0"/>
              <a:t>low share of </a:t>
            </a:r>
            <a:r>
              <a:rPr lang="en-US" altLang="ru-RU" sz="2200" b="1" dirty="0" smtClean="0"/>
              <a:t>local currencies in settlements</a:t>
            </a:r>
            <a:endParaRPr lang="ru-RU" altLang="ru-RU" sz="2200" b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443"/>
            <a:ext cx="9252520" cy="6933444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357139" y="2863934"/>
            <a:ext cx="3809046" cy="13290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/>
              <a:t>Ограничение конверсионных операций</a:t>
            </a:r>
            <a:r>
              <a:rPr lang="en-US" b="1" dirty="0"/>
              <a:t> </a:t>
            </a:r>
            <a:r>
              <a:rPr lang="ru-RU" b="1" dirty="0"/>
              <a:t>с юанем</a:t>
            </a:r>
            <a:endParaRPr lang="en-US" b="1" dirty="0"/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Restrictions of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CNY FX deals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41601" y="2863934"/>
            <a:ext cx="3899813" cy="13296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 smtClean="0"/>
              <a:t>Проведение сделок в рамках лимитов</a:t>
            </a:r>
            <a:endParaRPr lang="en-US" b="1" dirty="0"/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Interbank FX deals within the limits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7614" y="98535"/>
            <a:ext cx="8460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Sino-Russian interbank 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settlements: the practical issues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4331055" y="3276906"/>
            <a:ext cx="600989" cy="571182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7139" y="4441021"/>
            <a:ext cx="3764597" cy="1432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/>
              <a:t>Ограничение сети расчетов в </a:t>
            </a:r>
            <a:r>
              <a:rPr lang="en-US" b="1" dirty="0"/>
              <a:t>CNY</a:t>
            </a:r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>
                <a:solidFill>
                  <a:srgbClr val="002060"/>
                </a:solidFill>
              </a:rPr>
              <a:t>Restrictions of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CNY settlement network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338970" y="4905573"/>
            <a:ext cx="593074" cy="571182"/>
          </a:xfrm>
          <a:prstGeom prst="right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40196" y="4441021"/>
            <a:ext cx="3901218" cy="14321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ru-RU" b="1" dirty="0" smtClean="0"/>
              <a:t>Проведение расчетов в юанях с любыми другими банками</a:t>
            </a:r>
            <a:endParaRPr lang="en-US" b="1" dirty="0"/>
          </a:p>
          <a:p>
            <a:pPr algn="ctr" eaLnBrk="1" hangingPunct="1">
              <a:spcAft>
                <a:spcPts val="1200"/>
              </a:spcAft>
              <a:defRPr/>
            </a:pPr>
            <a:r>
              <a:rPr lang="en-US" b="1" dirty="0" smtClean="0">
                <a:solidFill>
                  <a:srgbClr val="002060"/>
                </a:solidFill>
              </a:rPr>
              <a:t>CNY settlements with other banks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 flipV="1">
            <a:off x="357138" y="727867"/>
            <a:ext cx="3981831" cy="800028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3" name="TextBox 9"/>
          <p:cNvSpPr txBox="1">
            <a:spLocks noChangeArrowheads="1"/>
          </p:cNvSpPr>
          <p:nvPr/>
        </p:nvSpPr>
        <p:spPr bwMode="auto">
          <a:xfrm>
            <a:off x="405944" y="727867"/>
            <a:ext cx="3933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</a:rPr>
              <a:t>Низкая доля национальных валют в расчетах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с одним вырезанным углом 24"/>
          <p:cNvSpPr/>
          <p:nvPr/>
        </p:nvSpPr>
        <p:spPr>
          <a:xfrm flipV="1">
            <a:off x="5040196" y="681796"/>
            <a:ext cx="3886200" cy="800028"/>
          </a:xfrm>
          <a:prstGeom prst="snip1Rect">
            <a:avLst/>
          </a:prstGeom>
          <a:gradFill flip="none" rotWithShape="0">
            <a:gsLst>
              <a:gs pos="100000">
                <a:srgbClr val="6CB640"/>
              </a:gs>
              <a:gs pos="0">
                <a:srgbClr val="428B3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5124462" y="681796"/>
            <a:ext cx="39330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b="1" dirty="0">
                <a:solidFill>
                  <a:schemeClr val="bg1"/>
                </a:solidFill>
              </a:rPr>
              <a:t>Low share of local currencies in the </a:t>
            </a:r>
            <a:r>
              <a:rPr lang="en-US" altLang="ru-RU" sz="2400" b="1" dirty="0" smtClean="0">
                <a:solidFill>
                  <a:schemeClr val="bg1"/>
                </a:solidFill>
              </a:rPr>
              <a:t>settlements</a:t>
            </a:r>
            <a:endParaRPr lang="ru-RU" altLang="ru-RU" sz="2400" dirty="0">
              <a:solidFill>
                <a:schemeClr val="bg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1505" y="1806937"/>
            <a:ext cx="3240405" cy="80892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Видимые проблемы </a:t>
            </a:r>
            <a:endParaRPr lang="en-US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Visible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problems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92090" y="1767449"/>
            <a:ext cx="3394710" cy="848411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i="1" dirty="0" smtClean="0">
                <a:solidFill>
                  <a:schemeClr val="tx1"/>
                </a:solidFill>
              </a:rPr>
              <a:t>Предлагаемые пути </a:t>
            </a:r>
            <a:r>
              <a:rPr lang="ru-RU" b="1" i="1" dirty="0">
                <a:solidFill>
                  <a:schemeClr val="tx1"/>
                </a:solidFill>
              </a:rPr>
              <a:t>решения</a:t>
            </a:r>
            <a:endParaRPr lang="en-US" b="1" i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The proposed solutions</a:t>
            </a:r>
            <a:endParaRPr lang="ru-RU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428B38"/>
            </a:gs>
            <a:gs pos="100000">
              <a:srgbClr val="6CB640"/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3_Тема Office">
  <a:themeElements>
    <a:clrScheme name="Другая 11">
      <a:dk1>
        <a:sysClr val="windowText" lastClr="000000"/>
      </a:dk1>
      <a:lt1>
        <a:sysClr val="window" lastClr="FFFFFF"/>
      </a:lt1>
      <a:dk2>
        <a:srgbClr val="346A6A"/>
      </a:dk2>
      <a:lt2>
        <a:srgbClr val="119129"/>
      </a:lt2>
      <a:accent1>
        <a:srgbClr val="585D62"/>
      </a:accent1>
      <a:accent2>
        <a:srgbClr val="767D83"/>
      </a:accent2>
      <a:accent3>
        <a:srgbClr val="3E505C"/>
      </a:accent3>
      <a:accent4>
        <a:srgbClr val="119129"/>
      </a:accent4>
      <a:accent5>
        <a:srgbClr val="00B050"/>
      </a:accent5>
      <a:accent6>
        <a:srgbClr val="7DA7D1"/>
      </a:accent6>
      <a:hlink>
        <a:srgbClr val="408080"/>
      </a:hlink>
      <a:folHlink>
        <a:srgbClr val="5EAEA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30E85821E93A1468C9447A2E051F8D3" ma:contentTypeVersion="0" ma:contentTypeDescription="Создание документа." ma:contentTypeScope="" ma:versionID="124684b2d735a5123218eb74821fa32e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EC8F73-46BE-490F-98E4-27BE59E9DD98}">
  <ds:schemaRefs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40B1161-4A9E-4E34-AC68-13B64513D4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62D52EB-6486-40E9-B8B7-0FA465D4E5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8852</TotalTime>
  <Words>800</Words>
  <Application>Microsoft Office PowerPoint</Application>
  <PresentationFormat>Экран (4:3)</PresentationFormat>
  <Paragraphs>136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17_Тема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Veta</dc:creator>
  <cp:lastModifiedBy>Горох Сергей Анатольевич</cp:lastModifiedBy>
  <cp:revision>578</cp:revision>
  <cp:lastPrinted>2017-09-04T02:08:44Z</cp:lastPrinted>
  <dcterms:created xsi:type="dcterms:W3CDTF">2011-12-09T02:15:27Z</dcterms:created>
  <dcterms:modified xsi:type="dcterms:W3CDTF">2017-09-04T08:12:44Z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0x010100D30E85821E93A1468C9447A2E051F8D3</vt:lpwstr>
  </property>
</Properties>
</file>