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27" r:id="rId2"/>
    <p:sldId id="434" r:id="rId3"/>
    <p:sldId id="431" r:id="rId4"/>
    <p:sldId id="421" r:id="rId5"/>
    <p:sldId id="432" r:id="rId6"/>
    <p:sldId id="430" r:id="rId7"/>
    <p:sldId id="433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14C6D"/>
    <a:srgbClr val="EA9E16"/>
    <a:srgbClr val="00783C"/>
    <a:srgbClr val="A6C3CE"/>
    <a:srgbClr val="6698AC"/>
    <a:srgbClr val="56899E"/>
    <a:srgbClr val="97A680"/>
    <a:srgbClr val="4C7020"/>
    <a:srgbClr val="3D738B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9831" autoAdjust="0"/>
  </p:normalViewPr>
  <p:slideViewPr>
    <p:cSldViewPr snapToGrid="0">
      <p:cViewPr>
        <p:scale>
          <a:sx n="70" d="100"/>
          <a:sy n="70" d="100"/>
        </p:scale>
        <p:origin x="-2874" y="-840"/>
      </p:cViewPr>
      <p:guideLst>
        <p:guide orient="horz" pos="754"/>
        <p:guide pos="800"/>
        <p:guide pos="341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896" y="-8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>
            <a:lvl1pPr defTabSz="937324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30" y="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>
            <a:lvl1pPr algn="r" defTabSz="937324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b" anchorCtr="0" compatLnSpc="1">
            <a:prstTxWarp prst="textNoShape">
              <a:avLst/>
            </a:prstTxWarp>
          </a:bodyPr>
          <a:lstStyle>
            <a:lvl1pPr defTabSz="937324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30" y="883158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b" anchorCtr="0" compatLnSpc="1">
            <a:prstTxWarp prst="textNoShape">
              <a:avLst/>
            </a:prstTxWarp>
          </a:bodyPr>
          <a:lstStyle>
            <a:lvl1pPr algn="r" defTabSz="937324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6AB5E0A1-CFA1-4776-A73E-AE920C122E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828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>
            <a:lvl1pPr defTabSz="937324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0" y="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>
            <a:lvl1pPr algn="r" defTabSz="937324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658" y="4415790"/>
            <a:ext cx="5143085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b" anchorCtr="0" compatLnSpc="1">
            <a:prstTxWarp prst="textNoShape">
              <a:avLst/>
            </a:prstTxWarp>
          </a:bodyPr>
          <a:lstStyle>
            <a:lvl1pPr defTabSz="937324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0" y="883158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8" rIns="93735" bIns="46868" numCol="1" anchor="b" anchorCtr="0" compatLnSpc="1">
            <a:prstTxWarp prst="textNoShape">
              <a:avLst/>
            </a:prstTxWarp>
          </a:bodyPr>
          <a:lstStyle>
            <a:lvl1pPr algn="r" defTabSz="937324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C6A721EE-C6C6-40C4-9BB3-3F3B599C26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127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21EE-C6C6-40C4-9BB3-3F3B599C263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21EE-C6C6-40C4-9BB3-3F3B599C263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0F50A-7F7B-4FEC-9A7A-B844CAEF44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58" name="Rectangle 1680"/>
          <p:cNvSpPr>
            <a:spLocks noChangeArrowheads="1"/>
          </p:cNvSpPr>
          <p:nvPr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4" name="Group 1684"/>
          <p:cNvGrpSpPr>
            <a:grpSpLocks/>
          </p:cNvGrpSpPr>
          <p:nvPr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0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1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62" name="Rectangle 1034"/>
          <p:cNvSpPr>
            <a:spLocks noChangeArrowheads="1"/>
          </p:cNvSpPr>
          <p:nvPr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3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4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5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7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8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9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0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1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2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3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4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5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6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7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8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9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0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1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2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3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4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5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6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7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9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0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1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2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3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4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5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6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7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8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9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0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1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2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3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4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5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6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8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9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0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1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2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3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4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5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6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7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8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9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1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22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23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226CFC8-5373-4B31-B84E-11660A6CB2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5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26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327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9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3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4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5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6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7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9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0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1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2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3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4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5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6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7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9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0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1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2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3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4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5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6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7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8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9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0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1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2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3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4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5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6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7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8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9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0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1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2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3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4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5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6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7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8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9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0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1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2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3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4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5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E1EC6-3227-4734-9A94-C1C4250DDC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5AF74-B0DB-4B8F-B5D0-117E8A738F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50170-56BF-4D94-9B9A-CEE5225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46898-3C83-41B6-AD0D-96DF45E6B7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AE1B0-1AD8-43C7-A8CF-3487936D4A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6A218-5128-4E24-B798-836A77351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22C9E-C320-43AF-8DF5-53E888293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1F7AA-64FC-46FB-AFEC-B5C8EB714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4B8E4-74DD-4CA5-B3A6-13E28CAF01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6D681-9B5B-4BB6-AC48-271C51058C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105" name="Rectangle 81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fld id="{73620046-0A74-441A-AB7E-BE94F86082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09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" name="Group 114"/>
          <p:cNvGrpSpPr>
            <a:grpSpLocks/>
          </p:cNvGrpSpPr>
          <p:nvPr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Rectangle 81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770" y="2819879"/>
            <a:ext cx="6099716" cy="1828799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783C"/>
                </a:solidFill>
              </a:rPr>
              <a:t/>
            </a:r>
            <a:br>
              <a:rPr lang="en-US" sz="3600" dirty="0" smtClean="0">
                <a:solidFill>
                  <a:srgbClr val="00783C"/>
                </a:solidFill>
              </a:rPr>
            </a:br>
            <a:r>
              <a:rPr lang="en-US" sz="2800" dirty="0" smtClean="0"/>
              <a:t> </a:t>
            </a:r>
            <a:r>
              <a:rPr lang="ru-RU" sz="2800" dirty="0" smtClean="0"/>
              <a:t>Как программа </a:t>
            </a:r>
            <a:r>
              <a:rPr lang="en-US" sz="2800" dirty="0" smtClean="0"/>
              <a:t>IFC</a:t>
            </a:r>
            <a:r>
              <a:rPr lang="ru-RU" sz="2800" dirty="0" smtClean="0"/>
              <a:t> </a:t>
            </a:r>
            <a:r>
              <a:rPr lang="ru-RU" sz="2800" dirty="0" smtClean="0"/>
              <a:t>«Доступ к финансовому обслуживанию» (</a:t>
            </a:r>
            <a:r>
              <a:rPr lang="en-US" sz="2800" dirty="0" smtClean="0"/>
              <a:t>A2F) </a:t>
            </a:r>
            <a:r>
              <a:rPr lang="ru-RU" sz="2800" dirty="0" smtClean="0"/>
              <a:t>может помочь банку сформировать рыночное предложение для женщин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783C"/>
                </a:solidFill>
              </a:rPr>
              <a:t/>
            </a:r>
            <a:br>
              <a:rPr lang="en-US" sz="2400" dirty="0" smtClean="0">
                <a:solidFill>
                  <a:srgbClr val="00783C"/>
                </a:solidFill>
              </a:rPr>
            </a:br>
            <a:r>
              <a:rPr lang="en-US" sz="2400" dirty="0" smtClean="0">
                <a:solidFill>
                  <a:srgbClr val="00783C"/>
                </a:solidFill>
              </a:rPr>
              <a:t/>
            </a:r>
            <a:br>
              <a:rPr lang="en-US" sz="2400" dirty="0" smtClean="0">
                <a:solidFill>
                  <a:srgbClr val="00783C"/>
                </a:solidFill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254190" y="4330208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783C"/>
                </a:solidFill>
                <a:latin typeface="+mj-lt"/>
                <a:ea typeface="+mj-ea"/>
                <a:cs typeface="+mj-cs"/>
              </a:rPr>
              <a:t>Автор: Рольф Берндт</a:t>
            </a:r>
            <a:r>
              <a:rPr lang="en-US" sz="1800" dirty="0" smtClean="0">
                <a:solidFill>
                  <a:srgbClr val="00783C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dirty="0" smtClean="0">
                <a:solidFill>
                  <a:srgbClr val="00783C"/>
                </a:solidFill>
                <a:latin typeface="+mj-lt"/>
                <a:ea typeface="+mj-ea"/>
                <a:cs typeface="+mj-cs"/>
              </a:rPr>
            </a:br>
            <a:r>
              <a:rPr lang="ru-RU" sz="1800" dirty="0" smtClean="0">
                <a:solidFill>
                  <a:srgbClr val="00783C"/>
                </a:solidFill>
                <a:latin typeface="+mj-lt"/>
                <a:ea typeface="+mj-ea"/>
                <a:cs typeface="+mj-cs"/>
              </a:rPr>
              <a:t>Региональный менеджер</a:t>
            </a:r>
            <a:r>
              <a:rPr lang="en-US" sz="1800" dirty="0" smtClean="0">
                <a:solidFill>
                  <a:srgbClr val="00783C"/>
                </a:solidFill>
                <a:latin typeface="+mj-lt"/>
                <a:ea typeface="+mj-ea"/>
                <a:cs typeface="+mj-cs"/>
              </a:rPr>
              <a:t> A2F</a:t>
            </a:r>
            <a:br>
              <a:rPr lang="en-US" sz="1800" dirty="0" smtClean="0">
                <a:solidFill>
                  <a:srgbClr val="00783C"/>
                </a:solidFill>
                <a:latin typeface="+mj-lt"/>
                <a:ea typeface="+mj-ea"/>
                <a:cs typeface="+mj-cs"/>
              </a:rPr>
            </a:br>
            <a:endParaRPr lang="en-US" sz="1800" dirty="0" smtClean="0">
              <a:solidFill>
                <a:srgbClr val="00783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0170-56BF-4D94-9B9A-CEE52257F23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2486"/>
            <a:ext cx="7772400" cy="47135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Это не корпоративная социальная ответственность и не субсидии – это выход к высокодоходному сегменту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Это не о том, что производительность портфеля мужчин и женщин одинакова – женщины демонстрируют высокий процент погашения и склонность к сбережениям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Это не о дискриминации, это - понимание различных потребностей и финансового поведения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Это не о розовых кредитных картах, Успех требует совокупности элементов: продукт может или не может быть важным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Это не отделяет мужчин; исследование показывает, что это не затрагивает клиентов мужского пола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0170-56BF-4D94-9B9A-CEE52257F2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81000" y="487052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0"/>
              </a:spcBef>
              <a:buNone/>
            </a:pPr>
            <a:r>
              <a:rPr lang="ru-RU" sz="2400" dirty="0" smtClean="0"/>
              <a:t>Итог – принципы гендерного финансового обслуживания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Рост доли рынка</a:t>
            </a:r>
            <a:r>
              <a:rPr lang="en-US" dirty="0" smtClean="0"/>
              <a:t>, </a:t>
            </a:r>
            <a:r>
              <a:rPr lang="ru-RU" dirty="0" smtClean="0"/>
              <a:t>репутация в качестве</a:t>
            </a:r>
            <a:r>
              <a:rPr lang="en-US" dirty="0" smtClean="0"/>
              <a:t> ‘</a:t>
            </a:r>
            <a:r>
              <a:rPr lang="ru-RU" dirty="0" smtClean="0"/>
              <a:t>Новатора</a:t>
            </a:r>
            <a:r>
              <a:rPr lang="en-US" dirty="0" smtClean="0"/>
              <a:t>’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Более высокий коэффициент перекрестных продаж</a:t>
            </a:r>
            <a:r>
              <a:rPr lang="en-US" dirty="0" smtClean="0"/>
              <a:t> (</a:t>
            </a:r>
            <a:r>
              <a:rPr lang="ru-RU" dirty="0" smtClean="0"/>
              <a:t>в пределах показателя: в 1 и 2 раза</a:t>
            </a:r>
            <a:r>
              <a:rPr lang="en-US" dirty="0" smtClean="0"/>
              <a:t>) </a:t>
            </a:r>
            <a:r>
              <a:rPr lang="ru-RU" dirty="0" smtClean="0"/>
              <a:t>и лояльности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Сильная предрасположенность к сбережениям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Положительное поведение относительно риска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Связь с семейным бюджетом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0170-56BF-4D94-9B9A-CEE52257F23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81000" y="664028"/>
            <a:ext cx="8534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kern="0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Возможности для банков при обращении к женскому рынку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>
          <a:xfrm>
            <a:off x="159964" y="208287"/>
            <a:ext cx="9144000" cy="1087437"/>
          </a:xfrm>
          <a:noFill/>
          <a:ln/>
        </p:spPr>
        <p:txBody>
          <a:bodyPr/>
          <a:lstStyle/>
          <a:p>
            <a:pPr algn="l"/>
            <a:r>
              <a:rPr lang="ru-RU" dirty="0" smtClean="0"/>
              <a:t>У МФК есть интегрированное предложение, объединяющее инвестиционные и консультативные услуги</a:t>
            </a:r>
            <a:endParaRPr lang="en-US" dirty="0">
              <a:solidFill>
                <a:srgbClr val="536739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288293" y="2402675"/>
            <a:ext cx="230882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sz="1600" dirty="0" smtClean="0"/>
              <a:t>Адресный и адаптированный комплект продуктов для определенного пола </a:t>
            </a:r>
          </a:p>
          <a:p>
            <a:pPr lvl="1"/>
            <a:r>
              <a:rPr lang="ru-RU" sz="1600" dirty="0" smtClean="0"/>
              <a:t>Абсолютно интегрированное предложение</a:t>
            </a:r>
            <a:endParaRPr lang="en-US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70126" y="1246313"/>
            <a:ext cx="1356608" cy="10810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1554" tIns="40074" rIns="31554" bIns="40074" anchor="ctr"/>
          <a:lstStyle/>
          <a:p>
            <a:pPr marL="12700" indent="-12700" algn="ctr" eaLnBrk="0" hangingPunct="0">
              <a:spcBef>
                <a:spcPct val="40000"/>
              </a:spcBef>
              <a:spcAft>
                <a:spcPct val="20000"/>
              </a:spcAft>
              <a:buNone/>
              <a:defRPr/>
            </a:pPr>
            <a:r>
              <a:rPr lang="ru-RU" sz="1600" b="1" dirty="0" smtClean="0">
                <a:latin typeface="+mn-lt"/>
              </a:rPr>
              <a:t>Инвестиционные услуги</a:t>
            </a:r>
            <a:r>
              <a:rPr lang="en-GB" sz="1600" b="1" dirty="0" smtClean="0">
                <a:latin typeface="+mn-lt"/>
                <a:cs typeface="Times New Roman" pitchFamily="18" charset="0"/>
              </a:rPr>
              <a:t> </a:t>
            </a:r>
            <a:endParaRPr lang="en-GB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26733" y="1246313"/>
            <a:ext cx="4589764" cy="4064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1554" tIns="40074" rIns="31554" bIns="40074" anchor="ctr"/>
          <a:lstStyle/>
          <a:p>
            <a:pPr marL="12700" indent="-12700" algn="ctr" eaLnBrk="0" hangingPunct="0">
              <a:spcBef>
                <a:spcPct val="40000"/>
              </a:spcBef>
              <a:spcAft>
                <a:spcPct val="20000"/>
              </a:spcAft>
              <a:buNone/>
              <a:defRPr/>
            </a:pPr>
            <a:r>
              <a:rPr lang="ru-RU" sz="1600" b="1" dirty="0" smtClean="0">
                <a:latin typeface="+mn-lt"/>
              </a:rPr>
              <a:t>Консультативные услуги</a:t>
            </a:r>
            <a:endParaRPr lang="en-GB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132819" y="2389313"/>
            <a:ext cx="1406038" cy="33575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1554" tIns="40074" rIns="31554" bIns="40074"/>
          <a:lstStyle/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Инструменты распределения рисков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Кредитные линии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Кредиты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Собственный капитал 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МСП и кредитное страхование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Финансирование цепочки поставок</a:t>
            </a:r>
            <a:endParaRPr lang="en-US" sz="12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626733" y="1652713"/>
            <a:ext cx="1142405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1554" tIns="40074" rIns="31554" bIns="40074" anchor="ctr"/>
          <a:lstStyle/>
          <a:p>
            <a:pPr marL="12700" indent="-12700" algn="ctr" eaLnBrk="0" hangingPunct="0">
              <a:spcBef>
                <a:spcPct val="40000"/>
              </a:spcBef>
              <a:spcAft>
                <a:spcPct val="20000"/>
              </a:spcAft>
              <a:buNone/>
              <a:defRPr/>
            </a:pPr>
            <a:r>
              <a:rPr lang="ru-RU" sz="1200" b="1" dirty="0" smtClean="0">
                <a:latin typeface="+mn-lt"/>
              </a:rPr>
              <a:t>Стратегия и аналитика</a:t>
            </a:r>
            <a:endParaRPr lang="en-GB" sz="1200" b="1" dirty="0">
              <a:latin typeface="+mn-lt"/>
              <a:cs typeface="Times New Roman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450978" y="2389313"/>
            <a:ext cx="1287277" cy="33575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1554" tIns="40074" rIns="31554" bIns="40074"/>
          <a:lstStyle/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en-US" sz="1200" dirty="0" smtClean="0">
                <a:latin typeface="+mn-lt"/>
                <a:cs typeface="Times New Roman" pitchFamily="18" charset="0"/>
              </a:rPr>
              <a:t> </a:t>
            </a:r>
            <a:r>
              <a:rPr lang="ru-RU" sz="1200" dirty="0" smtClean="0">
                <a:latin typeface="+mn-lt"/>
              </a:rPr>
              <a:t>Диагностика пола и оценка потребностей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Резюме исследования рынка пола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Изучение структуры гендерной среды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Практическое руководство по гендерной банковской деятельности</a:t>
            </a:r>
            <a:endParaRPr lang="en-US" sz="1200" dirty="0">
              <a:latin typeface="+mn-lt"/>
              <a:cs typeface="Times New Roman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769141" y="1652713"/>
            <a:ext cx="1162544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1554" tIns="40074" rIns="31554" bIns="40074" anchor="ctr"/>
          <a:lstStyle/>
          <a:p>
            <a:pPr marL="12700" indent="-12700" algn="ctr" eaLnBrk="0" hangingPunct="0">
              <a:spcBef>
                <a:spcPct val="40000"/>
              </a:spcBef>
              <a:spcAft>
                <a:spcPct val="20000"/>
              </a:spcAft>
              <a:buNone/>
              <a:defRPr/>
            </a:pPr>
            <a:r>
              <a:rPr lang="ru-RU" sz="1200" b="1" dirty="0" smtClean="0"/>
              <a:t>Управление по продукту</a:t>
            </a:r>
            <a:endParaRPr lang="en-GB" sz="1200" b="1" dirty="0">
              <a:latin typeface="+mn-lt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931685" y="1652713"/>
            <a:ext cx="1142405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1554" tIns="40074" rIns="31554" bIns="40074" anchor="ctr"/>
          <a:lstStyle/>
          <a:p>
            <a:pPr marL="12700" indent="-12700" algn="ctr" eaLnBrk="0" hangingPunct="0">
              <a:spcBef>
                <a:spcPct val="40000"/>
              </a:spcBef>
              <a:spcAft>
                <a:spcPct val="20000"/>
              </a:spcAft>
              <a:buNone/>
              <a:defRPr/>
            </a:pPr>
            <a:r>
              <a:rPr lang="ru-RU" sz="1200" b="1" dirty="0" smtClean="0"/>
              <a:t>Обучение</a:t>
            </a:r>
            <a:endParaRPr lang="en-GB" sz="1200" b="1" dirty="0">
              <a:latin typeface="+mn-lt"/>
              <a:cs typeface="Times New Roman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074091" y="1652713"/>
            <a:ext cx="1142405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1554" tIns="40074" rIns="31554" bIns="40074" anchor="ctr"/>
          <a:lstStyle/>
          <a:p>
            <a:pPr marL="12700" indent="-12700" algn="ctr" eaLnBrk="0" hangingPunct="0">
              <a:spcBef>
                <a:spcPct val="40000"/>
              </a:spcBef>
              <a:spcAft>
                <a:spcPct val="20000"/>
              </a:spcAft>
              <a:buNone/>
              <a:defRPr/>
            </a:pPr>
            <a:r>
              <a:rPr lang="ru-RU" sz="1200" b="1" dirty="0" smtClean="0">
                <a:latin typeface="+mn-lt"/>
              </a:rPr>
              <a:t>Деловые связи и брэндинг</a:t>
            </a:r>
            <a:endParaRPr lang="en-GB" sz="1200" b="1" dirty="0">
              <a:latin typeface="+mn-lt"/>
              <a:cs typeface="Times New Roman" pitchFamily="18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697740" y="2389313"/>
            <a:ext cx="1125929" cy="33442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1554" tIns="40074" rIns="31554" bIns="40074"/>
          <a:lstStyle/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ru-RU" sz="1200" dirty="0" smtClean="0"/>
              <a:t>Модель пакета по поддержке продукта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/>
              <a:t>Программа МФК по гендерному продукту </a:t>
            </a:r>
            <a:endParaRPr lang="en-US" sz="1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23668" y="2389313"/>
            <a:ext cx="1406038" cy="33442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1554" tIns="40074" rIns="31554" bIns="40074"/>
          <a:lstStyle/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en-US" sz="1200" dirty="0" smtClean="0">
                <a:latin typeface="+mn-lt"/>
                <a:cs typeface="Times New Roman" pitchFamily="18" charset="0"/>
              </a:rPr>
              <a:t> </a:t>
            </a:r>
            <a:r>
              <a:rPr lang="ru-RU" sz="1200" dirty="0" smtClean="0">
                <a:latin typeface="+mn-lt"/>
              </a:rPr>
              <a:t>Обучение Руководителей гендерной информирован</a:t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ности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Гендерный курс МФК по практическому обучению для РМ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>
                <a:latin typeface="+mn-lt"/>
              </a:rPr>
              <a:t>Женщины в программе бизнес-тренинга</a:t>
            </a:r>
            <a:endParaRPr lang="en-US" sz="1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158307" y="2389313"/>
            <a:ext cx="1493916" cy="33442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1554" tIns="40074" rIns="31554" bIns="40074"/>
          <a:lstStyle/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en-US" sz="1200" dirty="0" smtClean="0">
                <a:cs typeface="Times New Roman" pitchFamily="18" charset="0"/>
              </a:rPr>
              <a:t> </a:t>
            </a:r>
            <a:r>
              <a:rPr lang="ru-RU" sz="1200" dirty="0" smtClean="0"/>
              <a:t>Пакет программ для женщин</a:t>
            </a:r>
          </a:p>
          <a:p>
            <a:pPr marL="117475" indent="-117475" eaLnBrk="0" hangingPunct="0">
              <a:spcAft>
                <a:spcPct val="20000"/>
              </a:spcAft>
              <a:buClr>
                <a:schemeClr val="tx2"/>
              </a:buClr>
              <a:defRPr/>
            </a:pPr>
            <a:r>
              <a:rPr lang="ru-RU" sz="1200" dirty="0" smtClean="0"/>
              <a:t>Программа мероприятий и семинаров</a:t>
            </a:r>
            <a:endParaRPr lang="en-US" sz="1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4841" y="976750"/>
            <a:ext cx="44710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b="1" i="1" dirty="0" smtClean="0"/>
              <a:t>МФК делает ставку на предложение для женщин </a:t>
            </a:r>
            <a:r>
              <a:rPr lang="en-US" b="1" i="1" dirty="0" smtClean="0"/>
              <a:t>…</a:t>
            </a:r>
            <a:endParaRPr lang="en-US" b="1" i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044940" y="1010000"/>
            <a:ext cx="6766560" cy="5074916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763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50170-56BF-4D94-9B9A-CEE52257F23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8C479-A288-44CE-BE8E-E5CA5393FE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47160"/>
            <a:ext cx="1142912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892" y="1051560"/>
            <a:ext cx="1271412" cy="10058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5535" y="2514600"/>
            <a:ext cx="1106665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324600" y="2514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ea typeface="Calibri"/>
                <a:cs typeface="Times New Roman"/>
              </a:rPr>
              <a:t>Обзор международного опыта</a:t>
            </a:r>
            <a:r>
              <a:rPr lang="ru-RU" sz="1000" dirty="0" smtClean="0">
                <a:ea typeface="Calibri"/>
                <a:cs typeface="Times New Roman"/>
              </a:rPr>
              <a:t> </a:t>
            </a:r>
            <a:r>
              <a:rPr lang="ru-RU" sz="1000" b="1" dirty="0" smtClean="0">
                <a:ea typeface="Calibri"/>
                <a:cs typeface="Times New Roman"/>
              </a:rPr>
              <a:t>по предоставлению услуг в сфере</a:t>
            </a:r>
            <a:r>
              <a:rPr lang="ru-RU" sz="1000" dirty="0" smtClean="0">
                <a:ea typeface="Calibri"/>
                <a:cs typeface="Times New Roman"/>
              </a:rPr>
              <a:t> </a:t>
            </a:r>
            <a:r>
              <a:rPr lang="ru-RU" sz="1000" b="1" dirty="0" smtClean="0">
                <a:ea typeface="Calibri"/>
                <a:cs typeface="Times New Roman"/>
              </a:rPr>
              <a:t>банковского обслуживания МСП</a:t>
            </a:r>
            <a:r>
              <a:rPr lang="ru-RU" sz="1000" b="1" dirty="0" smtClean="0">
                <a:latin typeface="+mj-lt"/>
                <a:ea typeface="Tahoma" pitchFamily="34" charset="0"/>
                <a:cs typeface="Tahoma" pitchFamily="34" charset="0"/>
              </a:rPr>
              <a:t>: </a:t>
            </a:r>
            <a:r>
              <a:rPr lang="ru-RU" sz="1000" dirty="0" smtClean="0">
                <a:latin typeface="+mj-lt"/>
                <a:ea typeface="Tahoma" pitchFamily="34" charset="0"/>
                <a:cs typeface="Tahoma" pitchFamily="34" charset="0"/>
              </a:rPr>
              <a:t>Излагает ведущие методы и факторы достижения успеха для прибыльных банковских операций по МСП. Руководство было переведено на арабский, китайский, французский, русский и испанский языки.</a:t>
            </a:r>
            <a:endParaRPr lang="en-US" sz="1000" dirty="0" smtClean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029417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000" b="1" dirty="0" smtClean="0">
                <a:latin typeface="+mj-lt"/>
                <a:ea typeface="Tahoma" pitchFamily="34" charset="0"/>
                <a:cs typeface="Tahoma" pitchFamily="34" charset="0"/>
              </a:rPr>
              <a:t>Программа обучения банковскому обслуживанию МСП: </a:t>
            </a:r>
            <a:r>
              <a:rPr lang="ru-RU" sz="1000" dirty="0" smtClean="0">
                <a:latin typeface="+mj-lt"/>
                <a:ea typeface="Tahoma" pitchFamily="34" charset="0"/>
                <a:cs typeface="Tahoma" pitchFamily="34" charset="0"/>
              </a:rPr>
              <a:t>Трехдневный курс состоит из девяти модулей, включая разбор практических примеров и упражнения, и охватывает следующие области: бизнес-модели для банковского обслуживания МСП; определяются Возможности рынка, Управление клиентами, Продукты и услуги, Культура продаж, Управление кредитными рисками, ИТ и СУИ, и работа с персоналом, среди прочего.</a:t>
            </a:r>
            <a:endParaRPr lang="en-US" sz="1000" dirty="0" smtClean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013" y="1066800"/>
            <a:ext cx="2604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1000" b="1" dirty="0" smtClean="0">
                <a:latin typeface="+mj-lt"/>
                <a:ea typeface="Tahoma" pitchFamily="34" charset="0"/>
                <a:cs typeface="Tahoma" pitchFamily="34" charset="0"/>
              </a:rPr>
              <a:t>WIN-</a:t>
            </a:r>
            <a:r>
              <a:rPr lang="ru-RU" sz="1000" b="1" dirty="0" smtClean="0">
                <a:latin typeface="+mj-lt"/>
                <a:ea typeface="Tahoma" pitchFamily="34" charset="0"/>
                <a:cs typeface="Tahoma" pitchFamily="34" charset="0"/>
              </a:rPr>
              <a:t>МСП</a:t>
            </a:r>
            <a:r>
              <a:rPr lang="en-US" sz="1000" b="1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smtClean="0">
                <a:latin typeface="+mj-lt"/>
                <a:ea typeface="Tahoma" pitchFamily="34" charset="0"/>
                <a:cs typeface="Tahoma" pitchFamily="34" charset="0"/>
              </a:rPr>
              <a:t>Инструмент банковской диагностики</a:t>
            </a:r>
            <a:r>
              <a:rPr lang="en-US" sz="1000" b="1" dirty="0" smtClean="0">
                <a:latin typeface="+mj-lt"/>
                <a:ea typeface="Tahoma" pitchFamily="34" charset="0"/>
                <a:cs typeface="Tahoma" pitchFamily="34" charset="0"/>
              </a:rPr>
              <a:t>: </a:t>
            </a:r>
            <a:r>
              <a:rPr lang="ru-RU" sz="1000" dirty="0" smtClean="0">
                <a:latin typeface="+mj-lt"/>
                <a:ea typeface="Tahoma" pitchFamily="34" charset="0"/>
                <a:cs typeface="Tahoma" pitchFamily="34" charset="0"/>
              </a:rPr>
              <a:t>Руководство для оценки банковских операций с МСП и создания соответствующих проектов по консультативным услугам с компонентом, определенным для женщин.</a:t>
            </a:r>
            <a:endParaRPr lang="en-US" sz="1000" dirty="0" smtClean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38862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900" b="1" dirty="0" smtClean="0">
                <a:latin typeface="+mj-lt"/>
                <a:ea typeface="Tahoma" pitchFamily="34" charset="0"/>
                <a:cs typeface="Tahoma" pitchFamily="34" charset="0"/>
              </a:rPr>
              <a:t>Руководство по наиболее успешной практике управления клиентами: </a:t>
            </a:r>
            <a:r>
              <a:rPr lang="ru-RU" sz="900" dirty="0" smtClean="0">
                <a:latin typeface="+mj-lt"/>
                <a:ea typeface="Tahoma" pitchFamily="34" charset="0"/>
                <a:cs typeface="Tahoma" pitchFamily="34" charset="0"/>
              </a:rPr>
              <a:t>Руководство обрисовывает ключевые факторы достижения успеха при оптимальном обслуживании клиентов-МСП, и позволяет банкам максимизировать перспективу получения дохода. Это прежде всего техническая публикация, предназначенная для директоров и менеджеров банков, заинтересованных в приобретении ключевых навыков по улучшению роста и доходности, а также строительству и сохранению отношений с прибыльными клиентами в условиях постоянно растущей конкуренции за сегмент МСП. МСП, управляемые женщинами, считаются потребительским сегментом МСП.</a:t>
            </a:r>
            <a:endParaRPr lang="en-US" sz="900" dirty="0" smtClean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023360"/>
            <a:ext cx="959596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0" y="211352"/>
            <a:ext cx="9144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buNone/>
              <a:defRPr/>
            </a:pPr>
            <a:r>
              <a:rPr lang="ru-RU" sz="2200" b="1" kern="0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Поддержка с помощью ряда самых современных инструментов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20081121T195401_ToolkitHomePage-Icon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838200"/>
            <a:ext cx="1280160" cy="1524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81200" y="805696"/>
            <a:ext cx="27432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 smtClean="0">
                <a:latin typeface="+mj-lt"/>
                <a:ea typeface="Tahoma" pitchFamily="34" charset="0"/>
                <a:cs typeface="Tahoma" pitchFamily="34" charset="0"/>
              </a:rPr>
              <a:t>Доступ GEM к руководству по финансированию: </a:t>
            </a:r>
            <a:r>
              <a:rPr lang="ru-RU" sz="900" dirty="0" smtClean="0">
                <a:latin typeface="+mj-lt"/>
                <a:ea typeface="Tahoma" pitchFamily="34" charset="0"/>
                <a:cs typeface="Tahoma" pitchFamily="34" charset="0"/>
              </a:rPr>
              <a:t>Разработанное отделом МФК по Рынкам гендерного предпринимательства (GEM), это руководство предназначено для сотрудников, занимающихся инвестиционными и консультативными услугами, которые стремятся способствовать росту предприятий, управляемых женщинами, посредством разработки финансовых программ для коммерческих банков, таким образом увеличивая их доступ к финансовому обслуживанию</a:t>
            </a:r>
            <a:r>
              <a:rPr lang="en-US" sz="900" dirty="0" smtClean="0">
                <a:latin typeface="+mj-lt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2590800"/>
            <a:ext cx="266700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/>
              <a:t>WIN</a:t>
            </a:r>
            <a:r>
              <a:rPr lang="ru-RU" sz="900" b="1" dirty="0" smtClean="0"/>
              <a:t> (Женщины в Бизнесе)  </a:t>
            </a:r>
            <a:r>
              <a:rPr lang="en-US" sz="900" b="1" dirty="0" smtClean="0"/>
              <a:t>-</a:t>
            </a:r>
            <a:r>
              <a:rPr lang="ru-RU" sz="900" b="1" dirty="0" smtClean="0"/>
              <a:t> </a:t>
            </a:r>
            <a:r>
              <a:rPr lang="en-US" sz="900" b="1" dirty="0" smtClean="0"/>
              <a:t>A2F  </a:t>
            </a:r>
            <a:r>
              <a:rPr lang="ru-RU" sz="900" b="1" dirty="0" smtClean="0"/>
              <a:t>Практическое руководство</a:t>
            </a:r>
            <a:r>
              <a:rPr lang="en-US" sz="900" dirty="0" smtClean="0"/>
              <a:t>: </a:t>
            </a:r>
            <a:r>
              <a:rPr lang="ru-RU" sz="900" dirty="0" smtClean="0"/>
              <a:t>В настоящее время  наблюдается низкий уровень развития: Руководство для разработки нового конкурентного предложения для клиента, используя опробованное и правильное понятие Гендерной аналитики </a:t>
            </a:r>
            <a:r>
              <a:rPr lang="en-CA" sz="900" dirty="0" smtClean="0"/>
              <a:t>™, </a:t>
            </a:r>
            <a:r>
              <a:rPr lang="ru-RU" sz="900" dirty="0" smtClean="0"/>
              <a:t>Данное руководство показывает путь к становлению тем банком, который выбирают женщины.</a:t>
            </a:r>
            <a:endParaRPr lang="en-US" sz="900" dirty="0" smtClean="0"/>
          </a:p>
          <a:p>
            <a:endParaRPr lang="en-US" sz="900" dirty="0"/>
          </a:p>
        </p:txBody>
      </p:sp>
      <p:pic>
        <p:nvPicPr>
          <p:cNvPr id="16" name="Picture 1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841" y="2667000"/>
            <a:ext cx="1097559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9"/>
          <p:cNvSpPr txBox="1">
            <a:spLocks noChangeArrowheads="1"/>
          </p:cNvSpPr>
          <p:nvPr/>
        </p:nvSpPr>
        <p:spPr>
          <a:xfrm>
            <a:off x="0" y="203201"/>
            <a:ext cx="9144000" cy="563563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0"/>
              </a:spcBef>
              <a:buNone/>
              <a:defRPr/>
            </a:pPr>
            <a:r>
              <a:rPr lang="ru-RU" sz="2000" b="1" kern="0" dirty="0" smtClean="0">
                <a:solidFill>
                  <a:srgbClr val="014C6D"/>
                </a:solidFill>
                <a:latin typeface="Arial" pitchFamily="34" charset="0"/>
                <a:ea typeface="+mj-ea"/>
                <a:cs typeface="Arial" pitchFamily="34" charset="0"/>
              </a:rPr>
              <a:t>Пример: Коммерческий банк Ливана с помощью поэтапной дорожной карты запускает интенсивное обязательство об усовершенствовании условий ведения предпринимательской деятельности и управления рисками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20181628">
            <a:off x="6329341" y="4673123"/>
            <a:ext cx="183413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Сегмент для банков</a:t>
            </a:r>
            <a:r>
              <a:rPr lang="en-US" sz="1200" dirty="0" smtClean="0"/>
              <a:t>: </a:t>
            </a:r>
          </a:p>
          <a:p>
            <a:pPr algn="ctr"/>
            <a:r>
              <a:rPr lang="ru-RU" sz="1200" dirty="0" smtClean="0"/>
              <a:t>Подход высокого уровня задействования</a:t>
            </a:r>
            <a:endParaRPr lang="en-US" sz="1200" dirty="0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6227877"/>
            <a:ext cx="1771650" cy="63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8"/>
          <p:cNvGrpSpPr/>
          <p:nvPr/>
        </p:nvGrpSpPr>
        <p:grpSpPr>
          <a:xfrm>
            <a:off x="533400" y="1447800"/>
            <a:ext cx="6532733" cy="4610100"/>
            <a:chOff x="223086" y="973147"/>
            <a:chExt cx="7147847" cy="5084753"/>
          </a:xfrm>
        </p:grpSpPr>
        <p:sp>
          <p:nvSpPr>
            <p:cNvPr id="91" name="Rectangle 58"/>
            <p:cNvSpPr>
              <a:spLocks noChangeArrowheads="1"/>
            </p:cNvSpPr>
            <p:nvPr/>
          </p:nvSpPr>
          <p:spPr bwMode="auto">
            <a:xfrm>
              <a:off x="2350937" y="2583511"/>
              <a:ext cx="1554006" cy="817191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rgbClr val="666464"/>
              </a:solidFill>
              <a:prstDash val="sysDot"/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80147" tIns="40074" rIns="80147" bIns="40074" anchor="ctr"/>
            <a:lstStyle/>
            <a:p>
              <a:pPr>
                <a:defRPr/>
              </a:pP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58"/>
            <p:cNvSpPr>
              <a:spLocks noChangeArrowheads="1"/>
            </p:cNvSpPr>
            <p:nvPr/>
          </p:nvSpPr>
          <p:spPr bwMode="auto">
            <a:xfrm>
              <a:off x="576830" y="3319704"/>
              <a:ext cx="1554006" cy="817191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rgbClr val="666464"/>
              </a:solidFill>
              <a:prstDash val="sysDot"/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80147" tIns="40074" rIns="80147" bIns="40074" anchor="ctr"/>
            <a:lstStyle/>
            <a:p>
              <a:pPr>
                <a:defRPr/>
              </a:pP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2449842" y="2651575"/>
              <a:ext cx="1401288" cy="70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47" tIns="40074" rIns="80147" bIns="40074" anchor="ctr"/>
            <a:lstStyle/>
            <a:p>
              <a:pPr>
                <a:buSzPct val="25000"/>
                <a:buFont typeface="ZapfDingbats"/>
                <a:buNone/>
              </a:pPr>
              <a:r>
                <a:rPr lang="ru-RU" sz="1000" b="1" u="sng" dirty="0" smtClean="0">
                  <a:latin typeface="Arial" pitchFamily="34" charset="0"/>
                  <a:cs typeface="Arial" pitchFamily="34" charset="0"/>
                </a:rPr>
                <a:t>Модуль</a:t>
              </a:r>
              <a:r>
                <a:rPr lang="en-AU" sz="1000" b="1" u="sng" dirty="0" smtClean="0">
                  <a:latin typeface="Arial" pitchFamily="34" charset="0"/>
                  <a:cs typeface="Arial" pitchFamily="34" charset="0"/>
                </a:rPr>
                <a:t> 2</a:t>
              </a:r>
            </a:p>
            <a:p>
              <a:pPr>
                <a:buSzPct val="25000"/>
                <a:buFont typeface="ZapfDingbats"/>
                <a:buNone/>
              </a:pPr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Поддержка разработки программы обучения ЖвБ и предоставление штата Коммерческому банку Ливана</a:t>
              </a:r>
              <a:endParaRPr lang="en-GB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 Box 75"/>
            <p:cNvSpPr txBox="1">
              <a:spLocks noChangeArrowheads="1"/>
            </p:cNvSpPr>
            <p:nvPr/>
          </p:nvSpPr>
          <p:spPr bwMode="auto">
            <a:xfrm>
              <a:off x="741692" y="1193714"/>
              <a:ext cx="2721179" cy="2929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071154"/>
              </a:prstShdw>
            </a:effectLst>
          </p:spPr>
          <p:txBody>
            <a:bodyPr wrap="square" lIns="80147" tIns="40074" rIns="80147" bIns="40074">
              <a:spAutoFit/>
            </a:bodyPr>
            <a:lstStyle/>
            <a:p>
              <a:pPr algn="ctr"/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МСП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 / </a:t>
              </a: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ЖвБ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компонент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Text Box 75"/>
            <p:cNvSpPr txBox="1">
              <a:spLocks noChangeArrowheads="1"/>
            </p:cNvSpPr>
            <p:nvPr/>
          </p:nvSpPr>
          <p:spPr bwMode="auto">
            <a:xfrm>
              <a:off x="4124508" y="973147"/>
              <a:ext cx="2332009" cy="2929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071154"/>
              </a:prstShdw>
            </a:effectLst>
          </p:spPr>
          <p:txBody>
            <a:bodyPr wrap="square" lIns="80147" tIns="40074" rIns="80147" bIns="40074">
              <a:spAutoFit/>
            </a:bodyPr>
            <a:lstStyle/>
            <a:p>
              <a:pPr algn="ctr"/>
              <a:r>
                <a:rPr lang="en-US" sz="1200" dirty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Итого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: xx 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недель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58"/>
            <p:cNvSpPr>
              <a:spLocks noChangeArrowheads="1"/>
            </p:cNvSpPr>
            <p:nvPr/>
          </p:nvSpPr>
          <p:spPr bwMode="auto">
            <a:xfrm>
              <a:off x="561273" y="1832654"/>
              <a:ext cx="1554006" cy="817191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rgbClr val="666464"/>
              </a:solidFill>
              <a:prstDash val="sysDot"/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80147" tIns="40074" rIns="80147" bIns="40074" anchor="ctr"/>
            <a:lstStyle/>
            <a:p>
              <a:pPr>
                <a:defRPr/>
              </a:pP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42"/>
            <p:cNvSpPr>
              <a:spLocks noChangeArrowheads="1"/>
            </p:cNvSpPr>
            <p:nvPr/>
          </p:nvSpPr>
          <p:spPr bwMode="auto">
            <a:xfrm>
              <a:off x="668151" y="1884853"/>
              <a:ext cx="1401288" cy="70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47" tIns="40074" rIns="80147" bIns="40074" anchor="ctr"/>
            <a:lstStyle/>
            <a:p>
              <a:pPr>
                <a:buSzPct val="25000"/>
                <a:buFont typeface="ZapfDingbats"/>
                <a:buNone/>
              </a:pPr>
              <a:r>
                <a:rPr lang="ru-RU" sz="1000" b="1" u="sng" dirty="0" smtClean="0">
                  <a:latin typeface="Arial" pitchFamily="34" charset="0"/>
                  <a:cs typeface="Arial" pitchFamily="34" charset="0"/>
                </a:rPr>
                <a:t>Модуль</a:t>
              </a:r>
              <a:r>
                <a:rPr lang="en-AU" sz="1000" b="1" u="sng" dirty="0" smtClean="0">
                  <a:latin typeface="Arial" pitchFamily="34" charset="0"/>
                  <a:cs typeface="Arial" pitchFamily="34" charset="0"/>
                </a:rPr>
                <a:t> 1</a:t>
              </a:r>
            </a:p>
            <a:p>
              <a:pPr>
                <a:buSzPct val="25000"/>
                <a:buFont typeface="ZapfDingbats"/>
                <a:buNone/>
              </a:pPr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Поддержка качественного анализа банковского обслуживания МСП </a:t>
              </a:r>
              <a:endParaRPr lang="en-GB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58"/>
            <p:cNvSpPr>
              <a:spLocks noChangeArrowheads="1"/>
            </p:cNvSpPr>
            <p:nvPr/>
          </p:nvSpPr>
          <p:spPr bwMode="auto">
            <a:xfrm>
              <a:off x="4759048" y="2617469"/>
              <a:ext cx="1927502" cy="817191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rgbClr val="666464"/>
              </a:solidFill>
              <a:prstDash val="sysDot"/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80147" tIns="40074" rIns="80147" bIns="40074" anchor="ctr"/>
            <a:lstStyle/>
            <a:p>
              <a:pPr>
                <a:defRPr/>
              </a:pP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42"/>
            <p:cNvSpPr>
              <a:spLocks noChangeArrowheads="1"/>
            </p:cNvSpPr>
            <p:nvPr/>
          </p:nvSpPr>
          <p:spPr bwMode="auto">
            <a:xfrm>
              <a:off x="4912258" y="2685543"/>
              <a:ext cx="1688567" cy="70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47" tIns="40074" rIns="80147" bIns="40074" anchor="ctr"/>
            <a:lstStyle/>
            <a:p>
              <a:pPr algn="ctr">
                <a:buSzPct val="25000"/>
                <a:buFont typeface="ZapfDingbats"/>
                <a:buNone/>
              </a:pPr>
              <a:r>
                <a:rPr lang="ru-RU" sz="1000" b="1" u="sng" dirty="0" smtClean="0">
                  <a:latin typeface="Arial" pitchFamily="34" charset="0"/>
                  <a:cs typeface="Arial" pitchFamily="34" charset="0"/>
                </a:rPr>
                <a:t>Модуль</a:t>
              </a:r>
              <a:r>
                <a:rPr lang="en-AU" sz="1000" b="1" u="sng" dirty="0" smtClean="0">
                  <a:latin typeface="Arial" pitchFamily="34" charset="0"/>
                  <a:cs typeface="Arial" pitchFamily="34" charset="0"/>
                </a:rPr>
                <a:t> 4</a:t>
              </a:r>
            </a:p>
            <a:p>
              <a:pPr algn="ctr">
                <a:buSzPct val="25000"/>
                <a:buFont typeface="ZapfDingbats"/>
                <a:buNone/>
              </a:pPr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Управление риском ликвидности</a:t>
              </a:r>
              <a:endParaRPr lang="en-GB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42"/>
            <p:cNvSpPr>
              <a:spLocks noChangeArrowheads="1"/>
            </p:cNvSpPr>
            <p:nvPr/>
          </p:nvSpPr>
          <p:spPr bwMode="auto">
            <a:xfrm>
              <a:off x="667933" y="3356038"/>
              <a:ext cx="1401288" cy="70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47" tIns="40074" rIns="80147" bIns="40074" anchor="ctr"/>
            <a:lstStyle/>
            <a:p>
              <a:pPr>
                <a:buSzPct val="25000"/>
                <a:buFont typeface="ZapfDingbats"/>
                <a:buNone/>
              </a:pPr>
              <a:r>
                <a:rPr lang="ru-RU" sz="1000" b="1" u="sng" dirty="0" smtClean="0">
                  <a:latin typeface="Arial" pitchFamily="34" charset="0"/>
                  <a:cs typeface="Arial" pitchFamily="34" charset="0"/>
                </a:rPr>
                <a:t>Модуль</a:t>
              </a:r>
              <a:r>
                <a:rPr lang="en-AU" sz="1000" b="1" u="sng" dirty="0" smtClean="0">
                  <a:latin typeface="Arial" pitchFamily="34" charset="0"/>
                  <a:cs typeface="Arial" pitchFamily="34" charset="0"/>
                </a:rPr>
                <a:t> 3</a:t>
              </a:r>
            </a:p>
            <a:p>
              <a:pPr>
                <a:buSzPct val="25000"/>
                <a:buFont typeface="ZapfDingbats"/>
                <a:buNone/>
              </a:pPr>
              <a:r>
                <a:rPr lang="ru-RU" sz="1000" b="1" dirty="0" smtClean="0">
                  <a:latin typeface="Arial" pitchFamily="34" charset="0"/>
                  <a:cs typeface="Arial" pitchFamily="34" charset="0"/>
                </a:rPr>
                <a:t>Разработка ценностного предложения для МСП с определенным акцентом на ЖвБ</a:t>
              </a:r>
              <a:endParaRPr lang="en-GB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 Box 75"/>
            <p:cNvSpPr txBox="1">
              <a:spLocks noChangeArrowheads="1"/>
            </p:cNvSpPr>
            <p:nvPr/>
          </p:nvSpPr>
          <p:spPr bwMode="auto">
            <a:xfrm>
              <a:off x="1083470" y="977980"/>
              <a:ext cx="1727451" cy="2589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071154"/>
              </a:prstShdw>
            </a:effectLst>
          </p:spPr>
          <p:txBody>
            <a:bodyPr wrap="square" lIns="80147" tIns="40074" rIns="80147" bIns="40074">
              <a:spAutoFit/>
            </a:bodyPr>
            <a:lstStyle/>
            <a:p>
              <a:pPr algn="ctr"/>
              <a:r>
                <a:rPr lang="en-US" sz="1000" dirty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Итого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: xx 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недель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 Box 75"/>
            <p:cNvSpPr txBox="1">
              <a:spLocks noChangeArrowheads="1"/>
            </p:cNvSpPr>
            <p:nvPr/>
          </p:nvSpPr>
          <p:spPr bwMode="auto">
            <a:xfrm>
              <a:off x="3567557" y="1196797"/>
              <a:ext cx="3803376" cy="2929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071154"/>
              </a:prstShdw>
            </a:effectLst>
          </p:spPr>
          <p:txBody>
            <a:bodyPr wrap="square" lIns="80147" tIns="40074" rIns="80147" bIns="40074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компонент Управления рисками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37"/>
            <p:cNvSpPr>
              <a:spLocks noChangeShapeType="1"/>
            </p:cNvSpPr>
            <p:nvPr/>
          </p:nvSpPr>
          <p:spPr bwMode="auto">
            <a:xfrm flipH="1" flipV="1">
              <a:off x="1311887" y="2699634"/>
              <a:ext cx="0" cy="559859"/>
            </a:xfrm>
            <a:prstGeom prst="line">
              <a:avLst/>
            </a:prstGeom>
            <a:noFill/>
            <a:ln w="25400">
              <a:solidFill>
                <a:srgbClr val="BDBDBD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rgbClr val="717171"/>
              </a:prstShdw>
            </a:effectLst>
          </p:spPr>
          <p:txBody>
            <a:bodyPr wrap="square" lIns="80147" tIns="40074" rIns="80147" bIns="40074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/>
          </p:nvSpPr>
          <p:spPr bwMode="auto">
            <a:xfrm>
              <a:off x="1156810" y="5261117"/>
              <a:ext cx="1776889" cy="6111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rnd">
              <a:solidFill>
                <a:srgbClr val="666464"/>
              </a:solidFill>
              <a:prstDash val="sysDot"/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80147" tIns="40074" rIns="80147" bIns="40074" anchor="ctr"/>
            <a:lstStyle/>
            <a:p>
              <a:pPr algn="ctr">
                <a:defRPr/>
              </a:pPr>
              <a:endParaRPr lang="en-US"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42"/>
            <p:cNvSpPr>
              <a:spLocks noChangeArrowheads="1"/>
            </p:cNvSpPr>
            <p:nvPr/>
          </p:nvSpPr>
          <p:spPr bwMode="auto">
            <a:xfrm>
              <a:off x="1171086" y="5123252"/>
              <a:ext cx="1772139" cy="70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47" tIns="40074" rIns="80147" bIns="40074" anchor="ctr"/>
            <a:lstStyle/>
            <a:p>
              <a:pPr algn="ctr">
                <a:buSzPct val="25000"/>
                <a:buFont typeface="ZapfDingbats"/>
                <a:buNone/>
              </a:pPr>
              <a:r>
                <a:rPr lang="en-AU" sz="1000" b="1" u="sng" dirty="0" smtClean="0"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>
                <a:buSzPct val="25000"/>
                <a:buFont typeface="ZapfDingbats"/>
                <a:buNone/>
              </a:pPr>
              <a:r>
                <a:rPr lang="ru-RU" sz="1000" b="1" u="sng" dirty="0" smtClean="0">
                  <a:latin typeface="Arial" pitchFamily="34" charset="0"/>
                  <a:cs typeface="Arial" pitchFamily="34" charset="0"/>
                </a:rPr>
                <a:t>МСП</a:t>
              </a:r>
              <a:r>
                <a:rPr lang="en-AU" sz="1000" b="1" u="sng" dirty="0" smtClean="0">
                  <a:latin typeface="Arial" pitchFamily="34" charset="0"/>
                  <a:cs typeface="Arial" pitchFamily="34" charset="0"/>
                </a:rPr>
                <a:t> / </a:t>
              </a:r>
              <a:r>
                <a:rPr lang="ru-RU" sz="1000" b="1" u="sng" dirty="0" smtClean="0">
                  <a:latin typeface="Arial" pitchFamily="34" charset="0"/>
                  <a:cs typeface="Arial" pitchFamily="34" charset="0"/>
                </a:rPr>
                <a:t>ЖвБ</a:t>
              </a:r>
              <a:r>
                <a:rPr lang="en-AU" sz="1000" b="1" u="sng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1000" b="1" u="sng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buSzPct val="25000"/>
                <a:buFont typeface="ZapfDingbats"/>
                <a:buNone/>
              </a:pPr>
              <a:r>
                <a:rPr lang="ru-RU" sz="1000" b="1" u="sng" dirty="0" smtClean="0">
                  <a:latin typeface="Arial" pitchFamily="34" charset="0"/>
                  <a:cs typeface="Arial" pitchFamily="34" charset="0"/>
                </a:rPr>
                <a:t>Внедрение и освоение</a:t>
              </a:r>
              <a:endParaRPr lang="en-GB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524374" y="1646755"/>
              <a:ext cx="2371725" cy="2801420"/>
            </a:xfrm>
            <a:prstGeom prst="rect">
              <a:avLst/>
            </a:prstGeom>
            <a:noFill/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23086" y="1617122"/>
              <a:ext cx="3798582" cy="2887134"/>
            </a:xfrm>
            <a:prstGeom prst="rect">
              <a:avLst/>
            </a:prstGeom>
            <a:noFill/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08" name="Plus 107"/>
            <p:cNvSpPr/>
            <p:nvPr/>
          </p:nvSpPr>
          <p:spPr bwMode="auto">
            <a:xfrm>
              <a:off x="4064000" y="2768599"/>
              <a:ext cx="491067" cy="550333"/>
            </a:xfrm>
            <a:prstGeom prst="mathPlus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 flipH="1" flipV="1">
              <a:off x="2247661" y="2157966"/>
              <a:ext cx="0" cy="1662546"/>
            </a:xfrm>
            <a:prstGeom prst="line">
              <a:avLst/>
            </a:prstGeom>
            <a:noFill/>
            <a:ln w="25400">
              <a:solidFill>
                <a:srgbClr val="BDBDBD"/>
              </a:solidFill>
              <a:round/>
              <a:headEnd/>
              <a:tailEnd/>
            </a:ln>
            <a:effectLst>
              <a:prstShdw prst="shdw17" dist="17961" dir="2700000">
                <a:srgbClr val="717171"/>
              </a:prstShdw>
            </a:effectLst>
          </p:spPr>
          <p:txBody>
            <a:bodyPr wrap="square" lIns="80147" tIns="40074" rIns="80147" bIns="40074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Line 37"/>
            <p:cNvSpPr>
              <a:spLocks noChangeShapeType="1"/>
            </p:cNvSpPr>
            <p:nvPr/>
          </p:nvSpPr>
          <p:spPr bwMode="auto">
            <a:xfrm>
              <a:off x="2121474" y="3812328"/>
              <a:ext cx="122238" cy="0"/>
            </a:xfrm>
            <a:prstGeom prst="line">
              <a:avLst/>
            </a:prstGeom>
            <a:noFill/>
            <a:ln w="25400">
              <a:solidFill>
                <a:srgbClr val="BDBDBD"/>
              </a:solidFill>
              <a:round/>
              <a:headEnd/>
              <a:tailEnd/>
            </a:ln>
            <a:effectLst>
              <a:prstShdw prst="shdw17" dist="17961" dir="2700000">
                <a:srgbClr val="717171"/>
              </a:prstShdw>
            </a:effectLst>
          </p:spPr>
          <p:txBody>
            <a:bodyPr lIns="80147" tIns="40074" rIns="80147" bIns="40074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2131374" y="2183478"/>
              <a:ext cx="122238" cy="0"/>
            </a:xfrm>
            <a:prstGeom prst="line">
              <a:avLst/>
            </a:prstGeom>
            <a:noFill/>
            <a:ln w="25400">
              <a:solidFill>
                <a:srgbClr val="BDBDBD"/>
              </a:solidFill>
              <a:round/>
              <a:headEnd/>
              <a:tailEnd/>
            </a:ln>
            <a:effectLst>
              <a:prstShdw prst="shdw17" dist="17961" dir="2700000">
                <a:srgbClr val="717171"/>
              </a:prstShdw>
            </a:effectLst>
          </p:spPr>
          <p:txBody>
            <a:bodyPr lIns="80147" tIns="40074" rIns="80147" bIns="40074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897271" y="5018605"/>
              <a:ext cx="2331704" cy="1039295"/>
            </a:xfrm>
            <a:prstGeom prst="rect">
              <a:avLst/>
            </a:prstGeom>
            <a:noFill/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13" name="Equal 112"/>
            <p:cNvSpPr/>
            <p:nvPr/>
          </p:nvSpPr>
          <p:spPr bwMode="auto">
            <a:xfrm>
              <a:off x="1688041" y="4563533"/>
              <a:ext cx="601133" cy="448734"/>
            </a:xfrm>
            <a:prstGeom prst="mathEqual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2200" y="6435725"/>
            <a:ext cx="1884363" cy="279400"/>
          </a:xfrm>
        </p:spPr>
        <p:txBody>
          <a:bodyPr/>
          <a:lstStyle/>
          <a:p>
            <a:pPr>
              <a:defRPr/>
            </a:pPr>
            <a:fld id="{43EFD0B4-6667-497E-9C37-28ACA19377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18CF-EBB3-4A6C-9D34-7A40F5C51B2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NJpZBaA0ay1Ucm1Ppc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NJpZBaA0ay1Ucm1Ppc4w"/>
</p:tagLst>
</file>

<file path=ppt/theme/theme1.xml><?xml version="1.0" encoding="utf-8"?>
<a:theme xmlns:a="http://schemas.openxmlformats.org/drawingml/2006/main" name="Module 3 Pitching IFCs Womens Market Proposition to our Clients vre 0.4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3 Pitching IFCs Womens Market Proposition to our Clients vre 0.4</Template>
  <TotalTime>598</TotalTime>
  <Words>674</Words>
  <Application>Microsoft Office PowerPoint</Application>
  <PresentationFormat>On-screen Show (4:3)</PresentationFormat>
  <Paragraphs>77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 3 Pitching IFCs Womens Market Proposition to our Clients vre 0.4</vt:lpstr>
      <vt:lpstr>  Как программа IFC «Доступ к финансовому обслуживанию» (A2F) может помочь банку сформировать рыночное предложение для женщин    </vt:lpstr>
      <vt:lpstr>Slide 2</vt:lpstr>
      <vt:lpstr>Slide 3</vt:lpstr>
      <vt:lpstr>У МФК есть интегрированное предложение, объединяющее инвестиционные и консультативные услуги</vt:lpstr>
      <vt:lpstr>Slide 5</vt:lpstr>
      <vt:lpstr>Slide 6</vt:lpstr>
      <vt:lpstr>Приложения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Three  Pitching IFC’s Women’s Market Proposition to our Clients</dc:title>
  <dc:creator>hkipnis</dc:creator>
  <cp:lastModifiedBy>oegorova</cp:lastModifiedBy>
  <cp:revision>40</cp:revision>
  <cp:lastPrinted>2009-08-10T13:15:38Z</cp:lastPrinted>
  <dcterms:created xsi:type="dcterms:W3CDTF">2013-02-21T01:54:44Z</dcterms:created>
  <dcterms:modified xsi:type="dcterms:W3CDTF">2013-05-23T13:31:39Z</dcterms:modified>
</cp:coreProperties>
</file>