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95" r:id="rId2"/>
    <p:sldId id="296" r:id="rId3"/>
    <p:sldId id="287" r:id="rId4"/>
    <p:sldId id="284" r:id="rId5"/>
    <p:sldId id="303" r:id="rId6"/>
    <p:sldId id="300" r:id="rId7"/>
    <p:sldId id="292" r:id="rId8"/>
    <p:sldId id="301" r:id="rId9"/>
    <p:sldId id="293" r:id="rId10"/>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27730"/>
    <a:srgbClr val="EBECED"/>
    <a:srgbClr val="D5D5D5"/>
    <a:srgbClr val="D5D5D2"/>
    <a:srgbClr val="E00371"/>
    <a:srgbClr val="005E82"/>
    <a:srgbClr val="A30B35"/>
    <a:srgbClr val="7C330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inimized">
    <p:restoredLeft sz="4923" autoAdjust="0"/>
    <p:restoredTop sz="88786" autoAdjust="0"/>
  </p:normalViewPr>
  <p:slideViewPr>
    <p:cSldViewPr snapToGrid="0">
      <p:cViewPr varScale="1">
        <p:scale>
          <a:sx n="90" d="100"/>
          <a:sy n="90" d="100"/>
        </p:scale>
        <p:origin x="-2862" y="-96"/>
      </p:cViewPr>
      <p:guideLst>
        <p:guide orient="horz" pos="2165"/>
        <p:guide pos="2858"/>
      </p:guideLst>
    </p:cSldViewPr>
  </p:slideViewPr>
  <p:notesTextViewPr>
    <p:cViewPr>
      <p:scale>
        <a:sx n="75" d="100"/>
        <a:sy n="75" d="100"/>
      </p:scale>
      <p:origin x="0" y="0"/>
    </p:cViewPr>
  </p:notesTextViewPr>
  <p:sorterViewPr>
    <p:cViewPr>
      <p:scale>
        <a:sx n="100" d="100"/>
        <a:sy n="100" d="100"/>
      </p:scale>
      <p:origin x="0" y="3138"/>
    </p:cViewPr>
  </p:sorterViewPr>
  <p:notesViewPr>
    <p:cSldViewPr snapToGrid="0">
      <p:cViewPr>
        <p:scale>
          <a:sx n="125" d="100"/>
          <a:sy n="125" d="100"/>
        </p:scale>
        <p:origin x="-2898" y="2520"/>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9728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4" y="1"/>
            <a:ext cx="2971800" cy="497284"/>
          </a:xfrm>
          <a:prstGeom prst="rect">
            <a:avLst/>
          </a:prstGeom>
        </p:spPr>
        <p:txBody>
          <a:bodyPr vert="horz" lIns="91440" tIns="45720" rIns="91440" bIns="45720" rtlCol="0"/>
          <a:lstStyle>
            <a:lvl1pPr algn="r">
              <a:defRPr sz="1200"/>
            </a:lvl1pPr>
          </a:lstStyle>
          <a:p>
            <a:fld id="{D77633BE-0766-4701-97A4-87960AEAA15B}" type="datetimeFigureOut">
              <a:rPr lang="en-US" smtClean="0"/>
              <a:pPr/>
              <a:t>5/31/2013</a:t>
            </a:fld>
            <a:endParaRPr lang="en-US" dirty="0"/>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724203"/>
            <a:ext cx="5486400" cy="447556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1" y="9446678"/>
            <a:ext cx="2971800" cy="49728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9446678"/>
            <a:ext cx="2971800" cy="497284"/>
          </a:xfrm>
          <a:prstGeom prst="rect">
            <a:avLst/>
          </a:prstGeom>
        </p:spPr>
        <p:txBody>
          <a:bodyPr vert="horz" lIns="91440" tIns="45720" rIns="91440" bIns="45720" rtlCol="0" anchor="b"/>
          <a:lstStyle>
            <a:lvl1pPr algn="r">
              <a:defRPr sz="1200"/>
            </a:lvl1pPr>
          </a:lstStyle>
          <a:p>
            <a:fld id="{A2B71D9D-C59C-46A3-89DC-993D8C59CBB9}" type="slidenum">
              <a:rPr lang="en-US" smtClean="0"/>
              <a:pPr/>
              <a:t>‹#›</a:t>
            </a:fld>
            <a:endParaRPr lang="en-US" dirty="0"/>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3348" y="4724203"/>
            <a:ext cx="6487227" cy="4829648"/>
          </a:xfrm>
        </p:spPr>
        <p:txBody>
          <a:bodyPr>
            <a:normAutofit fontScale="92500" lnSpcReduction="10000"/>
          </a:bodyPr>
          <a:lstStyle/>
          <a:p>
            <a:pPr marL="228600" indent="-228600">
              <a:buFont typeface="+mj-lt"/>
              <a:buAutoNum type="arabicPeriod"/>
            </a:pPr>
            <a:r>
              <a:rPr lang="ru-RU" sz="1000" dirty="0" smtClean="0">
                <a:latin typeface="Arial" pitchFamily="34" charset="0"/>
                <a:cs typeface="Arial" pitchFamily="34" charset="0"/>
              </a:rPr>
              <a:t>В частности в </a:t>
            </a:r>
            <a:r>
              <a:rPr lang="ru-RU" sz="1000" dirty="0">
                <a:latin typeface="Arial" pitchFamily="34" charset="0"/>
                <a:cs typeface="Arial" pitchFamily="34" charset="0"/>
              </a:rPr>
              <a:t>ЗВРВК </a:t>
            </a:r>
            <a:r>
              <a:rPr lang="ru-RU" sz="1000" dirty="0" smtClean="0">
                <a:latin typeface="Arial" pitchFamily="34" charset="0"/>
                <a:cs typeface="Arial" pitchFamily="34" charset="0"/>
              </a:rPr>
              <a:t>внесены изменения, отражающие:</a:t>
            </a:r>
          </a:p>
          <a:p>
            <a:pPr marL="449263" lvl="1" indent="-212725">
              <a:buFont typeface="Arial" pitchFamily="34" charset="0"/>
              <a:buChar char="•"/>
            </a:pPr>
            <a:r>
              <a:rPr lang="ru-RU" sz="1000" b="1" dirty="0" smtClean="0">
                <a:latin typeface="Arial" pitchFamily="34" charset="0"/>
                <a:cs typeface="Arial" pitchFamily="34" charset="0"/>
              </a:rPr>
              <a:t>появление Таможенного союза </a:t>
            </a:r>
            <a:r>
              <a:rPr lang="ru-RU" sz="1000" dirty="0" smtClean="0">
                <a:latin typeface="Arial" pitchFamily="34" charset="0"/>
                <a:cs typeface="Arial" pitchFamily="34" charset="0"/>
              </a:rPr>
              <a:t>между Россией, Беларусью и Казахстаном (ФЗ № 409-ФЗ от 6 декабря 2011 года) – делается ссылка на законодательство </a:t>
            </a:r>
            <a:r>
              <a:rPr lang="ru-RU" sz="1000" dirty="0">
                <a:latin typeface="Arial" pitchFamily="34" charset="0"/>
                <a:cs typeface="Arial" pitchFamily="34" charset="0"/>
              </a:rPr>
              <a:t>Таможенного союза </a:t>
            </a:r>
            <a:r>
              <a:rPr lang="ru-RU" sz="1000" dirty="0" smtClean="0">
                <a:latin typeface="Arial" pitchFamily="34" charset="0"/>
                <a:cs typeface="Arial" pitchFamily="34" charset="0"/>
              </a:rPr>
              <a:t> и исключается упоминание таможенной территории Российской Федерации;</a:t>
            </a:r>
          </a:p>
          <a:p>
            <a:pPr marL="449263" lvl="1" indent="-212725">
              <a:buFont typeface="Arial" pitchFamily="34" charset="0"/>
              <a:buChar char="•"/>
            </a:pPr>
            <a:r>
              <a:rPr lang="ru-RU" sz="1000" dirty="0" smtClean="0">
                <a:latin typeface="Arial" pitchFamily="34" charset="0"/>
                <a:cs typeface="Arial" pitchFamily="34" charset="0"/>
              </a:rPr>
              <a:t>новое регулирование </a:t>
            </a:r>
            <a:r>
              <a:rPr lang="ru-RU" sz="1000" b="1" dirty="0" smtClean="0">
                <a:latin typeface="Arial" pitchFamily="34" charset="0"/>
                <a:cs typeface="Arial" pitchFamily="34" charset="0"/>
              </a:rPr>
              <a:t>клиринговой деятельности </a:t>
            </a:r>
            <a:r>
              <a:rPr lang="ru-RU" sz="1000" dirty="0" smtClean="0">
                <a:latin typeface="Arial" pitchFamily="34" charset="0"/>
                <a:cs typeface="Arial" pitchFamily="34" charset="0"/>
              </a:rPr>
              <a:t>в Российской Федерации и принятие закона «Об организованных торгах»;</a:t>
            </a:r>
          </a:p>
          <a:p>
            <a:pPr marL="449263" lvl="1" indent="-212725">
              <a:buFont typeface="Arial" pitchFamily="34" charset="0"/>
              <a:buChar char="•"/>
            </a:pPr>
            <a:r>
              <a:rPr lang="ru-RU" sz="1000" dirty="0" smtClean="0">
                <a:latin typeface="Arial" pitchFamily="34" charset="0"/>
                <a:cs typeface="Arial" pitchFamily="34" charset="0"/>
              </a:rPr>
              <a:t>прямой </a:t>
            </a:r>
            <a:r>
              <a:rPr lang="ru-RU" sz="1000" b="1" dirty="0" smtClean="0">
                <a:latin typeface="Arial" pitchFamily="34" charset="0"/>
                <a:cs typeface="Arial" pitchFamily="34" charset="0"/>
              </a:rPr>
              <a:t>запрет на создание филиалов </a:t>
            </a:r>
            <a:r>
              <a:rPr lang="ru-RU" sz="1000" b="1" dirty="0">
                <a:latin typeface="Arial" pitchFamily="34" charset="0"/>
                <a:cs typeface="Arial" pitchFamily="34" charset="0"/>
              </a:rPr>
              <a:t>иностранных кредитных </a:t>
            </a:r>
            <a:r>
              <a:rPr lang="ru-RU" sz="1000" b="1" dirty="0" smtClean="0">
                <a:latin typeface="Arial" pitchFamily="34" charset="0"/>
                <a:cs typeface="Arial" pitchFamily="34" charset="0"/>
              </a:rPr>
              <a:t>организаций</a:t>
            </a:r>
            <a:r>
              <a:rPr lang="ru-RU" sz="1000" dirty="0" smtClean="0">
                <a:latin typeface="Arial" pitchFamily="34" charset="0"/>
                <a:cs typeface="Arial" pitchFamily="34" charset="0"/>
              </a:rPr>
              <a:t>, введенный в марте этого года.</a:t>
            </a:r>
          </a:p>
          <a:p>
            <a:pPr marL="449263" lvl="1" indent="-212725">
              <a:buFont typeface="Arial" pitchFamily="34" charset="0"/>
              <a:buChar char="•"/>
            </a:pPr>
            <a:endParaRPr lang="ru-RU" sz="1000" dirty="0" smtClean="0">
              <a:latin typeface="Arial" pitchFamily="34" charset="0"/>
              <a:cs typeface="Arial" pitchFamily="34" charset="0"/>
            </a:endParaRPr>
          </a:p>
          <a:p>
            <a:pPr marL="236538" lvl="1"/>
            <a:r>
              <a:rPr lang="ru-RU" sz="1000" dirty="0" smtClean="0">
                <a:latin typeface="Arial" pitchFamily="34" charset="0"/>
                <a:cs typeface="Arial" pitchFamily="34" charset="0"/>
              </a:rPr>
              <a:t>Большинство изменений в ЗВРВК и иные акты, регулирующие валютные правоотношения, , принятых в конце 2011 – 2012 году, являются точечными и, как правило, вступали или вступят в силу </a:t>
            </a:r>
            <a:r>
              <a:rPr lang="ru-RU" sz="1000" b="1" dirty="0" smtClean="0">
                <a:latin typeface="Arial" pitchFamily="34" charset="0"/>
                <a:cs typeface="Arial" pitchFamily="34" charset="0"/>
              </a:rPr>
              <a:t>лишь по истечении некоторого времени</a:t>
            </a:r>
            <a:r>
              <a:rPr lang="ru-RU" sz="1000" dirty="0" smtClean="0">
                <a:latin typeface="Arial" pitchFamily="34" charset="0"/>
                <a:cs typeface="Arial" pitchFamily="34" charset="0"/>
              </a:rPr>
              <a:t>, чтобы обеспечить плавный переход к их применению на практике.</a:t>
            </a:r>
          </a:p>
          <a:p>
            <a:pPr marL="228600"/>
            <a:endParaRPr lang="ru-RU" sz="1000" dirty="0" smtClean="0">
              <a:latin typeface="Arial" pitchFamily="34" charset="0"/>
              <a:cs typeface="Arial" pitchFamily="34" charset="0"/>
            </a:endParaRPr>
          </a:p>
          <a:p>
            <a:pPr marL="228600" indent="-228600">
              <a:buFont typeface="+mj-lt"/>
              <a:buAutoNum type="arabicPeriod" startAt="2"/>
            </a:pPr>
            <a:r>
              <a:rPr lang="ru-RU" sz="1000" dirty="0" smtClean="0">
                <a:latin typeface="Arial" pitchFamily="34" charset="0"/>
                <a:cs typeface="Arial" pitchFamily="34" charset="0"/>
              </a:rPr>
              <a:t>Совершенствование </a:t>
            </a:r>
            <a:r>
              <a:rPr lang="ru-RU" sz="1000" dirty="0">
                <a:latin typeface="Arial" pitchFamily="34" charset="0"/>
                <a:cs typeface="Arial" pitchFamily="34" charset="0"/>
              </a:rPr>
              <a:t>механизмов осуществления валютного контроля – внесены изменения в порядок оформления паспорта сделки, введены новые процедуры по взаимодействию между участниками валютных правоотношений, валютными агентами и органами валютного контроля (в том числе, предусматривается электронный документооборот). </a:t>
            </a:r>
          </a:p>
          <a:p>
            <a:pPr marL="228600" indent="-228600">
              <a:buFont typeface="+mj-lt"/>
              <a:buAutoNum type="arabicPeriod" startAt="2"/>
            </a:pPr>
            <a:endParaRPr lang="ru-RU" sz="1000" dirty="0">
              <a:latin typeface="Arial" pitchFamily="34" charset="0"/>
              <a:cs typeface="Arial" pitchFamily="34" charset="0"/>
            </a:endParaRPr>
          </a:p>
          <a:p>
            <a:pPr marL="228600" indent="-228600">
              <a:buFont typeface="+mj-lt"/>
              <a:buAutoNum type="arabicPeriod" startAt="2"/>
            </a:pPr>
            <a:r>
              <a:rPr lang="ru-RU" sz="1000" dirty="0" smtClean="0">
                <a:latin typeface="Arial" pitchFamily="34" charset="0"/>
                <a:cs typeface="Arial" pitchFamily="34" charset="0"/>
              </a:rPr>
              <a:t>Соответственно, наблюдается усиление контроля за:</a:t>
            </a:r>
          </a:p>
          <a:p>
            <a:pPr marL="228600" indent="-228600">
              <a:buFont typeface="+mj-lt"/>
              <a:buAutoNum type="arabicPeriod" startAt="2"/>
            </a:pPr>
            <a:endParaRPr lang="ru-RU" sz="1000" dirty="0" smtClean="0">
              <a:latin typeface="Arial" pitchFamily="34" charset="0"/>
              <a:cs typeface="Arial" pitchFamily="34" charset="0"/>
            </a:endParaRPr>
          </a:p>
          <a:p>
            <a:pPr marL="449263" lvl="1" indent="-212725">
              <a:buFont typeface="Arial" pitchFamily="34" charset="0"/>
              <a:buChar char="•"/>
            </a:pPr>
            <a:r>
              <a:rPr lang="ru-RU" sz="1000" dirty="0" smtClean="0">
                <a:latin typeface="Arial" pitchFamily="34" charset="0"/>
                <a:cs typeface="Arial" pitchFamily="34" charset="0"/>
              </a:rPr>
              <a:t>валютными операциями в сфере внешней торговли (более подробное информирование банков об условиях внешнеторговых операций, ужесточение ответственности за нарушение требования о репатриации валюты); а также </a:t>
            </a:r>
          </a:p>
          <a:p>
            <a:pPr marL="449263" lvl="1" indent="-212725">
              <a:buFont typeface="Arial" pitchFamily="34" charset="0"/>
              <a:buChar char="•"/>
            </a:pPr>
            <a:endParaRPr lang="ru-RU" sz="1000" dirty="0" smtClean="0">
              <a:latin typeface="Arial" pitchFamily="34" charset="0"/>
              <a:cs typeface="Arial" pitchFamily="34" charset="0"/>
            </a:endParaRPr>
          </a:p>
          <a:p>
            <a:pPr marL="449263" lvl="1" indent="-212725">
              <a:buFont typeface="Arial" pitchFamily="34" charset="0"/>
              <a:buChar char="•"/>
            </a:pPr>
            <a:r>
              <a:rPr lang="ru-RU" sz="1000" dirty="0">
                <a:latin typeface="Arial" pitchFamily="34" charset="0"/>
                <a:cs typeface="Arial" pitchFamily="34" charset="0"/>
              </a:rPr>
              <a:t>валютными операциями физических лиц (этому свидетельствует совокупность изменений, направленных на ограничение использования зарубежных счетов</a:t>
            </a:r>
            <a:r>
              <a:rPr lang="ru-RU" sz="1000" dirty="0" smtClean="0">
                <a:latin typeface="Arial" pitchFamily="34" charset="0"/>
                <a:cs typeface="Arial" pitchFamily="34" charset="0"/>
              </a:rPr>
              <a:t>).</a:t>
            </a:r>
            <a:endParaRPr lang="ru-RU" sz="1000" dirty="0">
              <a:latin typeface="Arial" pitchFamily="34" charset="0"/>
              <a:cs typeface="Arial" pitchFamily="34" charset="0"/>
            </a:endParaRPr>
          </a:p>
          <a:p>
            <a:pPr marL="236538" lvl="1"/>
            <a:endParaRPr lang="ru-RU" sz="1000" b="1" dirty="0" smtClean="0">
              <a:latin typeface="Arial" pitchFamily="34" charset="0"/>
              <a:cs typeface="Arial" pitchFamily="34" charset="0"/>
            </a:endParaRPr>
          </a:p>
          <a:p>
            <a:pPr marL="228600" indent="-228600">
              <a:buFont typeface="+mj-lt"/>
              <a:buAutoNum type="arabicPeriod" startAt="2"/>
            </a:pPr>
            <a:r>
              <a:rPr lang="ru-RU" sz="1000" dirty="0" smtClean="0">
                <a:latin typeface="Arial" pitchFamily="34" charset="0"/>
                <a:cs typeface="Arial" pitchFamily="34" charset="0"/>
              </a:rPr>
              <a:t>Внесение изменений в КоАП (расширенный список незаконных операций, совершение которых влечет наложение конфискационных штрафов) и подготовка изменений в УК (усиление ответственности за нарушение требований о репатриации валюты).</a:t>
            </a:r>
          </a:p>
          <a:p>
            <a:pPr marL="228600" indent="-228600">
              <a:buFont typeface="+mj-lt"/>
              <a:buAutoNum type="arabicPeriod" startAt="2"/>
            </a:pPr>
            <a:endParaRPr lang="ru-RU" sz="1000" dirty="0" smtClean="0"/>
          </a:p>
          <a:p>
            <a:pPr marL="228600" indent="-228600">
              <a:buFont typeface="+mj-lt"/>
              <a:buAutoNum type="arabicPeriod" startAt="2"/>
            </a:pPr>
            <a:r>
              <a:rPr lang="ru-RU" sz="1000" dirty="0">
                <a:latin typeface="Arial" pitchFamily="34" charset="0"/>
                <a:cs typeface="Arial" pitchFamily="34" charset="0"/>
              </a:rPr>
              <a:t>Ужесточение </a:t>
            </a:r>
            <a:r>
              <a:rPr lang="ru-RU" sz="1000" dirty="0" smtClean="0">
                <a:latin typeface="Arial" pitchFamily="34" charset="0"/>
                <a:cs typeface="Arial" pitchFamily="34" charset="0"/>
              </a:rPr>
              <a:t>регулирования происходит </a:t>
            </a:r>
            <a:r>
              <a:rPr lang="ru-RU" sz="1000" dirty="0">
                <a:latin typeface="Arial" pitchFamily="34" charset="0"/>
                <a:cs typeface="Arial" pitchFamily="34" charset="0"/>
              </a:rPr>
              <a:t>на фоне сохранения </a:t>
            </a:r>
            <a:r>
              <a:rPr lang="ru-RU" sz="1000" dirty="0" smtClean="0">
                <a:latin typeface="Arial" pitchFamily="34" charset="0"/>
                <a:cs typeface="Arial" pitchFamily="34" charset="0"/>
              </a:rPr>
              <a:t>формальной свободы на движение капитал (его ввоз </a:t>
            </a:r>
            <a:r>
              <a:rPr lang="ru-RU" sz="1000" dirty="0">
                <a:latin typeface="Arial" pitchFamily="34" charset="0"/>
                <a:cs typeface="Arial" pitchFamily="34" charset="0"/>
              </a:rPr>
              <a:t>и </a:t>
            </a:r>
            <a:r>
              <a:rPr lang="ru-RU" sz="1000" dirty="0" smtClean="0">
                <a:latin typeface="Arial" pitchFamily="34" charset="0"/>
                <a:cs typeface="Arial" pitchFamily="34" charset="0"/>
              </a:rPr>
              <a:t>вывоз). Однако, те меры, которые предпринимаются государством под </a:t>
            </a:r>
            <a:r>
              <a:rPr lang="ru-RU" sz="1000" b="1" dirty="0" smtClean="0">
                <a:latin typeface="Arial" pitchFamily="34" charset="0"/>
                <a:cs typeface="Arial" pitchFamily="34" charset="0"/>
              </a:rPr>
              <a:t>эгидой противодействия незаконному оттоку капитала и борьбы с размещением средств за рубежом</a:t>
            </a:r>
            <a:r>
              <a:rPr lang="ru-RU" sz="1000" dirty="0" smtClean="0">
                <a:latin typeface="Arial" pitchFamily="34" charset="0"/>
                <a:cs typeface="Arial" pitchFamily="34" charset="0"/>
              </a:rPr>
              <a:t>, в конечном итоге создают дополнительные барьеры, мешающие нормальной предпринимательской деятельности и распоряжению денежными средствами российскими резидентами. </a:t>
            </a:r>
          </a:p>
          <a:p>
            <a:pPr marL="228600" indent="-228600">
              <a:buFont typeface="+mj-lt"/>
              <a:buAutoNum type="arabicPeriod" startAt="2"/>
            </a:pPr>
            <a:endParaRPr lang="ru-RU" sz="1000" dirty="0" smtClean="0">
              <a:latin typeface="Arial" pitchFamily="34" charset="0"/>
              <a:cs typeface="Arial" pitchFamily="34" charset="0"/>
            </a:endParaRPr>
          </a:p>
          <a:p>
            <a:pPr marL="228600" indent="-228600">
              <a:buFont typeface="+mj-lt"/>
              <a:buAutoNum type="arabicPeriod" startAt="2"/>
            </a:pPr>
            <a:endParaRPr lang="ru-RU" sz="1000" dirty="0">
              <a:latin typeface="Arial" pitchFamily="34" charset="0"/>
              <a:cs typeface="Arial" pitchFamily="34" charset="0"/>
            </a:endParaRPr>
          </a:p>
          <a:p>
            <a:pPr marL="228600" indent="-228600">
              <a:buFont typeface="+mj-lt"/>
              <a:buAutoNum type="arabicPeriod" startAt="2"/>
            </a:pPr>
            <a:endParaRPr lang="ru-RU" sz="1000" dirty="0" smtClean="0">
              <a:latin typeface="Arial" pitchFamily="34" charset="0"/>
              <a:cs typeface="Arial" pitchFamily="34" charset="0"/>
            </a:endParaRPr>
          </a:p>
          <a:p>
            <a:pPr marL="228600" indent="-228600">
              <a:buFont typeface="+mj-lt"/>
              <a:buAutoNum type="arabicPeriod" startAt="2"/>
            </a:pPr>
            <a:endParaRPr lang="ru-RU" sz="1000" dirty="0" smtClean="0">
              <a:latin typeface="Arial" pitchFamily="34" charset="0"/>
              <a:cs typeface="Arial" pitchFamily="34" charset="0"/>
            </a:endParaRPr>
          </a:p>
          <a:p>
            <a:pPr marL="228600" indent="-228600">
              <a:buFont typeface="+mj-lt"/>
              <a:buAutoNum type="arabicPeriod" startAt="2"/>
            </a:pPr>
            <a:endParaRPr lang="ru-RU" sz="1000" dirty="0">
              <a:latin typeface="Arial" pitchFamily="34" charset="0"/>
              <a:cs typeface="Arial" pitchFamily="34" charset="0"/>
            </a:endParaRPr>
          </a:p>
          <a:p>
            <a:pPr marL="228600" indent="-228600">
              <a:buFont typeface="+mj-lt"/>
              <a:buAutoNum type="arabicPeriod" startAt="2"/>
            </a:pPr>
            <a:endParaRPr lang="ru-RU" sz="1000" dirty="0" smtClean="0">
              <a:latin typeface="Arial" pitchFamily="34" charset="0"/>
              <a:cs typeface="Arial" pitchFamily="34" charset="0"/>
            </a:endParaRPr>
          </a:p>
          <a:p>
            <a:pPr marL="228600" indent="-228600">
              <a:buFont typeface="+mj-lt"/>
              <a:buAutoNum type="arabicPeriod" startAt="2"/>
            </a:pPr>
            <a:endParaRPr lang="en-US" sz="1000" dirty="0">
              <a:latin typeface="Arial" pitchFamily="34" charset="0"/>
              <a:cs typeface="Arial" pitchFamily="34" charset="0"/>
            </a:endParaRPr>
          </a:p>
        </p:txBody>
      </p:sp>
      <p:sp>
        <p:nvSpPr>
          <p:cNvPr id="4" name="Slide Number Placeholder 3"/>
          <p:cNvSpPr>
            <a:spLocks noGrp="1"/>
          </p:cNvSpPr>
          <p:nvPr>
            <p:ph type="sldNum" sz="quarter" idx="10"/>
          </p:nvPr>
        </p:nvSpPr>
        <p:spPr>
          <a:xfrm>
            <a:off x="5693826" y="9583800"/>
            <a:ext cx="934420" cy="230381"/>
          </a:xfrm>
        </p:spPr>
        <p:txBody>
          <a:bodyPr/>
          <a:lstStyle/>
          <a:p>
            <a:fld id="{A2B71D9D-C59C-46A3-89DC-993D8C59CBB9}" type="slidenum">
              <a:rPr lang="en-US" smtClean="0"/>
              <a:pPr/>
              <a:t>2</a:t>
            </a:fld>
            <a:endParaRPr lang="en-US" dirty="0"/>
          </a:p>
        </p:txBody>
      </p:sp>
    </p:spTree>
    <p:extLst>
      <p:ext uri="{BB962C8B-B14F-4D97-AF65-F5344CB8AC3E}">
        <p14:creationId xmlns:p14="http://schemas.microsoft.com/office/powerpoint/2010/main" val="2210089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95384" y="4724203"/>
            <a:ext cx="6321222" cy="4475560"/>
          </a:xfrm>
        </p:spPr>
        <p:txBody>
          <a:bodyPr>
            <a:normAutofit fontScale="70000" lnSpcReduction="20000"/>
          </a:bodyPr>
          <a:lstStyle/>
          <a:p>
            <a:r>
              <a:rPr lang="ru-RU" sz="1600" dirty="0" smtClean="0"/>
              <a:t>Несмотря на расширение закрытого перечня разрешенных валютных операций между резидентами, а именно разрешение на осуществление:</a:t>
            </a:r>
          </a:p>
          <a:p>
            <a:endParaRPr lang="ru-RU" sz="1600" dirty="0"/>
          </a:p>
          <a:p>
            <a:pPr marL="285750" indent="-285750">
              <a:buFont typeface="Arial" pitchFamily="34" charset="0"/>
              <a:buChar char="•"/>
            </a:pPr>
            <a:r>
              <a:rPr lang="ru-RU" sz="1600" dirty="0" smtClean="0"/>
              <a:t>операций</a:t>
            </a:r>
            <a:r>
              <a:rPr lang="ru-RU" sz="1600" dirty="0"/>
              <a:t>, связанных с внесением и возвратом индивидуального и (или) коллективного клирингового </a:t>
            </a:r>
            <a:r>
              <a:rPr lang="ru-RU" sz="1600" dirty="0" smtClean="0"/>
              <a:t>обеспечения, расчетами </a:t>
            </a:r>
            <a:r>
              <a:rPr lang="ru-RU" sz="1600" dirty="0"/>
              <a:t>по итогам </a:t>
            </a:r>
            <a:r>
              <a:rPr lang="ru-RU" sz="1600" dirty="0" smtClean="0"/>
              <a:t>клиринга;</a:t>
            </a:r>
          </a:p>
          <a:p>
            <a:pPr marL="285750" indent="-285750">
              <a:buFont typeface="Arial" pitchFamily="34" charset="0"/>
              <a:buChar char="•"/>
            </a:pPr>
            <a:endParaRPr lang="ru-RU" sz="1600" dirty="0" smtClean="0"/>
          </a:p>
          <a:p>
            <a:pPr marL="285750" indent="-285750">
              <a:buFont typeface="Arial" pitchFamily="34" charset="0"/>
              <a:buChar char="•"/>
            </a:pPr>
            <a:r>
              <a:rPr lang="ru-RU" sz="1600" dirty="0"/>
              <a:t>операций, связанных с исполнением и (или) прекращением договора, являющегося производным финансовым </a:t>
            </a:r>
            <a:r>
              <a:rPr lang="ru-RU" sz="1600" dirty="0" smtClean="0"/>
              <a:t>инструментом;</a:t>
            </a:r>
          </a:p>
          <a:p>
            <a:pPr marL="285750" indent="-285750">
              <a:buFont typeface="Arial" pitchFamily="34" charset="0"/>
              <a:buChar char="•"/>
            </a:pPr>
            <a:endParaRPr lang="ru-RU" sz="1600" dirty="0" smtClean="0"/>
          </a:p>
          <a:p>
            <a:pPr marL="285750" indent="-285750">
              <a:buFont typeface="Arial" pitchFamily="34" charset="0"/>
              <a:buChar char="•"/>
            </a:pPr>
            <a:r>
              <a:rPr lang="ru-RU" sz="1500" dirty="0" smtClean="0"/>
              <a:t>операций</a:t>
            </a:r>
            <a:r>
              <a:rPr lang="ru-RU" sz="1600" dirty="0" smtClean="0"/>
              <a:t> при </a:t>
            </a:r>
            <a:r>
              <a:rPr lang="ru-RU" sz="1600" dirty="0"/>
              <a:t>оказании комиссионерами (агентами, поверенными) услуг, связанных с заключением и исполнением договоров, обязательства по которым подлежат исполнению по итогам </a:t>
            </a:r>
            <a:r>
              <a:rPr lang="ru-RU" sz="1600" dirty="0" smtClean="0"/>
              <a:t>клиринга (при </a:t>
            </a:r>
            <a:r>
              <a:rPr lang="ru-RU" sz="1600" dirty="0"/>
              <a:t>условии, что одной из сторон по такому договору является уполномоченный банк или профессиональный участник рынка ценных </a:t>
            </a:r>
            <a:r>
              <a:rPr lang="ru-RU" sz="1600" dirty="0" smtClean="0"/>
              <a:t>бумаг),</a:t>
            </a:r>
            <a:endParaRPr lang="ru-RU" sz="1600" dirty="0" smtClean="0"/>
          </a:p>
          <a:p>
            <a:endParaRPr lang="ru-RU" sz="1600" dirty="0" smtClean="0"/>
          </a:p>
          <a:p>
            <a:r>
              <a:rPr lang="ru-RU" sz="1600" dirty="0" smtClean="0"/>
              <a:t>Вместе с тем, наиболее болезненным для резидентов стало ужесточение подходов к квалификации незаконных валютных операций, осуществление которых влечет наложение административной </a:t>
            </a:r>
            <a:r>
              <a:rPr lang="ru-RU" sz="1600" dirty="0" err="1" smtClean="0"/>
              <a:t>отвественности</a:t>
            </a:r>
            <a:r>
              <a:rPr lang="ru-RU" sz="1600" dirty="0" smtClean="0"/>
              <a:t>.</a:t>
            </a:r>
          </a:p>
          <a:p>
            <a:endParaRPr lang="ru-RU" sz="1600" dirty="0"/>
          </a:p>
          <a:p>
            <a:r>
              <a:rPr lang="ru-RU" sz="1600" dirty="0"/>
              <a:t>Законом расширено понятие незаконных валютных операций. Ранее под ними понимались только</a:t>
            </a:r>
          </a:p>
          <a:p>
            <a:r>
              <a:rPr lang="ru-RU" sz="1600" dirty="0"/>
              <a:t>прямо запрещенные операции (например, запрещенные законом валютные операции между</a:t>
            </a:r>
          </a:p>
          <a:p>
            <a:r>
              <a:rPr lang="ru-RU" sz="1600" dirty="0"/>
              <a:t>резидентами). Теперь под незаконными валютными операциями также понимаются и операции,</a:t>
            </a:r>
          </a:p>
          <a:p>
            <a:r>
              <a:rPr lang="ru-RU" sz="1600" dirty="0"/>
              <a:t>осуществленные с нарушением установленного валютным законодательством порядка их</a:t>
            </a:r>
          </a:p>
          <a:p>
            <a:r>
              <a:rPr lang="ru-RU" sz="1600" dirty="0" smtClean="0"/>
              <a:t>проведения.</a:t>
            </a:r>
            <a:endParaRPr lang="ru-RU" sz="1600" dirty="0" smtClean="0"/>
          </a:p>
          <a:p>
            <a:endParaRPr lang="ru-RU" sz="1600" dirty="0" smtClean="0"/>
          </a:p>
          <a:p>
            <a:endParaRPr lang="ru-RU" sz="1600" dirty="0"/>
          </a:p>
          <a:p>
            <a:r>
              <a:rPr lang="ru-RU" sz="1600" dirty="0"/>
              <a:t>Примечательно, что перечень незаконных операций остается открытым, что создает возможности для </a:t>
            </a:r>
            <a:r>
              <a:rPr lang="ru-RU" sz="1600" dirty="0"/>
              <a:t>его широкого </a:t>
            </a:r>
            <a:r>
              <a:rPr lang="ru-RU" sz="1600" dirty="0"/>
              <a:t>толкования </a:t>
            </a:r>
            <a:r>
              <a:rPr lang="ru-RU" sz="1600" dirty="0"/>
              <a:t> </a:t>
            </a:r>
            <a:r>
              <a:rPr lang="ru-RU" sz="1600" dirty="0" err="1"/>
              <a:t>Росфиннадзором</a:t>
            </a:r>
            <a:r>
              <a:rPr lang="ru-RU" sz="1600" dirty="0"/>
              <a:t> </a:t>
            </a:r>
            <a:r>
              <a:rPr lang="ru-RU" sz="1600" dirty="0"/>
              <a:t>и российскими судами. Таким образом, изменения </a:t>
            </a:r>
            <a:r>
              <a:rPr lang="ru-RU" sz="1600" dirty="0"/>
              <a:t>вынуждают резидентов </a:t>
            </a:r>
            <a:r>
              <a:rPr lang="ru-RU" sz="1600" dirty="0"/>
              <a:t>соблюдать требования валютного законодательства, которые они еще не так давно </a:t>
            </a:r>
            <a:r>
              <a:rPr lang="ru-RU" sz="1600" dirty="0"/>
              <a:t>игнорировали в </a:t>
            </a:r>
            <a:r>
              <a:rPr lang="ru-RU" sz="1600" dirty="0"/>
              <a:t>связи с отсутствием эффективных санкций.</a:t>
            </a:r>
          </a:p>
          <a:p>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ru-RU" sz="1600" dirty="0" smtClean="0"/>
          </a:p>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3</a:t>
            </a:fld>
            <a:endParaRPr lang="en-US" dirty="0"/>
          </a:p>
        </p:txBody>
      </p:sp>
    </p:spTree>
    <p:extLst>
      <p:ext uri="{BB962C8B-B14F-4D97-AF65-F5344CB8AC3E}">
        <p14:creationId xmlns:p14="http://schemas.microsoft.com/office/powerpoint/2010/main" val="4087686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Для физических лиц наиболее серьезным вопросом является изменения в порядок признания таких лиц нерезидентами.</a:t>
            </a:r>
            <a:endParaRPr lang="ru-RU" dirty="0" smtClean="0"/>
          </a:p>
          <a:p>
            <a:endParaRPr lang="ru-RU" dirty="0" smtClean="0"/>
          </a:p>
          <a:p>
            <a:r>
              <a:rPr lang="ru-RU" dirty="0" smtClean="0"/>
              <a:t>С середины прошлого года введен дополнительный временной критерий для определения </a:t>
            </a:r>
            <a:r>
              <a:rPr lang="ru-RU" dirty="0" err="1" smtClean="0"/>
              <a:t>резидентства</a:t>
            </a:r>
            <a:r>
              <a:rPr lang="ru-RU" baseline="0" dirty="0" smtClean="0"/>
              <a:t> в целях закона о валютном регулировании</a:t>
            </a:r>
            <a:r>
              <a:rPr lang="ru-RU" dirty="0" smtClean="0"/>
              <a:t> и валютном контроле</a:t>
            </a:r>
            <a:r>
              <a:rPr lang="ru-RU" baseline="0" dirty="0" smtClean="0"/>
              <a:t>. </a:t>
            </a:r>
          </a:p>
          <a:p>
            <a:endParaRPr lang="ru-RU" dirty="0" smtClean="0"/>
          </a:p>
          <a:p>
            <a:r>
              <a:rPr lang="ru-RU" baseline="0" dirty="0" smtClean="0"/>
              <a:t>Буквальное толкование</a:t>
            </a:r>
            <a:r>
              <a:rPr lang="ru-RU" dirty="0" smtClean="0"/>
              <a:t> новых критериев </a:t>
            </a:r>
            <a:r>
              <a:rPr lang="ru-RU" baseline="0" dirty="0" smtClean="0"/>
              <a:t>позволяет сделать вывод,</a:t>
            </a:r>
            <a:r>
              <a:rPr lang="ru-RU" dirty="0" smtClean="0"/>
              <a:t> что российские граждане фактически утратили возможность потерять валютное </a:t>
            </a:r>
            <a:r>
              <a:rPr lang="ru-RU" dirty="0" err="1" smtClean="0"/>
              <a:t>резидентство</a:t>
            </a:r>
            <a:r>
              <a:rPr lang="ru-RU" dirty="0" smtClean="0"/>
              <a:t>.  </a:t>
            </a:r>
            <a:endParaRPr lang="ru-RU" dirty="0" smtClean="0"/>
          </a:p>
          <a:p>
            <a:endParaRPr lang="ru-RU" dirty="0"/>
          </a:p>
          <a:p>
            <a:r>
              <a:rPr lang="ru-RU" dirty="0" smtClean="0"/>
              <a:t>На </a:t>
            </a:r>
            <a:r>
              <a:rPr lang="ru-RU" dirty="0" smtClean="0"/>
              <a:t>практике у банков и простых граждан возникли следующие вопросы, которые </a:t>
            </a:r>
          </a:p>
          <a:p>
            <a:pPr marL="171450" indent="-171450">
              <a:buFont typeface="Arial" pitchFamily="34" charset="0"/>
              <a:buChar char="•"/>
            </a:pPr>
            <a:r>
              <a:rPr lang="ru-RU" dirty="0" smtClean="0"/>
              <a:t>Когда </a:t>
            </a:r>
            <a:r>
              <a:rPr lang="ru-RU" dirty="0"/>
              <a:t>меняется статус? </a:t>
            </a:r>
            <a:endParaRPr lang="ru-RU" dirty="0" smtClean="0"/>
          </a:p>
          <a:p>
            <a:pPr marL="171450" indent="-171450">
              <a:buFont typeface="Arial" pitchFamily="34" charset="0"/>
              <a:buChar char="•"/>
            </a:pPr>
            <a:r>
              <a:rPr lang="ru-RU" dirty="0" smtClean="0"/>
              <a:t>Что такое непрерывность </a:t>
            </a:r>
            <a:r>
              <a:rPr lang="ru-RU" dirty="0"/>
              <a:t>пребывания </a:t>
            </a:r>
            <a:r>
              <a:rPr lang="ru-RU" dirty="0" smtClean="0"/>
              <a:t>и проживания за рубежом? Чем она подтверждается?</a:t>
            </a:r>
          </a:p>
          <a:p>
            <a:pPr marL="171450" indent="-171450">
              <a:buFont typeface="Arial" pitchFamily="34" charset="0"/>
              <a:buChar char="•"/>
            </a:pPr>
            <a:r>
              <a:rPr lang="ru-RU" dirty="0" smtClean="0"/>
              <a:t>Можно ли пересекать границу для постоянно проживающих за рубежом и временно проживающих за рубежом без потери статуса нерезидента?</a:t>
            </a:r>
          </a:p>
          <a:p>
            <a:pPr marL="171450" indent="-171450">
              <a:buFont typeface="Arial" pitchFamily="34" charset="0"/>
              <a:buChar char="•"/>
            </a:pPr>
            <a:r>
              <a:rPr lang="ru-RU" dirty="0" smtClean="0"/>
              <a:t>Можно ли вообще покидать страну проживания / пребывания?	</a:t>
            </a:r>
          </a:p>
          <a:p>
            <a:pPr marL="171450" indent="-171450">
              <a:buFont typeface="Arial" pitchFamily="34" charset="0"/>
              <a:buChar char="•"/>
            </a:pPr>
            <a:endParaRPr lang="ru-RU" dirty="0"/>
          </a:p>
          <a:p>
            <a:endParaRPr lang="ru-RU"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4</a:t>
            </a:fld>
            <a:endParaRPr lang="en-US"/>
          </a:p>
        </p:txBody>
      </p:sp>
    </p:spTree>
    <p:extLst>
      <p:ext uri="{BB962C8B-B14F-4D97-AF65-F5344CB8AC3E}">
        <p14:creationId xmlns:p14="http://schemas.microsoft.com/office/powerpoint/2010/main" val="1092219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677" y="4597229"/>
            <a:ext cx="6619461" cy="5203704"/>
          </a:xfrm>
        </p:spPr>
        <p:txBody>
          <a:bodyPr>
            <a:normAutofit fontScale="77500" lnSpcReduction="20000"/>
          </a:bodyPr>
          <a:lstStyle/>
          <a:p>
            <a:r>
              <a:rPr lang="ru-RU" dirty="0"/>
              <a:t>Изменения в первую очередь ударят по операциям </a:t>
            </a:r>
            <a:r>
              <a:rPr lang="ru-RU" i="1" dirty="0"/>
              <a:t>резидентов, часто использующих счета в </a:t>
            </a:r>
            <a:r>
              <a:rPr lang="ru-RU" i="1" dirty="0" smtClean="0"/>
              <a:t>иностранных банках </a:t>
            </a:r>
            <a:r>
              <a:rPr lang="ru-RU" i="1" dirty="0"/>
              <a:t>для получения денежных средств из различных источников за пределами России. </a:t>
            </a:r>
            <a:endParaRPr lang="ru-RU" i="1" dirty="0" smtClean="0"/>
          </a:p>
          <a:p>
            <a:endParaRPr lang="ru-RU" dirty="0"/>
          </a:p>
          <a:p>
            <a:r>
              <a:rPr lang="ru-RU" dirty="0" smtClean="0"/>
              <a:t>По </a:t>
            </a:r>
            <a:r>
              <a:rPr lang="ru-RU" dirty="0"/>
              <a:t>общему </a:t>
            </a:r>
            <a:r>
              <a:rPr lang="ru-RU" dirty="0" smtClean="0"/>
              <a:t>правилу </a:t>
            </a:r>
            <a:r>
              <a:rPr lang="ru-RU" i="1" dirty="0"/>
              <a:t>резидентам (за исключением лиц</a:t>
            </a:r>
            <a:r>
              <a:rPr lang="ru-RU" i="1" dirty="0" smtClean="0"/>
              <a:t>, </a:t>
            </a:r>
            <a:r>
              <a:rPr lang="ru-RU" i="1" dirty="0"/>
              <a:t>замещающих государственные </a:t>
            </a:r>
            <a:r>
              <a:rPr lang="ru-RU" i="1" dirty="0" smtClean="0"/>
              <a:t>должности,</a:t>
            </a:r>
            <a:r>
              <a:rPr lang="ru-RU" i="1" baseline="0" dirty="0" smtClean="0"/>
              <a:t> их супругов и несовершеннолетних </a:t>
            </a:r>
            <a:r>
              <a:rPr lang="ru-RU" i="1" baseline="0" dirty="0" smtClean="0"/>
              <a:t>детей </a:t>
            </a:r>
            <a:r>
              <a:rPr lang="ru-RU" dirty="0" smtClean="0"/>
              <a:t>ФЗ </a:t>
            </a:r>
            <a:r>
              <a:rPr lang="ru-RU" dirty="0"/>
              <a:t>от 7 мая 2013 г. N </a:t>
            </a:r>
            <a:r>
              <a:rPr lang="ru-RU" dirty="0" smtClean="0"/>
              <a:t>79-ФЗ</a:t>
            </a:r>
            <a:r>
              <a:rPr lang="ru-RU" i="1" baseline="0" dirty="0" smtClean="0"/>
              <a:t>)</a:t>
            </a:r>
            <a:r>
              <a:rPr lang="ru-RU" i="1" dirty="0" smtClean="0"/>
              <a:t> </a:t>
            </a:r>
            <a:r>
              <a:rPr lang="ru-RU" i="1" dirty="0"/>
              <a:t>разрешено открывать счета в </a:t>
            </a:r>
            <a:r>
              <a:rPr lang="ru-RU" i="1" dirty="0" smtClean="0"/>
              <a:t>иностранных банках </a:t>
            </a:r>
            <a:r>
              <a:rPr lang="ru-RU" dirty="0"/>
              <a:t>в иностранной валюте. </a:t>
            </a:r>
            <a:r>
              <a:rPr lang="ru-RU" dirty="0" smtClean="0"/>
              <a:t> </a:t>
            </a:r>
          </a:p>
          <a:p>
            <a:endParaRPr lang="ru-RU" dirty="0"/>
          </a:p>
          <a:p>
            <a:r>
              <a:rPr lang="ru-RU" dirty="0" smtClean="0"/>
              <a:t>Резиденты </a:t>
            </a:r>
            <a:r>
              <a:rPr lang="ru-RU" i="1" dirty="0"/>
              <a:t>должны выполнять определенные требования по предоставлению </a:t>
            </a:r>
            <a:r>
              <a:rPr lang="ru-RU" i="1" dirty="0" smtClean="0"/>
              <a:t>отчетов и </a:t>
            </a:r>
            <a:r>
              <a:rPr lang="ru-RU" i="1" dirty="0"/>
              <a:t>соблюдать особый режим использования таких счетов после их </a:t>
            </a:r>
            <a:r>
              <a:rPr lang="ru-RU" i="1" dirty="0" smtClean="0"/>
              <a:t>открытия, правила по зачислению и списанию денежных средств.</a:t>
            </a:r>
            <a:endParaRPr lang="ru-RU" i="1" dirty="0" smtClean="0"/>
          </a:p>
          <a:p>
            <a:endParaRPr lang="x-none"/>
          </a:p>
          <a:p>
            <a:r>
              <a:rPr lang="ru-RU" dirty="0"/>
              <a:t>ЗВК предусматривает закрытый перечень разрешенных переводов, которые могут быть зачислены </a:t>
            </a:r>
            <a:r>
              <a:rPr lang="ru-RU" i="1" dirty="0"/>
              <a:t>на </a:t>
            </a:r>
            <a:r>
              <a:rPr lang="ru-RU" dirty="0"/>
              <a:t>счета</a:t>
            </a:r>
          </a:p>
          <a:p>
            <a:r>
              <a:rPr lang="ru-RU" dirty="0"/>
              <a:t>резидентов в иностранных банках. </a:t>
            </a:r>
            <a:endParaRPr lang="ru-RU" dirty="0" smtClean="0"/>
          </a:p>
          <a:p>
            <a:endParaRPr lang="ru-RU" dirty="0"/>
          </a:p>
          <a:p>
            <a:r>
              <a:rPr lang="ru-RU" dirty="0" smtClean="0"/>
              <a:t>В </a:t>
            </a:r>
            <a:r>
              <a:rPr lang="ru-RU" dirty="0"/>
              <a:t>целом, резиденты могут зачислять/переводить </a:t>
            </a:r>
            <a:r>
              <a:rPr lang="ru-RU" i="1" dirty="0"/>
              <a:t>на </a:t>
            </a:r>
            <a:r>
              <a:rPr lang="ru-RU" dirty="0"/>
              <a:t>свои </a:t>
            </a:r>
            <a:r>
              <a:rPr lang="ru-RU" dirty="0" smtClean="0"/>
              <a:t>иностранные счета </a:t>
            </a:r>
            <a:r>
              <a:rPr lang="ru-RU" dirty="0"/>
              <a:t>только средства с других счетов, которые они сами открыли на свое имя (будь то внутри страны или </a:t>
            </a:r>
            <a:r>
              <a:rPr lang="ru-RU" dirty="0" smtClean="0"/>
              <a:t>за рубежом</a:t>
            </a:r>
            <a:r>
              <a:rPr lang="ru-RU" dirty="0"/>
              <a:t>). Что касается перевода средств </a:t>
            </a:r>
            <a:r>
              <a:rPr lang="ru-RU" i="1" dirty="0"/>
              <a:t>с </a:t>
            </a:r>
            <a:r>
              <a:rPr lang="ru-RU" dirty="0"/>
              <a:t>таких иностранных счетов, в целом это возможно (в </a:t>
            </a:r>
            <a:r>
              <a:rPr lang="ru-RU" dirty="0" smtClean="0"/>
              <a:t>первую очередь</a:t>
            </a:r>
            <a:r>
              <a:rPr lang="ru-RU" dirty="0"/>
              <a:t>, если денежные средства были законно зачислены на такие счета), </a:t>
            </a:r>
            <a:r>
              <a:rPr lang="ru-RU" i="1" dirty="0"/>
              <a:t>за исключением случаев, </a:t>
            </a:r>
            <a:r>
              <a:rPr lang="ru-RU" i="1" dirty="0" smtClean="0"/>
              <a:t>когда речь </a:t>
            </a:r>
            <a:r>
              <a:rPr lang="ru-RU" i="1" dirty="0"/>
              <a:t>идет о:</a:t>
            </a:r>
          </a:p>
          <a:p>
            <a:pPr marL="171450" indent="-171450">
              <a:buFont typeface="Arial" pitchFamily="34" charset="0"/>
              <a:buChar char="•"/>
            </a:pPr>
            <a:r>
              <a:rPr lang="ru-RU" dirty="0" smtClean="0"/>
              <a:t>валютных </a:t>
            </a:r>
            <a:r>
              <a:rPr lang="ru-RU" dirty="0"/>
              <a:t>операциях, совершаемых юридическими лицами – резидентами с </a:t>
            </a:r>
            <a:r>
              <a:rPr lang="ru-RU" i="1" dirty="0"/>
              <a:t>другими резидентами </a:t>
            </a:r>
            <a:r>
              <a:rPr lang="ru-RU" dirty="0"/>
              <a:t>(с</a:t>
            </a:r>
          </a:p>
          <a:p>
            <a:r>
              <a:rPr lang="ru-RU" dirty="0"/>
              <a:t>учетом ограниченного числа исключений), и</a:t>
            </a:r>
          </a:p>
          <a:p>
            <a:pPr marL="171450" indent="-171450">
              <a:buFont typeface="Arial" pitchFamily="34" charset="0"/>
              <a:buChar char="•"/>
            </a:pPr>
            <a:r>
              <a:rPr lang="ru-RU" dirty="0" smtClean="0"/>
              <a:t>валютных </a:t>
            </a:r>
            <a:r>
              <a:rPr lang="ru-RU" dirty="0"/>
              <a:t>операциях, совершаемых физическими лицами – резидентами по осуществлению </a:t>
            </a:r>
            <a:r>
              <a:rPr lang="ru-RU" i="1" dirty="0"/>
              <a:t>платежей,</a:t>
            </a:r>
          </a:p>
          <a:p>
            <a:r>
              <a:rPr lang="ru-RU" i="1" dirty="0"/>
              <a:t>связанных с передачей имущества и оказанием услуг на территории Российской Федерации</a:t>
            </a:r>
            <a:r>
              <a:rPr lang="ru-RU" i="1" dirty="0" smtClean="0"/>
              <a:t>.</a:t>
            </a:r>
          </a:p>
          <a:p>
            <a:endParaRPr lang="ru-RU" i="1" dirty="0"/>
          </a:p>
          <a:p>
            <a:r>
              <a:rPr lang="ru-RU" dirty="0"/>
              <a:t>Таким образом, резиденты, как правило, могут зачислять/переводить на свои иностранные счета </a:t>
            </a:r>
            <a:r>
              <a:rPr lang="ru-RU" i="1" dirty="0"/>
              <a:t>только </a:t>
            </a:r>
            <a:r>
              <a:rPr lang="ru-RU" i="1" dirty="0" smtClean="0"/>
              <a:t>свои собственные </a:t>
            </a:r>
            <a:r>
              <a:rPr lang="ru-RU" i="1" dirty="0"/>
              <a:t>средства </a:t>
            </a:r>
            <a:r>
              <a:rPr lang="ru-RU" dirty="0"/>
              <a:t>c </a:t>
            </a:r>
            <a:r>
              <a:rPr lang="ru-RU" i="1" dirty="0"/>
              <a:t>других счетов, которые принадлежат им самим и которые открыты на </a:t>
            </a:r>
            <a:r>
              <a:rPr lang="ru-RU" i="1" dirty="0" smtClean="0"/>
              <a:t>их собственное </a:t>
            </a:r>
            <a:r>
              <a:rPr lang="ru-RU" i="1" dirty="0"/>
              <a:t>имя </a:t>
            </a:r>
            <a:r>
              <a:rPr lang="ru-RU" dirty="0"/>
              <a:t>(или в России или за рубежом). Итак, </a:t>
            </a:r>
            <a:r>
              <a:rPr lang="ru-RU" dirty="0" smtClean="0"/>
              <a:t>резиденты </a:t>
            </a:r>
            <a:r>
              <a:rPr lang="ru-RU" dirty="0" smtClean="0"/>
              <a:t>могут </a:t>
            </a:r>
            <a:r>
              <a:rPr lang="ru-RU" dirty="0" smtClean="0"/>
              <a:t>быть привлечены к административной ответственности </a:t>
            </a:r>
            <a:r>
              <a:rPr lang="ru-RU" i="1" dirty="0" smtClean="0"/>
              <a:t>в </a:t>
            </a:r>
            <a:r>
              <a:rPr lang="ru-RU" i="1" dirty="0"/>
              <a:t>связи с:</a:t>
            </a:r>
          </a:p>
          <a:p>
            <a:r>
              <a:rPr lang="ru-RU" b="1" dirty="0" smtClean="0"/>
              <a:t>зачислением </a:t>
            </a:r>
            <a:r>
              <a:rPr lang="ru-RU" b="1" dirty="0"/>
              <a:t>на свои счета в иностранных банках:</a:t>
            </a:r>
          </a:p>
          <a:p>
            <a:pPr marL="171450" indent="-171450">
              <a:buFont typeface="Arial" pitchFamily="34" charset="0"/>
              <a:buChar char="•"/>
            </a:pPr>
            <a:r>
              <a:rPr lang="ru-RU" dirty="0" smtClean="0"/>
              <a:t>заработной </a:t>
            </a:r>
            <a:r>
              <a:rPr lang="ru-RU" dirty="0"/>
              <a:t>платы, гонораров за консультационные (или иные) услуги, комиссий или </a:t>
            </a:r>
            <a:r>
              <a:rPr lang="ru-RU" dirty="0" smtClean="0"/>
              <a:t>иного вознаграждения </a:t>
            </a:r>
            <a:r>
              <a:rPr lang="ru-RU" dirty="0"/>
              <a:t>от работодателей (в том числе, иностранных) или клиентов (а также </a:t>
            </a:r>
            <a:r>
              <a:rPr lang="ru-RU" dirty="0" smtClean="0"/>
              <a:t>пенсионных, страховых </a:t>
            </a:r>
            <a:r>
              <a:rPr lang="ru-RU" dirty="0"/>
              <a:t>и иных платежей), даже если это касается услуг, оказанных за рубежом</a:t>
            </a:r>
            <a:r>
              <a:rPr lang="ru-RU" dirty="0" smtClean="0"/>
              <a:t>;</a:t>
            </a:r>
          </a:p>
          <a:p>
            <a:pPr marL="171450" indent="-171450">
              <a:buFont typeface="Arial" pitchFamily="34" charset="0"/>
              <a:buChar char="•"/>
            </a:pPr>
            <a:r>
              <a:rPr lang="ru-RU" dirty="0" smtClean="0"/>
              <a:t>платежей </a:t>
            </a:r>
            <a:r>
              <a:rPr lang="ru-RU" dirty="0"/>
              <a:t>за передачу недвижимости в аренду (даже если </a:t>
            </a:r>
            <a:r>
              <a:rPr lang="ru-RU" dirty="0" smtClean="0"/>
              <a:t>она расположена </a:t>
            </a:r>
            <a:r>
              <a:rPr lang="ru-RU" dirty="0"/>
              <a:t>за рубежом), лицензионных платежей или иных доходов</a:t>
            </a:r>
            <a:r>
              <a:rPr lang="ru-RU" dirty="0" smtClean="0"/>
              <a:t>;</a:t>
            </a:r>
          </a:p>
          <a:p>
            <a:pPr marL="171450" indent="-171450">
              <a:buFont typeface="Arial" pitchFamily="34" charset="0"/>
              <a:buChar char="•"/>
            </a:pPr>
            <a:r>
              <a:rPr lang="ru-RU" dirty="0" smtClean="0"/>
              <a:t>дивидендов </a:t>
            </a:r>
            <a:r>
              <a:rPr lang="ru-RU" dirty="0"/>
              <a:t>по ценным бумагам, прибыли от участия в простом товариществе, дохода от </a:t>
            </a:r>
            <a:r>
              <a:rPr lang="ru-RU" dirty="0" smtClean="0"/>
              <a:t>торговли ценными </a:t>
            </a:r>
            <a:r>
              <a:rPr lang="ru-RU" dirty="0"/>
              <a:t>бумагами или товарами и иных операций на зарубежных финансовых рынках</a:t>
            </a:r>
            <a:r>
              <a:rPr lang="ru-RU" dirty="0" smtClean="0"/>
              <a:t>;</a:t>
            </a:r>
          </a:p>
          <a:p>
            <a:pPr marL="171450" indent="-171450">
              <a:buFont typeface="Arial" pitchFamily="34" charset="0"/>
              <a:buChar char="•"/>
            </a:pPr>
            <a:r>
              <a:rPr lang="ru-RU" dirty="0" smtClean="0"/>
              <a:t>денежных </a:t>
            </a:r>
            <a:r>
              <a:rPr lang="ru-RU" dirty="0"/>
              <a:t>средств, полученных по наследству (из какого бы ни было государства); </a:t>
            </a:r>
            <a:r>
              <a:rPr lang="ru-RU" dirty="0" smtClean="0"/>
              <a:t>и</a:t>
            </a:r>
          </a:p>
          <a:p>
            <a:r>
              <a:rPr lang="ru-RU" b="1" dirty="0"/>
              <a:t>любыми операциями с незаконно перечисленными средствами (включая перечисление таких </a:t>
            </a:r>
            <a:r>
              <a:rPr lang="ru-RU" b="1" dirty="0" smtClean="0"/>
              <a:t>средств </a:t>
            </a:r>
            <a:r>
              <a:rPr lang="ru-RU" b="1" dirty="0" smtClean="0"/>
              <a:t>после 13 февраля 2013 года на </a:t>
            </a:r>
            <a:r>
              <a:rPr lang="ru-RU" b="1" dirty="0"/>
              <a:t>счета, открытые в российских уполномоченных банках).</a:t>
            </a:r>
            <a:br>
              <a:rPr lang="ru-RU" b="1" dirty="0"/>
            </a:br>
            <a:endParaRPr lang="ru-RU" b="1" dirty="0" smtClean="0"/>
          </a:p>
          <a:p>
            <a:endParaRPr lang="ru-RU" dirty="0" smtClean="0"/>
          </a:p>
          <a:p>
            <a:r>
              <a:rPr lang="ru-RU" dirty="0" smtClean="0"/>
              <a:t>Возможность </a:t>
            </a:r>
            <a:r>
              <a:rPr lang="ru-RU" dirty="0"/>
              <a:t>получения процентов по счетам, открытым в зарубежных банках, прямо не предусмотрена ст</a:t>
            </a:r>
            <a:r>
              <a:rPr lang="ru-RU" dirty="0" smtClean="0"/>
              <a:t>. 12 </a:t>
            </a:r>
            <a:r>
              <a:rPr lang="ru-RU" dirty="0"/>
              <a:t>Закона. Вместе с тем,  </a:t>
            </a:r>
            <a:r>
              <a:rPr lang="ru-RU" dirty="0" err="1"/>
              <a:t>ДФМиВК</a:t>
            </a:r>
            <a:r>
              <a:rPr lang="ru-RU" dirty="0"/>
              <a:t> Банка России в своём </a:t>
            </a:r>
            <a:r>
              <a:rPr lang="ru-RU" dirty="0" smtClean="0"/>
              <a:t>разъяснении </a:t>
            </a:r>
            <a:r>
              <a:rPr lang="ru-RU" dirty="0"/>
              <a:t>считает, что так </a:t>
            </a:r>
            <a:r>
              <a:rPr lang="ru-RU" dirty="0" smtClean="0"/>
              <a:t>как </a:t>
            </a:r>
            <a:r>
              <a:rPr lang="ru-RU" b="1" dirty="0" smtClean="0"/>
              <a:t>данная </a:t>
            </a:r>
            <a:r>
              <a:rPr lang="ru-RU" b="1" dirty="0"/>
              <a:t>операция является неотъемлемой составляющей договора банковского счета, ее не следует рассматривать самостоятельной валютной операцией и ее проведение не противоречит Закону.</a:t>
            </a:r>
            <a:r>
              <a:rPr lang="ru-RU" dirty="0"/>
              <a:t> При этом Банк России, </a:t>
            </a:r>
            <a:r>
              <a:rPr lang="ru-RU" dirty="0" smtClean="0"/>
              <a:t>полагает </a:t>
            </a:r>
            <a:r>
              <a:rPr lang="ru-RU" dirty="0"/>
              <a:t>целесообразным рекомендовать клиентам по данному вопросу запрашивать мнение </a:t>
            </a:r>
            <a:r>
              <a:rPr lang="ru-RU" dirty="0" err="1"/>
              <a:t>Росфиннадзора</a:t>
            </a:r>
            <a:r>
              <a:rPr lang="ru-RU" dirty="0"/>
              <a:t>. </a:t>
            </a:r>
          </a:p>
          <a:p>
            <a:endParaRPr lang="en-US" dirty="0"/>
          </a:p>
        </p:txBody>
      </p:sp>
      <p:sp>
        <p:nvSpPr>
          <p:cNvPr id="4" name="Slide Number Placeholder 3"/>
          <p:cNvSpPr>
            <a:spLocks noGrp="1"/>
          </p:cNvSpPr>
          <p:nvPr>
            <p:ph type="sldNum" sz="quarter" idx="10"/>
          </p:nvPr>
        </p:nvSpPr>
        <p:spPr>
          <a:xfrm>
            <a:off x="6642796" y="9711085"/>
            <a:ext cx="213617" cy="232877"/>
          </a:xfrm>
        </p:spPr>
        <p:txBody>
          <a:bodyPr/>
          <a:lstStyle/>
          <a:p>
            <a:fld id="{A2B71D9D-C59C-46A3-89DC-993D8C59CBB9}" type="slidenum">
              <a:rPr lang="en-US" smtClean="0"/>
              <a:pPr/>
              <a:t>5</a:t>
            </a:fld>
            <a:endParaRPr lang="en-US" dirty="0"/>
          </a:p>
        </p:txBody>
      </p:sp>
    </p:spTree>
    <p:extLst>
      <p:ext uri="{BB962C8B-B14F-4D97-AF65-F5344CB8AC3E}">
        <p14:creationId xmlns:p14="http://schemas.microsoft.com/office/powerpoint/2010/main" val="960783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43372" y="4724203"/>
            <a:ext cx="5911622" cy="4475560"/>
          </a:xfrm>
        </p:spPr>
        <p:txBody>
          <a:bodyPr>
            <a:normAutofit fontScale="92500" lnSpcReduction="20000"/>
          </a:bodyPr>
          <a:lstStyle/>
          <a:p>
            <a:r>
              <a:rPr lang="ru-RU" dirty="0" smtClean="0"/>
              <a:t>Штраф за непредставление уведомления повысился</a:t>
            </a:r>
            <a:r>
              <a:rPr lang="ru-RU" dirty="0" smtClean="0"/>
              <a:t>.</a:t>
            </a:r>
          </a:p>
          <a:p>
            <a:endParaRPr lang="ru-RU" dirty="0" smtClean="0"/>
          </a:p>
          <a:p>
            <a:r>
              <a:rPr lang="ru-RU" dirty="0" smtClean="0"/>
              <a:t>Штраф за незаконные валютные операции для граждан, должностных и юридических лиц введен</a:t>
            </a:r>
          </a:p>
          <a:p>
            <a:endParaRPr lang="ru-RU" dirty="0"/>
          </a:p>
          <a:p>
            <a:r>
              <a:rPr lang="ru-RU" dirty="0"/>
              <a:t>Обращаем ваше внимание на то, что срок исковой давности для применения </a:t>
            </a:r>
            <a:r>
              <a:rPr lang="ru-RU" dirty="0" err="1"/>
              <a:t>Росфиннадзором</a:t>
            </a:r>
            <a:r>
              <a:rPr lang="ru-RU" dirty="0"/>
              <a:t> штрафов </a:t>
            </a:r>
            <a:r>
              <a:rPr lang="ru-RU" dirty="0" smtClean="0"/>
              <a:t>в соответствии </a:t>
            </a:r>
            <a:r>
              <a:rPr lang="ru-RU" dirty="0"/>
              <a:t>с Изменениями (или в иных случаях, предусмотренных КоАП) составляет 1 (один) год, который </a:t>
            </a:r>
            <a:r>
              <a:rPr lang="ru-RU" dirty="0" smtClean="0"/>
              <a:t>в случае </a:t>
            </a:r>
            <a:r>
              <a:rPr lang="ru-RU" dirty="0"/>
              <a:t>длящихся правонарушений рассчитывается с момента их обнаружения</a:t>
            </a:r>
            <a:r>
              <a:rPr lang="ru-RU" dirty="0" smtClean="0"/>
              <a:t>.</a:t>
            </a:r>
          </a:p>
          <a:p>
            <a:endParaRPr lang="ru-RU" dirty="0" smtClean="0"/>
          </a:p>
          <a:p>
            <a:r>
              <a:rPr lang="ru-RU" dirty="0"/>
              <a:t>В 2005 году Верховный Суд РФ пояснил, что длящимся является такое административное правонарушение (действие или бездействие), которое выражается в длительном непрекращающемся невыполнении или ненадлежащем выполнении предусмотренных законом обязанностей. </a:t>
            </a:r>
          </a:p>
          <a:p>
            <a:endParaRPr lang="ru-RU" dirty="0"/>
          </a:p>
          <a:p>
            <a:r>
              <a:rPr lang="ru-RU" dirty="0" smtClean="0"/>
              <a:t>Имеется различная российская </a:t>
            </a:r>
            <a:r>
              <a:rPr lang="ru-RU" dirty="0"/>
              <a:t>судебная практика в отношении того, что считать «длящимся» </a:t>
            </a:r>
            <a:r>
              <a:rPr lang="ru-RU" dirty="0" smtClean="0"/>
              <a:t>административным правонарушением</a:t>
            </a:r>
            <a:r>
              <a:rPr lang="ru-RU" dirty="0"/>
              <a:t>. </a:t>
            </a:r>
            <a:r>
              <a:rPr lang="ru-RU" dirty="0" smtClean="0"/>
              <a:t>В </a:t>
            </a:r>
            <a:r>
              <a:rPr lang="ru-RU" dirty="0"/>
              <a:t>настоящее время в арбитражной практике встречаются случаи, когда орган валютного контроля стремится квалифицировать </a:t>
            </a:r>
            <a:r>
              <a:rPr lang="ru-RU" dirty="0" smtClean="0"/>
              <a:t>правонарушения в сфере валютного законодательства </a:t>
            </a:r>
            <a:r>
              <a:rPr lang="ru-RU" dirty="0"/>
              <a:t>в качестве длящихся правонарушений. Подобная квалификация указанных административных правонарушений органами валютного контроля влечет даже не увеличение, а фактически устранение сроков давности привлечения к административной ответственности. Однако судебные органы зачастую встают на защиту интересов участников внешнеэкономической деятельности. </a:t>
            </a:r>
            <a:endParaRPr lang="ru-RU" dirty="0" smtClean="0"/>
          </a:p>
          <a:p>
            <a:endParaRPr lang="ru-RU" dirty="0" smtClean="0"/>
          </a:p>
          <a:p>
            <a:r>
              <a:rPr lang="ru-RU" dirty="0"/>
              <a:t>Существует мнение, что каждую отдельную операцию следует считать самостоятельным правонарушением. </a:t>
            </a:r>
          </a:p>
          <a:p>
            <a:endParaRPr lang="ru-RU" dirty="0"/>
          </a:p>
          <a:p>
            <a:r>
              <a:rPr lang="ru-RU" dirty="0" smtClean="0"/>
              <a:t>Соответственно</a:t>
            </a:r>
            <a:r>
              <a:rPr lang="ru-RU" dirty="0"/>
              <a:t>, существует некоторый риск того, что суд может </a:t>
            </a:r>
            <a:r>
              <a:rPr lang="ru-RU" dirty="0" smtClean="0"/>
              <a:t>счесть последовательность регулярных зачислений </a:t>
            </a:r>
            <a:r>
              <a:rPr lang="ru-RU" dirty="0"/>
              <a:t>на счет «длящимся» правонарушением, что дает </a:t>
            </a:r>
            <a:r>
              <a:rPr lang="ru-RU" dirty="0" err="1"/>
              <a:t>Росфиннадзору</a:t>
            </a:r>
            <a:r>
              <a:rPr lang="ru-RU" dirty="0"/>
              <a:t> право </a:t>
            </a:r>
            <a:r>
              <a:rPr lang="ru-RU" dirty="0" smtClean="0"/>
              <a:t>полностью проанализировать </a:t>
            </a:r>
            <a:r>
              <a:rPr lang="ru-RU" dirty="0"/>
              <a:t>период времени в прошлом, в течение которого осуществлялась совокупность </a:t>
            </a:r>
            <a:r>
              <a:rPr lang="ru-RU" dirty="0" smtClean="0"/>
              <a:t>таких операций</a:t>
            </a:r>
            <a:r>
              <a:rPr lang="ru-RU" dirty="0"/>
              <a:t>.</a:t>
            </a:r>
          </a:p>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6</a:t>
            </a:fld>
            <a:endParaRPr lang="en-US"/>
          </a:p>
        </p:txBody>
      </p:sp>
    </p:spTree>
    <p:extLst>
      <p:ext uri="{BB962C8B-B14F-4D97-AF65-F5344CB8AC3E}">
        <p14:creationId xmlns:p14="http://schemas.microsoft.com/office/powerpoint/2010/main" val="2193537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a:p>
            <a:r>
              <a:rPr lang="ru-RU" dirty="0"/>
              <a:t>24 мая 2013 года было принято решение принять </a:t>
            </a:r>
            <a:r>
              <a:rPr lang="ru-RU" dirty="0" smtClean="0"/>
              <a:t>во </a:t>
            </a:r>
            <a:r>
              <a:rPr lang="ru-RU" dirty="0"/>
              <a:t>втором </a:t>
            </a:r>
            <a:r>
              <a:rPr lang="ru-RU" dirty="0" smtClean="0"/>
              <a:t>чтении законопроект </a:t>
            </a:r>
            <a:r>
              <a:rPr lang="ru-RU" dirty="0"/>
              <a:t>N 196666-6 "О внесении изменений в некоторые законодательные акты Российской Федерации в части противодействия незаконным финансовым операциям“</a:t>
            </a:r>
          </a:p>
          <a:p>
            <a:endParaRPr lang="en-US" sz="1200" b="0" i="0" u="none" strike="noStrike" baseline="0" dirty="0" smtClean="0"/>
          </a:p>
          <a:p>
            <a:endParaRPr lang="en-US" b="1"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7</a:t>
            </a:fld>
            <a:endParaRPr lang="en-US"/>
          </a:p>
        </p:txBody>
      </p:sp>
    </p:spTree>
    <p:extLst>
      <p:ext uri="{BB962C8B-B14F-4D97-AF65-F5344CB8AC3E}">
        <p14:creationId xmlns:p14="http://schemas.microsoft.com/office/powerpoint/2010/main" val="3234780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Статья 193.1. Совершение валютных операций по переводу иностранной валюты или валюты Российской Федерации на счета нерезидентов с использованием подложных документов</a:t>
            </a:r>
          </a:p>
          <a:p>
            <a:endParaRPr lang="ru-RU" dirty="0" smtClean="0"/>
          </a:p>
          <a:p>
            <a:r>
              <a:rPr lang="ru-RU" dirty="0" smtClean="0"/>
              <a:t>1. Совершение валютных операций по переводу иностранной валюты или валюты Российской Федерации на банковские счета одного или нескольких нерезидентов с представлением кредитной организации, обладающей полномочиями агента валютного контроля, документов, связанных с проведением таких операций, содержащих заведомо недостоверные сведения об основаниях, целях и назначении перевода, -</a:t>
            </a:r>
          </a:p>
          <a:p>
            <a:endParaRPr lang="ru-RU" dirty="0" smtClean="0"/>
          </a:p>
          <a:p>
            <a:r>
              <a:rPr lang="ru-RU" dirty="0" smtClean="0"/>
              <a:t>наказывается штрафом в размере от двухсот тысяч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трех лет, либо лишением свободы на срок до трех лет.</a:t>
            </a:r>
          </a:p>
          <a:p>
            <a:endParaRPr lang="ru-RU" dirty="0" smtClean="0"/>
          </a:p>
          <a:p>
            <a:endParaRPr lang="ru-RU" dirty="0" smtClean="0"/>
          </a:p>
          <a:p>
            <a:r>
              <a:rPr lang="ru-RU" dirty="0" smtClean="0"/>
              <a:t>Статья </a:t>
            </a:r>
            <a:r>
              <a:rPr lang="ru-RU" dirty="0" smtClean="0"/>
              <a:t>327. Подделка, изготовление или сбыт поддельных документов, государственных наград, штампов, печатей, бланков</a:t>
            </a:r>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8</a:t>
            </a:fld>
            <a:endParaRPr lang="en-US" dirty="0"/>
          </a:p>
        </p:txBody>
      </p:sp>
    </p:spTree>
    <p:extLst>
      <p:ext uri="{BB962C8B-B14F-4D97-AF65-F5344CB8AC3E}">
        <p14:creationId xmlns:p14="http://schemas.microsoft.com/office/powerpoint/2010/main" val="2086741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Purple Cover Background ONLY FINAL for PPT.png"/>
          <p:cNvPicPr>
            <a:picLocks/>
          </p:cNvPicPr>
          <p:nvPr userDrawn="1"/>
        </p:nvPicPr>
        <p:blipFill>
          <a:blip r:embed="rId2"/>
          <a:srcRect t="20976" r="16551" b="13945"/>
          <a:stretch>
            <a:fillRect/>
          </a:stretch>
        </p:blipFill>
        <p:spPr>
          <a:xfrm>
            <a:off x="132588" y="132588"/>
            <a:ext cx="8878824" cy="6592824"/>
          </a:xfrm>
          <a:prstGeom prst="rect">
            <a:avLst/>
          </a:prstGeom>
        </p:spPr>
      </p:pic>
      <p:pic>
        <p:nvPicPr>
          <p:cNvPr id="12" name="Picture 11" descr="Dentons_Logo_White_RGB_300.png"/>
          <p:cNvPicPr>
            <a:picLocks noChangeAspect="1"/>
          </p:cNvPicPr>
          <p:nvPr userDrawn="1"/>
        </p:nvPicPr>
        <p:blipFill>
          <a:blip r:embed="rId3"/>
          <a:stretch>
            <a:fillRect/>
          </a:stretch>
        </p:blipFill>
        <p:spPr>
          <a:xfrm>
            <a:off x="7310548" y="443927"/>
            <a:ext cx="1561464" cy="565790"/>
          </a:xfrm>
          <a:prstGeom prst="rect">
            <a:avLst/>
          </a:prstGeom>
        </p:spPr>
      </p:pic>
      <p:sp>
        <p:nvSpPr>
          <p:cNvPr id="2" name="Title 1"/>
          <p:cNvSpPr>
            <a:spLocks noGrp="1"/>
          </p:cNvSpPr>
          <p:nvPr>
            <p:ph type="ctrTitle"/>
          </p:nvPr>
        </p:nvSpPr>
        <p:spPr bwMode="gray">
          <a:xfrm>
            <a:off x="431800" y="2178030"/>
            <a:ext cx="6876200" cy="553998"/>
          </a:xfrm>
        </p:spPr>
        <p:txBody>
          <a:bodyPr wrap="square" lIns="0" tIns="0" rIns="0" bIns="0" anchor="b" anchorCtr="0">
            <a:spAutoFit/>
          </a:bodyPr>
          <a:lstStyle>
            <a:lvl1pPr algn="l">
              <a:lnSpc>
                <a:spcPct val="100000"/>
              </a:lnSpc>
              <a:defRPr sz="3600" b="1">
                <a:solidFill>
                  <a:schemeClr val="bg2"/>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bwMode="gray">
          <a:xfrm>
            <a:off x="431800" y="2788920"/>
            <a:ext cx="6876200" cy="1280160"/>
          </a:xfrm>
        </p:spPr>
        <p:txBody>
          <a:bodyPr wrap="square" lIns="0" tIns="0" rIns="0" bIns="0">
            <a:noAutofit/>
          </a:bodyPr>
          <a:lstStyle>
            <a:lvl1pPr marL="0" indent="0" algn="l">
              <a:lnSpc>
                <a:spcPct val="90000"/>
              </a:lnSpc>
              <a:spcBef>
                <a:spcPts val="0"/>
              </a:spcBef>
              <a:buNone/>
              <a:defRPr sz="3600" b="0">
                <a:solidFill>
                  <a:schemeClr val="bg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a:off x="431800" y="5244575"/>
            <a:ext cx="2133600" cy="161583"/>
          </a:xfrm>
        </p:spPr>
        <p:txBody>
          <a:bodyPr lIns="0" tIns="0" rIns="0" bIns="0" anchor="b" anchorCtr="0">
            <a:spAutoFit/>
          </a:bodyPr>
          <a:lstStyle>
            <a:lvl1pPr>
              <a:defRPr sz="1050" b="1">
                <a:solidFill>
                  <a:schemeClr val="bg2"/>
                </a:solidFill>
                <a:latin typeface="Arial" pitchFamily="34" charset="0"/>
                <a:cs typeface="Arial" pitchFamily="34" charset="0"/>
              </a:defRPr>
            </a:lvl1pPr>
          </a:lstStyle>
          <a:p>
            <a:r>
              <a:rPr lang="en-US" smtClean="0"/>
              <a:t>31 мая 2013 года</a:t>
            </a:r>
            <a:endParaRPr lang="en-US" dirty="0"/>
          </a:p>
        </p:txBody>
      </p:sp>
      <p:sp>
        <p:nvSpPr>
          <p:cNvPr id="5" name="Footer Placeholder 4"/>
          <p:cNvSpPr>
            <a:spLocks noGrp="1"/>
          </p:cNvSpPr>
          <p:nvPr>
            <p:ph type="ftr" sz="quarter" idx="11"/>
          </p:nvPr>
        </p:nvSpPr>
        <p:spPr bwMode="gray">
          <a:xfrm>
            <a:off x="431800" y="533987"/>
            <a:ext cx="2895600" cy="161583"/>
          </a:xfrm>
        </p:spPr>
        <p:txBody>
          <a:bodyPr lIns="0" tIns="0" rIns="0" bIns="0" anchor="t" anchorCtr="0">
            <a:spAutoFit/>
          </a:bodyPr>
          <a:lstStyle>
            <a:lvl1pPr algn="l">
              <a:defRPr sz="1050" b="1">
                <a:solidFill>
                  <a:schemeClr val="bg2"/>
                </a:solidFill>
                <a:latin typeface="Arial" pitchFamily="34" charset="0"/>
                <a:cs typeface="Arial" pitchFamily="34" charset="0"/>
              </a:defRPr>
            </a:lvl1pPr>
          </a:lstStyle>
          <a:p>
            <a:r>
              <a:rPr lang="en-US" dirty="0" smtClean="0"/>
              <a:t>Region-specific footer note                            Document reference # </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5760" y="1600200"/>
            <a:ext cx="4038600" cy="4525963"/>
          </a:xfrm>
        </p:spPr>
        <p:txBody>
          <a:bodyPr/>
          <a:lstStyle>
            <a:lvl1pPr>
              <a:defRPr sz="2000"/>
            </a:lvl1pPr>
            <a:lvl2pPr>
              <a:defRPr sz="1800"/>
            </a:lvl2pPr>
            <a:lvl3pPr>
              <a:defRPr sz="1400"/>
            </a:lvl3pPr>
            <a:lvl4pPr>
              <a:defRPr sz="12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42180" y="1600200"/>
            <a:ext cx="4038600" cy="4525963"/>
          </a:xfrm>
        </p:spPr>
        <p:txBody>
          <a:bodyPr/>
          <a:lstStyle>
            <a:lvl1pPr>
              <a:defRPr sz="2000"/>
            </a:lvl1pPr>
            <a:lvl2pPr>
              <a:defRPr sz="1800"/>
            </a:lvl2pPr>
            <a:lvl3pPr>
              <a:defRPr sz="1400"/>
            </a:lvl3pPr>
            <a:lvl4pPr>
              <a:defRPr sz="12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31 мая 2013 года</a:t>
            </a:r>
            <a:endParaRPr lang="en-US" dirty="0"/>
          </a:p>
        </p:txBody>
      </p:sp>
      <p:sp>
        <p:nvSpPr>
          <p:cNvPr id="6" name="Footer Placeholder 5"/>
          <p:cNvSpPr>
            <a:spLocks noGrp="1"/>
          </p:cNvSpPr>
          <p:nvPr>
            <p:ph type="ftr" sz="quarter" idx="11"/>
          </p:nvPr>
        </p:nvSpPr>
        <p:spPr/>
        <p:txBody>
          <a:bodyPr/>
          <a:lstStyle/>
          <a:p>
            <a:r>
              <a:rPr lang="en-US" dirty="0" smtClean="0"/>
              <a:t>Region-specific footer note                            Document reference # </a:t>
            </a:r>
            <a:endParaRPr lang="en-US" dirty="0"/>
          </a:p>
        </p:txBody>
      </p:sp>
      <p:sp>
        <p:nvSpPr>
          <p:cNvPr id="7" name="Slide Number Placeholder 6"/>
          <p:cNvSpPr>
            <a:spLocks noGrp="1"/>
          </p:cNvSpPr>
          <p:nvPr>
            <p:ph type="sldNum" sz="quarter" idx="12"/>
          </p:nvPr>
        </p:nvSpPr>
        <p:spPr/>
        <p:txBody>
          <a:bodyPr/>
          <a:lstStyle/>
          <a:p>
            <a:fld id="{D34DACC3-9742-4940-92E6-4CAB853A321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with Gradient Inset">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5760" y="1600200"/>
            <a:ext cx="4038600" cy="4525963"/>
          </a:xfr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vert="horz" wrap="square" lIns="91440" tIns="91440" rIns="0" bIns="0" rtlCol="0" anchor="t" anchorCtr="0">
            <a:noAutofit/>
          </a:bodyPr>
          <a:lstStyle>
            <a:lvl1pPr>
              <a:defRPr lang="en-US" sz="1800" dirty="0" smtClean="0">
                <a:solidFill>
                  <a:schemeClr val="tx1"/>
                </a:solidFill>
                <a:latin typeface="+mn-lt"/>
                <a:cs typeface="+mn-cs"/>
              </a:defRPr>
            </a:lvl1pPr>
            <a:lvl2pPr>
              <a:defRPr lang="en-US" sz="1800" dirty="0" smtClean="0">
                <a:solidFill>
                  <a:schemeClr val="lt1"/>
                </a:solidFill>
                <a:latin typeface="+mn-lt"/>
                <a:cs typeface="+mn-cs"/>
              </a:defRPr>
            </a:lvl2pPr>
            <a:lvl3pPr>
              <a:defRPr lang="en-US" dirty="0" smtClean="0">
                <a:solidFill>
                  <a:schemeClr val="lt1"/>
                </a:solidFill>
                <a:latin typeface="+mn-lt"/>
                <a:cs typeface="+mn-cs"/>
              </a:defRPr>
            </a:lvl3pPr>
            <a:lvl4pPr>
              <a:defRPr lang="en-US" dirty="0" smtClean="0">
                <a:solidFill>
                  <a:schemeClr val="lt1"/>
                </a:solidFill>
                <a:latin typeface="+mn-lt"/>
                <a:cs typeface="+mn-cs"/>
              </a:defRPr>
            </a:lvl4pPr>
            <a:lvl5pPr>
              <a:defRPr lang="en-US" dirty="0">
                <a:solidFill>
                  <a:schemeClr val="lt1"/>
                </a:solidFill>
                <a:latin typeface="+mn-lt"/>
                <a:cs typeface="+mn-cs"/>
              </a:defRPr>
            </a:lvl5pPr>
          </a:lstStyle>
          <a:p>
            <a:pPr marL="0" lvl="0" indent="0">
              <a:buNone/>
            </a:pPr>
            <a:r>
              <a:rPr lang="en-US" smtClean="0"/>
              <a:t>Click to edit Master text styles</a:t>
            </a:r>
          </a:p>
        </p:txBody>
      </p:sp>
      <p:sp>
        <p:nvSpPr>
          <p:cNvPr id="4" name="Content Placeholder 3"/>
          <p:cNvSpPr>
            <a:spLocks noGrp="1"/>
          </p:cNvSpPr>
          <p:nvPr>
            <p:ph sz="half" idx="2"/>
          </p:nvPr>
        </p:nvSpPr>
        <p:spPr>
          <a:xfrm>
            <a:off x="4742180" y="1600200"/>
            <a:ext cx="4038600" cy="4525963"/>
          </a:xfrm>
        </p:spPr>
        <p:txBody>
          <a:bodyPr/>
          <a:lstStyle>
            <a:lvl1pPr>
              <a:defRPr sz="2000"/>
            </a:lvl1pPr>
            <a:lvl2pPr>
              <a:defRPr sz="1800"/>
            </a:lvl2pPr>
            <a:lvl3pPr>
              <a:defRPr sz="1400"/>
            </a:lvl3pPr>
            <a:lvl4pPr>
              <a:defRPr sz="12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31 мая 2013 года</a:t>
            </a:r>
            <a:endParaRPr lang="en-US" dirty="0"/>
          </a:p>
        </p:txBody>
      </p:sp>
      <p:sp>
        <p:nvSpPr>
          <p:cNvPr id="6" name="Footer Placeholder 5"/>
          <p:cNvSpPr>
            <a:spLocks noGrp="1"/>
          </p:cNvSpPr>
          <p:nvPr>
            <p:ph type="ftr" sz="quarter" idx="11"/>
          </p:nvPr>
        </p:nvSpPr>
        <p:spPr/>
        <p:txBody>
          <a:bodyPr/>
          <a:lstStyle/>
          <a:p>
            <a:r>
              <a:rPr lang="en-US" dirty="0" smtClean="0"/>
              <a:t>Region-specific footer note                            Document reference # </a:t>
            </a:r>
            <a:endParaRPr lang="en-US" dirty="0"/>
          </a:p>
        </p:txBody>
      </p:sp>
      <p:sp>
        <p:nvSpPr>
          <p:cNvPr id="7" name="Slide Number Placeholder 6"/>
          <p:cNvSpPr>
            <a:spLocks noGrp="1"/>
          </p:cNvSpPr>
          <p:nvPr>
            <p:ph type="sldNum" sz="quarter" idx="12"/>
          </p:nvPr>
        </p:nvSpPr>
        <p:spPr/>
        <p:txBody>
          <a:bodyPr/>
          <a:lstStyle/>
          <a:p>
            <a:fld id="{D34DACC3-9742-4940-92E6-4CAB853A3218}" type="slidenum">
              <a:rPr lang="en-US" smtClean="0"/>
              <a:pPr/>
              <a:t>‹#›</a:t>
            </a:fld>
            <a:endParaRPr lang="en-US" dirty="0"/>
          </a:p>
        </p:txBody>
      </p:sp>
      <p:sp>
        <p:nvSpPr>
          <p:cNvPr id="9" name="Text Placeholder 9"/>
          <p:cNvSpPr>
            <a:spLocks noGrp="1"/>
          </p:cNvSpPr>
          <p:nvPr>
            <p:ph type="body" sz="quarter" idx="14"/>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extLst>
      <p:ext uri="{BB962C8B-B14F-4D97-AF65-F5344CB8AC3E}">
        <p14:creationId xmlns:p14="http://schemas.microsoft.com/office/powerpoint/2010/main" val="48787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68300" y="1371600"/>
            <a:ext cx="4040188" cy="639762"/>
          </a:xfrm>
        </p:spPr>
        <p:txBody>
          <a:bodyPr anchor="b"/>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8300" y="2174875"/>
            <a:ext cx="4040188" cy="3951288"/>
          </a:xfrm>
        </p:spPr>
        <p:txBody>
          <a:bodyPr/>
          <a:lstStyle>
            <a:lvl1pPr>
              <a:defRPr sz="1800"/>
            </a:lvl1pPr>
            <a:lvl2pPr>
              <a:defRPr sz="16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005" y="1371600"/>
            <a:ext cx="4041775" cy="639762"/>
          </a:xfrm>
        </p:spPr>
        <p:txBody>
          <a:bodyPr anchor="b"/>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39005" y="2174875"/>
            <a:ext cx="4041775" cy="3951288"/>
          </a:xfrm>
        </p:spPr>
        <p:txBody>
          <a:bodyPr/>
          <a:lstStyle>
            <a:lvl1pPr>
              <a:defRPr sz="1800"/>
            </a:lvl1pPr>
            <a:lvl2pPr>
              <a:defRPr sz="1600"/>
            </a:lvl2pPr>
            <a:lvl3pPr>
              <a:defRPr sz="1200"/>
            </a:lvl3pPr>
            <a:lvl4pPr>
              <a:defRPr sz="1100"/>
            </a:lvl4pPr>
            <a:lvl5pPr>
              <a:defRPr sz="105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31 мая 2013 года</a:t>
            </a:r>
            <a:endParaRPr lang="en-US" dirty="0"/>
          </a:p>
        </p:txBody>
      </p:sp>
      <p:sp>
        <p:nvSpPr>
          <p:cNvPr id="8" name="Footer Placeholder 7"/>
          <p:cNvSpPr>
            <a:spLocks noGrp="1"/>
          </p:cNvSpPr>
          <p:nvPr>
            <p:ph type="ftr" sz="quarter" idx="11"/>
          </p:nvPr>
        </p:nvSpPr>
        <p:spPr/>
        <p:txBody>
          <a:bodyPr/>
          <a:lstStyle/>
          <a:p>
            <a:r>
              <a:rPr lang="en-US" dirty="0" smtClean="0"/>
              <a:t>Region-specific footer note                            Document reference # </a:t>
            </a:r>
            <a:endParaRPr lang="en-US" dirty="0"/>
          </a:p>
        </p:txBody>
      </p:sp>
      <p:sp>
        <p:nvSpPr>
          <p:cNvPr id="9" name="Slide Number Placeholder 8"/>
          <p:cNvSpPr>
            <a:spLocks noGrp="1"/>
          </p:cNvSpPr>
          <p:nvPr>
            <p:ph type="sldNum" sz="quarter" idx="12"/>
          </p:nvPr>
        </p:nvSpPr>
        <p:spPr/>
        <p:txBody>
          <a:bodyPr/>
          <a:lstStyle/>
          <a:p>
            <a:fld id="{D34DACC3-9742-4940-92E6-4CAB853A3218}"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31 мая 2013 года</a:t>
            </a:r>
            <a:endParaRPr lang="en-US" dirty="0"/>
          </a:p>
        </p:txBody>
      </p:sp>
      <p:sp>
        <p:nvSpPr>
          <p:cNvPr id="4" name="Footer Placeholder 3"/>
          <p:cNvSpPr>
            <a:spLocks noGrp="1"/>
          </p:cNvSpPr>
          <p:nvPr>
            <p:ph type="ftr" sz="quarter" idx="11"/>
          </p:nvPr>
        </p:nvSpPr>
        <p:spPr/>
        <p:txBody>
          <a:bodyPr/>
          <a:lstStyle/>
          <a:p>
            <a:r>
              <a:rPr lang="en-US" dirty="0" smtClean="0"/>
              <a:t>Region-specific footer note                            Document reference # </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31 мая 2013 года</a:t>
            </a:r>
            <a:endParaRPr lang="en-US" dirty="0"/>
          </a:p>
        </p:txBody>
      </p:sp>
      <p:sp>
        <p:nvSpPr>
          <p:cNvPr id="4" name="Footer Placeholder 3"/>
          <p:cNvSpPr>
            <a:spLocks noGrp="1"/>
          </p:cNvSpPr>
          <p:nvPr>
            <p:ph type="ftr" sz="quarter" idx="11"/>
          </p:nvPr>
        </p:nvSpPr>
        <p:spPr/>
        <p:txBody>
          <a:bodyPr/>
          <a:lstStyle/>
          <a:p>
            <a:r>
              <a:rPr lang="en-US" dirty="0" smtClean="0"/>
              <a:t>Region-specific footer note                            Document reference # </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dirty="0"/>
          </a:p>
        </p:txBody>
      </p:sp>
      <p:sp>
        <p:nvSpPr>
          <p:cNvPr id="8" name="Text Placeholder 9"/>
          <p:cNvSpPr>
            <a:spLocks noGrp="1"/>
          </p:cNvSpPr>
          <p:nvPr>
            <p:ph type="body" sz="quarter" idx="14"/>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31 мая 2013 года</a:t>
            </a:r>
            <a:endParaRPr lang="en-US" dirty="0"/>
          </a:p>
        </p:txBody>
      </p:sp>
      <p:sp>
        <p:nvSpPr>
          <p:cNvPr id="3" name="Footer Placeholder 2"/>
          <p:cNvSpPr>
            <a:spLocks noGrp="1"/>
          </p:cNvSpPr>
          <p:nvPr>
            <p:ph type="ftr" sz="quarter" idx="11"/>
          </p:nvPr>
        </p:nvSpPr>
        <p:spPr/>
        <p:txBody>
          <a:bodyPr/>
          <a:lstStyle/>
          <a:p>
            <a:r>
              <a:rPr lang="en-US" dirty="0" smtClean="0"/>
              <a:t>Region-specific footer note                            Document reference # </a:t>
            </a:r>
            <a:endParaRPr lang="en-US" dirty="0"/>
          </a:p>
        </p:txBody>
      </p:sp>
      <p:sp>
        <p:nvSpPr>
          <p:cNvPr id="4" name="Slide Number Placeholder 3"/>
          <p:cNvSpPr>
            <a:spLocks noGrp="1"/>
          </p:cNvSpPr>
          <p:nvPr>
            <p:ph type="sldNum" sz="quarter" idx="12"/>
          </p:nvPr>
        </p:nvSpPr>
        <p:spPr/>
        <p:txBody>
          <a:bodyPr/>
          <a:lstStyle/>
          <a:p>
            <a:fld id="{D34DACC3-9742-4940-92E6-4CAB853A321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31 мая 2013 года</a:t>
            </a:r>
            <a:endParaRPr lang="en-US" dirty="0"/>
          </a:p>
        </p:txBody>
      </p:sp>
      <p:sp>
        <p:nvSpPr>
          <p:cNvPr id="5" name="Footer Placeholder 4"/>
          <p:cNvSpPr>
            <a:spLocks noGrp="1"/>
          </p:cNvSpPr>
          <p:nvPr>
            <p:ph type="ftr" sz="quarter" idx="11"/>
          </p:nvPr>
        </p:nvSpPr>
        <p:spPr/>
        <p:txBody>
          <a:bodyPr/>
          <a:lstStyle/>
          <a:p>
            <a:r>
              <a:rPr lang="en-US" dirty="0" smtClean="0"/>
              <a:t>Region-specific footer note                            Document reference # </a:t>
            </a:r>
            <a:endParaRPr lang="en-US" dirty="0"/>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dirty="0"/>
          </a:p>
        </p:txBody>
      </p:sp>
      <p:sp>
        <p:nvSpPr>
          <p:cNvPr id="8" name="Content Placeholder 7"/>
          <p:cNvSpPr>
            <a:spLocks noGrp="1"/>
          </p:cNvSpPr>
          <p:nvPr>
            <p:ph sz="quarter" idx="13"/>
          </p:nvPr>
        </p:nvSpPr>
        <p:spPr>
          <a:xfrm>
            <a:off x="365760" y="1600200"/>
            <a:ext cx="841248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31 мая 2013 года</a:t>
            </a:r>
            <a:endParaRPr lang="en-US" dirty="0"/>
          </a:p>
        </p:txBody>
      </p:sp>
      <p:sp>
        <p:nvSpPr>
          <p:cNvPr id="5" name="Footer Placeholder 4"/>
          <p:cNvSpPr>
            <a:spLocks noGrp="1"/>
          </p:cNvSpPr>
          <p:nvPr>
            <p:ph type="ftr" sz="quarter" idx="11"/>
          </p:nvPr>
        </p:nvSpPr>
        <p:spPr/>
        <p:txBody>
          <a:bodyPr/>
          <a:lstStyle/>
          <a:p>
            <a:r>
              <a:rPr lang="en-US" dirty="0" smtClean="0"/>
              <a:t>Region-specific footer note                            Document reference # </a:t>
            </a:r>
            <a:endParaRPr lang="en-US" dirty="0"/>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dirty="0"/>
          </a:p>
        </p:txBody>
      </p:sp>
      <p:sp>
        <p:nvSpPr>
          <p:cNvPr id="10" name="Content Placeholder 9"/>
          <p:cNvSpPr>
            <a:spLocks noGrp="1"/>
          </p:cNvSpPr>
          <p:nvPr>
            <p:ph sz="quarter" idx="14"/>
          </p:nvPr>
        </p:nvSpPr>
        <p:spPr>
          <a:xfrm>
            <a:off x="368300" y="1600200"/>
            <a:ext cx="841248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9"/>
          <p:cNvSpPr>
            <a:spLocks noGrp="1"/>
          </p:cNvSpPr>
          <p:nvPr>
            <p:ph type="body" sz="quarter" idx="15"/>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head + Gradient inse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31 мая 2013 года</a:t>
            </a:r>
            <a:endParaRPr lang="en-US" dirty="0"/>
          </a:p>
        </p:txBody>
      </p:sp>
      <p:sp>
        <p:nvSpPr>
          <p:cNvPr id="5" name="Footer Placeholder 4"/>
          <p:cNvSpPr>
            <a:spLocks noGrp="1"/>
          </p:cNvSpPr>
          <p:nvPr>
            <p:ph type="ftr" sz="quarter" idx="11"/>
          </p:nvPr>
        </p:nvSpPr>
        <p:spPr/>
        <p:txBody>
          <a:bodyPr/>
          <a:lstStyle/>
          <a:p>
            <a:r>
              <a:rPr lang="en-US" dirty="0" smtClean="0"/>
              <a:t>Region-specific footer note                            Document reference # </a:t>
            </a:r>
            <a:endParaRPr lang="en-US" dirty="0"/>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dirty="0"/>
          </a:p>
        </p:txBody>
      </p:sp>
      <p:sp>
        <p:nvSpPr>
          <p:cNvPr id="10" name="Content Placeholder 9"/>
          <p:cNvSpPr>
            <a:spLocks noGrp="1"/>
          </p:cNvSpPr>
          <p:nvPr>
            <p:ph sz="quarter" idx="14"/>
          </p:nvPr>
        </p:nvSpPr>
        <p:spPr>
          <a:xfrm>
            <a:off x="368300" y="1600200"/>
            <a:ext cx="8412480" cy="4572000"/>
          </a:xfr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40" tIns="91440" rtlCol="0" anchor="t" anchorCtr="0"/>
          <a:lstStyle>
            <a:lvl1pPr marL="0" indent="0">
              <a:buNone/>
              <a:defRPr lang="en-US" sz="1800" dirty="0" smtClean="0">
                <a:solidFill>
                  <a:schemeClr val="tx1"/>
                </a:solidFill>
              </a:defRPr>
            </a:lvl1pPr>
            <a:lvl2pPr marL="182880">
              <a:defRPr lang="en-US" sz="1800" dirty="0" smtClean="0"/>
            </a:lvl2pPr>
          </a:lstStyle>
          <a:p>
            <a:pPr marL="0" lvl="0"/>
            <a:r>
              <a:rPr lang="en-US" smtClean="0"/>
              <a:t>Click to edit Master text styles</a:t>
            </a:r>
          </a:p>
        </p:txBody>
      </p:sp>
      <p:sp>
        <p:nvSpPr>
          <p:cNvPr id="9" name="Text Placeholder 9"/>
          <p:cNvSpPr>
            <a:spLocks noGrp="1"/>
          </p:cNvSpPr>
          <p:nvPr>
            <p:ph type="body" sz="quarter" idx="15"/>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extLst>
      <p:ext uri="{BB962C8B-B14F-4D97-AF65-F5344CB8AC3E}">
        <p14:creationId xmlns:p14="http://schemas.microsoft.com/office/powerpoint/2010/main" val="91230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31 мая 2013 года</a:t>
            </a:r>
            <a:endParaRPr lang="en-US" dirty="0"/>
          </a:p>
        </p:txBody>
      </p:sp>
      <p:sp>
        <p:nvSpPr>
          <p:cNvPr id="5" name="Footer Placeholder 4"/>
          <p:cNvSpPr>
            <a:spLocks noGrp="1"/>
          </p:cNvSpPr>
          <p:nvPr>
            <p:ph type="ftr" sz="quarter" idx="11"/>
          </p:nvPr>
        </p:nvSpPr>
        <p:spPr/>
        <p:txBody>
          <a:bodyPr/>
          <a:lstStyle/>
          <a:p>
            <a:r>
              <a:rPr lang="en-US" dirty="0" smtClean="0"/>
              <a:t>Region-specific footer note                            Document reference # </a:t>
            </a:r>
            <a:endParaRPr lang="en-US" dirty="0"/>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dirty="0"/>
          </a:p>
        </p:txBody>
      </p:sp>
      <p:sp>
        <p:nvSpPr>
          <p:cNvPr id="7" name="Text Placeholder 9"/>
          <p:cNvSpPr>
            <a:spLocks noGrp="1"/>
          </p:cNvSpPr>
          <p:nvPr>
            <p:ph type="body" sz="quarter" idx="14"/>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31 мая 2013 года</a:t>
            </a:r>
            <a:endParaRPr lang="en-US" dirty="0"/>
          </a:p>
        </p:txBody>
      </p:sp>
      <p:sp>
        <p:nvSpPr>
          <p:cNvPr id="5" name="Footer Placeholder 4"/>
          <p:cNvSpPr>
            <a:spLocks noGrp="1"/>
          </p:cNvSpPr>
          <p:nvPr>
            <p:ph type="ftr" sz="quarter" idx="11"/>
          </p:nvPr>
        </p:nvSpPr>
        <p:spPr/>
        <p:txBody>
          <a:bodyPr/>
          <a:lstStyle/>
          <a:p>
            <a:r>
              <a:rPr lang="en-US" dirty="0" smtClean="0"/>
              <a:t>Region-specific footer note                            Document reference # </a:t>
            </a:r>
            <a:endParaRPr lang="en-US" dirty="0"/>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dirty="0"/>
          </a:p>
        </p:txBody>
      </p:sp>
      <p:sp>
        <p:nvSpPr>
          <p:cNvPr id="14" name="Text Placeholder 13"/>
          <p:cNvSpPr>
            <a:spLocks noGrp="1"/>
          </p:cNvSpPr>
          <p:nvPr>
            <p:ph type="body" sz="quarter" idx="14"/>
          </p:nvPr>
        </p:nvSpPr>
        <p:spPr>
          <a:xfrm>
            <a:off x="1490889" y="1601788"/>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16" name="Text Placeholder 15"/>
          <p:cNvSpPr>
            <a:spLocks noGrp="1"/>
          </p:cNvSpPr>
          <p:nvPr>
            <p:ph type="body" sz="quarter" idx="15"/>
          </p:nvPr>
        </p:nvSpPr>
        <p:spPr>
          <a:xfrm>
            <a:off x="1490889" y="2866769"/>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18" name="Text Placeholder 17"/>
          <p:cNvSpPr>
            <a:spLocks noGrp="1"/>
          </p:cNvSpPr>
          <p:nvPr>
            <p:ph type="body" sz="quarter" idx="16"/>
          </p:nvPr>
        </p:nvSpPr>
        <p:spPr>
          <a:xfrm>
            <a:off x="5785739" y="4139444"/>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9"/>
          <p:cNvSpPr>
            <a:spLocks noGrp="1"/>
          </p:cNvSpPr>
          <p:nvPr>
            <p:ph type="body" sz="quarter" idx="17"/>
          </p:nvPr>
        </p:nvSpPr>
        <p:spPr>
          <a:xfrm>
            <a:off x="5785739" y="1601788"/>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2" name="Text Placeholder 21"/>
          <p:cNvSpPr>
            <a:spLocks noGrp="1"/>
          </p:cNvSpPr>
          <p:nvPr>
            <p:ph type="body" sz="quarter" idx="18"/>
          </p:nvPr>
        </p:nvSpPr>
        <p:spPr>
          <a:xfrm>
            <a:off x="5785739" y="2866769"/>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marL="0" indent="0">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dirty="0" smtClean="0"/>
              <a:t>Click icon to add picture</a:t>
            </a:r>
            <a:endParaRPr lang="en-US" dirty="0"/>
          </a:p>
        </p:txBody>
      </p:sp>
      <p:sp>
        <p:nvSpPr>
          <p:cNvPr id="28" name="Picture Placeholder 27"/>
          <p:cNvSpPr>
            <a:spLocks noGrp="1"/>
          </p:cNvSpPr>
          <p:nvPr>
            <p:ph type="pic" sz="quarter" idx="21"/>
          </p:nvPr>
        </p:nvSpPr>
        <p:spPr>
          <a:xfrm>
            <a:off x="368300" y="2869187"/>
            <a:ext cx="960120" cy="960120"/>
          </a:xfrm>
          <a:solidFill>
            <a:srgbClr val="A2A4A3"/>
          </a:solidFill>
        </p:spPr>
        <p:txBody>
          <a:bodyPr anchor="ctr" anchorCtr="1"/>
          <a:lstStyle>
            <a:lvl1pPr marL="0" indent="0">
              <a:buNone/>
              <a:defRPr sz="1100">
                <a:solidFill>
                  <a:schemeClr val="bg2"/>
                </a:solidFill>
              </a:defRPr>
            </a:lvl1pPr>
          </a:lstStyle>
          <a:p>
            <a:r>
              <a:rPr lang="en-US" dirty="0" smtClean="0"/>
              <a:t>Click icon to add picture</a:t>
            </a:r>
            <a:endParaRPr lang="en-US" dirty="0"/>
          </a:p>
        </p:txBody>
      </p:sp>
      <p:sp>
        <p:nvSpPr>
          <p:cNvPr id="30" name="Picture Placeholder 29"/>
          <p:cNvSpPr>
            <a:spLocks noGrp="1"/>
          </p:cNvSpPr>
          <p:nvPr>
            <p:ph type="pic" sz="quarter" idx="22"/>
          </p:nvPr>
        </p:nvSpPr>
        <p:spPr>
          <a:xfrm>
            <a:off x="368300" y="4139444"/>
            <a:ext cx="960120" cy="960120"/>
          </a:xfrm>
          <a:solidFill>
            <a:srgbClr val="A2A4A3"/>
          </a:solidFill>
        </p:spPr>
        <p:txBody>
          <a:bodyPr anchor="ctr" anchorCtr="1"/>
          <a:lstStyle>
            <a:lvl1pPr marL="0" indent="0">
              <a:buNone/>
              <a:defRPr sz="1100">
                <a:solidFill>
                  <a:schemeClr val="bg2"/>
                </a:solidFill>
              </a:defRPr>
            </a:lvl1pPr>
          </a:lstStyle>
          <a:p>
            <a:r>
              <a:rPr lang="en-US" dirty="0" smtClean="0"/>
              <a:t>Click icon to add picture</a:t>
            </a:r>
            <a:endParaRPr lang="en-US" dirty="0"/>
          </a:p>
        </p:txBody>
      </p:sp>
      <p:sp>
        <p:nvSpPr>
          <p:cNvPr id="32" name="Picture Placeholder 31"/>
          <p:cNvSpPr>
            <a:spLocks noGrp="1"/>
          </p:cNvSpPr>
          <p:nvPr>
            <p:ph type="pic" sz="quarter" idx="23"/>
          </p:nvPr>
        </p:nvSpPr>
        <p:spPr>
          <a:xfrm>
            <a:off x="4680184" y="1601787"/>
            <a:ext cx="960120" cy="960120"/>
          </a:xfrm>
          <a:solidFill>
            <a:srgbClr val="A2A4A3"/>
          </a:solidFill>
        </p:spPr>
        <p:txBody>
          <a:bodyPr anchor="ctr" anchorCtr="1"/>
          <a:lstStyle>
            <a:lvl1pPr marL="0" indent="0">
              <a:buNone/>
              <a:defRPr sz="1100">
                <a:solidFill>
                  <a:schemeClr val="bg2"/>
                </a:solidFill>
              </a:defRPr>
            </a:lvl1pPr>
          </a:lstStyle>
          <a:p>
            <a:r>
              <a:rPr lang="en-US" dirty="0" smtClean="0"/>
              <a:t>Click icon to add picture</a:t>
            </a:r>
            <a:endParaRPr lang="en-US" dirty="0"/>
          </a:p>
        </p:txBody>
      </p:sp>
      <p:sp>
        <p:nvSpPr>
          <p:cNvPr id="34" name="Picture Placeholder 33"/>
          <p:cNvSpPr>
            <a:spLocks noGrp="1"/>
          </p:cNvSpPr>
          <p:nvPr>
            <p:ph type="pic" sz="quarter" idx="24"/>
          </p:nvPr>
        </p:nvSpPr>
        <p:spPr>
          <a:xfrm>
            <a:off x="4680184" y="2870616"/>
            <a:ext cx="960120" cy="960120"/>
          </a:xfrm>
          <a:solidFill>
            <a:srgbClr val="A2A4A3"/>
          </a:solidFill>
        </p:spPr>
        <p:txBody>
          <a:bodyPr anchor="ctr" anchorCtr="1"/>
          <a:lstStyle>
            <a:lvl1pPr marL="0" indent="0">
              <a:buNone/>
              <a:defRPr sz="1100">
                <a:solidFill>
                  <a:schemeClr val="bg2"/>
                </a:solidFill>
              </a:defRPr>
            </a:lvl1pPr>
          </a:lstStyle>
          <a:p>
            <a:r>
              <a:rPr lang="en-US" dirty="0" smtClean="0"/>
              <a:t>Click icon to add picture</a:t>
            </a:r>
            <a:endParaRPr lang="en-US" dirty="0"/>
          </a:p>
        </p:txBody>
      </p:sp>
      <p:sp>
        <p:nvSpPr>
          <p:cNvPr id="36" name="Picture Placeholder 35"/>
          <p:cNvSpPr>
            <a:spLocks noGrp="1"/>
          </p:cNvSpPr>
          <p:nvPr>
            <p:ph type="pic" sz="quarter" idx="25"/>
          </p:nvPr>
        </p:nvSpPr>
        <p:spPr>
          <a:xfrm>
            <a:off x="4680184" y="4139444"/>
            <a:ext cx="960120" cy="960120"/>
          </a:xfrm>
          <a:solidFill>
            <a:srgbClr val="A2A4A3"/>
          </a:solidFill>
        </p:spPr>
        <p:txBody>
          <a:bodyPr anchor="ctr" anchorCtr="1"/>
          <a:lstStyle>
            <a:lvl1pPr marL="0" indent="0">
              <a:buNone/>
              <a:defRPr sz="1100">
                <a:solidFill>
                  <a:schemeClr val="bg2"/>
                </a:solidFill>
              </a:defRPr>
            </a:lvl1pPr>
          </a:lstStyle>
          <a:p>
            <a:r>
              <a:rPr lang="en-US" dirty="0" smtClean="0"/>
              <a:t>Click icon to add picture</a:t>
            </a:r>
            <a:endParaRPr lang="en-US" dirty="0"/>
          </a:p>
        </p:txBody>
      </p:sp>
      <p:sp>
        <p:nvSpPr>
          <p:cNvPr id="38" name="Text Placeholder 37"/>
          <p:cNvSpPr>
            <a:spLocks noGrp="1"/>
          </p:cNvSpPr>
          <p:nvPr>
            <p:ph type="body" sz="quarter" idx="26"/>
          </p:nvPr>
        </p:nvSpPr>
        <p:spPr>
          <a:xfrm>
            <a:off x="1490889" y="4139444"/>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200"/>
            </a:lvl4pPr>
            <a:lvl5pPr>
              <a:buNone/>
              <a:defRPr sz="1200"/>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396288" cy="430887"/>
          </a:xfrm>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31 мая 2013 года</a:t>
            </a:r>
            <a:endParaRPr lang="en-US" dirty="0"/>
          </a:p>
        </p:txBody>
      </p:sp>
      <p:sp>
        <p:nvSpPr>
          <p:cNvPr id="5" name="Footer Placeholder 4"/>
          <p:cNvSpPr>
            <a:spLocks noGrp="1"/>
          </p:cNvSpPr>
          <p:nvPr>
            <p:ph type="ftr" sz="quarter" idx="11"/>
          </p:nvPr>
        </p:nvSpPr>
        <p:spPr/>
        <p:txBody>
          <a:bodyPr/>
          <a:lstStyle/>
          <a:p>
            <a:r>
              <a:rPr lang="en-US" dirty="0" smtClean="0"/>
              <a:t>Region-specific footer note                            Document reference # </a:t>
            </a:r>
            <a:endParaRPr lang="en-US" dirty="0"/>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dirty="0"/>
          </a:p>
        </p:txBody>
      </p:sp>
      <p:sp>
        <p:nvSpPr>
          <p:cNvPr id="14" name="Text Placeholder 13"/>
          <p:cNvSpPr>
            <a:spLocks noGrp="1"/>
          </p:cNvSpPr>
          <p:nvPr>
            <p:ph type="body" sz="quarter" idx="14"/>
          </p:nvPr>
        </p:nvSpPr>
        <p:spPr>
          <a:xfrm>
            <a:off x="1490889" y="1601788"/>
            <a:ext cx="28803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dirty="0" smtClean="0"/>
              <a:t>Click icon to add picture</a:t>
            </a:r>
            <a:endParaRPr lang="en-US" dirty="0"/>
          </a:p>
        </p:txBody>
      </p:sp>
      <p:sp>
        <p:nvSpPr>
          <p:cNvPr id="21" name="Text Placeholder 20"/>
          <p:cNvSpPr>
            <a:spLocks noGrp="1"/>
          </p:cNvSpPr>
          <p:nvPr>
            <p:ph type="body" sz="quarter" idx="21"/>
          </p:nvPr>
        </p:nvSpPr>
        <p:spPr>
          <a:xfrm>
            <a:off x="368301" y="2817813"/>
            <a:ext cx="4016500" cy="3359787"/>
          </a:xfrm>
        </p:spPr>
        <p:txBody>
          <a:bodyPr/>
          <a:lstStyle>
            <a:lvl1pPr marL="0" indent="0">
              <a:spcBef>
                <a:spcPts val="1200"/>
              </a:spcBef>
              <a:buNone/>
              <a:defRPr sz="1050" b="0">
                <a:solidFill>
                  <a:schemeClr val="tx1"/>
                </a:solidFill>
              </a:defRPr>
            </a:lvl1pPr>
          </a:lstStyle>
          <a:p>
            <a:pPr lvl="0"/>
            <a:r>
              <a:rPr lang="en-US" smtClean="0"/>
              <a:t>Click to edit Master text styles</a:t>
            </a:r>
          </a:p>
        </p:txBody>
      </p:sp>
      <p:sp>
        <p:nvSpPr>
          <p:cNvPr id="24" name="Text Placeholder 23"/>
          <p:cNvSpPr>
            <a:spLocks noGrp="1"/>
          </p:cNvSpPr>
          <p:nvPr>
            <p:ph type="body" sz="quarter" idx="22"/>
          </p:nvPr>
        </p:nvSpPr>
        <p:spPr>
          <a:xfrm>
            <a:off x="4750372" y="2817813"/>
            <a:ext cx="4014216" cy="3315050"/>
          </a:xfrm>
        </p:spPr>
        <p:txBody>
          <a:bodyPr/>
          <a:lstStyle>
            <a:lvl1pPr marL="115888" indent="-115888">
              <a:spcBef>
                <a:spcPts val="600"/>
              </a:spcBef>
              <a:buClr>
                <a:schemeClr val="tx1"/>
              </a:buClr>
              <a:defRPr sz="1050" b="0">
                <a:solidFill>
                  <a:schemeClr val="tx1"/>
                </a:solidFill>
              </a:defRPr>
            </a:lvl1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Divider Page Background ONLY.png"/>
          <p:cNvPicPr>
            <a:picLocks/>
          </p:cNvPicPr>
          <p:nvPr userDrawn="1"/>
        </p:nvPicPr>
        <p:blipFill>
          <a:blip r:embed="rId2"/>
          <a:stretch>
            <a:fillRect/>
          </a:stretch>
        </p:blipFill>
        <p:spPr>
          <a:xfrm>
            <a:off x="132588" y="132588"/>
            <a:ext cx="8878824" cy="6592824"/>
          </a:xfrm>
          <a:prstGeom prst="rect">
            <a:avLst/>
          </a:prstGeom>
        </p:spPr>
      </p:pic>
      <p:sp>
        <p:nvSpPr>
          <p:cNvPr id="3" name="Text Placeholder 2"/>
          <p:cNvSpPr>
            <a:spLocks noGrp="1"/>
          </p:cNvSpPr>
          <p:nvPr>
            <p:ph type="body" idx="1"/>
          </p:nvPr>
        </p:nvSpPr>
        <p:spPr>
          <a:xfrm>
            <a:off x="365760" y="457200"/>
            <a:ext cx="6878232" cy="553998"/>
          </a:xfrm>
        </p:spPr>
        <p:txBody>
          <a:bodyPr wrap="square" lIns="0" tIns="0" rIns="0" bIns="0" anchor="b">
            <a:noAutofit/>
          </a:bodyPr>
          <a:lstStyle>
            <a:lvl1pPr marL="0" indent="0">
              <a:spcBef>
                <a:spcPts val="0"/>
              </a:spcBef>
              <a:buNone/>
              <a:defRPr sz="3600" b="1">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Slide Number Placeholder 5"/>
          <p:cNvSpPr>
            <a:spLocks noGrp="1"/>
          </p:cNvSpPr>
          <p:nvPr>
            <p:ph type="sldNum" sz="quarter" idx="4"/>
          </p:nvPr>
        </p:nvSpPr>
        <p:spPr>
          <a:xfrm>
            <a:off x="7636943" y="647077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11" name="Picture 10" descr="Dentons_Logo_Purple_RGB_300.png"/>
          <p:cNvPicPr>
            <a:picLocks noChangeAspect="1"/>
          </p:cNvPicPr>
          <p:nvPr userDrawn="1"/>
        </p:nvPicPr>
        <p:blipFill>
          <a:blip r:embed="rId3"/>
          <a:stretch>
            <a:fillRect/>
          </a:stretch>
        </p:blipFill>
        <p:spPr>
          <a:xfrm>
            <a:off x="7902727" y="6358290"/>
            <a:ext cx="1003098" cy="363468"/>
          </a:xfrm>
          <a:prstGeom prst="rect">
            <a:avLst/>
          </a:prstGeom>
        </p:spPr>
      </p:pic>
      <p:sp>
        <p:nvSpPr>
          <p:cNvPr id="12" name="Date Placeholder 3"/>
          <p:cNvSpPr>
            <a:spLocks noGrp="1"/>
          </p:cNvSpPr>
          <p:nvPr>
            <p:ph type="dt" sz="half" idx="2"/>
          </p:nvPr>
        </p:nvSpPr>
        <p:spPr>
          <a:xfrm>
            <a:off x="365760" y="6470775"/>
            <a:ext cx="863219"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US" smtClean="0"/>
              <a:t>31 мая 2013 года</a:t>
            </a:r>
            <a:endParaRPr lang="en-US" dirty="0"/>
          </a:p>
        </p:txBody>
      </p:sp>
      <p:sp>
        <p:nvSpPr>
          <p:cNvPr id="18" name="Title 17"/>
          <p:cNvSpPr>
            <a:spLocks noGrp="1"/>
          </p:cNvSpPr>
          <p:nvPr>
            <p:ph type="title"/>
          </p:nvPr>
        </p:nvSpPr>
        <p:spPr>
          <a:xfrm>
            <a:off x="365760" y="1005840"/>
            <a:ext cx="6875462" cy="1280160"/>
          </a:xfrm>
        </p:spPr>
        <p:txBody>
          <a:bodyPr lIns="0" tIns="0" rIns="0" bIns="0" anchor="t" anchorCtr="0">
            <a:noAutofit/>
          </a:bodyPr>
          <a:lstStyle>
            <a:lvl1pPr algn="l">
              <a:lnSpc>
                <a:spcPct val="90000"/>
              </a:lnSpc>
              <a:defRPr sz="3600" b="0">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21" name="Footer Placeholder 4"/>
          <p:cNvSpPr>
            <a:spLocks noGrp="1"/>
          </p:cNvSpPr>
          <p:nvPr>
            <p:ph type="ftr" sz="quarter" idx="3"/>
          </p:nvPr>
        </p:nvSpPr>
        <p:spPr>
          <a:xfrm>
            <a:off x="2103120" y="6470775"/>
            <a:ext cx="4937760"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US" dirty="0" smtClean="0"/>
              <a:t>Region-specific footer note                            Document reference # </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5760" y="365760"/>
            <a:ext cx="6878232" cy="553998"/>
          </a:xfrm>
        </p:spPr>
        <p:txBody>
          <a:bodyPr wrap="square" lIns="0" tIns="0" rIns="0" bIns="0" anchor="b">
            <a:spAutoFit/>
          </a:bodyPr>
          <a:lstStyle>
            <a:lvl1pPr marL="0" indent="0">
              <a:spcBef>
                <a:spcPts val="0"/>
              </a:spcBef>
              <a:buNone/>
              <a:defRPr sz="3600" b="0">
                <a:solidFill>
                  <a:schemeClr val="accent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17" name="Text Placeholder 16"/>
          <p:cNvSpPr>
            <a:spLocks noGrp="1"/>
          </p:cNvSpPr>
          <p:nvPr>
            <p:ph type="body" sz="quarter" idx="10"/>
          </p:nvPr>
        </p:nvSpPr>
        <p:spPr>
          <a:xfrm>
            <a:off x="368299" y="2103120"/>
            <a:ext cx="4114800" cy="1263949"/>
          </a:xfrm>
        </p:spPr>
        <p:txBody>
          <a:bodyPr anchor="t" anchorCtr="0">
            <a:noAutofit/>
          </a:bodyPr>
          <a:lstStyle>
            <a:lvl1pPr marL="0" indent="9525">
              <a:lnSpc>
                <a:spcPts val="2000"/>
              </a:lnSpc>
              <a:spcBef>
                <a:spcPts val="0"/>
              </a:spcBef>
              <a:buNone/>
              <a:defRPr sz="1800">
                <a:solidFill>
                  <a:schemeClr val="tx1"/>
                </a:solidFill>
              </a:defRPr>
            </a:lvl1pPr>
            <a:lvl2pPr marL="0" indent="9525">
              <a:lnSpc>
                <a:spcPts val="2000"/>
              </a:lnSpc>
              <a:spcBef>
                <a:spcPts val="600"/>
              </a:spcBef>
              <a:buNone/>
              <a:defRPr sz="1800">
                <a:solidFill>
                  <a:schemeClr val="tx1"/>
                </a:solidFill>
              </a:defRPr>
            </a:lvl2pPr>
            <a:lvl3pPr marL="0" indent="9525">
              <a:buNone/>
              <a:defRPr>
                <a:solidFill>
                  <a:schemeClr val="tx1"/>
                </a:solidFill>
              </a:defRPr>
            </a:lvl3pPr>
            <a:lvl4pPr marL="0" indent="9525">
              <a:buNone/>
              <a:defRPr>
                <a:solidFill>
                  <a:schemeClr val="tx1"/>
                </a:solidFill>
              </a:defRPr>
            </a:lvl4pPr>
            <a:lvl5pPr marL="0" indent="9525">
              <a:buNone/>
              <a:defRPr>
                <a:solidFill>
                  <a:schemeClr val="tx1"/>
                </a:solidFill>
              </a:defRPr>
            </a:lvl5pPr>
          </a:lstStyle>
          <a:p>
            <a:pPr lvl="0"/>
            <a:r>
              <a:rPr lang="en-US" smtClean="0"/>
              <a:t>Click to edit Master text styles</a:t>
            </a:r>
          </a:p>
          <a:p>
            <a:pPr lvl="1"/>
            <a:r>
              <a:rPr lang="en-US" smtClean="0"/>
              <a:t>Second level</a:t>
            </a:r>
          </a:p>
        </p:txBody>
      </p:sp>
      <p:sp>
        <p:nvSpPr>
          <p:cNvPr id="20" name="Text Placeholder 19"/>
          <p:cNvSpPr>
            <a:spLocks noGrp="1"/>
          </p:cNvSpPr>
          <p:nvPr>
            <p:ph type="body" sz="quarter" idx="11"/>
          </p:nvPr>
        </p:nvSpPr>
        <p:spPr>
          <a:xfrm>
            <a:off x="368300" y="5486400"/>
            <a:ext cx="8412480" cy="965703"/>
          </a:xfrm>
        </p:spPr>
        <p:txBody>
          <a:bodyPr anchor="b" anchorCtr="0">
            <a:noAutofit/>
          </a:bodyPr>
          <a:lstStyle>
            <a:lvl1pPr marL="0" indent="0">
              <a:buNone/>
              <a:defRPr sz="600">
                <a:solidFill>
                  <a:schemeClr val="tx1"/>
                </a:solidFill>
              </a:defRPr>
            </a:lvl1pPr>
            <a:lvl2pPr marL="0" indent="0">
              <a:buNone/>
              <a:defRPr sz="600">
                <a:solidFill>
                  <a:schemeClr val="tx1"/>
                </a:solidFill>
              </a:defRPr>
            </a:lvl2pPr>
          </a:lstStyle>
          <a:p>
            <a:pPr lvl="0"/>
            <a:r>
              <a:rPr lang="en-US" smtClean="0"/>
              <a:t>Click to edit Master text styles</a:t>
            </a:r>
          </a:p>
          <a:p>
            <a:pPr lvl="1"/>
            <a:r>
              <a:rPr lang="en-US" smtClean="0"/>
              <a:t>Second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8"/>
          <p:cNvSpPr/>
          <p:nvPr/>
        </p:nvSpPr>
        <p:spPr>
          <a:xfrm>
            <a:off x="0" y="6371540"/>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2" name="Title Placeholder 1"/>
          <p:cNvSpPr>
            <a:spLocks noGrp="1"/>
          </p:cNvSpPr>
          <p:nvPr>
            <p:ph type="title"/>
          </p:nvPr>
        </p:nvSpPr>
        <p:spPr>
          <a:xfrm>
            <a:off x="368300" y="365760"/>
            <a:ext cx="8412480" cy="400110"/>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365760" y="1600200"/>
            <a:ext cx="8412480" cy="4570200"/>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bwMode="gray">
          <a:xfrm>
            <a:off x="2103120" y="6543925"/>
            <a:ext cx="4937760"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US" dirty="0" smtClean="0"/>
              <a:t>Region-specific footer note                            Document reference # </a:t>
            </a:r>
            <a:endParaRPr lang="en-US" dirty="0"/>
          </a:p>
        </p:txBody>
      </p:sp>
      <p:sp>
        <p:nvSpPr>
          <p:cNvPr id="6" name="Slide Number Placeholder 5"/>
          <p:cNvSpPr>
            <a:spLocks noGrp="1"/>
          </p:cNvSpPr>
          <p:nvPr>
            <p:ph type="sldNum" sz="quarter" idx="4"/>
          </p:nvPr>
        </p:nvSpPr>
        <p:spPr bwMode="gray">
          <a:xfrm>
            <a:off x="7636943" y="654392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8" name="Picture 7" descr="Dentons_Logo_Purple_RGB_300.png"/>
          <p:cNvPicPr>
            <a:picLocks noChangeAspect="1"/>
          </p:cNvPicPr>
          <p:nvPr/>
        </p:nvPicPr>
        <p:blipFill>
          <a:blip r:embed="rId17"/>
          <a:stretch>
            <a:fillRect/>
          </a:stretch>
        </p:blipFill>
        <p:spPr>
          <a:xfrm>
            <a:off x="7902727" y="6431440"/>
            <a:ext cx="1003098" cy="363468"/>
          </a:xfrm>
          <a:prstGeom prst="rect">
            <a:avLst/>
          </a:prstGeom>
        </p:spPr>
      </p:pic>
      <p:sp>
        <p:nvSpPr>
          <p:cNvPr id="4" name="Date Placeholder 3"/>
          <p:cNvSpPr>
            <a:spLocks noGrp="1"/>
          </p:cNvSpPr>
          <p:nvPr>
            <p:ph type="dt" sz="half" idx="2"/>
          </p:nvPr>
        </p:nvSpPr>
        <p:spPr bwMode="gray">
          <a:xfrm>
            <a:off x="365760" y="6543925"/>
            <a:ext cx="863219"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US" smtClean="0"/>
              <a:t>31 мая 2013 года</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5" r:id="rId4"/>
    <p:sldLayoutId id="2147483661" r:id="rId5"/>
    <p:sldLayoutId id="2147483658" r:id="rId6"/>
    <p:sldLayoutId id="2147483659" r:id="rId7"/>
    <p:sldLayoutId id="2147483651" r:id="rId8"/>
    <p:sldLayoutId id="2147483664" r:id="rId9"/>
    <p:sldLayoutId id="2147483652" r:id="rId10"/>
    <p:sldLayoutId id="2147483666" r:id="rId11"/>
    <p:sldLayoutId id="2147483653" r:id="rId12"/>
    <p:sldLayoutId id="2147483654" r:id="rId13"/>
    <p:sldLayoutId id="2147483660" r:id="rId14"/>
    <p:sldLayoutId id="2147483655" r:id="rId15"/>
  </p:sldLayoutIdLst>
  <p:hf hdr="0" ftr="0"/>
  <p:txStyles>
    <p:titleStyle>
      <a:lvl1pPr algn="l" defTabSz="457200" rtl="0" eaLnBrk="1" latinLnBrk="0" hangingPunct="1">
        <a:spcBef>
          <a:spcPct val="0"/>
        </a:spcBef>
        <a:buNone/>
        <a:defRPr sz="2600" b="1" kern="1200">
          <a:solidFill>
            <a:schemeClr val="accent1"/>
          </a:solidFill>
          <a:latin typeface="Arial" pitchFamily="34" charset="0"/>
          <a:ea typeface="+mj-ea"/>
          <a:cs typeface="Arial" pitchFamily="34" charset="0"/>
        </a:defRPr>
      </a:lvl1pPr>
    </p:titleStyle>
    <p:bodyStyle>
      <a:lvl1pPr marL="182880" indent="-182880" algn="l" defTabSz="457200" rtl="0" eaLnBrk="1" latinLnBrk="0" hangingPunct="1">
        <a:spcBef>
          <a:spcPts val="1000"/>
        </a:spcBef>
        <a:buClr>
          <a:schemeClr val="accent1"/>
        </a:buClr>
        <a:buFont typeface="Arial"/>
        <a:buChar char="•"/>
        <a:defRPr sz="2000" kern="1200">
          <a:solidFill>
            <a:schemeClr val="tx1"/>
          </a:solidFill>
          <a:latin typeface="Arial" pitchFamily="34" charset="0"/>
          <a:ea typeface="+mn-ea"/>
          <a:cs typeface="Arial" pitchFamily="34" charset="0"/>
        </a:defRPr>
      </a:lvl1pPr>
      <a:lvl2pPr marL="365760" indent="-179388" algn="l" defTabSz="457200" rtl="0" eaLnBrk="1" latinLnBrk="0" hangingPunct="1">
        <a:spcBef>
          <a:spcPts val="600"/>
        </a:spcBef>
        <a:buClr>
          <a:schemeClr val="bg1"/>
        </a:buClr>
        <a:buFont typeface="Arial" pitchFamily="34" charset="0"/>
        <a:buChar char="•"/>
        <a:defRPr sz="18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800" y="2229090"/>
            <a:ext cx="6876200" cy="2215991"/>
          </a:xfrm>
        </p:spPr>
        <p:txBody>
          <a:bodyPr/>
          <a:lstStyle/>
          <a:p>
            <a:r>
              <a:rPr lang="ru-RU" dirty="0">
                <a:latin typeface="+mj-lt"/>
                <a:ea typeface="Times New Roman"/>
                <a:cs typeface="Times New Roman"/>
              </a:rPr>
              <a:t>Проблемы регулирования валютного </a:t>
            </a:r>
            <a:r>
              <a:rPr lang="ru-RU" dirty="0" err="1">
                <a:latin typeface="+mj-lt"/>
                <a:ea typeface="Times New Roman"/>
                <a:cs typeface="Times New Roman"/>
              </a:rPr>
              <a:t>резидентства</a:t>
            </a:r>
            <a:r>
              <a:rPr lang="ru-RU" dirty="0">
                <a:latin typeface="+mj-lt"/>
                <a:ea typeface="Times New Roman"/>
                <a:cs typeface="Times New Roman"/>
              </a:rPr>
              <a:t>: порядок перевода денежных средств</a:t>
            </a:r>
            <a:endParaRPr lang="en-US" dirty="0">
              <a:latin typeface="+mj-lt"/>
            </a:endParaRPr>
          </a:p>
        </p:txBody>
      </p:sp>
      <p:sp>
        <p:nvSpPr>
          <p:cNvPr id="10" name="Date Placeholder 9"/>
          <p:cNvSpPr>
            <a:spLocks noGrp="1"/>
          </p:cNvSpPr>
          <p:nvPr>
            <p:ph type="dt" sz="half" idx="10"/>
          </p:nvPr>
        </p:nvSpPr>
        <p:spPr/>
        <p:txBody>
          <a:bodyPr/>
          <a:lstStyle/>
          <a:p>
            <a:r>
              <a:rPr lang="en-US" smtClean="0"/>
              <a:t>31 мая 2013 года</a:t>
            </a:r>
            <a:endParaRPr lang="en-US" dirty="0"/>
          </a:p>
        </p:txBody>
      </p:sp>
    </p:spTree>
    <p:extLst>
      <p:ext uri="{BB962C8B-B14F-4D97-AF65-F5344CB8AC3E}">
        <p14:creationId xmlns:p14="http://schemas.microsoft.com/office/powerpoint/2010/main" val="2016049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800219"/>
          </a:xfrm>
        </p:spPr>
        <p:txBody>
          <a:bodyPr/>
          <a:lstStyle/>
          <a:p>
            <a:r>
              <a:rPr lang="ru-RU" dirty="0" smtClean="0"/>
              <a:t>Тенденции развития валютного регулирования в последние годы</a:t>
            </a:r>
            <a:endParaRPr lang="en-US" dirty="0"/>
          </a:p>
        </p:txBody>
      </p:sp>
      <p:sp>
        <p:nvSpPr>
          <p:cNvPr id="3" name="Date Placeholder 2"/>
          <p:cNvSpPr>
            <a:spLocks noGrp="1"/>
          </p:cNvSpPr>
          <p:nvPr>
            <p:ph type="dt" sz="half" idx="10"/>
          </p:nvPr>
        </p:nvSpPr>
        <p:spPr>
          <a:xfrm>
            <a:off x="365760" y="6543925"/>
            <a:ext cx="1132840" cy="138499"/>
          </a:xfrm>
        </p:spPr>
        <p:txBody>
          <a:bodyPr/>
          <a:lstStyle/>
          <a:p>
            <a:r>
              <a:rPr lang="en-US" smtClean="0"/>
              <a:t>31 мая 2013 года</a:t>
            </a:r>
            <a:endParaRPr lang="en-US" dirty="0"/>
          </a:p>
        </p:txBody>
      </p:sp>
      <p:sp>
        <p:nvSpPr>
          <p:cNvPr id="4" name="Slide Number Placeholder 3"/>
          <p:cNvSpPr>
            <a:spLocks noGrp="1"/>
          </p:cNvSpPr>
          <p:nvPr>
            <p:ph type="sldNum" sz="quarter" idx="12"/>
          </p:nvPr>
        </p:nvSpPr>
        <p:spPr/>
        <p:txBody>
          <a:bodyPr/>
          <a:lstStyle/>
          <a:p>
            <a:fld id="{D34DACC3-9742-4940-92E6-4CAB853A3218}" type="slidenum">
              <a:rPr lang="en-US" smtClean="0"/>
              <a:pPr/>
              <a:t>2</a:t>
            </a:fld>
            <a:endParaRPr lang="en-US" dirty="0"/>
          </a:p>
        </p:txBody>
      </p:sp>
      <p:sp>
        <p:nvSpPr>
          <p:cNvPr id="5" name="Content Placeholder 4"/>
          <p:cNvSpPr>
            <a:spLocks noGrp="1"/>
          </p:cNvSpPr>
          <p:nvPr>
            <p:ph sz="quarter" idx="13"/>
          </p:nvPr>
        </p:nvSpPr>
        <p:spPr>
          <a:xfrm>
            <a:off x="365760" y="2002420"/>
            <a:ext cx="8412480" cy="3993266"/>
          </a:xfrm>
        </p:spPr>
        <p:txBody>
          <a:bodyPr/>
          <a:lstStyle/>
          <a:p>
            <a:pPr>
              <a:spcAft>
                <a:spcPts val="1200"/>
              </a:spcAft>
            </a:pPr>
            <a:r>
              <a:rPr lang="ru-RU" dirty="0" smtClean="0"/>
              <a:t>Постепенная адаптация Закона </a:t>
            </a:r>
            <a:r>
              <a:rPr lang="ru-RU" dirty="0"/>
              <a:t>о </a:t>
            </a:r>
            <a:r>
              <a:rPr lang="ru-RU" dirty="0" smtClean="0"/>
              <a:t>валютном регулировании и валютном контроле к новеллам российского законодательства</a:t>
            </a:r>
          </a:p>
          <a:p>
            <a:pPr>
              <a:spcBef>
                <a:spcPts val="1200"/>
              </a:spcBef>
              <a:spcAft>
                <a:spcPts val="1200"/>
              </a:spcAft>
            </a:pPr>
            <a:r>
              <a:rPr lang="ru-RU" dirty="0"/>
              <a:t>Совершенствование механизмов осуществления валютного контроля</a:t>
            </a:r>
          </a:p>
          <a:p>
            <a:pPr>
              <a:spcBef>
                <a:spcPts val="1200"/>
              </a:spcBef>
              <a:spcAft>
                <a:spcPts val="1200"/>
              </a:spcAft>
            </a:pPr>
            <a:r>
              <a:rPr lang="ru-RU" dirty="0" smtClean="0"/>
              <a:t>Усиление контроля за валютными операциями в сфере внешней </a:t>
            </a:r>
            <a:r>
              <a:rPr lang="ru-RU" dirty="0"/>
              <a:t>торговли</a:t>
            </a:r>
            <a:r>
              <a:rPr lang="ru-RU" dirty="0" smtClean="0"/>
              <a:t> и неторговых операций физических лиц </a:t>
            </a:r>
          </a:p>
          <a:p>
            <a:pPr>
              <a:spcBef>
                <a:spcPts val="1200"/>
              </a:spcBef>
              <a:spcAft>
                <a:spcPts val="1200"/>
              </a:spcAft>
            </a:pPr>
            <a:r>
              <a:rPr lang="ru-RU" dirty="0" smtClean="0"/>
              <a:t>Расширение перечня нарушений валютного законодательства и установление реальной ответственности за их совершение</a:t>
            </a:r>
          </a:p>
          <a:p>
            <a:endParaRPr lang="ru-RU" dirty="0" smtClean="0"/>
          </a:p>
        </p:txBody>
      </p:sp>
    </p:spTree>
    <p:extLst>
      <p:ext uri="{BB962C8B-B14F-4D97-AF65-F5344CB8AC3E}">
        <p14:creationId xmlns:p14="http://schemas.microsoft.com/office/powerpoint/2010/main" val="174038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ru-RU" altLang="zh-HK" dirty="0" smtClean="0">
                <a:ea typeface="新細明體" pitchFamily="18" charset="-120"/>
              </a:rPr>
              <a:t>Новые виды </a:t>
            </a:r>
            <a:r>
              <a:rPr lang="en-US" altLang="zh-HK" dirty="0">
                <a:ea typeface="新細明體" pitchFamily="18" charset="-120"/>
              </a:rPr>
              <a:t>"</a:t>
            </a:r>
            <a:r>
              <a:rPr lang="ru-RU" altLang="zh-HK" dirty="0" smtClean="0">
                <a:ea typeface="新細明體" pitchFamily="18" charset="-120"/>
              </a:rPr>
              <a:t>незаконных валютных операций</a:t>
            </a:r>
            <a:r>
              <a:rPr lang="en-US" altLang="zh-HK" dirty="0">
                <a:ea typeface="新細明體" pitchFamily="18" charset="-120"/>
              </a:rPr>
              <a:t>"</a:t>
            </a:r>
            <a:endParaRPr lang="en-US" dirty="0"/>
          </a:p>
        </p:txBody>
      </p:sp>
      <p:sp>
        <p:nvSpPr>
          <p:cNvPr id="3" name="Date Placeholder 2"/>
          <p:cNvSpPr>
            <a:spLocks noGrp="1"/>
          </p:cNvSpPr>
          <p:nvPr>
            <p:ph type="dt" sz="half" idx="10"/>
          </p:nvPr>
        </p:nvSpPr>
        <p:spPr>
          <a:xfrm>
            <a:off x="365760" y="6474675"/>
            <a:ext cx="1143000" cy="276999"/>
          </a:xfrm>
        </p:spPr>
        <p:txBody>
          <a:bodyPr/>
          <a:lstStyle/>
          <a:p>
            <a:r>
              <a:rPr lang="en-US" smtClean="0"/>
              <a:t>31 мая 2013 года</a:t>
            </a:r>
            <a:endParaRPr lang="en-US" dirty="0"/>
          </a:p>
        </p:txBody>
      </p:sp>
      <p:sp>
        <p:nvSpPr>
          <p:cNvPr id="4" name="Slide Number Placeholder 3"/>
          <p:cNvSpPr>
            <a:spLocks noGrp="1"/>
          </p:cNvSpPr>
          <p:nvPr>
            <p:ph type="sldNum" sz="quarter" idx="12"/>
          </p:nvPr>
        </p:nvSpPr>
        <p:spPr/>
        <p:txBody>
          <a:bodyPr/>
          <a:lstStyle/>
          <a:p>
            <a:fld id="{D34DACC3-9742-4940-92E6-4CAB853A3218}" type="slidenum">
              <a:rPr lang="en-US" smtClean="0"/>
              <a:pPr/>
              <a:t>3</a:t>
            </a:fld>
            <a:endParaRPr lang="en-US"/>
          </a:p>
        </p:txBody>
      </p:sp>
      <p:sp>
        <p:nvSpPr>
          <p:cNvPr id="5" name="Content Placeholder 4"/>
          <p:cNvSpPr>
            <a:spLocks noGrp="1"/>
          </p:cNvSpPr>
          <p:nvPr>
            <p:ph sz="quarter" idx="13"/>
          </p:nvPr>
        </p:nvSpPr>
        <p:spPr>
          <a:xfrm>
            <a:off x="388909" y="1134318"/>
            <a:ext cx="8412480" cy="5092862"/>
          </a:xfrm>
        </p:spPr>
        <p:txBody>
          <a:bodyPr/>
          <a:lstStyle/>
          <a:p>
            <a:pPr>
              <a:lnSpc>
                <a:spcPct val="80000"/>
              </a:lnSpc>
              <a:spcAft>
                <a:spcPts val="1200"/>
              </a:spcAft>
              <a:tabLst>
                <a:tab pos="360000" algn="l"/>
                <a:tab pos="1440000" algn="l"/>
              </a:tabLst>
              <a:defRPr/>
            </a:pPr>
            <a:r>
              <a:rPr lang="ru-RU" dirty="0" smtClean="0"/>
              <a:t>В КоАП РФ внесены изменения, расширяющие содержание </a:t>
            </a:r>
            <a:r>
              <a:rPr lang="ru-RU" dirty="0"/>
              <a:t>понятия "незаконных валютных операций":</a:t>
            </a:r>
          </a:p>
          <a:p>
            <a:pPr lvl="1">
              <a:lnSpc>
                <a:spcPct val="80000"/>
              </a:lnSpc>
              <a:spcAft>
                <a:spcPts val="1200"/>
              </a:spcAft>
              <a:tabLst>
                <a:tab pos="360000" algn="l"/>
                <a:tab pos="1440000" algn="l"/>
              </a:tabLst>
              <a:defRPr/>
            </a:pPr>
            <a:r>
              <a:rPr lang="ru-RU" dirty="0"/>
              <a:t>р</a:t>
            </a:r>
            <a:r>
              <a:rPr lang="ru-RU" dirty="0" smtClean="0"/>
              <a:t>анее </a:t>
            </a:r>
            <a:r>
              <a:rPr lang="ru-RU" dirty="0"/>
              <a:t>– только прямо запрещенные операции (например, запрещенные законом валютные операции между резидентами);</a:t>
            </a:r>
          </a:p>
          <a:p>
            <a:pPr lvl="1">
              <a:lnSpc>
                <a:spcPct val="80000"/>
              </a:lnSpc>
              <a:spcAft>
                <a:spcPts val="1200"/>
              </a:spcAft>
              <a:tabLst>
                <a:tab pos="360000" algn="l"/>
                <a:tab pos="1440000" algn="l"/>
              </a:tabLst>
              <a:defRPr/>
            </a:pPr>
            <a:r>
              <a:rPr lang="ru-RU" dirty="0"/>
              <a:t>т</a:t>
            </a:r>
            <a:r>
              <a:rPr lang="ru-RU" dirty="0" smtClean="0"/>
              <a:t>еперь </a:t>
            </a:r>
            <a:r>
              <a:rPr lang="ru-RU" dirty="0"/>
              <a:t>– операции, осуществленные с нарушением установленного валютным законодательством порядка их </a:t>
            </a:r>
            <a:r>
              <a:rPr lang="ru-RU" dirty="0" smtClean="0"/>
              <a:t>проведения</a:t>
            </a:r>
            <a:endParaRPr lang="ru-RU" dirty="0"/>
          </a:p>
          <a:p>
            <a:r>
              <a:rPr lang="ru-RU" dirty="0" smtClean="0"/>
              <a:t>В </a:t>
            </a:r>
            <a:r>
              <a:rPr lang="ru-RU" u="sng" dirty="0" smtClean="0"/>
              <a:t>открытый</a:t>
            </a:r>
            <a:r>
              <a:rPr lang="ru-RU" dirty="0" smtClean="0"/>
              <a:t> перечень незаконных валютных операций КоАП РФ включает:</a:t>
            </a:r>
          </a:p>
          <a:p>
            <a:pPr lvl="1"/>
            <a:r>
              <a:rPr lang="ru-RU" dirty="0" smtClean="0"/>
              <a:t>куплю-продажу </a:t>
            </a:r>
            <a:r>
              <a:rPr lang="ru-RU" dirty="0"/>
              <a:t>иностранной валюты и чеков (в том числе дорожных чеков), </a:t>
            </a:r>
            <a:r>
              <a:rPr lang="ru-RU" dirty="0" smtClean="0"/>
              <a:t>номинированных в иностранной </a:t>
            </a:r>
            <a:r>
              <a:rPr lang="ru-RU" dirty="0"/>
              <a:t>валюте, минуя уполномоченные банки;</a:t>
            </a:r>
          </a:p>
          <a:p>
            <a:pPr lvl="1"/>
            <a:r>
              <a:rPr lang="ru-RU" dirty="0" smtClean="0"/>
              <a:t>валютные операции, расчеты по которым произведены:</a:t>
            </a:r>
          </a:p>
          <a:p>
            <a:pPr lvl="2"/>
            <a:r>
              <a:rPr lang="ru-RU" dirty="0" smtClean="0"/>
              <a:t>минуя счета (счета / вклады) в уполномоченных банках или зарубежных банках;</a:t>
            </a:r>
            <a:endParaRPr lang="ru-RU" dirty="0"/>
          </a:p>
          <a:p>
            <a:pPr lvl="2"/>
            <a:r>
              <a:rPr lang="ru-RU" dirty="0" smtClean="0"/>
              <a:t>за </a:t>
            </a:r>
            <a:r>
              <a:rPr lang="ru-RU" dirty="0"/>
              <a:t>счет средств, зачисленных на счета (вклады) в зарубежных </a:t>
            </a:r>
            <a:r>
              <a:rPr lang="ru-RU" dirty="0" smtClean="0"/>
              <a:t>банках (неправомерно зачисленные денежные средства), </a:t>
            </a:r>
          </a:p>
          <a:p>
            <a:pPr marL="365760" lvl="2" indent="0">
              <a:buNone/>
            </a:pPr>
            <a:r>
              <a:rPr lang="ru-RU" sz="1800" dirty="0" smtClean="0"/>
              <a:t>в тех случаях, когда это не предусмотрено валютным законодательством</a:t>
            </a:r>
          </a:p>
          <a:p>
            <a:endParaRPr lang="en-US" dirty="0"/>
          </a:p>
        </p:txBody>
      </p:sp>
    </p:spTree>
    <p:extLst>
      <p:ext uri="{BB962C8B-B14F-4D97-AF65-F5344CB8AC3E}">
        <p14:creationId xmlns:p14="http://schemas.microsoft.com/office/powerpoint/2010/main" val="3746313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ru-RU" altLang="zh-HK" dirty="0" smtClean="0"/>
              <a:t>Резидент или нерезидент – вот в чем вопрос</a:t>
            </a:r>
            <a:endParaRPr lang="en-US" dirty="0"/>
          </a:p>
        </p:txBody>
      </p:sp>
      <p:sp>
        <p:nvSpPr>
          <p:cNvPr id="3" name="Date Placeholder 2"/>
          <p:cNvSpPr>
            <a:spLocks noGrp="1"/>
          </p:cNvSpPr>
          <p:nvPr>
            <p:ph type="dt" sz="half" idx="10"/>
          </p:nvPr>
        </p:nvSpPr>
        <p:spPr>
          <a:xfrm>
            <a:off x="365760" y="6543925"/>
            <a:ext cx="1158240" cy="138499"/>
          </a:xfrm>
        </p:spPr>
        <p:txBody>
          <a:bodyPr/>
          <a:lstStyle/>
          <a:p>
            <a:r>
              <a:rPr lang="en-US" smtClean="0"/>
              <a:t>31 мая 2013 года</a:t>
            </a:r>
            <a:endParaRPr lang="en-US" dirty="0"/>
          </a:p>
        </p:txBody>
      </p:sp>
      <p:sp>
        <p:nvSpPr>
          <p:cNvPr id="4" name="Slide Number Placeholder 3"/>
          <p:cNvSpPr>
            <a:spLocks noGrp="1"/>
          </p:cNvSpPr>
          <p:nvPr>
            <p:ph type="sldNum" sz="quarter" idx="12"/>
          </p:nvPr>
        </p:nvSpPr>
        <p:spPr/>
        <p:txBody>
          <a:bodyPr/>
          <a:lstStyle/>
          <a:p>
            <a:fld id="{D34DACC3-9742-4940-92E6-4CAB853A3218}" type="slidenum">
              <a:rPr lang="en-US" smtClean="0"/>
              <a:pPr/>
              <a:t>4</a:t>
            </a:fld>
            <a:endParaRPr lang="en-US" dirty="0"/>
          </a:p>
        </p:txBody>
      </p:sp>
      <p:sp>
        <p:nvSpPr>
          <p:cNvPr id="5" name="Content Placeholder 4"/>
          <p:cNvSpPr>
            <a:spLocks noGrp="1"/>
          </p:cNvSpPr>
          <p:nvPr>
            <p:ph sz="quarter" idx="13"/>
          </p:nvPr>
        </p:nvSpPr>
        <p:spPr>
          <a:xfrm>
            <a:off x="365760" y="1095233"/>
            <a:ext cx="8412480" cy="5141794"/>
          </a:xfrm>
        </p:spPr>
        <p:txBody>
          <a:bodyPr/>
          <a:lstStyle/>
          <a:p>
            <a:pPr>
              <a:spcBef>
                <a:spcPts val="1200"/>
              </a:spcBef>
              <a:spcAft>
                <a:spcPts val="1200"/>
              </a:spcAft>
            </a:pPr>
            <a:r>
              <a:rPr lang="ru-RU" dirty="0" smtClean="0"/>
              <a:t>До 5 июня 2012 года все </a:t>
            </a:r>
            <a:r>
              <a:rPr lang="ru-RU" dirty="0" smtClean="0"/>
              <a:t>граждане </a:t>
            </a:r>
            <a:r>
              <a:rPr lang="ru-RU" dirty="0"/>
              <a:t>Российской Федерации </a:t>
            </a:r>
            <a:r>
              <a:rPr lang="ru-RU" dirty="0"/>
              <a:t>признавались валютными </a:t>
            </a:r>
            <a:r>
              <a:rPr lang="ru-RU" dirty="0" smtClean="0"/>
              <a:t>резидентами, если </a:t>
            </a:r>
            <a:r>
              <a:rPr lang="ru-RU" dirty="0" smtClean="0"/>
              <a:t>постоянно проживали </a:t>
            </a:r>
            <a:r>
              <a:rPr lang="ru-RU" dirty="0" smtClean="0"/>
              <a:t>за рубежом</a:t>
            </a:r>
          </a:p>
          <a:p>
            <a:pPr>
              <a:spcBef>
                <a:spcPts val="1200"/>
              </a:spcBef>
              <a:spcAft>
                <a:spcPts val="1200"/>
              </a:spcAft>
            </a:pPr>
            <a:r>
              <a:rPr lang="ru-RU" dirty="0" smtClean="0"/>
              <a:t>С </a:t>
            </a:r>
            <a:r>
              <a:rPr lang="ru-RU" dirty="0"/>
              <a:t>5 июня 2012 </a:t>
            </a:r>
            <a:r>
              <a:rPr lang="ru-RU" dirty="0" smtClean="0"/>
              <a:t>года поменялись правила отнесения </a:t>
            </a:r>
            <a:r>
              <a:rPr lang="ru-RU" dirty="0"/>
              <a:t>граждан Российской Федерации </a:t>
            </a:r>
            <a:r>
              <a:rPr lang="ru-RU" dirty="0" smtClean="0"/>
              <a:t>к </a:t>
            </a:r>
            <a:r>
              <a:rPr lang="ru-RU" dirty="0"/>
              <a:t>"</a:t>
            </a:r>
            <a:r>
              <a:rPr lang="ru-RU" dirty="0" smtClean="0"/>
              <a:t>нерезидентам</a:t>
            </a:r>
            <a:r>
              <a:rPr lang="ru-RU" dirty="0"/>
              <a:t>", </a:t>
            </a:r>
            <a:r>
              <a:rPr lang="ru-RU" dirty="0" smtClean="0"/>
              <a:t>которыми теперь считаются те россияне, которые:</a:t>
            </a:r>
          </a:p>
          <a:p>
            <a:pPr marL="365760" lvl="4">
              <a:spcBef>
                <a:spcPts val="600"/>
              </a:spcBef>
              <a:spcAft>
                <a:spcPts val="600"/>
              </a:spcAft>
              <a:buClr>
                <a:schemeClr val="accent1"/>
              </a:buClr>
              <a:buFont typeface="Arial"/>
              <a:buChar char="•"/>
            </a:pPr>
            <a:r>
              <a:rPr lang="ru-RU" sz="1800" dirty="0"/>
              <a:t>проживают в иностранном государстве не менее 1 </a:t>
            </a:r>
            <a:r>
              <a:rPr lang="ru-RU" sz="1800" dirty="0" smtClean="0"/>
              <a:t>года, в том числе на </a:t>
            </a:r>
            <a:r>
              <a:rPr lang="ru-RU" sz="1800" dirty="0"/>
              <a:t>основании вида на </a:t>
            </a:r>
            <a:r>
              <a:rPr lang="ru-RU" sz="1800" dirty="0" smtClean="0"/>
              <a:t>жительство; или</a:t>
            </a:r>
            <a:endParaRPr lang="ru-RU" sz="1800" dirty="0"/>
          </a:p>
          <a:p>
            <a:pPr marL="365760" lvl="3">
              <a:spcBef>
                <a:spcPts val="600"/>
              </a:spcBef>
              <a:spcAft>
                <a:spcPts val="600"/>
              </a:spcAft>
              <a:buClr>
                <a:schemeClr val="accent1"/>
              </a:buClr>
              <a:buFont typeface="Arial"/>
              <a:buChar char="•"/>
            </a:pPr>
            <a:r>
              <a:rPr lang="ru-RU" sz="1800" dirty="0" smtClean="0"/>
              <a:t>временно пребывают </a:t>
            </a:r>
            <a:r>
              <a:rPr lang="ru-RU" sz="1800" dirty="0"/>
              <a:t>в иностранном государстве не менее </a:t>
            </a:r>
            <a:r>
              <a:rPr lang="ru-RU" sz="1800" dirty="0" smtClean="0"/>
              <a:t>1 года </a:t>
            </a:r>
            <a:r>
              <a:rPr lang="ru-RU" sz="1800" dirty="0"/>
              <a:t>на основании рабочей или учебной визы со сроком действия не менее </a:t>
            </a:r>
            <a:r>
              <a:rPr lang="ru-RU" sz="1800" dirty="0" smtClean="0"/>
              <a:t>1 года </a:t>
            </a:r>
            <a:r>
              <a:rPr lang="ru-RU" sz="1800" dirty="0"/>
              <a:t>или на основании совокупности таких виз с общим сроком действия не менее </a:t>
            </a:r>
            <a:r>
              <a:rPr lang="ru-RU" sz="1800" dirty="0" smtClean="0"/>
              <a:t>1 года</a:t>
            </a:r>
            <a:r>
              <a:rPr lang="ru-RU" sz="1800" dirty="0"/>
              <a:t>.</a:t>
            </a:r>
          </a:p>
          <a:p>
            <a:pPr>
              <a:spcBef>
                <a:spcPts val="1200"/>
              </a:spcBef>
              <a:spcAft>
                <a:spcPts val="1200"/>
              </a:spcAft>
            </a:pPr>
            <a:r>
              <a:rPr lang="ru-RU" dirty="0" smtClean="0"/>
              <a:t>Нет ясности в отношении применения нового временного критерия, в связи с чем ожидаются изменения в валютный закон</a:t>
            </a:r>
            <a:endParaRPr lang="ru-RU" dirty="0"/>
          </a:p>
        </p:txBody>
      </p:sp>
    </p:spTree>
    <p:extLst>
      <p:ext uri="{BB962C8B-B14F-4D97-AF65-F5344CB8AC3E}">
        <p14:creationId xmlns:p14="http://schemas.microsoft.com/office/powerpoint/2010/main" val="306211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800219"/>
          </a:xfrm>
        </p:spPr>
        <p:txBody>
          <a:bodyPr/>
          <a:lstStyle/>
          <a:p>
            <a:r>
              <a:rPr lang="ru-RU" dirty="0" smtClean="0"/>
              <a:t>Зачисление денежных средств на банковские счета резидентов</a:t>
            </a:r>
            <a:endParaRPr lang="en-US" dirty="0"/>
          </a:p>
        </p:txBody>
      </p:sp>
      <p:sp>
        <p:nvSpPr>
          <p:cNvPr id="3" name="Date Placeholder 2"/>
          <p:cNvSpPr>
            <a:spLocks noGrp="1"/>
          </p:cNvSpPr>
          <p:nvPr>
            <p:ph type="dt" sz="half" idx="10"/>
          </p:nvPr>
        </p:nvSpPr>
        <p:spPr>
          <a:xfrm>
            <a:off x="365760" y="6543925"/>
            <a:ext cx="1127760" cy="138499"/>
          </a:xfrm>
        </p:spPr>
        <p:txBody>
          <a:bodyPr/>
          <a:lstStyle/>
          <a:p>
            <a:r>
              <a:rPr lang="en-US" dirty="0" smtClean="0"/>
              <a:t>31 </a:t>
            </a:r>
            <a:r>
              <a:rPr lang="en-US" dirty="0" err="1" smtClean="0"/>
              <a:t>мая</a:t>
            </a:r>
            <a:r>
              <a:rPr lang="en-US" dirty="0" smtClean="0"/>
              <a:t> 2013 </a:t>
            </a:r>
            <a:r>
              <a:rPr lang="en-US" dirty="0" err="1" smtClean="0"/>
              <a:t>года</a:t>
            </a:r>
            <a:endParaRPr lang="en-US" dirty="0"/>
          </a:p>
        </p:txBody>
      </p:sp>
      <p:sp>
        <p:nvSpPr>
          <p:cNvPr id="4" name="Slide Number Placeholder 3"/>
          <p:cNvSpPr>
            <a:spLocks noGrp="1"/>
          </p:cNvSpPr>
          <p:nvPr>
            <p:ph type="sldNum" sz="quarter" idx="12"/>
          </p:nvPr>
        </p:nvSpPr>
        <p:spPr/>
        <p:txBody>
          <a:bodyPr/>
          <a:lstStyle/>
          <a:p>
            <a:fld id="{D34DACC3-9742-4940-92E6-4CAB853A3218}" type="slidenum">
              <a:rPr lang="en-US" smtClean="0"/>
              <a:pPr/>
              <a:t>5</a:t>
            </a:fld>
            <a:endParaRPr lang="en-US" dirty="0"/>
          </a:p>
        </p:txBody>
      </p:sp>
      <p:sp>
        <p:nvSpPr>
          <p:cNvPr id="5" name="Content Placeholder 4"/>
          <p:cNvSpPr>
            <a:spLocks noGrp="1"/>
          </p:cNvSpPr>
          <p:nvPr>
            <p:ph sz="quarter" idx="13"/>
          </p:nvPr>
        </p:nvSpPr>
        <p:spPr>
          <a:xfrm>
            <a:off x="365760" y="1665027"/>
            <a:ext cx="8412480" cy="4507173"/>
          </a:xfrm>
        </p:spPr>
        <p:txBody>
          <a:bodyPr/>
          <a:lstStyle/>
          <a:p>
            <a:pPr>
              <a:spcBef>
                <a:spcPts val="600"/>
              </a:spcBef>
            </a:pPr>
            <a:r>
              <a:rPr lang="ru-RU" dirty="0" smtClean="0"/>
              <a:t>По общему правилу резиденты используют счета в уполномоченных банках</a:t>
            </a:r>
          </a:p>
          <a:p>
            <a:pPr>
              <a:spcBef>
                <a:spcPts val="600"/>
              </a:spcBef>
            </a:pPr>
            <a:endParaRPr lang="ru-RU" dirty="0" smtClean="0"/>
          </a:p>
          <a:p>
            <a:pPr>
              <a:spcBef>
                <a:spcPts val="600"/>
              </a:spcBef>
            </a:pPr>
            <a:r>
              <a:rPr lang="ru-RU" dirty="0" smtClean="0"/>
              <a:t>Имеется закрытый перечень исключений, которые позволяют резидентам получать денежные средства на свои счета за рубежом (переводы </a:t>
            </a:r>
            <a:r>
              <a:rPr lang="ru-RU" dirty="0"/>
              <a:t>со своих счетов, получение </a:t>
            </a:r>
            <a:r>
              <a:rPr lang="ru-RU" dirty="0" smtClean="0"/>
              <a:t>займов </a:t>
            </a:r>
            <a:r>
              <a:rPr lang="ru-RU" dirty="0"/>
              <a:t>от резидентов стран ОЭСР и ФАТФ</a:t>
            </a:r>
            <a:r>
              <a:rPr lang="ru-RU" dirty="0" smtClean="0"/>
              <a:t>)</a:t>
            </a:r>
          </a:p>
          <a:p>
            <a:pPr>
              <a:spcBef>
                <a:spcPts val="600"/>
              </a:spcBef>
            </a:pPr>
            <a:endParaRPr lang="ru-RU" dirty="0" smtClean="0"/>
          </a:p>
          <a:p>
            <a:pPr>
              <a:spcBef>
                <a:spcPts val="600"/>
              </a:spcBef>
            </a:pPr>
            <a:r>
              <a:rPr lang="ru-RU" dirty="0" smtClean="0"/>
              <a:t>Зачисление денежных средств в нарушение установленного порядка квалифицируется как "незаконная валютная операция"</a:t>
            </a:r>
          </a:p>
          <a:p>
            <a:pPr>
              <a:spcBef>
                <a:spcPts val="600"/>
              </a:spcBef>
            </a:pPr>
            <a:endParaRPr lang="ru-RU" dirty="0" smtClean="0"/>
          </a:p>
          <a:p>
            <a:pPr>
              <a:spcBef>
                <a:spcPts val="600"/>
              </a:spcBef>
            </a:pPr>
            <a:r>
              <a:rPr lang="ru-RU" dirty="0" smtClean="0"/>
              <a:t>Отсутствуют официальные разъяснения </a:t>
            </a:r>
            <a:r>
              <a:rPr lang="ru-RU" dirty="0" smtClean="0"/>
              <a:t>регуляторов в отношении вопросов</a:t>
            </a:r>
            <a:endParaRPr lang="ru-RU" dirty="0" smtClean="0"/>
          </a:p>
          <a:p>
            <a:endParaRPr lang="ru-RU" dirty="0" smtClean="0"/>
          </a:p>
          <a:p>
            <a:endParaRPr lang="ru-RU" i="1" dirty="0" smtClean="0"/>
          </a:p>
        </p:txBody>
      </p:sp>
    </p:spTree>
    <p:extLst>
      <p:ext uri="{BB962C8B-B14F-4D97-AF65-F5344CB8AC3E}">
        <p14:creationId xmlns:p14="http://schemas.microsoft.com/office/powerpoint/2010/main" val="2595652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800219"/>
          </a:xfrm>
        </p:spPr>
        <p:txBody>
          <a:bodyPr/>
          <a:lstStyle/>
          <a:p>
            <a:r>
              <a:rPr lang="ru-RU" dirty="0" smtClean="0"/>
              <a:t>Усиление административной ответственности за валютные нарушения</a:t>
            </a:r>
            <a:endParaRPr lang="en-US" dirty="0"/>
          </a:p>
        </p:txBody>
      </p:sp>
      <p:sp>
        <p:nvSpPr>
          <p:cNvPr id="3" name="Date Placeholder 2"/>
          <p:cNvSpPr>
            <a:spLocks noGrp="1"/>
          </p:cNvSpPr>
          <p:nvPr>
            <p:ph type="dt" sz="half" idx="10"/>
          </p:nvPr>
        </p:nvSpPr>
        <p:spPr>
          <a:xfrm>
            <a:off x="365760" y="6543925"/>
            <a:ext cx="1259840" cy="138499"/>
          </a:xfrm>
        </p:spPr>
        <p:txBody>
          <a:bodyPr/>
          <a:lstStyle/>
          <a:p>
            <a:r>
              <a:rPr lang="en-US" smtClean="0"/>
              <a:t>31 мая 2013 года</a:t>
            </a:r>
            <a:endParaRPr lang="en-US" dirty="0"/>
          </a:p>
        </p:txBody>
      </p:sp>
      <p:sp>
        <p:nvSpPr>
          <p:cNvPr id="4" name="Slide Number Placeholder 3"/>
          <p:cNvSpPr>
            <a:spLocks noGrp="1"/>
          </p:cNvSpPr>
          <p:nvPr>
            <p:ph type="sldNum" sz="quarter" idx="12"/>
          </p:nvPr>
        </p:nvSpPr>
        <p:spPr/>
        <p:txBody>
          <a:bodyPr/>
          <a:lstStyle/>
          <a:p>
            <a:fld id="{D34DACC3-9742-4940-92E6-4CAB853A3218}" type="slidenum">
              <a:rPr lang="en-US" smtClean="0"/>
              <a:pPr/>
              <a:t>6</a:t>
            </a:fld>
            <a:endParaRPr lang="en-US"/>
          </a:p>
        </p:txBody>
      </p:sp>
      <p:sp>
        <p:nvSpPr>
          <p:cNvPr id="5" name="Content Placeholder 4"/>
          <p:cNvSpPr>
            <a:spLocks noGrp="1"/>
          </p:cNvSpPr>
          <p:nvPr>
            <p:ph sz="quarter" idx="13"/>
          </p:nvPr>
        </p:nvSpPr>
        <p:spPr>
          <a:xfrm>
            <a:off x="363888" y="1481559"/>
            <a:ext cx="8412480" cy="4593752"/>
          </a:xfrm>
        </p:spPr>
        <p:txBody>
          <a:bodyPr/>
          <a:lstStyle/>
          <a:p>
            <a:pPr>
              <a:lnSpc>
                <a:spcPct val="80000"/>
              </a:lnSpc>
              <a:spcAft>
                <a:spcPts val="1200"/>
              </a:spcAft>
              <a:tabLst>
                <a:tab pos="360000" algn="l"/>
                <a:tab pos="1440000" algn="l"/>
              </a:tabLst>
              <a:defRPr/>
            </a:pPr>
            <a:r>
              <a:rPr lang="ru-RU" dirty="0" smtClean="0"/>
              <a:t>Совершение незаконной </a:t>
            </a:r>
            <a:r>
              <a:rPr lang="ru-RU" dirty="0"/>
              <a:t>валютной операции </a:t>
            </a:r>
            <a:r>
              <a:rPr lang="ru-RU" dirty="0" smtClean="0"/>
              <a:t>влечет штраф конфискационного характера в размере от 75 до 100% от суммы такой операции</a:t>
            </a:r>
          </a:p>
          <a:p>
            <a:pPr>
              <a:lnSpc>
                <a:spcPct val="80000"/>
              </a:lnSpc>
              <a:spcAft>
                <a:spcPts val="1200"/>
              </a:spcAft>
              <a:tabLst>
                <a:tab pos="360000" algn="l"/>
                <a:tab pos="1440000" algn="l"/>
              </a:tabLst>
              <a:defRPr/>
            </a:pPr>
            <a:r>
              <a:rPr lang="ru-RU" dirty="0" smtClean="0"/>
              <a:t>Дифференцирована </a:t>
            </a:r>
            <a:r>
              <a:rPr lang="ru-RU" dirty="0"/>
              <a:t>ответственность за нарушение установленного порядка открытия счетов (вкладов) в </a:t>
            </a:r>
            <a:r>
              <a:rPr lang="ru-RU" dirty="0" smtClean="0"/>
              <a:t>зарубежных банках:</a:t>
            </a:r>
            <a:endParaRPr lang="ru-RU" dirty="0"/>
          </a:p>
          <a:p>
            <a:pPr lvl="1">
              <a:lnSpc>
                <a:spcPct val="80000"/>
              </a:lnSpc>
              <a:spcAft>
                <a:spcPts val="600"/>
              </a:spcAft>
            </a:pPr>
            <a:r>
              <a:rPr lang="ru-RU" dirty="0" smtClean="0"/>
              <a:t>за позднее предоставление уведомления / нарушение формы уведомления – административный штраф для граждан в размере от 1 000 до 1 500 рублей</a:t>
            </a:r>
            <a:r>
              <a:rPr lang="ru-RU" dirty="0"/>
              <a:t>; </a:t>
            </a:r>
            <a:r>
              <a:rPr lang="ru-RU" dirty="0" smtClean="0"/>
              <a:t>для должностных </a:t>
            </a:r>
            <a:r>
              <a:rPr lang="ru-RU" dirty="0"/>
              <a:t>лиц – </a:t>
            </a:r>
            <a:r>
              <a:rPr lang="ru-RU" dirty="0" smtClean="0"/>
              <a:t>от 5 000 до 10 000 рублей</a:t>
            </a:r>
            <a:r>
              <a:rPr lang="ru-RU" dirty="0"/>
              <a:t>; </a:t>
            </a:r>
            <a:r>
              <a:rPr lang="ru-RU" dirty="0" smtClean="0"/>
              <a:t/>
            </a:r>
            <a:br>
              <a:rPr lang="ru-RU" dirty="0" smtClean="0"/>
            </a:br>
            <a:r>
              <a:rPr lang="ru-RU" dirty="0" smtClean="0"/>
              <a:t>для юридических </a:t>
            </a:r>
            <a:r>
              <a:rPr lang="ru-RU" dirty="0"/>
              <a:t>лиц – </a:t>
            </a:r>
            <a:r>
              <a:rPr lang="ru-RU" dirty="0" smtClean="0"/>
              <a:t>от 50 000 до 100 000 рублей</a:t>
            </a:r>
            <a:r>
              <a:rPr lang="ru-RU" dirty="0"/>
              <a:t>;</a:t>
            </a:r>
            <a:endParaRPr lang="ru-RU" dirty="0" smtClean="0"/>
          </a:p>
          <a:p>
            <a:pPr lvl="1">
              <a:lnSpc>
                <a:spcPct val="80000"/>
              </a:lnSpc>
              <a:spcAft>
                <a:spcPts val="600"/>
              </a:spcAft>
            </a:pPr>
            <a:r>
              <a:rPr lang="ru-RU" dirty="0" smtClean="0"/>
              <a:t>усилена ответственность за полное отсутствие уведомления – </a:t>
            </a:r>
            <a:r>
              <a:rPr lang="ru-RU" dirty="0"/>
              <a:t>административный штраф для </a:t>
            </a:r>
            <a:r>
              <a:rPr lang="ru-RU" dirty="0" smtClean="0"/>
              <a:t>граждан </a:t>
            </a:r>
            <a:r>
              <a:rPr lang="ru-RU" dirty="0"/>
              <a:t>в размере от </a:t>
            </a:r>
            <a:r>
              <a:rPr lang="ru-RU" dirty="0" smtClean="0"/>
              <a:t>4 000 до 5 000 рублей</a:t>
            </a:r>
            <a:r>
              <a:rPr lang="ru-RU" dirty="0"/>
              <a:t>; для должностных лиц – </a:t>
            </a:r>
            <a:r>
              <a:rPr lang="ru-RU" dirty="0" smtClean="0"/>
              <a:t>от 40 000 до 50 000 рублей</a:t>
            </a:r>
            <a:r>
              <a:rPr lang="ru-RU" dirty="0"/>
              <a:t>; </a:t>
            </a:r>
            <a:r>
              <a:rPr lang="ru-RU" dirty="0" smtClean="0"/>
              <a:t/>
            </a:r>
            <a:br>
              <a:rPr lang="ru-RU" dirty="0" smtClean="0"/>
            </a:br>
            <a:r>
              <a:rPr lang="ru-RU" dirty="0" smtClean="0"/>
              <a:t>для </a:t>
            </a:r>
            <a:r>
              <a:rPr lang="ru-RU" dirty="0"/>
              <a:t>юридических лиц </a:t>
            </a:r>
            <a:r>
              <a:rPr lang="ru-RU" dirty="0" smtClean="0"/>
              <a:t>– </a:t>
            </a:r>
            <a:r>
              <a:rPr lang="ru-RU" dirty="0"/>
              <a:t>от </a:t>
            </a:r>
            <a:r>
              <a:rPr lang="ru-RU" dirty="0" smtClean="0"/>
              <a:t>800 000 до 1 000 000 рублей</a:t>
            </a:r>
            <a:endParaRPr lang="ru-RU" dirty="0"/>
          </a:p>
          <a:p>
            <a:pPr>
              <a:lnSpc>
                <a:spcPct val="80000"/>
              </a:lnSpc>
              <a:spcAft>
                <a:spcPts val="1200"/>
              </a:spcAft>
              <a:tabLst>
                <a:tab pos="360000" algn="l"/>
                <a:tab pos="1440000" algn="l"/>
              </a:tabLst>
              <a:defRPr/>
            </a:pPr>
            <a:r>
              <a:rPr lang="ru-RU" dirty="0" smtClean="0"/>
              <a:t>Общий срок давности – 1 год, который исчисляется со дня обнаружения в </a:t>
            </a:r>
            <a:r>
              <a:rPr lang="ru-RU" dirty="0"/>
              <a:t>отношении "</a:t>
            </a:r>
            <a:r>
              <a:rPr lang="ru-RU" dirty="0" smtClean="0"/>
              <a:t>длящихся</a:t>
            </a:r>
            <a:r>
              <a:rPr lang="ru-RU" dirty="0"/>
              <a:t>"</a:t>
            </a:r>
            <a:r>
              <a:rPr lang="ru-RU" dirty="0" smtClean="0"/>
              <a:t> административных  правонарушений</a:t>
            </a:r>
            <a:endParaRPr lang="en-US" dirty="0"/>
          </a:p>
          <a:p>
            <a:endParaRPr lang="en-US" dirty="0"/>
          </a:p>
        </p:txBody>
      </p:sp>
    </p:spTree>
    <p:extLst>
      <p:ext uri="{BB962C8B-B14F-4D97-AF65-F5344CB8AC3E}">
        <p14:creationId xmlns:p14="http://schemas.microsoft.com/office/powerpoint/2010/main" val="1243834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800219"/>
          </a:xfrm>
        </p:spPr>
        <p:txBody>
          <a:bodyPr/>
          <a:lstStyle/>
          <a:p>
            <a:r>
              <a:rPr lang="ru-RU" dirty="0" smtClean="0"/>
              <a:t>Перспективы по усилению уголовной ответственности в 2013 году</a:t>
            </a:r>
            <a:endParaRPr lang="en-US" dirty="0"/>
          </a:p>
        </p:txBody>
      </p:sp>
      <p:sp>
        <p:nvSpPr>
          <p:cNvPr id="3" name="Date Placeholder 2"/>
          <p:cNvSpPr>
            <a:spLocks noGrp="1"/>
          </p:cNvSpPr>
          <p:nvPr>
            <p:ph type="dt" sz="half" idx="10"/>
          </p:nvPr>
        </p:nvSpPr>
        <p:spPr>
          <a:xfrm>
            <a:off x="365760" y="6543925"/>
            <a:ext cx="1229360" cy="138499"/>
          </a:xfrm>
        </p:spPr>
        <p:txBody>
          <a:bodyPr/>
          <a:lstStyle/>
          <a:p>
            <a:r>
              <a:rPr lang="en-US" smtClean="0"/>
              <a:t>31 мая 2013 года</a:t>
            </a:r>
            <a:endParaRPr lang="en-US" dirty="0"/>
          </a:p>
        </p:txBody>
      </p:sp>
      <p:sp>
        <p:nvSpPr>
          <p:cNvPr id="4" name="Slide Number Placeholder 3"/>
          <p:cNvSpPr>
            <a:spLocks noGrp="1"/>
          </p:cNvSpPr>
          <p:nvPr>
            <p:ph type="sldNum" sz="quarter" idx="12"/>
          </p:nvPr>
        </p:nvSpPr>
        <p:spPr/>
        <p:txBody>
          <a:bodyPr/>
          <a:lstStyle/>
          <a:p>
            <a:fld id="{D34DACC3-9742-4940-92E6-4CAB853A3218}" type="slidenum">
              <a:rPr lang="en-US" smtClean="0"/>
              <a:pPr/>
              <a:t>7</a:t>
            </a:fld>
            <a:endParaRPr lang="en-US"/>
          </a:p>
        </p:txBody>
      </p:sp>
      <p:sp>
        <p:nvSpPr>
          <p:cNvPr id="5" name="Content Placeholder 4"/>
          <p:cNvSpPr>
            <a:spLocks noGrp="1"/>
          </p:cNvSpPr>
          <p:nvPr>
            <p:ph sz="quarter" idx="13"/>
          </p:nvPr>
        </p:nvSpPr>
        <p:spPr>
          <a:xfrm>
            <a:off x="365760" y="1597306"/>
            <a:ext cx="8412480" cy="4574894"/>
          </a:xfrm>
        </p:spPr>
        <p:txBody>
          <a:bodyPr/>
          <a:lstStyle/>
          <a:p>
            <a:pPr>
              <a:spcBef>
                <a:spcPts val="1200"/>
              </a:spcBef>
            </a:pPr>
            <a:r>
              <a:rPr lang="ru-RU" dirty="0" smtClean="0"/>
              <a:t>Статья 193 УК РФ устанавливает ответственность </a:t>
            </a:r>
            <a:r>
              <a:rPr lang="ru-RU" dirty="0"/>
              <a:t>руководителей организации за </a:t>
            </a:r>
            <a:r>
              <a:rPr lang="ru-RU" dirty="0" smtClean="0"/>
              <a:t>невозвращение </a:t>
            </a:r>
            <a:r>
              <a:rPr lang="ru-RU" dirty="0"/>
              <a:t>из-за границы </a:t>
            </a:r>
            <a:r>
              <a:rPr lang="ru-RU" dirty="0" smtClean="0"/>
              <a:t>иностранной валюты (нарушение обязанности по репатриации средств)</a:t>
            </a:r>
            <a:endParaRPr lang="ru-RU" dirty="0"/>
          </a:p>
          <a:p>
            <a:pPr>
              <a:spcBef>
                <a:spcPts val="1200"/>
              </a:spcBef>
            </a:pPr>
            <a:r>
              <a:rPr lang="ru-RU" dirty="0" smtClean="0"/>
              <a:t>Законопроект № </a:t>
            </a:r>
            <a:r>
              <a:rPr lang="ru-RU" dirty="0"/>
              <a:t>196666-6 </a:t>
            </a:r>
            <a:r>
              <a:rPr lang="ru-RU" dirty="0" smtClean="0"/>
              <a:t>предполагает существенные изменения в статье 193 УК РФ:</a:t>
            </a:r>
          </a:p>
          <a:p>
            <a:pPr marL="365760" lvl="2">
              <a:lnSpc>
                <a:spcPct val="80000"/>
              </a:lnSpc>
              <a:spcBef>
                <a:spcPts val="1200"/>
              </a:spcBef>
              <a:buClr>
                <a:schemeClr val="accent1"/>
              </a:buClr>
              <a:buFont typeface="Arial"/>
              <a:buChar char="•"/>
              <a:tabLst>
                <a:tab pos="360000" algn="l"/>
                <a:tab pos="1440000" algn="l"/>
              </a:tabLst>
              <a:defRPr/>
            </a:pPr>
            <a:r>
              <a:rPr lang="ru-RU" sz="1800" dirty="0" smtClean="0"/>
              <a:t>снижение </a:t>
            </a:r>
            <a:r>
              <a:rPr lang="ru-RU" sz="1800" dirty="0"/>
              <a:t>порога: ответственность налагается за </a:t>
            </a:r>
            <a:r>
              <a:rPr lang="ru-RU" sz="1800" dirty="0" err="1"/>
              <a:t>незачисление</a:t>
            </a:r>
            <a:r>
              <a:rPr lang="ru-RU" sz="1800" dirty="0"/>
              <a:t> / невозвращение средств в размере 6 000 000 рублей; при этом</a:t>
            </a:r>
          </a:p>
          <a:p>
            <a:pPr marL="365760" lvl="2">
              <a:lnSpc>
                <a:spcPct val="80000"/>
              </a:lnSpc>
              <a:spcBef>
                <a:spcPts val="1200"/>
              </a:spcBef>
              <a:buClr>
                <a:schemeClr val="accent1"/>
              </a:buClr>
              <a:buFont typeface="Arial"/>
              <a:buChar char="•"/>
              <a:tabLst>
                <a:tab pos="360000" algn="l"/>
                <a:tab pos="1440000" algn="l"/>
              </a:tabLst>
              <a:defRPr/>
            </a:pPr>
            <a:r>
              <a:rPr lang="ru-RU" sz="1800" dirty="0" smtClean="0"/>
              <a:t>прежний </a:t>
            </a:r>
            <a:r>
              <a:rPr lang="ru-RU" sz="1800" dirty="0"/>
              <a:t>крупный размер </a:t>
            </a:r>
            <a:r>
              <a:rPr lang="ru-RU" sz="1800" dirty="0" smtClean="0"/>
              <a:t>(</a:t>
            </a:r>
            <a:r>
              <a:rPr lang="ru-RU" sz="1800" dirty="0"/>
              <a:t>30 000 000 </a:t>
            </a:r>
            <a:r>
              <a:rPr lang="ru-RU" sz="1800" dirty="0" smtClean="0"/>
              <a:t>рублей) становится </a:t>
            </a:r>
            <a:r>
              <a:rPr lang="ru-RU" sz="1800" dirty="0"/>
              <a:t>особо крупным, с повышенной </a:t>
            </a:r>
            <a:r>
              <a:rPr lang="ru-RU" sz="1800" dirty="0" smtClean="0"/>
              <a:t>ответственностью – лишение свободы на срок до 5 лет и взыскание штрафа</a:t>
            </a:r>
            <a:endParaRPr lang="ru-RU" sz="1800" dirty="0"/>
          </a:p>
          <a:p>
            <a:pPr marL="365760" lvl="2">
              <a:lnSpc>
                <a:spcPct val="80000"/>
              </a:lnSpc>
              <a:spcBef>
                <a:spcPts val="1200"/>
              </a:spcBef>
              <a:buClr>
                <a:schemeClr val="accent1"/>
              </a:buClr>
              <a:buFont typeface="Arial"/>
              <a:buChar char="•"/>
              <a:tabLst>
                <a:tab pos="360000" algn="l"/>
                <a:tab pos="1440000" algn="l"/>
              </a:tabLst>
              <a:defRPr/>
            </a:pPr>
            <a:r>
              <a:rPr lang="ru-RU" sz="1800" dirty="0" smtClean="0"/>
              <a:t>суммирование </a:t>
            </a:r>
            <a:r>
              <a:rPr lang="ru-RU" sz="1800" dirty="0"/>
              <a:t>разных </a:t>
            </a:r>
            <a:r>
              <a:rPr lang="ru-RU" sz="1800" dirty="0" smtClean="0"/>
              <a:t>операций (по </a:t>
            </a:r>
            <a:r>
              <a:rPr lang="ru-RU" sz="1800" dirty="0"/>
              <a:t>нескольким </a:t>
            </a:r>
            <a:r>
              <a:rPr lang="ru-RU" sz="1800" dirty="0" smtClean="0"/>
              <a:t>договорам) для цели исчисления размера совершенного преступления</a:t>
            </a:r>
          </a:p>
          <a:p>
            <a:pPr marL="365760" lvl="2">
              <a:lnSpc>
                <a:spcPct val="80000"/>
              </a:lnSpc>
              <a:spcBef>
                <a:spcPts val="1200"/>
              </a:spcBef>
              <a:buClr>
                <a:schemeClr val="accent1"/>
              </a:buClr>
              <a:buFont typeface="Arial"/>
              <a:buChar char="•"/>
              <a:tabLst>
                <a:tab pos="360000" algn="l"/>
                <a:tab pos="1440000" algn="l"/>
              </a:tabLst>
              <a:defRPr/>
            </a:pPr>
            <a:r>
              <a:rPr lang="ru-RU" sz="1800" dirty="0" smtClean="0"/>
              <a:t>привлечение к ответственности не </a:t>
            </a:r>
            <a:r>
              <a:rPr lang="ru-RU" sz="1800" dirty="0"/>
              <a:t>только </a:t>
            </a:r>
            <a:r>
              <a:rPr lang="ru-RU" sz="1800" dirty="0" smtClean="0"/>
              <a:t>руководителей </a:t>
            </a:r>
            <a:r>
              <a:rPr lang="ru-RU" sz="1800" dirty="0"/>
              <a:t>организаций, но и </a:t>
            </a:r>
            <a:r>
              <a:rPr lang="ru-RU" sz="1800" dirty="0" smtClean="0"/>
              <a:t>иных лиц, </a:t>
            </a:r>
            <a:r>
              <a:rPr lang="ru-RU" sz="1800" dirty="0"/>
              <a:t>от которых зависело исполнение </a:t>
            </a:r>
            <a:r>
              <a:rPr lang="ru-RU" sz="1800" dirty="0" smtClean="0"/>
              <a:t>обязанности по репатриации</a:t>
            </a:r>
            <a:endParaRPr lang="ru-RU" sz="1800" dirty="0"/>
          </a:p>
          <a:p>
            <a:pPr marL="365760" lvl="2">
              <a:lnSpc>
                <a:spcPct val="80000"/>
              </a:lnSpc>
              <a:spcBef>
                <a:spcPts val="1200"/>
              </a:spcBef>
              <a:buClr>
                <a:schemeClr val="accent1"/>
              </a:buClr>
              <a:buFont typeface="Arial"/>
              <a:buChar char="•"/>
              <a:tabLst>
                <a:tab pos="360000" algn="l"/>
                <a:tab pos="1440000" algn="l"/>
              </a:tabLst>
              <a:defRPr/>
            </a:pPr>
            <a:endParaRPr lang="ru-RU" sz="1800" dirty="0" smtClean="0"/>
          </a:p>
          <a:p>
            <a:pPr marL="365760" lvl="2">
              <a:lnSpc>
                <a:spcPct val="80000"/>
              </a:lnSpc>
              <a:spcBef>
                <a:spcPts val="1200"/>
              </a:spcBef>
              <a:buClr>
                <a:schemeClr val="accent1"/>
              </a:buClr>
              <a:buFont typeface="Arial"/>
              <a:buChar char="•"/>
              <a:tabLst>
                <a:tab pos="360000" algn="l"/>
                <a:tab pos="1440000" algn="l"/>
              </a:tabLst>
              <a:defRPr/>
            </a:pPr>
            <a:endParaRPr lang="ru-RU" sz="1800" dirty="0"/>
          </a:p>
          <a:p>
            <a:pPr lvl="1" algn="just">
              <a:lnSpc>
                <a:spcPct val="80000"/>
              </a:lnSpc>
              <a:spcBef>
                <a:spcPts val="1200"/>
              </a:spcBef>
              <a:buFont typeface="Wingdings" pitchFamily="2" charset="2"/>
              <a:buChar char="v"/>
              <a:tabLst>
                <a:tab pos="360000" algn="l"/>
                <a:tab pos="1440000" algn="l"/>
              </a:tabLst>
              <a:defRPr/>
            </a:pPr>
            <a:endParaRPr lang="en-US" sz="1600" dirty="0"/>
          </a:p>
        </p:txBody>
      </p:sp>
    </p:spTree>
    <p:extLst>
      <p:ext uri="{BB962C8B-B14F-4D97-AF65-F5344CB8AC3E}">
        <p14:creationId xmlns:p14="http://schemas.microsoft.com/office/powerpoint/2010/main" val="1652708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800219"/>
          </a:xfrm>
        </p:spPr>
        <p:txBody>
          <a:bodyPr/>
          <a:lstStyle/>
          <a:p>
            <a:r>
              <a:rPr lang="ru-RU" dirty="0"/>
              <a:t>Перспективы по усилению уголовной ответственности в 2013 </a:t>
            </a:r>
            <a:r>
              <a:rPr lang="ru-RU" dirty="0" smtClean="0"/>
              <a:t>году (продолжение)</a:t>
            </a:r>
            <a:endParaRPr lang="en-US" dirty="0"/>
          </a:p>
        </p:txBody>
      </p:sp>
      <p:sp>
        <p:nvSpPr>
          <p:cNvPr id="3" name="Date Placeholder 2"/>
          <p:cNvSpPr>
            <a:spLocks noGrp="1"/>
          </p:cNvSpPr>
          <p:nvPr>
            <p:ph type="dt" sz="half" idx="10"/>
          </p:nvPr>
        </p:nvSpPr>
        <p:spPr>
          <a:xfrm>
            <a:off x="365760" y="6543925"/>
            <a:ext cx="1325880" cy="138499"/>
          </a:xfrm>
        </p:spPr>
        <p:txBody>
          <a:bodyPr/>
          <a:lstStyle/>
          <a:p>
            <a:r>
              <a:rPr lang="en-US" smtClean="0"/>
              <a:t>31 мая 2013 года</a:t>
            </a:r>
            <a:endParaRPr lang="en-US" dirty="0"/>
          </a:p>
        </p:txBody>
      </p:sp>
      <p:sp>
        <p:nvSpPr>
          <p:cNvPr id="4" name="Slide Number Placeholder 3"/>
          <p:cNvSpPr>
            <a:spLocks noGrp="1"/>
          </p:cNvSpPr>
          <p:nvPr>
            <p:ph type="sldNum" sz="quarter" idx="12"/>
          </p:nvPr>
        </p:nvSpPr>
        <p:spPr/>
        <p:txBody>
          <a:bodyPr/>
          <a:lstStyle/>
          <a:p>
            <a:fld id="{D34DACC3-9742-4940-92E6-4CAB853A3218}" type="slidenum">
              <a:rPr lang="en-US" smtClean="0"/>
              <a:pPr/>
              <a:t>8</a:t>
            </a:fld>
            <a:endParaRPr lang="en-US" dirty="0"/>
          </a:p>
        </p:txBody>
      </p:sp>
      <p:sp>
        <p:nvSpPr>
          <p:cNvPr id="5" name="Content Placeholder 4"/>
          <p:cNvSpPr>
            <a:spLocks noGrp="1"/>
          </p:cNvSpPr>
          <p:nvPr>
            <p:ph sz="quarter" idx="13"/>
          </p:nvPr>
        </p:nvSpPr>
        <p:spPr>
          <a:xfrm>
            <a:off x="386080" y="1483360"/>
            <a:ext cx="8412480" cy="4866640"/>
          </a:xfrm>
        </p:spPr>
        <p:txBody>
          <a:bodyPr/>
          <a:lstStyle/>
          <a:p>
            <a:pPr marL="182880" lvl="2">
              <a:lnSpc>
                <a:spcPct val="80000"/>
              </a:lnSpc>
              <a:spcBef>
                <a:spcPts val="1200"/>
              </a:spcBef>
              <a:buClr>
                <a:schemeClr val="accent1"/>
              </a:buClr>
              <a:buFont typeface="Arial"/>
              <a:buChar char="•"/>
              <a:tabLst>
                <a:tab pos="360000" algn="l"/>
                <a:tab pos="1440000" algn="l"/>
              </a:tabLst>
              <a:defRPr/>
            </a:pPr>
            <a:r>
              <a:rPr lang="ru-RU" sz="2000" dirty="0"/>
              <a:t>Законопроект № 196666-6 предполагает новый состав преступления (статья 193.1)</a:t>
            </a:r>
          </a:p>
          <a:p>
            <a:pPr marL="182880" lvl="2">
              <a:lnSpc>
                <a:spcPct val="80000"/>
              </a:lnSpc>
              <a:spcBef>
                <a:spcPts val="1200"/>
              </a:spcBef>
              <a:buClr>
                <a:schemeClr val="accent1"/>
              </a:buClr>
              <a:buFont typeface="Arial"/>
              <a:buChar char="•"/>
              <a:tabLst>
                <a:tab pos="360000" algn="l"/>
                <a:tab pos="1440000" algn="l"/>
              </a:tabLst>
              <a:defRPr/>
            </a:pPr>
            <a:r>
              <a:rPr lang="ru-RU" sz="2000" dirty="0" smtClean="0"/>
              <a:t>Совершение </a:t>
            </a:r>
            <a:r>
              <a:rPr lang="ru-RU" sz="2000" dirty="0"/>
              <a:t>валютных операций по переводу </a:t>
            </a:r>
            <a:r>
              <a:rPr lang="ru-RU" sz="2000" dirty="0" smtClean="0"/>
              <a:t>денежных средств на </a:t>
            </a:r>
            <a:r>
              <a:rPr lang="ru-RU" sz="2000" dirty="0"/>
              <a:t>счета </a:t>
            </a:r>
            <a:r>
              <a:rPr lang="ru-RU" sz="2000" i="1" dirty="0"/>
              <a:t>нерезидентов</a:t>
            </a:r>
            <a:r>
              <a:rPr lang="ru-RU" sz="2000" dirty="0"/>
              <a:t> с использованием подложных </a:t>
            </a:r>
            <a:r>
              <a:rPr lang="ru-RU" sz="2000" dirty="0" smtClean="0"/>
              <a:t>документов о целях и назначении перевода влечет ответственность в форме:</a:t>
            </a:r>
          </a:p>
          <a:p>
            <a:pPr marL="365760" lvl="3">
              <a:lnSpc>
                <a:spcPct val="80000"/>
              </a:lnSpc>
              <a:spcBef>
                <a:spcPts val="1200"/>
              </a:spcBef>
              <a:buClr>
                <a:schemeClr val="accent1"/>
              </a:buClr>
              <a:buFont typeface="Arial"/>
              <a:buChar char="•"/>
              <a:tabLst>
                <a:tab pos="360000" algn="l"/>
                <a:tab pos="1440000" algn="l"/>
              </a:tabLst>
              <a:defRPr/>
            </a:pPr>
            <a:r>
              <a:rPr lang="ru-RU" sz="1800" dirty="0" smtClean="0"/>
              <a:t>штрафа </a:t>
            </a:r>
            <a:r>
              <a:rPr lang="ru-RU" sz="1800" dirty="0"/>
              <a:t>в размере от </a:t>
            </a:r>
            <a:r>
              <a:rPr lang="ru-RU" sz="1800" dirty="0" smtClean="0"/>
              <a:t>200 000 до 500 000 рублей</a:t>
            </a:r>
            <a:r>
              <a:rPr lang="ru-RU" sz="1800" dirty="0"/>
              <a:t>,</a:t>
            </a:r>
            <a:r>
              <a:rPr lang="ru-RU" sz="1800" dirty="0" smtClean="0"/>
              <a:t> </a:t>
            </a:r>
            <a:r>
              <a:rPr lang="ru-RU" sz="1800" dirty="0"/>
              <a:t>либо </a:t>
            </a:r>
            <a:r>
              <a:rPr lang="ru-RU" sz="1800" dirty="0" smtClean="0"/>
              <a:t>принудительных работ </a:t>
            </a:r>
            <a:r>
              <a:rPr lang="ru-RU" sz="1800" dirty="0"/>
              <a:t>на срок до </a:t>
            </a:r>
            <a:r>
              <a:rPr lang="ru-RU" sz="1800" dirty="0" smtClean="0"/>
              <a:t>3 лет</a:t>
            </a:r>
            <a:r>
              <a:rPr lang="ru-RU" sz="1800" dirty="0"/>
              <a:t>, либо </a:t>
            </a:r>
            <a:r>
              <a:rPr lang="ru-RU" sz="1800" dirty="0" smtClean="0"/>
              <a:t>лишения </a:t>
            </a:r>
            <a:r>
              <a:rPr lang="ru-RU" sz="1800" dirty="0"/>
              <a:t>свободы на срок до </a:t>
            </a:r>
            <a:r>
              <a:rPr lang="ru-RU" sz="1800" dirty="0" smtClean="0"/>
              <a:t>3 лет</a:t>
            </a:r>
          </a:p>
          <a:p>
            <a:pPr marL="365760" lvl="3">
              <a:lnSpc>
                <a:spcPct val="80000"/>
              </a:lnSpc>
              <a:spcBef>
                <a:spcPts val="1200"/>
              </a:spcBef>
              <a:buClr>
                <a:schemeClr val="accent1"/>
              </a:buClr>
              <a:buFont typeface="Arial"/>
              <a:buChar char="•"/>
              <a:tabLst>
                <a:tab pos="360000" algn="l"/>
                <a:tab pos="1440000" algn="l"/>
              </a:tabLst>
              <a:defRPr/>
            </a:pPr>
            <a:r>
              <a:rPr lang="ru-RU" sz="1800" dirty="0" smtClean="0"/>
              <a:t>лишения </a:t>
            </a:r>
            <a:r>
              <a:rPr lang="ru-RU" sz="1800" dirty="0"/>
              <a:t>свободы на срок до </a:t>
            </a:r>
            <a:r>
              <a:rPr lang="ru-RU" sz="1800" dirty="0" smtClean="0"/>
              <a:t>5 лет </a:t>
            </a:r>
            <a:r>
              <a:rPr lang="ru-RU" sz="1800" dirty="0"/>
              <a:t>со штрафом за </a:t>
            </a:r>
            <a:r>
              <a:rPr lang="ru-RU" sz="1800" dirty="0" smtClean="0"/>
              <a:t>совершение </a:t>
            </a:r>
            <a:r>
              <a:rPr lang="ru-RU" sz="1800" dirty="0"/>
              <a:t>тех же деяний в крупном размере или с отягчающими </a:t>
            </a:r>
            <a:r>
              <a:rPr lang="ru-RU" sz="1800" dirty="0" smtClean="0"/>
              <a:t>обстоятельствами</a:t>
            </a:r>
            <a:endParaRPr lang="ru-RU" sz="1800" dirty="0"/>
          </a:p>
          <a:p>
            <a:pPr marL="365760" lvl="3">
              <a:lnSpc>
                <a:spcPct val="80000"/>
              </a:lnSpc>
              <a:spcBef>
                <a:spcPts val="1200"/>
              </a:spcBef>
              <a:buClr>
                <a:schemeClr val="accent1"/>
              </a:buClr>
              <a:buFont typeface="Arial"/>
              <a:buChar char="•"/>
              <a:tabLst>
                <a:tab pos="360000" algn="l"/>
                <a:tab pos="1440000" algn="l"/>
              </a:tabLst>
              <a:defRPr/>
            </a:pPr>
            <a:r>
              <a:rPr lang="ru-RU" sz="1800" dirty="0" smtClean="0"/>
              <a:t>лишения </a:t>
            </a:r>
            <a:r>
              <a:rPr lang="ru-RU" sz="1800" dirty="0"/>
              <a:t>свободы на срок </a:t>
            </a:r>
            <a:r>
              <a:rPr lang="ru-RU" sz="1800" dirty="0" smtClean="0"/>
              <a:t>от 5 </a:t>
            </a:r>
            <a:r>
              <a:rPr lang="ru-RU" sz="1800" dirty="0"/>
              <a:t>лет </a:t>
            </a:r>
            <a:r>
              <a:rPr lang="ru-RU" sz="1800" dirty="0" smtClean="0"/>
              <a:t>до 10 лет </a:t>
            </a:r>
            <a:r>
              <a:rPr lang="ru-RU" sz="1800" dirty="0"/>
              <a:t>со </a:t>
            </a:r>
            <a:r>
              <a:rPr lang="ru-RU" sz="1800" dirty="0" smtClean="0"/>
              <a:t>штрафом за совершение </a:t>
            </a:r>
            <a:r>
              <a:rPr lang="ru-RU" sz="1800" dirty="0"/>
              <a:t>тех же деяний в </a:t>
            </a:r>
            <a:r>
              <a:rPr lang="ru-RU" sz="1800" i="1" dirty="0"/>
              <a:t>особо</a:t>
            </a:r>
            <a:r>
              <a:rPr lang="ru-RU" sz="1800" dirty="0"/>
              <a:t> крупном размере или организованной группой </a:t>
            </a:r>
          </a:p>
          <a:p>
            <a:pPr marL="182880" lvl="2">
              <a:lnSpc>
                <a:spcPct val="80000"/>
              </a:lnSpc>
              <a:spcBef>
                <a:spcPts val="1200"/>
              </a:spcBef>
              <a:buClr>
                <a:schemeClr val="accent1"/>
              </a:buClr>
              <a:buFont typeface="Arial"/>
              <a:buChar char="•"/>
              <a:tabLst>
                <a:tab pos="360000" algn="l"/>
                <a:tab pos="1440000" algn="l"/>
              </a:tabLst>
              <a:defRPr/>
            </a:pPr>
            <a:r>
              <a:rPr lang="ru-RU" sz="2000" dirty="0"/>
              <a:t>Уголовная ответственность наступает независимо от суммы валютной операции</a:t>
            </a:r>
          </a:p>
          <a:p>
            <a:pPr marL="182880" lvl="2">
              <a:lnSpc>
                <a:spcPct val="80000"/>
              </a:lnSpc>
              <a:spcBef>
                <a:spcPts val="1200"/>
              </a:spcBef>
              <a:buClr>
                <a:schemeClr val="accent1"/>
              </a:buClr>
              <a:buFont typeface="Arial"/>
              <a:buChar char="•"/>
              <a:tabLst>
                <a:tab pos="360000" algn="l"/>
                <a:tab pos="1440000" algn="l"/>
              </a:tabLst>
              <a:defRPr/>
            </a:pPr>
            <a:r>
              <a:rPr lang="ru-RU" sz="2000" dirty="0" smtClean="0"/>
              <a:t>Список отягчающих обстоятельств, субъекты преступления, критерии размера преступления аналогичны со статьей 193 УК РФ</a:t>
            </a:r>
            <a:endParaRPr lang="ru-RU" sz="2000" dirty="0"/>
          </a:p>
          <a:p>
            <a:endParaRPr lang="en-US" dirty="0"/>
          </a:p>
        </p:txBody>
      </p:sp>
    </p:spTree>
    <p:extLst>
      <p:ext uri="{BB962C8B-B14F-4D97-AF65-F5344CB8AC3E}">
        <p14:creationId xmlns:p14="http://schemas.microsoft.com/office/powerpoint/2010/main" val="3190156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ru-RU" dirty="0" smtClean="0"/>
              <a:t>Спасибо</a:t>
            </a:r>
            <a:endParaRPr lang="en-US" dirty="0"/>
          </a:p>
        </p:txBody>
      </p:sp>
      <p:sp>
        <p:nvSpPr>
          <p:cNvPr id="7" name="Text Placeholder 6"/>
          <p:cNvSpPr>
            <a:spLocks noGrp="1"/>
          </p:cNvSpPr>
          <p:nvPr>
            <p:ph type="body" sz="quarter" idx="10"/>
          </p:nvPr>
        </p:nvSpPr>
        <p:spPr>
          <a:xfrm>
            <a:off x="368299" y="2103120"/>
            <a:ext cx="4114800" cy="1681802"/>
          </a:xfrm>
        </p:spPr>
        <p:txBody>
          <a:bodyPr/>
          <a:lstStyle/>
          <a:p>
            <a:r>
              <a:rPr lang="ru-RU" dirty="0" smtClean="0"/>
              <a:t>Константин Назаров</a:t>
            </a:r>
          </a:p>
          <a:p>
            <a:r>
              <a:rPr lang="ru-RU" dirty="0" smtClean="0"/>
              <a:t>Россия</a:t>
            </a:r>
            <a:r>
              <a:rPr lang="ru-RU" dirty="0"/>
              <a:t>, Москва 115035</a:t>
            </a:r>
          </a:p>
          <a:p>
            <a:r>
              <a:rPr lang="ru-RU" dirty="0"/>
              <a:t>Ул. Балчуг, 7, Балчуг Плаза</a:t>
            </a:r>
          </a:p>
          <a:p>
            <a:r>
              <a:rPr lang="ru-RU" dirty="0" smtClean="0">
                <a:solidFill>
                  <a:schemeClr val="accent1"/>
                </a:solidFill>
              </a:rPr>
              <a:t>konstantin.nazarov@dentons.com </a:t>
            </a:r>
            <a:r>
              <a:rPr lang="en-US" dirty="0" smtClean="0">
                <a:solidFill>
                  <a:schemeClr val="accent1"/>
                </a:solidFill>
              </a:rPr>
              <a:t> </a:t>
            </a:r>
            <a:r>
              <a:rPr lang="ru-RU" dirty="0" smtClean="0"/>
              <a:t> </a:t>
            </a:r>
            <a:endParaRPr lang="ru-RU" dirty="0"/>
          </a:p>
          <a:p>
            <a:r>
              <a:rPr lang="ru-RU" dirty="0" smtClean="0"/>
              <a:t>dentons.com</a:t>
            </a:r>
            <a:endParaRPr lang="ru-RU" dirty="0"/>
          </a:p>
        </p:txBody>
      </p:sp>
      <p:sp>
        <p:nvSpPr>
          <p:cNvPr id="12" name="Text Placeholder 11"/>
          <p:cNvSpPr>
            <a:spLocks noGrp="1"/>
          </p:cNvSpPr>
          <p:nvPr>
            <p:ph type="body" sz="quarter" idx="11"/>
          </p:nvPr>
        </p:nvSpPr>
        <p:spPr/>
        <p:txBody>
          <a:bodyPr/>
          <a:lstStyle/>
          <a:p>
            <a:r>
              <a:rPr lang="en-US" sz="700" dirty="0"/>
              <a:t>© 2013 Dentons</a:t>
            </a:r>
          </a:p>
          <a:p>
            <a:r>
              <a:rPr lang="en-GB" sz="700" dirty="0" smtClean="0"/>
              <a:t>Dentons</a:t>
            </a:r>
            <a:r>
              <a:rPr lang="ru-RU" sz="700" dirty="0" smtClean="0"/>
              <a:t> </a:t>
            </a:r>
            <a:r>
              <a:rPr lang="ru-RU" sz="700" dirty="0"/>
              <a:t>– международная юридическая фирма, предоставляющая услуги по всему миру. Содержание данной публикации не является юридической консультацией и не служит руководством для выполнения каких-либо действий или отказа от действий. Более подробная информация представлена в разделе  «</a:t>
            </a:r>
            <a:r>
              <a:rPr lang="en-GB" sz="700" dirty="0"/>
              <a:t>Legal Notices</a:t>
            </a:r>
            <a:r>
              <a:rPr lang="ru-RU" sz="700" dirty="0"/>
              <a:t>» на сайте </a:t>
            </a:r>
            <a:r>
              <a:rPr lang="en-US" sz="700" dirty="0">
                <a:solidFill>
                  <a:schemeClr val="accent1"/>
                </a:solidFill>
              </a:rPr>
              <a:t>dentons.com</a:t>
            </a:r>
            <a:r>
              <a:rPr lang="ru-RU" sz="700" dirty="0"/>
              <a:t>.</a:t>
            </a:r>
            <a:endParaRPr lang="en-US" dirty="0"/>
          </a:p>
        </p:txBody>
      </p:sp>
      <p:pic>
        <p:nvPicPr>
          <p:cNvPr id="13" name="Picture 12" descr="Dentons_Logo_Purple_RGB_300.png"/>
          <p:cNvPicPr>
            <a:picLocks noChangeAspect="1"/>
          </p:cNvPicPr>
          <p:nvPr/>
        </p:nvPicPr>
        <p:blipFill>
          <a:blip r:embed="rId3"/>
          <a:stretch>
            <a:fillRect/>
          </a:stretch>
        </p:blipFill>
        <p:spPr>
          <a:xfrm>
            <a:off x="7309819" y="445483"/>
            <a:ext cx="1564606" cy="566928"/>
          </a:xfrm>
          <a:prstGeom prst="rect">
            <a:avLst/>
          </a:prstGeom>
        </p:spPr>
      </p:pic>
    </p:spTree>
    <p:extLst>
      <p:ext uri="{BB962C8B-B14F-4D97-AF65-F5344CB8AC3E}">
        <p14:creationId xmlns:p14="http://schemas.microsoft.com/office/powerpoint/2010/main" val="3534743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title MAIN">
  <a:themeElements>
    <a:clrScheme name="Denton">
      <a:dk1>
        <a:srgbClr val="565A5C"/>
      </a:dk1>
      <a:lt1>
        <a:srgbClr val="6E2D91"/>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4771</TotalTime>
  <Words>1745</Words>
  <Application>Microsoft Office PowerPoint</Application>
  <PresentationFormat>On-screen Show (4:3)</PresentationFormat>
  <Paragraphs>184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Presentation title MAIN</vt:lpstr>
      <vt:lpstr>Проблемы регулирования валютного резидентства: порядок перевода денежных средств</vt:lpstr>
      <vt:lpstr>Тенденции развития валютного регулирования в последние годы</vt:lpstr>
      <vt:lpstr>Новые виды "незаконных валютных операций"</vt:lpstr>
      <vt:lpstr>Резидент или нерезидент – вот в чем вопрос</vt:lpstr>
      <vt:lpstr>Зачисление денежных средств на банковские счета резидентов</vt:lpstr>
      <vt:lpstr>Усиление административной ответственности за валютные нарушения</vt:lpstr>
      <vt:lpstr>Перспективы по усилению уголовной ответственности в 2013 году</vt:lpstr>
      <vt:lpstr>Перспективы по усилению уголовной ответственности в 2013 году (продолжение)</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cp:lastModifiedBy>Konstantin Nazarov</cp:lastModifiedBy>
  <cp:revision>218</cp:revision>
  <cp:lastPrinted>2013-05-31T05:05:02Z</cp:lastPrinted>
  <dcterms:modified xsi:type="dcterms:W3CDTF">2013-05-31T05:10:23Z</dcterms:modified>
</cp:coreProperties>
</file>