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331" r:id="rId3"/>
    <p:sldId id="332" r:id="rId4"/>
    <p:sldId id="329" r:id="rId5"/>
    <p:sldId id="334" r:id="rId6"/>
    <p:sldId id="335" r:id="rId7"/>
    <p:sldId id="339" r:id="rId8"/>
    <p:sldId id="336" r:id="rId9"/>
    <p:sldId id="340" r:id="rId10"/>
    <p:sldId id="295" r:id="rId11"/>
  </p:sldIdLst>
  <p:sldSz cx="12192000" cy="6858000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A8A8D"/>
    <a:srgbClr val="FFFFFF"/>
    <a:srgbClr val="A89B9D"/>
    <a:srgbClr val="A89B39"/>
    <a:srgbClr val="3E96DB"/>
    <a:srgbClr val="8586C6"/>
    <a:srgbClr val="B46E28"/>
    <a:srgbClr val="ECECEC"/>
    <a:srgbClr val="F2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5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88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'Таблица 1а'!$M$8</c:f>
              <c:strCache>
                <c:ptCount val="1"/>
                <c:pt idx="0">
                  <c:v>ВВП на душу населения (левая шкала)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'Таблица 1а'!$N$7:$W$7</c:f>
              <c:numCache>
                <c:formatCode>@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'Таблица 1а'!$N$8:$W$8</c:f>
              <c:numCache>
                <c:formatCode>0</c:formatCode>
                <c:ptCount val="10"/>
                <c:pt idx="0">
                  <c:v>232825.7228909111</c:v>
                </c:pt>
                <c:pt idx="1">
                  <c:v>289256.12604786479</c:v>
                </c:pt>
                <c:pt idx="2">
                  <c:v>271569.05930550158</c:v>
                </c:pt>
                <c:pt idx="3">
                  <c:v>324062.56955855945</c:v>
                </c:pt>
                <c:pt idx="4">
                  <c:v>421556.22734189418</c:v>
                </c:pt>
                <c:pt idx="5">
                  <c:v>475672.59677306731</c:v>
                </c:pt>
                <c:pt idx="6">
                  <c:v>508934.55179052579</c:v>
                </c:pt>
                <c:pt idx="7">
                  <c:v>541351.04919018317</c:v>
                </c:pt>
                <c:pt idx="8">
                  <c:v>568140.73994355754</c:v>
                </c:pt>
                <c:pt idx="9">
                  <c:v>586128.39831217402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54-4E73-A15F-E50FCABE5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013904"/>
        <c:axId val="120014296"/>
      </c:barChart>
      <c:lineChart>
        <c:grouping val="standard"/>
        <c:varyColors val="0"/>
        <c:ser>
          <c:idx val="1"/>
          <c:order val="1"/>
          <c:tx>
            <c:strRef>
              <c:f>'Таблица 1а'!$M$9</c:f>
              <c:strCache>
                <c:ptCount val="1"/>
                <c:pt idx="0">
                  <c:v>Инфляция (правая шкала)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'Таблица 1а'!$N$7:$W$7</c:f>
              <c:numCache>
                <c:formatCode>@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'Таблица 1а'!$N$9:$W$9</c:f>
              <c:numCache>
                <c:formatCode>0.00%</c:formatCode>
                <c:ptCount val="10"/>
                <c:pt idx="0">
                  <c:v>0.11899999999999999</c:v>
                </c:pt>
                <c:pt idx="1">
                  <c:v>0.13300000000000001</c:v>
                </c:pt>
                <c:pt idx="2">
                  <c:v>8.7999999999999995E-2</c:v>
                </c:pt>
                <c:pt idx="3">
                  <c:v>8.7999999999999995E-2</c:v>
                </c:pt>
                <c:pt idx="4">
                  <c:v>6.0999999999999999E-2</c:v>
                </c:pt>
                <c:pt idx="5">
                  <c:v>6.6000000000000003E-2</c:v>
                </c:pt>
                <c:pt idx="6">
                  <c:v>6.5000000000000002E-2</c:v>
                </c:pt>
                <c:pt idx="7">
                  <c:v>0.114</c:v>
                </c:pt>
                <c:pt idx="8">
                  <c:v>0.129</c:v>
                </c:pt>
                <c:pt idx="9">
                  <c:v>5.3400000000000003E-2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354-4E73-A15F-E50FCABE53C1}"/>
            </c:ext>
          </c:extLst>
        </c:ser>
        <c:ser>
          <c:idx val="2"/>
          <c:order val="2"/>
          <c:tx>
            <c:strRef>
              <c:f>'Таблица 1а'!$M$10</c:f>
              <c:strCache>
                <c:ptCount val="1"/>
                <c:pt idx="0">
                  <c:v>Безработица (правая шкала)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'Таблица 1а'!$N$10:$W$10</c:f>
              <c:numCache>
                <c:formatCode>0.00%</c:formatCode>
                <c:ptCount val="10"/>
                <c:pt idx="0">
                  <c:v>0.06</c:v>
                </c:pt>
                <c:pt idx="1">
                  <c:v>6.2E-2</c:v>
                </c:pt>
                <c:pt idx="2">
                  <c:v>8.3000000000000004E-2</c:v>
                </c:pt>
                <c:pt idx="3">
                  <c:v>7.2999999999999995E-2</c:v>
                </c:pt>
                <c:pt idx="4">
                  <c:v>6.5000000000000002E-2</c:v>
                </c:pt>
                <c:pt idx="5">
                  <c:v>5.5E-2</c:v>
                </c:pt>
                <c:pt idx="6">
                  <c:v>5.5E-2</c:v>
                </c:pt>
                <c:pt idx="7">
                  <c:v>5.1999999999999998E-2</c:v>
                </c:pt>
                <c:pt idx="8">
                  <c:v>5.5673887489999997E-2</c:v>
                </c:pt>
                <c:pt idx="9">
                  <c:v>5.5371956850000001E-2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354-4E73-A15F-E50FCABE5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887112"/>
        <c:axId val="120014688"/>
      </c:lineChart>
      <c:catAx>
        <c:axId val="12001390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014296"/>
        <c:crosses val="autoZero"/>
        <c:auto val="1"/>
        <c:lblAlgn val="ctr"/>
        <c:lblOffset val="100"/>
        <c:noMultiLvlLbl val="0"/>
      </c:catAx>
      <c:valAx>
        <c:axId val="120014296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ВВП на душу населения, рублей</a:t>
                </a:r>
                <a:endPara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013904"/>
        <c:crosses val="autoZero"/>
        <c:crossBetween val="between"/>
      </c:valAx>
      <c:valAx>
        <c:axId val="120014688"/>
        <c:scaling>
          <c:orientation val="minMax"/>
          <c:min val="2.0000000000000004E-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Инфляция, безработица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887112"/>
        <c:crosses val="max"/>
        <c:crossBetween val="between"/>
      </c:valAx>
      <c:catAx>
        <c:axId val="118887112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12001468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0.10393276987362372"/>
          <c:y val="0.94089659984611351"/>
          <c:w val="0.83187140072947552"/>
          <c:h val="4.2947225495037274E-2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ЭКСПОРТ В КИТАЙ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19125870135798"/>
          <c:y val="0.17878061261088926"/>
          <c:w val="0.77697572247370872"/>
          <c:h val="0.594046313070275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7C-46C8-B6F4-EE09927CD17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7C-46C8-B6F4-EE09927CD17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7C-46C8-B6F4-EE09927CD17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7C-46C8-B6F4-EE09927CD17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F7C-46C8-B6F4-EE09927CD17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087A6D7-D64A-4048-9168-B910B35783E7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DB30BC30-CF1D-4508-A3E1-7BDCF4320F4E}" type="PERCENTAGE">
                      <a:rPr lang="ru-RU" b="1" baseline="0"/>
                      <a:pPr/>
                      <a:t>[ПРОЦЕНТ]</a:t>
                    </a:fld>
                    <a:endParaRPr lang="ru-RU" baseline="0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F7C-46C8-B6F4-EE09927CD17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4136711171973067E-3"/>
                  <c:y val="5.688223619712584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3CFC642-A0E0-42D2-9ECE-B0404E45B7E0}" type="CATEGORYNAME">
                      <a:rPr lang="ru-RU" sz="1200" b="1" smtClean="0"/>
                      <a:pPr>
                        <a:defRPr sz="1200" b="1"/>
                      </a:pPr>
                      <a:t>[ИМЯ КАТЕГОРИИ]</a:t>
                    </a:fld>
                    <a:r>
                      <a:rPr lang="ru-RU" sz="1200" b="1" baseline="0" dirty="0" smtClean="0"/>
                      <a:t> </a:t>
                    </a:r>
                    <a:fld id="{85328B15-83F4-4CF6-9603-857E52051012}" type="PERCENTAGE">
                      <a:rPr lang="ru-RU" sz="1200" b="1" baseline="0"/>
                      <a:pPr>
                        <a:defRPr sz="1200" b="1"/>
                      </a:pPr>
                      <a:t>[ПРОЦЕНТ]</a:t>
                    </a:fld>
                    <a:endParaRPr lang="ru-RU" sz="1200" b="1" baseline="0" dirty="0" smtClean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7C-46C8-B6F4-EE09927CD17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667199208794554E-2"/>
                  <c:y val="3.898940723559932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6B4A324-10CD-488A-AF7E-B5FA86FCADB0}" type="CATEGORYNAME">
                      <a:rPr lang="ru-RU" sz="1200" b="1" smtClean="0"/>
                      <a:pPr>
                        <a:defRPr sz="1200" b="1"/>
                      </a:pPr>
                      <a:t>[ИМЯ КАТЕГОРИИ]</a:t>
                    </a:fld>
                    <a:r>
                      <a:rPr lang="ru-RU" sz="1200" b="1" baseline="0" dirty="0" smtClean="0"/>
                      <a:t> </a:t>
                    </a:r>
                    <a:fld id="{B8E6EFDD-0EBE-479E-818A-86F0F7B47858}" type="PERCENTAGE">
                      <a:rPr lang="ru-RU" sz="1200" b="1" baseline="0"/>
                      <a:pPr>
                        <a:defRPr sz="1200" b="1"/>
                      </a:pPr>
                      <a:t>[ПРОЦЕНТ]</a:t>
                    </a:fld>
                    <a:endParaRPr lang="ru-RU" sz="1200" b="1" baseline="0" dirty="0" smtClean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3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F7C-46C8-B6F4-EE09927CD17E}"/>
                </c:ext>
                <c:ext xmlns:c15="http://schemas.microsoft.com/office/drawing/2012/chart" uri="{CE6537A1-D6FC-4f65-9D91-7224C49458BB}">
                  <c15:layout>
                    <c:manualLayout>
                      <c:w val="0.23834588611206209"/>
                      <c:h val="0.1310681236699265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7017954277454449E-2"/>
                  <c:y val="-6.39319002415055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61A12C-DDD7-44AB-9371-D2033448FC5D}" type="CATEGORYNAME">
                      <a:rPr lang="ru-RU" sz="1200" b="1" smtClean="0"/>
                      <a:pPr>
                        <a:defRPr sz="1200" b="1"/>
                      </a:pPr>
                      <a:t>[ИМЯ КАТЕГОРИИ]</a:t>
                    </a:fld>
                    <a:r>
                      <a:rPr lang="ru-RU" sz="1200" b="1" dirty="0" smtClean="0"/>
                      <a:t> </a:t>
                    </a:r>
                    <a:r>
                      <a:rPr lang="ru-RU" sz="1200" b="1" baseline="0" dirty="0" smtClean="0"/>
                      <a:t> </a:t>
                    </a:r>
                    <a:fld id="{778A1260-1745-4C79-849D-B30C7C44F497}" type="PERCENTAGE">
                      <a:rPr lang="ru-RU" sz="1200" b="1" baseline="0"/>
                      <a:pPr>
                        <a:defRPr sz="1200" b="1"/>
                      </a:pPr>
                      <a:t>[ПРОЦЕНТ]</a:t>
                    </a:fld>
                    <a:endParaRPr lang="ru-RU" sz="1200" b="1" baseline="0" dirty="0" smtClean="0"/>
                  </a:p>
                </c:rich>
              </c:tx>
              <c:spPr>
                <a:solidFill>
                  <a:schemeClr val="lt1"/>
                </a:solidFill>
                <a:ln w="190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F7C-46C8-B6F4-EE09927CD17E}"/>
                </c:ext>
                <c:ext xmlns:c15="http://schemas.microsoft.com/office/drawing/2012/chart" uri="{CE6537A1-D6FC-4f65-9D91-7224C49458BB}">
                  <c15:layout>
                    <c:manualLayout>
                      <c:w val="0.23605994902811062"/>
                      <c:h val="0.1334502761770402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EA32297-A704-4354-8C3C-33BCB3636B3E}" type="CATEGORYNAME">
                      <a:rPr lang="ru-RU" sz="1200" b="1" smtClean="0"/>
                      <a:pPr>
                        <a:defRPr sz="1200" b="1"/>
                      </a:pPr>
                      <a:t>[ИМЯ КАТЕГОРИИ]</a:t>
                    </a:fld>
                    <a:r>
                      <a:rPr lang="ru-RU" sz="1200" b="1" baseline="0" dirty="0" smtClean="0"/>
                      <a:t> </a:t>
                    </a:r>
                    <a:fld id="{345F7A57-F2B1-40F3-93FE-9A0FA9C3BEF5}" type="PERCENTAGE">
                      <a:rPr lang="ru-RU" sz="1200" b="1" baseline="0"/>
                      <a:pPr>
                        <a:defRPr sz="1200" b="1"/>
                      </a:pPr>
                      <a:t>[ПРОЦЕНТ]</a:t>
                    </a:fld>
                    <a:endParaRPr lang="ru-RU" sz="1200" b="1" baseline="0" dirty="0" smtClean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5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F7C-46C8-B6F4-EE09927CD17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19050" cap="flat" cmpd="sng" algn="ctr">
                  <a:solidFill>
                    <a:schemeClr val="bg1">
                      <a:lumMod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[Россия.xlsx]Лист1!$B$6:$B$10</c:f>
              <c:strCache>
                <c:ptCount val="5"/>
                <c:pt idx="0">
                  <c:v>Топливо минеральное, нефть и продукты их перегонки</c:v>
                </c:pt>
                <c:pt idx="1">
                  <c:v>Древесина и изделия из нее</c:v>
                </c:pt>
                <c:pt idx="2">
                  <c:v>Оборудование и механические устройства</c:v>
                </c:pt>
                <c:pt idx="3">
                  <c:v>Рыба и ракообразные, моллюски</c:v>
                </c:pt>
                <c:pt idx="4">
                  <c:v>Прочие</c:v>
                </c:pt>
              </c:strCache>
            </c:strRef>
          </c:cat>
          <c:val>
            <c:numRef>
              <c:f>[Россия.xlsx]Лист1!$C$6:$C$10</c:f>
              <c:numCache>
                <c:formatCode>#,##0</c:formatCode>
                <c:ptCount val="5"/>
                <c:pt idx="0">
                  <c:v>18894122540</c:v>
                </c:pt>
                <c:pt idx="1">
                  <c:v>2752889147</c:v>
                </c:pt>
                <c:pt idx="2">
                  <c:v>1263944719</c:v>
                </c:pt>
                <c:pt idx="3">
                  <c:v>934784774</c:v>
                </c:pt>
                <c:pt idx="4">
                  <c:v>5154312900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F7C-46C8-B6F4-EE09927CD17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kern="1200" spc="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Товарная структура импорта из Китая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0" i="0" u="none" strike="noStrike" kern="1200" spc="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424150075706215"/>
          <c:y val="0.10157909903578563"/>
          <c:w val="0.46763565118574313"/>
          <c:h val="0.7246546542209033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5D-4B80-AEB5-7AFBFFDE429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5D-4B80-AEB5-7AFBFFDE429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5D-4B80-AEB5-7AFBFFDE429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5D-4B80-AEB5-7AFBFFDE4299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15D-4B80-AEB5-7AFBFFDE429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77B21F56-C1A0-40FA-951B-E95A9E11FF7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0511FEC2-5CDB-454F-B3C3-09D6D5C3689B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5D-4B80-AEB5-7AFBFFDE429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220915909948342E-2"/>
                  <c:y val="-0.150472706797236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548A5B2-6992-4E8A-844F-8A2BE2C7432D}" type="CATEGORYNAME">
                      <a:rPr lang="ru-RU" sz="1200" b="1" dirty="0"/>
                      <a:pPr>
                        <a:defRPr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200" b="1" baseline="0" dirty="0"/>
                      <a:t>
</a:t>
                    </a:r>
                    <a:fld id="{6E701A58-0BC6-4A96-AE79-1C80C35B6D05}" type="PERCENTAGE">
                      <a:rPr lang="ru-RU" sz="1200" b="1" baseline="0" dirty="0"/>
                      <a:pPr>
                        <a:defRPr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1200" b="1" baseline="0" dirty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5D-4B80-AEB5-7AFBFFDE429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16B8EF7-5D55-4510-B71B-677F91443C35}" type="CATEGORYNAME">
                      <a:rPr lang="ru-RU" sz="1200" b="1" dirty="0"/>
                      <a:pPr>
                        <a:defRPr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200" b="1" baseline="0" dirty="0"/>
                      <a:t>
</a:t>
                    </a:r>
                    <a:fld id="{BB033C5A-0410-483E-B4DA-013A1189209E}" type="PERCENTAGE">
                      <a:rPr lang="ru-RU" sz="1200" b="1" baseline="0" dirty="0"/>
                      <a:pPr>
                        <a:defRPr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1200" b="1" baseline="0" dirty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3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15D-4B80-AEB5-7AFBFFDE429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5E12A8A-594D-43DD-879F-17A6F2B00F02}" type="CATEGORYNAME">
                      <a:rPr lang="ru-RU" sz="1200" b="1" dirty="0"/>
                      <a:pPr>
                        <a:defRPr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200" b="1" baseline="0" dirty="0"/>
                      <a:t>
</a:t>
                    </a:r>
                    <a:fld id="{4236FF93-0C2D-4E60-B8D9-581C0D959151}" type="PERCENTAGE">
                      <a:rPr lang="ru-RU" sz="1200" b="1" baseline="0" dirty="0"/>
                      <a:pPr>
                        <a:defRPr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1200" b="1" baseline="0" dirty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15D-4B80-AEB5-7AFBFFDE429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EA436C6-87F5-4888-A770-460743EE6D4C}" type="CATEGORYNAME">
                      <a:rPr lang="ru-RU" sz="1200" b="1" dirty="0"/>
                      <a:pPr>
                        <a:defRPr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200" b="1" baseline="0" dirty="0"/>
                      <a:t>
</a:t>
                    </a:r>
                    <a:fld id="{DE70E1DB-CEAF-4082-9D13-E611E132CDB6}" type="PERCENTAGE">
                      <a:rPr lang="ru-RU" sz="1200" b="1" baseline="0" dirty="0"/>
                      <a:pPr>
                        <a:defRPr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1200" b="1" baseline="0" dirty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5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15D-4B80-AEB5-7AFBFFDE429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9050" cap="flat" cmpd="sng" algn="ctr">
                  <a:solidFill>
                    <a:schemeClr val="bg2">
                      <a:lumMod val="50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[Россия.xlsx]Лист1!$C$7:$C$11</c:f>
              <c:strCache>
                <c:ptCount val="5"/>
                <c:pt idx="0">
                  <c:v>Оборудование и механические устройства</c:v>
                </c:pt>
                <c:pt idx="1">
                  <c:v>Электрическое оборудование  и бытовая электроника</c:v>
                </c:pt>
                <c:pt idx="2">
                  <c:v>Пластмассы и изделия из них​​</c:v>
                </c:pt>
                <c:pt idx="3">
                  <c:v>Средства наземного транспорта</c:v>
                </c:pt>
                <c:pt idx="4">
                  <c:v>Прочие</c:v>
                </c:pt>
              </c:strCache>
            </c:strRef>
          </c:cat>
          <c:val>
            <c:numRef>
              <c:f>[Россия.xlsx]Лист1!$D$7:$D$11</c:f>
              <c:numCache>
                <c:formatCode>_-* #\ ##0\ _₽_-;\-* #\ ##0\ _₽_-;_-* "-"??\ _₽_-;_-@_-</c:formatCode>
                <c:ptCount val="5"/>
                <c:pt idx="0">
                  <c:v>11915516020</c:v>
                </c:pt>
                <c:pt idx="1">
                  <c:v>9260835697</c:v>
                </c:pt>
                <c:pt idx="2">
                  <c:v>1330838467</c:v>
                </c:pt>
                <c:pt idx="3">
                  <c:v>1300574348</c:v>
                </c:pt>
                <c:pt idx="4">
                  <c:v>16152150006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15D-4B80-AEB5-7AFBFFDE429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 ТОВАРОВ</a:t>
            </a:r>
          </a:p>
        </c:rich>
      </c:tx>
      <c:layout>
        <c:manualLayout>
          <c:xMode val="edge"/>
          <c:yMode val="edge"/>
          <c:x val="0.29347673632689347"/>
          <c:y val="1.0638300100163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9369746564996309E-2"/>
          <c:y val="0.16314817455775141"/>
          <c:w val="0.82430417643830145"/>
          <c:h val="0.74737387907812847"/>
        </c:manualLayout>
      </c:layout>
      <c:pieChart>
        <c:varyColors val="1"/>
        <c:ser>
          <c:idx val="0"/>
          <c:order val="0"/>
          <c:tx>
            <c:strRef>
              <c:f>'[свод эксп имп ДВ КНР.xlsx]общие объемы'!$E$15</c:f>
              <c:strCache>
                <c:ptCount val="1"/>
                <c:pt idx="0">
                  <c:v>Импорт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4D-49AE-A63E-2E78A5ABEF6C}"/>
              </c:ext>
            </c:extLst>
          </c:dPt>
          <c:dPt>
            <c:idx val="1"/>
            <c:bubble3D val="0"/>
            <c:spPr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4D-49AE-A63E-2E78A5ABEF6C}"/>
              </c:ext>
            </c:extLst>
          </c:dPt>
          <c:dPt>
            <c:idx val="2"/>
            <c:bubble3D val="0"/>
            <c:spPr>
              <a:solidFill>
                <a:schemeClr val="accent6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4D-49AE-A63E-2E78A5ABEF6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4D-49AE-A63E-2E78A5ABEF6C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AFE2F0E-0EE7-4772-AF08-3B60F3E18FE6}" type="CATEGORYNAME">
                      <a: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FBE2039D-B23B-4BE3-9FB0-81E32B0F698C}" type="PERCENTAGE"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12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4D-49AE-A63E-2E78A5ABEF6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409823498192342"/>
                  <c:y val="6.684684763922928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82B9BE0-30F3-4D59-A372-E7A9154C2D8E}" type="CATEGORYNAME">
                      <a: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AA24FFFD-8269-4B89-93D1-F60BE57E1310}" type="PERCENTAGE"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12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4D-49AE-A63E-2E78A5ABEF6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4751495797251998"/>
                  <c:y val="4.7369753595609314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CD05769-9CEB-4540-89E8-85310B386426}" type="CATEGORYNAME">
                      <a: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36694EFC-EC43-4548-9949-172F0A983861}" type="PERCENTAGE"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12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64D-49AE-A63E-2E78A5ABEF6C}"/>
                </c:ext>
                <c:ext xmlns:c15="http://schemas.microsoft.com/office/drawing/2012/chart" uri="{CE6537A1-D6FC-4f65-9D91-7224C49458BB}">
                  <c15:layout>
                    <c:manualLayout>
                      <c:w val="0.15227256850728732"/>
                      <c:h val="0.1180851311118133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1521834784147035"/>
                  <c:y val="3.702672914783225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200" b="1" i="0" u="none" strike="noStrike" kern="1200" baseline="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Еврейская автономная область </a:t>
                    </a:r>
                    <a:fld id="{9334D9FC-0705-4997-BD20-C09F7302531D}" type="PERCENTAGE">
                      <a:rPr lang="en-US" sz="1200" b="1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1200" b="1" i="0" u="none" strike="noStrike" kern="1200" baseline="0" dirty="0" smtClean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bg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64D-49AE-A63E-2E78A5ABEF6C}"/>
                </c:ext>
                <c:ext xmlns:c15="http://schemas.microsoft.com/office/drawing/2012/chart" uri="{CE6537A1-D6FC-4f65-9D91-7224C49458BB}">
                  <c15:layout>
                    <c:manualLayout>
                      <c:w val="0.31512218134642167"/>
                      <c:h val="8.1781932020005874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3E96DB"/>
                </a:solidFill>
                <a:round/>
              </a:ln>
              <a:effectLst>
                <a:outerShdw blurRad="50800" dist="38100" dir="2700000" algn="tl" rotWithShape="0">
                  <a:srgbClr val="3E96DB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9050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'[свод эксп имп ДВ КНР.xlsx]общие объемы'!$D$16:$D$19</c:f>
              <c:strCache>
                <c:ptCount val="4"/>
                <c:pt idx="0">
                  <c:v>Приморский край</c:v>
                </c:pt>
                <c:pt idx="1">
                  <c:v>Хабаровский край</c:v>
                </c:pt>
                <c:pt idx="2">
                  <c:v>Амурская область</c:v>
                </c:pt>
                <c:pt idx="3">
                  <c:v>ЕАО</c:v>
                </c:pt>
              </c:strCache>
            </c:strRef>
          </c:cat>
          <c:val>
            <c:numRef>
              <c:f>'[свод эксп имп ДВ КНР.xlsx]общие объемы'!$E$16:$E$19</c:f>
              <c:numCache>
                <c:formatCode>#\ ##0.0</c:formatCode>
                <c:ptCount val="4"/>
                <c:pt idx="0">
                  <c:v>448205.84</c:v>
                </c:pt>
                <c:pt idx="1">
                  <c:v>35028.050000000003</c:v>
                </c:pt>
                <c:pt idx="2">
                  <c:v>34636.47</c:v>
                </c:pt>
                <c:pt idx="3">
                  <c:v>6638.03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64D-49AE-A63E-2E78A5ABEF6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товаров</a:t>
            </a:r>
          </a:p>
        </c:rich>
      </c:tx>
      <c:layout>
        <c:manualLayout>
          <c:xMode val="edge"/>
          <c:yMode val="edge"/>
          <c:x val="0.27366788338836012"/>
          <c:y val="8.078087329424613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BD-4FEF-8F07-CD39F647438C}"/>
              </c:ext>
            </c:extLst>
          </c:dPt>
          <c:dPt>
            <c:idx val="1"/>
            <c:bubble3D val="0"/>
            <c:spPr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BD-4FEF-8F07-CD39F647438C}"/>
              </c:ext>
            </c:extLst>
          </c:dPt>
          <c:dPt>
            <c:idx val="2"/>
            <c:bubble3D val="0"/>
            <c:spPr>
              <a:solidFill>
                <a:schemeClr val="accent6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BD-4FEF-8F07-CD39F647438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BD-4FEF-8F07-CD39F647438C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0461B96-5C8F-4E60-BB2B-CFDB4E320016}" type="CATEGORYNAME">
                      <a: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6C80C06C-B49F-45BE-8DD1-BD5983B41DEC}" type="PERCENTAGE"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12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DBD-4FEF-8F07-CD39F647438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C45FAA6-63FD-41F6-A152-34AAEC5C93BA}" type="CATEGORYNAME">
                      <a: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E0C25153-C586-4FE0-A733-B5D082140E16}" type="PERCENTAGE"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12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DBD-4FEF-8F07-CD39F647438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4033906838492297"/>
                  <c:y val="8.262335567988129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5DC1820-46A6-4BC0-8B1E-9DDEBD67C5FA}" type="CATEGORYNAME">
                      <a: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FBA9BC70-9024-4050-B2AC-7794A7DB3B50}" type="PERCENTAGE"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12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DBD-4FEF-8F07-CD39F647438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4140758885779844"/>
                  <c:y val="2.241086169869243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Еврейская автономная область </a:t>
                    </a:r>
                    <a:fld id="{D336BEC1-87FC-418F-87F5-26453B13D3A7}" type="PERCENTAGE">
                      <a:rPr lang="en-US" sz="1200" b="1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1200" b="1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bg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DBD-4FEF-8F07-CD39F647438C}"/>
                </c:ext>
                <c:ext xmlns:c15="http://schemas.microsoft.com/office/drawing/2012/chart" uri="{CE6537A1-D6FC-4f65-9D91-7224C49458BB}">
                  <c15:layout>
                    <c:manualLayout>
                      <c:w val="0.32339300756174783"/>
                      <c:h val="8.7512612735433315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3E96DB"/>
                </a:solidFill>
                <a:round/>
              </a:ln>
              <a:effectLst>
                <a:outerShdw blurRad="50800" dist="38100" dir="2700000" algn="tl" rotWithShape="0">
                  <a:srgbClr val="3E96DB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222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'[свод эксп имп ДВ КНР.xlsx]общие объемы'!$B$16:$B$19</c:f>
              <c:strCache>
                <c:ptCount val="4"/>
                <c:pt idx="0">
                  <c:v>Приморский край</c:v>
                </c:pt>
                <c:pt idx="1">
                  <c:v>Хабаровский край</c:v>
                </c:pt>
                <c:pt idx="2">
                  <c:v>Амурская область</c:v>
                </c:pt>
                <c:pt idx="3">
                  <c:v>ЕАО</c:v>
                </c:pt>
              </c:strCache>
            </c:strRef>
          </c:cat>
          <c:val>
            <c:numRef>
              <c:f>'[свод эксп имп ДВ КНР.xlsx]общие объемы'!$C$16:$C$19</c:f>
              <c:numCache>
                <c:formatCode>#\ ##0.0</c:formatCode>
                <c:ptCount val="4"/>
                <c:pt idx="0">
                  <c:v>303155.59999999998</c:v>
                </c:pt>
                <c:pt idx="1">
                  <c:v>185641.47</c:v>
                </c:pt>
                <c:pt idx="2">
                  <c:v>44053.75</c:v>
                </c:pt>
                <c:pt idx="3">
                  <c:v>22227.31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DBD-4FEF-8F07-CD39F647438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0.10297</cdr:x>
      <cdr:y>0.12437</cdr:y>
    </cdr:from>
    <cdr:to>
      <cdr:x>1</cdr:x>
      <cdr:y>0.18825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1421" y="650160"/>
          <a:ext cx="4716379" cy="3339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 anchor="t" anchorCtr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90000"/>
            </a:lnSpc>
          </a:pPr>
          <a:r>
            <a:rPr lang="ru-RU" sz="2000" b="1" cap="non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Товарная структура экспорта в Китай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A52AF6-95FD-47A4-9CA4-E98964EA3BD6}" type="datetimeFigureOut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5BC9B0-7E06-4200-B10B-9EAD64AB7F4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541057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C681DD-B745-480A-84C5-17D2B5F0F01C}" type="datetimeFigureOut">
              <a:rPr lang="en-US"/>
              <a:pPr>
                <a:defRPr/>
              </a:pPr>
              <a:t>9/4/2017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76E7C9-3C39-4BA3-A610-A395218B61A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621342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FF61BB-E942-4A04-BB95-1582315B5942}" type="slidenum">
              <a:rPr lang="ru-RU" altLang="ru-RU" smtClean="0">
                <a:latin typeface="Calibri" panose="020F0502020204030204" pitchFamily="34" charset="0"/>
              </a:rPr>
              <a:pPr/>
              <a:t>1</a:t>
            </a:fld>
            <a:endParaRPr lang="ru-RU" altLang="ru-RU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4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6E7C9-3C39-4BA3-A610-A395218B61A5}" type="slidenum">
              <a:rPr lang="en-US" altLang="ru-RU" smtClean="0"/>
              <a:pPr>
                <a:defRPr/>
              </a:pPr>
              <a:t>4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81173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838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/>
          <p:nvPr userDrawn="1"/>
        </p:nvSpPr>
        <p:spPr>
          <a:xfrm>
            <a:off x="0" y="4105275"/>
            <a:ext cx="12192000" cy="275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8"/>
          <p:cNvSpPr/>
          <p:nvPr userDrawn="1"/>
        </p:nvSpPr>
        <p:spPr>
          <a:xfrm>
            <a:off x="0" y="0"/>
            <a:ext cx="12192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1" y="5594865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1" y="4118919"/>
            <a:ext cx="5766486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49189" y="5594864"/>
            <a:ext cx="5410968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6100763" y="6315075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875064" y="371212"/>
            <a:ext cx="1701077" cy="691048"/>
            <a:chOff x="3846253" y="352701"/>
            <a:chExt cx="1656000" cy="514521"/>
          </a:xfrm>
        </p:grpSpPr>
        <p:sp>
          <p:nvSpPr>
            <p:cNvPr id="24" name="TextBox 23"/>
            <p:cNvSpPr txBox="1"/>
            <p:nvPr/>
          </p:nvSpPr>
          <p:spPr>
            <a:xfrm>
              <a:off x="3868954" y="590649"/>
              <a:ext cx="1331440" cy="572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500" spc="2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Центральный</a:t>
              </a:r>
              <a:r>
                <a:rPr lang="ru-RU" sz="500" spc="2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банк Российской </a:t>
              </a:r>
              <a:r>
                <a:rPr lang="ru-RU" sz="500" spc="2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Федерации</a:t>
              </a:r>
              <a:endParaRPr lang="en-US" sz="500" spc="2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46253" y="352701"/>
              <a:ext cx="1656000" cy="2291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Банк России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68955" y="752644"/>
              <a:ext cx="1404000" cy="114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5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Дальневосточное главное управление </a:t>
              </a:r>
            </a:p>
            <a:p>
              <a:r>
                <a:rPr lang="ru-RU" sz="5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Центрального</a:t>
              </a:r>
              <a:r>
                <a:rPr lang="ru-RU" sz="5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банка </a:t>
              </a:r>
              <a:r>
                <a:rPr lang="ru-RU" sz="5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Российской </a:t>
              </a:r>
              <a:r>
                <a:rPr lang="ru-RU" sz="5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Федерации</a:t>
              </a:r>
              <a:endParaRPr lang="en-US" sz="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Рисунок 2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30" y="280318"/>
            <a:ext cx="848622" cy="908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12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4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0D89-FD0D-4178-B434-21EAE9E01A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2977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4105275"/>
            <a:ext cx="12192000" cy="275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 userDrawn="1"/>
        </p:nvSpPr>
        <p:spPr>
          <a:xfrm>
            <a:off x="0" y="0"/>
            <a:ext cx="12192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 descr="CBRF-Razdel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188"/>
            <a:ext cx="121920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lllogo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-309563"/>
            <a:ext cx="3649662" cy="20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4118918"/>
            <a:ext cx="5251450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0" y="4942703"/>
            <a:ext cx="5251450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16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4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75BC-FAE4-4EC1-8CC0-116B15EC2A5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646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4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94F0-76E5-4D42-AE5F-ADA55955C30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3374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4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7EAF-CBB3-4E78-82A9-A61753478E3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646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69" y="1208216"/>
            <a:ext cx="4022596" cy="50372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78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4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B3AB-99B6-4C0E-8225-85C8ED7B81C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21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850900"/>
            <a:ext cx="108664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736725"/>
            <a:ext cx="10866438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75" y="344488"/>
            <a:ext cx="481013" cy="469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77777A"/>
                </a:solidFill>
              </a:defRPr>
            </a:lvl1pPr>
          </a:lstStyle>
          <a:p>
            <a:pPr>
              <a:defRPr/>
            </a:pPr>
            <a:fld id="{56FB39B2-8184-40AD-BBBF-38CF7E0B88E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30200" y="838200"/>
            <a:ext cx="4794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09625" y="847725"/>
            <a:ext cx="2451100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244850" y="838200"/>
            <a:ext cx="8459788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128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30275" y="354955"/>
            <a:ext cx="2279650" cy="46166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Россия-Китай – актуальные вопросы межбанковского сотрудничества в приграничных территориях</a:t>
            </a:r>
            <a:endParaRPr lang="en-US" sz="1000" b="1" cap="all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035" name="Picture 4" descr="CBRF-Logo_20m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0"/>
          <a:stretch>
            <a:fillRect/>
          </a:stretch>
        </p:blipFill>
        <p:spPr bwMode="auto">
          <a:xfrm>
            <a:off x="371475" y="415925"/>
            <a:ext cx="34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4" r:id="rId2"/>
    <p:sldLayoutId id="2147483820" r:id="rId3"/>
    <p:sldLayoutId id="2147483815" r:id="rId4"/>
    <p:sldLayoutId id="2147483816" r:id="rId5"/>
    <p:sldLayoutId id="2147483817" r:id="rId6"/>
    <p:sldLayoutId id="214748381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88900" indent="-88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177800" indent="-88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268288" indent="-904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357188" indent="-88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446088" indent="-88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C:\Users\а11\Pictures\untitled-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288"/>
            <a:ext cx="12192000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189413"/>
            <a:ext cx="12192000" cy="26685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48" name="Подзаголовок 2"/>
          <p:cNvSpPr txBox="1">
            <a:spLocks/>
          </p:cNvSpPr>
          <p:nvPr/>
        </p:nvSpPr>
        <p:spPr bwMode="auto">
          <a:xfrm>
            <a:off x="6069013" y="5594350"/>
            <a:ext cx="57658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altLang="ru-RU" sz="2800" b="1" dirty="0"/>
          </a:p>
        </p:txBody>
      </p:sp>
      <p:sp>
        <p:nvSpPr>
          <p:cNvPr id="6149" name="Текст 3"/>
          <p:cNvSpPr txBox="1">
            <a:spLocks/>
          </p:cNvSpPr>
          <p:nvPr/>
        </p:nvSpPr>
        <p:spPr bwMode="auto">
          <a:xfrm>
            <a:off x="6096000" y="6203950"/>
            <a:ext cx="27924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150" name="Текст 3"/>
          <p:cNvSpPr txBox="1">
            <a:spLocks/>
          </p:cNvSpPr>
          <p:nvPr/>
        </p:nvSpPr>
        <p:spPr bwMode="auto">
          <a:xfrm>
            <a:off x="5327650" y="5221288"/>
            <a:ext cx="6411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6151" name="Текст 3"/>
          <p:cNvSpPr txBox="1">
            <a:spLocks/>
          </p:cNvSpPr>
          <p:nvPr/>
        </p:nvSpPr>
        <p:spPr bwMode="auto">
          <a:xfrm>
            <a:off x="5232400" y="5534025"/>
            <a:ext cx="70008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671502" y="3975894"/>
            <a:ext cx="6270561" cy="158115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Россия-Китай – актуальные вопросы межбанковского сотрудничества в приграничных территориях</a:t>
            </a:r>
            <a:endParaRPr lang="ru-RU" sz="2400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202407" y="4468812"/>
            <a:ext cx="5180012" cy="18129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Белов Сергей Владимирович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Начальник 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Дальневосточного главного управления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Банка России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069013" y="5594350"/>
            <a:ext cx="5765800" cy="658813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6387" name="Текст 7"/>
          <p:cNvSpPr>
            <a:spLocks noGrp="1"/>
          </p:cNvSpPr>
          <p:nvPr>
            <p:ph type="body" sz="quarter" idx="10"/>
          </p:nvPr>
        </p:nvSpPr>
        <p:spPr>
          <a:xfrm>
            <a:off x="549275" y="5594350"/>
            <a:ext cx="5410200" cy="666750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6388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10988" y="344488"/>
            <a:ext cx="481012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34A481-D56A-4FF1-8AD5-2B0490EFE523}" type="slidenum">
              <a:rPr lang="ru-RU" altLang="ru-RU" smtClean="0">
                <a:solidFill>
                  <a:srgbClr val="77777A"/>
                </a:solidFill>
              </a:rPr>
              <a:pPr/>
              <a:t>10</a:t>
            </a:fld>
            <a:endParaRPr lang="ru-RU" altLang="ru-RU" dirty="0" smtClean="0">
              <a:solidFill>
                <a:srgbClr val="77777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6988" y="4421530"/>
            <a:ext cx="12218988" cy="24364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  <a:alpha val="68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0"/>
            <a:tileRect/>
          </a:gradFill>
          <a:ln>
            <a:gradFill>
              <a:gsLst>
                <a:gs pos="3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820862" y="5124969"/>
            <a:ext cx="863441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6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0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  <p:grpSp>
        <p:nvGrpSpPr>
          <p:cNvPr id="16393" name="Группа 11"/>
          <p:cNvGrpSpPr>
            <a:grpSpLocks/>
          </p:cNvGrpSpPr>
          <p:nvPr/>
        </p:nvGrpSpPr>
        <p:grpSpPr bwMode="auto">
          <a:xfrm>
            <a:off x="0" y="1303338"/>
            <a:ext cx="12192000" cy="3197225"/>
            <a:chOff x="1" y="1304021"/>
            <a:chExt cx="12191999" cy="3196700"/>
          </a:xfrm>
        </p:grpSpPr>
        <p:pic>
          <p:nvPicPr>
            <p:cNvPr id="16394" name="Picture 12" descr="C:\Users\а11\Pictures\untitled-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238" y="1304021"/>
              <a:ext cx="6265762" cy="319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3" descr="C:\Users\а11\Pictures\untitled-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307939"/>
              <a:ext cx="5937812" cy="318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показателей,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характеризующих экономику Российской Федерации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10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Макроэкономические показатели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DFD0D89-FD0D-4178-B434-21EAE9E01A35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206155"/>
              </p:ext>
            </p:extLst>
          </p:nvPr>
        </p:nvGraphicFramePr>
        <p:xfrm>
          <a:off x="838200" y="1736725"/>
          <a:ext cx="10866438" cy="471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9791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985654"/>
            <a:ext cx="10866438" cy="88582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показателей, характеризующих  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банковский сектор экономики Российской Федерации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За 1 полугодие 2017 года  увеличился объем:</a:t>
            </a:r>
          </a:p>
          <a:p>
            <a:pPr lvl="3" algn="just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2060"/>
                </a:solidFill>
              </a:rPr>
              <a:t> активов банковского сектора на 2,2%;</a:t>
            </a:r>
          </a:p>
          <a:p>
            <a:pPr lvl="3" algn="just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2060"/>
                </a:solidFill>
              </a:rPr>
              <a:t> кредитов экономике на 1,8%</a:t>
            </a:r>
          </a:p>
          <a:p>
            <a:pPr lvl="3" algn="just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2060"/>
                </a:solidFill>
              </a:rPr>
              <a:t> кредитов физическим лицам на 3,8%,</a:t>
            </a:r>
          </a:p>
          <a:p>
            <a:pPr marL="357188" lvl="4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 в том числе ипотечных кредитов  на 4%</a:t>
            </a:r>
          </a:p>
          <a:p>
            <a:pPr lvl="3"/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Макроэкономические </a:t>
            </a:r>
            <a:r>
              <a:rPr lang="ru-RU" dirty="0" smtClean="0"/>
              <a:t>показатели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DFD0D89-FD0D-4178-B434-21EAE9E01A35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64434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34118"/>
              </p:ext>
            </p:extLst>
          </p:nvPr>
        </p:nvGraphicFramePr>
        <p:xfrm>
          <a:off x="1929093" y="336378"/>
          <a:ext cx="6503707" cy="607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6575"/>
            <a:ext cx="10866438" cy="885825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между Россией и Китаем в 2016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Экспорт и импорт </a:t>
            </a:r>
            <a:r>
              <a:rPr lang="en-US" dirty="0" smtClean="0"/>
              <a:t> </a:t>
            </a:r>
            <a:r>
              <a:rPr lang="ru-RU" dirty="0" smtClean="0"/>
              <a:t>товаров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DFD0D89-FD0D-4178-B434-21EAE9E01A35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63061"/>
            <a:ext cx="10866438" cy="4490127"/>
          </a:xfrm>
        </p:spPr>
        <p:txBody>
          <a:bodyPr/>
          <a:lstStyle/>
          <a:p>
            <a:r>
              <a:rPr lang="ru-RU" sz="2400" dirty="0" smtClean="0"/>
              <a:t> Рост товарооборота на 2,2% до 69,5 млрд долларов США с начала года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88108"/>
              </p:ext>
            </p:extLst>
          </p:nvPr>
        </p:nvGraphicFramePr>
        <p:xfrm>
          <a:off x="838200" y="1917448"/>
          <a:ext cx="5257800" cy="522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73972"/>
              </p:ext>
            </p:extLst>
          </p:nvPr>
        </p:nvGraphicFramePr>
        <p:xfrm>
          <a:off x="5031982" y="2419644"/>
          <a:ext cx="6544377" cy="422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745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Товарооборот России с Китаем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Дальневосточном федеральном округе (в тыс. долл. США)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280083"/>
              </p:ext>
            </p:extLst>
          </p:nvPr>
        </p:nvGraphicFramePr>
        <p:xfrm>
          <a:off x="288758" y="1773236"/>
          <a:ext cx="11704320" cy="4568952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3506002">
                  <a:extLst>
                    <a:ext uri="{9D8B030D-6E8A-4147-A177-3AD203B41FA5}">
                      <a16:colId xmlns:a16="http://schemas.microsoft.com/office/drawing/2014/main" xmlns="" val="2854064941"/>
                    </a:ext>
                  </a:extLst>
                </a:gridCol>
                <a:gridCol w="1460634">
                  <a:extLst>
                    <a:ext uri="{9D8B030D-6E8A-4147-A177-3AD203B41FA5}">
                      <a16:colId xmlns:a16="http://schemas.microsoft.com/office/drawing/2014/main" xmlns="" val="1067363911"/>
                    </a:ext>
                  </a:extLst>
                </a:gridCol>
                <a:gridCol w="1241659">
                  <a:extLst>
                    <a:ext uri="{9D8B030D-6E8A-4147-A177-3AD203B41FA5}">
                      <a16:colId xmlns:a16="http://schemas.microsoft.com/office/drawing/2014/main" xmlns="" val="768892961"/>
                    </a:ext>
                  </a:extLst>
                </a:gridCol>
                <a:gridCol w="1549667">
                  <a:extLst>
                    <a:ext uri="{9D8B030D-6E8A-4147-A177-3AD203B41FA5}">
                      <a16:colId xmlns:a16="http://schemas.microsoft.com/office/drawing/2014/main" xmlns="" val="1808729500"/>
                    </a:ext>
                  </a:extLst>
                </a:gridCol>
                <a:gridCol w="1164657">
                  <a:extLst>
                    <a:ext uri="{9D8B030D-6E8A-4147-A177-3AD203B41FA5}">
                      <a16:colId xmlns:a16="http://schemas.microsoft.com/office/drawing/2014/main" xmlns="" val="393933666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xmlns="" val="2917346305"/>
                    </a:ext>
                  </a:extLst>
                </a:gridCol>
                <a:gridCol w="1578543">
                  <a:extLst>
                    <a:ext uri="{9D8B030D-6E8A-4147-A177-3AD203B41FA5}">
                      <a16:colId xmlns:a16="http://schemas.microsoft.com/office/drawing/2014/main" xmlns="" val="2854818228"/>
                    </a:ext>
                  </a:extLst>
                </a:gridCol>
              </a:tblGrid>
              <a:tr h="316037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Экспорт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Импорт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5048384"/>
                  </a:ext>
                </a:extLst>
              </a:tr>
              <a:tr h="450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2017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2016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2017</a:t>
                      </a: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 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2016</a:t>
                      </a: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2016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62514577"/>
                  </a:ext>
                </a:extLst>
              </a:tr>
              <a:tr h="948111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Дальний Восток, в том числе приграничные с КНР дальневосточные регионы: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1 007 974,2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defTabSz="1077913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847 849,1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118,9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551 107,5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434 986,3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126,7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1484994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</a:t>
                      </a: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303 155,6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293 183,2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448 205,8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348 793,5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8144754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2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</a:t>
                      </a: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185 641,5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125 963,6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35 028,1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34 880,9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9496591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Амурская </a:t>
                      </a:r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44 053,8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90 788,5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34 636,5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22 703,6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3243874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22 227,3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14 706,2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6 638,0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6 668,6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41425590"/>
                  </a:ext>
                </a:extLst>
              </a:tr>
              <a:tr h="632075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дальневосточные регионы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452 896,1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323 207,6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939,</a:t>
                      </a:r>
                      <a:r>
                        <a:rPr lang="en-US" sz="22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14561492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Экспорт и импорт </a:t>
            </a:r>
            <a:r>
              <a:rPr lang="en-US" dirty="0" smtClean="0"/>
              <a:t> </a:t>
            </a:r>
            <a:r>
              <a:rPr lang="ru-RU" dirty="0" smtClean="0"/>
              <a:t>товаров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DFD0D89-FD0D-4178-B434-21EAE9E01A35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80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10" y="987056"/>
            <a:ext cx="11550316" cy="88582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Географическая структура экспорта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импорта 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приграничных территорий ДФО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квартале 2017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стоимостном выражении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DFD0D89-FD0D-4178-B434-21EAE9E01A35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76248"/>
              </p:ext>
            </p:extLst>
          </p:nvPr>
        </p:nvGraphicFramePr>
        <p:xfrm>
          <a:off x="6271419" y="1958110"/>
          <a:ext cx="5511275" cy="477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936507"/>
              </p:ext>
            </p:extLst>
          </p:nvPr>
        </p:nvGraphicFramePr>
        <p:xfrm>
          <a:off x="1107269" y="1958110"/>
          <a:ext cx="5164150" cy="471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Экспорт и импорт </a:t>
            </a:r>
            <a:r>
              <a:rPr lang="en-US" dirty="0" smtClean="0"/>
              <a:t> </a:t>
            </a:r>
            <a:r>
              <a:rPr lang="ru-RU" dirty="0" smtClean="0"/>
              <a:t>товаров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80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8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0F1EF6-1176-4336-A7A3-C9DA29317B05}" type="slidenum">
              <a:rPr lang="ru-RU" altLang="ru-RU" smtClean="0">
                <a:solidFill>
                  <a:srgbClr val="77777A"/>
                </a:solidFill>
              </a:rPr>
              <a:pPr/>
              <a:t>7</a:t>
            </a:fld>
            <a:endParaRPr lang="ru-RU" altLang="ru-RU" dirty="0" smtClean="0">
              <a:solidFill>
                <a:srgbClr val="77777A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0433" y="1350499"/>
            <a:ext cx="10866395" cy="308083"/>
          </a:xfrm>
          <a:extLst/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корреспондентских счетов ЛОРО/НОСТРО, </a:t>
            </a: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открытых 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национальных и иных валютах  в кредитных организациях (филиалах), расположенных в приграничных с </a:t>
            </a: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Китаем 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регионах  Дальневосточного и Сибирского федеральных округов Российской Федерации по состоянию на 01.07.2017 (в единицах)</a:t>
            </a:r>
          </a:p>
        </p:txBody>
      </p:sp>
      <p:sp>
        <p:nvSpPr>
          <p:cNvPr id="17521" name="Rectangle 9"/>
          <p:cNvSpPr>
            <a:spLocks noChangeArrowheads="1"/>
          </p:cNvSpPr>
          <p:nvPr/>
        </p:nvSpPr>
        <p:spPr bwMode="auto">
          <a:xfrm>
            <a:off x="269873" y="6404393"/>
            <a:ext cx="118475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alt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доллар </a:t>
            </a:r>
            <a:r>
              <a:rPr lang="ru-RU" alt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США, евро, японская </a:t>
            </a:r>
            <a:r>
              <a:rPr lang="ru-RU" alt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иена</a:t>
            </a:r>
            <a:endParaRPr lang="ru-RU" altLang="ru-RU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/>
          </p:nvPr>
        </p:nvSpPr>
        <p:spPr>
          <a:xfrm>
            <a:off x="3371249" y="336378"/>
            <a:ext cx="3568700" cy="521730"/>
          </a:xfrm>
        </p:spPr>
        <p:txBody>
          <a:bodyPr/>
          <a:lstStyle/>
          <a:p>
            <a:r>
              <a:rPr lang="ru-RU" dirty="0" smtClean="0"/>
              <a:t>Межбанковское  сотрудничество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903717"/>
              </p:ext>
            </p:extLst>
          </p:nvPr>
        </p:nvGraphicFramePr>
        <p:xfrm>
          <a:off x="385009" y="2182913"/>
          <a:ext cx="11454065" cy="4221480"/>
        </p:xfrm>
        <a:graphic>
          <a:graphicData uri="http://schemas.openxmlformats.org/drawingml/2006/table">
            <a:tbl>
              <a:tblPr firstCol="1" bandRow="1" bandCol="1">
                <a:tableStyleId>{17292A2E-F333-43FB-9621-5CBBE7FDCDCB}</a:tableStyleId>
              </a:tblPr>
              <a:tblGrid>
                <a:gridCol w="2194562">
                  <a:extLst>
                    <a:ext uri="{9D8B030D-6E8A-4147-A177-3AD203B41FA5}">
                      <a16:colId xmlns:a16="http://schemas.microsoft.com/office/drawing/2014/main" xmlns="" val="3155493682"/>
                    </a:ext>
                  </a:extLst>
                </a:gridCol>
                <a:gridCol w="1469508">
                  <a:extLst>
                    <a:ext uri="{9D8B030D-6E8A-4147-A177-3AD203B41FA5}">
                      <a16:colId xmlns:a16="http://schemas.microsoft.com/office/drawing/2014/main" xmlns="" val="301504684"/>
                    </a:ext>
                  </a:extLst>
                </a:gridCol>
                <a:gridCol w="1323992">
                  <a:extLst>
                    <a:ext uri="{9D8B030D-6E8A-4147-A177-3AD203B41FA5}">
                      <a16:colId xmlns:a16="http://schemas.microsoft.com/office/drawing/2014/main" xmlns="" val="791849325"/>
                    </a:ext>
                  </a:extLst>
                </a:gridCol>
                <a:gridCol w="1247016">
                  <a:extLst>
                    <a:ext uri="{9D8B030D-6E8A-4147-A177-3AD203B41FA5}">
                      <a16:colId xmlns:a16="http://schemas.microsoft.com/office/drawing/2014/main" xmlns="" val="2945388475"/>
                    </a:ext>
                  </a:extLst>
                </a:gridCol>
                <a:gridCol w="1370176">
                  <a:extLst>
                    <a:ext uri="{9D8B030D-6E8A-4147-A177-3AD203B41FA5}">
                      <a16:colId xmlns:a16="http://schemas.microsoft.com/office/drawing/2014/main" xmlns="" val="434779115"/>
                    </a:ext>
                  </a:extLst>
                </a:gridCol>
                <a:gridCol w="1323992">
                  <a:extLst>
                    <a:ext uri="{9D8B030D-6E8A-4147-A177-3AD203B41FA5}">
                      <a16:colId xmlns:a16="http://schemas.microsoft.com/office/drawing/2014/main" xmlns="" val="472958314"/>
                    </a:ext>
                  </a:extLst>
                </a:gridCol>
                <a:gridCol w="1154643">
                  <a:extLst>
                    <a:ext uri="{9D8B030D-6E8A-4147-A177-3AD203B41FA5}">
                      <a16:colId xmlns:a16="http://schemas.microsoft.com/office/drawing/2014/main" xmlns="" val="325446097"/>
                    </a:ext>
                  </a:extLst>
                </a:gridCol>
                <a:gridCol w="1370176">
                  <a:extLst>
                    <a:ext uri="{9D8B030D-6E8A-4147-A177-3AD203B41FA5}">
                      <a16:colId xmlns:a16="http://schemas.microsoft.com/office/drawing/2014/main" xmlns="" val="1573167952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 КНР в котором расположен банк-корреспондент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Отчетная дата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корреспондентских счетов, единиц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582071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российских рублях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китайских юанях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иных валютах*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877416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«ЛОРО»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«НОСТРО»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«ЛОРО»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«НОСТРО»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«ЛОРО»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«НОСТРО»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5218605"/>
                  </a:ext>
                </a:extLst>
              </a:tr>
              <a:tr h="20002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Дальневосточный федеральный округ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1928477"/>
                  </a:ext>
                </a:extLst>
              </a:tr>
              <a:tr h="6000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банками провинции Хэйлунцзян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01.07.2016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359066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01.07.2017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6927092"/>
                  </a:ext>
                </a:extLst>
              </a:tr>
              <a:tr h="6000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банками провинции Цзилинь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01.07.2016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827043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01.07.2017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1117356"/>
                  </a:ext>
                </a:extLst>
              </a:tr>
              <a:tr h="20002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Сибирский федеральный округ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5562983"/>
                  </a:ext>
                </a:extLst>
              </a:tr>
              <a:tr h="3244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банками автономного района Внутренняя Монголия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01.07.2016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132398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01.07.2017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0244009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01.07.2016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469659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01.07.2017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7847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8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1110782"/>
            <a:ext cx="10866438" cy="88582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российских кредитных организаций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приграничных территориях,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платежной системой China Union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единицах)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50871"/>
              </p:ext>
            </p:extLst>
          </p:nvPr>
        </p:nvGraphicFramePr>
        <p:xfrm>
          <a:off x="686376" y="2472716"/>
          <a:ext cx="11018262" cy="413653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79281">
                  <a:extLst>
                    <a:ext uri="{9D8B030D-6E8A-4147-A177-3AD203B41FA5}">
                      <a16:colId xmlns:a16="http://schemas.microsoft.com/office/drawing/2014/main" xmlns="" val="2730620998"/>
                    </a:ext>
                  </a:extLst>
                </a:gridCol>
                <a:gridCol w="1759265">
                  <a:extLst>
                    <a:ext uri="{9D8B030D-6E8A-4147-A177-3AD203B41FA5}">
                      <a16:colId xmlns:a16="http://schemas.microsoft.com/office/drawing/2014/main" xmlns="" val="3712487439"/>
                    </a:ext>
                  </a:extLst>
                </a:gridCol>
                <a:gridCol w="1785349">
                  <a:extLst>
                    <a:ext uri="{9D8B030D-6E8A-4147-A177-3AD203B41FA5}">
                      <a16:colId xmlns:a16="http://schemas.microsoft.com/office/drawing/2014/main" xmlns="" val="3017388806"/>
                    </a:ext>
                  </a:extLst>
                </a:gridCol>
                <a:gridCol w="1582081">
                  <a:extLst>
                    <a:ext uri="{9D8B030D-6E8A-4147-A177-3AD203B41FA5}">
                      <a16:colId xmlns:a16="http://schemas.microsoft.com/office/drawing/2014/main" xmlns="" val="3969203110"/>
                    </a:ext>
                  </a:extLst>
                </a:gridCol>
                <a:gridCol w="158914">
                  <a:extLst>
                    <a:ext uri="{9D8B030D-6E8A-4147-A177-3AD203B41FA5}">
                      <a16:colId xmlns:a16="http://schemas.microsoft.com/office/drawing/2014/main" xmlns="" val="1735339179"/>
                    </a:ext>
                  </a:extLst>
                </a:gridCol>
                <a:gridCol w="1653372">
                  <a:extLst>
                    <a:ext uri="{9D8B030D-6E8A-4147-A177-3AD203B41FA5}">
                      <a16:colId xmlns:a16="http://schemas.microsoft.com/office/drawing/2014/main" xmlns="" val="198683387"/>
                    </a:ext>
                  </a:extLst>
                </a:gridCol>
              </a:tblGrid>
              <a:tr h="53036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Регион</a:t>
                      </a:r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Эмиссия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Эквайринг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7953278"/>
                  </a:ext>
                </a:extLst>
              </a:tr>
              <a:tr h="471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на 01.04.2017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 01.07.2017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на 01.04.2017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 01.07.2017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52352978"/>
                  </a:ext>
                </a:extLst>
              </a:tr>
              <a:tr h="2000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Дальневосточный федеральный округ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1953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Приморский край</a:t>
                      </a:r>
                      <a:endParaRPr lang="ru-RU" sz="2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56702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Хабаровский край</a:t>
                      </a:r>
                      <a:endParaRPr lang="ru-RU" sz="2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6884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Амурская область</a:t>
                      </a:r>
                      <a:endParaRPr lang="ru-RU" sz="2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96894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Еврейская автономная область</a:t>
                      </a:r>
                      <a:endParaRPr lang="ru-RU" sz="2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8638226"/>
                  </a:ext>
                </a:extLst>
              </a:tr>
              <a:tr h="2000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Сибирский федеральный округ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4369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Забайкальский край</a:t>
                      </a:r>
                      <a:endParaRPr lang="ru-RU" sz="2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97615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Республика Алтай</a:t>
                      </a:r>
                      <a:endParaRPr lang="ru-RU" sz="2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574714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DFD0D89-FD0D-4178-B434-21EAE9E01A35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Межбанковское  сотрудничество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492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8D8167-7EF0-40D6-89AC-3AEC20E64BE5}" type="slidenum">
              <a:rPr lang="ru-RU" altLang="ru-RU" smtClean="0">
                <a:solidFill>
                  <a:srgbClr val="77777A"/>
                </a:solidFill>
              </a:rPr>
              <a:pPr/>
              <a:t>9</a:t>
            </a:fld>
            <a:endParaRPr lang="ru-RU" altLang="ru-RU" dirty="0" smtClean="0">
              <a:solidFill>
                <a:srgbClr val="77777A"/>
              </a:solidFill>
            </a:endParaRPr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276726" y="1199938"/>
            <a:ext cx="11434262" cy="885568"/>
          </a:xfrm>
          <a:extLst/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Перемещение физических лиц через пункты пропуска на российско-китайском участке Государственной границы Российской Федерации, </a:t>
            </a:r>
            <a:r>
              <a:rPr lang="ru-RU" sz="2000" b="1" spc="50" dirty="0" smtClean="0">
                <a:ln w="1143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spc="50" dirty="0" smtClean="0">
                <a:ln w="1143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spc="50" dirty="0" smtClean="0">
                <a:ln w="1143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расположенные </a:t>
            </a:r>
            <a:r>
              <a:rPr lang="ru-RU" sz="2000" b="1" spc="50" dirty="0">
                <a:ln w="1143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2000" b="1" spc="50" dirty="0" smtClean="0">
                <a:ln w="1143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приграничных дальневосточных регионах </a:t>
            </a:r>
            <a:br>
              <a:rPr lang="ru-RU" sz="2000" b="1" spc="50" dirty="0" smtClean="0">
                <a:ln w="1143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spc="50" dirty="0" smtClean="0">
                <a:ln w="1143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(в </a:t>
            </a:r>
            <a:r>
              <a:rPr lang="ru-RU" sz="2000" b="1" spc="50" dirty="0">
                <a:ln w="1143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т.ч. с целью транзита в другие </a:t>
            </a:r>
            <a:r>
              <a:rPr lang="ru-RU" sz="2000" b="1" spc="50" dirty="0" smtClean="0">
                <a:ln w="1143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страны в разрезе приграничных территорий, в ед. человек)</a:t>
            </a:r>
            <a:r>
              <a:rPr lang="ru-RU" sz="2000" b="1" spc="50" dirty="0">
                <a:ln w="1143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spc="50" dirty="0">
                <a:ln w="1143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70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654231"/>
              </p:ext>
            </p:extLst>
          </p:nvPr>
        </p:nvGraphicFramePr>
        <p:xfrm>
          <a:off x="1539875" y="1998879"/>
          <a:ext cx="8443913" cy="45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Диаграмма" r:id="rId3" imgW="8420044" imgH="4543560" progId="Excel.Chart.8">
                  <p:embed/>
                </p:oleObj>
              </mc:Choice>
              <mc:Fallback>
                <p:oleObj name="Диаграмма" r:id="rId3" imgW="8420044" imgH="4543560" progId="Excel.Chart.8">
                  <p:embed/>
                  <p:pic>
                    <p:nvPicPr>
                      <p:cNvPr id="11270" name="Объект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1998879"/>
                        <a:ext cx="8443913" cy="455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Текст 3"/>
          <p:cNvSpPr>
            <a:spLocks noGrp="1"/>
          </p:cNvSpPr>
          <p:nvPr>
            <p:ph type="body" sz="quarter" idx="13"/>
          </p:nvPr>
        </p:nvSpPr>
        <p:spPr>
          <a:xfrm>
            <a:off x="3371249" y="336378"/>
            <a:ext cx="3568700" cy="521730"/>
          </a:xfrm>
        </p:spPr>
        <p:txBody>
          <a:bodyPr/>
          <a:lstStyle/>
          <a:p>
            <a:r>
              <a:rPr lang="ru-RU" dirty="0" smtClean="0"/>
              <a:t>Пересечение гражданами государственной границы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9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RF Gray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5378</TotalTime>
  <Words>536</Words>
  <Application>Microsoft Office PowerPoint</Application>
  <PresentationFormat>Широкоэкранный</PresentationFormat>
  <Paragraphs>230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Dotum</vt:lpstr>
      <vt:lpstr>Arial</vt:lpstr>
      <vt:lpstr>Calibri</vt:lpstr>
      <vt:lpstr>Times New Roman</vt:lpstr>
      <vt:lpstr>CBRF Gray ENG</vt:lpstr>
      <vt:lpstr>Диаграмма</vt:lpstr>
      <vt:lpstr>Россия-Китай – актуальные вопросы межбанковского сотрудничества в приграничных территориях</vt:lpstr>
      <vt:lpstr>Динамика показателей,  характеризующих экономику Российской Федерации  за 10 лет</vt:lpstr>
      <vt:lpstr>Динамика показателей, характеризующих   банковский сектор экономики Российской Федерации</vt:lpstr>
      <vt:lpstr>Торговля между Россией и Китаем в 2016 году</vt:lpstr>
      <vt:lpstr>Товарооборот России с Китаем  в Дальневосточном федеральном округе (в тыс. долл. США)</vt:lpstr>
      <vt:lpstr>Географическая структура экспорта в Китай / импорта из Китай  приграничных территорий ДФО  в 1 квартале 2017 года (в стоимостном выражении)</vt:lpstr>
      <vt:lpstr>Количество корреспондентских счетов ЛОРО/НОСТРО,  открытых в национальных и иных валютах  в кредитных организациях (филиалах), расположенных в приграничных с Китаем регионах  Дальневосточного и Сибирского федеральных округов Российской Федерации по состоянию на 01.07.2017 (в единицах)</vt:lpstr>
      <vt:lpstr>Количество российских кредитных организаций  в приграничных территориях,  работающих с платежной системой China Union Pay (в единицах)</vt:lpstr>
      <vt:lpstr>Перемещение физических лиц через пункты пропуска на российско-китайском участке Государственной границы Российской Федерации,  расположенные в приграничных дальневосточных регионах  (в т.ч. с целью транзита в другие страны в разрезе приграничных территорий, в ед. человек) </vt:lpstr>
      <vt:lpstr>Презентация PowerPoint</vt:lpstr>
    </vt:vector>
  </TitlesOfParts>
  <Company>Publicis Groupe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Rektorat</cp:lastModifiedBy>
  <cp:revision>337</cp:revision>
  <cp:lastPrinted>2017-08-30T23:26:22Z</cp:lastPrinted>
  <dcterms:created xsi:type="dcterms:W3CDTF">2014-11-11T13:51:28Z</dcterms:created>
  <dcterms:modified xsi:type="dcterms:W3CDTF">2017-09-04T04:55:12Z</dcterms:modified>
</cp:coreProperties>
</file>