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1" r:id="rId2"/>
    <p:sldId id="273" r:id="rId3"/>
    <p:sldId id="284" r:id="rId4"/>
    <p:sldId id="283" r:id="rId5"/>
    <p:sldId id="279" r:id="rId6"/>
    <p:sldId id="282" r:id="rId7"/>
    <p:sldId id="272" r:id="rId8"/>
    <p:sldId id="278" r:id="rId9"/>
    <p:sldId id="281" r:id="rId10"/>
    <p:sldId id="268" r:id="rId11"/>
    <p:sldId id="269" r:id="rId12"/>
    <p:sldId id="274" r:id="rId13"/>
    <p:sldId id="280" r:id="rId14"/>
    <p:sldId id="258" r:id="rId15"/>
    <p:sldId id="267" r:id="rId16"/>
    <p:sldId id="275" r:id="rId17"/>
    <p:sldId id="276" r:id="rId18"/>
    <p:sldId id="277" r:id="rId19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92D16-104C-43AA-BE9A-98E0578E5D22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3843B1-9D48-4E53-952D-E35606DA32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866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3843B1-9D48-4E53-952D-E35606DA324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23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Banking Supervision Department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D1A738-A004-4D6F-B90D-66137819FF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4819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905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62936" y="3871501"/>
            <a:ext cx="6389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Russian Banking Sector</a:t>
            </a:r>
            <a:endParaRPr lang="ru-RU" sz="32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062936" y="4521314"/>
            <a:ext cx="81175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JCC Switzerland-Russia/CIS</a:t>
            </a:r>
            <a:endParaRPr lang="en-US" sz="2000" dirty="0"/>
          </a:p>
          <a:p>
            <a:r>
              <a:rPr lang="en-US" sz="2000" dirty="0" smtClean="0"/>
              <a:t>Zurich, </a:t>
            </a:r>
            <a:r>
              <a:rPr lang="en-US" sz="2000" dirty="0" smtClean="0"/>
              <a:t>April 2014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747103"/>
            <a:ext cx="118703" cy="1554105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423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115888"/>
            <a:ext cx="8893175" cy="1128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3F7FCD5A-2AC4-4274-9E5F-1AC93D896A0E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10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570563"/>
              </p:ext>
            </p:extLst>
          </p:nvPr>
        </p:nvGraphicFramePr>
        <p:xfrm>
          <a:off x="251593" y="1412776"/>
          <a:ext cx="8424863" cy="36597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0080"/>
                <a:gridCol w="3961863"/>
                <a:gridCol w="3842920"/>
              </a:tblGrid>
              <a:tr h="2880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</a:rPr>
                        <a:t>№</a:t>
                      </a:r>
                      <a:endParaRPr lang="ru-RU" sz="1600" dirty="0">
                        <a:effectLst/>
                      </a:endParaRPr>
                    </a:p>
                  </a:txBody>
                  <a:tcPr marL="63187" marR="631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Regulatory measures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Implementation date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 anchor="ctr"/>
                </a:tc>
              </a:tr>
              <a:tr h="243864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ru-RU" sz="1600" dirty="0">
                          <a:effectLst/>
                        </a:rPr>
                        <a:t>. </a:t>
                      </a:r>
                      <a:r>
                        <a:rPr lang="en-US" sz="1600" dirty="0" smtClean="0">
                          <a:effectLst/>
                        </a:rPr>
                        <a:t>Capital requirements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05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600">
                          <a:effectLst/>
                        </a:rPr>
                        <a:t>1.1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DSIBs High Loss Absorbency (HLA) - additional requirements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en-US" sz="1600" dirty="0" smtClean="0">
                          <a:effectLst/>
                        </a:rPr>
                        <a:t>buffer</a:t>
                      </a:r>
                      <a:r>
                        <a:rPr lang="ru-RU" sz="1600" dirty="0" smtClean="0">
                          <a:effectLst/>
                        </a:rPr>
                        <a:t>) </a:t>
                      </a:r>
                      <a:r>
                        <a:rPr lang="en-US" sz="1600" dirty="0" smtClean="0">
                          <a:effectLst/>
                        </a:rPr>
                        <a:t>to common equity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(</a:t>
                      </a:r>
                      <a:r>
                        <a:rPr lang="ru-RU" sz="1600" dirty="0" smtClean="0">
                          <a:effectLst/>
                        </a:rPr>
                        <a:t>1</a:t>
                      </a:r>
                      <a:r>
                        <a:rPr lang="ru-RU" sz="1600" dirty="0">
                          <a:effectLst/>
                        </a:rPr>
                        <a:t>% </a:t>
                      </a:r>
                      <a:r>
                        <a:rPr lang="en-US" sz="1600" dirty="0" smtClean="0">
                          <a:effectLst/>
                        </a:rPr>
                        <a:t>of risk-weighted assets)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Start 1 Jan</a:t>
                      </a:r>
                      <a:r>
                        <a:rPr lang="en-US" sz="1600" baseline="0" dirty="0" smtClean="0">
                          <a:effectLst/>
                        </a:rPr>
                        <a:t> 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600">
                          <a:effectLst/>
                        </a:rPr>
                        <a:t>1.2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Leverage </a:t>
                      </a:r>
                      <a:r>
                        <a:rPr lang="en-US" sz="1600" dirty="0" smtClean="0">
                          <a:effectLst/>
                        </a:rPr>
                        <a:t>Ratio</a:t>
                      </a:r>
                      <a:r>
                        <a:rPr lang="ru-RU" sz="1600" baseline="30000" dirty="0" smtClean="0">
                          <a:effectLst/>
                          <a:sym typeface="Symbol"/>
                        </a:rPr>
                        <a:t></a:t>
                      </a:r>
                      <a:r>
                        <a:rPr lang="ru-RU" sz="1600" dirty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Disclosure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en-US" sz="1600" dirty="0" smtClean="0">
                          <a:effectLst/>
                        </a:rPr>
                        <a:t>-</a:t>
                      </a:r>
                      <a:r>
                        <a:rPr lang="ru-RU" sz="1600" dirty="0" smtClean="0">
                          <a:effectLst/>
                        </a:rPr>
                        <a:t> 2015.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Regulatory standard </a:t>
                      </a:r>
                      <a:r>
                        <a:rPr lang="en-US" sz="1600" baseline="0" dirty="0" smtClean="0">
                          <a:effectLst/>
                        </a:rPr>
                        <a:t>- 2</a:t>
                      </a:r>
                      <a:r>
                        <a:rPr lang="ru-RU" sz="1600" dirty="0" smtClean="0">
                          <a:effectLst/>
                        </a:rPr>
                        <a:t>018.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  <a:tr h="71898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600">
                          <a:effectLst/>
                        </a:rPr>
                        <a:t>1.3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IRB</a:t>
                      </a:r>
                      <a:r>
                        <a:rPr lang="en-US" sz="1600" baseline="0" dirty="0" smtClean="0">
                          <a:effectLst/>
                        </a:rPr>
                        <a:t> </a:t>
                      </a:r>
                      <a:r>
                        <a:rPr lang="en-US" sz="1600" baseline="0" dirty="0" smtClean="0">
                          <a:effectLst/>
                        </a:rPr>
                        <a:t>Approach (voluntary).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Beginning 2015;</a:t>
                      </a:r>
                      <a:r>
                        <a:rPr lang="en-US" sz="1600" baseline="0" dirty="0" smtClean="0">
                          <a:effectLst/>
                        </a:rPr>
                        <a:t> in case of bank’s voluntary decision to be examined on compliance with minimum IRB requirements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  <a:tr h="247587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33350" algn="l"/>
                        </a:tabLst>
                        <a:defRPr/>
                      </a:pPr>
                      <a:r>
                        <a:rPr lang="ru-RU" sz="1600" dirty="0" smtClean="0">
                          <a:effectLst/>
                        </a:rPr>
                        <a:t>2. </a:t>
                      </a:r>
                      <a:r>
                        <a:rPr lang="en-US" sz="1600" dirty="0" smtClean="0">
                          <a:effectLst/>
                        </a:rPr>
                        <a:t>Liquidity requirements</a:t>
                      </a:r>
                      <a:r>
                        <a:rPr lang="ru-RU" sz="1600" baseline="30000" dirty="0" smtClean="0">
                          <a:effectLst/>
                          <a:sym typeface="Symbol"/>
                        </a:rPr>
                        <a:t></a:t>
                      </a:r>
                      <a:endParaRPr lang="ru-RU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133350" algn="l"/>
                        </a:tabLst>
                      </a:pPr>
                      <a:r>
                        <a:rPr lang="ru-RU" sz="1600" dirty="0">
                          <a:effectLst/>
                        </a:rPr>
                        <a:t>2.1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Liquidity coverage </a:t>
                      </a:r>
                      <a:r>
                        <a:rPr lang="en-US" sz="1600" dirty="0" smtClean="0">
                          <a:effectLst/>
                        </a:rPr>
                        <a:t>ratio.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Monitoring</a:t>
                      </a:r>
                      <a:r>
                        <a:rPr lang="ru-RU" sz="1600" dirty="0" smtClean="0">
                          <a:effectLst/>
                        </a:rPr>
                        <a:t> </a:t>
                      </a:r>
                      <a:r>
                        <a:rPr lang="ru-RU" sz="1600" dirty="0">
                          <a:effectLst/>
                        </a:rPr>
                        <a:t>– </a:t>
                      </a:r>
                      <a:r>
                        <a:rPr lang="ru-RU" sz="1600" dirty="0" smtClean="0">
                          <a:effectLst/>
                        </a:rPr>
                        <a:t>2014.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Regulatory standard  </a:t>
                      </a:r>
                      <a:r>
                        <a:rPr lang="en-US" sz="1600" baseline="0" dirty="0" smtClean="0">
                          <a:effectLst/>
                        </a:rPr>
                        <a:t>– 1Q 2</a:t>
                      </a:r>
                      <a:r>
                        <a:rPr lang="ru-RU" sz="1600" dirty="0" smtClean="0">
                          <a:effectLst/>
                        </a:rPr>
                        <a:t>01</a:t>
                      </a:r>
                      <a:r>
                        <a:rPr lang="en-US" sz="1600" dirty="0" smtClean="0">
                          <a:effectLst/>
                        </a:rPr>
                        <a:t>5</a:t>
                      </a:r>
                      <a:r>
                        <a:rPr lang="ru-RU" sz="1600" dirty="0" smtClean="0">
                          <a:effectLst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  <a:tr h="3600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2.2 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Net stable</a:t>
                      </a:r>
                      <a:r>
                        <a:rPr lang="en-US" sz="1600" baseline="0" dirty="0" smtClean="0">
                          <a:effectLst/>
                        </a:rPr>
                        <a:t> funding </a:t>
                      </a:r>
                      <a:r>
                        <a:rPr lang="en-US" sz="1600" baseline="0" dirty="0" smtClean="0">
                          <a:effectLst/>
                        </a:rPr>
                        <a:t>ratio.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Regulatory standard </a:t>
                      </a:r>
                      <a:r>
                        <a:rPr lang="en-US" sz="1600" baseline="0" dirty="0" smtClean="0">
                          <a:effectLst/>
                        </a:rPr>
                        <a:t>– 1Q 2</a:t>
                      </a:r>
                      <a:r>
                        <a:rPr lang="ru-RU" sz="1600" dirty="0" smtClean="0">
                          <a:effectLst/>
                        </a:rPr>
                        <a:t>018.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3187" marR="63187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14973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DSIBs </a:t>
            </a:r>
            <a:r>
              <a:rPr lang="en-US" sz="3200" b="1" dirty="0"/>
              <a:t>Regulation and </a:t>
            </a:r>
            <a:r>
              <a:rPr lang="en-US" sz="3200" b="1" dirty="0" smtClean="0"/>
              <a:t>Supervision 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Prudential regime: </a:t>
            </a:r>
            <a:r>
              <a:rPr lang="en-US" sz="2800" b="1" dirty="0">
                <a:solidFill>
                  <a:srgbClr val="C00000"/>
                </a:solidFill>
              </a:rPr>
              <a:t>p</a:t>
            </a:r>
            <a:r>
              <a:rPr lang="en-US" sz="2800" b="1" dirty="0" smtClean="0">
                <a:solidFill>
                  <a:srgbClr val="C00000"/>
                </a:solidFill>
              </a:rPr>
              <a:t>roposed framework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07504" y="6343436"/>
            <a:ext cx="8424863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 eaLnBrk="0" hangingPunct="0">
              <a:defRPr/>
            </a:pPr>
            <a:r>
              <a:rPr lang="ru-RU" sz="1050" b="1" baseline="30000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* - </a:t>
            </a:r>
            <a:r>
              <a:rPr lang="ru-RU" sz="1050" b="1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105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final prudential rules will be defined after consultations with banking industry</a:t>
            </a:r>
            <a:endParaRPr lang="ru-RU" sz="1050" b="1" dirty="0"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7504" y="5157192"/>
            <a:ext cx="914457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pPr>
              <a:defRPr/>
            </a:pPr>
            <a:r>
              <a:rPr lang="en-US" b="1" dirty="0" smtClean="0">
                <a:solidFill>
                  <a:prstClr val="black"/>
                </a:solidFill>
              </a:rPr>
              <a:t>Other DSIBs </a:t>
            </a:r>
            <a:r>
              <a:rPr lang="en-US" b="1" dirty="0" smtClean="0">
                <a:solidFill>
                  <a:prstClr val="black"/>
                </a:solidFill>
              </a:rPr>
              <a:t>requirements</a:t>
            </a:r>
            <a:endParaRPr lang="ru-RU" b="1" dirty="0">
              <a:solidFill>
                <a:prstClr val="black"/>
              </a:solidFill>
            </a:endParaRPr>
          </a:p>
          <a:p>
            <a:pPr marL="342900" indent="-342900">
              <a:buFontTx/>
              <a:buChar char="-"/>
              <a:defRPr/>
            </a:pPr>
            <a:r>
              <a:rPr lang="en-US" dirty="0" smtClean="0"/>
              <a:t>Recovery and resolution plans</a:t>
            </a:r>
            <a:r>
              <a:rPr lang="ru-RU" dirty="0" smtClean="0"/>
              <a:t> (</a:t>
            </a:r>
            <a:r>
              <a:rPr lang="en-US" dirty="0" smtClean="0"/>
              <a:t>obligatory -</a:t>
            </a:r>
            <a:r>
              <a:rPr lang="ru-RU" dirty="0" smtClean="0"/>
              <a:t> 2015</a:t>
            </a:r>
            <a:r>
              <a:rPr lang="ru-RU" dirty="0" smtClean="0"/>
              <a:t>);</a:t>
            </a:r>
            <a:endParaRPr lang="ru-RU" b="1" dirty="0">
              <a:solidFill>
                <a:prstClr val="black"/>
              </a:solidFill>
            </a:endParaRPr>
          </a:p>
          <a:p>
            <a:pPr marL="342900" indent="-342900">
              <a:buFontTx/>
              <a:buChar char="-"/>
              <a:defRPr/>
            </a:pPr>
            <a:r>
              <a:rPr lang="en-US" dirty="0" smtClean="0"/>
              <a:t>Internal Capital Adequacy Assessment Process (ICAAP) and Supervisory Review and Evaluation Process (SREP</a:t>
            </a:r>
            <a:r>
              <a:rPr lang="en-US" dirty="0" smtClean="0"/>
              <a:t>)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265265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24"/>
          <p:cNvSpPr txBox="1">
            <a:spLocks noChangeArrowheads="1"/>
          </p:cNvSpPr>
          <p:nvPr/>
        </p:nvSpPr>
        <p:spPr bwMode="auto">
          <a:xfrm>
            <a:off x="35496" y="1804754"/>
            <a:ext cx="896461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000" b="1" dirty="0"/>
              <a:t>DSIBs </a:t>
            </a:r>
            <a:r>
              <a:rPr lang="en-US" sz="2000" b="1" dirty="0" smtClean="0">
                <a:solidFill>
                  <a:srgbClr val="000000"/>
                </a:solidFill>
              </a:rPr>
              <a:t>capital </a:t>
            </a:r>
            <a:r>
              <a:rPr lang="en-US" sz="2000" b="1" dirty="0">
                <a:solidFill>
                  <a:srgbClr val="000000"/>
                </a:solidFill>
              </a:rPr>
              <a:t>adequacy </a:t>
            </a:r>
            <a:r>
              <a:rPr lang="en-US" sz="2000" b="1" dirty="0" smtClean="0">
                <a:solidFill>
                  <a:srgbClr val="000000"/>
                </a:solidFill>
              </a:rPr>
              <a:t>requirements</a:t>
            </a:r>
            <a:endParaRPr lang="en-US" sz="2000" b="1" dirty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115888"/>
            <a:ext cx="8893175" cy="1128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EE16D5CF-6980-4A5A-8866-97BB7DF1C19D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11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302051"/>
              </p:ext>
            </p:extLst>
          </p:nvPr>
        </p:nvGraphicFramePr>
        <p:xfrm>
          <a:off x="395536" y="2420888"/>
          <a:ext cx="8426450" cy="29259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66506"/>
                <a:gridCol w="3482379"/>
                <a:gridCol w="1008210"/>
                <a:gridCol w="1080225"/>
                <a:gridCol w="936195"/>
                <a:gridCol w="1152935"/>
              </a:tblGrid>
              <a:tr h="731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№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Common</a:t>
                      </a:r>
                      <a:r>
                        <a:rPr lang="en-US" sz="1600" baseline="0" dirty="0" smtClean="0">
                          <a:effectLst/>
                        </a:rPr>
                        <a:t> Equity Requirements</a:t>
                      </a:r>
                      <a:r>
                        <a:rPr lang="ru-RU" sz="1600" dirty="0" smtClean="0">
                          <a:effectLst/>
                        </a:rPr>
                        <a:t> (</a:t>
                      </a:r>
                      <a:r>
                        <a:rPr lang="en-US" sz="1600" dirty="0" smtClean="0">
                          <a:effectLst/>
                        </a:rPr>
                        <a:t>% of RWA</a:t>
                      </a:r>
                      <a:r>
                        <a:rPr lang="ru-RU" sz="1600" dirty="0" smtClean="0">
                          <a:effectLst/>
                        </a:rPr>
                        <a:t>)</a:t>
                      </a:r>
                      <a:endParaRPr lang="ru-RU" sz="1600" dirty="0">
                        <a:effectLst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2016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2017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2018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 smtClean="0">
                          <a:effectLst/>
                        </a:rPr>
                        <a:t>2019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</a:tr>
              <a:tr h="48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Minimum Common Equity Capital Ratio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</a:tr>
              <a:tr h="48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2.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Minimum Capital Conservation Buffer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0,625%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1,25%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1,875%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2,5%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</a:tr>
              <a:tr h="7314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3.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DSIBs HLA Surcharge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1%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</a:tr>
              <a:tr h="48762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4.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en-US" sz="1600" dirty="0" smtClean="0">
                          <a:effectLst/>
                        </a:rPr>
                        <a:t>Total Common Equity Capital Ratio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6,625%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7,25%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>
                          <a:effectLst/>
                        </a:rPr>
                        <a:t>7,875%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2969895" algn="ctr"/>
                          <a:tab pos="5940425" algn="r"/>
                        </a:tabLst>
                      </a:pPr>
                      <a:r>
                        <a:rPr lang="ru-RU" sz="1600" dirty="0">
                          <a:effectLst/>
                        </a:rPr>
                        <a:t>8,5%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7" marR="68587" marT="0" marB="0"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07504" y="149731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DSIBs </a:t>
            </a:r>
            <a:r>
              <a:rPr lang="en-US" sz="3200" b="1" dirty="0"/>
              <a:t>Regulation and </a:t>
            </a:r>
            <a:r>
              <a:rPr lang="en-US" sz="3200" b="1" dirty="0" smtClean="0"/>
              <a:t>Supervision 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Prudential regime: </a:t>
            </a:r>
            <a:r>
              <a:rPr lang="en-US" sz="2800" b="1" dirty="0">
                <a:solidFill>
                  <a:srgbClr val="C00000"/>
                </a:solidFill>
              </a:rPr>
              <a:t>proposed framework</a:t>
            </a:r>
            <a:endParaRPr lang="en-US" sz="28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683568" y="5754742"/>
            <a:ext cx="563478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 eaLnBrk="0" hangingPunct="0">
              <a:defRPr/>
            </a:pPr>
            <a:r>
              <a:rPr lang="en-US" sz="1600" b="1" dirty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No </a:t>
            </a:r>
            <a:r>
              <a:rPr lang="en-US" sz="16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sym typeface="Symbol" pitchFamily="18" charset="2"/>
              </a:rPr>
              <a:t>decision on countercyclical buffer in the proposed package   </a:t>
            </a:r>
            <a:endParaRPr lang="ru-RU" sz="1600" b="1" dirty="0">
              <a:latin typeface="Times New Roman" pitchFamily="18" charset="0"/>
              <a:ea typeface="Calibri" pitchFamily="34" charset="0"/>
              <a:cs typeface="Times New Roman" pitchFamily="18" charset="0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93431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115888"/>
            <a:ext cx="8893175" cy="112871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3F7FCD5A-2AC4-4274-9E5F-1AC93D896A0E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12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5496" y="260648"/>
            <a:ext cx="8556625" cy="576262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anchor="b"/>
          <a:lstStyle/>
          <a:p>
            <a:pPr algn="l">
              <a:lnSpc>
                <a:spcPct val="70000"/>
              </a:lnSpc>
            </a:pPr>
            <a:r>
              <a:rPr lang="en-US" sz="2700" b="1" dirty="0" smtClean="0">
                <a:latin typeface="+mn-lt"/>
                <a:cs typeface="Times New Roman" pitchFamily="18" charset="0"/>
              </a:rPr>
              <a:t>Cooperation </a:t>
            </a:r>
            <a:r>
              <a:rPr lang="en-US" sz="2700" b="1" dirty="0" smtClean="0">
                <a:latin typeface="+mn-lt"/>
                <a:cs typeface="Times New Roman" pitchFamily="18" charset="0"/>
              </a:rPr>
              <a:t>with foreign supervisory authorities</a:t>
            </a:r>
            <a:endParaRPr lang="ru-RU" sz="2700" b="1" i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4339" name="TextBox 4"/>
          <p:cNvSpPr txBox="1">
            <a:spLocks noChangeArrowheads="1"/>
          </p:cNvSpPr>
          <p:nvPr/>
        </p:nvSpPr>
        <p:spPr bwMode="auto">
          <a:xfrm>
            <a:off x="4140200" y="2152650"/>
            <a:ext cx="1800225" cy="84455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b="1" dirty="0">
                <a:latin typeface="+mn-lt"/>
                <a:cs typeface="Times New Roman" pitchFamily="18" charset="0"/>
              </a:rPr>
              <a:t>The Bank of Russia</a:t>
            </a:r>
            <a:endParaRPr lang="ru-RU" sz="2400" b="1" dirty="0">
              <a:latin typeface="+mn-lt"/>
              <a:cs typeface="Times New Roman" pitchFamily="18" charset="0"/>
            </a:endParaRPr>
          </a:p>
        </p:txBody>
      </p:sp>
      <p:sp>
        <p:nvSpPr>
          <p:cNvPr id="14340" name="TextBox 5"/>
          <p:cNvSpPr txBox="1">
            <a:spLocks noChangeArrowheads="1"/>
          </p:cNvSpPr>
          <p:nvPr/>
        </p:nvSpPr>
        <p:spPr bwMode="auto">
          <a:xfrm>
            <a:off x="1617663" y="2112963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Austria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617663" y="3132138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Cyprus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3390900" y="4638675"/>
            <a:ext cx="1577975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Germany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3408363" y="5154613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Greece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4" name="TextBox 9"/>
          <p:cNvSpPr txBox="1">
            <a:spLocks noChangeArrowheads="1"/>
          </p:cNvSpPr>
          <p:nvPr/>
        </p:nvSpPr>
        <p:spPr bwMode="auto">
          <a:xfrm>
            <a:off x="5151438" y="5146675"/>
            <a:ext cx="1577975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Ireland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5" name="TextBox 10"/>
          <p:cNvSpPr txBox="1">
            <a:spLocks noChangeArrowheads="1"/>
          </p:cNvSpPr>
          <p:nvPr/>
        </p:nvSpPr>
        <p:spPr bwMode="auto">
          <a:xfrm>
            <a:off x="5135563" y="4638675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Italy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6" name="TextBox 11"/>
          <p:cNvSpPr txBox="1">
            <a:spLocks noChangeArrowheads="1"/>
          </p:cNvSpPr>
          <p:nvPr/>
        </p:nvSpPr>
        <p:spPr bwMode="auto">
          <a:xfrm>
            <a:off x="6878638" y="5130800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Slovakia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7" name="TextBox 68"/>
          <p:cNvSpPr txBox="1">
            <a:spLocks noChangeArrowheads="1"/>
          </p:cNvSpPr>
          <p:nvPr/>
        </p:nvSpPr>
        <p:spPr bwMode="auto">
          <a:xfrm>
            <a:off x="1617663" y="2617788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Belgium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8" name="TextBox 69"/>
          <p:cNvSpPr txBox="1">
            <a:spLocks noChangeArrowheads="1"/>
          </p:cNvSpPr>
          <p:nvPr/>
        </p:nvSpPr>
        <p:spPr bwMode="auto">
          <a:xfrm>
            <a:off x="6884988" y="2092325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Estonia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49" name="TextBox 70"/>
          <p:cNvSpPr txBox="1">
            <a:spLocks noChangeArrowheads="1"/>
          </p:cNvSpPr>
          <p:nvPr/>
        </p:nvSpPr>
        <p:spPr bwMode="auto">
          <a:xfrm>
            <a:off x="1620838" y="4135438"/>
            <a:ext cx="1577975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Finland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0" name="TextBox 71"/>
          <p:cNvSpPr txBox="1">
            <a:spLocks noChangeArrowheads="1"/>
          </p:cNvSpPr>
          <p:nvPr/>
        </p:nvSpPr>
        <p:spPr bwMode="auto">
          <a:xfrm>
            <a:off x="1617663" y="4654550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France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1" name="TextBox 72"/>
          <p:cNvSpPr txBox="1">
            <a:spLocks noChangeArrowheads="1"/>
          </p:cNvSpPr>
          <p:nvPr/>
        </p:nvSpPr>
        <p:spPr bwMode="auto">
          <a:xfrm>
            <a:off x="6877050" y="3132138"/>
            <a:ext cx="1577975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Latvia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2" name="TextBox 73"/>
          <p:cNvSpPr txBox="1">
            <a:spLocks noChangeArrowheads="1"/>
          </p:cNvSpPr>
          <p:nvPr/>
        </p:nvSpPr>
        <p:spPr bwMode="auto">
          <a:xfrm>
            <a:off x="6884988" y="4127500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Luxembourg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3" name="TextBox 74"/>
          <p:cNvSpPr txBox="1">
            <a:spLocks noChangeArrowheads="1"/>
          </p:cNvSpPr>
          <p:nvPr/>
        </p:nvSpPr>
        <p:spPr bwMode="auto">
          <a:xfrm>
            <a:off x="6884988" y="3617913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Malta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4" name="TextBox 75"/>
          <p:cNvSpPr txBox="1">
            <a:spLocks noChangeArrowheads="1"/>
          </p:cNvSpPr>
          <p:nvPr/>
        </p:nvSpPr>
        <p:spPr bwMode="auto">
          <a:xfrm>
            <a:off x="6878638" y="4638675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Netherlands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5" name="TextBox 76"/>
          <p:cNvSpPr txBox="1">
            <a:spLocks noChangeArrowheads="1"/>
          </p:cNvSpPr>
          <p:nvPr/>
        </p:nvSpPr>
        <p:spPr bwMode="auto">
          <a:xfrm>
            <a:off x="6884988" y="2617788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Portugal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6" name="TextBox 77"/>
          <p:cNvSpPr txBox="1">
            <a:spLocks noChangeArrowheads="1"/>
          </p:cNvSpPr>
          <p:nvPr/>
        </p:nvSpPr>
        <p:spPr bwMode="auto">
          <a:xfrm>
            <a:off x="1620838" y="3617913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Slovenia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7" name="TextBox 78"/>
          <p:cNvSpPr txBox="1">
            <a:spLocks noChangeArrowheads="1"/>
          </p:cNvSpPr>
          <p:nvPr/>
        </p:nvSpPr>
        <p:spPr bwMode="auto">
          <a:xfrm>
            <a:off x="1620838" y="5154613"/>
            <a:ext cx="1581150" cy="406400"/>
          </a:xfrm>
          <a:prstGeom prst="rect">
            <a:avLst/>
          </a:prstGeom>
          <a:noFill/>
          <a:ln w="25400">
            <a:solidFill>
              <a:schemeClr val="accent2">
                <a:lumMod val="60000"/>
                <a:lumOff val="4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>
                <a:latin typeface="+mn-lt"/>
                <a:cs typeface="Times New Roman" pitchFamily="18" charset="0"/>
              </a:rPr>
              <a:t>Spain</a:t>
            </a:r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58" name="TextBox 2"/>
          <p:cNvSpPr txBox="1">
            <a:spLocks noChangeArrowheads="1"/>
          </p:cNvSpPr>
          <p:nvPr/>
        </p:nvSpPr>
        <p:spPr bwMode="auto">
          <a:xfrm>
            <a:off x="1511920" y="1222243"/>
            <a:ext cx="70567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dirty="0">
                <a:latin typeface="+mn-lt"/>
                <a:cs typeface="Times New Roman" pitchFamily="18" charset="0"/>
              </a:rPr>
              <a:t>National Banks and Supervisory Authorities of </a:t>
            </a:r>
            <a:r>
              <a:rPr lang="en-US" sz="2400" dirty="0" smtClean="0">
                <a:latin typeface="+mn-lt"/>
                <a:cs typeface="Times New Roman" pitchFamily="18" charset="0"/>
              </a:rPr>
              <a:t>selected </a:t>
            </a:r>
            <a:r>
              <a:rPr lang="en-US" sz="2400" dirty="0">
                <a:latin typeface="+mn-lt"/>
                <a:cs typeface="Times New Roman" pitchFamily="18" charset="0"/>
              </a:rPr>
              <a:t>E</a:t>
            </a:r>
            <a:r>
              <a:rPr lang="en-US" sz="2400" dirty="0" smtClean="0">
                <a:latin typeface="+mn-lt"/>
                <a:cs typeface="Times New Roman" pitchFamily="18" charset="0"/>
              </a:rPr>
              <a:t>uropean </a:t>
            </a:r>
            <a:r>
              <a:rPr lang="en-US" sz="2400" dirty="0">
                <a:latin typeface="+mn-lt"/>
                <a:cs typeface="Times New Roman" pitchFamily="18" charset="0"/>
              </a:rPr>
              <a:t>countries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  <p:sp>
        <p:nvSpPr>
          <p:cNvPr id="14365" name="TextBox 5"/>
          <p:cNvSpPr txBox="1">
            <a:spLocks noChangeArrowheads="1"/>
          </p:cNvSpPr>
          <p:nvPr/>
        </p:nvSpPr>
        <p:spPr bwMode="auto">
          <a:xfrm>
            <a:off x="611188" y="5949280"/>
            <a:ext cx="1581150" cy="406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endParaRPr lang="ru-RU" sz="2000">
              <a:latin typeface="+mn-lt"/>
              <a:cs typeface="Times New Roman" pitchFamily="18" charset="0"/>
            </a:endParaRPr>
          </a:p>
        </p:txBody>
      </p:sp>
      <p:sp>
        <p:nvSpPr>
          <p:cNvPr id="14366" name="TextBox 1"/>
          <p:cNvSpPr txBox="1">
            <a:spLocks noChangeArrowheads="1"/>
          </p:cNvSpPr>
          <p:nvPr/>
        </p:nvSpPr>
        <p:spPr bwMode="auto">
          <a:xfrm>
            <a:off x="2192338" y="5979443"/>
            <a:ext cx="1803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>
                <a:latin typeface="+mn-lt"/>
                <a:cs typeface="Times New Roman" pitchFamily="18" charset="0"/>
              </a:rPr>
              <a:t>- MoUs signed</a:t>
            </a:r>
            <a:endParaRPr lang="ru-RU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0933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16632"/>
            <a:ext cx="190500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1062936" y="4581128"/>
            <a:ext cx="8117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Appendix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899592" y="3747103"/>
            <a:ext cx="118703" cy="1349713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62936" y="3871501"/>
            <a:ext cx="63893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Russian Banking Sector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45607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Прямоугольник 30"/>
          <p:cNvSpPr/>
          <p:nvPr/>
        </p:nvSpPr>
        <p:spPr>
          <a:xfrm>
            <a:off x="0" y="116633"/>
            <a:ext cx="8892480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5496" y="446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Appendix 1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SIBs designation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-2543" y="1167135"/>
            <a:ext cx="58389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prstClr val="black"/>
                </a:solidFill>
              </a:rPr>
              <a:t>1. </a:t>
            </a:r>
            <a:r>
              <a:rPr lang="en-US" sz="2400" b="1" dirty="0" smtClean="0">
                <a:solidFill>
                  <a:prstClr val="black"/>
                </a:solidFill>
              </a:rPr>
              <a:t>Scoring approach (quantitative indicators)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2348880"/>
            <a:ext cx="26427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Size of credit organization</a:t>
            </a:r>
            <a:endParaRPr lang="ru-RU" b="1" dirty="0">
              <a:solidFill>
                <a:prstClr val="black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51520" y="2132856"/>
            <a:ext cx="81702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83568" y="1691516"/>
            <a:ext cx="11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Indicators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48043" y="1691516"/>
            <a:ext cx="12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Description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1468" y="1691516"/>
            <a:ext cx="868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Weight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242898" y="2348880"/>
            <a:ext cx="21382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Total assets including</a:t>
            </a:r>
          </a:p>
          <a:p>
            <a:r>
              <a:rPr lang="en-US" sz="1600" dirty="0">
                <a:solidFill>
                  <a:prstClr val="black"/>
                </a:solidFill>
              </a:rPr>
              <a:t>o</a:t>
            </a:r>
            <a:r>
              <a:rPr lang="en-US" sz="1600" dirty="0" smtClean="0">
                <a:solidFill>
                  <a:prstClr val="black"/>
                </a:solidFill>
              </a:rPr>
              <a:t>ff-balance sheet items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516578" y="2348880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50%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1520" y="3564057"/>
            <a:ext cx="333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Interconnectedness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42898" y="3454058"/>
            <a:ext cx="2949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Intra-financial system assets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505484" y="3406812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12,5%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516578" y="3738518"/>
            <a:ext cx="69602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12,5%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51519" y="4931876"/>
            <a:ext cx="33306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Retail deposits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42898" y="4931876"/>
            <a:ext cx="28774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Total retail deposits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524328" y="4962654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prstClr val="black"/>
                </a:solidFill>
              </a:rPr>
              <a:t>25%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251520" y="5877272"/>
            <a:ext cx="81702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09025" y="5951021"/>
            <a:ext cx="73497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</a:rPr>
              <a:t>Basis of calculation: year-end data for last 3 years.</a:t>
            </a:r>
          </a:p>
          <a:p>
            <a:r>
              <a:rPr lang="en-US" i="1" dirty="0" smtClean="0">
                <a:solidFill>
                  <a:prstClr val="black"/>
                </a:solidFill>
              </a:rPr>
              <a:t>Cut-off: banks with highest score, representing </a:t>
            </a:r>
            <a:r>
              <a:rPr lang="en-US" b="1" i="1" dirty="0" smtClean="0">
                <a:solidFill>
                  <a:prstClr val="black"/>
                </a:solidFill>
              </a:rPr>
              <a:t>4/5</a:t>
            </a:r>
            <a:r>
              <a:rPr lang="en-US" i="1" dirty="0" smtClean="0">
                <a:solidFill>
                  <a:prstClr val="black"/>
                </a:solidFill>
              </a:rPr>
              <a:t> of banking sector assets.</a:t>
            </a:r>
            <a:endParaRPr lang="ru-RU" i="1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242898" y="3738518"/>
            <a:ext cx="2949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Intra-financial system liabilities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14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59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Прямоугольник 41"/>
          <p:cNvSpPr/>
          <p:nvPr/>
        </p:nvSpPr>
        <p:spPr>
          <a:xfrm>
            <a:off x="0" y="116633"/>
            <a:ext cx="8892480" cy="86409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5496" y="1124744"/>
            <a:ext cx="32988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prstClr val="black"/>
                </a:solidFill>
              </a:rPr>
              <a:t>2</a:t>
            </a:r>
            <a:r>
              <a:rPr lang="ru-RU" sz="2400" b="1" dirty="0" smtClean="0">
                <a:solidFill>
                  <a:prstClr val="black"/>
                </a:solidFill>
              </a:rPr>
              <a:t>. </a:t>
            </a:r>
            <a:r>
              <a:rPr lang="en-US" sz="2400" b="1" dirty="0" smtClean="0">
                <a:solidFill>
                  <a:prstClr val="black"/>
                </a:solidFill>
              </a:rPr>
              <a:t>Supervisory judgment</a:t>
            </a:r>
            <a:endParaRPr lang="ru-RU" sz="2400" b="1" dirty="0">
              <a:solidFill>
                <a:prstClr val="black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>
            <a:off x="251520" y="1988840"/>
            <a:ext cx="8170236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7443" y="1556792"/>
            <a:ext cx="35794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Category of credit organizations</a:t>
            </a:r>
            <a:r>
              <a:rPr lang="ru-RU" b="1" dirty="0" smtClean="0">
                <a:solidFill>
                  <a:prstClr val="black"/>
                </a:solidFill>
              </a:rPr>
              <a:t> 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201582" y="1556792"/>
            <a:ext cx="12770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prstClr val="black"/>
                </a:solidFill>
              </a:rPr>
              <a:t>Description</a:t>
            </a:r>
            <a:endParaRPr lang="ru-RU" b="1" dirty="0">
              <a:solidFill>
                <a:prstClr val="black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23528" y="3140968"/>
            <a:ext cx="35283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Credit organization – member of banking group (holding)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88024" y="2996952"/>
            <a:ext cx="37444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Information on bank significance for the banking group (holding) as well as for the financial sector of Russian Federation.</a:t>
            </a:r>
            <a:endParaRPr lang="ru-RU" sz="1600" dirty="0">
              <a:solidFill>
                <a:prstClr val="black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97443" y="4368006"/>
            <a:ext cx="3519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Credit organization acting as financial market infrastructure.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789931" y="4223990"/>
            <a:ext cx="397943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Credit organization carrying the functions of: central counterparty, central securities depository, trade repository, securities settlement system or payment system.</a:t>
            </a:r>
            <a:endParaRPr lang="ru-RU" sz="1600" dirty="0">
              <a:solidFill>
                <a:prstClr val="black"/>
              </a:solidFill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229238" y="5445224"/>
            <a:ext cx="8192518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7505" y="5661248"/>
            <a:ext cx="9000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prstClr val="black"/>
                </a:solidFill>
              </a:rPr>
              <a:t>At this stage the DSIB status in Russia will not result in any additional prudential requirements .</a:t>
            </a:r>
          </a:p>
          <a:p>
            <a:r>
              <a:rPr lang="en-US" i="1" dirty="0" smtClean="0">
                <a:solidFill>
                  <a:prstClr val="black"/>
                </a:solidFill>
              </a:rPr>
              <a:t>DSIBs prudential regime is under discussion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95536" y="2060848"/>
            <a:ext cx="36534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r>
              <a:rPr lang="en-US" dirty="0" smtClean="0">
                <a:solidFill>
                  <a:prstClr val="black"/>
                </a:solidFill>
              </a:rPr>
              <a:t>Credit organization with considerable amount of retail deposits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860032" y="2060848"/>
            <a:ext cx="36337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prstClr val="black"/>
                </a:solidFill>
              </a:rPr>
              <a:t>Total volume of retail deposit is more than </a:t>
            </a:r>
            <a:r>
              <a:rPr lang="en-US" sz="1600" b="1" dirty="0" smtClean="0">
                <a:solidFill>
                  <a:prstClr val="black"/>
                </a:solidFill>
              </a:rPr>
              <a:t>10 billion rubles</a:t>
            </a:r>
            <a:endParaRPr lang="ru-RU" sz="1600" b="1" dirty="0">
              <a:solidFill>
                <a:prstClr val="black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pPr algn="ctr">
                <a:defRPr/>
              </a:pPr>
              <a:t>15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44624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prstClr val="black"/>
                </a:solidFill>
              </a:rPr>
              <a:t>Appendix 1</a:t>
            </a:r>
          </a:p>
          <a:p>
            <a:r>
              <a:rPr lang="en-US" sz="2800" b="1" dirty="0" smtClean="0">
                <a:solidFill>
                  <a:prstClr val="black"/>
                </a:solidFill>
              </a:rPr>
              <a:t>SIBs designation</a:t>
            </a:r>
            <a:endParaRPr lang="en-US" sz="2800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3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3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/>
                </a:solidFill>
                <a:cs typeface="Times New Roman" pitchFamily="18" charset="0"/>
              </a:rPr>
              <a:pPr algn="ctr">
                <a:defRPr/>
              </a:pPr>
              <a:t>16</a:t>
            </a:fld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5124" name="Rectangle 9"/>
          <p:cNvSpPr>
            <a:spLocks noGrp="1" noChangeArrowheads="1"/>
          </p:cNvSpPr>
          <p:nvPr>
            <p:ph type="title"/>
          </p:nvPr>
        </p:nvSpPr>
        <p:spPr>
          <a:xfrm>
            <a:off x="107504" y="152623"/>
            <a:ext cx="8353425" cy="90011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0000"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Appendix 2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800" b="1" dirty="0" smtClean="0">
                <a:latin typeface="+mn-lt"/>
                <a:cs typeface="Times New Roman" pitchFamily="18" charset="0"/>
              </a:rPr>
              <a:t>Financial </a:t>
            </a:r>
            <a:r>
              <a:rPr lang="en-US" sz="2800" b="1" dirty="0" err="1" smtClean="0">
                <a:latin typeface="+mn-lt"/>
                <a:cs typeface="Times New Roman" pitchFamily="18" charset="0"/>
              </a:rPr>
              <a:t>megaregulator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: 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400" b="1" dirty="0" smtClean="0">
                <a:latin typeface="+mn-lt"/>
                <a:cs typeface="Times New Roman" pitchFamily="18" charset="0"/>
              </a:rPr>
              <a:t>The </a:t>
            </a:r>
            <a:r>
              <a:rPr lang="en-US" sz="2400" b="1" dirty="0" smtClean="0">
                <a:latin typeface="+mn-lt"/>
                <a:cs typeface="Times New Roman" pitchFamily="18" charset="0"/>
              </a:rPr>
              <a:t>Bank of Russia (prospective structure)</a:t>
            </a:r>
            <a:endParaRPr lang="ru-RU" sz="24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750" y="1120775"/>
            <a:ext cx="8497888" cy="4619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cs typeface="Times New Roman" pitchFamily="18" charset="0"/>
              </a:rPr>
              <a:t>The Bank of Russia Financial Markets Service</a:t>
            </a:r>
            <a:endParaRPr lang="ru-RU" sz="2400" b="1" dirty="0">
              <a:cs typeface="Times New Roman" pitchFamily="18" charset="0"/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 rot="10800000">
            <a:off x="412750" y="1651000"/>
            <a:ext cx="8496300" cy="409575"/>
          </a:xfrm>
          <a:prstGeom prst="triangle">
            <a:avLst>
              <a:gd name="adj" fmla="val 51436"/>
            </a:avLst>
          </a:prstGeom>
          <a:solidFill>
            <a:schemeClr val="accent2">
              <a:lumMod val="60000"/>
              <a:lumOff val="40000"/>
            </a:schemeClr>
          </a:solidFill>
          <a:ln w="158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b="1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8638" y="2116138"/>
            <a:ext cx="8370887" cy="188912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i="1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6575" y="4076700"/>
            <a:ext cx="8369300" cy="6477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33578" y="4797425"/>
            <a:ext cx="8369300" cy="6477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28638" y="5568950"/>
            <a:ext cx="8370887" cy="863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5135" name="TextBox 4"/>
          <p:cNvSpPr txBox="1">
            <a:spLocks noChangeArrowheads="1"/>
          </p:cNvSpPr>
          <p:nvPr/>
        </p:nvSpPr>
        <p:spPr bwMode="auto">
          <a:xfrm>
            <a:off x="528638" y="2552700"/>
            <a:ext cx="15287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000" b="1" dirty="0">
                <a:latin typeface="+mn-lt"/>
                <a:cs typeface="Times New Roman" pitchFamily="18" charset="0"/>
              </a:rPr>
              <a:t>Regulation and Supervision</a:t>
            </a:r>
            <a:endParaRPr lang="ru-RU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55875" y="2170113"/>
            <a:ext cx="2808288" cy="646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Securities and Commodities Market Department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608638" y="2170113"/>
            <a:ext cx="3211512" cy="64611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Collective Investments and Trust Management Department 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555875" y="2838450"/>
            <a:ext cx="2808288" cy="646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Insurance Market Department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08638" y="2838450"/>
            <a:ext cx="3211512" cy="646113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General Directorate of Microfinance Market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555875" y="3508375"/>
            <a:ext cx="6264275" cy="36988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Admission to Financial Markets Department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5141" name="TextBox 32"/>
          <p:cNvSpPr txBox="1">
            <a:spLocks noChangeArrowheads="1"/>
          </p:cNvSpPr>
          <p:nvPr/>
        </p:nvSpPr>
        <p:spPr bwMode="auto">
          <a:xfrm>
            <a:off x="536575" y="4076700"/>
            <a:ext cx="15144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latin typeface="+mn-lt"/>
                <a:cs typeface="Times New Roman" pitchFamily="18" charset="0"/>
              </a:rPr>
              <a:t>Market </a:t>
            </a:r>
          </a:p>
          <a:p>
            <a:pPr algn="ctr" eaLnBrk="1" hangingPunct="1"/>
            <a:r>
              <a:rPr lang="en-US" b="1" dirty="0">
                <a:latin typeface="+mn-lt"/>
                <a:cs typeface="Times New Roman" pitchFamily="18" charset="0"/>
              </a:rPr>
              <a:t>Development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3132138" y="4221163"/>
            <a:ext cx="5111750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Financial Markets Development Department</a:t>
            </a:r>
            <a:endParaRPr lang="ru-RU" i="1" dirty="0">
              <a:cs typeface="Times New Roman" pitchFamily="18" charset="0"/>
            </a:endParaRPr>
          </a:p>
        </p:txBody>
      </p:sp>
      <p:sp>
        <p:nvSpPr>
          <p:cNvPr id="5143" name="TextBox 34"/>
          <p:cNvSpPr txBox="1">
            <a:spLocks noChangeArrowheads="1"/>
          </p:cNvSpPr>
          <p:nvPr/>
        </p:nvSpPr>
        <p:spPr bwMode="auto">
          <a:xfrm>
            <a:off x="560388" y="4797425"/>
            <a:ext cx="19954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latin typeface="+mn-lt"/>
                <a:cs typeface="Times New Roman" pitchFamily="18" charset="0"/>
              </a:rPr>
              <a:t>Customer and Investor Protection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55875" y="4829175"/>
            <a:ext cx="3052763" cy="584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1" dirty="0">
                <a:cs typeface="Times New Roman" pitchFamily="18" charset="0"/>
              </a:rPr>
              <a:t>General Directorate of Combating Unfair Market Practices</a:t>
            </a:r>
            <a:endParaRPr lang="ru-RU" sz="1600" i="1" dirty="0"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694363" y="4830763"/>
            <a:ext cx="3054350" cy="584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600" i="1" dirty="0">
                <a:cs typeface="Times New Roman" pitchFamily="18" charset="0"/>
              </a:rPr>
              <a:t>Consumers and Minority Shareholders Protection Service</a:t>
            </a:r>
            <a:endParaRPr lang="ru-RU" sz="1600" i="1" dirty="0">
              <a:cs typeface="Times New Roman" pitchFamily="18" charset="0"/>
            </a:endParaRPr>
          </a:p>
        </p:txBody>
      </p:sp>
      <p:sp>
        <p:nvSpPr>
          <p:cNvPr id="5146" name="TextBox 37"/>
          <p:cNvSpPr txBox="1">
            <a:spLocks noChangeArrowheads="1"/>
          </p:cNvSpPr>
          <p:nvPr/>
        </p:nvSpPr>
        <p:spPr bwMode="auto">
          <a:xfrm>
            <a:off x="560388" y="5815013"/>
            <a:ext cx="14970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>
                <a:latin typeface="+mn-lt"/>
                <a:cs typeface="Times New Roman" pitchFamily="18" charset="0"/>
              </a:rPr>
              <a:t>Reporting</a:t>
            </a:r>
            <a:endParaRPr lang="ru-RU" b="1">
              <a:latin typeface="+mn-lt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041650" y="5676900"/>
            <a:ext cx="4986338" cy="64611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i="1" dirty="0">
                <a:cs typeface="Times New Roman" pitchFamily="18" charset="0"/>
              </a:rPr>
              <a:t>Department of Collecting and Processing Reporting from Non-Credit Financial Institutions</a:t>
            </a:r>
            <a:endParaRPr lang="ru-RU" i="1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266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/>
                </a:solidFill>
                <a:cs typeface="Times New Roman" pitchFamily="18" charset="0"/>
              </a:rPr>
              <a:pPr algn="ctr">
                <a:defRPr/>
              </a:pPr>
              <a:t>17</a:t>
            </a:fld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6146" name="Текст 2"/>
          <p:cNvSpPr>
            <a:spLocks noGrp="1"/>
          </p:cNvSpPr>
          <p:nvPr>
            <p:ph type="body" sz="half" idx="1"/>
          </p:nvPr>
        </p:nvSpPr>
        <p:spPr>
          <a:xfrm>
            <a:off x="468313" y="1844675"/>
            <a:ext cx="4038600" cy="4525963"/>
          </a:xfrm>
        </p:spPr>
        <p:txBody>
          <a:bodyPr>
            <a:normAutofit lnSpcReduction="10000"/>
          </a:bodyPr>
          <a:lstStyle/>
          <a:p>
            <a:r>
              <a:rPr lang="en-US" sz="1700" dirty="0" smtClean="0"/>
              <a:t>professional participants of the securities market (incl. brokers (885), dealers (889), depositories (616), asset management companies (784), registrars (37));</a:t>
            </a:r>
          </a:p>
          <a:p>
            <a:r>
              <a:rPr lang="en-US" sz="1700" dirty="0" smtClean="0"/>
              <a:t>investment fund, mutual fund and private pension fund management companies (402);</a:t>
            </a:r>
          </a:p>
          <a:p>
            <a:r>
              <a:rPr lang="en-US" sz="1700" dirty="0" smtClean="0"/>
              <a:t>specialized depositaries of investment funds, mutual funds and pension funds (43);</a:t>
            </a:r>
          </a:p>
          <a:p>
            <a:r>
              <a:rPr lang="en-US" sz="1700" dirty="0" smtClean="0"/>
              <a:t>equity investment funds (7);</a:t>
            </a:r>
          </a:p>
          <a:p>
            <a:r>
              <a:rPr lang="en-US" sz="1700" dirty="0" smtClean="0"/>
              <a:t>clearing activities (6);</a:t>
            </a:r>
          </a:p>
          <a:p>
            <a:r>
              <a:rPr lang="en-US" sz="1700" dirty="0" smtClean="0"/>
              <a:t>central </a:t>
            </a:r>
            <a:r>
              <a:rPr lang="en-US" sz="1700" dirty="0" smtClean="0"/>
              <a:t>counterparty activities (3);</a:t>
            </a:r>
          </a:p>
          <a:p>
            <a:r>
              <a:rPr lang="en-US" sz="1700" dirty="0" smtClean="0"/>
              <a:t>trade organizing activities (8);</a:t>
            </a:r>
          </a:p>
          <a:p>
            <a:r>
              <a:rPr lang="en-US" sz="1700" dirty="0" smtClean="0"/>
              <a:t>central depository activities (1);</a:t>
            </a:r>
          </a:p>
          <a:p>
            <a:endParaRPr lang="en-US" sz="1600" dirty="0" smtClean="0"/>
          </a:p>
          <a:p>
            <a:endParaRPr lang="ru-RU" dirty="0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9950" y="1844675"/>
            <a:ext cx="4038600" cy="4525963"/>
          </a:xfrm>
        </p:spPr>
        <p:txBody>
          <a:bodyPr/>
          <a:lstStyle/>
          <a:p>
            <a:pPr>
              <a:defRPr/>
            </a:pPr>
            <a:r>
              <a:rPr lang="en-US" sz="1700" dirty="0"/>
              <a:t>i</a:t>
            </a:r>
            <a:r>
              <a:rPr lang="en-US" sz="1700" dirty="0" smtClean="0"/>
              <a:t>nsurance activities (598);</a:t>
            </a:r>
          </a:p>
          <a:p>
            <a:pPr>
              <a:defRPr/>
            </a:pPr>
            <a:r>
              <a:rPr lang="en-US" sz="1700" dirty="0"/>
              <a:t>p</a:t>
            </a:r>
            <a:r>
              <a:rPr lang="en-US" sz="1700" dirty="0" smtClean="0"/>
              <a:t>rivate pension funds (119);</a:t>
            </a:r>
          </a:p>
          <a:p>
            <a:pPr>
              <a:defRPr/>
            </a:pPr>
            <a:r>
              <a:rPr lang="en-US" sz="1700" dirty="0"/>
              <a:t>m</a:t>
            </a:r>
            <a:r>
              <a:rPr lang="en-US" sz="1700" dirty="0" smtClean="0"/>
              <a:t>icrofinance institutions (4667);</a:t>
            </a:r>
          </a:p>
          <a:p>
            <a:pPr>
              <a:defRPr/>
            </a:pPr>
            <a:r>
              <a:rPr lang="en-US" sz="1700" dirty="0"/>
              <a:t>c</a:t>
            </a:r>
            <a:r>
              <a:rPr lang="en-US" sz="1700" dirty="0" smtClean="0"/>
              <a:t>redit consumer cooperatives (3906);</a:t>
            </a:r>
          </a:p>
          <a:p>
            <a:pPr>
              <a:defRPr/>
            </a:pPr>
            <a:r>
              <a:rPr lang="en-US" sz="1700" dirty="0"/>
              <a:t>h</a:t>
            </a:r>
            <a:r>
              <a:rPr lang="en-US" sz="1700" dirty="0" smtClean="0"/>
              <a:t>ousing savings cooperatives (90);</a:t>
            </a:r>
          </a:p>
          <a:p>
            <a:pPr>
              <a:defRPr/>
            </a:pPr>
            <a:r>
              <a:rPr lang="en-US" sz="1700" dirty="0" smtClean="0"/>
              <a:t>credit bureaus (25);</a:t>
            </a:r>
          </a:p>
          <a:p>
            <a:pPr>
              <a:defRPr/>
            </a:pPr>
            <a:r>
              <a:rPr lang="en-US" sz="1700" dirty="0"/>
              <a:t>a</a:t>
            </a:r>
            <a:r>
              <a:rPr lang="en-US" sz="1700" dirty="0" smtClean="0"/>
              <a:t>ctuarial activities;</a:t>
            </a:r>
          </a:p>
          <a:p>
            <a:pPr>
              <a:defRPr/>
            </a:pPr>
            <a:r>
              <a:rPr lang="en-US" sz="1700" dirty="0"/>
              <a:t>c</a:t>
            </a:r>
            <a:r>
              <a:rPr lang="en-US" sz="1700" dirty="0" smtClean="0"/>
              <a:t>redit rating agencies (9);</a:t>
            </a:r>
          </a:p>
          <a:p>
            <a:pPr>
              <a:defRPr/>
            </a:pPr>
            <a:r>
              <a:rPr lang="en-US" sz="1700" dirty="0"/>
              <a:t>p</a:t>
            </a:r>
            <a:r>
              <a:rPr lang="en-US" sz="1700" dirty="0" smtClean="0"/>
              <a:t>awnshops;</a:t>
            </a:r>
          </a:p>
          <a:p>
            <a:pPr>
              <a:defRPr/>
            </a:pPr>
            <a:r>
              <a:rPr lang="en-US" sz="1700" dirty="0" smtClean="0"/>
              <a:t>agricultural credit consumer cooperatives.</a:t>
            </a:r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>
              <a:defRPr/>
            </a:pPr>
            <a:endParaRPr lang="en-US" sz="1600" dirty="0" smtClean="0"/>
          </a:p>
          <a:p>
            <a:pPr marL="0" indent="0">
              <a:buFontTx/>
              <a:buNone/>
              <a:defRPr/>
            </a:pPr>
            <a:endParaRPr lang="ru-RU" dirty="0"/>
          </a:p>
        </p:txBody>
      </p:sp>
      <p:sp>
        <p:nvSpPr>
          <p:cNvPr id="6151" name="Rectangle 9"/>
          <p:cNvSpPr>
            <a:spLocks noGrp="1" noChangeArrowheads="1"/>
          </p:cNvSpPr>
          <p:nvPr>
            <p:ph type="title"/>
          </p:nvPr>
        </p:nvSpPr>
        <p:spPr>
          <a:xfrm>
            <a:off x="179512" y="152623"/>
            <a:ext cx="7705725" cy="90011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0000"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Appendix 2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800" b="1" dirty="0" smtClean="0">
                <a:latin typeface="+mn-lt"/>
                <a:cs typeface="Times New Roman" pitchFamily="18" charset="0"/>
              </a:rPr>
              <a:t>Financial </a:t>
            </a:r>
            <a:r>
              <a:rPr lang="en-US" sz="2800" b="1" dirty="0" err="1" smtClean="0">
                <a:latin typeface="+mn-lt"/>
                <a:cs typeface="Times New Roman" pitchFamily="18" charset="0"/>
              </a:rPr>
              <a:t>megaregulator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: 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400" b="1" dirty="0" smtClean="0">
                <a:latin typeface="+mn-lt"/>
                <a:cs typeface="Times New Roman" pitchFamily="18" charset="0"/>
              </a:rPr>
              <a:t>Regulated </a:t>
            </a:r>
            <a:r>
              <a:rPr lang="en-US" sz="2400" b="1" dirty="0" smtClean="0">
                <a:latin typeface="+mn-lt"/>
                <a:cs typeface="Times New Roman" pitchFamily="18" charset="0"/>
              </a:rPr>
              <a:t>and supervised institutions</a:t>
            </a:r>
            <a:endParaRPr lang="ru-RU" sz="28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6153" name="TextBox 11"/>
          <p:cNvSpPr txBox="1">
            <a:spLocks noChangeArrowheads="1"/>
          </p:cNvSpPr>
          <p:nvPr/>
        </p:nvSpPr>
        <p:spPr bwMode="auto">
          <a:xfrm>
            <a:off x="323528" y="1340768"/>
            <a:ext cx="83518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b="1" dirty="0">
                <a:latin typeface="+mn-lt"/>
                <a:cs typeface="Times New Roman" pitchFamily="18" charset="0"/>
              </a:rPr>
              <a:t>Non-banking financial institutions which carry out the following kinds of activities </a:t>
            </a:r>
            <a:endParaRPr lang="ru-RU" b="1" dirty="0"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48277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Прямоугольник 37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/>
                </a:solidFill>
                <a:cs typeface="Times New Roman" pitchFamily="18" charset="0"/>
              </a:rPr>
              <a:pPr algn="ctr">
                <a:defRPr/>
              </a:pPr>
              <a:t>18</a:t>
            </a:fld>
            <a:endParaRPr lang="ru-RU" dirty="0">
              <a:solidFill>
                <a:schemeClr val="tx1"/>
              </a:solidFill>
              <a:cs typeface="Times New Roman" pitchFamily="18" charset="0"/>
            </a:endParaRPr>
          </a:p>
        </p:txBody>
      </p:sp>
      <p:sp>
        <p:nvSpPr>
          <p:cNvPr id="8196" name="Rectangle 9"/>
          <p:cNvSpPr>
            <a:spLocks noGrp="1" noChangeArrowheads="1"/>
          </p:cNvSpPr>
          <p:nvPr>
            <p:ph type="title"/>
          </p:nvPr>
        </p:nvSpPr>
        <p:spPr>
          <a:xfrm>
            <a:off x="251520" y="152623"/>
            <a:ext cx="7705725" cy="900113"/>
          </a:xfrm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anchor="b">
            <a:normAutofit fontScale="90000"/>
          </a:bodyPr>
          <a:lstStyle/>
          <a:p>
            <a:pPr algn="l"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Appendix 2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800" b="1" dirty="0" smtClean="0">
                <a:latin typeface="+mn-lt"/>
                <a:cs typeface="Times New Roman" pitchFamily="18" charset="0"/>
              </a:rPr>
              <a:t>Financial </a:t>
            </a:r>
            <a:r>
              <a:rPr lang="en-US" sz="2800" b="1" dirty="0" err="1" smtClean="0">
                <a:latin typeface="+mn-lt"/>
                <a:cs typeface="Times New Roman" pitchFamily="18" charset="0"/>
              </a:rPr>
              <a:t>megaregulator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:</a:t>
            </a:r>
            <a:br>
              <a:rPr lang="en-US" sz="2800" b="1" dirty="0" smtClean="0">
                <a:latin typeface="+mn-lt"/>
                <a:cs typeface="Times New Roman" pitchFamily="18" charset="0"/>
              </a:rPr>
            </a:br>
            <a:r>
              <a:rPr lang="en-US" sz="2400" b="1" dirty="0" smtClean="0">
                <a:latin typeface="+mn-lt"/>
                <a:cs typeface="Times New Roman" pitchFamily="18" charset="0"/>
              </a:rPr>
              <a:t>Prospective </a:t>
            </a:r>
            <a:r>
              <a:rPr lang="en-US" sz="2400" b="1" dirty="0" smtClean="0">
                <a:latin typeface="+mn-lt"/>
                <a:cs typeface="Times New Roman" pitchFamily="18" charset="0"/>
              </a:rPr>
              <a:t>directions of development</a:t>
            </a:r>
            <a:endParaRPr lang="ru-RU" sz="2400" b="1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8202" name="TextBox 11"/>
          <p:cNvSpPr txBox="1">
            <a:spLocks noChangeArrowheads="1"/>
          </p:cNvSpPr>
          <p:nvPr/>
        </p:nvSpPr>
        <p:spPr bwMode="auto">
          <a:xfrm>
            <a:off x="3419872" y="1340768"/>
            <a:ext cx="22463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/>
            <a:r>
              <a:rPr lang="en-US" sz="2400" b="1" dirty="0" smtClean="0">
                <a:latin typeface="+mn-lt"/>
              </a:rPr>
              <a:t>Start</a:t>
            </a:r>
            <a:endParaRPr lang="ru-RU" sz="2400" b="1" dirty="0">
              <a:latin typeface="+mn-lt"/>
            </a:endParaRPr>
          </a:p>
        </p:txBody>
      </p:sp>
      <p:sp>
        <p:nvSpPr>
          <p:cNvPr id="8203" name="Скругленный прямоугольник 12"/>
          <p:cNvSpPr>
            <a:spLocks noChangeArrowheads="1"/>
          </p:cNvSpPr>
          <p:nvPr/>
        </p:nvSpPr>
        <p:spPr bwMode="auto">
          <a:xfrm>
            <a:off x="2363390" y="2571750"/>
            <a:ext cx="2071688" cy="928688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2015</a:t>
            </a:r>
            <a:endParaRPr lang="ru-RU" sz="2400"/>
          </a:p>
        </p:txBody>
      </p:sp>
      <p:sp>
        <p:nvSpPr>
          <p:cNvPr id="8204" name="Скругленный прямоугольник 13"/>
          <p:cNvSpPr>
            <a:spLocks noChangeArrowheads="1"/>
          </p:cNvSpPr>
          <p:nvPr/>
        </p:nvSpPr>
        <p:spPr bwMode="auto">
          <a:xfrm>
            <a:off x="4508103" y="2571750"/>
            <a:ext cx="2071687" cy="928688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2015</a:t>
            </a:r>
            <a:endParaRPr lang="ru-RU" sz="2400"/>
          </a:p>
        </p:txBody>
      </p:sp>
      <p:sp>
        <p:nvSpPr>
          <p:cNvPr id="8205" name="Скругленный прямоугольник 14"/>
          <p:cNvSpPr>
            <a:spLocks noChangeArrowheads="1"/>
          </p:cNvSpPr>
          <p:nvPr/>
        </p:nvSpPr>
        <p:spPr bwMode="auto">
          <a:xfrm>
            <a:off x="6687740" y="2571750"/>
            <a:ext cx="2071688" cy="928688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2015</a:t>
            </a:r>
            <a:endParaRPr lang="ru-RU" sz="2400"/>
          </a:p>
        </p:txBody>
      </p:sp>
      <p:cxnSp>
        <p:nvCxnSpPr>
          <p:cNvPr id="16" name="Прямая со стрелкой 15"/>
          <p:cNvCxnSpPr/>
          <p:nvPr/>
        </p:nvCxnSpPr>
        <p:spPr bwMode="auto">
          <a:xfrm flipH="1">
            <a:off x="1579165" y="1747838"/>
            <a:ext cx="2497138" cy="681037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</a:schemeClr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7" name="Прямая со стрелкой 16"/>
          <p:cNvCxnSpPr/>
          <p:nvPr/>
        </p:nvCxnSpPr>
        <p:spPr bwMode="auto">
          <a:xfrm flipH="1">
            <a:off x="3293665" y="1747838"/>
            <a:ext cx="1004888" cy="752475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</a:schemeClr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Прямая со стрелкой 17"/>
          <p:cNvCxnSpPr/>
          <p:nvPr/>
        </p:nvCxnSpPr>
        <p:spPr bwMode="auto">
          <a:xfrm>
            <a:off x="4797028" y="1747838"/>
            <a:ext cx="2881312" cy="752475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</a:schemeClr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9" name="Прямая со стрелкой 18"/>
          <p:cNvCxnSpPr/>
          <p:nvPr/>
        </p:nvCxnSpPr>
        <p:spPr bwMode="auto">
          <a:xfrm>
            <a:off x="4554140" y="1804988"/>
            <a:ext cx="728663" cy="695325"/>
          </a:xfrm>
          <a:prstGeom prst="straightConnector1">
            <a:avLst/>
          </a:prstGeom>
          <a:gradFill rotWithShape="1">
            <a:gsLst>
              <a:gs pos="0">
                <a:schemeClr val="bg2">
                  <a:gamma/>
                  <a:tint val="26667"/>
                  <a:invGamma/>
                </a:schemeClr>
              </a:gs>
              <a:gs pos="100000">
                <a:schemeClr val="bg2">
                  <a:alpha val="14999"/>
                </a:schemeClr>
              </a:gs>
            </a:gsLst>
            <a:lin ang="5400000" scaled="1"/>
          </a:gradFill>
          <a:ln>
            <a:solidFill>
              <a:schemeClr val="tx1">
                <a:lumMod val="50000"/>
              </a:schemeClr>
            </a:solidFill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10" name="Скругленный прямоугольник 19"/>
          <p:cNvSpPr>
            <a:spLocks noChangeArrowheads="1"/>
          </p:cNvSpPr>
          <p:nvPr/>
        </p:nvSpPr>
        <p:spPr bwMode="auto">
          <a:xfrm>
            <a:off x="231378" y="2543175"/>
            <a:ext cx="2071687" cy="928688"/>
          </a:xfrm>
          <a:prstGeom prst="roundRect">
            <a:avLst>
              <a:gd name="adj" fmla="val 16667"/>
            </a:avLst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 algn="ctr"/>
            <a:r>
              <a:rPr lang="en-US" sz="2400"/>
              <a:t>2014</a:t>
            </a:r>
            <a:endParaRPr lang="ru-RU" sz="2400"/>
          </a:p>
        </p:txBody>
      </p:sp>
      <p:grpSp>
        <p:nvGrpSpPr>
          <p:cNvPr id="26" name="Группа 25"/>
          <p:cNvGrpSpPr/>
          <p:nvPr/>
        </p:nvGrpSpPr>
        <p:grpSpPr>
          <a:xfrm>
            <a:off x="4582538" y="3745023"/>
            <a:ext cx="2071670" cy="1534240"/>
            <a:chOff x="4594" y="1209734"/>
            <a:chExt cx="2209957" cy="1612979"/>
          </a:xfrm>
          <a:solidFill>
            <a:schemeClr val="accent2">
              <a:lumMod val="60000"/>
              <a:lumOff val="40000"/>
            </a:schemeClr>
          </a:solidFill>
          <a:effectLst/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4594" y="1209734"/>
              <a:ext cx="2209957" cy="1612979"/>
            </a:xfrm>
            <a:prstGeom prst="roundRect">
              <a:avLst/>
            </a:prstGeom>
            <a:grpFill/>
            <a:ln>
              <a:noFill/>
            </a:ln>
            <a:sp3d prstMaterial="plastic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Скругленный прямоугольник 4"/>
            <p:cNvSpPr/>
            <p:nvPr/>
          </p:nvSpPr>
          <p:spPr>
            <a:xfrm>
              <a:off x="83333" y="1288473"/>
              <a:ext cx="2052479" cy="145550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0" tIns="114300" rIns="114300" bIns="11430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ru-RU" sz="3000" i="1" dirty="0">
                  <a:solidFill>
                    <a:schemeClr val="tx1"/>
                  </a:solidFill>
                </a:rPr>
                <a:t>IFRS</a:t>
              </a:r>
              <a:endParaRPr lang="ru-RU" sz="30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2363222" y="3710298"/>
            <a:ext cx="2131218" cy="1612979"/>
            <a:chOff x="2325049" y="1209734"/>
            <a:chExt cx="2209957" cy="1612979"/>
          </a:xfrm>
          <a:solidFill>
            <a:schemeClr val="accent2">
              <a:lumMod val="60000"/>
              <a:lumOff val="40000"/>
            </a:schemeClr>
          </a:solidFill>
          <a:effectLst/>
          <a:scene3d>
            <a:camera prst="orthographicFront"/>
            <a:lightRig rig="flat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2325049" y="1209734"/>
              <a:ext cx="2209957" cy="1612979"/>
            </a:xfrm>
            <a:prstGeom prst="roundRect">
              <a:avLst/>
            </a:prstGeom>
            <a:grpFill/>
            <a:ln>
              <a:noFill/>
            </a:ln>
            <a:sp3d prstMaterial="plastic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Скругленный прямоугольник 4"/>
            <p:cNvSpPr/>
            <p:nvPr/>
          </p:nvSpPr>
          <p:spPr>
            <a:xfrm>
              <a:off x="2403788" y="1288473"/>
              <a:ext cx="2052479" cy="145550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4300" tIns="114300" rIns="114300" bIns="114300" spcCol="1270" anchor="ctr"/>
            <a:lstStyle/>
            <a:p>
              <a:pPr algn="ctr" defTabSz="13335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000" i="1" dirty="0">
                  <a:solidFill>
                    <a:schemeClr val="tx1"/>
                  </a:solidFill>
                </a:rPr>
                <a:t>Solvency II</a:t>
              </a:r>
              <a:endParaRPr lang="ru-RU" sz="30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2" name="Группа 31"/>
          <p:cNvGrpSpPr/>
          <p:nvPr/>
        </p:nvGrpSpPr>
        <p:grpSpPr>
          <a:xfrm>
            <a:off x="171831" y="3745023"/>
            <a:ext cx="2131218" cy="1534240"/>
            <a:chOff x="4645504" y="1209734"/>
            <a:chExt cx="2209957" cy="1612979"/>
          </a:xfrm>
          <a:solidFill>
            <a:schemeClr val="accent2">
              <a:lumMod val="60000"/>
              <a:lumOff val="40000"/>
            </a:schemeClr>
          </a:solidFill>
          <a:effectLst/>
          <a:scene3d>
            <a:camera prst="orthographicFront"/>
            <a:lightRig rig="flat" dir="t"/>
          </a:scene3d>
        </p:grpSpPr>
        <p:sp>
          <p:nvSpPr>
            <p:cNvPr id="33" name="Скругленный прямоугольник 32"/>
            <p:cNvSpPr/>
            <p:nvPr/>
          </p:nvSpPr>
          <p:spPr>
            <a:xfrm>
              <a:off x="4645504" y="1209734"/>
              <a:ext cx="2209957" cy="1612979"/>
            </a:xfrm>
            <a:prstGeom prst="roundRect">
              <a:avLst/>
            </a:prstGeom>
            <a:grpFill/>
            <a:ln>
              <a:noFill/>
            </a:ln>
            <a:sp3d prstMaterial="plastic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Скругленный прямоугольник 4"/>
            <p:cNvSpPr/>
            <p:nvPr/>
          </p:nvSpPr>
          <p:spPr>
            <a:xfrm>
              <a:off x="4724243" y="1288473"/>
              <a:ext cx="2052479" cy="145550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118110" tIns="118110" rIns="118110" bIns="118110" spcCol="1270" anchor="ctr"/>
            <a:lstStyle/>
            <a:p>
              <a:pPr algn="ctr" defTabSz="137795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altLang="ru-RU" sz="2500" i="1" dirty="0">
                  <a:solidFill>
                    <a:schemeClr val="tx1"/>
                  </a:solidFill>
                </a:rPr>
                <a:t>Code of Corporate Governance</a:t>
              </a:r>
              <a:endParaRPr lang="ru-RU" sz="2500" i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6833270" y="3789038"/>
            <a:ext cx="2131218" cy="1534240"/>
            <a:chOff x="6940512" y="1212670"/>
            <a:chExt cx="2209957" cy="1612979"/>
          </a:xfrm>
          <a:solidFill>
            <a:schemeClr val="accent2">
              <a:lumMod val="60000"/>
              <a:lumOff val="40000"/>
            </a:schemeClr>
          </a:solidFill>
          <a:effectLst/>
          <a:scene3d>
            <a:camera prst="orthographicFront"/>
            <a:lightRig rig="flat" dir="t"/>
          </a:scene3d>
        </p:grpSpPr>
        <p:sp>
          <p:nvSpPr>
            <p:cNvPr id="36" name="Скругленный прямоугольник 35"/>
            <p:cNvSpPr/>
            <p:nvPr/>
          </p:nvSpPr>
          <p:spPr>
            <a:xfrm>
              <a:off x="6940512" y="1212670"/>
              <a:ext cx="2209957" cy="1612979"/>
            </a:xfrm>
            <a:prstGeom prst="roundRect">
              <a:avLst/>
            </a:prstGeom>
            <a:grpFill/>
            <a:ln>
              <a:noFill/>
            </a:ln>
            <a:sp3d prstMaterial="plastic"/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rgbClr r="0" g="0" b="0"/>
            </a:fillRef>
            <a:effectRef idx="2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7" name="Скругленный прямоугольник 4"/>
            <p:cNvSpPr/>
            <p:nvPr/>
          </p:nvSpPr>
          <p:spPr>
            <a:xfrm>
              <a:off x="7019251" y="1291409"/>
              <a:ext cx="2052479" cy="1455501"/>
            </a:xfrm>
            <a:prstGeom prst="rect">
              <a:avLst/>
            </a:prstGeom>
            <a:grpFill/>
            <a:ln>
              <a:noFill/>
            </a:ln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49530" tIns="49530" rIns="49530" bIns="49530" spcCol="1270" anchor="ctr"/>
            <a:lstStyle/>
            <a:p>
              <a:pPr algn="ctr" defTabSz="577850">
                <a:lnSpc>
                  <a:spcPct val="90000"/>
                </a:lnSpc>
                <a:spcAft>
                  <a:spcPts val="0"/>
                </a:spcAft>
                <a:defRPr/>
              </a:pPr>
              <a:r>
                <a:rPr lang="en-US" altLang="ru-RU" sz="1300" i="1" dirty="0">
                  <a:solidFill>
                    <a:schemeClr val="tx1"/>
                  </a:solidFill>
                </a:rPr>
                <a:t> </a:t>
              </a:r>
              <a:r>
                <a:rPr lang="en-US" altLang="ru-RU" sz="3000" i="1" dirty="0">
                  <a:solidFill>
                    <a:schemeClr val="tx1"/>
                  </a:solidFill>
                </a:rPr>
                <a:t>Pension Guarantee System </a:t>
              </a:r>
              <a:endParaRPr lang="ru-RU" sz="3000" i="1" dirty="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1918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2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251520" y="188640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Agenda</a:t>
            </a:r>
            <a:endParaRPr lang="ru-RU" sz="2400" dirty="0">
              <a:latin typeface="+mn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1976641"/>
            <a:ext cx="4923784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800" b="1" dirty="0" smtClean="0"/>
              <a:t>Banking system trends </a:t>
            </a:r>
          </a:p>
          <a:p>
            <a:pPr marL="400050" indent="-400050">
              <a:buAutoNum type="romanUcPeriod"/>
            </a:pPr>
            <a:endParaRPr lang="en-US" sz="2800" b="1" dirty="0"/>
          </a:p>
          <a:p>
            <a:pPr marL="400050" indent="-400050">
              <a:buAutoNum type="romanUcPeriod"/>
            </a:pPr>
            <a:endParaRPr lang="en-US" sz="2800" b="1" dirty="0" smtClean="0"/>
          </a:p>
          <a:p>
            <a:pPr marL="400050" indent="-400050">
              <a:buAutoNum type="romanUcPeriod"/>
            </a:pPr>
            <a:r>
              <a:rPr lang="en-US" sz="2800" b="1" dirty="0" smtClean="0"/>
              <a:t>Basel III and DSIBs regulation</a:t>
            </a:r>
          </a:p>
          <a:p>
            <a:pPr marL="400050" indent="-400050">
              <a:buAutoNum type="romanUcPeriod"/>
            </a:pPr>
            <a:endParaRPr lang="en-US" sz="2800" b="1" dirty="0"/>
          </a:p>
          <a:p>
            <a:pPr marL="400050" indent="-400050">
              <a:buAutoNum type="romanUcPeriod"/>
            </a:pPr>
            <a:endParaRPr lang="en-US" sz="2800" b="1" dirty="0" smtClean="0"/>
          </a:p>
          <a:p>
            <a:pPr marL="400050" indent="-400050">
              <a:buAutoNum type="romanUcPeriod"/>
            </a:pPr>
            <a:r>
              <a:rPr lang="en-US" sz="2800" b="1" dirty="0" smtClean="0"/>
              <a:t>Discussion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3627518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3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5496" y="188640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Unsecured retail lending slow down</a:t>
            </a:r>
            <a:endParaRPr lang="ru-RU" sz="2400" dirty="0">
              <a:latin typeface="+mn-lt"/>
            </a:endParaRPr>
          </a:p>
        </p:txBody>
      </p:sp>
      <p:pic>
        <p:nvPicPr>
          <p:cNvPr id="1027" name="Picture 3" descr="C:\Documents and Settings\StezhkinAA\Рабочий стол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8" y="1268760"/>
            <a:ext cx="9045736" cy="4550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55576" y="5949280"/>
            <a:ext cx="547970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Bank of Russia’ regulatory response was targeted and efficient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86073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4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5496" y="188640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Loan quality adequately reflects economic situation</a:t>
            </a:r>
            <a:endParaRPr lang="ru-RU" sz="2400" dirty="0">
              <a:latin typeface="+mn-lt"/>
            </a:endParaRPr>
          </a:p>
        </p:txBody>
      </p:sp>
      <p:pic>
        <p:nvPicPr>
          <p:cNvPr id="3074" name="Picture 2" descr="C:\Documents and Settings\StezhkinAA\Рабочий стол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465039"/>
            <a:ext cx="8790633" cy="4609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49917" y="5353471"/>
            <a:ext cx="4119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/>
              <a:t>share of loans of 4 and 5 categories in total portfolio 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339752" y="5785519"/>
            <a:ext cx="45407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>
              <a:defRPr sz="1400" b="1"/>
            </a:lvl1pPr>
          </a:lstStyle>
          <a:p>
            <a:r>
              <a:rPr lang="en-US" dirty="0"/>
              <a:t>share of past dues in loans, deposits and other placements</a:t>
            </a:r>
          </a:p>
        </p:txBody>
      </p:sp>
    </p:spTree>
    <p:extLst>
      <p:ext uri="{BB962C8B-B14F-4D97-AF65-F5344CB8AC3E}">
        <p14:creationId xmlns:p14="http://schemas.microsoft.com/office/powerpoint/2010/main" val="2804619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5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07504" y="188640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Operating environment becomes challenging</a:t>
            </a:r>
            <a:endParaRPr lang="ru-RU" sz="2400" dirty="0">
              <a:latin typeface="+mn-lt"/>
            </a:endParaRPr>
          </a:p>
        </p:txBody>
      </p:sp>
      <p:pic>
        <p:nvPicPr>
          <p:cNvPr id="2050" name="Picture 2" descr="C:\Documents and Settings\StezhkinAA\Рабочий стол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70" y="1268760"/>
            <a:ext cx="8886234" cy="49318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91680" y="6200656"/>
            <a:ext cx="6119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Profit as for 1Q 2014 </a:t>
            </a:r>
            <a:r>
              <a:rPr lang="en-US" b="1" dirty="0"/>
              <a:t>– 233 </a:t>
            </a:r>
            <a:r>
              <a:rPr lang="en-US" b="1" dirty="0" err="1"/>
              <a:t>bln</a:t>
            </a:r>
            <a:r>
              <a:rPr lang="en-US" b="1" dirty="0"/>
              <a:t>. rub</a:t>
            </a:r>
            <a:r>
              <a:rPr lang="en-US" b="1" dirty="0" smtClean="0"/>
              <a:t>. (1Q 2013 – 239 </a:t>
            </a:r>
            <a:r>
              <a:rPr lang="en-US" b="1" dirty="0" err="1" smtClean="0"/>
              <a:t>bln</a:t>
            </a:r>
            <a:r>
              <a:rPr lang="en-US" b="1" dirty="0" smtClean="0"/>
              <a:t>. </a:t>
            </a:r>
            <a:r>
              <a:rPr lang="en-US" b="1" dirty="0"/>
              <a:t>r</a:t>
            </a:r>
            <a:r>
              <a:rPr lang="en-US" b="1" dirty="0" smtClean="0"/>
              <a:t>ub. )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46181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6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35496" y="188640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Banks learn operate with Basel III capital requirements</a:t>
            </a:r>
            <a:endParaRPr lang="ru-RU" sz="2400" dirty="0">
              <a:latin typeface="+mn-lt"/>
            </a:endParaRPr>
          </a:p>
        </p:txBody>
      </p:sp>
      <p:pic>
        <p:nvPicPr>
          <p:cNvPr id="1026" name="Picture 2" descr="C:\Documents and Settings\StezhkinAA\Рабочий стол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564" y="1411982"/>
            <a:ext cx="8774932" cy="485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ятиугольник 2"/>
          <p:cNvSpPr/>
          <p:nvPr/>
        </p:nvSpPr>
        <p:spPr>
          <a:xfrm flipH="1">
            <a:off x="7395120" y="4977993"/>
            <a:ext cx="1460526" cy="216024"/>
          </a:xfrm>
          <a:prstGeom prst="homePlate">
            <a:avLst>
              <a:gd name="adj" fmla="val 172635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/>
              <a:t>CET1 min = 5,0%</a:t>
            </a:r>
            <a:endParaRPr lang="ru-RU" sz="800" b="1" dirty="0"/>
          </a:p>
        </p:txBody>
      </p:sp>
    </p:spTree>
    <p:extLst>
      <p:ext uri="{BB962C8B-B14F-4D97-AF65-F5344CB8AC3E}">
        <p14:creationId xmlns:p14="http://schemas.microsoft.com/office/powerpoint/2010/main" val="361947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291" name="AutoShape 220"/>
          <p:cNvSpPr>
            <a:spLocks noChangeArrowheads="1"/>
          </p:cNvSpPr>
          <p:nvPr/>
        </p:nvSpPr>
        <p:spPr bwMode="auto">
          <a:xfrm flipH="1">
            <a:off x="798513" y="1485677"/>
            <a:ext cx="1536700" cy="701675"/>
          </a:xfrm>
          <a:prstGeom prst="rtTriangle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AF5F6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292" name="Rectangle 214"/>
          <p:cNvSpPr>
            <a:spLocks noChangeArrowheads="1"/>
          </p:cNvSpPr>
          <p:nvPr/>
        </p:nvSpPr>
        <p:spPr bwMode="auto">
          <a:xfrm>
            <a:off x="3107879" y="2278906"/>
            <a:ext cx="1528762" cy="34337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293" name="Rectangle 215"/>
          <p:cNvSpPr>
            <a:spLocks noChangeArrowheads="1"/>
          </p:cNvSpPr>
          <p:nvPr/>
        </p:nvSpPr>
        <p:spPr bwMode="auto">
          <a:xfrm>
            <a:off x="806450" y="2182589"/>
            <a:ext cx="1528763" cy="3641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294" name="Rectangle 2"/>
          <p:cNvSpPr txBox="1">
            <a:spLocks noChangeArrowheads="1"/>
          </p:cNvSpPr>
          <p:nvPr/>
        </p:nvSpPr>
        <p:spPr bwMode="auto">
          <a:xfrm>
            <a:off x="107504" y="206432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j-lt"/>
                <a:cs typeface="Times New Roman" pitchFamily="18" charset="0"/>
              </a:rPr>
              <a:t>Basel </a:t>
            </a:r>
            <a:r>
              <a:rPr lang="en-US" sz="2800" b="1" dirty="0">
                <a:latin typeface="+mj-lt"/>
                <a:cs typeface="Times New Roman" pitchFamily="18" charset="0"/>
              </a:rPr>
              <a:t>III in </a:t>
            </a:r>
            <a:r>
              <a:rPr lang="en-US" sz="2800" b="1" dirty="0" smtClean="0">
                <a:latin typeface="+mj-lt"/>
                <a:cs typeface="Times New Roman" pitchFamily="18" charset="0"/>
              </a:rPr>
              <a:t>Russia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>
                <a:cs typeface="Times New Roman" pitchFamily="18" charset="0"/>
              </a:rPr>
              <a:t>Capital Adequacy </a:t>
            </a:r>
            <a:r>
              <a:rPr lang="en-US" sz="2400" b="1" dirty="0" smtClean="0">
                <a:cs typeface="Times New Roman" pitchFamily="18" charset="0"/>
              </a:rPr>
              <a:t>Requirements</a:t>
            </a:r>
            <a:endParaRPr lang="ru-RU" sz="2400" dirty="0"/>
          </a:p>
        </p:txBody>
      </p:sp>
      <p:sp>
        <p:nvSpPr>
          <p:cNvPr id="12295" name="TextBox 23"/>
          <p:cNvSpPr txBox="1">
            <a:spLocks noChangeArrowheads="1"/>
          </p:cNvSpPr>
          <p:nvPr/>
        </p:nvSpPr>
        <p:spPr bwMode="auto">
          <a:xfrm>
            <a:off x="5081463" y="2325688"/>
            <a:ext cx="3883025" cy="13080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Aft>
                <a:spcPts val="600"/>
              </a:spcAft>
              <a:buClr>
                <a:srgbClr val="14821E"/>
              </a:buClr>
            </a:pPr>
            <a:r>
              <a:rPr lang="en-US" sz="1600" b="1" dirty="0">
                <a:latin typeface="+mn-lt"/>
                <a:cs typeface="Times New Roman" pitchFamily="18" charset="0"/>
              </a:rPr>
              <a:t>Total capital  ≥ 10 percent of RWA</a:t>
            </a:r>
            <a:endParaRPr lang="ru-RU" sz="1600" b="1" dirty="0">
              <a:latin typeface="+mn-lt"/>
              <a:cs typeface="Times New Roman" pitchFamily="18" charset="0"/>
            </a:endParaRPr>
          </a:p>
          <a:p>
            <a:pPr marL="0" indent="0" eaLnBrk="1" hangingPunct="1">
              <a:spcAft>
                <a:spcPts val="600"/>
              </a:spcAft>
              <a:buClr>
                <a:srgbClr val="14821E"/>
              </a:buClr>
            </a:pPr>
            <a:r>
              <a:rPr lang="en-US" sz="1600" b="1" dirty="0">
                <a:cs typeface="Times New Roman" pitchFamily="18" charset="0"/>
              </a:rPr>
              <a:t>Tier 1</a:t>
            </a:r>
            <a:r>
              <a:rPr lang="ru-RU" sz="1600" b="1" dirty="0">
                <a:cs typeface="Times New Roman" pitchFamily="18" charset="0"/>
              </a:rPr>
              <a:t> </a:t>
            </a:r>
            <a:r>
              <a:rPr lang="en-US" sz="1600" b="1" dirty="0">
                <a:cs typeface="Times New Roman" pitchFamily="18" charset="0"/>
              </a:rPr>
              <a:t>≥</a:t>
            </a:r>
            <a:r>
              <a:rPr lang="ru-RU" sz="1600" b="1" dirty="0">
                <a:cs typeface="Times New Roman" pitchFamily="18" charset="0"/>
              </a:rPr>
              <a:t> 5,5</a:t>
            </a:r>
            <a:r>
              <a:rPr lang="ru-RU" sz="1600" b="1" dirty="0" smtClean="0">
                <a:cs typeface="Times New Roman" pitchFamily="18" charset="0"/>
              </a:rPr>
              <a:t>%</a:t>
            </a:r>
            <a:endParaRPr lang="en-US" sz="1600" b="1" dirty="0" smtClean="0">
              <a:latin typeface="+mn-lt"/>
              <a:cs typeface="Times New Roman" pitchFamily="18" charset="0"/>
            </a:endParaRPr>
          </a:p>
          <a:p>
            <a:pPr marL="0" indent="0" eaLnBrk="1" hangingPunct="1">
              <a:spcAft>
                <a:spcPts val="600"/>
              </a:spcAft>
              <a:buClr>
                <a:srgbClr val="14821E"/>
              </a:buClr>
            </a:pPr>
            <a:r>
              <a:rPr lang="en-US" sz="1600" b="1" dirty="0" smtClean="0">
                <a:latin typeface="+mn-lt"/>
                <a:cs typeface="Times New Roman" pitchFamily="18" charset="0"/>
              </a:rPr>
              <a:t>CET1 </a:t>
            </a:r>
            <a:r>
              <a:rPr lang="en-US" sz="1600" b="1" dirty="0">
                <a:latin typeface="+mn-lt"/>
                <a:cs typeface="Times New Roman" pitchFamily="18" charset="0"/>
              </a:rPr>
              <a:t>capital ratio ≥ 5,0</a:t>
            </a:r>
            <a:r>
              <a:rPr lang="en-US" sz="1600" b="1" dirty="0" smtClean="0">
                <a:latin typeface="+mn-lt"/>
                <a:cs typeface="Times New Roman" pitchFamily="18" charset="0"/>
              </a:rPr>
              <a:t>%</a:t>
            </a:r>
          </a:p>
          <a:p>
            <a:pPr marL="0" indent="0" eaLnBrk="1" hangingPunct="1">
              <a:spcAft>
                <a:spcPts val="600"/>
              </a:spcAft>
              <a:buClr>
                <a:srgbClr val="14821E"/>
              </a:buClr>
            </a:pPr>
            <a:r>
              <a:rPr lang="en-US" sz="1600" b="1" dirty="0" smtClean="0">
                <a:latin typeface="+mn-lt"/>
                <a:cs typeface="Times New Roman" pitchFamily="18" charset="0"/>
              </a:rPr>
              <a:t>Point of non-viability trigger for CET1=5,5%</a:t>
            </a:r>
            <a:endParaRPr lang="en-US" sz="1600" b="1" dirty="0">
              <a:latin typeface="+mn-lt"/>
              <a:cs typeface="Times New Roman" pitchFamily="18" charset="0"/>
            </a:endParaRPr>
          </a:p>
        </p:txBody>
      </p:sp>
      <p:sp>
        <p:nvSpPr>
          <p:cNvPr id="12296" name="TextBox 23"/>
          <p:cNvSpPr txBox="1">
            <a:spLocks noChangeArrowheads="1"/>
          </p:cNvSpPr>
          <p:nvPr/>
        </p:nvSpPr>
        <p:spPr bwMode="auto">
          <a:xfrm>
            <a:off x="5081463" y="1938338"/>
            <a:ext cx="3883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2D2D8A"/>
              </a:buClr>
            </a:pPr>
            <a:r>
              <a:rPr lang="en-US" b="1" dirty="0">
                <a:latin typeface="+mn-lt"/>
                <a:cs typeface="Times New Roman" pitchFamily="18" charset="0"/>
              </a:rPr>
              <a:t>Current situation</a:t>
            </a:r>
          </a:p>
        </p:txBody>
      </p:sp>
      <p:sp>
        <p:nvSpPr>
          <p:cNvPr id="12297" name="TextBox 42"/>
          <p:cNvSpPr txBox="1">
            <a:spLocks noChangeArrowheads="1"/>
          </p:cNvSpPr>
          <p:nvPr/>
        </p:nvSpPr>
        <p:spPr bwMode="auto">
          <a:xfrm>
            <a:off x="5081463" y="4522788"/>
            <a:ext cx="3883025" cy="3460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1">
                <a:lumMod val="65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Aft>
                <a:spcPts val="600"/>
              </a:spcAft>
              <a:buClr>
                <a:srgbClr val="14821E"/>
              </a:buClr>
            </a:pPr>
            <a:r>
              <a:rPr lang="en-US" sz="1600" b="1" dirty="0">
                <a:latin typeface="+mn-lt"/>
                <a:cs typeface="Times New Roman" pitchFamily="18" charset="0"/>
              </a:rPr>
              <a:t>Tier 1 ≥ </a:t>
            </a:r>
            <a:r>
              <a:rPr lang="ru-RU" sz="1600" b="1" dirty="0">
                <a:latin typeface="+mn-lt"/>
                <a:cs typeface="Times New Roman" pitchFamily="18" charset="0"/>
              </a:rPr>
              <a:t>6</a:t>
            </a:r>
            <a:r>
              <a:rPr lang="en-US" sz="1600" b="1" dirty="0">
                <a:latin typeface="+mn-lt"/>
                <a:cs typeface="Times New Roman" pitchFamily="18" charset="0"/>
              </a:rPr>
              <a:t>,0% in 2015</a:t>
            </a:r>
          </a:p>
        </p:txBody>
      </p:sp>
      <p:sp>
        <p:nvSpPr>
          <p:cNvPr id="12298" name="TextBox 23"/>
          <p:cNvSpPr txBox="1">
            <a:spLocks noChangeArrowheads="1"/>
          </p:cNvSpPr>
          <p:nvPr/>
        </p:nvSpPr>
        <p:spPr bwMode="auto">
          <a:xfrm>
            <a:off x="5081463" y="4154488"/>
            <a:ext cx="38830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spcAft>
                <a:spcPts val="600"/>
              </a:spcAft>
              <a:buClr>
                <a:srgbClr val="2D2D8A"/>
              </a:buClr>
            </a:pPr>
            <a:r>
              <a:rPr lang="en-US" b="1" dirty="0" smtClean="0">
                <a:latin typeface="+mn-lt"/>
                <a:cs typeface="Times New Roman" pitchFamily="18" charset="0"/>
              </a:rPr>
              <a:t>Perspective</a:t>
            </a:r>
            <a:endParaRPr lang="en-US" b="1" dirty="0">
              <a:latin typeface="+mn-lt"/>
              <a:cs typeface="Times New Roman" pitchFamily="18" charset="0"/>
            </a:endParaRPr>
          </a:p>
        </p:txBody>
      </p:sp>
      <p:sp>
        <p:nvSpPr>
          <p:cNvPr id="12304" name="AutoShape 194"/>
          <p:cNvSpPr>
            <a:spLocks noChangeArrowheads="1"/>
          </p:cNvSpPr>
          <p:nvPr/>
        </p:nvSpPr>
        <p:spPr bwMode="auto">
          <a:xfrm flipH="1">
            <a:off x="827088" y="1519014"/>
            <a:ext cx="1485900" cy="685800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305" name="Rectangle 195"/>
          <p:cNvSpPr>
            <a:spLocks noChangeArrowheads="1"/>
          </p:cNvSpPr>
          <p:nvPr/>
        </p:nvSpPr>
        <p:spPr bwMode="auto">
          <a:xfrm>
            <a:off x="827088" y="2204814"/>
            <a:ext cx="1485900" cy="93662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1400" i="1">
                <a:cs typeface="Times New Roman" pitchFamily="18" charset="0"/>
              </a:rPr>
              <a:t>Tier 2</a:t>
            </a:r>
            <a:br>
              <a:rPr lang="en-US" sz="1400" i="1">
                <a:cs typeface="Times New Roman" pitchFamily="18" charset="0"/>
              </a:rPr>
            </a:br>
            <a:r>
              <a:rPr lang="en-US" sz="1400" i="1">
                <a:cs typeface="Times New Roman" pitchFamily="18" charset="0"/>
              </a:rPr>
              <a:t>2%</a:t>
            </a:r>
            <a:endParaRPr lang="ru-RU" sz="1400" i="1">
              <a:cs typeface="Times New Roman" pitchFamily="18" charset="0"/>
            </a:endParaRPr>
          </a:p>
        </p:txBody>
      </p:sp>
      <p:sp>
        <p:nvSpPr>
          <p:cNvPr id="12306" name="Rectangle 196"/>
          <p:cNvSpPr>
            <a:spLocks noChangeArrowheads="1"/>
          </p:cNvSpPr>
          <p:nvPr/>
        </p:nvSpPr>
        <p:spPr bwMode="auto">
          <a:xfrm>
            <a:off x="827088" y="3898677"/>
            <a:ext cx="1485900" cy="1187450"/>
          </a:xfrm>
          <a:prstGeom prst="rect">
            <a:avLst/>
          </a:prstGeom>
          <a:solidFill>
            <a:srgbClr val="EAF5F6"/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 anchorCtr="1"/>
          <a:lstStyle/>
          <a:p>
            <a:pPr algn="ctr"/>
            <a:r>
              <a:rPr lang="en-US" sz="1400" i="1">
                <a:cs typeface="Times New Roman" pitchFamily="18" charset="0"/>
              </a:rPr>
              <a:t>Capital conservation buffer</a:t>
            </a:r>
            <a:br>
              <a:rPr lang="en-US" sz="1400" i="1">
                <a:cs typeface="Times New Roman" pitchFamily="18" charset="0"/>
              </a:rPr>
            </a:br>
            <a:r>
              <a:rPr lang="en-US" sz="1400" i="1">
                <a:cs typeface="Times New Roman" pitchFamily="18" charset="0"/>
              </a:rPr>
              <a:t>2</a:t>
            </a:r>
            <a:r>
              <a:rPr lang="ru-RU" sz="1400" i="1">
                <a:cs typeface="Times New Roman" pitchFamily="18" charset="0"/>
              </a:rPr>
              <a:t>,</a:t>
            </a:r>
            <a:r>
              <a:rPr lang="en-US" sz="1400" i="1">
                <a:cs typeface="Times New Roman" pitchFamily="18" charset="0"/>
              </a:rPr>
              <a:t>5%</a:t>
            </a:r>
            <a:endParaRPr lang="ru-RU" sz="1400" i="1">
              <a:cs typeface="Times New Roman" pitchFamily="18" charset="0"/>
            </a:endParaRPr>
          </a:p>
        </p:txBody>
      </p:sp>
      <p:sp>
        <p:nvSpPr>
          <p:cNvPr id="12307" name="Rectangle 197"/>
          <p:cNvSpPr>
            <a:spLocks noChangeArrowheads="1"/>
          </p:cNvSpPr>
          <p:nvPr/>
        </p:nvSpPr>
        <p:spPr bwMode="auto">
          <a:xfrm>
            <a:off x="827088" y="5079777"/>
            <a:ext cx="1485900" cy="725487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en-US" sz="1400" i="1" dirty="0">
                <a:cs typeface="Times New Roman" pitchFamily="18" charset="0"/>
              </a:rPr>
              <a:t>CET1</a:t>
            </a:r>
            <a:br>
              <a:rPr lang="en-US" sz="1400" i="1" dirty="0">
                <a:cs typeface="Times New Roman" pitchFamily="18" charset="0"/>
              </a:rPr>
            </a:br>
            <a:r>
              <a:rPr lang="en-US" sz="1400" i="1" dirty="0">
                <a:cs typeface="Times New Roman" pitchFamily="18" charset="0"/>
              </a:rPr>
              <a:t>4</a:t>
            </a:r>
            <a:r>
              <a:rPr lang="ru-RU" sz="1400" i="1" dirty="0">
                <a:cs typeface="Times New Roman" pitchFamily="18" charset="0"/>
              </a:rPr>
              <a:t>,</a:t>
            </a:r>
            <a:r>
              <a:rPr lang="en-US" sz="1400" i="1" dirty="0">
                <a:cs typeface="Times New Roman" pitchFamily="18" charset="0"/>
              </a:rPr>
              <a:t>5%</a:t>
            </a:r>
            <a:endParaRPr lang="ru-RU" sz="1400" i="1" dirty="0">
              <a:cs typeface="Times New Roman" pitchFamily="18" charset="0"/>
            </a:endParaRPr>
          </a:p>
        </p:txBody>
      </p:sp>
      <p:sp>
        <p:nvSpPr>
          <p:cNvPr id="12308" name="Rectangle 198"/>
          <p:cNvSpPr>
            <a:spLocks noChangeArrowheads="1"/>
          </p:cNvSpPr>
          <p:nvPr/>
        </p:nvSpPr>
        <p:spPr bwMode="auto">
          <a:xfrm>
            <a:off x="467544" y="5695727"/>
            <a:ext cx="19716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1200" b="1" dirty="0">
                <a:cs typeface="Times New Roman" pitchFamily="18" charset="0"/>
              </a:rPr>
              <a:t>Basel III </a:t>
            </a:r>
          </a:p>
          <a:p>
            <a:pPr algn="ctr"/>
            <a:r>
              <a:rPr lang="en-US" sz="1200" dirty="0">
                <a:cs typeface="Times New Roman" pitchFamily="18" charset="0"/>
              </a:rPr>
              <a:t>minimum requirements with buffers (fully load, </a:t>
            </a:r>
            <a:r>
              <a:rPr lang="en-US" sz="1200" dirty="0" smtClean="0">
                <a:cs typeface="Times New Roman" pitchFamily="18" charset="0"/>
              </a:rPr>
              <a:t>start  </a:t>
            </a:r>
            <a:r>
              <a:rPr lang="en-US" sz="1200" dirty="0">
                <a:cs typeface="Times New Roman" pitchFamily="18" charset="0"/>
              </a:rPr>
              <a:t>1.01.2019)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309" name="Rectangle 199"/>
          <p:cNvSpPr>
            <a:spLocks noChangeArrowheads="1"/>
          </p:cNvSpPr>
          <p:nvPr/>
        </p:nvSpPr>
        <p:spPr bwMode="auto">
          <a:xfrm>
            <a:off x="827088" y="3098577"/>
            <a:ext cx="1485900" cy="800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en-US" sz="1400" i="1">
                <a:cs typeface="Times New Roman" pitchFamily="18" charset="0"/>
              </a:rPr>
              <a:t>Additional Tier 1</a:t>
            </a:r>
            <a:br>
              <a:rPr lang="en-US" sz="1400" i="1">
                <a:cs typeface="Times New Roman" pitchFamily="18" charset="0"/>
              </a:rPr>
            </a:br>
            <a:r>
              <a:rPr lang="en-US" sz="1400" i="1">
                <a:cs typeface="Times New Roman" pitchFamily="18" charset="0"/>
              </a:rPr>
              <a:t>1</a:t>
            </a:r>
            <a:r>
              <a:rPr lang="ru-RU" sz="1400" i="1">
                <a:cs typeface="Times New Roman" pitchFamily="18" charset="0"/>
              </a:rPr>
              <a:t>,</a:t>
            </a:r>
            <a:r>
              <a:rPr lang="en-US" sz="1400" i="1">
                <a:cs typeface="Times New Roman" pitchFamily="18" charset="0"/>
              </a:rPr>
              <a:t>5%</a:t>
            </a:r>
            <a:endParaRPr lang="ru-RU" sz="1400" i="1">
              <a:cs typeface="Times New Roman" pitchFamily="18" charset="0"/>
            </a:endParaRPr>
          </a:p>
        </p:txBody>
      </p:sp>
      <p:sp>
        <p:nvSpPr>
          <p:cNvPr id="12310" name="Rectangle 200"/>
          <p:cNvSpPr>
            <a:spLocks noChangeArrowheads="1"/>
          </p:cNvSpPr>
          <p:nvPr/>
        </p:nvSpPr>
        <p:spPr bwMode="auto">
          <a:xfrm>
            <a:off x="3133328" y="1628800"/>
            <a:ext cx="14859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ru-RU" sz="1400" b="1" dirty="0" err="1">
                <a:cs typeface="Times New Roman" pitchFamily="18" charset="0"/>
              </a:rPr>
              <a:t>Total</a:t>
            </a:r>
            <a:r>
              <a:rPr lang="ru-RU" sz="1400" b="1" dirty="0">
                <a:cs typeface="Times New Roman" pitchFamily="18" charset="0"/>
              </a:rPr>
              <a:t> </a:t>
            </a:r>
            <a:r>
              <a:rPr lang="ru-RU" sz="1400" b="1" dirty="0" err="1">
                <a:cs typeface="Times New Roman" pitchFamily="18" charset="0"/>
              </a:rPr>
              <a:t>capital</a:t>
            </a:r>
            <a:endParaRPr lang="ru-RU" sz="1400" b="1" dirty="0">
              <a:cs typeface="Times New Roman" pitchFamily="18" charset="0"/>
            </a:endParaRPr>
          </a:p>
        </p:txBody>
      </p:sp>
      <p:sp>
        <p:nvSpPr>
          <p:cNvPr id="12311" name="Rectangle 201"/>
          <p:cNvSpPr>
            <a:spLocks noChangeArrowheads="1"/>
          </p:cNvSpPr>
          <p:nvPr/>
        </p:nvSpPr>
        <p:spPr bwMode="auto">
          <a:xfrm>
            <a:off x="3130104" y="4125169"/>
            <a:ext cx="1485900" cy="70008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1400" i="1">
                <a:cs typeface="Times New Roman" pitchFamily="18" charset="0"/>
              </a:rPr>
              <a:t>Additional Tier 1</a:t>
            </a:r>
            <a:br>
              <a:rPr lang="ru-RU" sz="1400" i="1">
                <a:cs typeface="Times New Roman" pitchFamily="18" charset="0"/>
              </a:rPr>
            </a:br>
            <a:r>
              <a:rPr lang="ru-RU" sz="1400" i="1">
                <a:cs typeface="Times New Roman" pitchFamily="18" charset="0"/>
              </a:rPr>
              <a:t>0,5%</a:t>
            </a:r>
          </a:p>
        </p:txBody>
      </p:sp>
      <p:sp>
        <p:nvSpPr>
          <p:cNvPr id="12312" name="Rectangle 202"/>
          <p:cNvSpPr>
            <a:spLocks noChangeArrowheads="1"/>
          </p:cNvSpPr>
          <p:nvPr/>
        </p:nvSpPr>
        <p:spPr bwMode="auto">
          <a:xfrm>
            <a:off x="3130104" y="4825256"/>
            <a:ext cx="1485900" cy="8636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>
            <a:solidFill>
              <a:srgbClr val="003300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/>
            <a:r>
              <a:rPr lang="ru-RU" sz="1400" i="1">
                <a:cs typeface="Times New Roman" pitchFamily="18" charset="0"/>
              </a:rPr>
              <a:t>CET1</a:t>
            </a:r>
            <a:br>
              <a:rPr lang="ru-RU" sz="1400" i="1">
                <a:cs typeface="Times New Roman" pitchFamily="18" charset="0"/>
              </a:rPr>
            </a:br>
            <a:r>
              <a:rPr lang="ru-RU" sz="1400" i="1">
                <a:cs typeface="Times New Roman" pitchFamily="18" charset="0"/>
              </a:rPr>
              <a:t>5%</a:t>
            </a:r>
          </a:p>
        </p:txBody>
      </p:sp>
      <p:sp>
        <p:nvSpPr>
          <p:cNvPr id="12313" name="Rectangle 203"/>
          <p:cNvSpPr>
            <a:spLocks noChangeArrowheads="1"/>
          </p:cNvSpPr>
          <p:nvPr/>
        </p:nvSpPr>
        <p:spPr bwMode="auto">
          <a:xfrm>
            <a:off x="2915816" y="5679331"/>
            <a:ext cx="1945704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 anchorCtr="1"/>
          <a:lstStyle/>
          <a:p>
            <a:pPr algn="ctr"/>
            <a:r>
              <a:rPr lang="en-US" sz="1200" b="1" dirty="0">
                <a:cs typeface="Times New Roman" pitchFamily="18" charset="0"/>
              </a:rPr>
              <a:t>Bank of Russia</a:t>
            </a:r>
            <a:r>
              <a:rPr lang="en-US" sz="1200" dirty="0">
                <a:cs typeface="Times New Roman" pitchFamily="18" charset="0"/>
              </a:rPr>
              <a:t> </a:t>
            </a:r>
          </a:p>
          <a:p>
            <a:pPr algn="ctr"/>
            <a:r>
              <a:rPr lang="en-US" sz="1200" dirty="0">
                <a:cs typeface="Times New Roman" pitchFamily="18" charset="0"/>
              </a:rPr>
              <a:t>current minimum  capital requirements </a:t>
            </a:r>
            <a:r>
              <a:rPr lang="en-US" sz="1200" dirty="0" smtClean="0">
                <a:cs typeface="Times New Roman" pitchFamily="18" charset="0"/>
              </a:rPr>
              <a:t>(start 1.01.2014</a:t>
            </a:r>
            <a:r>
              <a:rPr lang="en-US" sz="1200" dirty="0">
                <a:cs typeface="Times New Roman" pitchFamily="18" charset="0"/>
              </a:rPr>
              <a:t>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2314" name="Rectangle 204"/>
          <p:cNvSpPr>
            <a:spLocks noChangeArrowheads="1"/>
          </p:cNvSpPr>
          <p:nvPr/>
        </p:nvSpPr>
        <p:spPr bwMode="auto">
          <a:xfrm>
            <a:off x="3130104" y="2304306"/>
            <a:ext cx="1485900" cy="1820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9525" algn="ctr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/>
            <a:r>
              <a:rPr lang="ru-RU" sz="1400" i="1" dirty="0" err="1">
                <a:cs typeface="Times New Roman" pitchFamily="18" charset="0"/>
              </a:rPr>
              <a:t>Tier</a:t>
            </a:r>
            <a:r>
              <a:rPr lang="ru-RU" sz="1400" i="1" dirty="0">
                <a:cs typeface="Times New Roman" pitchFamily="18" charset="0"/>
              </a:rPr>
              <a:t> 2</a:t>
            </a:r>
            <a:br>
              <a:rPr lang="ru-RU" sz="1400" i="1" dirty="0">
                <a:cs typeface="Times New Roman" pitchFamily="18" charset="0"/>
              </a:rPr>
            </a:br>
            <a:endParaRPr lang="ru-RU" sz="1400" i="1" dirty="0">
              <a:cs typeface="Times New Roman" pitchFamily="18" charset="0"/>
            </a:endParaRPr>
          </a:p>
        </p:txBody>
      </p:sp>
      <p:sp>
        <p:nvSpPr>
          <p:cNvPr id="12315" name="Text Box 205"/>
          <p:cNvSpPr txBox="1">
            <a:spLocks noChangeArrowheads="1"/>
          </p:cNvSpPr>
          <p:nvPr/>
        </p:nvSpPr>
        <p:spPr bwMode="auto">
          <a:xfrm>
            <a:off x="611188" y="1468214"/>
            <a:ext cx="1366837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400" i="1" dirty="0">
                <a:latin typeface="+mn-lt"/>
                <a:cs typeface="Times New Roman" pitchFamily="18" charset="0"/>
              </a:rPr>
              <a:t>Countercyclical </a:t>
            </a:r>
          </a:p>
          <a:p>
            <a:pPr eaLnBrk="1" hangingPunct="1"/>
            <a:r>
              <a:rPr lang="en-US" sz="1400" i="1" dirty="0">
                <a:latin typeface="+mn-lt"/>
                <a:cs typeface="Times New Roman" pitchFamily="18" charset="0"/>
              </a:rPr>
              <a:t>buffer</a:t>
            </a:r>
            <a:endParaRPr lang="ru-RU" sz="1400" i="1" dirty="0">
              <a:latin typeface="+mn-lt"/>
              <a:cs typeface="Times New Roman" pitchFamily="18" charset="0"/>
            </a:endParaRPr>
          </a:p>
        </p:txBody>
      </p:sp>
      <p:sp>
        <p:nvSpPr>
          <p:cNvPr id="12316" name="Oval 206"/>
          <p:cNvSpPr>
            <a:spLocks noChangeArrowheads="1"/>
          </p:cNvSpPr>
          <p:nvPr/>
        </p:nvSpPr>
        <p:spPr bwMode="auto">
          <a:xfrm>
            <a:off x="1169988" y="2061939"/>
            <a:ext cx="918368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cs typeface="Times New Roman" pitchFamily="18" charset="0"/>
              </a:rPr>
              <a:t>10,5%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2317" name="Oval 208"/>
          <p:cNvSpPr>
            <a:spLocks noChangeArrowheads="1"/>
          </p:cNvSpPr>
          <p:nvPr/>
        </p:nvSpPr>
        <p:spPr bwMode="auto">
          <a:xfrm>
            <a:off x="1169988" y="3735164"/>
            <a:ext cx="918368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cs typeface="Times New Roman" pitchFamily="18" charset="0"/>
              </a:rPr>
              <a:t>7%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2318" name="Oval 210"/>
          <p:cNvSpPr>
            <a:spLocks noChangeArrowheads="1"/>
          </p:cNvSpPr>
          <p:nvPr/>
        </p:nvSpPr>
        <p:spPr bwMode="auto">
          <a:xfrm>
            <a:off x="3492054" y="2132856"/>
            <a:ext cx="792162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cs typeface="Times New Roman" pitchFamily="18" charset="0"/>
              </a:rPr>
              <a:t>10%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2319" name="Oval 211"/>
          <p:cNvSpPr>
            <a:spLocks noChangeArrowheads="1"/>
          </p:cNvSpPr>
          <p:nvPr/>
        </p:nvSpPr>
        <p:spPr bwMode="auto">
          <a:xfrm>
            <a:off x="1763713" y="1196752"/>
            <a:ext cx="792162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1200" b="1">
                <a:cs typeface="Times New Roman" pitchFamily="18" charset="0"/>
              </a:rPr>
              <a:t>13</a:t>
            </a:r>
            <a:r>
              <a:rPr lang="ru-RU" sz="1200" b="1">
                <a:cs typeface="Times New Roman" pitchFamily="18" charset="0"/>
              </a:rPr>
              <a:t>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2320" name="Text Box 212"/>
          <p:cNvSpPr txBox="1">
            <a:spLocks noChangeArrowheads="1"/>
          </p:cNvSpPr>
          <p:nvPr/>
        </p:nvSpPr>
        <p:spPr bwMode="auto">
          <a:xfrm>
            <a:off x="1692275" y="1773014"/>
            <a:ext cx="7921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en-US" sz="1400" i="1">
                <a:latin typeface="+mn-lt"/>
                <a:cs typeface="Times New Roman" pitchFamily="18" charset="0"/>
              </a:rPr>
              <a:t>0-2</a:t>
            </a:r>
            <a:r>
              <a:rPr lang="ru-RU" sz="1400" i="1">
                <a:latin typeface="+mn-lt"/>
                <a:cs typeface="Times New Roman" pitchFamily="18" charset="0"/>
              </a:rPr>
              <a:t>,</a:t>
            </a:r>
            <a:r>
              <a:rPr lang="en-US" sz="1400" i="1">
                <a:latin typeface="+mn-lt"/>
                <a:cs typeface="Times New Roman" pitchFamily="18" charset="0"/>
              </a:rPr>
              <a:t>5%</a:t>
            </a:r>
            <a:endParaRPr lang="ru-RU" sz="1400" i="1">
              <a:latin typeface="+mn-lt"/>
              <a:cs typeface="Times New Roman" pitchFamily="18" charset="0"/>
            </a:endParaRPr>
          </a:p>
        </p:txBody>
      </p:sp>
      <p:sp>
        <p:nvSpPr>
          <p:cNvPr id="12322" name="Rectangle 216"/>
          <p:cNvSpPr>
            <a:spLocks noChangeArrowheads="1"/>
          </p:cNvSpPr>
          <p:nvPr/>
        </p:nvSpPr>
        <p:spPr bwMode="auto">
          <a:xfrm>
            <a:off x="806450" y="3077939"/>
            <a:ext cx="1528763" cy="2749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323" name="Oval 207"/>
          <p:cNvSpPr>
            <a:spLocks noChangeArrowheads="1"/>
          </p:cNvSpPr>
          <p:nvPr/>
        </p:nvSpPr>
        <p:spPr bwMode="auto">
          <a:xfrm>
            <a:off x="1169988" y="2898552"/>
            <a:ext cx="918368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cs typeface="Times New Roman" pitchFamily="18" charset="0"/>
              </a:rPr>
              <a:t>8,5%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12324" name="Rectangle 217"/>
          <p:cNvSpPr>
            <a:spLocks noChangeArrowheads="1"/>
          </p:cNvSpPr>
          <p:nvPr/>
        </p:nvSpPr>
        <p:spPr bwMode="auto">
          <a:xfrm>
            <a:off x="3107879" y="4104531"/>
            <a:ext cx="1528762" cy="1606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>
              <a:cs typeface="Times New Roman" pitchFamily="18" charset="0"/>
            </a:endParaRPr>
          </a:p>
        </p:txBody>
      </p:sp>
      <p:sp>
        <p:nvSpPr>
          <p:cNvPr id="12325" name="Oval 209"/>
          <p:cNvSpPr>
            <a:spLocks noChangeArrowheads="1"/>
          </p:cNvSpPr>
          <p:nvPr/>
        </p:nvSpPr>
        <p:spPr bwMode="auto">
          <a:xfrm>
            <a:off x="3473004" y="3933081"/>
            <a:ext cx="792162" cy="342900"/>
          </a:xfrm>
          <a:prstGeom prst="ellipse">
            <a:avLst/>
          </a:prstGeom>
          <a:solidFill>
            <a:srgbClr val="DDFFF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ru-RU" sz="1200" b="1">
                <a:cs typeface="Times New Roman" pitchFamily="18" charset="0"/>
              </a:rPr>
              <a:t>5,5%</a:t>
            </a:r>
            <a:endParaRPr lang="ru-RU" b="1">
              <a:cs typeface="Times New Roman" pitchFamily="18" charset="0"/>
            </a:endParaRPr>
          </a:p>
        </p:txBody>
      </p:sp>
      <p:sp>
        <p:nvSpPr>
          <p:cNvPr id="40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7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0966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0" y="116633"/>
            <a:ext cx="8892480" cy="94824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7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0" y="6597650"/>
            <a:ext cx="9144000" cy="260350"/>
          </a:xfrm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fld id="{99B7C406-0F4F-4E2C-B616-AB8194D28B0A}" type="slidenum">
              <a:rPr lang="ru-RU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pPr algn="ctr">
                <a:defRPr/>
              </a:pPr>
              <a:t>8</a:t>
            </a:fld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cs typeface="Times New Roman" pitchFamily="18" charset="0"/>
            </a:endParaRPr>
          </a:p>
        </p:txBody>
      </p:sp>
      <p:sp>
        <p:nvSpPr>
          <p:cNvPr id="16" name="TextBox 23"/>
          <p:cNvSpPr txBox="1">
            <a:spLocks noChangeArrowheads="1"/>
          </p:cNvSpPr>
          <p:nvPr/>
        </p:nvSpPr>
        <p:spPr bwMode="auto">
          <a:xfrm>
            <a:off x="323850" y="1628552"/>
            <a:ext cx="8280400" cy="65087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eaLnBrk="1" hangingPunct="1">
              <a:spcAft>
                <a:spcPts val="600"/>
              </a:spcAft>
              <a:buClr>
                <a:srgbClr val="14821E"/>
              </a:buClr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Liquidity requirements in Russia in force since 1990s (Ratios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3300"/>
                </a:solidFill>
                <a:latin typeface="+mn-lt"/>
                <a:cs typeface="Times New Roman" pitchFamily="18" charset="0"/>
              </a:rPr>
              <a:t>N2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dirty="0" smtClean="0">
                <a:solidFill>
                  <a:srgbClr val="003300"/>
                </a:solidFill>
                <a:latin typeface="+mn-lt"/>
                <a:cs typeface="Times New Roman" pitchFamily="18" charset="0"/>
              </a:rPr>
              <a:t>N3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, </a:t>
            </a:r>
            <a:r>
              <a:rPr lang="en-US" dirty="0" smtClean="0">
                <a:latin typeface="+mn-lt"/>
                <a:cs typeface="Times New Roman" pitchFamily="18" charset="0"/>
              </a:rPr>
              <a:t>and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3300"/>
                </a:solidFill>
                <a:latin typeface="+mn-lt"/>
                <a:cs typeface="Times New Roman" pitchFamily="18" charset="0"/>
              </a:rPr>
              <a:t>N4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dirty="0" smtClean="0">
                <a:latin typeface="+mn-lt"/>
                <a:cs typeface="Times New Roman" pitchFamily="18" charset="0"/>
              </a:rPr>
              <a:t>under </a:t>
            </a:r>
            <a:r>
              <a:rPr lang="en-US" dirty="0" smtClean="0">
                <a:solidFill>
                  <a:srgbClr val="003300"/>
                </a:solidFill>
                <a:latin typeface="+mn-lt"/>
                <a:cs typeface="Times New Roman" pitchFamily="18" charset="0"/>
              </a:rPr>
              <a:t>Regulation 139-I</a:t>
            </a:r>
            <a:r>
              <a:rPr lang="en-US" dirty="0" smtClean="0">
                <a:solidFill>
                  <a:srgbClr val="000000"/>
                </a:solidFill>
                <a:latin typeface="+mn-lt"/>
                <a:cs typeface="Times New Roman" pitchFamily="18" charset="0"/>
              </a:rPr>
              <a:t>) </a:t>
            </a:r>
          </a:p>
        </p:txBody>
      </p:sp>
      <p:sp>
        <p:nvSpPr>
          <p:cNvPr id="13316" name="TextBox 23"/>
          <p:cNvSpPr txBox="1">
            <a:spLocks noChangeArrowheads="1"/>
          </p:cNvSpPr>
          <p:nvPr/>
        </p:nvSpPr>
        <p:spPr bwMode="auto">
          <a:xfrm>
            <a:off x="368300" y="1196752"/>
            <a:ext cx="36718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2D2D8A"/>
              </a:buClr>
            </a:pPr>
            <a:r>
              <a:rPr lang="en-US" sz="2000" b="1">
                <a:latin typeface="+mn-lt"/>
                <a:cs typeface="Times New Roman" pitchFamily="18" charset="0"/>
              </a:rPr>
              <a:t>Current situation</a:t>
            </a:r>
          </a:p>
        </p:txBody>
      </p:sp>
      <p:sp>
        <p:nvSpPr>
          <p:cNvPr id="14" name="TextBox 23"/>
          <p:cNvSpPr txBox="1">
            <a:spLocks noChangeArrowheads="1"/>
          </p:cNvSpPr>
          <p:nvPr/>
        </p:nvSpPr>
        <p:spPr bwMode="auto">
          <a:xfrm>
            <a:off x="333375" y="3138264"/>
            <a:ext cx="8280400" cy="170815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Reporting on LCR in 2014 for monitoring purposes</a:t>
            </a:r>
          </a:p>
          <a:p>
            <a:pPr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Q</a:t>
            </a:r>
            <a:r>
              <a:rPr lang="en-US" dirty="0" smtClean="0">
                <a:latin typeface="+mn-lt"/>
                <a:cs typeface="Times New Roman" pitchFamily="18" charset="0"/>
              </a:rPr>
              <a:t>uantitative </a:t>
            </a:r>
            <a:r>
              <a:rPr lang="en-US" dirty="0">
                <a:latin typeface="+mn-lt"/>
                <a:cs typeface="Times New Roman" pitchFamily="18" charset="0"/>
              </a:rPr>
              <a:t>impact </a:t>
            </a:r>
            <a:r>
              <a:rPr lang="en-US" dirty="0" smtClean="0">
                <a:latin typeface="+mn-lt"/>
                <a:cs typeface="Times New Roman" pitchFamily="18" charset="0"/>
              </a:rPr>
              <a:t>study</a:t>
            </a:r>
          </a:p>
          <a:p>
            <a:pPr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US" dirty="0">
                <a:latin typeface="+mn-lt"/>
                <a:cs typeface="Times New Roman" pitchFamily="18" charset="0"/>
              </a:rPr>
              <a:t>C</a:t>
            </a:r>
            <a:r>
              <a:rPr lang="en-US" dirty="0" smtClean="0">
                <a:latin typeface="+mn-lt"/>
                <a:cs typeface="Times New Roman" pitchFamily="18" charset="0"/>
              </a:rPr>
              <a:t>alibration </a:t>
            </a:r>
            <a:r>
              <a:rPr lang="en-US" dirty="0">
                <a:latin typeface="+mn-lt"/>
                <a:cs typeface="Times New Roman" pitchFamily="18" charset="0"/>
              </a:rPr>
              <a:t>of some run-off </a:t>
            </a:r>
            <a:r>
              <a:rPr lang="en-US" dirty="0" smtClean="0">
                <a:latin typeface="+mn-lt"/>
                <a:cs typeface="Times New Roman" pitchFamily="18" charset="0"/>
              </a:rPr>
              <a:t>factors</a:t>
            </a:r>
          </a:p>
          <a:p>
            <a:pPr eaLnBrk="1" hangingPunct="1">
              <a:spcAft>
                <a:spcPts val="600"/>
              </a:spcAft>
              <a:buFontTx/>
              <a:buChar char="•"/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Development of alternative liquidity approaches due to an </a:t>
            </a:r>
            <a:r>
              <a:rPr lang="en-US" dirty="0">
                <a:latin typeface="+mn-lt"/>
                <a:cs typeface="Times New Roman" pitchFamily="18" charset="0"/>
              </a:rPr>
              <a:t>insufficient supply of HQLA</a:t>
            </a:r>
            <a:endParaRPr lang="en-US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3318" name="TextBox 23"/>
          <p:cNvSpPr txBox="1">
            <a:spLocks noChangeArrowheads="1"/>
          </p:cNvSpPr>
          <p:nvPr/>
        </p:nvSpPr>
        <p:spPr bwMode="auto">
          <a:xfrm>
            <a:off x="368300" y="2560414"/>
            <a:ext cx="607536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Aft>
                <a:spcPts val="600"/>
              </a:spcAft>
              <a:buClr>
                <a:srgbClr val="2D2D8A"/>
              </a:buClr>
            </a:pPr>
            <a:r>
              <a:rPr lang="en-US" b="1" dirty="0">
                <a:latin typeface="+mn-lt"/>
                <a:cs typeface="Times New Roman" pitchFamily="18" charset="0"/>
              </a:rPr>
              <a:t>Implementation of LCR</a:t>
            </a:r>
            <a:endParaRPr lang="en-US" sz="2000" b="1" dirty="0">
              <a:latin typeface="+mn-lt"/>
              <a:cs typeface="Times New Roman" pitchFamily="18" charset="0"/>
            </a:endParaRPr>
          </a:p>
        </p:txBody>
      </p:sp>
      <p:sp>
        <p:nvSpPr>
          <p:cNvPr id="22" name="TextBox 23"/>
          <p:cNvSpPr txBox="1">
            <a:spLocks noChangeArrowheads="1"/>
          </p:cNvSpPr>
          <p:nvPr/>
        </p:nvSpPr>
        <p:spPr bwMode="auto">
          <a:xfrm>
            <a:off x="342900" y="5661248"/>
            <a:ext cx="8280400" cy="36988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marL="180975" indent="-180975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indent="0" algn="ctr" eaLnBrk="1" hangingPunct="1">
              <a:spcAft>
                <a:spcPts val="600"/>
              </a:spcAft>
              <a:buClr>
                <a:srgbClr val="14821E"/>
              </a:buClr>
              <a:defRPr/>
            </a:pPr>
            <a:r>
              <a:rPr lang="en-US" dirty="0" smtClean="0">
                <a:latin typeface="+mn-lt"/>
                <a:cs typeface="Times New Roman" pitchFamily="18" charset="0"/>
              </a:rPr>
              <a:t>LCR will be introduced as a prudential ratio </a:t>
            </a:r>
            <a:r>
              <a:rPr lang="en-US" dirty="0">
                <a:latin typeface="+mn-lt"/>
                <a:cs typeface="Times New Roman" pitchFamily="18" charset="0"/>
              </a:rPr>
              <a:t>starting from January 1, 2015</a:t>
            </a:r>
            <a:endParaRPr lang="en-US" dirty="0" smtClean="0">
              <a:latin typeface="+mn-lt"/>
              <a:cs typeface="Times New Roman" pitchFamily="18" charset="0"/>
            </a:endParaRPr>
          </a:p>
        </p:txBody>
      </p:sp>
      <p:sp>
        <p:nvSpPr>
          <p:cNvPr id="18" name="Rectangle 2"/>
          <p:cNvSpPr txBox="1">
            <a:spLocks noChangeArrowheads="1"/>
          </p:cNvSpPr>
          <p:nvPr/>
        </p:nvSpPr>
        <p:spPr bwMode="auto">
          <a:xfrm>
            <a:off x="107504" y="206432"/>
            <a:ext cx="8820150" cy="70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lnSpc>
                <a:spcPct val="70000"/>
              </a:lnSpc>
            </a:pPr>
            <a:r>
              <a:rPr lang="en-US" sz="2800" b="1" dirty="0" smtClean="0">
                <a:latin typeface="+mn-lt"/>
                <a:cs typeface="Times New Roman" pitchFamily="18" charset="0"/>
              </a:rPr>
              <a:t>Basel </a:t>
            </a:r>
            <a:r>
              <a:rPr lang="en-US" sz="2800" b="1" dirty="0">
                <a:latin typeface="+mn-lt"/>
                <a:cs typeface="Times New Roman" pitchFamily="18" charset="0"/>
              </a:rPr>
              <a:t>III in </a:t>
            </a:r>
            <a:r>
              <a:rPr lang="en-US" sz="2800" b="1" dirty="0" smtClean="0">
                <a:latin typeface="+mn-lt"/>
                <a:cs typeface="Times New Roman" pitchFamily="18" charset="0"/>
              </a:rPr>
              <a:t>Russia</a:t>
            </a:r>
          </a:p>
          <a:p>
            <a:pPr eaLnBrk="1" hangingPunct="1">
              <a:lnSpc>
                <a:spcPct val="70000"/>
              </a:lnSpc>
            </a:pPr>
            <a:r>
              <a:rPr lang="en-US" sz="2400" b="1" dirty="0" smtClean="0">
                <a:latin typeface="+mn-lt"/>
                <a:cs typeface="Times New Roman" pitchFamily="18" charset="0"/>
              </a:rPr>
              <a:t>Liquidity Coverage Ratio</a:t>
            </a:r>
            <a:endParaRPr lang="ru-RU" sz="2400" dirty="0">
              <a:latin typeface="+mn-lt"/>
            </a:endParaRPr>
          </a:p>
        </p:txBody>
      </p:sp>
      <p:sp>
        <p:nvSpPr>
          <p:cNvPr id="2" name="Стрелка вниз 1"/>
          <p:cNvSpPr/>
          <p:nvPr/>
        </p:nvSpPr>
        <p:spPr>
          <a:xfrm>
            <a:off x="4355976" y="5013176"/>
            <a:ext cx="432048" cy="476488"/>
          </a:xfrm>
          <a:prstGeom prst="downArrow">
            <a:avLst/>
          </a:prstGeom>
          <a:solidFill>
            <a:schemeClr val="accent1">
              <a:lumMod val="60000"/>
              <a:lumOff val="40000"/>
            </a:schemeClr>
          </a:solidFill>
          <a:ln w="31750" algn="ctr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Aft>
                <a:spcPts val="600"/>
              </a:spcAft>
              <a:buClr>
                <a:srgbClr val="14821E"/>
              </a:buClr>
            </a:pPr>
            <a:endParaRPr lang="ru-RU">
              <a:solidFill>
                <a:schemeClr val="tx1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7648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6597352"/>
            <a:ext cx="9144000" cy="26064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dirty="0">
              <a:solidFill>
                <a:prstClr val="white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79512" y="1556792"/>
            <a:ext cx="84249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/>
            </a:lvl1pPr>
          </a:lstStyle>
          <a:p>
            <a:r>
              <a:rPr lang="en-US" sz="2400" b="1" dirty="0" smtClean="0">
                <a:solidFill>
                  <a:prstClr val="black"/>
                </a:solidFill>
              </a:rPr>
              <a:t>- Bank of Russia published methodology for DSIBs </a:t>
            </a:r>
            <a:r>
              <a:rPr lang="en-US" sz="2400" b="1" dirty="0" smtClean="0">
                <a:solidFill>
                  <a:prstClr val="black"/>
                </a:solidFill>
              </a:rPr>
              <a:t>designation </a:t>
            </a:r>
            <a:r>
              <a:rPr lang="en-US" sz="2400" b="1" dirty="0">
                <a:solidFill>
                  <a:prstClr val="black"/>
                </a:solidFill>
              </a:rPr>
              <a:t>(Bank of Russia Regulation on 16.01.2014 №3174-U)</a:t>
            </a:r>
            <a:endParaRPr lang="en-US" sz="2400" b="1" dirty="0" smtClean="0">
              <a:solidFill>
                <a:prstClr val="black"/>
              </a:solidFill>
            </a:endParaRP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>
                <a:solidFill>
                  <a:prstClr val="black"/>
                </a:solidFill>
              </a:rPr>
              <a:t>- </a:t>
            </a:r>
            <a:r>
              <a:rPr lang="en-US" sz="2400" b="1" dirty="0" smtClean="0">
                <a:solidFill>
                  <a:prstClr val="black"/>
                </a:solidFill>
              </a:rPr>
              <a:t>Quantitative indicators and supervisory judgment used (in details see App.)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- Currently 50-60 banks </a:t>
            </a:r>
            <a:r>
              <a:rPr lang="en-US" sz="2400" b="1" dirty="0" smtClean="0">
                <a:solidFill>
                  <a:prstClr val="black"/>
                </a:solidFill>
              </a:rPr>
              <a:t>in Russia </a:t>
            </a:r>
            <a:r>
              <a:rPr lang="en-US" sz="2400" b="1" dirty="0" smtClean="0">
                <a:solidFill>
                  <a:prstClr val="black"/>
                </a:solidFill>
              </a:rPr>
              <a:t>could be considered as DSIBs</a:t>
            </a:r>
          </a:p>
          <a:p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- Representing </a:t>
            </a:r>
            <a:r>
              <a:rPr lang="en-US" sz="2400" b="1" dirty="0" smtClean="0">
                <a:solidFill>
                  <a:prstClr val="black"/>
                </a:solidFill>
              </a:rPr>
              <a:t>4/5 of banking sector total assets: state-owned, Russian private and foreign </a:t>
            </a:r>
            <a:r>
              <a:rPr lang="en-US" sz="2400" b="1" dirty="0" smtClean="0">
                <a:solidFill>
                  <a:prstClr val="black"/>
                </a:solidFill>
              </a:rPr>
              <a:t>subsidiaries</a:t>
            </a:r>
          </a:p>
          <a:p>
            <a:pPr marL="342900" indent="-342900">
              <a:buFontTx/>
              <a:buChar char="-"/>
            </a:pPr>
            <a:endParaRPr lang="en-US" sz="2400" b="1" dirty="0">
              <a:solidFill>
                <a:prstClr val="black"/>
              </a:solidFill>
            </a:endParaRPr>
          </a:p>
          <a:p>
            <a:r>
              <a:rPr lang="en-US" sz="2400" b="1" dirty="0" smtClean="0">
                <a:solidFill>
                  <a:prstClr val="black"/>
                </a:solidFill>
              </a:rPr>
              <a:t>- No designation performed yet</a:t>
            </a:r>
            <a:endParaRPr lang="ru-RU" sz="24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0" y="116632"/>
            <a:ext cx="8892480" cy="101566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251937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DSIBs </a:t>
            </a:r>
            <a:r>
              <a:rPr lang="en-US" sz="3200" b="1" dirty="0"/>
              <a:t>Regulation and </a:t>
            </a:r>
            <a:r>
              <a:rPr lang="en-US" sz="3200" b="1" dirty="0" smtClean="0"/>
              <a:t>Supervision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330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1085</Words>
  <Application>Microsoft Office PowerPoint</Application>
  <PresentationFormat>Экран (4:3)</PresentationFormat>
  <Paragraphs>260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Cooperation with foreign supervisory authorities</vt:lpstr>
      <vt:lpstr>Презентация PowerPoint</vt:lpstr>
      <vt:lpstr>Презентация PowerPoint</vt:lpstr>
      <vt:lpstr>Презентация PowerPoint</vt:lpstr>
      <vt:lpstr>Appendix 2 Financial megaregulator:  The Bank of Russia (prospective structure)</vt:lpstr>
      <vt:lpstr>Appendix 2 Financial megaregulator:  Regulated and supervised institutions</vt:lpstr>
      <vt:lpstr>Appendix 2 Financial megaregulator: Prospective directions of development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Стежкин Александр Александрович</cp:lastModifiedBy>
  <cp:revision>45</cp:revision>
  <cp:lastPrinted>2014-04-21T08:23:21Z</cp:lastPrinted>
  <dcterms:modified xsi:type="dcterms:W3CDTF">2014-04-21T09:19:59Z</dcterms:modified>
</cp:coreProperties>
</file>