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12"/>
  </p:notesMasterIdLst>
  <p:handoutMasterIdLst>
    <p:handoutMasterId r:id="rId13"/>
  </p:handoutMasterIdLst>
  <p:sldIdLst>
    <p:sldId id="344" r:id="rId3"/>
    <p:sldId id="359" r:id="rId4"/>
    <p:sldId id="352" r:id="rId5"/>
    <p:sldId id="340" r:id="rId6"/>
    <p:sldId id="353" r:id="rId7"/>
    <p:sldId id="354" r:id="rId8"/>
    <p:sldId id="355" r:id="rId9"/>
    <p:sldId id="357" r:id="rId10"/>
    <p:sldId id="358" r:id="rId11"/>
  </p:sldIdLst>
  <p:sldSz cx="9144000" cy="6858000" type="screen4x3"/>
  <p:notesSz cx="6669088" cy="9928225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047"/>
    <a:srgbClr val="00CC00"/>
    <a:srgbClr val="FFFF99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76949" autoAdjust="0"/>
  </p:normalViewPr>
  <p:slideViewPr>
    <p:cSldViewPr>
      <p:cViewPr>
        <p:scale>
          <a:sx n="40" d="100"/>
          <a:sy n="40" d="100"/>
        </p:scale>
        <p:origin x="-2358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1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DA8900-F7F9-418D-8B9A-BDB4E0C71FA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1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DB1085-80A2-4FB2-BFFD-132DED144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3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1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5E0D1E-6CAF-4EBA-A05C-11FCC89DD1B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1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629F3E-2741-401A-B40B-1AE0356C6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6125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0623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E3E40B-A81D-4888-8324-5B329B3999BF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i="0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E3E40B-A81D-4888-8324-5B329B3999BF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E3E40B-A81D-4888-8324-5B329B3999BF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ru-RU" sz="1400" b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E3E40B-A81D-4888-8324-5B329B3999BF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itchFamily="34" charset="0"/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E3E40B-A81D-4888-8324-5B329B3999BF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ru-RU" sz="1400" b="0" baseline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6125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15364" name="Номер слайда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3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1226" indent="-273548" defTabSz="9483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4194" indent="-218839" defTabSz="9483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31871" indent="-218839" defTabSz="9483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9549" indent="-218839" defTabSz="9483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07227" indent="-218839" defTabSz="9483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44904" indent="-218839" defTabSz="9483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82582" indent="-218839" defTabSz="9483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720259" indent="-218839" defTabSz="9483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A7E1F2-FA86-4B32-8213-9D803ACBDA7F}" type="slidenum">
              <a:rPr lang="ru-RU" altLang="ru-RU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22208-82E8-40DF-8761-E02931471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ADA2-750D-4CEC-9EC2-487EE98F2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29C8-C437-47A5-B5CD-F549E51C1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F4E80-0863-4281-A9E1-DD6BB2229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6165850"/>
            <a:ext cx="3059113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B6003-3EE9-4168-AE16-E111FDDB2A2B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6A38-7D3D-4079-B0D9-ED8DC800C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42404-F6DC-4EF9-89C5-2390BFD9643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5912-BAB5-47D5-B9F3-1F05CEABD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1906-313D-462D-A4D7-FA7EEDD1B00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62A9-61C2-44BA-B59D-5B488AF7E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211A9-D49B-4AAA-ABB4-A163A59F0D4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0666-4244-443F-A669-48CFE8998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E320-B387-460B-951C-81D387A8BAD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E512-E0C2-4672-A128-B553EFD36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32CC-DE2B-40EC-8BAD-222AD870F5F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B715A-8A5E-43EE-8315-540FC8C35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7514-C982-48BD-AB7E-B9EC279DD30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7854-307F-45B8-AE00-7D0301A40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6BDD-99F4-49AF-8054-B5B18A2A7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C669-F3EB-434B-9B9A-F0D36053E87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D4EE-45EA-4675-BAA2-D1C3ED90E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DDB8-C7A0-44A3-AC1F-BF0A87F2826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A342-4084-42F8-9CA9-39973A0B3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8DF1-C9FF-4705-BF0E-4A45048E101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E4E0-EA0E-40D4-ABC8-3C3C7E170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9033-50D3-4833-993A-AC963C2E2FF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915CB-17BA-4590-866D-403C0E4F0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F0B8-A00F-4DA2-8C78-37813DFFF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CC07-2F0A-409A-B739-24BC61FBB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C793-66AA-4D80-8E12-21CF71F77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7A07C-EC40-4458-896D-F72D49A8E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ADA08-8E33-4A22-8132-6EFB811FB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57DC-E1AB-433B-A2C7-96B9FAA35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3342-D26F-4DEC-8F6E-2F079D08E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4CED-397E-4AA9-9950-78F776B1C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050" y="0"/>
            <a:ext cx="70929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68760"/>
            <a:ext cx="8229600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3E39F-22A2-44A6-BABA-440FD5AAE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DD304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3047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3047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3047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3047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274638"/>
            <a:ext cx="69119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DD4D7E-C53E-4E46-AE1F-2522BEE7B38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469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F53596-1396-4B9E-81A9-FB11D06DD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5"/>
          <p:cNvGrpSpPr/>
          <p:nvPr userDrawn="1"/>
        </p:nvGrpSpPr>
        <p:grpSpPr>
          <a:xfrm>
            <a:off x="5919334" y="98680"/>
            <a:ext cx="3117162" cy="1152128"/>
            <a:chOff x="3347864" y="548680"/>
            <a:chExt cx="3117162" cy="115212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347864" y="548680"/>
              <a:ext cx="3117162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6056" y="880506"/>
              <a:ext cx="1388970" cy="75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3200" b="1" dirty="0" smtClean="0">
                  <a:ln w="6350">
                    <a:solidFill>
                      <a:srgbClr val="DD3047"/>
                    </a:solidFill>
                  </a:ln>
                  <a:solidFill>
                    <a:srgbClr val="DD3047"/>
                  </a:solidFill>
                </a:rPr>
                <a:t>20</a:t>
              </a:r>
              <a:r>
                <a:rPr lang="en-US" sz="2000" b="1" dirty="0" smtClean="0">
                  <a:ln w="6350">
                    <a:solidFill>
                      <a:srgbClr val="DD3047"/>
                    </a:solidFill>
                  </a:ln>
                  <a:solidFill>
                    <a:srgbClr val="DD3047"/>
                  </a:solidFill>
                </a:rPr>
                <a:t> </a:t>
              </a:r>
              <a:r>
                <a:rPr lang="ru-RU" sz="3200" b="1" dirty="0" smtClean="0">
                  <a:ln w="6350">
                    <a:solidFill>
                      <a:srgbClr val="DD3047"/>
                    </a:solidFill>
                  </a:ln>
                  <a:solidFill>
                    <a:srgbClr val="DD3047"/>
                  </a:solidFill>
                </a:rPr>
                <a:t>лет</a:t>
              </a:r>
            </a:p>
            <a:p>
              <a:pPr>
                <a:lnSpc>
                  <a:spcPts val="2600"/>
                </a:lnSpc>
              </a:pPr>
              <a:r>
                <a:rPr lang="ru-RU" sz="2100" b="1" dirty="0" smtClean="0">
                  <a:ln w="6350"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bg1">
                      <a:lumMod val="75000"/>
                    </a:schemeClr>
                  </a:solidFill>
                </a:rPr>
                <a:t>в России</a:t>
              </a:r>
              <a:endParaRPr lang="ru-RU" sz="2100" b="1" dirty="0">
                <a:ln w="6350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33" t="6951" r="54054" b="75011"/>
            <a:stretch/>
          </p:blipFill>
          <p:spPr bwMode="auto">
            <a:xfrm>
              <a:off x="3434167" y="660720"/>
              <a:ext cx="1627594" cy="928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5061761" y="687444"/>
              <a:ext cx="0" cy="90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  <p:sldLayoutId id="214748436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 rot="5400000">
            <a:off x="1953093" y="18003"/>
            <a:ext cx="2249989" cy="6156180"/>
          </a:xfrm>
          <a:prstGeom prst="round2SameRect">
            <a:avLst>
              <a:gd name="adj1" fmla="val 14036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vert="vert270" anchor="ctr"/>
          <a:lstStyle>
            <a:lvl1pPr algn="ctr" eaLnBrk="1" hangingPunct="1">
              <a:defRPr sz="4400" b="1">
                <a:solidFill>
                  <a:srgbClr val="C00000"/>
                </a:solidFill>
                <a:ea typeface="+mj-ea"/>
                <a:cs typeface="Arial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charset="0"/>
              </a:rPr>
              <a:t>Кредитная технология </a:t>
            </a:r>
          </a:p>
          <a:p>
            <a:pPr algn="r"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charset="0"/>
              </a:rPr>
              <a:t>Фонд поддержки малого </a:t>
            </a:r>
            <a:r>
              <a:rPr lang="ru-RU" sz="2800" dirty="0" err="1" smtClean="0">
                <a:solidFill>
                  <a:schemeClr val="bg1"/>
                </a:solidFill>
                <a:latin typeface="Arial" charset="0"/>
              </a:rPr>
              <a:t>бизнеса-ЕБРР</a:t>
            </a:r>
            <a:endParaRPr lang="de-DE" sz="2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915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5641975"/>
            <a:ext cx="1698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4083050" y="4273550"/>
            <a:ext cx="1455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i="1" dirty="0" smtClean="0">
                <a:solidFill>
                  <a:srgbClr val="7F7F7F"/>
                </a:solidFill>
              </a:rPr>
              <a:t>Май </a:t>
            </a:r>
            <a:r>
              <a:rPr lang="en-US" altLang="ru-RU" i="1" dirty="0" smtClean="0">
                <a:solidFill>
                  <a:srgbClr val="7F7F7F"/>
                </a:solidFill>
              </a:rPr>
              <a:t>201</a:t>
            </a:r>
            <a:r>
              <a:rPr lang="ru-RU" altLang="ru-RU" i="1" dirty="0" smtClean="0">
                <a:solidFill>
                  <a:srgbClr val="7F7F7F"/>
                </a:solidFill>
              </a:rPr>
              <a:t>4 </a:t>
            </a:r>
            <a:r>
              <a:rPr lang="ru-RU" altLang="ru-RU" i="1" dirty="0">
                <a:solidFill>
                  <a:srgbClr val="7F7F7F"/>
                </a:solidFill>
              </a:rPr>
              <a:t>г.</a:t>
            </a: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5961063"/>
            <a:ext cx="108108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2"/>
          <p:cNvSpPr>
            <a:spLocks noChangeArrowheads="1"/>
          </p:cNvSpPr>
          <p:nvPr/>
        </p:nvSpPr>
        <p:spPr bwMode="auto">
          <a:xfrm>
            <a:off x="2051050" y="5481638"/>
            <a:ext cx="51752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 i="1">
                <a:solidFill>
                  <a:srgbClr val="7F7F7F"/>
                </a:solidFill>
              </a:rPr>
              <a:t>Фонд поддержки малого бизнеса основан в 1994 году при поддержке стран-участниц Большой Семёрки и Швейцарии. </a:t>
            </a:r>
            <a:br>
              <a:rPr lang="ru-RU" altLang="ru-RU" sz="1300" i="1">
                <a:solidFill>
                  <a:srgbClr val="7F7F7F"/>
                </a:solidFill>
              </a:rPr>
            </a:br>
            <a:r>
              <a:rPr lang="ru-RU" altLang="ru-RU" sz="1300" i="1">
                <a:solidFill>
                  <a:srgbClr val="7F7F7F"/>
                </a:solidFill>
              </a:rPr>
              <a:t>Финансовая поддержка предоставляется через донорские организации следующих стран: Великобритания, Германия, Европейский Союз, Италия, Канада, США, Франция, Швейцария и Япония.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195513" y="31416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4190"/>
            <a:ext cx="7344742" cy="497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3A7557B-9093-497D-AD3F-54E93F959FF9}" type="slidenum">
              <a:rPr lang="de-DE" smtClean="0">
                <a:solidFill>
                  <a:srgbClr val="FFFFFF"/>
                </a:solidFill>
                <a:cs typeface="+mn-cs"/>
              </a:rPr>
              <a:pPr eaLnBrk="1" hangingPunct="1">
                <a:defRPr/>
              </a:pPr>
              <a:t>2</a:t>
            </a:fld>
            <a:endParaRPr lang="de-DE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124" name="Заголовок 6"/>
          <p:cNvSpPr>
            <a:spLocks noGrp="1"/>
          </p:cNvSpPr>
          <p:nvPr>
            <p:ph type="title" idx="4294967295"/>
          </p:nvPr>
        </p:nvSpPr>
        <p:spPr>
          <a:xfrm>
            <a:off x="755576" y="404664"/>
            <a:ext cx="5868144" cy="62068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ru-RU" altLang="ru-RU" sz="28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ФПМБ-ЕБРР</a:t>
            </a:r>
          </a:p>
        </p:txBody>
      </p:sp>
    </p:spTree>
    <p:extLst>
      <p:ext uri="{BB962C8B-B14F-4D97-AF65-F5344CB8AC3E}">
        <p14:creationId xmlns:p14="http://schemas.microsoft.com/office/powerpoint/2010/main" val="28645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81738"/>
            <a:ext cx="3132138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dirty="0">
                <a:latin typeface="Arial" charset="0"/>
                <a:cs typeface="Arial" charset="0"/>
              </a:rPr>
              <a:t>Основы технологии кредитования ЕБРР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Финансовая (бухгалтерская и налоговая) отчетность малого бизнеса: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зачастую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малоинформативная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всегда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соответствует реальности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ru-RU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Составление реальной картины бизнеса заемщика, 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собранной информации для принятия решения по кредиту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BF179-8004-479E-9199-8B52193C6C9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281738"/>
            <a:ext cx="3132138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>
                <a:latin typeface="Arial" charset="0"/>
                <a:cs typeface="Arial" charset="0"/>
              </a:rPr>
              <a:t>Кредитная технология ФПМБ-ЕБРР</a:t>
            </a:r>
            <a:br>
              <a:rPr lang="ru-RU" altLang="ru-RU" sz="2600" dirty="0">
                <a:latin typeface="Arial" charset="0"/>
                <a:cs typeface="Arial" charset="0"/>
              </a:rPr>
            </a:br>
            <a:r>
              <a:rPr lang="ru-RU" altLang="ru-RU" sz="2600" dirty="0" smtClean="0">
                <a:latin typeface="Arial" charset="0"/>
                <a:cs typeface="Arial" charset="0"/>
              </a:rPr>
              <a:t>Финансово - экономический анализ</a:t>
            </a:r>
            <a:endParaRPr lang="ru-RU" altLang="ru-RU" sz="2600" dirty="0">
              <a:latin typeface="Arial" charset="0"/>
              <a:cs typeface="Arial" charset="0"/>
            </a:endParaRPr>
          </a:p>
        </p:txBody>
      </p:sp>
      <p:sp>
        <p:nvSpPr>
          <p:cNvPr id="6148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638" indent="-274638" eaLnBrk="1" hangingPunct="1">
              <a:spcBef>
                <a:spcPts val="600"/>
              </a:spcBef>
              <a:spcAft>
                <a:spcPts val="600"/>
              </a:spcAft>
              <a:tabLst>
                <a:tab pos="274638" algn="l"/>
              </a:tabLs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Составление Баланса, </a:t>
            </a:r>
            <a:r>
              <a:rPr lang="ru-RU" alt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ОПиУ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Cash flow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клиентом, а банком</a:t>
            </a:r>
          </a:p>
          <a:p>
            <a:pPr marL="274638" indent="-274638" eaLnBrk="1" hangingPunct="1">
              <a:spcBef>
                <a:spcPts val="600"/>
              </a:spcBef>
              <a:spcAft>
                <a:spcPts val="600"/>
              </a:spcAft>
              <a:tabLst>
                <a:tab pos="274638" algn="l"/>
              </a:tabLs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Выезд на место ведения бизнеса клиента (посещение офиса, торговых, складских и производственных помещений)</a:t>
            </a:r>
          </a:p>
          <a:p>
            <a:pPr marL="274638" indent="-274638" eaLnBrk="1" hangingPunct="1">
              <a:spcBef>
                <a:spcPts val="600"/>
              </a:spcBef>
              <a:spcAft>
                <a:spcPts val="600"/>
              </a:spcAft>
              <a:tabLst>
                <a:tab pos="274638" algn="l"/>
              </a:tabLs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Консолидация управленческой и официальной отчетности</a:t>
            </a:r>
          </a:p>
          <a:p>
            <a:pPr marL="274638" indent="-274638" eaLnBrk="1" hangingPunct="1">
              <a:spcBef>
                <a:spcPts val="600"/>
              </a:spcBef>
              <a:spcAft>
                <a:spcPts val="600"/>
              </a:spcAft>
              <a:tabLst>
                <a:tab pos="274638" algn="l"/>
              </a:tabLs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связанных компаний, консолидация данных</a:t>
            </a:r>
          </a:p>
        </p:txBody>
      </p:sp>
      <p:sp>
        <p:nvSpPr>
          <p:cNvPr id="614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CDA9FD-0F23-4D1F-A6D5-6ADCC9F8388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281738"/>
            <a:ext cx="3132138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>
                <a:latin typeface="Arial" charset="0"/>
                <a:cs typeface="Arial" charset="0"/>
              </a:rPr>
              <a:t>Кредитная технология ФПМБ-ЕБРР</a:t>
            </a:r>
            <a:br>
              <a:rPr lang="ru-RU" altLang="ru-RU" sz="2600" dirty="0">
                <a:latin typeface="Arial" charset="0"/>
                <a:cs typeface="Arial" charset="0"/>
              </a:rPr>
            </a:br>
            <a:r>
              <a:rPr lang="ru-RU" altLang="ru-RU" sz="2600" dirty="0" smtClean="0">
                <a:latin typeface="Arial" charset="0"/>
                <a:cs typeface="Arial" charset="0"/>
              </a:rPr>
              <a:t>Баланс</a:t>
            </a:r>
            <a:endParaRPr lang="ru-RU" altLang="ru-RU" sz="2600" dirty="0">
              <a:latin typeface="Arial" charset="0"/>
              <a:cs typeface="Arial" charset="0"/>
            </a:endParaRPr>
          </a:p>
        </p:txBody>
      </p:sp>
      <p:sp>
        <p:nvSpPr>
          <p:cNvPr id="614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CDA9FD-0F23-4D1F-A6D5-6ADCC9F8388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11498"/>
              </p:ext>
            </p:extLst>
          </p:nvPr>
        </p:nvGraphicFramePr>
        <p:xfrm>
          <a:off x="251520" y="1052735"/>
          <a:ext cx="8568952" cy="54821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8128"/>
                <a:gridCol w="2296328"/>
                <a:gridCol w="4464496"/>
              </a:tblGrid>
              <a:tr h="504057">
                <a:tc>
                  <a:txBody>
                    <a:bodyPr/>
                    <a:lstStyle/>
                    <a:p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Обычно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Технология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ЕБРР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6501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составления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последнюю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отчетную дату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дату анализа или на последнюю отчетную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дату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42332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Финансовая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отчетность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Активы, юридически оформленные на ЮЛ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Активы: 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реально работающие в бизнесе</a:t>
                      </a:r>
                      <a:endParaRPr lang="en-US" sz="1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де-факто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принадлежащие собственнику (могут быть оформлены на 3-и лица)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6501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Учет основных средств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балансовой стоимости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рыночной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цене на момент анализа</a:t>
                      </a:r>
                    </a:p>
                  </a:txBody>
                  <a:tcPr/>
                </a:tc>
              </a:tr>
              <a:tr h="95002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Учет обязательств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Потребительские кредиты собственника на бизнес учитываются как </a:t>
                      </a:r>
                      <a:r>
                        <a:rPr lang="ru-RU" sz="18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бизнес-кредиты</a:t>
                      </a:r>
                      <a:endParaRPr lang="ru-RU" sz="1800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23503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Собственный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капитал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Расчетным способом</a:t>
                      </a:r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что соответствует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реальной стоимости бизнеса и вложений клиента</a:t>
                      </a:r>
                    </a:p>
                    <a:p>
                      <a:r>
                        <a:rPr lang="ru-RU" sz="1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СК=Итого Активы-Обязательства</a:t>
                      </a:r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281738"/>
            <a:ext cx="3132138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>
                <a:latin typeface="Arial" charset="0"/>
                <a:cs typeface="Arial" charset="0"/>
              </a:rPr>
              <a:t>Кредитная технология ФПМБ-ЕБРР</a:t>
            </a:r>
            <a:br>
              <a:rPr lang="ru-RU" altLang="ru-RU" sz="2600" dirty="0">
                <a:latin typeface="Arial" charset="0"/>
                <a:cs typeface="Arial" charset="0"/>
              </a:rPr>
            </a:br>
            <a:r>
              <a:rPr lang="ru-RU" altLang="ru-RU" sz="2600" dirty="0" err="1" smtClean="0">
                <a:latin typeface="Arial" charset="0"/>
                <a:cs typeface="Arial" charset="0"/>
              </a:rPr>
              <a:t>ОПиУ</a:t>
            </a:r>
            <a:r>
              <a:rPr lang="ru-RU" altLang="ru-RU" sz="2600" dirty="0">
                <a:latin typeface="Arial" charset="0"/>
                <a:cs typeface="Arial" charset="0"/>
              </a:rPr>
              <a:t>. </a:t>
            </a:r>
            <a:r>
              <a:rPr lang="en-US" altLang="ru-RU" sz="2600" dirty="0" smtClean="0">
                <a:latin typeface="Arial" charset="0"/>
                <a:cs typeface="Arial" charset="0"/>
              </a:rPr>
              <a:t>Cash-Flow</a:t>
            </a:r>
            <a:endParaRPr lang="ru-RU" altLang="ru-RU" sz="2600" dirty="0">
              <a:latin typeface="Arial" charset="0"/>
              <a:cs typeface="Arial" charset="0"/>
            </a:endParaRPr>
          </a:p>
        </p:txBody>
      </p:sp>
      <p:sp>
        <p:nvSpPr>
          <p:cNvPr id="6148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638" indent="-274638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274638" algn="l"/>
              </a:tabLst>
            </a:pPr>
            <a:r>
              <a:rPr lang="ru-RU" alt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ОПиУ</a:t>
            </a: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 indent="-342900"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Помесячная динамика 6-12 месяцев</a:t>
            </a:r>
          </a:p>
          <a:p>
            <a:pPr lvl="1" indent="-342900"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Реальные доходы и расходы</a:t>
            </a:r>
          </a:p>
          <a:p>
            <a:pPr lvl="1" indent="-342900"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Себестоимость рассчитывается реальная</a:t>
            </a:r>
          </a:p>
          <a:p>
            <a:pPr lvl="1" indent="-342900"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 изъятий собственников</a:t>
            </a:r>
          </a:p>
          <a:p>
            <a:pPr marL="274638" indent="-274638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274638" algn="l"/>
              </a:tabLst>
            </a:pP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составления </a:t>
            </a:r>
            <a:r>
              <a:rPr lang="ru-RU" alt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ОПиУ</a:t>
            </a: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реальная чистая прибыль</a:t>
            </a:r>
          </a:p>
          <a:p>
            <a:pPr marL="274638" indent="-274638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274638" algn="l"/>
              </a:tabLst>
            </a:pPr>
            <a:endParaRPr lang="ru-RU" alt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638" indent="-274638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274638" algn="l"/>
              </a:tabLst>
            </a:pPr>
            <a:r>
              <a:rPr lang="en-US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Cash-Flow</a:t>
            </a: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 indent="-342900"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Помесячно</a:t>
            </a:r>
          </a:p>
          <a:p>
            <a:pPr lvl="1" indent="-342900"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Прогнозный период 6-12 месяцев</a:t>
            </a:r>
          </a:p>
          <a:p>
            <a:pPr lvl="1" indent="-342900"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Реальные денежные потоки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274638" algn="l"/>
              </a:tabLst>
            </a:pP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составления </a:t>
            </a:r>
            <a:r>
              <a:rPr lang="en-US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Cash-Flow</a:t>
            </a: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динамика ликвидности бизнеса</a:t>
            </a:r>
          </a:p>
        </p:txBody>
      </p:sp>
      <p:sp>
        <p:nvSpPr>
          <p:cNvPr id="614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CDA9FD-0F23-4D1F-A6D5-6ADCC9F8388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281738"/>
            <a:ext cx="3132138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>
                <a:latin typeface="Arial" charset="0"/>
                <a:cs typeface="Arial" charset="0"/>
              </a:rPr>
              <a:t>Кредитная технология ФПМБ-ЕБРР</a:t>
            </a:r>
            <a:br>
              <a:rPr lang="ru-RU" altLang="ru-RU" sz="2600" dirty="0">
                <a:latin typeface="Arial" charset="0"/>
                <a:cs typeface="Arial" charset="0"/>
              </a:rPr>
            </a:br>
            <a:r>
              <a:rPr lang="en-US" altLang="ru-RU" sz="2600" dirty="0" smtClean="0">
                <a:latin typeface="Arial" charset="0"/>
                <a:cs typeface="Arial" charset="0"/>
              </a:rPr>
              <a:t>Cross-checking</a:t>
            </a:r>
            <a:endParaRPr lang="ru-RU" altLang="ru-RU" sz="2600" dirty="0">
              <a:latin typeface="Arial" charset="0"/>
              <a:cs typeface="Arial" charset="0"/>
            </a:endParaRPr>
          </a:p>
        </p:txBody>
      </p:sp>
      <p:sp>
        <p:nvSpPr>
          <p:cNvPr id="6148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Перекрестная проверка и проверка 3-х отчетов позволяет увидеть:</a:t>
            </a:r>
          </a:p>
          <a:p>
            <a:pPr lvl="1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Возможные скрытые займы</a:t>
            </a:r>
          </a:p>
          <a:p>
            <a:pPr lvl="1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вероятных кассовых разрывов</a:t>
            </a:r>
          </a:p>
          <a:p>
            <a:pPr lvl="1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Возможное наличие других бизнесов</a:t>
            </a:r>
          </a:p>
          <a:p>
            <a:pPr marL="274638" indent="-274638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274638" algn="l"/>
              </a:tabLst>
            </a:pPr>
            <a:endParaRPr lang="ru-RU" alt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174625" algn="l"/>
              </a:tabLs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ГЛАВНОЕ</a:t>
            </a:r>
            <a:r>
              <a:rPr lang="en-US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оценить,</a:t>
            </a: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174625" algn="l"/>
              </a:tabLst>
            </a:pPr>
            <a:r>
              <a:rPr lang="ru-RU" altLang="ru-RU" sz="2000" b="1" dirty="0"/>
              <a:t>н</a:t>
            </a: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асколько собранная информация соответствует действительности </a:t>
            </a:r>
            <a:endParaRPr lang="en-US" alt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174625" algn="l"/>
              </a:tabLst>
            </a:pP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endParaRPr lang="en-US" alt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174625" algn="l"/>
              </a:tabLst>
            </a:pP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позволяет принять грамотное</a:t>
            </a:r>
            <a:r>
              <a:rPr lang="ru-RU" alt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по кредиту</a:t>
            </a:r>
            <a:endParaRPr lang="en-US" alt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174625" algn="l"/>
              </a:tabLst>
            </a:pPr>
            <a:endParaRPr lang="en-US" alt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174625" algn="l"/>
              </a:tabLst>
            </a:pPr>
            <a:endParaRPr lang="ru-RU" alt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CDA9FD-0F23-4D1F-A6D5-6ADCC9F8388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281738"/>
            <a:ext cx="3132138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>
                <a:latin typeface="Arial" charset="0"/>
                <a:cs typeface="Arial" charset="0"/>
              </a:rPr>
              <a:t>Кредитная технология </a:t>
            </a:r>
            <a:r>
              <a:rPr lang="ru-RU" altLang="ru-RU" sz="2600" dirty="0" smtClean="0">
                <a:latin typeface="Arial" charset="0"/>
                <a:cs typeface="Arial" charset="0"/>
              </a:rPr>
              <a:t>ФПМБ-ЕБРР</a:t>
            </a:r>
            <a:r>
              <a:rPr lang="ru-RU" altLang="ru-RU" sz="2600" dirty="0">
                <a:latin typeface="Arial" charset="0"/>
                <a:cs typeface="Arial" charset="0"/>
              </a:rPr>
              <a:t/>
            </a:r>
            <a:br>
              <a:rPr lang="ru-RU" altLang="ru-RU" sz="2600" dirty="0">
                <a:latin typeface="Arial" charset="0"/>
                <a:cs typeface="Arial" charset="0"/>
              </a:rPr>
            </a:br>
            <a:r>
              <a:rPr lang="ru-RU" altLang="ru-RU" sz="2600" dirty="0" smtClean="0">
                <a:latin typeface="Arial" charset="0"/>
                <a:cs typeface="Arial" charset="0"/>
              </a:rPr>
              <a:t>позволяет:</a:t>
            </a:r>
            <a:endParaRPr lang="ru-RU" altLang="ru-RU" sz="2600" dirty="0">
              <a:latin typeface="Arial" charset="0"/>
              <a:cs typeface="Arial" charset="0"/>
            </a:endParaRPr>
          </a:p>
        </p:txBody>
      </p:sp>
      <p:sp>
        <p:nvSpPr>
          <p:cNvPr id="6148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638" indent="-27463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274638" algn="l"/>
              </a:tabLst>
            </a:pPr>
            <a:r>
              <a:rPr lang="ru-RU" altLang="ru-RU" sz="2000" b="1" dirty="0" smtClean="0"/>
              <a:t>Банку:</a:t>
            </a:r>
          </a:p>
          <a:p>
            <a:pPr lvl="1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/>
              <a:t>Увидеть и оценить более точно реальные риски кредитования заемщика</a:t>
            </a:r>
          </a:p>
          <a:p>
            <a:pPr lvl="1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/>
              <a:t>Взвешенно оценить платежеспособность заемщика</a:t>
            </a:r>
            <a:endParaRPr lang="en-US" altLang="ru-RU" sz="2000" dirty="0" smtClean="0"/>
          </a:p>
          <a:p>
            <a:pPr lvl="1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/>
              <a:t>Предложить соответствующий кредит</a:t>
            </a:r>
            <a:r>
              <a:rPr lang="en-US" altLang="ru-RU" sz="2000" dirty="0" smtClean="0"/>
              <a:t>/</a:t>
            </a:r>
            <a:r>
              <a:rPr lang="ru-RU" altLang="ru-RU" sz="2000" dirty="0" smtClean="0"/>
              <a:t>продукт потребностям бизнеса</a:t>
            </a:r>
          </a:p>
          <a:p>
            <a:pPr marL="274638" indent="-27463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274638" algn="l"/>
              </a:tabLst>
            </a:pPr>
            <a:endParaRPr lang="ru-RU" altLang="ru-RU" sz="2000" dirty="0" smtClean="0"/>
          </a:p>
          <a:p>
            <a:pPr marL="274638" indent="-27463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274638" algn="l"/>
              </a:tabLst>
            </a:pPr>
            <a:r>
              <a:rPr lang="ru-RU" altLang="ru-RU" sz="2000" b="1" dirty="0" smtClean="0"/>
              <a:t>Клиенту:</a:t>
            </a:r>
          </a:p>
          <a:p>
            <a:pPr lvl="1" indent="-342900"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/>
              <a:t>Защититься от чрезмерной долговой нагрузки и от кредита, который не будет способствовать росту бизнеса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4638" algn="l"/>
              </a:tabLst>
            </a:pPr>
            <a:endParaRPr lang="ru-RU" altLang="ru-RU" sz="2000" dirty="0" smtClean="0"/>
          </a:p>
          <a:p>
            <a:pPr marL="274638" indent="-274638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74638" algn="l"/>
              </a:tabLst>
            </a:pPr>
            <a:r>
              <a:rPr lang="ru-RU" altLang="ru-RU" sz="2000" b="1" dirty="0" smtClean="0"/>
              <a:t>Банковскому рынку:</a:t>
            </a:r>
          </a:p>
          <a:p>
            <a:pPr lvl="1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/>
              <a:t>Увеличить доступ к финансированию</a:t>
            </a:r>
          </a:p>
          <a:p>
            <a:pPr lvl="1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ru-RU" altLang="ru-RU" sz="2000" dirty="0" smtClean="0"/>
              <a:t>Создавать рынок качественных клиентов</a:t>
            </a:r>
            <a:r>
              <a:rPr lang="en-US" altLang="ru-RU" sz="2000" dirty="0" smtClean="0"/>
              <a:t>/</a:t>
            </a:r>
            <a:r>
              <a:rPr lang="ru-RU" altLang="ru-RU" sz="2000" dirty="0" smtClean="0"/>
              <a:t>бизнесов</a:t>
            </a:r>
          </a:p>
        </p:txBody>
      </p:sp>
      <p:sp>
        <p:nvSpPr>
          <p:cNvPr id="614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CDA9FD-0F23-4D1F-A6D5-6ADCC9F8388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 rot="5400000">
            <a:off x="1953094" y="179763"/>
            <a:ext cx="1673924" cy="5580111"/>
          </a:xfrm>
          <a:prstGeom prst="round2SameRect">
            <a:avLst>
              <a:gd name="adj1" fmla="val 18043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anchor="ctr"/>
          <a:lstStyle>
            <a:lvl1pPr algn="ctr" eaLnBrk="1" hangingPunct="1">
              <a:defRPr sz="4400" b="1">
                <a:solidFill>
                  <a:srgbClr val="C00000"/>
                </a:solidFill>
                <a:ea typeface="+mj-ea"/>
                <a:cs typeface="Arial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ru-RU" sz="2800" dirty="0" smtClean="0">
                <a:solidFill>
                  <a:srgbClr val="FFFFFF">
                    <a:lumMod val="95000"/>
                  </a:srgbClr>
                </a:solidFill>
              </a:rPr>
              <a:t>Спасибо за внимание</a:t>
            </a:r>
          </a:p>
          <a:p>
            <a:pPr algn="r">
              <a:defRPr/>
            </a:pPr>
            <a:endParaRPr lang="ru-RU" sz="2000" dirty="0">
              <a:solidFill>
                <a:srgbClr val="FFFFFF">
                  <a:lumMod val="95000"/>
                </a:srgbClr>
              </a:solidFill>
            </a:endParaRPr>
          </a:p>
          <a:p>
            <a:pPr algn="r">
              <a:defRPr/>
            </a:pPr>
            <a:r>
              <a:rPr lang="en-US" sz="2400" dirty="0" smtClean="0">
                <a:solidFill>
                  <a:srgbClr val="FFFFFF">
                    <a:lumMod val="95000"/>
                  </a:srgbClr>
                </a:solidFill>
              </a:rPr>
              <a:t>www.rsbf.org</a:t>
            </a: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4763"/>
            <a:ext cx="1698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657850"/>
            <a:ext cx="10810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2051050" y="5181600"/>
            <a:ext cx="51752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i="1" dirty="0">
                <a:solidFill>
                  <a:srgbClr val="7F7F7F"/>
                </a:solidFill>
                <a:latin typeface="Arial" charset="0"/>
                <a:cs typeface="Arial" charset="0"/>
              </a:rPr>
              <a:t>Фонд поддержки малого бизнеса основан в 1994 году при поддержке стран-участниц Большой Семёрки и Швейцарии. </a:t>
            </a:r>
            <a:br>
              <a:rPr lang="ru-RU" altLang="ru-RU" sz="1300" i="1" dirty="0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ru-RU" altLang="ru-RU" sz="1300" i="1" dirty="0">
                <a:solidFill>
                  <a:srgbClr val="7F7F7F"/>
                </a:solidFill>
                <a:latin typeface="Arial" charset="0"/>
                <a:cs typeface="Arial" charset="0"/>
              </a:rPr>
              <a:t>Финансовая поддержка предоставляется через донорские организации следующих стран: Великобритания, Германия, Европейский Союз, Италия, Канада, США, Франция, Швейцария и Япония.</a:t>
            </a:r>
          </a:p>
        </p:txBody>
      </p:sp>
    </p:spTree>
    <p:extLst>
      <p:ext uri="{BB962C8B-B14F-4D97-AF65-F5344CB8AC3E}">
        <p14:creationId xmlns:p14="http://schemas.microsoft.com/office/powerpoint/2010/main" val="28464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SBF template 2010">
  <a:themeElements>
    <a:clrScheme name="RSBF_template_common_2010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SBF_template_common_20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SBF_template_common_201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SBF_template_title_2010">
  <a:themeElements>
    <a:clrScheme name="RSBF_template_title_2010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SBF_template_title_20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SBF_template_title_201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RSBF template 2010</Template>
  <TotalTime>8584</TotalTime>
  <Words>358</Words>
  <Application>Microsoft Office PowerPoint</Application>
  <PresentationFormat>Экран (4:3)</PresentationFormat>
  <Paragraphs>89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RSBF template 2010</vt:lpstr>
      <vt:lpstr>RSBF_template_title_2010</vt:lpstr>
      <vt:lpstr>Презентация PowerPoint</vt:lpstr>
      <vt:lpstr>ФПМБ-ЕБРР</vt:lpstr>
      <vt:lpstr>Основы технологии кредитования ЕБРР</vt:lpstr>
      <vt:lpstr>Кредитная технология ФПМБ-ЕБРР Финансово - экономический анализ</vt:lpstr>
      <vt:lpstr>Кредитная технология ФПМБ-ЕБРР Баланс</vt:lpstr>
      <vt:lpstr>Кредитная технология ФПМБ-ЕБРР ОПиУ. Cash-Flow</vt:lpstr>
      <vt:lpstr>Кредитная технология ФПМБ-ЕБРР Cross-checking</vt:lpstr>
      <vt:lpstr>Кредитная технология ФПМБ-ЕБРР позволяет:</vt:lpstr>
      <vt:lpstr>Презентация PowerPoint</vt:lpstr>
    </vt:vector>
  </TitlesOfParts>
  <Company>RSBF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“Vbank”</dc:title>
  <dc:creator>RSBF EBRD</dc:creator>
  <cp:lastModifiedBy>Волкова Елена Дмитриевна</cp:lastModifiedBy>
  <cp:revision>373</cp:revision>
  <cp:lastPrinted>2014-05-27T13:30:21Z</cp:lastPrinted>
  <dcterms:created xsi:type="dcterms:W3CDTF">2011-04-19T07:34:40Z</dcterms:created>
  <dcterms:modified xsi:type="dcterms:W3CDTF">2014-06-09T10:51:27Z</dcterms:modified>
</cp:coreProperties>
</file>