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79" r:id="rId2"/>
  </p:sldMasterIdLst>
  <p:notesMasterIdLst>
    <p:notesMasterId r:id="rId20"/>
  </p:notesMasterIdLst>
  <p:handoutMasterIdLst>
    <p:handoutMasterId r:id="rId21"/>
  </p:handoutMasterIdLst>
  <p:sldIdLst>
    <p:sldId id="664" r:id="rId3"/>
    <p:sldId id="677" r:id="rId4"/>
    <p:sldId id="670" r:id="rId5"/>
    <p:sldId id="686" r:id="rId6"/>
    <p:sldId id="669" r:id="rId7"/>
    <p:sldId id="673" r:id="rId8"/>
    <p:sldId id="679" r:id="rId9"/>
    <p:sldId id="680" r:id="rId10"/>
    <p:sldId id="683" r:id="rId11"/>
    <p:sldId id="684" r:id="rId12"/>
    <p:sldId id="685" r:id="rId13"/>
    <p:sldId id="657" r:id="rId14"/>
    <p:sldId id="674" r:id="rId15"/>
    <p:sldId id="659" r:id="rId16"/>
    <p:sldId id="687" r:id="rId17"/>
    <p:sldId id="688" r:id="rId18"/>
    <p:sldId id="676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лбина Екатерина Олеговна" initials="КЕО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50B154"/>
    <a:srgbClr val="F79646"/>
    <a:srgbClr val="4F81BD"/>
    <a:srgbClr val="E9EDF4"/>
    <a:srgbClr val="339933"/>
    <a:srgbClr val="663300"/>
    <a:srgbClr val="9966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70860" autoAdjust="0"/>
  </p:normalViewPr>
  <p:slideViewPr>
    <p:cSldViewPr>
      <p:cViewPr varScale="1">
        <p:scale>
          <a:sx n="69" d="100"/>
          <a:sy n="69" d="100"/>
        </p:scale>
        <p:origin x="66" y="264"/>
      </p:cViewPr>
      <p:guideLst>
        <p:guide orient="horz" pos="2160"/>
        <p:guide pos="21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5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27.lcl\Kray\Apparat\&#1069;&#1082;&#1089;&#1087;&#1077;&#1088;&#1090;&#1085;&#1086;-&#1072;&#1085;&#1072;&#1083;&#1080;&#1090;&#1080;&#1095;&#1077;&#1089;&#1082;&#1086;&#1077;%20&#1091;&#1087;&#1088;&#1072;&#1074;&#1083;&#1077;&#1085;&#1080;&#1077;\&#1054;&#1090;&#1076;&#1077;&#1083;%20&#1101;&#1082;&#1086;&#1085;&#1086;&#1084;&#1080;&#1095;&#1077;&#1089;&#1082;&#1086;&#1075;&#1086;%20&#1072;&#1085;&#1072;&#1083;&#1080;&#1079;&#1072;\!!&#1054;&#1073;&#1097;&#1072;&#1103;\2017\&#1069;&#1050;&#1057;&#1055;&#1054;\&#1084;&#1072;&#1090;&#1077;&#1088;&#1080;&#1072;&#1083;&#1099;\&#1088;&#1072;&#1089;&#1095;&#1077;&#1090;&#1099;\&#1056;&#1072;&#1089;&#1095;&#1077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27.lcl\Kray\Apparat\&#1069;&#1082;&#1089;&#1087;&#1077;&#1088;&#1090;&#1085;&#1086;-&#1072;&#1085;&#1072;&#1083;&#1080;&#1090;&#1080;&#1095;&#1077;&#1089;&#1082;&#1086;&#1077;%20&#1091;&#1087;&#1088;&#1072;&#1074;&#1083;&#1077;&#1085;&#1080;&#1077;\&#1054;&#1090;&#1076;&#1077;&#1083;%20&#1101;&#1082;&#1086;&#1085;&#1086;&#1084;&#1080;&#1095;&#1077;&#1089;&#1082;&#1086;&#1075;&#1086;%20&#1072;&#1085;&#1072;&#1083;&#1080;&#1079;&#1072;\!!&#1054;&#1073;&#1097;&#1072;&#1103;\2017\&#1069;&#1050;&#1057;&#1055;&#1054;\&#1084;&#1072;&#1090;&#1077;&#1088;&#1080;&#1072;&#1083;&#1099;\&#1088;&#1072;&#1089;&#1095;&#1077;&#1090;&#1099;\&#1056;&#1072;&#1089;&#1095;&#1077;&#109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27.lcl\Kray\Apparat\&#1069;&#1082;&#1089;&#1087;&#1077;&#1088;&#1090;&#1085;&#1086;-&#1072;&#1085;&#1072;&#1083;&#1080;&#1090;&#1080;&#1095;&#1077;&#1089;&#1082;&#1086;&#1077;%20&#1091;&#1087;&#1088;&#1072;&#1074;&#1083;&#1077;&#1085;&#1080;&#1077;\&#1054;&#1090;&#1076;&#1077;&#1083;%20&#1101;&#1082;&#1086;&#1085;&#1086;&#1084;&#1080;&#1095;&#1077;&#1089;&#1082;&#1086;&#1075;&#1086;%20&#1072;&#1085;&#1072;&#1083;&#1080;&#1079;&#1072;\!!&#1054;&#1073;&#1097;&#1072;&#1103;\2017\&#1069;&#1050;&#1057;&#1055;&#1054;\&#1084;&#1072;&#1090;&#1077;&#1088;&#1080;&#1072;&#1083;&#1099;\&#1088;&#1072;&#1089;&#1095;&#1077;&#1090;&#1099;\&#1056;&#1072;&#1089;&#1095;&#1077;&#1090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27.lcl\Kray\Apparat\&#1069;&#1082;&#1089;&#1087;&#1077;&#1088;&#1090;&#1085;&#1086;-&#1072;&#1085;&#1072;&#1083;&#1080;&#1090;&#1080;&#1095;&#1077;&#1089;&#1082;&#1086;&#1077;%20&#1091;&#1087;&#1088;&#1072;&#1074;&#1083;&#1077;&#1085;&#1080;&#1077;\&#1054;&#1090;&#1076;&#1077;&#1083;%20&#1101;&#1082;&#1086;&#1085;&#1086;&#1084;&#1080;&#1095;&#1077;&#1089;&#1082;&#1086;&#1075;&#1086;%20&#1072;&#1085;&#1072;&#1083;&#1080;&#1079;&#1072;\!!&#1054;&#1073;&#1097;&#1072;&#1103;\2017\&#1069;&#1050;&#1057;&#1055;&#1054;\&#1084;&#1072;&#1090;&#1077;&#1088;&#1080;&#1072;&#1083;&#1099;\&#1088;&#1072;&#1089;&#1095;&#1077;&#1090;&#1099;\&#1056;&#1072;&#1089;&#1095;&#1077;&#109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27.lcl\Kray\Apparat\&#1069;&#1082;&#1089;&#1087;&#1077;&#1088;&#1090;&#1085;&#1086;-&#1072;&#1085;&#1072;&#1083;&#1080;&#1090;&#1080;&#1095;&#1077;&#1089;&#1082;&#1086;&#1077;%20&#1091;&#1087;&#1088;&#1072;&#1074;&#1083;&#1077;&#1085;&#1080;&#1077;\&#1054;&#1090;&#1076;&#1077;&#1083;%20&#1101;&#1082;&#1086;&#1085;&#1086;&#1084;&#1080;&#1095;&#1077;&#1089;&#1082;&#1086;&#1075;&#1086;%20&#1072;&#1085;&#1072;&#1083;&#1080;&#1079;&#1072;\!!&#1054;&#1073;&#1097;&#1072;&#1103;\2017\&#1069;&#1050;&#1057;&#1055;&#1054;\&#1084;&#1072;&#1090;&#1077;&#1088;&#1080;&#1072;&#1083;&#1099;\&#1088;&#1072;&#1089;&#1095;&#1077;&#1090;&#1099;\&#1056;&#1072;&#1089;&#1095;&#1077;&#1090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27.lcl\Kray\Apparat\&#1069;&#1082;&#1089;&#1087;&#1077;&#1088;&#1090;&#1085;&#1086;-&#1072;&#1085;&#1072;&#1083;&#1080;&#1090;&#1080;&#1095;&#1077;&#1089;&#1082;&#1086;&#1077;%20&#1091;&#1087;&#1088;&#1072;&#1074;&#1083;&#1077;&#1085;&#1080;&#1077;\&#1054;&#1090;&#1076;&#1077;&#1083;%20&#1101;&#1082;&#1086;&#1085;&#1086;&#1084;&#1080;&#1095;&#1077;&#1089;&#1082;&#1086;&#1075;&#1086;%20&#1072;&#1085;&#1072;&#1083;&#1080;&#1079;&#1072;\!!&#1054;&#1073;&#1097;&#1072;&#1103;\2017\&#1069;&#1050;&#1057;&#1055;&#1054;\&#1084;&#1072;&#1090;&#1077;&#1088;&#1080;&#1072;&#1083;&#1099;\&#1088;&#1072;&#1089;&#1095;&#1077;&#1090;&#1099;\&#1056;&#1072;&#1089;&#1095;&#1077;&#1090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Динамика внешней торговли с Китаем, %</a:t>
            </a:r>
          </a:p>
        </c:rich>
      </c:tx>
      <c:layout>
        <c:manualLayout>
          <c:xMode val="edge"/>
          <c:yMode val="edge"/>
          <c:x val="0.12252818755535118"/>
          <c:y val="3.91076115485564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Данные!$AF$3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4710422707127335E-2"/>
                  <c:y val="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Данные!$AG$1:$AI$2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январь-май 2017</c:v>
                </c:pt>
              </c:strCache>
            </c:strRef>
          </c:cat>
          <c:val>
            <c:numRef>
              <c:f>Данные!$AG$3:$AI$3</c:f>
              <c:numCache>
                <c:formatCode>General</c:formatCode>
                <c:ptCount val="3"/>
                <c:pt idx="0">
                  <c:v>71.900000000000006</c:v>
                </c:pt>
                <c:pt idx="1">
                  <c:v>104</c:v>
                </c:pt>
                <c:pt idx="2" formatCode="0.0">
                  <c:v>136.90885223948973</c:v>
                </c:pt>
              </c:numCache>
            </c:numRef>
          </c:val>
        </c:ser>
        <c:ser>
          <c:idx val="1"/>
          <c:order val="1"/>
          <c:tx>
            <c:strRef>
              <c:f>Данные!$AF$4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Данные!$AG$1:$AI$2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январь-май 2017</c:v>
                </c:pt>
              </c:strCache>
            </c:strRef>
          </c:cat>
          <c:val>
            <c:numRef>
              <c:f>Данные!$AG$4:$AI$4</c:f>
              <c:numCache>
                <c:formatCode>General</c:formatCode>
                <c:ptCount val="3"/>
                <c:pt idx="0">
                  <c:v>62.8</c:v>
                </c:pt>
                <c:pt idx="1">
                  <c:v>96.3</c:v>
                </c:pt>
                <c:pt idx="2" formatCode="0.0">
                  <c:v>127.0242082201962</c:v>
                </c:pt>
              </c:numCache>
            </c:numRef>
          </c:val>
        </c:ser>
        <c:ser>
          <c:idx val="2"/>
          <c:order val="2"/>
          <c:tx>
            <c:strRef>
              <c:f>Данные!$AF$5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8532817030345351E-2"/>
                  <c:y val="-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Данные!$AG$1:$AI$2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январь-май 2017</c:v>
                </c:pt>
              </c:strCache>
            </c:strRef>
          </c:cat>
          <c:val>
            <c:numRef>
              <c:f>Данные!$AG$5:$AI$5</c:f>
              <c:numCache>
                <c:formatCode>General</c:formatCode>
                <c:ptCount val="3"/>
                <c:pt idx="0">
                  <c:v>75.8</c:v>
                </c:pt>
                <c:pt idx="1">
                  <c:v>154.6</c:v>
                </c:pt>
                <c:pt idx="2" formatCode="0.0">
                  <c:v>130.67455313019053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754408"/>
        <c:axId val="271750880"/>
      </c:barChart>
      <c:catAx>
        <c:axId val="27175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1750880"/>
        <c:crosses val="autoZero"/>
        <c:auto val="1"/>
        <c:lblAlgn val="ctr"/>
        <c:lblOffset val="100"/>
        <c:noMultiLvlLbl val="0"/>
      </c:catAx>
      <c:valAx>
        <c:axId val="27175088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175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/>
              <a:t>Доля Китая во внешнеторговом обороте,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Данные!$AK$3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Данные!$AL$1:$AN$2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январь-май 2017</c:v>
                </c:pt>
              </c:strCache>
            </c:strRef>
          </c:cat>
          <c:val>
            <c:numRef>
              <c:f>Данные!$AL$3:$AN$3</c:f>
              <c:numCache>
                <c:formatCode>General</c:formatCode>
                <c:ptCount val="3"/>
                <c:pt idx="0">
                  <c:v>12.1</c:v>
                </c:pt>
                <c:pt idx="1">
                  <c:v>14.1</c:v>
                </c:pt>
                <c:pt idx="2" formatCode="0.0">
                  <c:v>14.192158182483194</c:v>
                </c:pt>
              </c:numCache>
            </c:numRef>
          </c:val>
        </c:ser>
        <c:ser>
          <c:idx val="1"/>
          <c:order val="1"/>
          <c:tx>
            <c:strRef>
              <c:f>Данные!$AK$4</c:f>
              <c:strCache>
                <c:ptCount val="1"/>
                <c:pt idx="0">
                  <c:v>ДФО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Данные!$AL$1:$AN$2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январь-май 2017</c:v>
                </c:pt>
              </c:strCache>
            </c:strRef>
          </c:cat>
          <c:val>
            <c:numRef>
              <c:f>Данные!$AL$4:$AN$4</c:f>
              <c:numCache>
                <c:formatCode>General</c:formatCode>
                <c:ptCount val="3"/>
                <c:pt idx="0">
                  <c:v>24</c:v>
                </c:pt>
                <c:pt idx="1">
                  <c:v>25.1</c:v>
                </c:pt>
                <c:pt idx="2" formatCode="0.0">
                  <c:v>25.230847806018946</c:v>
                </c:pt>
              </c:numCache>
            </c:numRef>
          </c:val>
        </c:ser>
        <c:ser>
          <c:idx val="2"/>
          <c:order val="2"/>
          <c:tx>
            <c:strRef>
              <c:f>Данные!$AK$5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Данные!$AL$1:$AN$2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январь-май 2017</c:v>
                </c:pt>
              </c:strCache>
            </c:strRef>
          </c:cat>
          <c:val>
            <c:numRef>
              <c:f>Данные!$AL$5:$AN$5</c:f>
              <c:numCache>
                <c:formatCode>General</c:formatCode>
                <c:ptCount val="3"/>
                <c:pt idx="0">
                  <c:v>42.8</c:v>
                </c:pt>
                <c:pt idx="1">
                  <c:v>54.6</c:v>
                </c:pt>
                <c:pt idx="2" formatCode="0.0">
                  <c:v>50.026556881097193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751272"/>
        <c:axId val="271751664"/>
      </c:barChart>
      <c:catAx>
        <c:axId val="27175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1751664"/>
        <c:crosses val="autoZero"/>
        <c:auto val="1"/>
        <c:lblAlgn val="ctr"/>
        <c:lblOffset val="100"/>
        <c:noMultiLvlLbl val="0"/>
      </c:catAx>
      <c:valAx>
        <c:axId val="27175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1751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39720761536699"/>
          <c:y val="3.2751004684542416E-2"/>
          <c:w val="0.46166474051828083"/>
          <c:h val="0.83720664172557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Экспорт!$N$1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Экспорт!$M$3:$M$8</c:f>
              <c:strCache>
                <c:ptCount val="6"/>
                <c:pt idx="0">
                  <c:v>Рыба, ракообразные, моллюски и др.водные беспозвоночные</c:v>
                </c:pt>
                <c:pt idx="1">
                  <c:v>Топливо минеральное, нефть и продукты их перегонки; битуминозные вещества; воски минеральные</c:v>
                </c:pt>
                <c:pt idx="2">
                  <c:v>Древесина и изделия из нее; древесный уголь</c:v>
                </c:pt>
                <c:pt idx="3">
                  <c:v>Летательные аппараты, космические аппараты, и их части</c:v>
                </c:pt>
                <c:pt idx="4">
                  <c:v>Инструменты и аппараты оптические,фото и кинематографические, измерительные, контрольные, прецизионные, медицинские; их части и принадлежности</c:v>
                </c:pt>
                <c:pt idx="5">
                  <c:v>Прочие </c:v>
                </c:pt>
              </c:strCache>
            </c:strRef>
          </c:cat>
          <c:val>
            <c:numRef>
              <c:f>Экспорт!$N$3:$N$8</c:f>
              <c:numCache>
                <c:formatCode>0.00</c:formatCode>
                <c:ptCount val="6"/>
                <c:pt idx="0">
                  <c:v>11.702284233881301</c:v>
                </c:pt>
                <c:pt idx="1">
                  <c:v>14.072525104436499</c:v>
                </c:pt>
                <c:pt idx="2">
                  <c:v>70.892525654926345</c:v>
                </c:pt>
                <c:pt idx="3">
                  <c:v>0</c:v>
                </c:pt>
                <c:pt idx="4">
                  <c:v>2.2181393490827749E-3</c:v>
                </c:pt>
                <c:pt idx="5" formatCode="General">
                  <c:v>3.33</c:v>
                </c:pt>
              </c:numCache>
            </c:numRef>
          </c:val>
        </c:ser>
        <c:ser>
          <c:idx val="1"/>
          <c:order val="1"/>
          <c:tx>
            <c:strRef>
              <c:f>Экспорт!$O$1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pct80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Экспорт!$M$3:$M$8</c:f>
              <c:strCache>
                <c:ptCount val="6"/>
                <c:pt idx="0">
                  <c:v>Рыба, ракообразные, моллюски и др.водные беспозвоночные</c:v>
                </c:pt>
                <c:pt idx="1">
                  <c:v>Топливо минеральное, нефть и продукты их перегонки; битуминозные вещества; воски минеральные</c:v>
                </c:pt>
                <c:pt idx="2">
                  <c:v>Древесина и изделия из нее; древесный уголь</c:v>
                </c:pt>
                <c:pt idx="3">
                  <c:v>Летательные аппараты, космические аппараты, и их части</c:v>
                </c:pt>
                <c:pt idx="4">
                  <c:v>Инструменты и аппараты оптические,фото и кинематографические, измерительные, контрольные, прецизионные, медицинские; их части и принадлежности</c:v>
                </c:pt>
                <c:pt idx="5">
                  <c:v>Прочие </c:v>
                </c:pt>
              </c:strCache>
            </c:strRef>
          </c:cat>
          <c:val>
            <c:numRef>
              <c:f>Экспорт!$O$3:$O$8</c:f>
              <c:numCache>
                <c:formatCode>0.00</c:formatCode>
                <c:ptCount val="6"/>
                <c:pt idx="0">
                  <c:v>7.0151232117380209</c:v>
                </c:pt>
                <c:pt idx="1">
                  <c:v>6.574718272420589</c:v>
                </c:pt>
                <c:pt idx="2">
                  <c:v>47.556143687185603</c:v>
                </c:pt>
                <c:pt idx="3">
                  <c:v>32.635674083565206</c:v>
                </c:pt>
                <c:pt idx="4">
                  <c:v>3.2078889133966366</c:v>
                </c:pt>
                <c:pt idx="5" formatCode="General">
                  <c:v>3.01</c:v>
                </c:pt>
              </c:numCache>
            </c:numRef>
          </c:val>
        </c:ser>
        <c:ser>
          <c:idx val="2"/>
          <c:order val="2"/>
          <c:tx>
            <c:strRef>
              <c:f>Экспорт!$P$1</c:f>
              <c:strCache>
                <c:ptCount val="1"/>
                <c:pt idx="0">
                  <c:v>янвань-май 2017</c:v>
                </c:pt>
              </c:strCache>
            </c:strRef>
          </c:tx>
          <c:spPr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Экспорт!$M$3:$M$8</c:f>
              <c:strCache>
                <c:ptCount val="6"/>
                <c:pt idx="0">
                  <c:v>Рыба, ракообразные, моллюски и др.водные беспозвоночные</c:v>
                </c:pt>
                <c:pt idx="1">
                  <c:v>Топливо минеральное, нефть и продукты их перегонки; битуминозные вещества; воски минеральные</c:v>
                </c:pt>
                <c:pt idx="2">
                  <c:v>Древесина и изделия из нее; древесный уголь</c:v>
                </c:pt>
                <c:pt idx="3">
                  <c:v>Летательные аппараты, космические аппараты, и их части</c:v>
                </c:pt>
                <c:pt idx="4">
                  <c:v>Инструменты и аппараты оптические,фото и кинематографические, измерительные, контрольные, прецизионные, медицинские; их части и принадлежности</c:v>
                </c:pt>
                <c:pt idx="5">
                  <c:v>Прочие </c:v>
                </c:pt>
              </c:strCache>
            </c:strRef>
          </c:cat>
          <c:val>
            <c:numRef>
              <c:f>Экспорт!$P$3:$P$8</c:f>
              <c:numCache>
                <c:formatCode>0.00</c:formatCode>
                <c:ptCount val="6"/>
                <c:pt idx="0">
                  <c:v>9.7731104359532299</c:v>
                </c:pt>
                <c:pt idx="1">
                  <c:v>12.39436975232546</c:v>
                </c:pt>
                <c:pt idx="2">
                  <c:v>62.150913115755259</c:v>
                </c:pt>
                <c:pt idx="3">
                  <c:v>1.495405199611348</c:v>
                </c:pt>
                <c:pt idx="4">
                  <c:v>3.6406808038629257</c:v>
                </c:pt>
                <c:pt idx="5">
                  <c:v>10.55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271755976"/>
        <c:axId val="271756760"/>
      </c:barChart>
      <c:catAx>
        <c:axId val="271755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1756760"/>
        <c:crosses val="autoZero"/>
        <c:auto val="1"/>
        <c:lblAlgn val="ctr"/>
        <c:lblOffset val="100"/>
        <c:noMultiLvlLbl val="0"/>
      </c:catAx>
      <c:valAx>
        <c:axId val="271756760"/>
        <c:scaling>
          <c:orientation val="minMax"/>
          <c:max val="8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17559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333336978711395E-2"/>
          <c:y val="0.89966251043760759"/>
          <c:w val="0.39955034990708116"/>
          <c:h val="6.6605133891887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500" b="1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5710063204413548"/>
        </c:manualLayout>
      </c:layout>
      <c:lineChart>
        <c:grouping val="standard"/>
        <c:varyColors val="0"/>
        <c:ser>
          <c:idx val="0"/>
          <c:order val="0"/>
          <c:tx>
            <c:strRef>
              <c:f>Данные!$AT$3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164160369008716"/>
                  <c:y val="-1.214825655778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7106226171023964E-2"/>
                  <c:y val="6.412653317932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963151664865424E-2"/>
                  <c:y val="-5.12820512820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67483050824497E-2"/>
                  <c:y val="-6.060606060606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Данные!$AU$2:$AW$2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январь-май 2017</c:v>
                </c:pt>
              </c:strCache>
            </c:strRef>
          </c:cat>
          <c:val>
            <c:numRef>
              <c:f>Данные!$AU$3:$AW$3</c:f>
              <c:numCache>
                <c:formatCode>0.0</c:formatCode>
                <c:ptCount val="3"/>
                <c:pt idx="0">
                  <c:v>76.263038331093611</c:v>
                </c:pt>
                <c:pt idx="1">
                  <c:v>97.968694825241329</c:v>
                </c:pt>
                <c:pt idx="2">
                  <c:v>140.90853039659277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Данные!$AT$4</c:f>
              <c:strCache>
                <c:ptCount val="1"/>
                <c:pt idx="0">
                  <c:v>ДФО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08432266135621E-2"/>
                  <c:y val="3.870798030451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2006250851034856E-2"/>
                  <c:y val="-7.161253757470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883395458878113E-2"/>
                  <c:y val="6.83054856074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9123263888889"/>
                      <c:h val="9.651694179598101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9534420942480224E-3"/>
                  <c:y val="-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Данные!$AU$2:$AW$2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январь-май 2017</c:v>
                </c:pt>
              </c:strCache>
            </c:strRef>
          </c:cat>
          <c:val>
            <c:numRef>
              <c:f>Данные!$AU$4:$AW$4</c:f>
              <c:numCache>
                <c:formatCode>0.0</c:formatCode>
                <c:ptCount val="3"/>
                <c:pt idx="0">
                  <c:v>71.378533232471014</c:v>
                </c:pt>
                <c:pt idx="1">
                  <c:v>99.535697083545472</c:v>
                </c:pt>
                <c:pt idx="2">
                  <c:v>131.95551626105367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Данные!$AT$5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1523820465686292E-2"/>
                  <c:y val="-7.275418672444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753894408784072E-2"/>
                  <c:y val="5.12820512820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303051789968577E-2"/>
                  <c:y val="9.3240093240092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075943938380252E-2"/>
                  <c:y val="3.263403263403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Данные!$AU$2:$AW$2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январь-май 2017</c:v>
                </c:pt>
              </c:strCache>
            </c:strRef>
          </c:cat>
          <c:val>
            <c:numRef>
              <c:f>Данные!$AU$5:$AW$5</c:f>
              <c:numCache>
                <c:formatCode>0.0</c:formatCode>
                <c:ptCount val="3"/>
                <c:pt idx="0">
                  <c:v>78.406731247965084</c:v>
                </c:pt>
                <c:pt idx="1">
                  <c:v>169.304200540718</c:v>
                </c:pt>
                <c:pt idx="2">
                  <c:v>137.25290034385094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753232"/>
        <c:axId val="271756368"/>
      </c:lineChart>
      <c:catAx>
        <c:axId val="27175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1756368"/>
        <c:crosses val="autoZero"/>
        <c:auto val="1"/>
        <c:lblAlgn val="ctr"/>
        <c:lblOffset val="100"/>
        <c:noMultiLvlLbl val="0"/>
      </c:catAx>
      <c:valAx>
        <c:axId val="271756368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7175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247287839020118"/>
          <c:y val="3.2750876121098706E-2"/>
          <c:w val="0.41049269768500424"/>
          <c:h val="0.88266116462808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Импорт!$T$1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dkDn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Импорт!$S$2:$S$10</c:f>
              <c:strCache>
                <c:ptCount val="9"/>
                <c:pt idx="0">
                  <c:v>Продовольственные товары и с/х сырье (кроме текстильного)</c:v>
                </c:pt>
                <c:pt idx="1">
                  <c:v>Минеральные продукты</c:v>
                </c:pt>
                <c:pt idx="2">
                  <c:v>Продукция химической промышленности, каучук</c:v>
                </c:pt>
                <c:pt idx="3">
                  <c:v>Кожевенное сырье, пушнина и изделия из них</c:v>
                </c:pt>
                <c:pt idx="4">
                  <c:v>Древесина и целлюлозно-бумажные изделия</c:v>
                </c:pt>
                <c:pt idx="5">
                  <c:v>Текстиль, техстильные изделия и обувь</c:v>
                </c:pt>
                <c:pt idx="6">
                  <c:v>Металлы и изделия из них</c:v>
                </c:pt>
                <c:pt idx="7">
                  <c:v>Машины, оборудование и транспортные средства</c:v>
                </c:pt>
                <c:pt idx="8">
                  <c:v>Прочие</c:v>
                </c:pt>
              </c:strCache>
            </c:strRef>
          </c:cat>
          <c:val>
            <c:numRef>
              <c:f>Импорт!$X$2:$X$10</c:f>
              <c:numCache>
                <c:formatCode>0.00</c:formatCode>
                <c:ptCount val="9"/>
                <c:pt idx="0">
                  <c:v>2.4891634873105337</c:v>
                </c:pt>
                <c:pt idx="1">
                  <c:v>0.32955381916100129</c:v>
                </c:pt>
                <c:pt idx="2">
                  <c:v>14.47080499870841</c:v>
                </c:pt>
                <c:pt idx="3">
                  <c:v>1.2864409215322927</c:v>
                </c:pt>
                <c:pt idx="4">
                  <c:v>2.0508816994228232</c:v>
                </c:pt>
                <c:pt idx="5">
                  <c:v>10.882352226668448</c:v>
                </c:pt>
                <c:pt idx="6">
                  <c:v>15.184454149157084</c:v>
                </c:pt>
                <c:pt idx="7">
                  <c:v>40.289913426873241</c:v>
                </c:pt>
                <c:pt idx="8">
                  <c:v>13.016435271166186</c:v>
                </c:pt>
              </c:numCache>
            </c:numRef>
          </c:val>
        </c:ser>
        <c:ser>
          <c:idx val="1"/>
          <c:order val="1"/>
          <c:tx>
            <c:strRef>
              <c:f>Импорт!$U$1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pct80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Импорт!$S$2:$S$10</c:f>
              <c:strCache>
                <c:ptCount val="9"/>
                <c:pt idx="0">
                  <c:v>Продовольственные товары и с/х сырье (кроме текстильного)</c:v>
                </c:pt>
                <c:pt idx="1">
                  <c:v>Минеральные продукты</c:v>
                </c:pt>
                <c:pt idx="2">
                  <c:v>Продукция химической промышленности, каучук</c:v>
                </c:pt>
                <c:pt idx="3">
                  <c:v>Кожевенное сырье, пушнина и изделия из них</c:v>
                </c:pt>
                <c:pt idx="4">
                  <c:v>Древесина и целлюлозно-бумажные изделия</c:v>
                </c:pt>
                <c:pt idx="5">
                  <c:v>Текстиль, техстильные изделия и обувь</c:v>
                </c:pt>
                <c:pt idx="6">
                  <c:v>Металлы и изделия из них</c:v>
                </c:pt>
                <c:pt idx="7">
                  <c:v>Машины, оборудование и транспортные средства</c:v>
                </c:pt>
                <c:pt idx="8">
                  <c:v>Прочие</c:v>
                </c:pt>
              </c:strCache>
            </c:strRef>
          </c:cat>
          <c:val>
            <c:numRef>
              <c:f>Импорт!$Y$2:$Y$10</c:f>
              <c:numCache>
                <c:formatCode>0.00</c:formatCode>
                <c:ptCount val="9"/>
                <c:pt idx="0">
                  <c:v>4.5828760492870675</c:v>
                </c:pt>
                <c:pt idx="1">
                  <c:v>4.8499124774074281E-2</c:v>
                </c:pt>
                <c:pt idx="2">
                  <c:v>11.601063603516156</c:v>
                </c:pt>
                <c:pt idx="3">
                  <c:v>1.7036648758135871</c:v>
                </c:pt>
                <c:pt idx="4">
                  <c:v>1.422966556667459</c:v>
                </c:pt>
                <c:pt idx="5">
                  <c:v>14.88317700509579</c:v>
                </c:pt>
                <c:pt idx="6">
                  <c:v>14.689439387655453</c:v>
                </c:pt>
                <c:pt idx="7">
                  <c:v>42.182335880944571</c:v>
                </c:pt>
                <c:pt idx="8">
                  <c:v>8.8859775162458554</c:v>
                </c:pt>
              </c:numCache>
            </c:numRef>
          </c:val>
        </c:ser>
        <c:ser>
          <c:idx val="2"/>
          <c:order val="2"/>
          <c:tx>
            <c:strRef>
              <c:f>Импорт!$V$1</c:f>
              <c:strCache>
                <c:ptCount val="1"/>
                <c:pt idx="0">
                  <c:v>январь-май 2017</c:v>
                </c:pt>
              </c:strCache>
            </c:strRef>
          </c:tx>
          <c:spPr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Импорт!$S$2:$S$10</c:f>
              <c:strCache>
                <c:ptCount val="9"/>
                <c:pt idx="0">
                  <c:v>Продовольственные товары и с/х сырье (кроме текстильного)</c:v>
                </c:pt>
                <c:pt idx="1">
                  <c:v>Минеральные продукты</c:v>
                </c:pt>
                <c:pt idx="2">
                  <c:v>Продукция химической промышленности, каучук</c:v>
                </c:pt>
                <c:pt idx="3">
                  <c:v>Кожевенное сырье, пушнина и изделия из них</c:v>
                </c:pt>
                <c:pt idx="4">
                  <c:v>Древесина и целлюлозно-бумажные изделия</c:v>
                </c:pt>
                <c:pt idx="5">
                  <c:v>Текстиль, техстильные изделия и обувь</c:v>
                </c:pt>
                <c:pt idx="6">
                  <c:v>Металлы и изделия из них</c:v>
                </c:pt>
                <c:pt idx="7">
                  <c:v>Машины, оборудование и транспортные средства</c:v>
                </c:pt>
                <c:pt idx="8">
                  <c:v>Прочие</c:v>
                </c:pt>
              </c:strCache>
            </c:strRef>
          </c:cat>
          <c:val>
            <c:numRef>
              <c:f>Импорт!$Z$2:$Z$10</c:f>
              <c:numCache>
                <c:formatCode>0.00</c:formatCode>
                <c:ptCount val="9"/>
                <c:pt idx="0">
                  <c:v>4.6047992250020391</c:v>
                </c:pt>
                <c:pt idx="1">
                  <c:v>0.18942656015306886</c:v>
                </c:pt>
                <c:pt idx="2">
                  <c:v>11.638478581165229</c:v>
                </c:pt>
                <c:pt idx="3">
                  <c:v>0.6331070585444929</c:v>
                </c:pt>
                <c:pt idx="4">
                  <c:v>1.9243669870082847</c:v>
                </c:pt>
                <c:pt idx="5">
                  <c:v>15.048007483045303</c:v>
                </c:pt>
                <c:pt idx="6">
                  <c:v>13.908166142873277</c:v>
                </c:pt>
                <c:pt idx="7">
                  <c:v>43.959443422067388</c:v>
                </c:pt>
                <c:pt idx="8">
                  <c:v>8.0942061977061996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271752448"/>
        <c:axId val="271752840"/>
      </c:barChart>
      <c:catAx>
        <c:axId val="27175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1752840"/>
        <c:crosses val="autoZero"/>
        <c:auto val="1"/>
        <c:lblAlgn val="ctr"/>
        <c:lblOffset val="100"/>
        <c:noMultiLvlLbl val="0"/>
      </c:catAx>
      <c:valAx>
        <c:axId val="271752840"/>
        <c:scaling>
          <c:orientation val="minMax"/>
          <c:max val="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717524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01563867016619"/>
          <c:y val="0.77160035690938755"/>
          <c:w val="0.2247924321959755"/>
          <c:h val="0.12551683441385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500" b="1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0465193290814E-3"/>
          <c:y val="2.749199405366106E-3"/>
          <c:w val="0.99746895348067088"/>
          <c:h val="0.4601241658426054"/>
        </c:manualLayout>
      </c:layout>
      <c:lineChart>
        <c:grouping val="standard"/>
        <c:varyColors val="0"/>
        <c:ser>
          <c:idx val="0"/>
          <c:order val="0"/>
          <c:tx>
            <c:strRef>
              <c:f>Данные!$AJ$3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7504156578140502E-2"/>
                  <c:y val="-5.12820512820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963151664865424E-2"/>
                  <c:y val="-5.128205128205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67483050824497E-2"/>
                  <c:y val="-6.060606060606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Данные!$AY$1:$BB$2</c:f>
              <c:multiLvlStrCache>
                <c:ptCount val="3"/>
                <c:lvl>
                  <c:pt idx="0">
                    <c:v>2015</c:v>
                  </c:pt>
                  <c:pt idx="1">
                    <c:v>2016</c:v>
                  </c:pt>
                  <c:pt idx="2">
                    <c:v>январь-май 2017</c:v>
                  </c:pt>
                </c:lvl>
                <c:lvl/>
              </c:multiLvlStrCache>
              <c:extLst/>
            </c:multiLvlStrRef>
          </c:cat>
          <c:val>
            <c:numRef>
              <c:f>Данные!$AY$3:$BB$3</c:f>
              <c:numCache>
                <c:formatCode>0.0</c:formatCode>
                <c:ptCount val="3"/>
                <c:pt idx="0">
                  <c:v>68.686670177893433</c:v>
                </c:pt>
                <c:pt idx="1">
                  <c:v>108.9731851631436</c:v>
                </c:pt>
                <c:pt idx="2">
                  <c:v>133.4410697984259</c:v>
                </c:pt>
              </c:numCache>
              <c:extLst/>
            </c:numRef>
          </c:val>
          <c:smooth val="0"/>
        </c:ser>
        <c:ser>
          <c:idx val="1"/>
          <c:order val="1"/>
          <c:tx>
            <c:strRef>
              <c:f>Данные!$AJ$4</c:f>
              <c:strCache>
                <c:ptCount val="1"/>
                <c:pt idx="0">
                  <c:v>ДФО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973807010144675"/>
                  <c:y val="3.7296037296037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858459798529746E-2"/>
                  <c:y val="4.661998133551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95539362945419"/>
                      <c:h val="8.11187505498181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9534420942480224E-3"/>
                  <c:y val="-4.66200466200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Данные!$AY$1:$BB$2</c:f>
              <c:multiLvlStrCache>
                <c:ptCount val="3"/>
                <c:lvl>
                  <c:pt idx="0">
                    <c:v>2015</c:v>
                  </c:pt>
                  <c:pt idx="1">
                    <c:v>2016</c:v>
                  </c:pt>
                  <c:pt idx="2">
                    <c:v>январь-май 2017</c:v>
                  </c:pt>
                </c:lvl>
                <c:lvl/>
              </c:multiLvlStrCache>
              <c:extLst/>
            </c:multiLvlStrRef>
          </c:cat>
          <c:val>
            <c:numRef>
              <c:f>Данные!$AY$4:$BB$4</c:f>
              <c:numCache>
                <c:formatCode>0.0</c:formatCode>
                <c:ptCount val="3"/>
                <c:pt idx="0">
                  <c:v>52.944635825101948</c:v>
                </c:pt>
                <c:pt idx="1">
                  <c:v>91.220391151382401</c:v>
                </c:pt>
                <c:pt idx="2">
                  <c:v>119.40810706856485</c:v>
                </c:pt>
              </c:numCache>
              <c:extLst/>
            </c:numRef>
          </c:val>
          <c:smooth val="0"/>
        </c:ser>
        <c:ser>
          <c:idx val="2"/>
          <c:order val="2"/>
          <c:tx>
            <c:strRef>
              <c:f>Данные!$AJ$5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283806007689105"/>
                  <c:y val="2.7972027972027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4169185599680655E-2"/>
                  <c:y val="3.7296037296037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075943938380252E-2"/>
                  <c:y val="3.263403263403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Данные!$AY$1:$BB$2</c:f>
              <c:multiLvlStrCache>
                <c:ptCount val="3"/>
                <c:lvl>
                  <c:pt idx="0">
                    <c:v>2015</c:v>
                  </c:pt>
                  <c:pt idx="1">
                    <c:v>2016</c:v>
                  </c:pt>
                  <c:pt idx="2">
                    <c:v>январь-май 2017</c:v>
                  </c:pt>
                </c:lvl>
                <c:lvl/>
              </c:multiLvlStrCache>
              <c:extLst/>
            </c:multiLvlStrRef>
          </c:cat>
          <c:val>
            <c:numRef>
              <c:f>Данные!$AY$5:$BB$5</c:f>
              <c:numCache>
                <c:formatCode>0.0</c:formatCode>
                <c:ptCount val="3"/>
                <c:pt idx="0">
                  <c:v>68.361440291510561</c:v>
                </c:pt>
                <c:pt idx="1">
                  <c:v>105.86997729575633</c:v>
                </c:pt>
                <c:pt idx="2">
                  <c:v>105.21543348884188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369184"/>
        <c:axId val="273369576"/>
      </c:lineChart>
      <c:catAx>
        <c:axId val="2733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3369576"/>
        <c:crosses val="autoZero"/>
        <c:auto val="1"/>
        <c:lblAlgn val="ctr"/>
        <c:lblOffset val="100"/>
        <c:noMultiLvlLbl val="0"/>
      </c:catAx>
      <c:valAx>
        <c:axId val="273369576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7336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355624634750618E-2"/>
          <c:y val="0.89714666206678773"/>
          <c:w val="0.89999986281713251"/>
          <c:h val="8.6219221256117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0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/>
              <a:t>Роль национальных валют в экспортных платежах, %</a:t>
            </a:r>
          </a:p>
        </c:rich>
      </c:tx>
      <c:layout>
        <c:manualLayout>
          <c:xMode val="edge"/>
          <c:yMode val="edge"/>
          <c:x val="0.1332647012404772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96718883086978E-3"/>
          <c:y val="0.22793967703189644"/>
          <c:w val="0.90866350498092807"/>
          <c:h val="0.47821237599537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3. Расчет'!$AS$3</c:f>
              <c:strCache>
                <c:ptCount val="1"/>
                <c:pt idx="0">
                  <c:v>Рубли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('Вопрос 3. Расчет'!$AS$1,'Вопрос 3. Расчет'!$AS$7,'Вопрос 3. Расчет'!$AS$14)</c:f>
              <c:strCache>
                <c:ptCount val="3"/>
                <c:pt idx="0">
                  <c:v>январь-апрель 2017</c:v>
                </c:pt>
                <c:pt idx="1">
                  <c:v>2016</c:v>
                </c:pt>
                <c:pt idx="2">
                  <c:v>2015</c:v>
                </c:pt>
              </c:strCache>
            </c:strRef>
          </c:cat>
          <c:val>
            <c:numRef>
              <c:f>('Вопрос 3. Расчет'!$AV$3,'Вопрос 3. Расчет'!$AV$9,'Вопрос 3. Расчет'!$AV$16)</c:f>
              <c:numCache>
                <c:formatCode>0.00</c:formatCode>
                <c:ptCount val="3"/>
                <c:pt idx="0">
                  <c:v>18.805981926106661</c:v>
                </c:pt>
                <c:pt idx="1">
                  <c:v>10.686297669901386</c:v>
                </c:pt>
                <c:pt idx="2">
                  <c:v>3.8644390219011524</c:v>
                </c:pt>
              </c:numCache>
            </c:numRef>
          </c:val>
        </c:ser>
        <c:ser>
          <c:idx val="1"/>
          <c:order val="1"/>
          <c:tx>
            <c:strRef>
              <c:f>'Вопрос 3. Расчет'!$AS$4</c:f>
              <c:strCache>
                <c:ptCount val="1"/>
                <c:pt idx="0">
                  <c:v>Юани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('Вопрос 3. Расчет'!$AS$1,'Вопрос 3. Расчет'!$AS$7,'Вопрос 3. Расчет'!$AS$14)</c:f>
              <c:strCache>
                <c:ptCount val="3"/>
                <c:pt idx="0">
                  <c:v>январь-апрель 2017</c:v>
                </c:pt>
                <c:pt idx="1">
                  <c:v>2016</c:v>
                </c:pt>
                <c:pt idx="2">
                  <c:v>2015</c:v>
                </c:pt>
              </c:strCache>
            </c:strRef>
          </c:cat>
          <c:val>
            <c:numRef>
              <c:f>('Вопрос 3. Расчет'!$AV$4,'Вопрос 3. Расчет'!$AV$10,'Вопрос 3. Расчет'!$AV$17)</c:f>
              <c:numCache>
                <c:formatCode>0.00</c:formatCode>
                <c:ptCount val="3"/>
                <c:pt idx="0">
                  <c:v>1.8046216556198098</c:v>
                </c:pt>
                <c:pt idx="1">
                  <c:v>3.8739447731949594</c:v>
                </c:pt>
                <c:pt idx="2">
                  <c:v>1.6132236761126757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762832"/>
        <c:axId val="310755776"/>
      </c:barChart>
      <c:catAx>
        <c:axId val="31076283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0755776"/>
        <c:crosses val="autoZero"/>
        <c:auto val="1"/>
        <c:lblAlgn val="ctr"/>
        <c:lblOffset val="100"/>
        <c:noMultiLvlLbl val="0"/>
      </c:catAx>
      <c:valAx>
        <c:axId val="310755776"/>
        <c:scaling>
          <c:orientation val="minMax"/>
          <c:max val="2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076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83095509713012"/>
          <c:y val="0.89622812402686958"/>
          <c:w val="0.47598836588210519"/>
          <c:h val="9.9252101961831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/>
              <a:t>Роль национальных валют в импортных платежах, %</a:t>
            </a:r>
          </a:p>
        </c:rich>
      </c:tx>
      <c:layout>
        <c:manualLayout>
          <c:xMode val="edge"/>
          <c:yMode val="edge"/>
          <c:x val="0.16542622296971268"/>
          <c:y val="3.21865946518763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976515411412606E-2"/>
          <c:y val="0.15562314941444869"/>
          <c:w val="0.86165435259794776"/>
          <c:h val="0.53872432977532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3. Расчет'!$AS$3</c:f>
              <c:strCache>
                <c:ptCount val="1"/>
                <c:pt idx="0">
                  <c:v>Рубли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('Вопрос 3. Расчет'!$AS$1,'Вопрос 3. Расчет'!$AS$7,'Вопрос 3. Расчет'!$AS$14)</c:f>
              <c:strCache>
                <c:ptCount val="3"/>
                <c:pt idx="0">
                  <c:v>январь-апрель 2017</c:v>
                </c:pt>
                <c:pt idx="1">
                  <c:v>2016</c:v>
                </c:pt>
                <c:pt idx="2">
                  <c:v>2015</c:v>
                </c:pt>
              </c:strCache>
            </c:strRef>
          </c:cat>
          <c:val>
            <c:numRef>
              <c:f>('Вопрос 3. Расчет'!$AW$3,'Вопрос 3. Расчет'!$AW$9,'Вопрос 3. Расчет'!$AW$16)</c:f>
              <c:numCache>
                <c:formatCode>0.00</c:formatCode>
                <c:ptCount val="3"/>
                <c:pt idx="0">
                  <c:v>2.0980823042562382</c:v>
                </c:pt>
                <c:pt idx="1">
                  <c:v>1.3965263460477435</c:v>
                </c:pt>
                <c:pt idx="2">
                  <c:v>0.13967015241317127</c:v>
                </c:pt>
              </c:numCache>
            </c:numRef>
          </c:val>
        </c:ser>
        <c:ser>
          <c:idx val="1"/>
          <c:order val="1"/>
          <c:tx>
            <c:strRef>
              <c:f>'Вопрос 3. Расчет'!$AS$4</c:f>
              <c:strCache>
                <c:ptCount val="1"/>
                <c:pt idx="0">
                  <c:v>Юани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('Вопрос 3. Расчет'!$AS$1,'Вопрос 3. Расчет'!$AS$7,'Вопрос 3. Расчет'!$AS$14)</c:f>
              <c:strCache>
                <c:ptCount val="3"/>
                <c:pt idx="0">
                  <c:v>январь-апрель 2017</c:v>
                </c:pt>
                <c:pt idx="1">
                  <c:v>2016</c:v>
                </c:pt>
                <c:pt idx="2">
                  <c:v>2015</c:v>
                </c:pt>
              </c:strCache>
            </c:strRef>
          </c:cat>
          <c:val>
            <c:numRef>
              <c:f>('Вопрос 3. Расчет'!$AW$4,'Вопрос 3. Расчет'!$AW$10,'Вопрос 3. Расчет'!$AW$17)</c:f>
              <c:numCache>
                <c:formatCode>0.00</c:formatCode>
                <c:ptCount val="3"/>
                <c:pt idx="0">
                  <c:v>7.3123550535004895</c:v>
                </c:pt>
                <c:pt idx="1">
                  <c:v>6.0244020031494676</c:v>
                </c:pt>
                <c:pt idx="2">
                  <c:v>9.9089052111728897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968384"/>
        <c:axId val="310968776"/>
      </c:barChart>
      <c:catAx>
        <c:axId val="31096838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0968776"/>
        <c:crosses val="autoZero"/>
        <c:auto val="1"/>
        <c:lblAlgn val="ctr"/>
        <c:lblOffset val="100"/>
        <c:noMultiLvlLbl val="0"/>
      </c:catAx>
      <c:valAx>
        <c:axId val="310968776"/>
        <c:scaling>
          <c:orientation val="minMax"/>
          <c:max val="2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096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90001757160426"/>
          <c:y val="0.84966261740512061"/>
          <c:w val="0.3256073988738532"/>
          <c:h val="0.15033738259487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/>
              <a:t>Доля расчетов в национальных валютах в общем объеме расчетов,  %</a:t>
            </a:r>
          </a:p>
        </c:rich>
      </c:tx>
      <c:layout>
        <c:manualLayout>
          <c:xMode val="edge"/>
          <c:yMode val="edge"/>
          <c:x val="0.12096228569126405"/>
          <c:y val="1.6334737881215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73495986279752E-2"/>
          <c:y val="0.15562314941444869"/>
          <c:w val="0.86942845685508818"/>
          <c:h val="0.5321051932718796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'Вопрос 3. Расчет'!$AI$5</c:f>
              <c:strCache>
                <c:ptCount val="1"/>
                <c:pt idx="0">
                  <c:v>Рубли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'Вопрос 3. Расчет'!$AN$2:$AQ$2</c:f>
              <c:strCache>
                <c:ptCount val="4"/>
                <c:pt idx="0">
                  <c:v>2015</c:v>
                </c:pt>
                <c:pt idx="1">
                  <c:v>январь-апрель 2016</c:v>
                </c:pt>
                <c:pt idx="2">
                  <c:v>2016</c:v>
                </c:pt>
                <c:pt idx="3">
                  <c:v>январь-апрель 2017</c:v>
                </c:pt>
              </c:strCache>
            </c:strRef>
          </c:cat>
          <c:val>
            <c:numRef>
              <c:f>'Вопрос 3. Расчет'!$AN$5:$AQ$5</c:f>
              <c:numCache>
                <c:formatCode>0.00</c:formatCode>
                <c:ptCount val="4"/>
                <c:pt idx="0">
                  <c:v>2.4097754715172259</c:v>
                </c:pt>
                <c:pt idx="1">
                  <c:v>3.0685773304294228</c:v>
                </c:pt>
                <c:pt idx="2">
                  <c:v>6.9884965504008427</c:v>
                </c:pt>
                <c:pt idx="3">
                  <c:v>12.828119080231751</c:v>
                </c:pt>
              </c:numCache>
            </c:numRef>
          </c:val>
        </c:ser>
        <c:ser>
          <c:idx val="3"/>
          <c:order val="1"/>
          <c:tx>
            <c:strRef>
              <c:f>'Вопрос 3. Расчет'!$AI$6</c:f>
              <c:strCache>
                <c:ptCount val="1"/>
                <c:pt idx="0">
                  <c:v>Юани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cat>
            <c:strRef>
              <c:f>'Вопрос 3. Расчет'!$AN$2:$AQ$2</c:f>
              <c:strCache>
                <c:ptCount val="4"/>
                <c:pt idx="0">
                  <c:v>2015</c:v>
                </c:pt>
                <c:pt idx="1">
                  <c:v>январь-апрель 2016</c:v>
                </c:pt>
                <c:pt idx="2">
                  <c:v>2016</c:v>
                </c:pt>
                <c:pt idx="3">
                  <c:v>январь-апрель 2017</c:v>
                </c:pt>
              </c:strCache>
            </c:strRef>
          </c:cat>
          <c:val>
            <c:numRef>
              <c:f>'Вопрос 3. Расчет'!$AN$6:$AQ$6</c:f>
              <c:numCache>
                <c:formatCode>0.00</c:formatCode>
                <c:ptCount val="4"/>
                <c:pt idx="0">
                  <c:v>4.8530020294750145</c:v>
                </c:pt>
                <c:pt idx="1">
                  <c:v>3.5085595046022466</c:v>
                </c:pt>
                <c:pt idx="2">
                  <c:v>4.7299495356829819</c:v>
                </c:pt>
                <c:pt idx="3">
                  <c:v>3.7752148340428007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194960"/>
        <c:axId val="315199664"/>
      </c:barChart>
      <c:catAx>
        <c:axId val="31519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199664"/>
        <c:crosses val="autoZero"/>
        <c:auto val="1"/>
        <c:lblAlgn val="ctr"/>
        <c:lblOffset val="100"/>
        <c:noMultiLvlLbl val="0"/>
      </c:catAx>
      <c:valAx>
        <c:axId val="315199664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15194960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20244766621282"/>
          <c:y val="0.88746647535373113"/>
          <c:w val="0.26110380838842456"/>
          <c:h val="9.925201334873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35CE8-F8E5-4725-A8C9-C0AFA651C6E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7C097-E121-4161-B470-0C7F0207FC12}">
      <dgm:prSet custT="1"/>
      <dgm:spPr/>
      <dgm:t>
        <a:bodyPr/>
        <a:lstStyle/>
        <a:p>
          <a:pPr rtl="0"/>
          <a:r>
            <a:rPr lang="ru-RU" sz="2400" b="1" dirty="0" smtClean="0"/>
            <a:t>Особые режимы ведения предпринимательской деятельности:</a:t>
          </a:r>
          <a:endParaRPr lang="ru-RU" sz="2400" dirty="0"/>
        </a:p>
      </dgm:t>
    </dgm:pt>
    <dgm:pt modelId="{88F2CBB8-B2D1-47FD-9CD6-9D28618ACA91}" type="parTrans" cxnId="{10D5F86A-54C7-48B2-A0DD-185D52F78896}">
      <dgm:prSet/>
      <dgm:spPr/>
      <dgm:t>
        <a:bodyPr/>
        <a:lstStyle/>
        <a:p>
          <a:endParaRPr lang="ru-RU"/>
        </a:p>
      </dgm:t>
    </dgm:pt>
    <dgm:pt modelId="{DA0FACF3-6F7C-4C94-AC9C-64E1BCC09181}" type="sibTrans" cxnId="{10D5F86A-54C7-48B2-A0DD-185D52F78896}">
      <dgm:prSet/>
      <dgm:spPr/>
      <dgm:t>
        <a:bodyPr/>
        <a:lstStyle/>
        <a:p>
          <a:endParaRPr lang="ru-RU"/>
        </a:p>
      </dgm:t>
    </dgm:pt>
    <dgm:pt modelId="{854999DA-8988-46A5-A1D3-C10FEC222BDC}">
      <dgm:prSet custT="1"/>
      <dgm:spPr/>
      <dgm:t>
        <a:bodyPr/>
        <a:lstStyle/>
        <a:p>
          <a:pPr rtl="0"/>
          <a:r>
            <a:rPr lang="ru-RU" sz="2400" b="1" dirty="0" smtClean="0"/>
            <a:t>ТОСЭР </a:t>
          </a:r>
          <a:endParaRPr lang="ru-RU" sz="2400" dirty="0"/>
        </a:p>
      </dgm:t>
    </dgm:pt>
    <dgm:pt modelId="{283C18F8-0221-42C7-A40F-4682828CFB80}" type="parTrans" cxnId="{B4063266-25A6-4D76-8CC7-5C92A15CC673}">
      <dgm:prSet/>
      <dgm:spPr/>
      <dgm:t>
        <a:bodyPr/>
        <a:lstStyle/>
        <a:p>
          <a:endParaRPr lang="ru-RU"/>
        </a:p>
      </dgm:t>
    </dgm:pt>
    <dgm:pt modelId="{FCCB4B4D-3508-4E62-BAF6-C9AEA26674AF}" type="sibTrans" cxnId="{B4063266-25A6-4D76-8CC7-5C92A15CC673}">
      <dgm:prSet/>
      <dgm:spPr/>
      <dgm:t>
        <a:bodyPr/>
        <a:lstStyle/>
        <a:p>
          <a:endParaRPr lang="ru-RU"/>
        </a:p>
      </dgm:t>
    </dgm:pt>
    <dgm:pt modelId="{F7ED7743-9EC4-4022-99C0-D4A8C4D778D1}">
      <dgm:prSet custT="1"/>
      <dgm:spPr/>
      <dgm:t>
        <a:bodyPr/>
        <a:lstStyle/>
        <a:p>
          <a:pPr rtl="0"/>
          <a:r>
            <a:rPr lang="ru-RU" sz="2400" b="1" dirty="0" smtClean="0"/>
            <a:t>Свободный порт</a:t>
          </a:r>
          <a:endParaRPr lang="ru-RU" sz="2400" dirty="0"/>
        </a:p>
      </dgm:t>
    </dgm:pt>
    <dgm:pt modelId="{E4883E6B-4B34-4D6F-97E4-372B45ED3E3E}" type="parTrans" cxnId="{0AA32E9D-1BA9-449D-862A-398C00A11D8C}">
      <dgm:prSet/>
      <dgm:spPr/>
      <dgm:t>
        <a:bodyPr/>
        <a:lstStyle/>
        <a:p>
          <a:endParaRPr lang="ru-RU"/>
        </a:p>
      </dgm:t>
    </dgm:pt>
    <dgm:pt modelId="{C805CDA6-900B-4DB7-872C-6DDD6F637CE8}" type="sibTrans" cxnId="{0AA32E9D-1BA9-449D-862A-398C00A11D8C}">
      <dgm:prSet/>
      <dgm:spPr/>
      <dgm:t>
        <a:bodyPr/>
        <a:lstStyle/>
        <a:p>
          <a:endParaRPr lang="ru-RU"/>
        </a:p>
      </dgm:t>
    </dgm:pt>
    <dgm:pt modelId="{CA58405F-C05E-4ACC-A4BF-3FEC3949630E}">
      <dgm:prSet custT="1"/>
      <dgm:spPr/>
      <dgm:t>
        <a:bodyPr/>
        <a:lstStyle/>
        <a:p>
          <a:pPr rtl="0"/>
          <a:r>
            <a:rPr lang="ru-RU" sz="2400" b="1" dirty="0" smtClean="0"/>
            <a:t>Дальневосточный гектар</a:t>
          </a:r>
          <a:endParaRPr lang="ru-RU" sz="2400" dirty="0"/>
        </a:p>
      </dgm:t>
    </dgm:pt>
    <dgm:pt modelId="{EA85702C-2498-4A81-8A7E-927B4B3724C7}" type="parTrans" cxnId="{7F590A96-73BB-40F7-B9EC-9B81128F2077}">
      <dgm:prSet/>
      <dgm:spPr/>
      <dgm:t>
        <a:bodyPr/>
        <a:lstStyle/>
        <a:p>
          <a:endParaRPr lang="ru-RU"/>
        </a:p>
      </dgm:t>
    </dgm:pt>
    <dgm:pt modelId="{1256E28B-8F79-4E51-B4C5-7A74F51DD05C}" type="sibTrans" cxnId="{7F590A96-73BB-40F7-B9EC-9B81128F2077}">
      <dgm:prSet/>
      <dgm:spPr/>
      <dgm:t>
        <a:bodyPr/>
        <a:lstStyle/>
        <a:p>
          <a:endParaRPr lang="ru-RU"/>
        </a:p>
      </dgm:t>
    </dgm:pt>
    <dgm:pt modelId="{CDDB2305-545D-4D21-85BE-F1D8CECB6771}" type="pres">
      <dgm:prSet presAssocID="{6DA35CE8-F8E5-4725-A8C9-C0AFA651C6E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8B882-D3C9-4F7D-9379-AA8492A58AC8}" type="pres">
      <dgm:prSet presAssocID="{6DA35CE8-F8E5-4725-A8C9-C0AFA651C6E9}" presName="arrow" presStyleLbl="bgShp" presStyleIdx="0" presStyleCnt="1" custLinFactNeighborX="3771" custLinFactNeighborY="-12371"/>
      <dgm:spPr/>
    </dgm:pt>
    <dgm:pt modelId="{F22FBD28-D48A-4123-94A2-569F1A9FBDF5}" type="pres">
      <dgm:prSet presAssocID="{6DA35CE8-F8E5-4725-A8C9-C0AFA651C6E9}" presName="linearProcess" presStyleCnt="0"/>
      <dgm:spPr/>
    </dgm:pt>
    <dgm:pt modelId="{E9FCC1DF-0A41-48AA-A3C2-CC1B853929AD}" type="pres">
      <dgm:prSet presAssocID="{2F57C097-E121-4161-B470-0C7F0207FC12}" presName="textNode" presStyleLbl="node1" presStyleIdx="0" presStyleCnt="1" custScaleX="101775" custScaleY="129978" custLinFactNeighborX="-6139" custLinFactNeighborY="-13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D5F86A-54C7-48B2-A0DD-185D52F78896}" srcId="{6DA35CE8-F8E5-4725-A8C9-C0AFA651C6E9}" destId="{2F57C097-E121-4161-B470-0C7F0207FC12}" srcOrd="0" destOrd="0" parTransId="{88F2CBB8-B2D1-47FD-9CD6-9D28618ACA91}" sibTransId="{DA0FACF3-6F7C-4C94-AC9C-64E1BCC09181}"/>
    <dgm:cxn modelId="{54524372-06BD-451C-B9AC-1F18EF928BF8}" type="presOf" srcId="{2F57C097-E121-4161-B470-0C7F0207FC12}" destId="{E9FCC1DF-0A41-48AA-A3C2-CC1B853929AD}" srcOrd="0" destOrd="0" presId="urn:microsoft.com/office/officeart/2005/8/layout/hProcess9"/>
    <dgm:cxn modelId="{678DB307-5F98-4E33-BCFA-39307F609DB5}" type="presOf" srcId="{F7ED7743-9EC4-4022-99C0-D4A8C4D778D1}" destId="{E9FCC1DF-0A41-48AA-A3C2-CC1B853929AD}" srcOrd="0" destOrd="2" presId="urn:microsoft.com/office/officeart/2005/8/layout/hProcess9"/>
    <dgm:cxn modelId="{B4063266-25A6-4D76-8CC7-5C92A15CC673}" srcId="{2F57C097-E121-4161-B470-0C7F0207FC12}" destId="{854999DA-8988-46A5-A1D3-C10FEC222BDC}" srcOrd="0" destOrd="0" parTransId="{283C18F8-0221-42C7-A40F-4682828CFB80}" sibTransId="{FCCB4B4D-3508-4E62-BAF6-C9AEA26674AF}"/>
    <dgm:cxn modelId="{88156DFB-C765-42C2-9722-0174462E539A}" type="presOf" srcId="{CA58405F-C05E-4ACC-A4BF-3FEC3949630E}" destId="{E9FCC1DF-0A41-48AA-A3C2-CC1B853929AD}" srcOrd="0" destOrd="3" presId="urn:microsoft.com/office/officeart/2005/8/layout/hProcess9"/>
    <dgm:cxn modelId="{0AA32E9D-1BA9-449D-862A-398C00A11D8C}" srcId="{2F57C097-E121-4161-B470-0C7F0207FC12}" destId="{F7ED7743-9EC4-4022-99C0-D4A8C4D778D1}" srcOrd="1" destOrd="0" parTransId="{E4883E6B-4B34-4D6F-97E4-372B45ED3E3E}" sibTransId="{C805CDA6-900B-4DB7-872C-6DDD6F637CE8}"/>
    <dgm:cxn modelId="{7F590A96-73BB-40F7-B9EC-9B81128F2077}" srcId="{2F57C097-E121-4161-B470-0C7F0207FC12}" destId="{CA58405F-C05E-4ACC-A4BF-3FEC3949630E}" srcOrd="2" destOrd="0" parTransId="{EA85702C-2498-4A81-8A7E-927B4B3724C7}" sibTransId="{1256E28B-8F79-4E51-B4C5-7A74F51DD05C}"/>
    <dgm:cxn modelId="{76EAD9B6-84A4-4BED-9DDE-9818A5C09359}" type="presOf" srcId="{6DA35CE8-F8E5-4725-A8C9-C0AFA651C6E9}" destId="{CDDB2305-545D-4D21-85BE-F1D8CECB6771}" srcOrd="0" destOrd="0" presId="urn:microsoft.com/office/officeart/2005/8/layout/hProcess9"/>
    <dgm:cxn modelId="{94570562-CBC9-4456-8823-9E1B74ACB4DD}" type="presOf" srcId="{854999DA-8988-46A5-A1D3-C10FEC222BDC}" destId="{E9FCC1DF-0A41-48AA-A3C2-CC1B853929AD}" srcOrd="0" destOrd="1" presId="urn:microsoft.com/office/officeart/2005/8/layout/hProcess9"/>
    <dgm:cxn modelId="{608309B7-096D-43FE-860B-B3C60F39C338}" type="presParOf" srcId="{CDDB2305-545D-4D21-85BE-F1D8CECB6771}" destId="{BE58B882-D3C9-4F7D-9379-AA8492A58AC8}" srcOrd="0" destOrd="0" presId="urn:microsoft.com/office/officeart/2005/8/layout/hProcess9"/>
    <dgm:cxn modelId="{0623EFEC-9351-4BE6-BF93-9B2249723A35}" type="presParOf" srcId="{CDDB2305-545D-4D21-85BE-F1D8CECB6771}" destId="{F22FBD28-D48A-4123-94A2-569F1A9FBDF5}" srcOrd="1" destOrd="0" presId="urn:microsoft.com/office/officeart/2005/8/layout/hProcess9"/>
    <dgm:cxn modelId="{3E8D490D-D398-4E39-9FC6-3EF2666A186E}" type="presParOf" srcId="{F22FBD28-D48A-4123-94A2-569F1A9FBDF5}" destId="{E9FCC1DF-0A41-48AA-A3C2-CC1B853929A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0.85354</cdr:x>
      <cdr:y>0.61007</cdr:y>
    </cdr:from>
    <cdr:to>
      <cdr:x>0.99842</cdr:x>
      <cdr:y>0.82567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04764" y="3675010"/>
          <a:ext cx="1324783" cy="129875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0.68091</cdr:x>
      <cdr:y>0.60204</cdr:y>
    </cdr:from>
    <cdr:to>
      <cdr:x>0.87212</cdr:x>
      <cdr:y>0.85239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6226199" y="3626613"/>
          <a:ext cx="1748434" cy="15081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Более 100 предприятий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получили свидетельства на право использования логотипа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0.36591</cdr:x>
      <cdr:y>0</cdr:y>
    </cdr:from>
    <cdr:to>
      <cdr:x>0.60216</cdr:x>
      <cdr:y>0.04825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45879" y="0"/>
          <a:ext cx="2160240" cy="290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kern="1200" dirty="0">
              <a:solidFill>
                <a:srgbClr val="00206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rPr>
            <a:t>Хабаровский</a:t>
          </a:r>
          <a:r>
            <a:rPr lang="ru-RU" sz="1400" dirty="0" smtClean="0"/>
            <a:t> </a:t>
          </a:r>
          <a:r>
            <a:rPr lang="ru-RU" sz="1400" b="1" kern="1200" dirty="0">
              <a:solidFill>
                <a:srgbClr val="00206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rPr>
            <a:t>край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0.35825</cdr:x>
      <cdr:y>0.00298</cdr:y>
    </cdr:from>
    <cdr:to>
      <cdr:x>0.5945</cdr:x>
      <cdr:y>0.05113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5856" y="17987"/>
          <a:ext cx="2160240" cy="290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kern="1200" dirty="0">
              <a:solidFill>
                <a:srgbClr val="00206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rPr>
            <a:t>Хабаровский</a:t>
          </a:r>
          <a:r>
            <a:rPr lang="ru-RU" sz="1400" dirty="0" smtClean="0"/>
            <a:t> </a:t>
          </a:r>
          <a:r>
            <a:rPr lang="ru-RU" sz="1400" b="1" kern="1200" dirty="0">
              <a:solidFill>
                <a:srgbClr val="00206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rPr>
            <a:t>край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423DC96-3634-4F8F-B0F0-5B42E7310EB2}" type="datetimeFigureOut">
              <a:rPr lang="ru-RU"/>
              <a:pPr>
                <a:defRPr/>
              </a:pPr>
              <a:t>28.08.2017</a:t>
            </a:fld>
            <a:endParaRPr lang="ru-RU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28" tIns="45564" rIns="91128" bIns="4556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3457A1-0530-4B9E-818F-43B1497D61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296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46400" cy="496808"/>
          </a:xfrm>
          <a:prstGeom prst="rect">
            <a:avLst/>
          </a:prstGeom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5"/>
            <a:ext cx="2946400" cy="496808"/>
          </a:xfrm>
          <a:prstGeom prst="rect">
            <a:avLst/>
          </a:prstGeom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E5A484-789E-40D6-8DD5-2859093C293B}" type="datetimeFigureOut">
              <a:rPr lang="ru-RU"/>
              <a:pPr>
                <a:defRPr/>
              </a:pPr>
              <a:t>28.08.2017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8" tIns="45564" rIns="91128" bIns="45564" rtlCol="0" anchor="ctr"/>
          <a:lstStyle/>
          <a:p>
            <a:pPr lvl="0"/>
            <a:r>
              <a:rPr lang="ru-RU" noProof="0" dirty="0" smtClean="0"/>
              <a:t>о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15714"/>
            <a:ext cx="5438775" cy="4466511"/>
          </a:xfrm>
          <a:prstGeom prst="rect">
            <a:avLst/>
          </a:prstGeom>
        </p:spPr>
        <p:txBody>
          <a:bodyPr vert="horz" wrap="square" lIns="91128" tIns="45564" rIns="91128" bIns="45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wrap="square" lIns="91128" tIns="45564" rIns="91128" bIns="455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4"/>
            <a:ext cx="2946400" cy="496808"/>
          </a:xfrm>
          <a:prstGeom prst="rect">
            <a:avLst/>
          </a:prstGeom>
        </p:spPr>
        <p:txBody>
          <a:bodyPr vert="horz" wrap="square" lIns="91128" tIns="45564" rIns="91128" bIns="455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6DCF1E-4342-454C-A30A-B92E3B634A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593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8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3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27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638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14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52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97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66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0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0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8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9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5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2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7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6DCF1E-4342-454C-A30A-B92E3B634A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8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1228-C2DD-4226-8574-CAF59BC63D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53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4E066-6657-424E-B543-FD838BA189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62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532F0-DF84-41C0-BC18-230D3C31E6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34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3A52C-BC50-4A13-A28F-C5FEF5C4D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83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081F-2346-419B-9690-93D6B5F790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3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9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60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0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8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97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8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6F2B-8000-4082-A0B1-A9CC3FC09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347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76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20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89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46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29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716747" y="243875"/>
            <a:ext cx="716751" cy="183229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522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97421"/>
            <a:r>
              <a:rPr lang="en-US" sz="701" dirty="0">
                <a:solidFill>
                  <a:srgbClr val="FFFFFF"/>
                </a:solidFill>
                <a:latin typeface="Arial" charset="0"/>
              </a:rPr>
              <a:t>Space before</a:t>
            </a:r>
            <a:endParaRPr lang="ru-RU" sz="70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1552" y="6872566"/>
            <a:ext cx="640605" cy="226057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7421"/>
            <a:r>
              <a:rPr lang="en-US" sz="701" dirty="0">
                <a:solidFill>
                  <a:srgbClr val="FFFFFF"/>
                </a:solidFill>
                <a:latin typeface="Arial" charset="0"/>
              </a:rPr>
              <a:t>Left indent</a:t>
            </a:r>
            <a:endParaRPr lang="en-AU" sz="70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728307" y="1611560"/>
            <a:ext cx="716751" cy="183229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522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97421"/>
            <a:r>
              <a:rPr lang="en-US" sz="701" dirty="0">
                <a:solidFill>
                  <a:srgbClr val="FFFFFF"/>
                </a:solidFill>
                <a:latin typeface="Arial" charset="0"/>
              </a:rPr>
              <a:t>Placeholder</a:t>
            </a:r>
            <a:endParaRPr lang="ru-RU" sz="70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6" y="924391"/>
            <a:ext cx="8081087" cy="45787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53607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" y="335494"/>
            <a:ext cx="8081087" cy="580259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1543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716745" y="6445469"/>
            <a:ext cx="705197" cy="183229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522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97421"/>
            <a:r>
              <a:rPr lang="en-US" sz="701" dirty="0">
                <a:solidFill>
                  <a:srgbClr val="FFFFFF"/>
                </a:solidFill>
                <a:latin typeface="Arial" charset="0"/>
              </a:rPr>
              <a:t>Space after</a:t>
            </a:r>
            <a:endParaRPr lang="ru-RU" sz="70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8504691" y="6874672"/>
            <a:ext cx="640605" cy="226057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7421"/>
            <a:r>
              <a:rPr lang="en-US" sz="701" dirty="0">
                <a:solidFill>
                  <a:srgbClr val="FFFFFF"/>
                </a:solidFill>
                <a:latin typeface="Arial" charset="0"/>
              </a:rPr>
              <a:t>Right indent</a:t>
            </a:r>
            <a:endParaRPr lang="en-AU" sz="70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730391" y="6871954"/>
            <a:ext cx="640605" cy="226057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7421"/>
            <a:r>
              <a:rPr lang="en-US" sz="701" dirty="0">
                <a:solidFill>
                  <a:srgbClr val="FFFFFF"/>
                </a:solidFill>
                <a:latin typeface="Arial" charset="0"/>
              </a:rPr>
              <a:t>Placeholder</a:t>
            </a:r>
            <a:endParaRPr lang="en-AU" sz="70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7773007" y="6871954"/>
            <a:ext cx="640605" cy="226057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7421"/>
            <a:r>
              <a:rPr lang="en-US" sz="701" dirty="0">
                <a:solidFill>
                  <a:srgbClr val="FFFFFF"/>
                </a:solidFill>
                <a:latin typeface="Arial" charset="0"/>
              </a:rPr>
              <a:t>Placeholder</a:t>
            </a:r>
            <a:endParaRPr lang="en-AU" sz="70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728307" y="5713858"/>
            <a:ext cx="716751" cy="183229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522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97421"/>
            <a:r>
              <a:rPr lang="en-US" sz="701" dirty="0">
                <a:solidFill>
                  <a:srgbClr val="FFFFFF"/>
                </a:solidFill>
                <a:latin typeface="Arial" charset="0"/>
              </a:rPr>
              <a:t>Placeholder</a:t>
            </a:r>
            <a:endParaRPr lang="ru-RU" sz="70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093311" y="6320608"/>
            <a:ext cx="731684" cy="216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772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48530" y="106370"/>
            <a:ext cx="1444709" cy="5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3C28-50FB-4673-B209-C2F3043D8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49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D685-CA99-4401-9AC5-FB62B39BD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34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6F9B2-78E6-44BA-84D3-F150C2DEE5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8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D1E7-4796-435F-ADEC-A687B57FA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04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93C8-E558-477D-9F80-60D15E47EE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96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594D1-8B48-41AD-B85A-CF2332D354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56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418CE-918A-40A4-8AC4-C3B81A4709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52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chemeClr val="bg1"/>
            </a:gs>
            <a:gs pos="100000">
              <a:srgbClr val="C0C0C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</a:defRPr>
            </a:lvl1pPr>
          </a:lstStyle>
          <a:p>
            <a:pPr>
              <a:defRPr/>
            </a:pPr>
            <a:fld id="{26212404-CCA9-4FC3-8A73-142F3EEB6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212404-CCA9-4FC3-8A73-142F3EEB6E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06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7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0000"/>
                <a:lumOff val="60000"/>
                <a:alpha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595" y="2537361"/>
            <a:ext cx="7565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82" y="4262648"/>
            <a:ext cx="8991822" cy="2092881"/>
          </a:xfrm>
          <a:prstGeom prst="rect">
            <a:avLst/>
          </a:prstGeom>
          <a:gradFill>
            <a:gsLst>
              <a:gs pos="5000">
                <a:schemeClr val="accent1">
                  <a:lumMod val="7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0000"/>
                  <a:lumOff val="60000"/>
                  <a:alpha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5B9BD5">
                  <a:lumMod val="50000"/>
                </a:srgbClr>
              </a:solidFill>
              <a:latin typeface="Calibri Light" panose="020F0302020204030204"/>
              <a:cs typeface="+mn-cs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ИВАНЧЕНКО</a:t>
            </a:r>
            <a:b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Григорьевна</a:t>
            </a: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Советник Губернатора Хабаровского края </a:t>
            </a: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экономическим вопросам</a:t>
            </a:r>
          </a:p>
        </p:txBody>
      </p:sp>
      <p:sp>
        <p:nvSpPr>
          <p:cNvPr id="2" name="AutoShape 2" descr="https://mail.adm.khv.ru/service/home/~/?auth=co&amp;loc=ru&amp;id=7515&amp;part=2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857" y="401538"/>
            <a:ext cx="2312799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  <a:b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9" y="401538"/>
            <a:ext cx="1026320" cy="127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6110" y="2088400"/>
            <a:ext cx="74292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Дальний Восток России-Китай: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финансово-экономическое приграничное сотрудничество </a:t>
            </a: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61" y="264797"/>
            <a:ext cx="85859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Особые режимы ведения предпринимательской деятельности в 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Дальневосточном федеральном округе: </a:t>
            </a:r>
            <a:r>
              <a:rPr lang="ru-RU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Дальневосточный 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гектар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685" r="6358" b="4124"/>
          <a:stretch/>
        </p:blipFill>
        <p:spPr>
          <a:xfrm>
            <a:off x="27735" y="815189"/>
            <a:ext cx="5552377" cy="5430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2576" y="6245225"/>
            <a:ext cx="5810093" cy="5913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07847" y="877017"/>
            <a:ext cx="35361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Льготное </a:t>
            </a:r>
            <a:r>
              <a:rPr 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редитование собственников </a:t>
            </a:r>
            <a:r>
              <a:rPr 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дальневосточного </a:t>
            </a: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гектара в рамках реализации совместного кредитного продукта </a:t>
            </a:r>
            <a:r>
              <a:rPr 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АО «Фонд </a:t>
            </a:r>
            <a:r>
              <a:rPr lang="ru-RU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Дальнего Востока и Байкальского региона» и ПАО «Почта Банк»</a:t>
            </a:r>
            <a:endParaRPr lang="ru-RU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288940"/>
              </p:ext>
            </p:extLst>
          </p:nvPr>
        </p:nvGraphicFramePr>
        <p:xfrm>
          <a:off x="3728980" y="3641671"/>
          <a:ext cx="5415020" cy="1625600"/>
        </p:xfrm>
        <a:graphic>
          <a:graphicData uri="http://schemas.openxmlformats.org/drawingml/2006/table">
            <a:tbl>
              <a:tblPr firstRow="1" firstCol="1" bandRow="1"/>
              <a:tblGrid>
                <a:gridCol w="2450864"/>
                <a:gridCol w="1091947"/>
                <a:gridCol w="1872209"/>
              </a:tblGrid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ДФО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dirty="0" smtClean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поданных заявок </a:t>
                      </a: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предоставление кредита, ед.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выданных кредитов, ед.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635896" y="5301208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200" b="1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Данные: </a:t>
            </a:r>
            <a:r>
              <a:rPr lang="ru-RU" sz="1200" b="1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ПАО «Почта Банк» по </a:t>
            </a:r>
            <a:r>
              <a:rPr lang="ru-RU" sz="1200" b="1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состоянию на </a:t>
            </a:r>
            <a:r>
              <a:rPr lang="ru-RU" sz="1200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25.07.2017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0204239"/>
              </p:ext>
            </p:extLst>
          </p:nvPr>
        </p:nvGraphicFramePr>
        <p:xfrm>
          <a:off x="-252028" y="538789"/>
          <a:ext cx="5868144" cy="505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61789" y="642600"/>
            <a:ext cx="43914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Развитие инфраструктуры на Дальнем Востоке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Создание условий для расширения масштабов деятельности за счет наращения инвестиций и открытия новых рабочих мест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Расширение участия иностранных инвестиций (</a:t>
            </a:r>
            <a:r>
              <a:rPr lang="ru-RU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Китай, Япония, Малайзия и т.д.)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в инвестиционном капитале приграничных районов</a:t>
            </a:r>
            <a:endParaRPr lang="ru-RU" sz="20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/>
          <a:srcRect l="2990" r="-2990" b="76063"/>
          <a:stretch/>
        </p:blipFill>
        <p:spPr>
          <a:xfrm>
            <a:off x="107504" y="4893891"/>
            <a:ext cx="2038350" cy="1964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/>
          <a:srcRect t="25210" b="50870"/>
          <a:stretch/>
        </p:blipFill>
        <p:spPr>
          <a:xfrm>
            <a:off x="2051720" y="4869160"/>
            <a:ext cx="2038350" cy="1979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/>
          <a:srcRect l="2447" t="50870" r="1" b="25641"/>
          <a:stretch/>
        </p:blipFill>
        <p:spPr>
          <a:xfrm>
            <a:off x="4139952" y="4869160"/>
            <a:ext cx="1988468" cy="19788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/>
          <a:srcRect l="1167" t="75661" r="3452" b="-19"/>
          <a:stretch/>
        </p:blipFill>
        <p:spPr>
          <a:xfrm>
            <a:off x="6156175" y="4869160"/>
            <a:ext cx="1944217" cy="20162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314271"/>
            <a:ext cx="87935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Иностранные резиденты </a:t>
            </a:r>
            <a:endParaRPr lang="ru-RU" sz="2000" b="1" dirty="0" smtClean="0"/>
          </a:p>
          <a:p>
            <a:r>
              <a:rPr lang="ru-RU" sz="1400" dirty="0" smtClean="0"/>
              <a:t>(данные Агентства </a:t>
            </a:r>
            <a:r>
              <a:rPr lang="ru-RU" sz="1400" dirty="0"/>
              <a:t>Дальнего Востока по привлечению инвестиций  </a:t>
            </a:r>
            <a:r>
              <a:rPr lang="ru-RU" sz="1400" dirty="0" smtClean="0"/>
              <a:t>по состоянию на май 2017 г.)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871" y="51518"/>
            <a:ext cx="87129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Режимы и механизмы расширения российско-китайского сотрудничества в сфере инвестиций на территории Дальневосточного федерального округа</a:t>
            </a:r>
            <a:endParaRPr lang="ru-RU" b="1" dirty="0">
              <a:solidFill>
                <a:srgbClr val="00206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900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269927"/>
            <a:ext cx="8783960" cy="2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9779" algn="r" eaLnBrk="0" hangingPunct="0">
              <a:lnSpc>
                <a:spcPts val="15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Деятельность китайского банка в Хабаровском крае</a:t>
            </a:r>
            <a:endParaRPr lang="ru-RU" altLang="ru-RU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 descr="Brand_book_BOC_10_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74640"/>
            <a:ext cx="2587034" cy="9756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496" y="1390628"/>
            <a:ext cx="4628138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«БЭНК ОФ ЧАЙНА» (АО) - дочерний банк китайского банка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China Limited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China Limited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входит в четверку системообразующих банков Китая.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АКБ «БЭНК ОФ ЧАЙНА» (АО) – 24 года на российском рынке.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Хабаровский филиал АКБ «БЭНК ОФ ЧАЙНА» (АО) 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первое подразделение банка с китайским капиталом на Дальнем 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Востоке в г. Хабаровске</a:t>
            </a:r>
            <a:endParaRPr lang="ru-RU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 лет успешной работы на Дальнем Востоке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ЗАДАЧИ: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торгово-экономического сотрудничества Китая и России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содействие развитию Дальнего Востока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изучение специфики  российско-китайского бизнеса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банковских услуг премиального качества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БАНКОВСКИЕ УСЛУГИ: 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РКО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международные расчеты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обслуживание ВЭД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документарные операции</a:t>
            </a:r>
          </a:p>
          <a:p>
            <a:pPr lvl="0" algn="just" fontAlgn="auto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кредитование</a:t>
            </a: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1096" y="4062556"/>
            <a:ext cx="1224136" cy="2548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Валюты расчетов: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 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CNY 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 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HKD 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SGD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5232" y="923235"/>
            <a:ext cx="28999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5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Кредитные </a:t>
            </a:r>
            <a:r>
              <a:rPr lang="ru-RU" b="1" kern="50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организации, филиалы которых действуют в </a:t>
            </a:r>
            <a:r>
              <a:rPr lang="ru-RU" b="1" kern="5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Китае: </a:t>
            </a:r>
          </a:p>
          <a:p>
            <a:endParaRPr lang="ru-RU" b="1" kern="50" dirty="0" smtClean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ПАО Сбербанк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kern="50" dirty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Банк ВТБ (ПАО)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kern="50" dirty="0" smtClean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ПАО «Промсвязьбанк»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kern="50" dirty="0" smtClean="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АО «</a:t>
            </a:r>
            <a:r>
              <a:rPr lang="ru-RU" kern="50" dirty="0" err="1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Россельхозбанк</a:t>
            </a:r>
            <a:r>
              <a:rPr lang="ru-RU" kern="5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1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5"/>
            <a:ext cx="9144000" cy="3224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2453" y="30985"/>
            <a:ext cx="8783960" cy="2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9779" algn="r" eaLnBrk="0" hangingPunct="0">
              <a:lnSpc>
                <a:spcPts val="15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/>
              </a:rPr>
              <a:t>Инвестиционное сотрудничество Хабаровского края и Китая</a:t>
            </a:r>
            <a:endParaRPr lang="ru-RU" altLang="ru-RU" sz="14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04" y="351288"/>
            <a:ext cx="9128130" cy="91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действующих предприятий с инвестициями из КНР</a:t>
            </a:r>
          </a:p>
          <a:p>
            <a:pPr algn="ctr"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(27,6% от общего количества прямых иностранных инвестиций, действующих в Хабаровском крае)</a:t>
            </a:r>
          </a:p>
          <a:p>
            <a: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01.01.2017)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61596"/>
              </p:ext>
            </p:extLst>
          </p:nvPr>
        </p:nvGraphicFramePr>
        <p:xfrm>
          <a:off x="32952" y="1267224"/>
          <a:ext cx="9092634" cy="369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019"/>
                <a:gridCol w="3878618"/>
                <a:gridCol w="1665997"/>
              </a:tblGrid>
              <a:tr h="5293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КРУПНЕЙШИЕ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ИНВЕСТИЦИОННЫЕ ПРОЕКТЫ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 УЧАСТИЕМ КИТАЙСКИХ ПАРТНЕРОВ В ХАБАРОВСКОМ КРАЕ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816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предприятия (наименование учредителя из КНР)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Вид деятельности, район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Инвестиции из КНР, млн 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484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ООО "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Юаньбаошань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"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производство пиломатериалов в Вяземском районе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(2014-2015 гг.)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484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ООО "Приморское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компания "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Цзээрму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деревопереработка в районе им. Лазо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17,6</a:t>
                      </a: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(2016 г.)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13154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ООО "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Седона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"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геологоразведочные работы на золоторудном месторождении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Дяппе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Ульчском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районе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1028,9 </a:t>
                      </a: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(2010-2015 гг.)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21463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ООО "Азия Лес" (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Суйфэньхэская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международная торговая компания "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Сун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Линь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строганых и профилированных пиломатериалов в Солнечном районе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7620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26511"/>
              </p:ext>
            </p:extLst>
          </p:nvPr>
        </p:nvGraphicFramePr>
        <p:xfrm>
          <a:off x="25683" y="4946447"/>
          <a:ext cx="909263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2634"/>
              </a:tblGrid>
              <a:tr h="3095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ПЕРСПЕКТИВНЫЙ ПРОЕКТ РОССИЙСКО-КИТАЙСКОГО СОТРУДНИЧЕСТВА 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078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строительство целлюлозно-бумажного комбината в г. Амурске</a:t>
                      </a:r>
                      <a:endParaRPr lang="ru-RU" sz="1600" b="1" dirty="0"/>
                    </a:p>
                  </a:txBody>
                  <a:tcPr/>
                </a:tc>
              </a:tr>
              <a:tr h="2655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проектная мощность завода – 500 тыс. тонн хвойной целлюлозы в год</a:t>
                      </a:r>
                      <a:endParaRPr lang="ru-RU" sz="1600" b="1" dirty="0"/>
                    </a:p>
                  </a:txBody>
                  <a:tcPr/>
                </a:tc>
              </a:tr>
              <a:tr h="1462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объем инвестиций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600" b="1" dirty="0" smtClean="0"/>
                        <a:t>1 млрд. долл. США</a:t>
                      </a:r>
                      <a:endParaRPr lang="ru-RU" sz="1600" b="1" dirty="0"/>
                    </a:p>
                  </a:txBody>
                  <a:tcPr/>
                </a:tc>
              </a:tr>
              <a:tr h="5346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/>
                        <a:t>потенциальные инвесторы – </a:t>
                      </a:r>
                      <a:r>
                        <a:rPr lang="ru-RU" sz="1600" b="1" dirty="0" err="1" smtClean="0"/>
                        <a:t>China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Paper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b="1" dirty="0" err="1" smtClean="0"/>
                        <a:t>Corporation</a:t>
                      </a:r>
                      <a:r>
                        <a:rPr lang="ru-RU" sz="1600" b="1" dirty="0" smtClean="0"/>
                        <a:t>, российско-китайский инвестиционный фонд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9748" y="135452"/>
            <a:ext cx="9144000" cy="685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Роль национальных валют в расчетах по внешнеторговым контрактам предприятий и предпринимателей Хабаровского края с китайскими контрагентами</a:t>
            </a:r>
          </a:p>
          <a:p>
            <a:pPr algn="r">
              <a:lnSpc>
                <a:spcPts val="1600"/>
              </a:lnSpc>
              <a:spcAft>
                <a:spcPts val="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(по данным опроса банков, осуществляющих деятельность в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Хабаровском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крае)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375250"/>
              </p:ext>
            </p:extLst>
          </p:nvPr>
        </p:nvGraphicFramePr>
        <p:xfrm>
          <a:off x="35496" y="2780928"/>
          <a:ext cx="9098756" cy="201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136451"/>
              </p:ext>
            </p:extLst>
          </p:nvPr>
        </p:nvGraphicFramePr>
        <p:xfrm>
          <a:off x="23467" y="4844773"/>
          <a:ext cx="8963325" cy="19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93824"/>
              </p:ext>
            </p:extLst>
          </p:nvPr>
        </p:nvGraphicFramePr>
        <p:xfrm>
          <a:off x="0" y="868529"/>
          <a:ext cx="9134252" cy="191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5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900608" y="116632"/>
            <a:ext cx="9144000" cy="474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использования национальных валют </a:t>
            </a:r>
          </a:p>
          <a:p>
            <a:pPr algn="r">
              <a:lnSpc>
                <a:spcPts val="1600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во взаиморасчетах России и Китая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55967"/>
            <a:ext cx="4032448" cy="26106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1750932"/>
            <a:ext cx="4038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АО «</a:t>
            </a:r>
            <a:r>
              <a:rPr lang="ru-RU" b="1" dirty="0" err="1" smtClean="0"/>
              <a:t>Россельхозбанк</a:t>
            </a:r>
            <a:r>
              <a:rPr lang="ru-RU" b="1" dirty="0" smtClean="0"/>
              <a:t>» </a:t>
            </a:r>
            <a:r>
              <a:rPr lang="ru-RU" b="1" dirty="0"/>
              <a:t>первым в России приступил к выпуску </a:t>
            </a:r>
            <a:r>
              <a:rPr lang="ru-RU" b="1" dirty="0" err="1"/>
              <a:t>кобейджинговой</a:t>
            </a:r>
            <a:r>
              <a:rPr lang="ru-RU" b="1" dirty="0"/>
              <a:t> карты «Мир-</a:t>
            </a:r>
            <a:r>
              <a:rPr lang="ru-RU" b="1" dirty="0" err="1"/>
              <a:t>UnionPay</a:t>
            </a:r>
            <a:r>
              <a:rPr lang="ru-RU" b="1" dirty="0" smtClean="0"/>
              <a:t>» в июле 2017 года.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789040"/>
            <a:ext cx="3888432" cy="2480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8024" y="3861029"/>
            <a:ext cx="4038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«Газпромбанк»</a:t>
            </a:r>
            <a:r>
              <a:rPr lang="en-US" b="1" dirty="0" smtClean="0"/>
              <a:t> (</a:t>
            </a:r>
            <a:r>
              <a:rPr lang="ru-RU" b="1" dirty="0" smtClean="0"/>
              <a:t>Акционерное общество)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ru-RU" b="1" dirty="0"/>
              <a:t>выпускает международные расчетные банковские карты китайской платежной </a:t>
            </a:r>
            <a:r>
              <a:rPr lang="ru-RU" b="1" dirty="0" smtClean="0"/>
              <a:t>системы </a:t>
            </a:r>
            <a:r>
              <a:rPr lang="en-US" b="1" dirty="0" err="1" smtClean="0"/>
              <a:t>UnionPay</a:t>
            </a:r>
            <a:r>
              <a:rPr lang="en-US" b="1" dirty="0" smtClean="0"/>
              <a:t> </a:t>
            </a:r>
            <a:r>
              <a:rPr lang="ru-RU" b="1" dirty="0" smtClean="0"/>
              <a:t>и планирует выпустить </a:t>
            </a:r>
            <a:r>
              <a:rPr lang="ru-RU" b="1" dirty="0" err="1" smtClean="0"/>
              <a:t>кобейджинговую</a:t>
            </a:r>
            <a:r>
              <a:rPr lang="ru-RU" b="1" dirty="0" smtClean="0"/>
              <a:t> карту «Мир-</a:t>
            </a:r>
            <a:r>
              <a:rPr lang="en-US" b="1" dirty="0" err="1" smtClean="0"/>
              <a:t>UnionPay</a:t>
            </a:r>
            <a:r>
              <a:rPr lang="ru-RU" b="1" dirty="0" smtClean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6505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985" y="154436"/>
            <a:ext cx="9035480" cy="679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Факторы, ограничивающие развитие российско-китайского сотрудничества</a:t>
            </a:r>
          </a:p>
          <a:p>
            <a:pPr algn="just">
              <a:lnSpc>
                <a:spcPts val="1600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(по данным опроса об использовании национальных валют во взаиморасчетах России и Китая (Хабаровский край, июнь 2017 года))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0485" y="935887"/>
            <a:ext cx="8892480" cy="2792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Закрытие </a:t>
            </a:r>
            <a:r>
              <a:rPr lang="ru-RU" sz="1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счетов в иностранных валютах в </a:t>
            </a:r>
            <a:r>
              <a:rPr lang="ru-RU" sz="1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отдельных банках-корреспондентах в Харбине.</a:t>
            </a:r>
            <a:endParaRPr lang="ru-RU" sz="15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Задержка платежей в юанях и в рублях при осуществлении дополнительного внутреннего контроля, осуществляемого в целях противодействия легализации (отмыванию) доходов, полученных преступным путем, и финансированию терроризма.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Прекращение отдельными </a:t>
            </a:r>
            <a:r>
              <a:rPr lang="ru-RU" sz="15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банками-корреспондентами приема платежей от российского бизнеса в </a:t>
            </a:r>
            <a:r>
              <a:rPr lang="ru-RU" sz="1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юанях.</a:t>
            </a:r>
            <a:endParaRPr lang="ru-RU" sz="15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2017 году активизировались случаи, когда отдельные банки в Китае не авизовали импортные аккредитивы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5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4337" y="3501008"/>
            <a:ext cx="6984776" cy="3500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возможность организации рабочей группы на 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базе Российско-Китайского Финансового Совета </a:t>
            </a:r>
            <a:r>
              <a:rPr lang="ru-R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вопросу развития использования национальных валют во взаиморасчетах России и Китая, в </a:t>
            </a:r>
            <a:r>
              <a:rPr lang="ru-RU" sz="1600" b="1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в рамках приграничного сотрудничества.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дополнительный регламент использования национальных валют во взаимоотношениях России и Китая, позволяющий решать существующие вопросы, ограничивающие использование национальных валют во взаиморасчетах России и </a:t>
            </a:r>
            <a:r>
              <a:rPr lang="ru-R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Китая, в </a:t>
            </a:r>
            <a:r>
              <a:rPr lang="ru-RU" sz="1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в рамках приграничного сотрудничества</a:t>
            </a:r>
            <a:r>
              <a:rPr lang="ru-R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7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0000"/>
                <a:lumOff val="60000"/>
                <a:alpha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997" y="2468064"/>
            <a:ext cx="7565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82" y="4262648"/>
            <a:ext cx="8991822" cy="2154436"/>
          </a:xfrm>
          <a:prstGeom prst="rect">
            <a:avLst/>
          </a:prstGeom>
          <a:gradFill>
            <a:gsLst>
              <a:gs pos="5000">
                <a:schemeClr val="accent1">
                  <a:lumMod val="7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91000">
                <a:schemeClr val="accent1">
                  <a:lumMod val="40000"/>
                  <a:lumOff val="60000"/>
                  <a:alpha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5B9BD5">
                  <a:lumMod val="50000"/>
                </a:srgbClr>
              </a:solidFill>
              <a:latin typeface="Calibri Light" panose="020F0302020204030204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ИВАНЧЕНКО</a:t>
            </a:r>
            <a:b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Григорьевна</a:t>
            </a: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Советник Губернатора Хабаровского края </a:t>
            </a:r>
          </a:p>
          <a:p>
            <a:pPr algn="ctr" defTabSz="27216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экономическим вопросам</a:t>
            </a:r>
          </a:p>
        </p:txBody>
      </p:sp>
      <p:sp>
        <p:nvSpPr>
          <p:cNvPr id="2" name="AutoShape 2" descr="https://mail.adm.khv.ru/service/home/~/?auth=co&amp;loc=ru&amp;id=7515&amp;part=2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857" y="401538"/>
            <a:ext cx="2312799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  <a:b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9" y="401538"/>
            <a:ext cx="1026320" cy="127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6110" y="2088400"/>
            <a:ext cx="74292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Дальний Восток России-Китай: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финансово-экономическое приграничное сотрудничество </a:t>
            </a: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5068" y="374707"/>
            <a:ext cx="9036496" cy="4980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Торговое сотрудничество </a:t>
            </a:r>
          </a:p>
          <a:p>
            <a:pPr algn="ctr"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400" b="1" dirty="0" smtClean="0">
                <a:latin typeface="Arial"/>
              </a:rPr>
              <a:t>Источник</a:t>
            </a:r>
            <a:r>
              <a:rPr lang="ru-RU" sz="1400" b="1" dirty="0">
                <a:latin typeface="Arial"/>
              </a:rPr>
              <a:t>: </a:t>
            </a:r>
            <a:r>
              <a:rPr lang="ru-RU" sz="1400" b="1" dirty="0" smtClean="0">
                <a:latin typeface="Arial"/>
              </a:rPr>
              <a:t>данные Федеральной таможенной службы, Дальневосточного таможенного управления Федеральной таможенной службы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1268760"/>
            <a:ext cx="28548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Китай сохранил статус крупнейшего торгового партнера ДФО и Хабаровского края, при этом, в отличие от общенациональных показателей, у приграничных регионов сформировалось положительное сальдо торгового баланса с Китаем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416033"/>
              </p:ext>
            </p:extLst>
          </p:nvPr>
        </p:nvGraphicFramePr>
        <p:xfrm>
          <a:off x="0" y="1048176"/>
          <a:ext cx="6167438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559408"/>
              </p:ext>
            </p:extLst>
          </p:nvPr>
        </p:nvGraphicFramePr>
        <p:xfrm>
          <a:off x="84254" y="3740150"/>
          <a:ext cx="607192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34153"/>
            <a:ext cx="9036496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Динамика и структура экспорта в Китай, %</a:t>
            </a:r>
          </a:p>
          <a:p>
            <a:pPr algn="r"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Источник: данные Дальневосточного таможенного управления Федеральной таможенной службы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06823"/>
              </p:ext>
            </p:extLst>
          </p:nvPr>
        </p:nvGraphicFramePr>
        <p:xfrm>
          <a:off x="1985" y="834110"/>
          <a:ext cx="9143999" cy="602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564493"/>
              </p:ext>
            </p:extLst>
          </p:nvPr>
        </p:nvGraphicFramePr>
        <p:xfrm>
          <a:off x="5652120" y="834109"/>
          <a:ext cx="3491880" cy="180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12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34153"/>
            <a:ext cx="9036496" cy="158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125"/>
              </a:lnSpc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Проект «Наш выбор 27»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1" y="942315"/>
            <a:ext cx="2926562" cy="29390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19872" y="875747"/>
            <a:ext cx="5061927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Более 100 предприятий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свидетельства на право использования логотипа "Наш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27" на упаковке своего продукта, а также для использования его в мероприятиях по продвижению продукции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Пользуются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популярностью у туристов из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Китая товары пищевой, ювелирной промышленности с данным логотипом, в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мороженое, торты, кондитерские изделия, ювелирные украшения, хлебобулочные изделия и т.д.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00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6258" y="357504"/>
            <a:ext cx="9180258" cy="46423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indent="129779" algn="ctr" eaLnBrk="0" hangingPunct="0">
              <a:lnSpc>
                <a:spcPts val="1200"/>
              </a:lnSpc>
              <a:spcAft>
                <a:spcPts val="45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/>
              </a:rPr>
              <a:t>Динамика и структура импорта из Китая, %</a:t>
            </a:r>
          </a:p>
          <a:p>
            <a:pPr indent="129779" algn="r" eaLnBrk="0" hangingPunct="0">
              <a:lnSpc>
                <a:spcPts val="1200"/>
              </a:lnSpc>
              <a:spcAft>
                <a:spcPts val="450"/>
              </a:spcAft>
            </a:pPr>
            <a:r>
              <a:rPr lang="ru-RU" sz="1400" b="1" dirty="0">
                <a:solidFill>
                  <a:srgbClr val="002060"/>
                </a:solidFill>
                <a:latin typeface="Arial"/>
              </a:rPr>
              <a:t>Источник: данные Дальневосточного таможенного управления Федеральной таможенной службы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636079"/>
              </p:ext>
            </p:extLst>
          </p:nvPr>
        </p:nvGraphicFramePr>
        <p:xfrm>
          <a:off x="0" y="821734"/>
          <a:ext cx="9144000" cy="603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819136"/>
              </p:ext>
            </p:extLst>
          </p:nvPr>
        </p:nvGraphicFramePr>
        <p:xfrm>
          <a:off x="6239791" y="3212976"/>
          <a:ext cx="2915816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92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0279"/>
            <a:ext cx="87129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Режимы и механизмы расширения российско-китайского сотрудничества в сфере инвестиций на территории ДФО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: территории опережающего социально-экономического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6857" y="851276"/>
            <a:ext cx="3273391" cy="58180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ТОСЭР Хабаровского края</a:t>
            </a:r>
          </a:p>
          <a:p>
            <a:pPr indent="450215" algn="just">
              <a:spcBef>
                <a:spcPts val="0"/>
              </a:spcBef>
              <a:spcAft>
                <a:spcPts val="0"/>
              </a:spcAft>
            </a:pPr>
            <a:endParaRPr lang="ru-RU" sz="6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"Хабаровск" </a:t>
            </a:r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площадки: "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Ракитное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</a:p>
          <a:p>
            <a:pPr indent="900000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"Авангард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900000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"Аэропорт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900000">
              <a:spcBef>
                <a:spcPts val="0"/>
              </a:spcBef>
              <a:spcAft>
                <a:spcPts val="0"/>
              </a:spcAft>
            </a:pPr>
            <a:endParaRPr lang="ru-RU" sz="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"Комсомольск" </a:t>
            </a:r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площадки: "Парус" </a:t>
            </a:r>
          </a:p>
          <a:p>
            <a:pPr indent="90000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Амурск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</a:p>
          <a:p>
            <a:pPr indent="90000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Амурлитмаш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</a:p>
          <a:p>
            <a:pPr indent="90000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Холдоми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0000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"Агропромышленный комплекс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00000" algn="just">
              <a:spcBef>
                <a:spcPts val="0"/>
              </a:spcBef>
              <a:spcAft>
                <a:spcPts val="0"/>
              </a:spcAft>
            </a:pPr>
            <a:endParaRPr lang="ru-RU" sz="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"Николаевск" </a:t>
            </a:r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ru-RU" sz="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площадки: "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Иннокентьевка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</a:p>
          <a:p>
            <a:pPr marL="900000" lvl="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Оремиф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</a:p>
          <a:p>
            <a:pPr marL="900000" lvl="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Река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Лонгари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</a:p>
          <a:p>
            <a:pPr marL="900000" lvl="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Мыс Перовского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</a:p>
          <a:p>
            <a:pPr marL="900000" lvl="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Мыс кошка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</a:p>
          <a:p>
            <a:pPr marL="900000" lvl="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Чныррах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 </a:t>
            </a:r>
          </a:p>
          <a:p>
            <a:pPr marL="900000" lvl="0" algn="just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Николаевский судостроительный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завод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5734850" cy="52394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8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852373"/>
              </p:ext>
            </p:extLst>
          </p:nvPr>
        </p:nvGraphicFramePr>
        <p:xfrm>
          <a:off x="179512" y="862756"/>
          <a:ext cx="8774700" cy="5055366"/>
        </p:xfrm>
        <a:graphic>
          <a:graphicData uri="http://schemas.openxmlformats.org/drawingml/2006/table">
            <a:tbl>
              <a:tblPr/>
              <a:tblGrid>
                <a:gridCol w="3200027"/>
                <a:gridCol w="1474302"/>
                <a:gridCol w="1886933"/>
                <a:gridCol w="1215602"/>
                <a:gridCol w="997836"/>
              </a:tblGrid>
              <a:tr h="5986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ТОСЭР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создаваемых рабочих мест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инвестиций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286 884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Хабаровский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34646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Амурская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41641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Еврейская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автономная область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719964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0439" y="5903893"/>
            <a:ext cx="8567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400" b="1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*без ТОР «Нефтехимический», объем инвестиций в который занимает 52,5% от общего объема инвестиций. </a:t>
            </a:r>
          </a:p>
          <a:p>
            <a:pPr lvl="0">
              <a:spcAft>
                <a:spcPts val="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400" b="1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Данные</a:t>
            </a:r>
            <a:r>
              <a:rPr lang="ru-RU" sz="1400" b="1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: Министерства Российской Федерации по развитию Дальнего Востока </a:t>
            </a:r>
            <a:endParaRPr lang="ru-RU" sz="1400" b="1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400" b="1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состоянию на 07.08.2017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0279"/>
            <a:ext cx="87129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Режимы и механизмы расширения российско-китайского сотрудничества в сфере инвестиций на территории ДФО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: территории опережающего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8453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261" y="264797"/>
            <a:ext cx="85859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b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Режимы и механизмы расширения российско-китайского сотрудничества в сфере инвестиций на территории ДФО:</a:t>
            </a:r>
            <a:r>
              <a:rPr lang="ru-RU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режим Свободного порта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" y="911459"/>
            <a:ext cx="9076187" cy="5946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1622" y="4806623"/>
            <a:ext cx="1814874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- </a:t>
            </a:r>
            <a:r>
              <a:rPr lang="ru-RU" sz="1600" dirty="0" err="1" smtClean="0">
                <a:latin typeface="+mn-lt"/>
              </a:rPr>
              <a:t>Ванинский</a:t>
            </a:r>
            <a:r>
              <a:rPr lang="ru-RU" sz="1600" dirty="0" smtClean="0">
                <a:latin typeface="+mn-lt"/>
              </a:rPr>
              <a:t> муниципальный район</a:t>
            </a:r>
            <a:endParaRPr lang="en-US" sz="1600" dirty="0" smtClean="0">
              <a:latin typeface="+mn-lt"/>
            </a:endParaRPr>
          </a:p>
          <a:p>
            <a:r>
              <a:rPr lang="ru-RU" sz="1100" i="1" dirty="0" smtClean="0">
                <a:latin typeface="+mn-lt"/>
              </a:rPr>
              <a:t>(Советско-Гаванский муниципальный район*; г. Хабаровск*)</a:t>
            </a:r>
            <a:r>
              <a:rPr lang="ru-RU" sz="1200" dirty="0" smtClean="0">
                <a:latin typeface="+mn-lt"/>
              </a:rPr>
              <a:t> </a:t>
            </a:r>
            <a:endParaRPr lang="ru-R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5492" y="2188960"/>
            <a:ext cx="205076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Петропавловск-Камчатский городской округ </a:t>
            </a:r>
          </a:p>
          <a:p>
            <a:r>
              <a:rPr lang="ru-RU" sz="1600" dirty="0" smtClean="0">
                <a:latin typeface="+mn-lt"/>
              </a:rPr>
              <a:t>(Камчатский край)</a:t>
            </a:r>
            <a:endParaRPr lang="ru-RU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3390858"/>
            <a:ext cx="1961964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+mn-lt"/>
              </a:rPr>
              <a:t>Корсаковский</a:t>
            </a:r>
            <a:r>
              <a:rPr lang="ru-RU" sz="1600" dirty="0" smtClean="0">
                <a:latin typeface="+mn-lt"/>
              </a:rPr>
              <a:t> </a:t>
            </a:r>
          </a:p>
          <a:p>
            <a:r>
              <a:rPr lang="ru-RU" sz="1600" dirty="0" smtClean="0">
                <a:latin typeface="+mn-lt"/>
              </a:rPr>
              <a:t> и </a:t>
            </a:r>
            <a:r>
              <a:rPr lang="ru-RU" sz="1600" dirty="0" err="1" smtClean="0">
                <a:latin typeface="+mn-lt"/>
              </a:rPr>
              <a:t>Углегорский</a:t>
            </a:r>
            <a:r>
              <a:rPr lang="ru-RU" sz="1600" dirty="0" smtClean="0">
                <a:latin typeface="+mn-lt"/>
              </a:rPr>
              <a:t> городские округа </a:t>
            </a:r>
          </a:p>
          <a:p>
            <a:r>
              <a:rPr lang="ru-RU" sz="1600" dirty="0" smtClean="0">
                <a:latin typeface="+mn-lt"/>
              </a:rPr>
              <a:t>(Сахалинская </a:t>
            </a:r>
          </a:p>
          <a:p>
            <a:r>
              <a:rPr lang="ru-RU" sz="1600" dirty="0" smtClean="0">
                <a:latin typeface="+mn-lt"/>
              </a:rPr>
              <a:t>область)</a:t>
            </a:r>
            <a:endParaRPr lang="ru-RU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210707"/>
            <a:ext cx="230425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Городской округ </a:t>
            </a:r>
            <a:r>
              <a:rPr lang="ru-RU" sz="1600" dirty="0" err="1" smtClean="0">
                <a:latin typeface="+mn-lt"/>
              </a:rPr>
              <a:t>Певек</a:t>
            </a:r>
            <a:r>
              <a:rPr lang="ru-RU" sz="1600" dirty="0" smtClean="0">
                <a:latin typeface="+mn-lt"/>
              </a:rPr>
              <a:t> (Чукотский автономный округ)</a:t>
            </a:r>
            <a:endParaRPr lang="ru-RU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39" y="6488848"/>
            <a:ext cx="199778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(Приморский край)</a:t>
            </a:r>
            <a:endParaRPr lang="ru-RU" sz="1600" dirty="0">
              <a:latin typeface="+mn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16016" y="4556366"/>
            <a:ext cx="1224136" cy="7200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644008" y="4509120"/>
            <a:ext cx="72008" cy="7200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04248" y="6367738"/>
            <a:ext cx="2133600" cy="476250"/>
          </a:xfrm>
        </p:spPr>
        <p:txBody>
          <a:bodyPr/>
          <a:lstStyle/>
          <a:p>
            <a:pPr>
              <a:defRPr/>
            </a:pPr>
            <a:fld id="{5F5593C8-E558-477D-9F80-60D15E47EE1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2426" y="1684222"/>
            <a:ext cx="737726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21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9185" y="1742209"/>
            <a:ext cx="153727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n-lt"/>
              </a:rPr>
              <a:t>муниципальное образование</a:t>
            </a:r>
            <a:endParaRPr lang="ru-RU" sz="1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2230" y="5748480"/>
            <a:ext cx="14401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Хабаровский край</a:t>
            </a:r>
            <a:endParaRPr lang="ru-RU" sz="16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3267" y="6497463"/>
            <a:ext cx="47319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+mn-lt"/>
              </a:rPr>
              <a:t>*территории, на которые планируется распространить режим СПВ</a:t>
            </a:r>
            <a:endParaRPr lang="ru-RU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42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575"/>
            <a:ext cx="9144000" cy="62753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93C8-E558-477D-9F80-60D15E47EE1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79906"/>
              </p:ext>
            </p:extLst>
          </p:nvPr>
        </p:nvGraphicFramePr>
        <p:xfrm>
          <a:off x="405880" y="1196753"/>
          <a:ext cx="8280920" cy="5048472"/>
        </p:xfrm>
        <a:graphic>
          <a:graphicData uri="http://schemas.openxmlformats.org/drawingml/2006/table">
            <a:tbl>
              <a:tblPr/>
              <a:tblGrid>
                <a:gridCol w="2664296"/>
                <a:gridCol w="1782480"/>
                <a:gridCol w="1364744"/>
                <a:gridCol w="1279328"/>
                <a:gridCol w="1190072"/>
              </a:tblGrid>
              <a:tr h="6310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Свободный 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создаваемых рабочих мест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инвестиций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Приморский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286354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Хабаровский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10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Камчатский край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Сахалинская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Чукотский 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менее 0,1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менее 0,1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5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ДФО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38709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393370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6314551"/>
            <a:ext cx="7974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400" b="1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Данные: Министерства Российской Федерации по развитию Дальнего Востока </a:t>
            </a:r>
            <a:endParaRPr lang="ru-RU" sz="1400" b="1" dirty="0" smtClean="0"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sz="1400" b="1" dirty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lang="ru-RU" sz="1400" b="1" dirty="0" smtClean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07.08.2017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29" y="280111"/>
            <a:ext cx="85859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spcAft>
                <a:spcPts val="450"/>
              </a:spcAft>
              <a:buClr>
                <a:srgbClr val="000000"/>
              </a:buClr>
              <a:tabLst>
                <a:tab pos="171450" algn="l"/>
              </a:tabLst>
            </a:pPr>
            <a:r>
              <a:rPr lang="ru-RU" b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Режимы и механизмы расширения российско-китайского сотрудничества в сфере инвестиций на территории ДФО:</a:t>
            </a:r>
            <a:r>
              <a:rPr lang="ru-RU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режим Свободного порта</a:t>
            </a:r>
          </a:p>
        </p:txBody>
      </p:sp>
    </p:spTree>
    <p:extLst>
      <p:ext uri="{BB962C8B-B14F-4D97-AF65-F5344CB8AC3E}">
        <p14:creationId xmlns:p14="http://schemas.microsoft.com/office/powerpoint/2010/main" val="9702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21768</TotalTime>
  <Words>1256</Words>
  <Application>Microsoft Office PowerPoint</Application>
  <PresentationFormat>Экран (4:3)</PresentationFormat>
  <Paragraphs>321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Lucida Sans Unicode</vt:lpstr>
      <vt:lpstr>Times New Roman</vt:lpstr>
      <vt:lpstr>Wingdings</vt:lpstr>
      <vt:lpstr>1_Оформление по умолчанию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Мин.эконом.развития и внешних связей Хабар.края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управления ПОЭЗ "Советская Гавань"</dc:title>
  <dc:creator>Лазарев Михаил Алексеевич</dc:creator>
  <cp:lastModifiedBy>Иванченко Ольга Григорьевна</cp:lastModifiedBy>
  <cp:revision>1620</cp:revision>
  <cp:lastPrinted>2017-08-28T06:22:11Z</cp:lastPrinted>
  <dcterms:created xsi:type="dcterms:W3CDTF">2011-03-21T23:33:52Z</dcterms:created>
  <dcterms:modified xsi:type="dcterms:W3CDTF">2017-08-28T07:05:17Z</dcterms:modified>
</cp:coreProperties>
</file>