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81" r:id="rId1"/>
  </p:sldMasterIdLst>
  <p:notesMasterIdLst>
    <p:notesMasterId r:id="rId18"/>
  </p:notesMasterIdLst>
  <p:handoutMasterIdLst>
    <p:handoutMasterId r:id="rId19"/>
  </p:handoutMasterIdLst>
  <p:sldIdLst>
    <p:sldId id="1232" r:id="rId2"/>
    <p:sldId id="2592" r:id="rId3"/>
    <p:sldId id="2593" r:id="rId4"/>
    <p:sldId id="2594" r:id="rId5"/>
    <p:sldId id="2595" r:id="rId6"/>
    <p:sldId id="2605" r:id="rId7"/>
    <p:sldId id="2598" r:id="rId8"/>
    <p:sldId id="2608" r:id="rId9"/>
    <p:sldId id="2606" r:id="rId10"/>
    <p:sldId id="2603" r:id="rId11"/>
    <p:sldId id="2612" r:id="rId12"/>
    <p:sldId id="2600" r:id="rId13"/>
    <p:sldId id="2599" r:id="rId14"/>
    <p:sldId id="2602" r:id="rId15"/>
    <p:sldId id="2609" r:id="rId16"/>
    <p:sldId id="2610" r:id="rId1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57B"/>
    <a:srgbClr val="FFF5E6"/>
    <a:srgbClr val="791F4F"/>
    <a:srgbClr val="E15616"/>
    <a:srgbClr val="8D932C"/>
    <a:srgbClr val="89211B"/>
    <a:srgbClr val="00747A"/>
    <a:srgbClr val="006100"/>
    <a:srgbClr val="53F7FF"/>
    <a:srgbClr val="9C000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7473" autoAdjust="0"/>
  </p:normalViewPr>
  <p:slideViewPr>
    <p:cSldViewPr>
      <p:cViewPr varScale="1">
        <p:scale>
          <a:sx n="71" d="100"/>
          <a:sy n="71" d="100"/>
        </p:scale>
        <p:origin x="-16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218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Лист1!$A$38</c:f>
              <c:strCache>
                <c:ptCount val="1"/>
                <c:pt idx="0">
                  <c:v>Инвестиции в основной капитал, %</c:v>
                </c:pt>
              </c:strCache>
            </c:strRef>
          </c:tx>
          <c:spPr>
            <a:solidFill>
              <a:srgbClr val="00747A"/>
            </a:solidFill>
          </c:spPr>
          <c:dLbls>
            <c:dLbl>
              <c:idx val="5"/>
              <c:layout>
                <c:manualLayout>
                  <c:x val="1.3888891926704281E-3"/>
                  <c:y val="-5.6199810896603863E-2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-9.3666658799651057E-3"/>
                </c:manualLayout>
              </c:layout>
              <c:showVal val="1"/>
            </c:dLbl>
            <c:spPr>
              <a:solidFill>
                <a:srgbClr val="00747A"/>
              </a:solidFill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Лист1!$B$37:$I$37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Лист1!$B$38:$I$38</c:f>
              <c:numCache>
                <c:formatCode>0.0</c:formatCode>
                <c:ptCount val="8"/>
                <c:pt idx="0">
                  <c:v>9.8000000000000025</c:v>
                </c:pt>
                <c:pt idx="1">
                  <c:v>-16.200000000000003</c:v>
                </c:pt>
                <c:pt idx="2">
                  <c:v>6</c:v>
                </c:pt>
                <c:pt idx="3">
                  <c:v>8.3000000000000025</c:v>
                </c:pt>
                <c:pt idx="4">
                  <c:v>6.5999999999999943</c:v>
                </c:pt>
                <c:pt idx="5">
                  <c:v>-0.20000000000000284</c:v>
                </c:pt>
                <c:pt idx="6">
                  <c:v>-1.5</c:v>
                </c:pt>
                <c:pt idx="7">
                  <c:v>-8.4000000000000057</c:v>
                </c:pt>
              </c:numCache>
            </c:numRef>
          </c:val>
        </c:ser>
        <c:gapWidth val="50"/>
        <c:axId val="52294784"/>
        <c:axId val="52593024"/>
      </c:barChart>
      <c:lineChart>
        <c:grouping val="standard"/>
        <c:ser>
          <c:idx val="1"/>
          <c:order val="1"/>
          <c:tx>
            <c:strRef>
              <c:f>Лист1!$A$39</c:f>
              <c:strCache>
                <c:ptCount val="1"/>
                <c:pt idx="0">
                  <c:v>ВВП, %</c:v>
                </c:pt>
              </c:strCache>
            </c:strRef>
          </c:tx>
          <c:spPr>
            <a:ln>
              <a:solidFill>
                <a:srgbClr val="89211B"/>
              </a:solidFill>
            </a:ln>
          </c:spPr>
          <c:marker>
            <c:symbol val="circle"/>
            <c:size val="9"/>
            <c:spPr>
              <a:solidFill>
                <a:srgbClr val="89211B"/>
              </a:solidFill>
              <a:ln>
                <a:noFill/>
              </a:ln>
            </c:spPr>
          </c:marker>
          <c:dLbls>
            <c:dLbl>
              <c:idx val="1"/>
              <c:layout>
                <c:manualLayout>
                  <c:x val="-2.8319450638549997E-2"/>
                  <c:y val="4.2079746465743167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5666672280549533E-2"/>
                  <c:y val="5.1446412345708223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2.8319450638549997E-2"/>
                  <c:y val="3.7396413525760612E-2"/>
                </c:manualLayout>
              </c:layout>
              <c:dLblPos val="r"/>
              <c:showVal val="1"/>
            </c:dLbl>
            <c:spPr>
              <a:solidFill>
                <a:srgbClr val="89211B"/>
              </a:solidFill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Лист1!$B$37:$I$37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Лист1!$B$39:$I$39</c:f>
              <c:numCache>
                <c:formatCode>0.0</c:formatCode>
                <c:ptCount val="8"/>
                <c:pt idx="0">
                  <c:v>5.5999999999999943</c:v>
                </c:pt>
                <c:pt idx="1">
                  <c:v>-7.7999999999999972</c:v>
                </c:pt>
                <c:pt idx="2">
                  <c:v>4.2999999999999972</c:v>
                </c:pt>
                <c:pt idx="3">
                  <c:v>4.2999999999999972</c:v>
                </c:pt>
                <c:pt idx="4">
                  <c:v>3.4000000000000057</c:v>
                </c:pt>
                <c:pt idx="5">
                  <c:v>1.2999999999999952</c:v>
                </c:pt>
                <c:pt idx="6">
                  <c:v>0.70000000000000284</c:v>
                </c:pt>
                <c:pt idx="7">
                  <c:v>-3.7000000000000042</c:v>
                </c:pt>
              </c:numCache>
            </c:numRef>
          </c:val>
        </c:ser>
        <c:marker val="1"/>
        <c:axId val="52294784"/>
        <c:axId val="52593024"/>
      </c:lineChart>
      <c:catAx>
        <c:axId val="52294784"/>
        <c:scaling>
          <c:orientation val="minMax"/>
        </c:scaling>
        <c:axPos val="b"/>
        <c:numFmt formatCode="General" sourceLinked="1"/>
        <c:tickLblPos val="nextTo"/>
        <c:crossAx val="52593024"/>
        <c:crosses val="autoZero"/>
        <c:auto val="1"/>
        <c:lblAlgn val="ctr"/>
        <c:lblOffset val="100"/>
      </c:catAx>
      <c:valAx>
        <c:axId val="52593024"/>
        <c:scaling>
          <c:orientation val="minMax"/>
        </c:scaling>
        <c:axPos val="l"/>
        <c:majorGridlines/>
        <c:numFmt formatCode="0.0" sourceLinked="1"/>
        <c:tickLblPos val="nextTo"/>
        <c:crossAx val="5229478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8587057871184746E-4"/>
          <c:y val="0.11021071567370959"/>
          <c:w val="0.99971412942128757"/>
          <c:h val="0.66154369190413265"/>
        </c:manualLayout>
      </c:layout>
      <c:barChart>
        <c:barDir val="col"/>
        <c:grouping val="percentStacked"/>
        <c:ser>
          <c:idx val="3"/>
          <c:order val="0"/>
          <c:tx>
            <c:strRef>
              <c:f>Лист1!$B$120</c:f>
              <c:strCache>
                <c:ptCount val="1"/>
                <c:pt idx="0">
                  <c:v>Кредиты юридическим лицам</c:v>
                </c:pt>
              </c:strCache>
            </c:strRef>
          </c:tx>
          <c:spPr>
            <a:solidFill>
              <a:srgbClr val="00757B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(Лист1!$C$116,Лист1!$O$116,Лист1!$AA$116,Лист1!$AM$116,Лист1!$AY$116,Лист1!$BK$116,Лист1!$BW$116,Лист1!$CI$116,Лист1!$CU$116)</c:f>
              <c:numCache>
                <c:formatCode>d/mm/yy</c:formatCode>
                <c:ptCount val="9"/>
                <c:pt idx="0">
                  <c:v>39448</c:v>
                </c:pt>
                <c:pt idx="1">
                  <c:v>39814</c:v>
                </c:pt>
                <c:pt idx="2">
                  <c:v>40179</c:v>
                </c:pt>
                <c:pt idx="3">
                  <c:v>40544</c:v>
                </c:pt>
                <c:pt idx="4">
                  <c:v>40909</c:v>
                </c:pt>
                <c:pt idx="5">
                  <c:v>41275</c:v>
                </c:pt>
                <c:pt idx="6">
                  <c:v>41640</c:v>
                </c:pt>
                <c:pt idx="7">
                  <c:v>42005</c:v>
                </c:pt>
                <c:pt idx="8">
                  <c:v>42370</c:v>
                </c:pt>
              </c:numCache>
            </c:numRef>
          </c:cat>
          <c:val>
            <c:numRef>
              <c:f>(Лист1!$C$120,Лист1!$O$120,Лист1!$AA$120,Лист1!$AM$120,Лист1!$AY$120,Лист1!$BK$120,Лист1!$BW$120,Лист1!$CI$120,Лист1!$CU$120)</c:f>
              <c:numCache>
                <c:formatCode>0%</c:formatCode>
                <c:ptCount val="9"/>
                <c:pt idx="0">
                  <c:v>0.50983997723342378</c:v>
                </c:pt>
                <c:pt idx="1">
                  <c:v>0.48735052214753238</c:v>
                </c:pt>
                <c:pt idx="2">
                  <c:v>0.46702012811054988</c:v>
                </c:pt>
                <c:pt idx="3">
                  <c:v>0.45673051323434138</c:v>
                </c:pt>
                <c:pt idx="4">
                  <c:v>0.46633150837273435</c:v>
                </c:pt>
                <c:pt idx="5">
                  <c:v>0.44215302582084332</c:v>
                </c:pt>
                <c:pt idx="6">
                  <c:v>0.42734682357667453</c:v>
                </c:pt>
                <c:pt idx="7">
                  <c:v>0.41871822639373901</c:v>
                </c:pt>
                <c:pt idx="8">
                  <c:v>0.43748662799592447</c:v>
                </c:pt>
              </c:numCache>
            </c:numRef>
          </c:val>
        </c:ser>
        <c:ser>
          <c:idx val="4"/>
          <c:order val="1"/>
          <c:tx>
            <c:strRef>
              <c:f>Лист1!$B$121</c:f>
              <c:strCache>
                <c:ptCount val="1"/>
                <c:pt idx="0">
                  <c:v>Кредиты физическим лицам</c:v>
                </c:pt>
              </c:strCache>
            </c:strRef>
          </c:tx>
          <c:spPr>
            <a:solidFill>
              <a:srgbClr val="89211B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(Лист1!$C$116,Лист1!$O$116,Лист1!$AA$116,Лист1!$AM$116,Лист1!$AY$116,Лист1!$BK$116,Лист1!$BW$116,Лист1!$CI$116,Лист1!$CU$116)</c:f>
              <c:numCache>
                <c:formatCode>d/mm/yy</c:formatCode>
                <c:ptCount val="9"/>
                <c:pt idx="0">
                  <c:v>39448</c:v>
                </c:pt>
                <c:pt idx="1">
                  <c:v>39814</c:v>
                </c:pt>
                <c:pt idx="2">
                  <c:v>40179</c:v>
                </c:pt>
                <c:pt idx="3">
                  <c:v>40544</c:v>
                </c:pt>
                <c:pt idx="4">
                  <c:v>40909</c:v>
                </c:pt>
                <c:pt idx="5">
                  <c:v>41275</c:v>
                </c:pt>
                <c:pt idx="6">
                  <c:v>41640</c:v>
                </c:pt>
                <c:pt idx="7">
                  <c:v>42005</c:v>
                </c:pt>
                <c:pt idx="8">
                  <c:v>42370</c:v>
                </c:pt>
              </c:numCache>
            </c:numRef>
          </c:cat>
          <c:val>
            <c:numRef>
              <c:f>(Лист1!$C$121,Лист1!$O$121,Лист1!$AA$121,Лист1!$AM$121,Лист1!$AY$121,Лист1!$BK$121,Лист1!$BW$121,Лист1!$CI$121,Лист1!$CU$121)</c:f>
              <c:numCache>
                <c:formatCode>0%</c:formatCode>
                <c:ptCount val="9"/>
                <c:pt idx="0">
                  <c:v>0.1626004246842232</c:v>
                </c:pt>
                <c:pt idx="1">
                  <c:v>0.15650198056324607</c:v>
                </c:pt>
                <c:pt idx="2">
                  <c:v>0.13307678551622243</c:v>
                </c:pt>
                <c:pt idx="3">
                  <c:v>0.13266567344889937</c:v>
                </c:pt>
                <c:pt idx="4">
                  <c:v>0.14611953286261467</c:v>
                </c:pt>
                <c:pt idx="5">
                  <c:v>0.17129327448109768</c:v>
                </c:pt>
                <c:pt idx="6">
                  <c:v>0.18912341041273151</c:v>
                </c:pt>
                <c:pt idx="7">
                  <c:v>0.16061390942610621</c:v>
                </c:pt>
                <c:pt idx="8">
                  <c:v>0.14036432564585372</c:v>
                </c:pt>
              </c:numCache>
            </c:numRef>
          </c:val>
        </c:ser>
        <c:ser>
          <c:idx val="0"/>
          <c:order val="2"/>
          <c:tx>
            <c:strRef>
              <c:f>Лист1!$B$117</c:f>
              <c:strCache>
                <c:ptCount val="1"/>
                <c:pt idx="0">
                  <c:v>Межбанковские кредиты и коррсчета, в т.ч. в Банке России</c:v>
                </c:pt>
              </c:strCache>
            </c:strRef>
          </c:tx>
          <c:spPr>
            <a:solidFill>
              <a:srgbClr val="8D932C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(Лист1!$C$116,Лист1!$O$116,Лист1!$AA$116,Лист1!$AM$116,Лист1!$AY$116,Лист1!$BK$116,Лист1!$BW$116,Лист1!$CI$116,Лист1!$CU$116)</c:f>
              <c:numCache>
                <c:formatCode>d/mm/yy</c:formatCode>
                <c:ptCount val="9"/>
                <c:pt idx="0">
                  <c:v>39448</c:v>
                </c:pt>
                <c:pt idx="1">
                  <c:v>39814</c:v>
                </c:pt>
                <c:pt idx="2">
                  <c:v>40179</c:v>
                </c:pt>
                <c:pt idx="3">
                  <c:v>40544</c:v>
                </c:pt>
                <c:pt idx="4">
                  <c:v>40909</c:v>
                </c:pt>
                <c:pt idx="5">
                  <c:v>41275</c:v>
                </c:pt>
                <c:pt idx="6">
                  <c:v>41640</c:v>
                </c:pt>
                <c:pt idx="7">
                  <c:v>42005</c:v>
                </c:pt>
                <c:pt idx="8">
                  <c:v>42370</c:v>
                </c:pt>
              </c:numCache>
            </c:numRef>
          </c:cat>
          <c:val>
            <c:numRef>
              <c:f>(Лист1!$C$117,Лист1!$O$117,Лист1!$AA$117,Лист1!$AM$117,Лист1!$AY$117,Лист1!$BK$117,Лист1!$BW$117,Лист1!$CI$117,Лист1!$CU$117)</c:f>
              <c:numCache>
                <c:formatCode>0%</c:formatCode>
                <c:ptCount val="9"/>
                <c:pt idx="0">
                  <c:v>0.17108316367855325</c:v>
                </c:pt>
                <c:pt idx="1">
                  <c:v>0.22668428874740082</c:v>
                </c:pt>
                <c:pt idx="2">
                  <c:v>0.19811518342752632</c:v>
                </c:pt>
                <c:pt idx="3">
                  <c:v>0.1813460883323128</c:v>
                </c:pt>
                <c:pt idx="4">
                  <c:v>0.17652645734670386</c:v>
                </c:pt>
                <c:pt idx="5">
                  <c:v>0.17431511849058209</c:v>
                </c:pt>
                <c:pt idx="6">
                  <c:v>0.16889421233906321</c:v>
                </c:pt>
                <c:pt idx="7">
                  <c:v>0.18242415420171948</c:v>
                </c:pt>
                <c:pt idx="8">
                  <c:v>0.17880963919900641</c:v>
                </c:pt>
              </c:numCache>
            </c:numRef>
          </c:val>
        </c:ser>
        <c:ser>
          <c:idx val="1"/>
          <c:order val="3"/>
          <c:tx>
            <c:strRef>
              <c:f>Лист1!$B$118</c:f>
              <c:strCache>
                <c:ptCount val="1"/>
                <c:pt idx="0">
                  <c:v>Ценные бумаги</c:v>
                </c:pt>
              </c:strCache>
            </c:strRef>
          </c:tx>
          <c:spPr>
            <a:solidFill>
              <a:srgbClr val="E15616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(Лист1!$C$116,Лист1!$O$116,Лист1!$AA$116,Лист1!$AM$116,Лист1!$AY$116,Лист1!$BK$116,Лист1!$BW$116,Лист1!$CI$116,Лист1!$CU$116)</c:f>
              <c:numCache>
                <c:formatCode>d/mm/yy</c:formatCode>
                <c:ptCount val="9"/>
                <c:pt idx="0">
                  <c:v>39448</c:v>
                </c:pt>
                <c:pt idx="1">
                  <c:v>39814</c:v>
                </c:pt>
                <c:pt idx="2">
                  <c:v>40179</c:v>
                </c:pt>
                <c:pt idx="3">
                  <c:v>40544</c:v>
                </c:pt>
                <c:pt idx="4">
                  <c:v>40909</c:v>
                </c:pt>
                <c:pt idx="5">
                  <c:v>41275</c:v>
                </c:pt>
                <c:pt idx="6">
                  <c:v>41640</c:v>
                </c:pt>
                <c:pt idx="7">
                  <c:v>42005</c:v>
                </c:pt>
                <c:pt idx="8">
                  <c:v>42370</c:v>
                </c:pt>
              </c:numCache>
            </c:numRef>
          </c:cat>
          <c:val>
            <c:numRef>
              <c:f>(Лист1!$C$118,Лист1!$O$118,Лист1!$AA$118,Лист1!$AM$118,Лист1!$AY$118,Лист1!$BK$118,Лист1!$BW$118,Лист1!$CI$118,Лист1!$CU$118)</c:f>
              <c:numCache>
                <c:formatCode>0%</c:formatCode>
                <c:ptCount val="9"/>
                <c:pt idx="0">
                  <c:v>0.12316937019767517</c:v>
                </c:pt>
                <c:pt idx="1">
                  <c:v>9.2143513559497001E-2</c:v>
                </c:pt>
                <c:pt idx="2">
                  <c:v>0.16047124349100791</c:v>
                </c:pt>
                <c:pt idx="3">
                  <c:v>0.1893124398252474</c:v>
                </c:pt>
                <c:pt idx="4">
                  <c:v>0.16351558537176278</c:v>
                </c:pt>
                <c:pt idx="5">
                  <c:v>0.15574784486841414</c:v>
                </c:pt>
                <c:pt idx="6">
                  <c:v>0.14857502758966074</c:v>
                </c:pt>
                <c:pt idx="7">
                  <c:v>0.13785331619697122</c:v>
                </c:pt>
                <c:pt idx="8">
                  <c:v>0.15472463073603593</c:v>
                </c:pt>
              </c:numCache>
            </c:numRef>
          </c:val>
        </c:ser>
        <c:ser>
          <c:idx val="2"/>
          <c:order val="4"/>
          <c:tx>
            <c:strRef>
              <c:f>Лист1!$B$119</c:f>
              <c:strCache>
                <c:ptCount val="1"/>
                <c:pt idx="0">
                  <c:v>Производные финансовые инструменты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(Лист1!$C$116,Лист1!$O$116,Лист1!$AA$116,Лист1!$AM$116,Лист1!$AY$116,Лист1!$BK$116,Лист1!$BW$116,Лист1!$CI$116,Лист1!$CU$116)</c:f>
              <c:numCache>
                <c:formatCode>d/mm/yy</c:formatCode>
                <c:ptCount val="9"/>
                <c:pt idx="0">
                  <c:v>39448</c:v>
                </c:pt>
                <c:pt idx="1">
                  <c:v>39814</c:v>
                </c:pt>
                <c:pt idx="2">
                  <c:v>40179</c:v>
                </c:pt>
                <c:pt idx="3">
                  <c:v>40544</c:v>
                </c:pt>
                <c:pt idx="4">
                  <c:v>40909</c:v>
                </c:pt>
                <c:pt idx="5">
                  <c:v>41275</c:v>
                </c:pt>
                <c:pt idx="6">
                  <c:v>41640</c:v>
                </c:pt>
                <c:pt idx="7">
                  <c:v>42005</c:v>
                </c:pt>
                <c:pt idx="8">
                  <c:v>42370</c:v>
                </c:pt>
              </c:numCache>
            </c:numRef>
          </c:cat>
          <c:val>
            <c:numRef>
              <c:f>(Лист1!$C$119,Лист1!$O$119,Лист1!$AA$119,Лист1!$AM$119,Лист1!$AY$119,Лист1!$BK$119,Лист1!$BW$119,Лист1!$CI$119,Лист1!$CU$119)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3.629511729908119E-3</c:v>
                </c:pt>
                <c:pt idx="6">
                  <c:v>3.3400370515070518E-3</c:v>
                </c:pt>
                <c:pt idx="7">
                  <c:v>3.2586872492943973E-2</c:v>
                </c:pt>
                <c:pt idx="8">
                  <c:v>1.6566612581699794E-2</c:v>
                </c:pt>
              </c:numCache>
            </c:numRef>
          </c:val>
        </c:ser>
        <c:ser>
          <c:idx val="5"/>
          <c:order val="5"/>
          <c:tx>
            <c:strRef>
              <c:f>Лист1!$B$122</c:f>
              <c:strCache>
                <c:ptCount val="1"/>
                <c:pt idx="0">
                  <c:v>Прочие работающие активы</c:v>
                </c:pt>
              </c:strCache>
            </c:strRef>
          </c:tx>
          <c:spPr>
            <a:solidFill>
              <a:srgbClr val="791F4F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(Лист1!$C$116,Лист1!$O$116,Лист1!$AA$116,Лист1!$AM$116,Лист1!$AY$116,Лист1!$BK$116,Лист1!$BW$116,Лист1!$CI$116,Лист1!$CU$116)</c:f>
              <c:numCache>
                <c:formatCode>d/mm/yy</c:formatCode>
                <c:ptCount val="9"/>
                <c:pt idx="0">
                  <c:v>39448</c:v>
                </c:pt>
                <c:pt idx="1">
                  <c:v>39814</c:v>
                </c:pt>
                <c:pt idx="2">
                  <c:v>40179</c:v>
                </c:pt>
                <c:pt idx="3">
                  <c:v>40544</c:v>
                </c:pt>
                <c:pt idx="4">
                  <c:v>40909</c:v>
                </c:pt>
                <c:pt idx="5">
                  <c:v>41275</c:v>
                </c:pt>
                <c:pt idx="6">
                  <c:v>41640</c:v>
                </c:pt>
                <c:pt idx="7">
                  <c:v>42005</c:v>
                </c:pt>
                <c:pt idx="8">
                  <c:v>42370</c:v>
                </c:pt>
              </c:numCache>
            </c:numRef>
          </c:cat>
          <c:val>
            <c:numRef>
              <c:f>(Лист1!$C$122,Лист1!$O$122,Лист1!$AA$122,Лист1!$AM$122,Лист1!$AY$122,Лист1!$BK$122,Лист1!$BW$122,Лист1!$CI$122,Лист1!$CU$122)</c:f>
              <c:numCache>
                <c:formatCode>0%</c:formatCode>
                <c:ptCount val="9"/>
                <c:pt idx="0">
                  <c:v>3.3307064206125149E-2</c:v>
                </c:pt>
                <c:pt idx="1">
                  <c:v>3.7319694982324285E-2</c:v>
                </c:pt>
                <c:pt idx="2">
                  <c:v>4.1316659454694302E-2</c:v>
                </c:pt>
                <c:pt idx="3">
                  <c:v>3.9945285159199602E-2</c:v>
                </c:pt>
                <c:pt idx="4">
                  <c:v>4.7506916046185087E-2</c:v>
                </c:pt>
                <c:pt idx="5">
                  <c:v>5.2861224609155592E-2</c:v>
                </c:pt>
                <c:pt idx="6">
                  <c:v>6.2720489030363855E-2</c:v>
                </c:pt>
                <c:pt idx="7">
                  <c:v>6.7803521288520616E-2</c:v>
                </c:pt>
                <c:pt idx="8">
                  <c:v>7.2048163841480703E-2</c:v>
                </c:pt>
              </c:numCache>
            </c:numRef>
          </c:val>
        </c:ser>
        <c:gapWidth val="100"/>
        <c:overlap val="100"/>
        <c:axId val="55762944"/>
        <c:axId val="55764480"/>
      </c:barChart>
      <c:dateAx>
        <c:axId val="55762944"/>
        <c:scaling>
          <c:orientation val="minMax"/>
        </c:scaling>
        <c:axPos val="b"/>
        <c:numFmt formatCode="dd/mm/yyyy" sourceLinked="0"/>
        <c:tickLblPos val="nextTo"/>
        <c:crossAx val="55764480"/>
        <c:crosses val="autoZero"/>
        <c:auto val="1"/>
        <c:lblOffset val="100"/>
        <c:baseTimeUnit val="years"/>
      </c:dateAx>
      <c:valAx>
        <c:axId val="55764480"/>
        <c:scaling>
          <c:orientation val="minMax"/>
        </c:scaling>
        <c:delete val="1"/>
        <c:axPos val="l"/>
        <c:numFmt formatCode="0%" sourceLinked="1"/>
        <c:tickLblPos val="none"/>
        <c:crossAx val="557629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1439197602623441E-4"/>
          <c:y val="0.84516696149209958"/>
          <c:w val="0.99838221749392331"/>
          <c:h val="0.14186707195805137"/>
        </c:manualLayout>
      </c:layout>
    </c:legend>
    <c:plotVisOnly val="1"/>
    <c:dispBlanksAs val="gap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1217863345989368E-2"/>
          <c:y val="0.15680960938232502"/>
          <c:w val="0.87739323652520573"/>
          <c:h val="0.75042960406321535"/>
        </c:manualLayout>
      </c:layout>
      <c:lineChart>
        <c:grouping val="standard"/>
        <c:ser>
          <c:idx val="0"/>
          <c:order val="0"/>
          <c:tx>
            <c:strRef>
              <c:f>Промсвязьбанк!$B$1</c:f>
              <c:strCache>
                <c:ptCount val="1"/>
                <c:pt idx="0">
                  <c:v>Чистая ликвидная позиция, млрд.руб.</c:v>
                </c:pt>
              </c:strCache>
            </c:strRef>
          </c:tx>
          <c:spPr>
            <a:ln>
              <a:solidFill>
                <a:srgbClr val="00757B"/>
              </a:solidFill>
            </a:ln>
          </c:spPr>
          <c:marker>
            <c:symbol val="none"/>
          </c:marker>
          <c:dLbls>
            <c:dLbl>
              <c:idx val="471"/>
              <c:layout>
                <c:manualLayout>
                  <c:x val="-4.1666675780112815E-2"/>
                  <c:y val="4.7541885439029867E-2"/>
                </c:manualLayout>
              </c:layout>
              <c:showVal val="1"/>
            </c:dLbl>
            <c:dLbl>
              <c:idx val="758"/>
              <c:layout/>
              <c:showVal val="1"/>
            </c:dLbl>
            <c:delete val="1"/>
            <c:numFmt formatCode="#,##0" sourceLinked="0"/>
            <c:txPr>
              <a:bodyPr/>
              <a:lstStyle/>
              <a:p>
                <a:pPr>
                  <a:defRPr b="1">
                    <a:solidFill>
                      <a:srgbClr val="00757B"/>
                    </a:solidFill>
                  </a:defRPr>
                </a:pPr>
                <a:endParaRPr lang="ru-RU"/>
              </a:p>
            </c:txPr>
          </c:dLbls>
          <c:cat>
            <c:numRef>
              <c:f>Промсвязьбанк!$A$4:$A$763</c:f>
              <c:numCache>
                <c:formatCode>dd/mm/yyyy</c:formatCode>
                <c:ptCount val="760"/>
                <c:pt idx="0">
                  <c:v>41306</c:v>
                </c:pt>
                <c:pt idx="1">
                  <c:v>41309</c:v>
                </c:pt>
                <c:pt idx="2">
                  <c:v>41310</c:v>
                </c:pt>
                <c:pt idx="3">
                  <c:v>41311</c:v>
                </c:pt>
                <c:pt idx="4">
                  <c:v>41312</c:v>
                </c:pt>
                <c:pt idx="5">
                  <c:v>41313</c:v>
                </c:pt>
                <c:pt idx="6">
                  <c:v>41316</c:v>
                </c:pt>
                <c:pt idx="7">
                  <c:v>41317</c:v>
                </c:pt>
                <c:pt idx="8">
                  <c:v>41318</c:v>
                </c:pt>
                <c:pt idx="9">
                  <c:v>41319</c:v>
                </c:pt>
                <c:pt idx="10">
                  <c:v>41320</c:v>
                </c:pt>
                <c:pt idx="11">
                  <c:v>41323</c:v>
                </c:pt>
                <c:pt idx="12">
                  <c:v>41324</c:v>
                </c:pt>
                <c:pt idx="13">
                  <c:v>41325</c:v>
                </c:pt>
                <c:pt idx="14">
                  <c:v>41326</c:v>
                </c:pt>
                <c:pt idx="15">
                  <c:v>41327</c:v>
                </c:pt>
                <c:pt idx="16">
                  <c:v>41330</c:v>
                </c:pt>
                <c:pt idx="17">
                  <c:v>41331</c:v>
                </c:pt>
                <c:pt idx="18">
                  <c:v>41332</c:v>
                </c:pt>
                <c:pt idx="19">
                  <c:v>41333</c:v>
                </c:pt>
                <c:pt idx="20">
                  <c:v>41334</c:v>
                </c:pt>
                <c:pt idx="21">
                  <c:v>41337</c:v>
                </c:pt>
                <c:pt idx="22">
                  <c:v>41338</c:v>
                </c:pt>
                <c:pt idx="23">
                  <c:v>41339</c:v>
                </c:pt>
                <c:pt idx="24">
                  <c:v>41340</c:v>
                </c:pt>
                <c:pt idx="25">
                  <c:v>41344</c:v>
                </c:pt>
                <c:pt idx="26">
                  <c:v>41345</c:v>
                </c:pt>
                <c:pt idx="27">
                  <c:v>41346</c:v>
                </c:pt>
                <c:pt idx="28">
                  <c:v>41347</c:v>
                </c:pt>
                <c:pt idx="29">
                  <c:v>41348</c:v>
                </c:pt>
                <c:pt idx="30">
                  <c:v>41351</c:v>
                </c:pt>
                <c:pt idx="31">
                  <c:v>41352</c:v>
                </c:pt>
                <c:pt idx="32">
                  <c:v>41353</c:v>
                </c:pt>
                <c:pt idx="33">
                  <c:v>41354</c:v>
                </c:pt>
                <c:pt idx="34">
                  <c:v>41355</c:v>
                </c:pt>
                <c:pt idx="35">
                  <c:v>41358</c:v>
                </c:pt>
                <c:pt idx="36">
                  <c:v>41359</c:v>
                </c:pt>
                <c:pt idx="37">
                  <c:v>41360</c:v>
                </c:pt>
                <c:pt idx="38">
                  <c:v>41361</c:v>
                </c:pt>
                <c:pt idx="39">
                  <c:v>41362</c:v>
                </c:pt>
                <c:pt idx="40">
                  <c:v>41365</c:v>
                </c:pt>
                <c:pt idx="41">
                  <c:v>41366</c:v>
                </c:pt>
                <c:pt idx="42">
                  <c:v>41367</c:v>
                </c:pt>
                <c:pt idx="43">
                  <c:v>41368</c:v>
                </c:pt>
                <c:pt idx="44">
                  <c:v>41369</c:v>
                </c:pt>
                <c:pt idx="45">
                  <c:v>41372</c:v>
                </c:pt>
                <c:pt idx="46">
                  <c:v>41373</c:v>
                </c:pt>
                <c:pt idx="47">
                  <c:v>41374</c:v>
                </c:pt>
                <c:pt idx="48">
                  <c:v>41375</c:v>
                </c:pt>
                <c:pt idx="49">
                  <c:v>41376</c:v>
                </c:pt>
                <c:pt idx="50">
                  <c:v>41379</c:v>
                </c:pt>
                <c:pt idx="51">
                  <c:v>41380</c:v>
                </c:pt>
                <c:pt idx="52">
                  <c:v>41381</c:v>
                </c:pt>
                <c:pt idx="53">
                  <c:v>41382</c:v>
                </c:pt>
                <c:pt idx="54">
                  <c:v>41383</c:v>
                </c:pt>
                <c:pt idx="55">
                  <c:v>41386</c:v>
                </c:pt>
                <c:pt idx="56">
                  <c:v>41387</c:v>
                </c:pt>
                <c:pt idx="57">
                  <c:v>41388</c:v>
                </c:pt>
                <c:pt idx="58">
                  <c:v>41389</c:v>
                </c:pt>
                <c:pt idx="59">
                  <c:v>41390</c:v>
                </c:pt>
                <c:pt idx="60">
                  <c:v>41393</c:v>
                </c:pt>
                <c:pt idx="61">
                  <c:v>41394</c:v>
                </c:pt>
                <c:pt idx="62">
                  <c:v>41400</c:v>
                </c:pt>
                <c:pt idx="63">
                  <c:v>41401</c:v>
                </c:pt>
                <c:pt idx="64">
                  <c:v>41402</c:v>
                </c:pt>
                <c:pt idx="65">
                  <c:v>41407</c:v>
                </c:pt>
                <c:pt idx="66">
                  <c:v>41408</c:v>
                </c:pt>
                <c:pt idx="67">
                  <c:v>41409</c:v>
                </c:pt>
                <c:pt idx="68">
                  <c:v>41410</c:v>
                </c:pt>
                <c:pt idx="69">
                  <c:v>41411</c:v>
                </c:pt>
                <c:pt idx="70">
                  <c:v>41414</c:v>
                </c:pt>
                <c:pt idx="71">
                  <c:v>41415</c:v>
                </c:pt>
                <c:pt idx="72">
                  <c:v>41416</c:v>
                </c:pt>
                <c:pt idx="73">
                  <c:v>41417</c:v>
                </c:pt>
                <c:pt idx="74">
                  <c:v>41418</c:v>
                </c:pt>
                <c:pt idx="75">
                  <c:v>41421</c:v>
                </c:pt>
                <c:pt idx="76">
                  <c:v>41422</c:v>
                </c:pt>
                <c:pt idx="77">
                  <c:v>41423</c:v>
                </c:pt>
                <c:pt idx="78">
                  <c:v>41424</c:v>
                </c:pt>
                <c:pt idx="79">
                  <c:v>41425</c:v>
                </c:pt>
                <c:pt idx="80">
                  <c:v>41428</c:v>
                </c:pt>
                <c:pt idx="81">
                  <c:v>41429</c:v>
                </c:pt>
                <c:pt idx="82">
                  <c:v>41430</c:v>
                </c:pt>
                <c:pt idx="83">
                  <c:v>41431</c:v>
                </c:pt>
                <c:pt idx="84">
                  <c:v>41432</c:v>
                </c:pt>
                <c:pt idx="85">
                  <c:v>41435</c:v>
                </c:pt>
                <c:pt idx="86">
                  <c:v>41436</c:v>
                </c:pt>
                <c:pt idx="87">
                  <c:v>41438</c:v>
                </c:pt>
                <c:pt idx="88">
                  <c:v>41439</c:v>
                </c:pt>
                <c:pt idx="89">
                  <c:v>41442</c:v>
                </c:pt>
                <c:pt idx="90">
                  <c:v>41443</c:v>
                </c:pt>
                <c:pt idx="91">
                  <c:v>41444</c:v>
                </c:pt>
                <c:pt idx="92">
                  <c:v>41445</c:v>
                </c:pt>
                <c:pt idx="93">
                  <c:v>41446</c:v>
                </c:pt>
                <c:pt idx="94">
                  <c:v>41449</c:v>
                </c:pt>
                <c:pt idx="95">
                  <c:v>41450</c:v>
                </c:pt>
                <c:pt idx="96">
                  <c:v>41451</c:v>
                </c:pt>
                <c:pt idx="97">
                  <c:v>41452</c:v>
                </c:pt>
                <c:pt idx="98">
                  <c:v>41453</c:v>
                </c:pt>
                <c:pt idx="99">
                  <c:v>41456</c:v>
                </c:pt>
                <c:pt idx="100">
                  <c:v>41457</c:v>
                </c:pt>
                <c:pt idx="101">
                  <c:v>41458</c:v>
                </c:pt>
                <c:pt idx="102">
                  <c:v>41459</c:v>
                </c:pt>
                <c:pt idx="103">
                  <c:v>41460</c:v>
                </c:pt>
                <c:pt idx="104">
                  <c:v>41463</c:v>
                </c:pt>
                <c:pt idx="105">
                  <c:v>41464</c:v>
                </c:pt>
                <c:pt idx="106">
                  <c:v>41465</c:v>
                </c:pt>
                <c:pt idx="107">
                  <c:v>41466</c:v>
                </c:pt>
                <c:pt idx="108">
                  <c:v>41467</c:v>
                </c:pt>
                <c:pt idx="109">
                  <c:v>41470</c:v>
                </c:pt>
                <c:pt idx="110">
                  <c:v>41471</c:v>
                </c:pt>
                <c:pt idx="111">
                  <c:v>41472</c:v>
                </c:pt>
                <c:pt idx="112">
                  <c:v>41473</c:v>
                </c:pt>
                <c:pt idx="113">
                  <c:v>41474</c:v>
                </c:pt>
                <c:pt idx="114">
                  <c:v>41477</c:v>
                </c:pt>
                <c:pt idx="115">
                  <c:v>41478</c:v>
                </c:pt>
                <c:pt idx="116">
                  <c:v>41479</c:v>
                </c:pt>
                <c:pt idx="117">
                  <c:v>41480</c:v>
                </c:pt>
                <c:pt idx="118">
                  <c:v>41481</c:v>
                </c:pt>
                <c:pt idx="119">
                  <c:v>41484</c:v>
                </c:pt>
                <c:pt idx="120">
                  <c:v>41485</c:v>
                </c:pt>
                <c:pt idx="121">
                  <c:v>41486</c:v>
                </c:pt>
                <c:pt idx="122">
                  <c:v>41487</c:v>
                </c:pt>
                <c:pt idx="123">
                  <c:v>41488</c:v>
                </c:pt>
                <c:pt idx="124">
                  <c:v>41491</c:v>
                </c:pt>
                <c:pt idx="125">
                  <c:v>41492</c:v>
                </c:pt>
                <c:pt idx="126">
                  <c:v>41493</c:v>
                </c:pt>
                <c:pt idx="127">
                  <c:v>41494</c:v>
                </c:pt>
                <c:pt idx="128">
                  <c:v>41495</c:v>
                </c:pt>
                <c:pt idx="129">
                  <c:v>41498</c:v>
                </c:pt>
                <c:pt idx="130">
                  <c:v>41499</c:v>
                </c:pt>
                <c:pt idx="131">
                  <c:v>41500</c:v>
                </c:pt>
                <c:pt idx="132">
                  <c:v>41501</c:v>
                </c:pt>
                <c:pt idx="133">
                  <c:v>41502</c:v>
                </c:pt>
                <c:pt idx="134">
                  <c:v>41505</c:v>
                </c:pt>
                <c:pt idx="135">
                  <c:v>41506</c:v>
                </c:pt>
                <c:pt idx="136">
                  <c:v>41507</c:v>
                </c:pt>
                <c:pt idx="137">
                  <c:v>41508</c:v>
                </c:pt>
                <c:pt idx="138">
                  <c:v>41509</c:v>
                </c:pt>
                <c:pt idx="139">
                  <c:v>41512</c:v>
                </c:pt>
                <c:pt idx="140">
                  <c:v>41513</c:v>
                </c:pt>
                <c:pt idx="141">
                  <c:v>41514</c:v>
                </c:pt>
                <c:pt idx="142">
                  <c:v>41515</c:v>
                </c:pt>
                <c:pt idx="143">
                  <c:v>41516</c:v>
                </c:pt>
                <c:pt idx="144">
                  <c:v>41519</c:v>
                </c:pt>
                <c:pt idx="145">
                  <c:v>41520</c:v>
                </c:pt>
                <c:pt idx="146">
                  <c:v>41521</c:v>
                </c:pt>
                <c:pt idx="147">
                  <c:v>41522</c:v>
                </c:pt>
                <c:pt idx="148">
                  <c:v>41523</c:v>
                </c:pt>
                <c:pt idx="149">
                  <c:v>41526</c:v>
                </c:pt>
                <c:pt idx="150">
                  <c:v>41527</c:v>
                </c:pt>
                <c:pt idx="151">
                  <c:v>41528</c:v>
                </c:pt>
                <c:pt idx="152">
                  <c:v>41529</c:v>
                </c:pt>
                <c:pt idx="153">
                  <c:v>41530</c:v>
                </c:pt>
                <c:pt idx="154">
                  <c:v>41533</c:v>
                </c:pt>
                <c:pt idx="155">
                  <c:v>41534</c:v>
                </c:pt>
                <c:pt idx="156">
                  <c:v>41535</c:v>
                </c:pt>
                <c:pt idx="157">
                  <c:v>41536</c:v>
                </c:pt>
                <c:pt idx="158">
                  <c:v>41537</c:v>
                </c:pt>
                <c:pt idx="159">
                  <c:v>41540</c:v>
                </c:pt>
                <c:pt idx="160">
                  <c:v>41541</c:v>
                </c:pt>
                <c:pt idx="161">
                  <c:v>41542</c:v>
                </c:pt>
                <c:pt idx="162">
                  <c:v>41543</c:v>
                </c:pt>
                <c:pt idx="163">
                  <c:v>41544</c:v>
                </c:pt>
                <c:pt idx="164">
                  <c:v>41547</c:v>
                </c:pt>
                <c:pt idx="165">
                  <c:v>41548</c:v>
                </c:pt>
                <c:pt idx="166">
                  <c:v>41549</c:v>
                </c:pt>
                <c:pt idx="167">
                  <c:v>41550</c:v>
                </c:pt>
                <c:pt idx="168">
                  <c:v>41551</c:v>
                </c:pt>
                <c:pt idx="169">
                  <c:v>41554</c:v>
                </c:pt>
                <c:pt idx="170">
                  <c:v>41555</c:v>
                </c:pt>
                <c:pt idx="171">
                  <c:v>41556</c:v>
                </c:pt>
                <c:pt idx="172">
                  <c:v>41557</c:v>
                </c:pt>
                <c:pt idx="173">
                  <c:v>41558</c:v>
                </c:pt>
                <c:pt idx="174">
                  <c:v>41561</c:v>
                </c:pt>
                <c:pt idx="175">
                  <c:v>41562</c:v>
                </c:pt>
                <c:pt idx="176">
                  <c:v>41563</c:v>
                </c:pt>
                <c:pt idx="177">
                  <c:v>41564</c:v>
                </c:pt>
                <c:pt idx="178">
                  <c:v>41565</c:v>
                </c:pt>
                <c:pt idx="179">
                  <c:v>41568</c:v>
                </c:pt>
                <c:pt idx="180">
                  <c:v>41569</c:v>
                </c:pt>
                <c:pt idx="181">
                  <c:v>41570</c:v>
                </c:pt>
                <c:pt idx="182">
                  <c:v>41571</c:v>
                </c:pt>
                <c:pt idx="183">
                  <c:v>41572</c:v>
                </c:pt>
                <c:pt idx="184">
                  <c:v>41575</c:v>
                </c:pt>
                <c:pt idx="185">
                  <c:v>41576</c:v>
                </c:pt>
                <c:pt idx="186">
                  <c:v>41577</c:v>
                </c:pt>
                <c:pt idx="187">
                  <c:v>41578</c:v>
                </c:pt>
                <c:pt idx="188">
                  <c:v>41579</c:v>
                </c:pt>
                <c:pt idx="189">
                  <c:v>41583</c:v>
                </c:pt>
                <c:pt idx="190">
                  <c:v>41584</c:v>
                </c:pt>
                <c:pt idx="191">
                  <c:v>41585</c:v>
                </c:pt>
                <c:pt idx="192">
                  <c:v>41586</c:v>
                </c:pt>
                <c:pt idx="193">
                  <c:v>41589</c:v>
                </c:pt>
                <c:pt idx="194">
                  <c:v>41590</c:v>
                </c:pt>
                <c:pt idx="195">
                  <c:v>41591</c:v>
                </c:pt>
                <c:pt idx="196">
                  <c:v>41592</c:v>
                </c:pt>
                <c:pt idx="197">
                  <c:v>41593</c:v>
                </c:pt>
                <c:pt idx="198">
                  <c:v>41596</c:v>
                </c:pt>
                <c:pt idx="199">
                  <c:v>41597</c:v>
                </c:pt>
                <c:pt idx="200">
                  <c:v>41598</c:v>
                </c:pt>
                <c:pt idx="201">
                  <c:v>41599</c:v>
                </c:pt>
                <c:pt idx="202">
                  <c:v>41600</c:v>
                </c:pt>
                <c:pt idx="203">
                  <c:v>41603</c:v>
                </c:pt>
                <c:pt idx="204">
                  <c:v>41604</c:v>
                </c:pt>
                <c:pt idx="205">
                  <c:v>41605</c:v>
                </c:pt>
                <c:pt idx="206">
                  <c:v>41606</c:v>
                </c:pt>
                <c:pt idx="207">
                  <c:v>41607</c:v>
                </c:pt>
                <c:pt idx="208">
                  <c:v>41610</c:v>
                </c:pt>
                <c:pt idx="209">
                  <c:v>41611</c:v>
                </c:pt>
                <c:pt idx="210">
                  <c:v>41612</c:v>
                </c:pt>
                <c:pt idx="211">
                  <c:v>41613</c:v>
                </c:pt>
                <c:pt idx="212">
                  <c:v>41614</c:v>
                </c:pt>
                <c:pt idx="213">
                  <c:v>41617</c:v>
                </c:pt>
                <c:pt idx="214">
                  <c:v>41618</c:v>
                </c:pt>
                <c:pt idx="215">
                  <c:v>41619</c:v>
                </c:pt>
                <c:pt idx="216">
                  <c:v>41620</c:v>
                </c:pt>
                <c:pt idx="217">
                  <c:v>41621</c:v>
                </c:pt>
                <c:pt idx="218">
                  <c:v>41624</c:v>
                </c:pt>
                <c:pt idx="219">
                  <c:v>41625</c:v>
                </c:pt>
                <c:pt idx="220">
                  <c:v>41626</c:v>
                </c:pt>
                <c:pt idx="221">
                  <c:v>41627</c:v>
                </c:pt>
                <c:pt idx="222">
                  <c:v>41628</c:v>
                </c:pt>
                <c:pt idx="223">
                  <c:v>41631</c:v>
                </c:pt>
                <c:pt idx="224">
                  <c:v>41632</c:v>
                </c:pt>
                <c:pt idx="225">
                  <c:v>41633</c:v>
                </c:pt>
                <c:pt idx="226">
                  <c:v>41634</c:v>
                </c:pt>
                <c:pt idx="227">
                  <c:v>41635</c:v>
                </c:pt>
                <c:pt idx="228">
                  <c:v>41638</c:v>
                </c:pt>
                <c:pt idx="229">
                  <c:v>41639</c:v>
                </c:pt>
                <c:pt idx="230">
                  <c:v>41640</c:v>
                </c:pt>
                <c:pt idx="231">
                  <c:v>41648</c:v>
                </c:pt>
                <c:pt idx="232">
                  <c:v>41649</c:v>
                </c:pt>
                <c:pt idx="233">
                  <c:v>41652</c:v>
                </c:pt>
                <c:pt idx="234">
                  <c:v>41653</c:v>
                </c:pt>
                <c:pt idx="235">
                  <c:v>41654</c:v>
                </c:pt>
                <c:pt idx="236">
                  <c:v>41655</c:v>
                </c:pt>
                <c:pt idx="237">
                  <c:v>41656</c:v>
                </c:pt>
                <c:pt idx="238">
                  <c:v>41659</c:v>
                </c:pt>
                <c:pt idx="239">
                  <c:v>41660</c:v>
                </c:pt>
                <c:pt idx="240">
                  <c:v>41661</c:v>
                </c:pt>
                <c:pt idx="241">
                  <c:v>41662</c:v>
                </c:pt>
                <c:pt idx="242">
                  <c:v>41663</c:v>
                </c:pt>
                <c:pt idx="243">
                  <c:v>41666</c:v>
                </c:pt>
                <c:pt idx="244">
                  <c:v>41667</c:v>
                </c:pt>
                <c:pt idx="245">
                  <c:v>41668</c:v>
                </c:pt>
                <c:pt idx="246">
                  <c:v>41669</c:v>
                </c:pt>
                <c:pt idx="247">
                  <c:v>41670</c:v>
                </c:pt>
                <c:pt idx="248">
                  <c:v>41673</c:v>
                </c:pt>
                <c:pt idx="249">
                  <c:v>41674</c:v>
                </c:pt>
                <c:pt idx="250">
                  <c:v>41675</c:v>
                </c:pt>
                <c:pt idx="251">
                  <c:v>41676</c:v>
                </c:pt>
                <c:pt idx="252">
                  <c:v>41677</c:v>
                </c:pt>
                <c:pt idx="253">
                  <c:v>41680</c:v>
                </c:pt>
                <c:pt idx="254">
                  <c:v>41681</c:v>
                </c:pt>
                <c:pt idx="255">
                  <c:v>41682</c:v>
                </c:pt>
                <c:pt idx="256">
                  <c:v>41683</c:v>
                </c:pt>
                <c:pt idx="257">
                  <c:v>41684</c:v>
                </c:pt>
                <c:pt idx="258">
                  <c:v>41687</c:v>
                </c:pt>
                <c:pt idx="259">
                  <c:v>41688</c:v>
                </c:pt>
                <c:pt idx="260">
                  <c:v>41689</c:v>
                </c:pt>
                <c:pt idx="261">
                  <c:v>41690</c:v>
                </c:pt>
                <c:pt idx="262">
                  <c:v>41691</c:v>
                </c:pt>
                <c:pt idx="263">
                  <c:v>41694</c:v>
                </c:pt>
                <c:pt idx="264">
                  <c:v>41695</c:v>
                </c:pt>
                <c:pt idx="265">
                  <c:v>41696</c:v>
                </c:pt>
                <c:pt idx="266">
                  <c:v>41697</c:v>
                </c:pt>
                <c:pt idx="267">
                  <c:v>41698</c:v>
                </c:pt>
                <c:pt idx="268">
                  <c:v>41701</c:v>
                </c:pt>
                <c:pt idx="269">
                  <c:v>41702</c:v>
                </c:pt>
                <c:pt idx="270">
                  <c:v>41703</c:v>
                </c:pt>
                <c:pt idx="271">
                  <c:v>41704</c:v>
                </c:pt>
                <c:pt idx="272">
                  <c:v>41705</c:v>
                </c:pt>
                <c:pt idx="273">
                  <c:v>41709</c:v>
                </c:pt>
                <c:pt idx="274">
                  <c:v>41710</c:v>
                </c:pt>
                <c:pt idx="275">
                  <c:v>41711</c:v>
                </c:pt>
                <c:pt idx="276">
                  <c:v>41712</c:v>
                </c:pt>
                <c:pt idx="277">
                  <c:v>41715</c:v>
                </c:pt>
                <c:pt idx="278">
                  <c:v>41716</c:v>
                </c:pt>
                <c:pt idx="279">
                  <c:v>41717</c:v>
                </c:pt>
                <c:pt idx="280">
                  <c:v>41718</c:v>
                </c:pt>
                <c:pt idx="281">
                  <c:v>41719</c:v>
                </c:pt>
                <c:pt idx="282">
                  <c:v>41722</c:v>
                </c:pt>
                <c:pt idx="283">
                  <c:v>41723</c:v>
                </c:pt>
                <c:pt idx="284">
                  <c:v>41724</c:v>
                </c:pt>
                <c:pt idx="285">
                  <c:v>41725</c:v>
                </c:pt>
                <c:pt idx="286">
                  <c:v>41726</c:v>
                </c:pt>
                <c:pt idx="287">
                  <c:v>41729</c:v>
                </c:pt>
                <c:pt idx="288">
                  <c:v>41730</c:v>
                </c:pt>
                <c:pt idx="289">
                  <c:v>41731</c:v>
                </c:pt>
                <c:pt idx="290">
                  <c:v>41732</c:v>
                </c:pt>
                <c:pt idx="291">
                  <c:v>41733</c:v>
                </c:pt>
                <c:pt idx="292">
                  <c:v>41736</c:v>
                </c:pt>
                <c:pt idx="293">
                  <c:v>41737</c:v>
                </c:pt>
                <c:pt idx="294">
                  <c:v>41738</c:v>
                </c:pt>
                <c:pt idx="295">
                  <c:v>41739</c:v>
                </c:pt>
                <c:pt idx="296">
                  <c:v>41740</c:v>
                </c:pt>
                <c:pt idx="297">
                  <c:v>41743</c:v>
                </c:pt>
                <c:pt idx="298">
                  <c:v>41744</c:v>
                </c:pt>
                <c:pt idx="299">
                  <c:v>41745</c:v>
                </c:pt>
                <c:pt idx="300">
                  <c:v>41746</c:v>
                </c:pt>
                <c:pt idx="301">
                  <c:v>41747</c:v>
                </c:pt>
                <c:pt idx="302">
                  <c:v>41750</c:v>
                </c:pt>
                <c:pt idx="303">
                  <c:v>41751</c:v>
                </c:pt>
                <c:pt idx="304">
                  <c:v>41752</c:v>
                </c:pt>
                <c:pt idx="305">
                  <c:v>41753</c:v>
                </c:pt>
                <c:pt idx="306">
                  <c:v>41754</c:v>
                </c:pt>
                <c:pt idx="307">
                  <c:v>41757</c:v>
                </c:pt>
                <c:pt idx="308">
                  <c:v>41758</c:v>
                </c:pt>
                <c:pt idx="309">
                  <c:v>41759</c:v>
                </c:pt>
                <c:pt idx="310">
                  <c:v>41764</c:v>
                </c:pt>
                <c:pt idx="311">
                  <c:v>41765</c:v>
                </c:pt>
                <c:pt idx="312">
                  <c:v>41766</c:v>
                </c:pt>
                <c:pt idx="313">
                  <c:v>41767</c:v>
                </c:pt>
                <c:pt idx="314">
                  <c:v>41771</c:v>
                </c:pt>
                <c:pt idx="315">
                  <c:v>41772</c:v>
                </c:pt>
                <c:pt idx="316">
                  <c:v>41773</c:v>
                </c:pt>
                <c:pt idx="317">
                  <c:v>41774</c:v>
                </c:pt>
                <c:pt idx="318">
                  <c:v>41775</c:v>
                </c:pt>
                <c:pt idx="319">
                  <c:v>41778</c:v>
                </c:pt>
                <c:pt idx="320">
                  <c:v>41779</c:v>
                </c:pt>
                <c:pt idx="321">
                  <c:v>41780</c:v>
                </c:pt>
                <c:pt idx="322">
                  <c:v>41781</c:v>
                </c:pt>
                <c:pt idx="323">
                  <c:v>41782</c:v>
                </c:pt>
                <c:pt idx="324">
                  <c:v>41785</c:v>
                </c:pt>
                <c:pt idx="325">
                  <c:v>41786</c:v>
                </c:pt>
                <c:pt idx="326">
                  <c:v>41787</c:v>
                </c:pt>
                <c:pt idx="327">
                  <c:v>41788</c:v>
                </c:pt>
                <c:pt idx="328">
                  <c:v>41789</c:v>
                </c:pt>
                <c:pt idx="329">
                  <c:v>41792</c:v>
                </c:pt>
                <c:pt idx="330">
                  <c:v>41793</c:v>
                </c:pt>
                <c:pt idx="331">
                  <c:v>41794</c:v>
                </c:pt>
                <c:pt idx="332">
                  <c:v>41795</c:v>
                </c:pt>
                <c:pt idx="333">
                  <c:v>41796</c:v>
                </c:pt>
                <c:pt idx="334">
                  <c:v>41799</c:v>
                </c:pt>
                <c:pt idx="335">
                  <c:v>41800</c:v>
                </c:pt>
                <c:pt idx="336">
                  <c:v>41801</c:v>
                </c:pt>
                <c:pt idx="337">
                  <c:v>41806</c:v>
                </c:pt>
                <c:pt idx="338">
                  <c:v>41807</c:v>
                </c:pt>
                <c:pt idx="339">
                  <c:v>41808</c:v>
                </c:pt>
                <c:pt idx="340">
                  <c:v>41809</c:v>
                </c:pt>
                <c:pt idx="341">
                  <c:v>41810</c:v>
                </c:pt>
                <c:pt idx="342">
                  <c:v>41813</c:v>
                </c:pt>
                <c:pt idx="343">
                  <c:v>41814</c:v>
                </c:pt>
                <c:pt idx="344">
                  <c:v>41815</c:v>
                </c:pt>
                <c:pt idx="345">
                  <c:v>41816</c:v>
                </c:pt>
                <c:pt idx="346">
                  <c:v>41817</c:v>
                </c:pt>
                <c:pt idx="347">
                  <c:v>41820</c:v>
                </c:pt>
                <c:pt idx="348">
                  <c:v>41821</c:v>
                </c:pt>
                <c:pt idx="349">
                  <c:v>41822</c:v>
                </c:pt>
                <c:pt idx="350">
                  <c:v>41823</c:v>
                </c:pt>
                <c:pt idx="351">
                  <c:v>41824</c:v>
                </c:pt>
                <c:pt idx="352">
                  <c:v>41827</c:v>
                </c:pt>
                <c:pt idx="353">
                  <c:v>41828</c:v>
                </c:pt>
                <c:pt idx="354">
                  <c:v>41829</c:v>
                </c:pt>
                <c:pt idx="355">
                  <c:v>41830</c:v>
                </c:pt>
                <c:pt idx="356">
                  <c:v>41831</c:v>
                </c:pt>
                <c:pt idx="357">
                  <c:v>41834</c:v>
                </c:pt>
                <c:pt idx="358">
                  <c:v>41835</c:v>
                </c:pt>
                <c:pt idx="359">
                  <c:v>41836</c:v>
                </c:pt>
                <c:pt idx="360">
                  <c:v>41837</c:v>
                </c:pt>
                <c:pt idx="361">
                  <c:v>41838</c:v>
                </c:pt>
                <c:pt idx="362">
                  <c:v>41841</c:v>
                </c:pt>
                <c:pt idx="363">
                  <c:v>41842</c:v>
                </c:pt>
                <c:pt idx="364">
                  <c:v>41843</c:v>
                </c:pt>
                <c:pt idx="365">
                  <c:v>41844</c:v>
                </c:pt>
                <c:pt idx="366">
                  <c:v>41845</c:v>
                </c:pt>
                <c:pt idx="367">
                  <c:v>41848</c:v>
                </c:pt>
                <c:pt idx="368">
                  <c:v>41849</c:v>
                </c:pt>
                <c:pt idx="369">
                  <c:v>41850</c:v>
                </c:pt>
                <c:pt idx="370">
                  <c:v>41851</c:v>
                </c:pt>
                <c:pt idx="371">
                  <c:v>41852</c:v>
                </c:pt>
                <c:pt idx="372">
                  <c:v>41855</c:v>
                </c:pt>
                <c:pt idx="373">
                  <c:v>41856</c:v>
                </c:pt>
                <c:pt idx="374">
                  <c:v>41857</c:v>
                </c:pt>
                <c:pt idx="375">
                  <c:v>41858</c:v>
                </c:pt>
                <c:pt idx="376">
                  <c:v>41859</c:v>
                </c:pt>
                <c:pt idx="377">
                  <c:v>41862</c:v>
                </c:pt>
                <c:pt idx="378">
                  <c:v>41863</c:v>
                </c:pt>
                <c:pt idx="379">
                  <c:v>41864</c:v>
                </c:pt>
                <c:pt idx="380">
                  <c:v>41865</c:v>
                </c:pt>
                <c:pt idx="381">
                  <c:v>41866</c:v>
                </c:pt>
                <c:pt idx="382">
                  <c:v>41869</c:v>
                </c:pt>
                <c:pt idx="383">
                  <c:v>41870</c:v>
                </c:pt>
                <c:pt idx="384">
                  <c:v>41871</c:v>
                </c:pt>
                <c:pt idx="385">
                  <c:v>41872</c:v>
                </c:pt>
                <c:pt idx="386">
                  <c:v>41873</c:v>
                </c:pt>
                <c:pt idx="387">
                  <c:v>41876</c:v>
                </c:pt>
                <c:pt idx="388">
                  <c:v>41877</c:v>
                </c:pt>
                <c:pt idx="389">
                  <c:v>41878</c:v>
                </c:pt>
                <c:pt idx="390">
                  <c:v>41879</c:v>
                </c:pt>
                <c:pt idx="391">
                  <c:v>41880</c:v>
                </c:pt>
                <c:pt idx="392">
                  <c:v>41883</c:v>
                </c:pt>
                <c:pt idx="393">
                  <c:v>41884</c:v>
                </c:pt>
                <c:pt idx="394">
                  <c:v>41885</c:v>
                </c:pt>
                <c:pt idx="395">
                  <c:v>41886</c:v>
                </c:pt>
                <c:pt idx="396">
                  <c:v>41887</c:v>
                </c:pt>
                <c:pt idx="397">
                  <c:v>41890</c:v>
                </c:pt>
                <c:pt idx="398">
                  <c:v>41891</c:v>
                </c:pt>
                <c:pt idx="399">
                  <c:v>41892</c:v>
                </c:pt>
                <c:pt idx="400">
                  <c:v>41893</c:v>
                </c:pt>
                <c:pt idx="401">
                  <c:v>41894</c:v>
                </c:pt>
                <c:pt idx="402">
                  <c:v>41897</c:v>
                </c:pt>
                <c:pt idx="403">
                  <c:v>41898</c:v>
                </c:pt>
                <c:pt idx="404">
                  <c:v>41899</c:v>
                </c:pt>
                <c:pt idx="405">
                  <c:v>41900</c:v>
                </c:pt>
                <c:pt idx="406">
                  <c:v>41901</c:v>
                </c:pt>
                <c:pt idx="407">
                  <c:v>41904</c:v>
                </c:pt>
                <c:pt idx="408">
                  <c:v>41905</c:v>
                </c:pt>
                <c:pt idx="409">
                  <c:v>41906</c:v>
                </c:pt>
                <c:pt idx="410">
                  <c:v>41907</c:v>
                </c:pt>
                <c:pt idx="411">
                  <c:v>41908</c:v>
                </c:pt>
                <c:pt idx="412">
                  <c:v>41911</c:v>
                </c:pt>
                <c:pt idx="413">
                  <c:v>41912</c:v>
                </c:pt>
                <c:pt idx="414">
                  <c:v>41913</c:v>
                </c:pt>
                <c:pt idx="415">
                  <c:v>41914</c:v>
                </c:pt>
                <c:pt idx="416">
                  <c:v>41915</c:v>
                </c:pt>
                <c:pt idx="417">
                  <c:v>41918</c:v>
                </c:pt>
                <c:pt idx="418">
                  <c:v>41919</c:v>
                </c:pt>
                <c:pt idx="419">
                  <c:v>41920</c:v>
                </c:pt>
                <c:pt idx="420">
                  <c:v>41921</c:v>
                </c:pt>
                <c:pt idx="421">
                  <c:v>41922</c:v>
                </c:pt>
                <c:pt idx="422">
                  <c:v>41925</c:v>
                </c:pt>
                <c:pt idx="423">
                  <c:v>41926</c:v>
                </c:pt>
                <c:pt idx="424">
                  <c:v>41927</c:v>
                </c:pt>
                <c:pt idx="425">
                  <c:v>41928</c:v>
                </c:pt>
                <c:pt idx="426">
                  <c:v>41929</c:v>
                </c:pt>
                <c:pt idx="427">
                  <c:v>41932</c:v>
                </c:pt>
                <c:pt idx="428">
                  <c:v>41933</c:v>
                </c:pt>
                <c:pt idx="429">
                  <c:v>41934</c:v>
                </c:pt>
                <c:pt idx="430">
                  <c:v>41935</c:v>
                </c:pt>
                <c:pt idx="431">
                  <c:v>41936</c:v>
                </c:pt>
                <c:pt idx="432">
                  <c:v>41939</c:v>
                </c:pt>
                <c:pt idx="433">
                  <c:v>41940</c:v>
                </c:pt>
                <c:pt idx="434">
                  <c:v>41941</c:v>
                </c:pt>
                <c:pt idx="435">
                  <c:v>41942</c:v>
                </c:pt>
                <c:pt idx="436">
                  <c:v>41943</c:v>
                </c:pt>
                <c:pt idx="437">
                  <c:v>41948</c:v>
                </c:pt>
                <c:pt idx="438">
                  <c:v>41949</c:v>
                </c:pt>
                <c:pt idx="439">
                  <c:v>41950</c:v>
                </c:pt>
                <c:pt idx="440">
                  <c:v>41953</c:v>
                </c:pt>
                <c:pt idx="441">
                  <c:v>41954</c:v>
                </c:pt>
                <c:pt idx="442">
                  <c:v>41955</c:v>
                </c:pt>
                <c:pt idx="443">
                  <c:v>41956</c:v>
                </c:pt>
                <c:pt idx="444">
                  <c:v>41957</c:v>
                </c:pt>
                <c:pt idx="445">
                  <c:v>41960</c:v>
                </c:pt>
                <c:pt idx="446">
                  <c:v>41961</c:v>
                </c:pt>
                <c:pt idx="447">
                  <c:v>41962</c:v>
                </c:pt>
                <c:pt idx="448">
                  <c:v>41963</c:v>
                </c:pt>
                <c:pt idx="449">
                  <c:v>41964</c:v>
                </c:pt>
                <c:pt idx="450">
                  <c:v>41967</c:v>
                </c:pt>
                <c:pt idx="451">
                  <c:v>41968</c:v>
                </c:pt>
                <c:pt idx="452">
                  <c:v>41969</c:v>
                </c:pt>
                <c:pt idx="453">
                  <c:v>41970</c:v>
                </c:pt>
                <c:pt idx="454">
                  <c:v>41971</c:v>
                </c:pt>
                <c:pt idx="455">
                  <c:v>41974</c:v>
                </c:pt>
                <c:pt idx="456">
                  <c:v>41975</c:v>
                </c:pt>
                <c:pt idx="457">
                  <c:v>41976</c:v>
                </c:pt>
                <c:pt idx="458">
                  <c:v>41977</c:v>
                </c:pt>
                <c:pt idx="459">
                  <c:v>41978</c:v>
                </c:pt>
                <c:pt idx="460">
                  <c:v>41981</c:v>
                </c:pt>
                <c:pt idx="461">
                  <c:v>41982</c:v>
                </c:pt>
                <c:pt idx="462">
                  <c:v>41983</c:v>
                </c:pt>
                <c:pt idx="463">
                  <c:v>41984</c:v>
                </c:pt>
                <c:pt idx="464">
                  <c:v>41985</c:v>
                </c:pt>
                <c:pt idx="465">
                  <c:v>41988</c:v>
                </c:pt>
                <c:pt idx="466">
                  <c:v>41989</c:v>
                </c:pt>
                <c:pt idx="467">
                  <c:v>41990</c:v>
                </c:pt>
                <c:pt idx="468">
                  <c:v>41991</c:v>
                </c:pt>
                <c:pt idx="469">
                  <c:v>41995</c:v>
                </c:pt>
                <c:pt idx="470">
                  <c:v>41996</c:v>
                </c:pt>
                <c:pt idx="471">
                  <c:v>41997</c:v>
                </c:pt>
                <c:pt idx="472">
                  <c:v>41998</c:v>
                </c:pt>
                <c:pt idx="473">
                  <c:v>41999</c:v>
                </c:pt>
                <c:pt idx="474">
                  <c:v>42002</c:v>
                </c:pt>
                <c:pt idx="475">
                  <c:v>42003</c:v>
                </c:pt>
                <c:pt idx="476">
                  <c:v>42004</c:v>
                </c:pt>
                <c:pt idx="477">
                  <c:v>42005</c:v>
                </c:pt>
                <c:pt idx="478">
                  <c:v>42016</c:v>
                </c:pt>
                <c:pt idx="479">
                  <c:v>42017</c:v>
                </c:pt>
                <c:pt idx="480">
                  <c:v>42018</c:v>
                </c:pt>
                <c:pt idx="481">
                  <c:v>42019</c:v>
                </c:pt>
                <c:pt idx="482">
                  <c:v>42020</c:v>
                </c:pt>
                <c:pt idx="483">
                  <c:v>42023</c:v>
                </c:pt>
                <c:pt idx="484">
                  <c:v>42024</c:v>
                </c:pt>
                <c:pt idx="485">
                  <c:v>42025</c:v>
                </c:pt>
                <c:pt idx="486">
                  <c:v>42026</c:v>
                </c:pt>
                <c:pt idx="487">
                  <c:v>42027</c:v>
                </c:pt>
                <c:pt idx="488">
                  <c:v>42030</c:v>
                </c:pt>
                <c:pt idx="489">
                  <c:v>42031</c:v>
                </c:pt>
                <c:pt idx="490">
                  <c:v>42032</c:v>
                </c:pt>
                <c:pt idx="491">
                  <c:v>42033</c:v>
                </c:pt>
                <c:pt idx="492">
                  <c:v>42034</c:v>
                </c:pt>
                <c:pt idx="493">
                  <c:v>42037</c:v>
                </c:pt>
                <c:pt idx="494">
                  <c:v>42038</c:v>
                </c:pt>
                <c:pt idx="495">
                  <c:v>42039</c:v>
                </c:pt>
                <c:pt idx="496">
                  <c:v>42040</c:v>
                </c:pt>
                <c:pt idx="497">
                  <c:v>42041</c:v>
                </c:pt>
                <c:pt idx="498">
                  <c:v>42044</c:v>
                </c:pt>
                <c:pt idx="499">
                  <c:v>42045</c:v>
                </c:pt>
                <c:pt idx="500">
                  <c:v>42046</c:v>
                </c:pt>
                <c:pt idx="501">
                  <c:v>42047</c:v>
                </c:pt>
                <c:pt idx="502">
                  <c:v>42048</c:v>
                </c:pt>
                <c:pt idx="503">
                  <c:v>42051</c:v>
                </c:pt>
                <c:pt idx="504">
                  <c:v>42052</c:v>
                </c:pt>
                <c:pt idx="505">
                  <c:v>42053</c:v>
                </c:pt>
                <c:pt idx="506">
                  <c:v>42054</c:v>
                </c:pt>
                <c:pt idx="507">
                  <c:v>42055</c:v>
                </c:pt>
                <c:pt idx="508">
                  <c:v>42059</c:v>
                </c:pt>
                <c:pt idx="509">
                  <c:v>42060</c:v>
                </c:pt>
                <c:pt idx="510">
                  <c:v>42061</c:v>
                </c:pt>
                <c:pt idx="511">
                  <c:v>42062</c:v>
                </c:pt>
                <c:pt idx="512">
                  <c:v>42065</c:v>
                </c:pt>
                <c:pt idx="513">
                  <c:v>42066</c:v>
                </c:pt>
                <c:pt idx="514">
                  <c:v>42067</c:v>
                </c:pt>
                <c:pt idx="515">
                  <c:v>42068</c:v>
                </c:pt>
                <c:pt idx="516">
                  <c:v>42069</c:v>
                </c:pt>
                <c:pt idx="517">
                  <c:v>42073</c:v>
                </c:pt>
                <c:pt idx="518">
                  <c:v>42074</c:v>
                </c:pt>
                <c:pt idx="519">
                  <c:v>42075</c:v>
                </c:pt>
                <c:pt idx="520">
                  <c:v>42076</c:v>
                </c:pt>
                <c:pt idx="521">
                  <c:v>42079</c:v>
                </c:pt>
                <c:pt idx="522">
                  <c:v>42080</c:v>
                </c:pt>
                <c:pt idx="523">
                  <c:v>42081</c:v>
                </c:pt>
                <c:pt idx="524">
                  <c:v>42082</c:v>
                </c:pt>
                <c:pt idx="525">
                  <c:v>42083</c:v>
                </c:pt>
                <c:pt idx="526">
                  <c:v>42086</c:v>
                </c:pt>
                <c:pt idx="527">
                  <c:v>42087</c:v>
                </c:pt>
                <c:pt idx="528">
                  <c:v>42088</c:v>
                </c:pt>
                <c:pt idx="529">
                  <c:v>42089</c:v>
                </c:pt>
                <c:pt idx="530">
                  <c:v>42090</c:v>
                </c:pt>
                <c:pt idx="531">
                  <c:v>42093</c:v>
                </c:pt>
                <c:pt idx="532">
                  <c:v>42094</c:v>
                </c:pt>
                <c:pt idx="533">
                  <c:v>42095</c:v>
                </c:pt>
                <c:pt idx="534">
                  <c:v>42096</c:v>
                </c:pt>
                <c:pt idx="535">
                  <c:v>42097</c:v>
                </c:pt>
                <c:pt idx="536">
                  <c:v>42100</c:v>
                </c:pt>
                <c:pt idx="537">
                  <c:v>42101</c:v>
                </c:pt>
                <c:pt idx="538">
                  <c:v>42102</c:v>
                </c:pt>
                <c:pt idx="539">
                  <c:v>42103</c:v>
                </c:pt>
                <c:pt idx="540">
                  <c:v>42104</c:v>
                </c:pt>
                <c:pt idx="541">
                  <c:v>42107</c:v>
                </c:pt>
                <c:pt idx="542">
                  <c:v>42108</c:v>
                </c:pt>
                <c:pt idx="543">
                  <c:v>42109</c:v>
                </c:pt>
                <c:pt idx="544">
                  <c:v>42110</c:v>
                </c:pt>
                <c:pt idx="545">
                  <c:v>42111</c:v>
                </c:pt>
                <c:pt idx="546">
                  <c:v>42114</c:v>
                </c:pt>
                <c:pt idx="547">
                  <c:v>42115</c:v>
                </c:pt>
                <c:pt idx="548">
                  <c:v>42116</c:v>
                </c:pt>
                <c:pt idx="549">
                  <c:v>42117</c:v>
                </c:pt>
                <c:pt idx="550">
                  <c:v>42118</c:v>
                </c:pt>
                <c:pt idx="551">
                  <c:v>42121</c:v>
                </c:pt>
                <c:pt idx="552">
                  <c:v>42122</c:v>
                </c:pt>
                <c:pt idx="553">
                  <c:v>42123</c:v>
                </c:pt>
                <c:pt idx="554">
                  <c:v>42124</c:v>
                </c:pt>
                <c:pt idx="555">
                  <c:v>42129</c:v>
                </c:pt>
                <c:pt idx="556">
                  <c:v>42130</c:v>
                </c:pt>
                <c:pt idx="557">
                  <c:v>42131</c:v>
                </c:pt>
                <c:pt idx="558">
                  <c:v>42132</c:v>
                </c:pt>
                <c:pt idx="559">
                  <c:v>42136</c:v>
                </c:pt>
                <c:pt idx="560">
                  <c:v>42137</c:v>
                </c:pt>
                <c:pt idx="561">
                  <c:v>42138</c:v>
                </c:pt>
                <c:pt idx="562">
                  <c:v>42139</c:v>
                </c:pt>
                <c:pt idx="563">
                  <c:v>42142</c:v>
                </c:pt>
                <c:pt idx="564">
                  <c:v>42143</c:v>
                </c:pt>
                <c:pt idx="565">
                  <c:v>42144</c:v>
                </c:pt>
                <c:pt idx="566">
                  <c:v>42145</c:v>
                </c:pt>
                <c:pt idx="567">
                  <c:v>42146</c:v>
                </c:pt>
                <c:pt idx="568">
                  <c:v>42149</c:v>
                </c:pt>
                <c:pt idx="569">
                  <c:v>42150</c:v>
                </c:pt>
                <c:pt idx="570">
                  <c:v>42151</c:v>
                </c:pt>
                <c:pt idx="571">
                  <c:v>42152</c:v>
                </c:pt>
                <c:pt idx="572">
                  <c:v>42153</c:v>
                </c:pt>
                <c:pt idx="573">
                  <c:v>42156</c:v>
                </c:pt>
                <c:pt idx="574">
                  <c:v>42157</c:v>
                </c:pt>
                <c:pt idx="575">
                  <c:v>42158</c:v>
                </c:pt>
                <c:pt idx="576">
                  <c:v>42159</c:v>
                </c:pt>
                <c:pt idx="577">
                  <c:v>42160</c:v>
                </c:pt>
                <c:pt idx="578">
                  <c:v>42163</c:v>
                </c:pt>
                <c:pt idx="579">
                  <c:v>42164</c:v>
                </c:pt>
                <c:pt idx="580">
                  <c:v>42165</c:v>
                </c:pt>
                <c:pt idx="581">
                  <c:v>42166</c:v>
                </c:pt>
                <c:pt idx="582">
                  <c:v>42170</c:v>
                </c:pt>
                <c:pt idx="583">
                  <c:v>42171</c:v>
                </c:pt>
                <c:pt idx="584">
                  <c:v>42172</c:v>
                </c:pt>
                <c:pt idx="585">
                  <c:v>42173</c:v>
                </c:pt>
                <c:pt idx="586">
                  <c:v>42174</c:v>
                </c:pt>
                <c:pt idx="587">
                  <c:v>42177</c:v>
                </c:pt>
                <c:pt idx="588">
                  <c:v>42178</c:v>
                </c:pt>
                <c:pt idx="589">
                  <c:v>42179</c:v>
                </c:pt>
                <c:pt idx="590">
                  <c:v>42180</c:v>
                </c:pt>
                <c:pt idx="591">
                  <c:v>42181</c:v>
                </c:pt>
                <c:pt idx="592">
                  <c:v>42184</c:v>
                </c:pt>
                <c:pt idx="593">
                  <c:v>42185</c:v>
                </c:pt>
                <c:pt idx="594">
                  <c:v>42186</c:v>
                </c:pt>
                <c:pt idx="595">
                  <c:v>42187</c:v>
                </c:pt>
                <c:pt idx="596">
                  <c:v>42188</c:v>
                </c:pt>
                <c:pt idx="597">
                  <c:v>42191</c:v>
                </c:pt>
                <c:pt idx="598">
                  <c:v>42192</c:v>
                </c:pt>
                <c:pt idx="599">
                  <c:v>42193</c:v>
                </c:pt>
                <c:pt idx="600">
                  <c:v>42194</c:v>
                </c:pt>
                <c:pt idx="601">
                  <c:v>42195</c:v>
                </c:pt>
                <c:pt idx="602">
                  <c:v>42198</c:v>
                </c:pt>
                <c:pt idx="603">
                  <c:v>42199</c:v>
                </c:pt>
                <c:pt idx="604">
                  <c:v>42200</c:v>
                </c:pt>
                <c:pt idx="605">
                  <c:v>42201</c:v>
                </c:pt>
                <c:pt idx="606">
                  <c:v>42202</c:v>
                </c:pt>
                <c:pt idx="607">
                  <c:v>42205</c:v>
                </c:pt>
                <c:pt idx="608">
                  <c:v>42206</c:v>
                </c:pt>
                <c:pt idx="609">
                  <c:v>42207</c:v>
                </c:pt>
                <c:pt idx="610">
                  <c:v>42208</c:v>
                </c:pt>
                <c:pt idx="611">
                  <c:v>42209</c:v>
                </c:pt>
                <c:pt idx="612">
                  <c:v>42212</c:v>
                </c:pt>
                <c:pt idx="613">
                  <c:v>42213</c:v>
                </c:pt>
                <c:pt idx="614">
                  <c:v>42214</c:v>
                </c:pt>
                <c:pt idx="615">
                  <c:v>42215</c:v>
                </c:pt>
                <c:pt idx="616">
                  <c:v>42216</c:v>
                </c:pt>
                <c:pt idx="617">
                  <c:v>42219</c:v>
                </c:pt>
                <c:pt idx="618">
                  <c:v>42220</c:v>
                </c:pt>
                <c:pt idx="619">
                  <c:v>42221</c:v>
                </c:pt>
                <c:pt idx="620">
                  <c:v>42222</c:v>
                </c:pt>
                <c:pt idx="621">
                  <c:v>42223</c:v>
                </c:pt>
                <c:pt idx="622">
                  <c:v>42226</c:v>
                </c:pt>
                <c:pt idx="623">
                  <c:v>42227</c:v>
                </c:pt>
                <c:pt idx="624">
                  <c:v>42228</c:v>
                </c:pt>
                <c:pt idx="625">
                  <c:v>42229</c:v>
                </c:pt>
                <c:pt idx="626">
                  <c:v>42230</c:v>
                </c:pt>
                <c:pt idx="627">
                  <c:v>42233</c:v>
                </c:pt>
                <c:pt idx="628">
                  <c:v>42234</c:v>
                </c:pt>
                <c:pt idx="629">
                  <c:v>42235</c:v>
                </c:pt>
                <c:pt idx="630">
                  <c:v>42236</c:v>
                </c:pt>
                <c:pt idx="631">
                  <c:v>42237</c:v>
                </c:pt>
                <c:pt idx="632">
                  <c:v>42240</c:v>
                </c:pt>
                <c:pt idx="633">
                  <c:v>42241</c:v>
                </c:pt>
                <c:pt idx="634">
                  <c:v>42242</c:v>
                </c:pt>
                <c:pt idx="635">
                  <c:v>42243</c:v>
                </c:pt>
                <c:pt idx="636">
                  <c:v>42244</c:v>
                </c:pt>
                <c:pt idx="637">
                  <c:v>42247</c:v>
                </c:pt>
                <c:pt idx="638">
                  <c:v>42248</c:v>
                </c:pt>
                <c:pt idx="639">
                  <c:v>42249</c:v>
                </c:pt>
                <c:pt idx="640">
                  <c:v>42250</c:v>
                </c:pt>
                <c:pt idx="641">
                  <c:v>42251</c:v>
                </c:pt>
                <c:pt idx="642">
                  <c:v>42254</c:v>
                </c:pt>
                <c:pt idx="643">
                  <c:v>42255</c:v>
                </c:pt>
                <c:pt idx="644">
                  <c:v>42256</c:v>
                </c:pt>
                <c:pt idx="645">
                  <c:v>42257</c:v>
                </c:pt>
                <c:pt idx="646">
                  <c:v>42258</c:v>
                </c:pt>
                <c:pt idx="647">
                  <c:v>42261</c:v>
                </c:pt>
                <c:pt idx="648">
                  <c:v>42262</c:v>
                </c:pt>
                <c:pt idx="649">
                  <c:v>42263</c:v>
                </c:pt>
                <c:pt idx="650">
                  <c:v>42264</c:v>
                </c:pt>
                <c:pt idx="651">
                  <c:v>42265</c:v>
                </c:pt>
                <c:pt idx="652">
                  <c:v>42268</c:v>
                </c:pt>
                <c:pt idx="653">
                  <c:v>42269</c:v>
                </c:pt>
                <c:pt idx="654">
                  <c:v>42270</c:v>
                </c:pt>
                <c:pt idx="655">
                  <c:v>42271</c:v>
                </c:pt>
                <c:pt idx="656">
                  <c:v>42272</c:v>
                </c:pt>
                <c:pt idx="657">
                  <c:v>42275</c:v>
                </c:pt>
                <c:pt idx="658">
                  <c:v>42276</c:v>
                </c:pt>
                <c:pt idx="659">
                  <c:v>42277</c:v>
                </c:pt>
                <c:pt idx="660">
                  <c:v>42278</c:v>
                </c:pt>
                <c:pt idx="661">
                  <c:v>42279</c:v>
                </c:pt>
                <c:pt idx="662">
                  <c:v>42282</c:v>
                </c:pt>
                <c:pt idx="663">
                  <c:v>42283</c:v>
                </c:pt>
                <c:pt idx="664">
                  <c:v>42284</c:v>
                </c:pt>
                <c:pt idx="665">
                  <c:v>42285</c:v>
                </c:pt>
                <c:pt idx="666">
                  <c:v>42286</c:v>
                </c:pt>
                <c:pt idx="667">
                  <c:v>42289</c:v>
                </c:pt>
                <c:pt idx="668">
                  <c:v>42290</c:v>
                </c:pt>
                <c:pt idx="669">
                  <c:v>42291</c:v>
                </c:pt>
                <c:pt idx="670">
                  <c:v>42292</c:v>
                </c:pt>
                <c:pt idx="671">
                  <c:v>42293</c:v>
                </c:pt>
                <c:pt idx="672">
                  <c:v>42296</c:v>
                </c:pt>
                <c:pt idx="673">
                  <c:v>42297</c:v>
                </c:pt>
                <c:pt idx="674">
                  <c:v>42298</c:v>
                </c:pt>
                <c:pt idx="675">
                  <c:v>42299</c:v>
                </c:pt>
                <c:pt idx="676">
                  <c:v>42300</c:v>
                </c:pt>
                <c:pt idx="677">
                  <c:v>42303</c:v>
                </c:pt>
                <c:pt idx="678">
                  <c:v>42304</c:v>
                </c:pt>
                <c:pt idx="679">
                  <c:v>42305</c:v>
                </c:pt>
                <c:pt idx="680">
                  <c:v>42306</c:v>
                </c:pt>
                <c:pt idx="681">
                  <c:v>42307</c:v>
                </c:pt>
                <c:pt idx="682">
                  <c:v>42310</c:v>
                </c:pt>
                <c:pt idx="683">
                  <c:v>42311</c:v>
                </c:pt>
                <c:pt idx="684">
                  <c:v>42313</c:v>
                </c:pt>
                <c:pt idx="685">
                  <c:v>42314</c:v>
                </c:pt>
                <c:pt idx="686">
                  <c:v>42317</c:v>
                </c:pt>
                <c:pt idx="687">
                  <c:v>42318</c:v>
                </c:pt>
                <c:pt idx="688">
                  <c:v>42319</c:v>
                </c:pt>
                <c:pt idx="689">
                  <c:v>42320</c:v>
                </c:pt>
                <c:pt idx="690">
                  <c:v>42321</c:v>
                </c:pt>
                <c:pt idx="691">
                  <c:v>42324</c:v>
                </c:pt>
                <c:pt idx="692">
                  <c:v>42325</c:v>
                </c:pt>
                <c:pt idx="693">
                  <c:v>42326</c:v>
                </c:pt>
                <c:pt idx="694">
                  <c:v>42327</c:v>
                </c:pt>
                <c:pt idx="695">
                  <c:v>42328</c:v>
                </c:pt>
                <c:pt idx="696">
                  <c:v>42331</c:v>
                </c:pt>
                <c:pt idx="697">
                  <c:v>42332</c:v>
                </c:pt>
                <c:pt idx="698">
                  <c:v>42333</c:v>
                </c:pt>
                <c:pt idx="699">
                  <c:v>42334</c:v>
                </c:pt>
                <c:pt idx="700">
                  <c:v>42335</c:v>
                </c:pt>
                <c:pt idx="701">
                  <c:v>42338</c:v>
                </c:pt>
                <c:pt idx="702">
                  <c:v>42339</c:v>
                </c:pt>
                <c:pt idx="703">
                  <c:v>42340</c:v>
                </c:pt>
                <c:pt idx="704">
                  <c:v>42341</c:v>
                </c:pt>
                <c:pt idx="705">
                  <c:v>42342</c:v>
                </c:pt>
                <c:pt idx="706">
                  <c:v>42345</c:v>
                </c:pt>
                <c:pt idx="707">
                  <c:v>42346</c:v>
                </c:pt>
                <c:pt idx="708">
                  <c:v>42347</c:v>
                </c:pt>
                <c:pt idx="709">
                  <c:v>42348</c:v>
                </c:pt>
                <c:pt idx="710">
                  <c:v>42349</c:v>
                </c:pt>
                <c:pt idx="711">
                  <c:v>42352</c:v>
                </c:pt>
                <c:pt idx="712">
                  <c:v>42353</c:v>
                </c:pt>
                <c:pt idx="713">
                  <c:v>42354</c:v>
                </c:pt>
                <c:pt idx="714">
                  <c:v>42355</c:v>
                </c:pt>
                <c:pt idx="715">
                  <c:v>42356</c:v>
                </c:pt>
                <c:pt idx="716">
                  <c:v>42359</c:v>
                </c:pt>
                <c:pt idx="717">
                  <c:v>42360</c:v>
                </c:pt>
                <c:pt idx="718">
                  <c:v>42361</c:v>
                </c:pt>
                <c:pt idx="719">
                  <c:v>42362</c:v>
                </c:pt>
                <c:pt idx="720">
                  <c:v>42363</c:v>
                </c:pt>
                <c:pt idx="721">
                  <c:v>42366</c:v>
                </c:pt>
                <c:pt idx="722">
                  <c:v>42367</c:v>
                </c:pt>
                <c:pt idx="723">
                  <c:v>42368</c:v>
                </c:pt>
                <c:pt idx="724">
                  <c:v>42369</c:v>
                </c:pt>
                <c:pt idx="725">
                  <c:v>42380</c:v>
                </c:pt>
                <c:pt idx="726">
                  <c:v>42381</c:v>
                </c:pt>
                <c:pt idx="727">
                  <c:v>42382</c:v>
                </c:pt>
                <c:pt idx="728">
                  <c:v>42383</c:v>
                </c:pt>
                <c:pt idx="729">
                  <c:v>42384</c:v>
                </c:pt>
                <c:pt idx="730">
                  <c:v>42387</c:v>
                </c:pt>
                <c:pt idx="731">
                  <c:v>42388</c:v>
                </c:pt>
                <c:pt idx="732">
                  <c:v>42389</c:v>
                </c:pt>
                <c:pt idx="733">
                  <c:v>42390</c:v>
                </c:pt>
                <c:pt idx="734">
                  <c:v>42391</c:v>
                </c:pt>
                <c:pt idx="735">
                  <c:v>42394</c:v>
                </c:pt>
                <c:pt idx="736">
                  <c:v>42395</c:v>
                </c:pt>
                <c:pt idx="737">
                  <c:v>42396</c:v>
                </c:pt>
                <c:pt idx="738">
                  <c:v>42397</c:v>
                </c:pt>
                <c:pt idx="739">
                  <c:v>42398</c:v>
                </c:pt>
                <c:pt idx="740">
                  <c:v>42401</c:v>
                </c:pt>
                <c:pt idx="741">
                  <c:v>42402</c:v>
                </c:pt>
                <c:pt idx="742">
                  <c:v>42403</c:v>
                </c:pt>
                <c:pt idx="743">
                  <c:v>42404</c:v>
                </c:pt>
                <c:pt idx="744">
                  <c:v>42405</c:v>
                </c:pt>
                <c:pt idx="745">
                  <c:v>42408</c:v>
                </c:pt>
                <c:pt idx="746">
                  <c:v>42409</c:v>
                </c:pt>
                <c:pt idx="747">
                  <c:v>42410</c:v>
                </c:pt>
                <c:pt idx="748">
                  <c:v>42411</c:v>
                </c:pt>
                <c:pt idx="749">
                  <c:v>42412</c:v>
                </c:pt>
                <c:pt idx="750">
                  <c:v>42415</c:v>
                </c:pt>
                <c:pt idx="751">
                  <c:v>42416</c:v>
                </c:pt>
                <c:pt idx="752">
                  <c:v>42417</c:v>
                </c:pt>
                <c:pt idx="753">
                  <c:v>42418</c:v>
                </c:pt>
                <c:pt idx="754">
                  <c:v>42419</c:v>
                </c:pt>
                <c:pt idx="755">
                  <c:v>42420</c:v>
                </c:pt>
                <c:pt idx="756">
                  <c:v>42424</c:v>
                </c:pt>
                <c:pt idx="757">
                  <c:v>42425</c:v>
                </c:pt>
                <c:pt idx="758">
                  <c:v>42426</c:v>
                </c:pt>
                <c:pt idx="759">
                  <c:v>42429</c:v>
                </c:pt>
              </c:numCache>
            </c:numRef>
          </c:cat>
          <c:val>
            <c:numRef>
              <c:f>Промсвязьбанк!$B$4:$B$763</c:f>
              <c:numCache>
                <c:formatCode>General</c:formatCode>
                <c:ptCount val="760"/>
                <c:pt idx="0">
                  <c:v>-1065.33868999999</c:v>
                </c:pt>
                <c:pt idx="1">
                  <c:v>-1012.89738999999</c:v>
                </c:pt>
                <c:pt idx="2">
                  <c:v>-965.32648999999833</c:v>
                </c:pt>
                <c:pt idx="3">
                  <c:v>-639.22888999999952</c:v>
                </c:pt>
                <c:pt idx="4">
                  <c:v>-581.34128999999905</c:v>
                </c:pt>
                <c:pt idx="5">
                  <c:v>-576.61878999999954</c:v>
                </c:pt>
                <c:pt idx="6">
                  <c:v>-599.65598999999838</c:v>
                </c:pt>
                <c:pt idx="7">
                  <c:v>-528.20498999999995</c:v>
                </c:pt>
                <c:pt idx="8">
                  <c:v>-520.38528999999949</c:v>
                </c:pt>
                <c:pt idx="9">
                  <c:v>-562.28058999999905</c:v>
                </c:pt>
                <c:pt idx="10">
                  <c:v>-619.09339000000068</c:v>
                </c:pt>
                <c:pt idx="11">
                  <c:v>-696.70872999999995</c:v>
                </c:pt>
                <c:pt idx="12">
                  <c:v>-695.84232999999779</c:v>
                </c:pt>
                <c:pt idx="13">
                  <c:v>-708.24662999999805</c:v>
                </c:pt>
                <c:pt idx="14">
                  <c:v>-844.56952999999805</c:v>
                </c:pt>
                <c:pt idx="15">
                  <c:v>-733.86442999999792</c:v>
                </c:pt>
                <c:pt idx="16">
                  <c:v>-788.18508000000054</c:v>
                </c:pt>
                <c:pt idx="17">
                  <c:v>-984.11397999999895</c:v>
                </c:pt>
                <c:pt idx="18">
                  <c:v>-954.38868000000002</c:v>
                </c:pt>
                <c:pt idx="19">
                  <c:v>-998.73038000000054</c:v>
                </c:pt>
                <c:pt idx="20">
                  <c:v>-939.90683999999999</c:v>
                </c:pt>
                <c:pt idx="21">
                  <c:v>-936.08674000000053</c:v>
                </c:pt>
                <c:pt idx="22">
                  <c:v>-897.03253999999833</c:v>
                </c:pt>
                <c:pt idx="23">
                  <c:v>-858.28414000000055</c:v>
                </c:pt>
                <c:pt idx="24">
                  <c:v>-917.97543999999903</c:v>
                </c:pt>
                <c:pt idx="25">
                  <c:v>-854.22993999999903</c:v>
                </c:pt>
                <c:pt idx="26">
                  <c:v>-863.45874000000003</c:v>
                </c:pt>
                <c:pt idx="27">
                  <c:v>-863.36933999999906</c:v>
                </c:pt>
                <c:pt idx="28">
                  <c:v>-886.68728999999996</c:v>
                </c:pt>
                <c:pt idx="29">
                  <c:v>-898.74379000000067</c:v>
                </c:pt>
                <c:pt idx="30">
                  <c:v>-916.52846</c:v>
                </c:pt>
                <c:pt idx="31">
                  <c:v>-910.55955999999946</c:v>
                </c:pt>
                <c:pt idx="32">
                  <c:v>-927.56275999999821</c:v>
                </c:pt>
                <c:pt idx="33">
                  <c:v>-1018.34389</c:v>
                </c:pt>
                <c:pt idx="34">
                  <c:v>-1049.03069</c:v>
                </c:pt>
                <c:pt idx="35">
                  <c:v>-1100.21398999999</c:v>
                </c:pt>
                <c:pt idx="36">
                  <c:v>-1264.1626899999999</c:v>
                </c:pt>
                <c:pt idx="37">
                  <c:v>-1100.71119</c:v>
                </c:pt>
                <c:pt idx="38">
                  <c:v>-1111.00288999999</c:v>
                </c:pt>
                <c:pt idx="39">
                  <c:v>-1476.3467599999901</c:v>
                </c:pt>
                <c:pt idx="40">
                  <c:v>-1055.9960599999911</c:v>
                </c:pt>
                <c:pt idx="41">
                  <c:v>-1074.44136</c:v>
                </c:pt>
                <c:pt idx="42">
                  <c:v>-1073.1809599999999</c:v>
                </c:pt>
                <c:pt idx="43">
                  <c:v>-1038.6957600000001</c:v>
                </c:pt>
                <c:pt idx="44">
                  <c:v>-1002.47136</c:v>
                </c:pt>
                <c:pt idx="45">
                  <c:v>-1043.3604599999999</c:v>
                </c:pt>
                <c:pt idx="46">
                  <c:v>-953.38685999999996</c:v>
                </c:pt>
                <c:pt idx="47">
                  <c:v>-863.85585999999921</c:v>
                </c:pt>
                <c:pt idx="48">
                  <c:v>-979.86885999999947</c:v>
                </c:pt>
                <c:pt idx="49">
                  <c:v>-1020.6592599999993</c:v>
                </c:pt>
                <c:pt idx="50">
                  <c:v>-1082.4350600000014</c:v>
                </c:pt>
                <c:pt idx="51">
                  <c:v>-1156.8116600000001</c:v>
                </c:pt>
                <c:pt idx="52">
                  <c:v>-1139.66265999999</c:v>
                </c:pt>
                <c:pt idx="53">
                  <c:v>-1159.8352600000001</c:v>
                </c:pt>
                <c:pt idx="54">
                  <c:v>-1209.9371700000011</c:v>
                </c:pt>
                <c:pt idx="55">
                  <c:v>-1267.4223299999999</c:v>
                </c:pt>
                <c:pt idx="56">
                  <c:v>-1467.0713299999998</c:v>
                </c:pt>
                <c:pt idx="57">
                  <c:v>-1391.8954099999999</c:v>
                </c:pt>
                <c:pt idx="58">
                  <c:v>-1484.7286199999901</c:v>
                </c:pt>
                <c:pt idx="59">
                  <c:v>-1667.2736</c:v>
                </c:pt>
                <c:pt idx="60">
                  <c:v>-1762.113439999998</c:v>
                </c:pt>
                <c:pt idx="61">
                  <c:v>-1741.1080299999899</c:v>
                </c:pt>
                <c:pt idx="62">
                  <c:v>-1710.5043699999999</c:v>
                </c:pt>
                <c:pt idx="63">
                  <c:v>-1413.6326199999999</c:v>
                </c:pt>
                <c:pt idx="64">
                  <c:v>-1488.5778399999899</c:v>
                </c:pt>
                <c:pt idx="65">
                  <c:v>-1430.34052</c:v>
                </c:pt>
                <c:pt idx="66">
                  <c:v>-1442.22728999999</c:v>
                </c:pt>
                <c:pt idx="67">
                  <c:v>-1358.1004599999999</c:v>
                </c:pt>
                <c:pt idx="68">
                  <c:v>-1515.0245399999999</c:v>
                </c:pt>
                <c:pt idx="69">
                  <c:v>-1456.1412199999986</c:v>
                </c:pt>
                <c:pt idx="70">
                  <c:v>-1514.6270999999999</c:v>
                </c:pt>
                <c:pt idx="71">
                  <c:v>-1585.1982399999886</c:v>
                </c:pt>
                <c:pt idx="72">
                  <c:v>-1466.9085799999914</c:v>
                </c:pt>
                <c:pt idx="73">
                  <c:v>-1578.9814399999998</c:v>
                </c:pt>
                <c:pt idx="74">
                  <c:v>-1565.61005</c:v>
                </c:pt>
                <c:pt idx="75">
                  <c:v>-1579.0166000000011</c:v>
                </c:pt>
                <c:pt idx="76">
                  <c:v>-1800.8922599999999</c:v>
                </c:pt>
                <c:pt idx="77">
                  <c:v>-1737.8739099999898</c:v>
                </c:pt>
                <c:pt idx="78">
                  <c:v>-1599.4602599999901</c:v>
                </c:pt>
                <c:pt idx="79">
                  <c:v>-1686.3228399999998</c:v>
                </c:pt>
                <c:pt idx="80">
                  <c:v>-1623.2887600000001</c:v>
                </c:pt>
                <c:pt idx="81">
                  <c:v>-1632.4050199999901</c:v>
                </c:pt>
                <c:pt idx="82">
                  <c:v>-1261.84157</c:v>
                </c:pt>
                <c:pt idx="83">
                  <c:v>-1335.2939299999998</c:v>
                </c:pt>
                <c:pt idx="84">
                  <c:v>-1412.3784499999886</c:v>
                </c:pt>
                <c:pt idx="85">
                  <c:v>-1416.26285999999</c:v>
                </c:pt>
                <c:pt idx="86">
                  <c:v>-1356.4634699999899</c:v>
                </c:pt>
                <c:pt idx="87">
                  <c:v>-1406.681349999988</c:v>
                </c:pt>
                <c:pt idx="88">
                  <c:v>-1441.7042099999899</c:v>
                </c:pt>
                <c:pt idx="89">
                  <c:v>-1531.50206999999</c:v>
                </c:pt>
                <c:pt idx="90">
                  <c:v>-1520.15787</c:v>
                </c:pt>
                <c:pt idx="91">
                  <c:v>-1544.3647699999899</c:v>
                </c:pt>
                <c:pt idx="92">
                  <c:v>-1585.9022399999899</c:v>
                </c:pt>
                <c:pt idx="93">
                  <c:v>-1578.2074600000001</c:v>
                </c:pt>
                <c:pt idx="94">
                  <c:v>-1674.9193699999901</c:v>
                </c:pt>
                <c:pt idx="95">
                  <c:v>-1724.73782999999</c:v>
                </c:pt>
                <c:pt idx="96">
                  <c:v>-1860.5469699999901</c:v>
                </c:pt>
                <c:pt idx="97">
                  <c:v>-1831.8710599999899</c:v>
                </c:pt>
                <c:pt idx="98">
                  <c:v>-1907.4514999999999</c:v>
                </c:pt>
                <c:pt idx="99">
                  <c:v>-1573.6436699999999</c:v>
                </c:pt>
                <c:pt idx="100">
                  <c:v>-1725.3223599999999</c:v>
                </c:pt>
                <c:pt idx="101">
                  <c:v>-1688.2024199999898</c:v>
                </c:pt>
                <c:pt idx="102">
                  <c:v>-1779.0789500000001</c:v>
                </c:pt>
                <c:pt idx="103">
                  <c:v>-1766.95235</c:v>
                </c:pt>
                <c:pt idx="104">
                  <c:v>-1689.9083000000001</c:v>
                </c:pt>
                <c:pt idx="105">
                  <c:v>-1653.6465600000001</c:v>
                </c:pt>
                <c:pt idx="106">
                  <c:v>-1635.2622699999999</c:v>
                </c:pt>
                <c:pt idx="107">
                  <c:v>-1677.25632</c:v>
                </c:pt>
                <c:pt idx="108">
                  <c:v>-1717.08818</c:v>
                </c:pt>
                <c:pt idx="109">
                  <c:v>-1804.5722599999899</c:v>
                </c:pt>
                <c:pt idx="110">
                  <c:v>-1788.8475000000001</c:v>
                </c:pt>
                <c:pt idx="111">
                  <c:v>-1764.74098</c:v>
                </c:pt>
                <c:pt idx="112">
                  <c:v>-1845.2137399999999</c:v>
                </c:pt>
                <c:pt idx="113">
                  <c:v>-1801.5486900000001</c:v>
                </c:pt>
                <c:pt idx="114">
                  <c:v>-1869.3007299999899</c:v>
                </c:pt>
                <c:pt idx="115">
                  <c:v>-1982.59187</c:v>
                </c:pt>
                <c:pt idx="116">
                  <c:v>-1950.3977399999899</c:v>
                </c:pt>
                <c:pt idx="117">
                  <c:v>-2112.74919</c:v>
                </c:pt>
                <c:pt idx="118">
                  <c:v>-2206.6297500000001</c:v>
                </c:pt>
                <c:pt idx="119">
                  <c:v>-2320.2517300000022</c:v>
                </c:pt>
                <c:pt idx="120">
                  <c:v>-2210.3453000000022</c:v>
                </c:pt>
                <c:pt idx="121">
                  <c:v>-2258.8964500000002</c:v>
                </c:pt>
                <c:pt idx="122">
                  <c:v>-2084.96857</c:v>
                </c:pt>
                <c:pt idx="123">
                  <c:v>-2013.0685000000001</c:v>
                </c:pt>
                <c:pt idx="124">
                  <c:v>-1962.0373399999999</c:v>
                </c:pt>
                <c:pt idx="125">
                  <c:v>-1903.0175099999901</c:v>
                </c:pt>
                <c:pt idx="126">
                  <c:v>-1808.4336699999901</c:v>
                </c:pt>
                <c:pt idx="127">
                  <c:v>-1818.8000399999999</c:v>
                </c:pt>
                <c:pt idx="128">
                  <c:v>-1838.01079999999</c:v>
                </c:pt>
                <c:pt idx="129">
                  <c:v>-1842.0402199999899</c:v>
                </c:pt>
                <c:pt idx="130">
                  <c:v>-1848.8313599999899</c:v>
                </c:pt>
                <c:pt idx="131">
                  <c:v>-1833.7594799999899</c:v>
                </c:pt>
                <c:pt idx="132">
                  <c:v>-1894.0890299999999</c:v>
                </c:pt>
                <c:pt idx="133">
                  <c:v>-1976.6303899999898</c:v>
                </c:pt>
                <c:pt idx="134">
                  <c:v>-2013.9501700000001</c:v>
                </c:pt>
                <c:pt idx="135">
                  <c:v>-2013.7163599999901</c:v>
                </c:pt>
                <c:pt idx="136">
                  <c:v>-2109.8323900000028</c:v>
                </c:pt>
                <c:pt idx="137">
                  <c:v>-2100.6994799999998</c:v>
                </c:pt>
                <c:pt idx="138">
                  <c:v>-2092.9191799999912</c:v>
                </c:pt>
                <c:pt idx="139">
                  <c:v>-2301.1437099999998</c:v>
                </c:pt>
                <c:pt idx="140">
                  <c:v>-2475.1772999999998</c:v>
                </c:pt>
                <c:pt idx="141">
                  <c:v>-2482.6169</c:v>
                </c:pt>
                <c:pt idx="142">
                  <c:v>-2572.2480099999966</c:v>
                </c:pt>
                <c:pt idx="143">
                  <c:v>-2491.3422399999899</c:v>
                </c:pt>
                <c:pt idx="144">
                  <c:v>-2350.4609</c:v>
                </c:pt>
                <c:pt idx="145">
                  <c:v>-2319.9586199999999</c:v>
                </c:pt>
                <c:pt idx="146">
                  <c:v>-2301.7299199999998</c:v>
                </c:pt>
                <c:pt idx="147">
                  <c:v>-2352.3045299999899</c:v>
                </c:pt>
                <c:pt idx="148">
                  <c:v>-2375.1686099999861</c:v>
                </c:pt>
                <c:pt idx="149">
                  <c:v>-2465.3377299999902</c:v>
                </c:pt>
                <c:pt idx="150">
                  <c:v>-2357.3852099999899</c:v>
                </c:pt>
                <c:pt idx="151">
                  <c:v>-2390.3330500000029</c:v>
                </c:pt>
                <c:pt idx="152">
                  <c:v>-2429.5375899999899</c:v>
                </c:pt>
                <c:pt idx="153">
                  <c:v>-2371.6934299999998</c:v>
                </c:pt>
                <c:pt idx="154">
                  <c:v>-2443.1449699999866</c:v>
                </c:pt>
                <c:pt idx="155">
                  <c:v>-2539.1660199999997</c:v>
                </c:pt>
                <c:pt idx="156">
                  <c:v>-2457.1158699999887</c:v>
                </c:pt>
                <c:pt idx="157">
                  <c:v>-2492.6375699999899</c:v>
                </c:pt>
                <c:pt idx="158">
                  <c:v>-2499.8136700000027</c:v>
                </c:pt>
                <c:pt idx="159">
                  <c:v>-2628.7871999999898</c:v>
                </c:pt>
                <c:pt idx="160">
                  <c:v>-2605.9729200000002</c:v>
                </c:pt>
                <c:pt idx="161">
                  <c:v>-2860.1125699999898</c:v>
                </c:pt>
                <c:pt idx="162">
                  <c:v>-2869.6803799999898</c:v>
                </c:pt>
                <c:pt idx="163">
                  <c:v>-2839.1973100000027</c:v>
                </c:pt>
                <c:pt idx="164">
                  <c:v>-3101.3318800000002</c:v>
                </c:pt>
                <c:pt idx="165">
                  <c:v>-2562.9108200000001</c:v>
                </c:pt>
                <c:pt idx="166">
                  <c:v>-2749.7937499999998</c:v>
                </c:pt>
                <c:pt idx="167">
                  <c:v>-2752.2076399999987</c:v>
                </c:pt>
                <c:pt idx="168">
                  <c:v>-2692.3054999999999</c:v>
                </c:pt>
                <c:pt idx="169">
                  <c:v>-2673.9758200000001</c:v>
                </c:pt>
                <c:pt idx="170">
                  <c:v>-2631.79124</c:v>
                </c:pt>
                <c:pt idx="171">
                  <c:v>-2735.1661899999867</c:v>
                </c:pt>
                <c:pt idx="172">
                  <c:v>-2523.2510600000001</c:v>
                </c:pt>
                <c:pt idx="173">
                  <c:v>-2624.96857</c:v>
                </c:pt>
                <c:pt idx="174">
                  <c:v>-2679.1454599999997</c:v>
                </c:pt>
                <c:pt idx="175">
                  <c:v>-2727.8136799999902</c:v>
                </c:pt>
                <c:pt idx="176">
                  <c:v>-2752.9727699999999</c:v>
                </c:pt>
                <c:pt idx="177">
                  <c:v>-2757.8138799999901</c:v>
                </c:pt>
                <c:pt idx="178">
                  <c:v>-2796.5958300000002</c:v>
                </c:pt>
                <c:pt idx="179">
                  <c:v>-2814.7267499999866</c:v>
                </c:pt>
                <c:pt idx="180">
                  <c:v>-2967.6104399999999</c:v>
                </c:pt>
                <c:pt idx="181">
                  <c:v>-2918.9484299999967</c:v>
                </c:pt>
                <c:pt idx="182">
                  <c:v>-2942.5171300000029</c:v>
                </c:pt>
                <c:pt idx="183">
                  <c:v>-3020.8198100000022</c:v>
                </c:pt>
                <c:pt idx="184">
                  <c:v>-3308.8918100000028</c:v>
                </c:pt>
                <c:pt idx="185">
                  <c:v>-3401.3569100000022</c:v>
                </c:pt>
                <c:pt idx="186">
                  <c:v>-3227.7153200000002</c:v>
                </c:pt>
                <c:pt idx="187">
                  <c:v>-3399.05304999999</c:v>
                </c:pt>
                <c:pt idx="188">
                  <c:v>-3021.1362799999897</c:v>
                </c:pt>
                <c:pt idx="189">
                  <c:v>-3183.4869799999997</c:v>
                </c:pt>
                <c:pt idx="190">
                  <c:v>-3009.6027300000001</c:v>
                </c:pt>
                <c:pt idx="191">
                  <c:v>-2980.9011799999912</c:v>
                </c:pt>
                <c:pt idx="192">
                  <c:v>-2942.732</c:v>
                </c:pt>
                <c:pt idx="193">
                  <c:v>-2894.6988099999867</c:v>
                </c:pt>
                <c:pt idx="194">
                  <c:v>-2883.9955900000027</c:v>
                </c:pt>
                <c:pt idx="195">
                  <c:v>-2857.9278799999997</c:v>
                </c:pt>
                <c:pt idx="196">
                  <c:v>-2806.8564200000001</c:v>
                </c:pt>
                <c:pt idx="197">
                  <c:v>-2925.8241200000002</c:v>
                </c:pt>
                <c:pt idx="198">
                  <c:v>-2989.7144199999898</c:v>
                </c:pt>
                <c:pt idx="199">
                  <c:v>-2958.1945099999898</c:v>
                </c:pt>
                <c:pt idx="200">
                  <c:v>-2999.5019899999897</c:v>
                </c:pt>
                <c:pt idx="201">
                  <c:v>-3176.67697</c:v>
                </c:pt>
                <c:pt idx="202">
                  <c:v>-3049.9931699999902</c:v>
                </c:pt>
                <c:pt idx="203">
                  <c:v>-3266.9868299999866</c:v>
                </c:pt>
                <c:pt idx="204">
                  <c:v>-3281.8033200000027</c:v>
                </c:pt>
                <c:pt idx="205">
                  <c:v>-3341.9223099999899</c:v>
                </c:pt>
                <c:pt idx="206">
                  <c:v>-3261.8502399999902</c:v>
                </c:pt>
                <c:pt idx="207">
                  <c:v>-3536.1586599999887</c:v>
                </c:pt>
                <c:pt idx="208">
                  <c:v>-3235.0038500000001</c:v>
                </c:pt>
                <c:pt idx="209">
                  <c:v>-3162.1959499999898</c:v>
                </c:pt>
                <c:pt idx="210">
                  <c:v>-3366.1219999999898</c:v>
                </c:pt>
                <c:pt idx="211">
                  <c:v>-3279.3951900000029</c:v>
                </c:pt>
                <c:pt idx="212">
                  <c:v>-3335.8441299999899</c:v>
                </c:pt>
                <c:pt idx="213">
                  <c:v>-3450.9754400000002</c:v>
                </c:pt>
                <c:pt idx="214">
                  <c:v>-3425.9144200000001</c:v>
                </c:pt>
                <c:pt idx="215">
                  <c:v>-3358.2433299999998</c:v>
                </c:pt>
                <c:pt idx="216">
                  <c:v>-3250.229849999997</c:v>
                </c:pt>
                <c:pt idx="217">
                  <c:v>-3272.98297</c:v>
                </c:pt>
                <c:pt idx="218">
                  <c:v>-3213.6136200000001</c:v>
                </c:pt>
                <c:pt idx="219">
                  <c:v>-3177.254869999997</c:v>
                </c:pt>
                <c:pt idx="220">
                  <c:v>-3119.4506299999998</c:v>
                </c:pt>
                <c:pt idx="221">
                  <c:v>-3122.5109699999998</c:v>
                </c:pt>
                <c:pt idx="222">
                  <c:v>-3206.1156000000001</c:v>
                </c:pt>
                <c:pt idx="223">
                  <c:v>-3482.7961100000002</c:v>
                </c:pt>
                <c:pt idx="224">
                  <c:v>-3564.9997100000028</c:v>
                </c:pt>
                <c:pt idx="225">
                  <c:v>-2904.2047399999997</c:v>
                </c:pt>
                <c:pt idx="226">
                  <c:v>-3412.1784699999866</c:v>
                </c:pt>
                <c:pt idx="227">
                  <c:v>-3353.1282099999867</c:v>
                </c:pt>
                <c:pt idx="228">
                  <c:v>-3122.5639900000001</c:v>
                </c:pt>
                <c:pt idx="229">
                  <c:v>-2645.3289599999898</c:v>
                </c:pt>
                <c:pt idx="230">
                  <c:v>-2839.3289599999898</c:v>
                </c:pt>
                <c:pt idx="231">
                  <c:v>-2452.5853200000001</c:v>
                </c:pt>
                <c:pt idx="232">
                  <c:v>-2564.3843400000001</c:v>
                </c:pt>
                <c:pt idx="233">
                  <c:v>-2582.8854200000001</c:v>
                </c:pt>
                <c:pt idx="234">
                  <c:v>-2595.0811699999999</c:v>
                </c:pt>
                <c:pt idx="235">
                  <c:v>-2614.0063999999998</c:v>
                </c:pt>
                <c:pt idx="236">
                  <c:v>-2724.1091899999897</c:v>
                </c:pt>
                <c:pt idx="237">
                  <c:v>-2798.1221</c:v>
                </c:pt>
                <c:pt idx="238">
                  <c:v>-2834.7471700000001</c:v>
                </c:pt>
                <c:pt idx="239">
                  <c:v>-3045.7545100000002</c:v>
                </c:pt>
                <c:pt idx="240">
                  <c:v>-3050.7925100000002</c:v>
                </c:pt>
                <c:pt idx="241">
                  <c:v>-3012.1635500000002</c:v>
                </c:pt>
                <c:pt idx="242">
                  <c:v>-3041.73857</c:v>
                </c:pt>
                <c:pt idx="243">
                  <c:v>-3180.0116800000001</c:v>
                </c:pt>
                <c:pt idx="244">
                  <c:v>-3337.50009</c:v>
                </c:pt>
                <c:pt idx="245">
                  <c:v>-3437.8696399999899</c:v>
                </c:pt>
                <c:pt idx="246">
                  <c:v>-3346.4823000000001</c:v>
                </c:pt>
                <c:pt idx="247">
                  <c:v>-3443.0259099999998</c:v>
                </c:pt>
                <c:pt idx="248">
                  <c:v>-3221.86022</c:v>
                </c:pt>
                <c:pt idx="249">
                  <c:v>-3205.2785100000001</c:v>
                </c:pt>
                <c:pt idx="250">
                  <c:v>-3117.2474199999997</c:v>
                </c:pt>
                <c:pt idx="251">
                  <c:v>-3104.5389599999999</c:v>
                </c:pt>
                <c:pt idx="252">
                  <c:v>-2983.3161000000027</c:v>
                </c:pt>
                <c:pt idx="253">
                  <c:v>-3011.5321800000002</c:v>
                </c:pt>
                <c:pt idx="254">
                  <c:v>-2862.1379999999999</c:v>
                </c:pt>
                <c:pt idx="255">
                  <c:v>-2887.6024299999867</c:v>
                </c:pt>
                <c:pt idx="256">
                  <c:v>-2826.0506700000001</c:v>
                </c:pt>
                <c:pt idx="257">
                  <c:v>-2887.2042799999867</c:v>
                </c:pt>
                <c:pt idx="258">
                  <c:v>-2950.8050600000001</c:v>
                </c:pt>
                <c:pt idx="259">
                  <c:v>-3001.33889</c:v>
                </c:pt>
                <c:pt idx="260">
                  <c:v>-3000.75263</c:v>
                </c:pt>
                <c:pt idx="261">
                  <c:v>-3014.5848999999967</c:v>
                </c:pt>
                <c:pt idx="262">
                  <c:v>-3038.3349899999998</c:v>
                </c:pt>
                <c:pt idx="263">
                  <c:v>-3089.6419699999897</c:v>
                </c:pt>
                <c:pt idx="264">
                  <c:v>-3153.9665499999887</c:v>
                </c:pt>
                <c:pt idx="265">
                  <c:v>-3444.2970399999999</c:v>
                </c:pt>
                <c:pt idx="266">
                  <c:v>-3004.8830699999899</c:v>
                </c:pt>
                <c:pt idx="267">
                  <c:v>-3176.3431599999922</c:v>
                </c:pt>
                <c:pt idx="268">
                  <c:v>-3324.9601299999999</c:v>
                </c:pt>
                <c:pt idx="269">
                  <c:v>-2882.8321600000022</c:v>
                </c:pt>
                <c:pt idx="270">
                  <c:v>-3343.1000699999872</c:v>
                </c:pt>
                <c:pt idx="271">
                  <c:v>-3228.3755700000029</c:v>
                </c:pt>
                <c:pt idx="272">
                  <c:v>-3191.4308299999998</c:v>
                </c:pt>
                <c:pt idx="273">
                  <c:v>-3312.52999</c:v>
                </c:pt>
                <c:pt idx="274">
                  <c:v>-3293.74152</c:v>
                </c:pt>
                <c:pt idx="275">
                  <c:v>-3140.7296399999987</c:v>
                </c:pt>
                <c:pt idx="276">
                  <c:v>-3451.8803499999899</c:v>
                </c:pt>
                <c:pt idx="277">
                  <c:v>-3237.0345600000001</c:v>
                </c:pt>
                <c:pt idx="278">
                  <c:v>-3574.5481999999897</c:v>
                </c:pt>
                <c:pt idx="279">
                  <c:v>-3726.2779999999898</c:v>
                </c:pt>
                <c:pt idx="280">
                  <c:v>-3717.9266899999866</c:v>
                </c:pt>
                <c:pt idx="281">
                  <c:v>-3779.0248199999887</c:v>
                </c:pt>
                <c:pt idx="282">
                  <c:v>-3779.4051500000028</c:v>
                </c:pt>
                <c:pt idx="283">
                  <c:v>-3952.4846699999966</c:v>
                </c:pt>
                <c:pt idx="284">
                  <c:v>-3982.7554700000001</c:v>
                </c:pt>
                <c:pt idx="285">
                  <c:v>-4061.9609299999897</c:v>
                </c:pt>
                <c:pt idx="286">
                  <c:v>-4138.6795200000024</c:v>
                </c:pt>
                <c:pt idx="287">
                  <c:v>-4275.8636600000054</c:v>
                </c:pt>
                <c:pt idx="288">
                  <c:v>-3867.0906599999898</c:v>
                </c:pt>
                <c:pt idx="289">
                  <c:v>-3865.5558299999898</c:v>
                </c:pt>
                <c:pt idx="290">
                  <c:v>-3846.7429499999967</c:v>
                </c:pt>
                <c:pt idx="291">
                  <c:v>-3843.9650999999899</c:v>
                </c:pt>
                <c:pt idx="292">
                  <c:v>-3878.9229700000001</c:v>
                </c:pt>
                <c:pt idx="293">
                  <c:v>-3844.1225599999998</c:v>
                </c:pt>
                <c:pt idx="294">
                  <c:v>-3773.8686599999887</c:v>
                </c:pt>
                <c:pt idx="295">
                  <c:v>-3754.7086399999966</c:v>
                </c:pt>
                <c:pt idx="296">
                  <c:v>-3783.2567799999897</c:v>
                </c:pt>
                <c:pt idx="297">
                  <c:v>-3865.9455300000022</c:v>
                </c:pt>
                <c:pt idx="298">
                  <c:v>-3985.1764499999872</c:v>
                </c:pt>
                <c:pt idx="299">
                  <c:v>-3829.3229199999901</c:v>
                </c:pt>
                <c:pt idx="300">
                  <c:v>-3881.9379200000012</c:v>
                </c:pt>
                <c:pt idx="301">
                  <c:v>-4026.5677299999898</c:v>
                </c:pt>
                <c:pt idx="302">
                  <c:v>-4169.0699600000034</c:v>
                </c:pt>
                <c:pt idx="303">
                  <c:v>-4237.8427300000003</c:v>
                </c:pt>
                <c:pt idx="304">
                  <c:v>-4147.5053600000001</c:v>
                </c:pt>
                <c:pt idx="305">
                  <c:v>-4310.4361800000006</c:v>
                </c:pt>
                <c:pt idx="306">
                  <c:v>-4672.4129400000002</c:v>
                </c:pt>
                <c:pt idx="307">
                  <c:v>-4487.7428</c:v>
                </c:pt>
                <c:pt idx="308">
                  <c:v>-4610.0872500000005</c:v>
                </c:pt>
                <c:pt idx="309">
                  <c:v>-4510.9367899999897</c:v>
                </c:pt>
                <c:pt idx="310">
                  <c:v>-4566.0340499999993</c:v>
                </c:pt>
                <c:pt idx="311">
                  <c:v>-4491.0459300000002</c:v>
                </c:pt>
                <c:pt idx="312">
                  <c:v>-4200.8869200000054</c:v>
                </c:pt>
                <c:pt idx="313">
                  <c:v>-4299.1536700000024</c:v>
                </c:pt>
                <c:pt idx="314">
                  <c:v>-4384.1791600000024</c:v>
                </c:pt>
                <c:pt idx="315">
                  <c:v>-4336.5872600000002</c:v>
                </c:pt>
                <c:pt idx="316">
                  <c:v>-4350.6352800000004</c:v>
                </c:pt>
                <c:pt idx="317">
                  <c:v>-4439.9474299999993</c:v>
                </c:pt>
                <c:pt idx="318">
                  <c:v>-4426.3419300000014</c:v>
                </c:pt>
                <c:pt idx="319">
                  <c:v>-4590.5270500000006</c:v>
                </c:pt>
                <c:pt idx="320">
                  <c:v>-4492.5221700000056</c:v>
                </c:pt>
                <c:pt idx="321">
                  <c:v>-4575.4717799999898</c:v>
                </c:pt>
                <c:pt idx="322">
                  <c:v>-4363.4090200000001</c:v>
                </c:pt>
                <c:pt idx="323">
                  <c:v>-4351.2578199999898</c:v>
                </c:pt>
                <c:pt idx="324">
                  <c:v>-4330.0478499999899</c:v>
                </c:pt>
                <c:pt idx="325">
                  <c:v>-4511.9322000000002</c:v>
                </c:pt>
                <c:pt idx="326">
                  <c:v>-4550.6336600000004</c:v>
                </c:pt>
                <c:pt idx="327">
                  <c:v>-4495.9648800000004</c:v>
                </c:pt>
                <c:pt idx="328">
                  <c:v>-4391.1508400000002</c:v>
                </c:pt>
                <c:pt idx="329">
                  <c:v>-4356.7804899999992</c:v>
                </c:pt>
                <c:pt idx="330">
                  <c:v>-4289.0073399999901</c:v>
                </c:pt>
                <c:pt idx="331">
                  <c:v>-4209.7864200000004</c:v>
                </c:pt>
                <c:pt idx="332">
                  <c:v>-4186.3747300000005</c:v>
                </c:pt>
                <c:pt idx="333">
                  <c:v>-4212.1797499999902</c:v>
                </c:pt>
                <c:pt idx="334">
                  <c:v>-4360.6713899999904</c:v>
                </c:pt>
                <c:pt idx="335">
                  <c:v>-3968.18723</c:v>
                </c:pt>
                <c:pt idx="336">
                  <c:v>-4038.0973899999999</c:v>
                </c:pt>
                <c:pt idx="337">
                  <c:v>-4402.7711899999904</c:v>
                </c:pt>
                <c:pt idx="338">
                  <c:v>-4406.4210400000002</c:v>
                </c:pt>
                <c:pt idx="339">
                  <c:v>-4226.4627100000007</c:v>
                </c:pt>
                <c:pt idx="340">
                  <c:v>-4198.7945300000001</c:v>
                </c:pt>
                <c:pt idx="341">
                  <c:v>-4284.6205700000055</c:v>
                </c:pt>
                <c:pt idx="342">
                  <c:v>-4303.8232500000004</c:v>
                </c:pt>
                <c:pt idx="343">
                  <c:v>-4295.3437699999904</c:v>
                </c:pt>
                <c:pt idx="344">
                  <c:v>-4292.5598400000008</c:v>
                </c:pt>
                <c:pt idx="345">
                  <c:v>-4380.6731200000004</c:v>
                </c:pt>
                <c:pt idx="346">
                  <c:v>-4473.5063700000001</c:v>
                </c:pt>
                <c:pt idx="347">
                  <c:v>-4505.7370799999899</c:v>
                </c:pt>
                <c:pt idx="348">
                  <c:v>-4231.5490099999924</c:v>
                </c:pt>
                <c:pt idx="349">
                  <c:v>-4179.9056599999903</c:v>
                </c:pt>
                <c:pt idx="350">
                  <c:v>-4204.8872200000014</c:v>
                </c:pt>
                <c:pt idx="351">
                  <c:v>-4148.6093999999903</c:v>
                </c:pt>
                <c:pt idx="352">
                  <c:v>-4149.6331099999934</c:v>
                </c:pt>
                <c:pt idx="353">
                  <c:v>-4127.6114500000003</c:v>
                </c:pt>
                <c:pt idx="354">
                  <c:v>-4087.5254599999998</c:v>
                </c:pt>
                <c:pt idx="355">
                  <c:v>-4092.3195900000028</c:v>
                </c:pt>
                <c:pt idx="356">
                  <c:v>-4174.0057199999901</c:v>
                </c:pt>
                <c:pt idx="357">
                  <c:v>-4110.9601900000007</c:v>
                </c:pt>
                <c:pt idx="358">
                  <c:v>-4260.7725900000014</c:v>
                </c:pt>
                <c:pt idx="359">
                  <c:v>-4081.4935499999901</c:v>
                </c:pt>
                <c:pt idx="360">
                  <c:v>-4143.1542300000056</c:v>
                </c:pt>
                <c:pt idx="361">
                  <c:v>-4308.4497799999899</c:v>
                </c:pt>
                <c:pt idx="362">
                  <c:v>-4472.3421400000034</c:v>
                </c:pt>
                <c:pt idx="363">
                  <c:v>-4508.1154600000054</c:v>
                </c:pt>
                <c:pt idx="364">
                  <c:v>-4506.4574899999898</c:v>
                </c:pt>
                <c:pt idx="365">
                  <c:v>-4541.1945899999955</c:v>
                </c:pt>
                <c:pt idx="366">
                  <c:v>-4676.5747499999898</c:v>
                </c:pt>
                <c:pt idx="367">
                  <c:v>-4745.6271500000003</c:v>
                </c:pt>
                <c:pt idx="368">
                  <c:v>-4811.3650800000014</c:v>
                </c:pt>
                <c:pt idx="369">
                  <c:v>-4601.6824100000003</c:v>
                </c:pt>
                <c:pt idx="370">
                  <c:v>-4585.9628700000003</c:v>
                </c:pt>
                <c:pt idx="371">
                  <c:v>-4520.3534200000004</c:v>
                </c:pt>
                <c:pt idx="372">
                  <c:v>-4464.6486700000014</c:v>
                </c:pt>
                <c:pt idx="373">
                  <c:v>-4392.2578399999902</c:v>
                </c:pt>
                <c:pt idx="374">
                  <c:v>-4224.8809999999903</c:v>
                </c:pt>
                <c:pt idx="375">
                  <c:v>-4187.1405900000054</c:v>
                </c:pt>
                <c:pt idx="376">
                  <c:v>-4220.93947999999</c:v>
                </c:pt>
                <c:pt idx="377">
                  <c:v>-4157.8898100000006</c:v>
                </c:pt>
                <c:pt idx="378">
                  <c:v>-4151.1648800000003</c:v>
                </c:pt>
                <c:pt idx="379">
                  <c:v>-4113.4563199999902</c:v>
                </c:pt>
                <c:pt idx="380">
                  <c:v>-4111.3256300000057</c:v>
                </c:pt>
                <c:pt idx="381">
                  <c:v>-4199.7831200000001</c:v>
                </c:pt>
                <c:pt idx="382">
                  <c:v>-4238.8546600000054</c:v>
                </c:pt>
                <c:pt idx="383">
                  <c:v>-4525.1754700000001</c:v>
                </c:pt>
                <c:pt idx="384">
                  <c:v>-4488.2942400000002</c:v>
                </c:pt>
                <c:pt idx="385">
                  <c:v>-4584.8316900000054</c:v>
                </c:pt>
                <c:pt idx="386">
                  <c:v>-4615.1535100000001</c:v>
                </c:pt>
                <c:pt idx="387">
                  <c:v>-4509.01541</c:v>
                </c:pt>
                <c:pt idx="388">
                  <c:v>-4725.5557900000003</c:v>
                </c:pt>
                <c:pt idx="389">
                  <c:v>-4676.0015800000001</c:v>
                </c:pt>
                <c:pt idx="390">
                  <c:v>-4715.48002</c:v>
                </c:pt>
                <c:pt idx="391">
                  <c:v>-4751.4925300000004</c:v>
                </c:pt>
                <c:pt idx="392">
                  <c:v>-4723.2998400000006</c:v>
                </c:pt>
                <c:pt idx="393">
                  <c:v>-4640.2295200000044</c:v>
                </c:pt>
                <c:pt idx="394">
                  <c:v>-4582.6289500000003</c:v>
                </c:pt>
                <c:pt idx="395">
                  <c:v>-4463.0357799999902</c:v>
                </c:pt>
                <c:pt idx="396">
                  <c:v>-4437.0226500000044</c:v>
                </c:pt>
                <c:pt idx="397">
                  <c:v>-4438.6257400000004</c:v>
                </c:pt>
                <c:pt idx="398">
                  <c:v>-4565.6650500000014</c:v>
                </c:pt>
                <c:pt idx="399">
                  <c:v>-4510.2135400000006</c:v>
                </c:pt>
                <c:pt idx="400">
                  <c:v>-4504.1981400000004</c:v>
                </c:pt>
                <c:pt idx="401">
                  <c:v>-4482.7189499999904</c:v>
                </c:pt>
                <c:pt idx="402">
                  <c:v>-4572.1250500000024</c:v>
                </c:pt>
                <c:pt idx="403">
                  <c:v>-4636.7639600000002</c:v>
                </c:pt>
                <c:pt idx="404">
                  <c:v>-4615.2253600000004</c:v>
                </c:pt>
                <c:pt idx="405">
                  <c:v>-4570.2315100000005</c:v>
                </c:pt>
                <c:pt idx="406">
                  <c:v>-4529.7296000000024</c:v>
                </c:pt>
                <c:pt idx="407">
                  <c:v>-4557.4038200000005</c:v>
                </c:pt>
                <c:pt idx="408">
                  <c:v>-4663.4210000000003</c:v>
                </c:pt>
                <c:pt idx="409">
                  <c:v>-4605.9508700000006</c:v>
                </c:pt>
                <c:pt idx="410">
                  <c:v>-4647.4052700000002</c:v>
                </c:pt>
                <c:pt idx="411">
                  <c:v>-4858.3662900000099</c:v>
                </c:pt>
                <c:pt idx="412">
                  <c:v>-4777.2359399999914</c:v>
                </c:pt>
                <c:pt idx="413">
                  <c:v>-4706.9765299999954</c:v>
                </c:pt>
                <c:pt idx="414">
                  <c:v>-4647.2764100000004</c:v>
                </c:pt>
                <c:pt idx="415">
                  <c:v>-4567.1677100000006</c:v>
                </c:pt>
                <c:pt idx="416">
                  <c:v>-4673.1860300000044</c:v>
                </c:pt>
                <c:pt idx="417">
                  <c:v>-4537.8671600000034</c:v>
                </c:pt>
                <c:pt idx="418">
                  <c:v>-4559.7554300000002</c:v>
                </c:pt>
                <c:pt idx="419">
                  <c:v>-4494.8187600000001</c:v>
                </c:pt>
                <c:pt idx="420">
                  <c:v>-4507.5741899999994</c:v>
                </c:pt>
                <c:pt idx="421">
                  <c:v>-4508.4790799999901</c:v>
                </c:pt>
                <c:pt idx="422">
                  <c:v>-4544.0948900000003</c:v>
                </c:pt>
                <c:pt idx="423">
                  <c:v>-4581.62878</c:v>
                </c:pt>
                <c:pt idx="424">
                  <c:v>-4814.0748300000005</c:v>
                </c:pt>
                <c:pt idx="425">
                  <c:v>-4887.8074999999899</c:v>
                </c:pt>
                <c:pt idx="426">
                  <c:v>-5018.1641600000057</c:v>
                </c:pt>
                <c:pt idx="427">
                  <c:v>-5133.76008</c:v>
                </c:pt>
                <c:pt idx="428">
                  <c:v>-5289.0186300000014</c:v>
                </c:pt>
                <c:pt idx="429">
                  <c:v>-5230.4428200000002</c:v>
                </c:pt>
                <c:pt idx="430">
                  <c:v>-5171.0175999999901</c:v>
                </c:pt>
                <c:pt idx="431">
                  <c:v>-5200.1999000000014</c:v>
                </c:pt>
                <c:pt idx="432">
                  <c:v>-5410.1411400000034</c:v>
                </c:pt>
                <c:pt idx="433">
                  <c:v>-5586.8264200000058</c:v>
                </c:pt>
                <c:pt idx="434">
                  <c:v>-5879.4036700000006</c:v>
                </c:pt>
                <c:pt idx="435">
                  <c:v>-5764.6644100000003</c:v>
                </c:pt>
                <c:pt idx="436">
                  <c:v>-5985.3242200000059</c:v>
                </c:pt>
                <c:pt idx="437">
                  <c:v>-5787.8538400000007</c:v>
                </c:pt>
                <c:pt idx="438">
                  <c:v>-5817.8525300000056</c:v>
                </c:pt>
                <c:pt idx="439">
                  <c:v>-5567.0379599999897</c:v>
                </c:pt>
                <c:pt idx="440">
                  <c:v>-5733.2248900000004</c:v>
                </c:pt>
                <c:pt idx="441">
                  <c:v>-5596.7387499999895</c:v>
                </c:pt>
                <c:pt idx="442">
                  <c:v>-5374.6764900000007</c:v>
                </c:pt>
                <c:pt idx="443">
                  <c:v>-5524.0391399999944</c:v>
                </c:pt>
                <c:pt idx="444">
                  <c:v>-5589.7639500000005</c:v>
                </c:pt>
                <c:pt idx="445">
                  <c:v>-5557.8802300000034</c:v>
                </c:pt>
                <c:pt idx="446">
                  <c:v>-5583.6572300000034</c:v>
                </c:pt>
                <c:pt idx="447">
                  <c:v>-5525.3032700000003</c:v>
                </c:pt>
                <c:pt idx="448">
                  <c:v>-5639.4376999999895</c:v>
                </c:pt>
                <c:pt idx="449">
                  <c:v>-5777.71695</c:v>
                </c:pt>
                <c:pt idx="450">
                  <c:v>-5868.3009200000024</c:v>
                </c:pt>
                <c:pt idx="451">
                  <c:v>-5845.1199200000055</c:v>
                </c:pt>
                <c:pt idx="452">
                  <c:v>-5908.04359999999</c:v>
                </c:pt>
                <c:pt idx="453">
                  <c:v>-5922.4532800000006</c:v>
                </c:pt>
                <c:pt idx="454">
                  <c:v>-5914.9170300000005</c:v>
                </c:pt>
                <c:pt idx="455">
                  <c:v>-5956.9133899999897</c:v>
                </c:pt>
                <c:pt idx="456">
                  <c:v>-5868.8862300000055</c:v>
                </c:pt>
                <c:pt idx="457">
                  <c:v>-5894.6494700000003</c:v>
                </c:pt>
                <c:pt idx="458">
                  <c:v>-5949.6703000000007</c:v>
                </c:pt>
                <c:pt idx="459">
                  <c:v>-6032.3925000000054</c:v>
                </c:pt>
                <c:pt idx="460">
                  <c:v>-5981.5725300000004</c:v>
                </c:pt>
                <c:pt idx="461">
                  <c:v>-6064.4945499999903</c:v>
                </c:pt>
                <c:pt idx="462">
                  <c:v>-5965.7296900000001</c:v>
                </c:pt>
                <c:pt idx="463">
                  <c:v>-6096.2820100000008</c:v>
                </c:pt>
                <c:pt idx="464">
                  <c:v>-5980.9027400000004</c:v>
                </c:pt>
                <c:pt idx="465">
                  <c:v>-6048.8972700000004</c:v>
                </c:pt>
                <c:pt idx="466">
                  <c:v>-6334.9847899999895</c:v>
                </c:pt>
                <c:pt idx="467">
                  <c:v>-6255.1996200000058</c:v>
                </c:pt>
                <c:pt idx="468">
                  <c:v>-6112.5583000000015</c:v>
                </c:pt>
                <c:pt idx="469">
                  <c:v>-6219.0171799999944</c:v>
                </c:pt>
                <c:pt idx="470">
                  <c:v>-6675.1733199999999</c:v>
                </c:pt>
                <c:pt idx="471">
                  <c:v>-6533.4941799999924</c:v>
                </c:pt>
                <c:pt idx="472">
                  <c:v>-6492.3243200000024</c:v>
                </c:pt>
                <c:pt idx="473">
                  <c:v>-6397.15744</c:v>
                </c:pt>
                <c:pt idx="474">
                  <c:v>-6300.4746699999914</c:v>
                </c:pt>
                <c:pt idx="475">
                  <c:v>-6182.1711199999954</c:v>
                </c:pt>
                <c:pt idx="476">
                  <c:v>-6290.5088899999992</c:v>
                </c:pt>
                <c:pt idx="477">
                  <c:v>-6314.7890399999924</c:v>
                </c:pt>
                <c:pt idx="478">
                  <c:v>-5323.0370299999904</c:v>
                </c:pt>
                <c:pt idx="479">
                  <c:v>-5296.0825299999979</c:v>
                </c:pt>
                <c:pt idx="480">
                  <c:v>-5141.3377399999899</c:v>
                </c:pt>
                <c:pt idx="481">
                  <c:v>-5160.20057</c:v>
                </c:pt>
                <c:pt idx="482">
                  <c:v>-5698.8932499999955</c:v>
                </c:pt>
                <c:pt idx="483">
                  <c:v>-5687.4460699999954</c:v>
                </c:pt>
                <c:pt idx="484">
                  <c:v>-5545.2442699999956</c:v>
                </c:pt>
                <c:pt idx="485">
                  <c:v>-5501.7191199999934</c:v>
                </c:pt>
                <c:pt idx="486">
                  <c:v>-5403.8786499999924</c:v>
                </c:pt>
                <c:pt idx="487">
                  <c:v>-5331.98506</c:v>
                </c:pt>
                <c:pt idx="488">
                  <c:v>-5293.8342699999957</c:v>
                </c:pt>
                <c:pt idx="489">
                  <c:v>-5689.0384499999991</c:v>
                </c:pt>
                <c:pt idx="490">
                  <c:v>-5542.5002399999958</c:v>
                </c:pt>
                <c:pt idx="491">
                  <c:v>-5354.9668199999924</c:v>
                </c:pt>
                <c:pt idx="492">
                  <c:v>-5291.9918299999954</c:v>
                </c:pt>
                <c:pt idx="493">
                  <c:v>-5206.0548199999903</c:v>
                </c:pt>
                <c:pt idx="494">
                  <c:v>-5150.2977899999996</c:v>
                </c:pt>
                <c:pt idx="495">
                  <c:v>-4975.0170199999902</c:v>
                </c:pt>
                <c:pt idx="496">
                  <c:v>-4747.8473999999997</c:v>
                </c:pt>
                <c:pt idx="497">
                  <c:v>-4609.5942099999957</c:v>
                </c:pt>
                <c:pt idx="498">
                  <c:v>-4689.9041200000001</c:v>
                </c:pt>
                <c:pt idx="499">
                  <c:v>-4583.7469999999903</c:v>
                </c:pt>
                <c:pt idx="500">
                  <c:v>-4637.9666400000024</c:v>
                </c:pt>
                <c:pt idx="501">
                  <c:v>-4693.3632200000056</c:v>
                </c:pt>
                <c:pt idx="502">
                  <c:v>-4713.9994099999994</c:v>
                </c:pt>
                <c:pt idx="503">
                  <c:v>-4460.7493499999991</c:v>
                </c:pt>
                <c:pt idx="504">
                  <c:v>-4465.7280199999914</c:v>
                </c:pt>
                <c:pt idx="505">
                  <c:v>-4437.1909499999956</c:v>
                </c:pt>
                <c:pt idx="506">
                  <c:v>-4432.1531299999979</c:v>
                </c:pt>
                <c:pt idx="507">
                  <c:v>-4446.1374999999898</c:v>
                </c:pt>
                <c:pt idx="508">
                  <c:v>-4398.2742999999991</c:v>
                </c:pt>
                <c:pt idx="509">
                  <c:v>-4320.5005799999944</c:v>
                </c:pt>
                <c:pt idx="510">
                  <c:v>-4523.0729599999904</c:v>
                </c:pt>
                <c:pt idx="511">
                  <c:v>-4632.3992000000044</c:v>
                </c:pt>
                <c:pt idx="512">
                  <c:v>-4465.0868100000007</c:v>
                </c:pt>
                <c:pt idx="513">
                  <c:v>-4559.1738999999934</c:v>
                </c:pt>
                <c:pt idx="514">
                  <c:v>-4445.3244999999979</c:v>
                </c:pt>
                <c:pt idx="515">
                  <c:v>-4332.3630200000034</c:v>
                </c:pt>
                <c:pt idx="516">
                  <c:v>-4361.2582700000003</c:v>
                </c:pt>
                <c:pt idx="517">
                  <c:v>-4315.6559600000055</c:v>
                </c:pt>
                <c:pt idx="518">
                  <c:v>-4174.5011600000034</c:v>
                </c:pt>
                <c:pt idx="519">
                  <c:v>-4152.30008</c:v>
                </c:pt>
                <c:pt idx="520">
                  <c:v>-4128.5303899999899</c:v>
                </c:pt>
                <c:pt idx="521">
                  <c:v>-4293.2397199999896</c:v>
                </c:pt>
                <c:pt idx="522">
                  <c:v>-4183.4221699999998</c:v>
                </c:pt>
                <c:pt idx="523">
                  <c:v>-4181.1126899999999</c:v>
                </c:pt>
                <c:pt idx="524">
                  <c:v>-4073.8471100000029</c:v>
                </c:pt>
                <c:pt idx="525">
                  <c:v>-4193.5209800000002</c:v>
                </c:pt>
                <c:pt idx="526">
                  <c:v>-4150.3975200000004</c:v>
                </c:pt>
                <c:pt idx="527">
                  <c:v>-4081.762469999996</c:v>
                </c:pt>
                <c:pt idx="528">
                  <c:v>-4219.4303599999985</c:v>
                </c:pt>
                <c:pt idx="529">
                  <c:v>-4391.1081800000002</c:v>
                </c:pt>
                <c:pt idx="530">
                  <c:v>-4559.2170299999934</c:v>
                </c:pt>
                <c:pt idx="531">
                  <c:v>-4410.6496400000024</c:v>
                </c:pt>
                <c:pt idx="532">
                  <c:v>-4437.6846599999944</c:v>
                </c:pt>
                <c:pt idx="533">
                  <c:v>-4328.6201700000056</c:v>
                </c:pt>
                <c:pt idx="534">
                  <c:v>-4231.5819499999934</c:v>
                </c:pt>
                <c:pt idx="535">
                  <c:v>-4202.1162400000012</c:v>
                </c:pt>
                <c:pt idx="536">
                  <c:v>-4114.0364900000004</c:v>
                </c:pt>
                <c:pt idx="537">
                  <c:v>-4126.4770799999897</c:v>
                </c:pt>
                <c:pt idx="538">
                  <c:v>-3859.3662199999899</c:v>
                </c:pt>
                <c:pt idx="539">
                  <c:v>-3883.0354200000002</c:v>
                </c:pt>
                <c:pt idx="540">
                  <c:v>-4003.7906599999997</c:v>
                </c:pt>
                <c:pt idx="541">
                  <c:v>-3855.286429999996</c:v>
                </c:pt>
                <c:pt idx="542">
                  <c:v>-3857.4019499999999</c:v>
                </c:pt>
                <c:pt idx="543">
                  <c:v>-3948.2092799999987</c:v>
                </c:pt>
                <c:pt idx="544">
                  <c:v>-4134.78077999999</c:v>
                </c:pt>
                <c:pt idx="545">
                  <c:v>-4092.8519700000029</c:v>
                </c:pt>
                <c:pt idx="546">
                  <c:v>-4057.7382499999967</c:v>
                </c:pt>
                <c:pt idx="547">
                  <c:v>-4356.1264700000011</c:v>
                </c:pt>
                <c:pt idx="548">
                  <c:v>-4185.3170700000001</c:v>
                </c:pt>
                <c:pt idx="549">
                  <c:v>-4314.6863199999934</c:v>
                </c:pt>
                <c:pt idx="550">
                  <c:v>-4458.9297800000004</c:v>
                </c:pt>
                <c:pt idx="551">
                  <c:v>-4541.7998400000006</c:v>
                </c:pt>
                <c:pt idx="552">
                  <c:v>-4520.1533099999924</c:v>
                </c:pt>
                <c:pt idx="553">
                  <c:v>-4538.2521699999979</c:v>
                </c:pt>
                <c:pt idx="554">
                  <c:v>-4419.0338999999985</c:v>
                </c:pt>
                <c:pt idx="555">
                  <c:v>-4490.3167600000024</c:v>
                </c:pt>
                <c:pt idx="556">
                  <c:v>-4250.5335799999993</c:v>
                </c:pt>
                <c:pt idx="557">
                  <c:v>-4212.0678900000003</c:v>
                </c:pt>
                <c:pt idx="558">
                  <c:v>-4194.2703799999999</c:v>
                </c:pt>
                <c:pt idx="559">
                  <c:v>-4213.3240899999955</c:v>
                </c:pt>
                <c:pt idx="560">
                  <c:v>-3990.0843599999998</c:v>
                </c:pt>
                <c:pt idx="561">
                  <c:v>-4028.4318400000002</c:v>
                </c:pt>
                <c:pt idx="562">
                  <c:v>-3853.5025000000001</c:v>
                </c:pt>
                <c:pt idx="563">
                  <c:v>-4121.800669999996</c:v>
                </c:pt>
                <c:pt idx="564">
                  <c:v>-3858.2862399999967</c:v>
                </c:pt>
                <c:pt idx="565">
                  <c:v>-3786.0262399999997</c:v>
                </c:pt>
                <c:pt idx="566">
                  <c:v>-3766.2028899999955</c:v>
                </c:pt>
                <c:pt idx="567">
                  <c:v>-3747.84969</c:v>
                </c:pt>
                <c:pt idx="568">
                  <c:v>-3783.7564199999897</c:v>
                </c:pt>
                <c:pt idx="569">
                  <c:v>-4205.0086700000002</c:v>
                </c:pt>
                <c:pt idx="570">
                  <c:v>-4120.0137099999902</c:v>
                </c:pt>
                <c:pt idx="571">
                  <c:v>-4122.9793699999991</c:v>
                </c:pt>
                <c:pt idx="572">
                  <c:v>-4077.1170699999898</c:v>
                </c:pt>
                <c:pt idx="573">
                  <c:v>-3967.4027799999999</c:v>
                </c:pt>
                <c:pt idx="574">
                  <c:v>-3800.9030499999999</c:v>
                </c:pt>
                <c:pt idx="575">
                  <c:v>-3653.2034100000001</c:v>
                </c:pt>
                <c:pt idx="576">
                  <c:v>-3990.1524099999897</c:v>
                </c:pt>
                <c:pt idx="577">
                  <c:v>-3363.5711099999912</c:v>
                </c:pt>
                <c:pt idx="578">
                  <c:v>-3494.0039499999998</c:v>
                </c:pt>
                <c:pt idx="579">
                  <c:v>-3421.1589299999887</c:v>
                </c:pt>
                <c:pt idx="580">
                  <c:v>-3274.4184999999898</c:v>
                </c:pt>
                <c:pt idx="581">
                  <c:v>-3495.7824899999955</c:v>
                </c:pt>
                <c:pt idx="582">
                  <c:v>-3598.6855299999897</c:v>
                </c:pt>
                <c:pt idx="583">
                  <c:v>-3615.7988899999955</c:v>
                </c:pt>
                <c:pt idx="584">
                  <c:v>-3413.3129500000027</c:v>
                </c:pt>
                <c:pt idx="585">
                  <c:v>-3370.6417200000001</c:v>
                </c:pt>
                <c:pt idx="586">
                  <c:v>-3304.77332999999</c:v>
                </c:pt>
                <c:pt idx="587">
                  <c:v>-3232.762849999996</c:v>
                </c:pt>
                <c:pt idx="588">
                  <c:v>-3285.0941599999901</c:v>
                </c:pt>
                <c:pt idx="589">
                  <c:v>-3193.66310999999</c:v>
                </c:pt>
                <c:pt idx="590">
                  <c:v>-3292.0735799999902</c:v>
                </c:pt>
                <c:pt idx="591">
                  <c:v>-3586.99189999999</c:v>
                </c:pt>
                <c:pt idx="592">
                  <c:v>-3796.5572099999999</c:v>
                </c:pt>
                <c:pt idx="593">
                  <c:v>-3726.2559999999999</c:v>
                </c:pt>
                <c:pt idx="594">
                  <c:v>-3545.5782199999999</c:v>
                </c:pt>
                <c:pt idx="595">
                  <c:v>-3410.8234699999998</c:v>
                </c:pt>
                <c:pt idx="596">
                  <c:v>-3341.4756600000001</c:v>
                </c:pt>
                <c:pt idx="597">
                  <c:v>-3424.8473100000028</c:v>
                </c:pt>
                <c:pt idx="598">
                  <c:v>-3375.50306</c:v>
                </c:pt>
                <c:pt idx="599">
                  <c:v>-3324.3806099999897</c:v>
                </c:pt>
                <c:pt idx="600">
                  <c:v>-3349.4390100000028</c:v>
                </c:pt>
                <c:pt idx="601">
                  <c:v>-3367.1021300000002</c:v>
                </c:pt>
                <c:pt idx="602">
                  <c:v>-3286.2846399999867</c:v>
                </c:pt>
                <c:pt idx="603">
                  <c:v>-3245.8857899999898</c:v>
                </c:pt>
                <c:pt idx="604">
                  <c:v>-3136.0297699999887</c:v>
                </c:pt>
                <c:pt idx="605">
                  <c:v>-3264.9258</c:v>
                </c:pt>
                <c:pt idx="606">
                  <c:v>-3116.3683499999897</c:v>
                </c:pt>
                <c:pt idx="607">
                  <c:v>-3122.0343499999899</c:v>
                </c:pt>
                <c:pt idx="608">
                  <c:v>-3106.8127199999922</c:v>
                </c:pt>
                <c:pt idx="609">
                  <c:v>-3028.6850799999897</c:v>
                </c:pt>
                <c:pt idx="610">
                  <c:v>-2978.4734300000027</c:v>
                </c:pt>
                <c:pt idx="611">
                  <c:v>-3103.9392699999898</c:v>
                </c:pt>
                <c:pt idx="612">
                  <c:v>-3309.9784799999898</c:v>
                </c:pt>
                <c:pt idx="613">
                  <c:v>-3654.0612299999998</c:v>
                </c:pt>
                <c:pt idx="614">
                  <c:v>-3590.4194299999899</c:v>
                </c:pt>
                <c:pt idx="615">
                  <c:v>-3544.4821299999899</c:v>
                </c:pt>
                <c:pt idx="616">
                  <c:v>-3521.9361099999901</c:v>
                </c:pt>
                <c:pt idx="617">
                  <c:v>-3387.3541200000022</c:v>
                </c:pt>
                <c:pt idx="618">
                  <c:v>-3346.3432499999899</c:v>
                </c:pt>
                <c:pt idx="619">
                  <c:v>-3217.3907399999912</c:v>
                </c:pt>
                <c:pt idx="620">
                  <c:v>-3129.8575199999927</c:v>
                </c:pt>
                <c:pt idx="621">
                  <c:v>-3122.3054999999899</c:v>
                </c:pt>
                <c:pt idx="622">
                  <c:v>-3045.7983499999887</c:v>
                </c:pt>
                <c:pt idx="623">
                  <c:v>-2926.8684199999998</c:v>
                </c:pt>
                <c:pt idx="624">
                  <c:v>-2881.4191999999912</c:v>
                </c:pt>
                <c:pt idx="625">
                  <c:v>-2881.9231300000029</c:v>
                </c:pt>
                <c:pt idx="626">
                  <c:v>-2953.1089499999866</c:v>
                </c:pt>
                <c:pt idx="627">
                  <c:v>-2959.9975799999902</c:v>
                </c:pt>
                <c:pt idx="628">
                  <c:v>-2885.5338899999897</c:v>
                </c:pt>
                <c:pt idx="629">
                  <c:v>-2892.1558500000001</c:v>
                </c:pt>
                <c:pt idx="630">
                  <c:v>-2860.7995299999998</c:v>
                </c:pt>
                <c:pt idx="631">
                  <c:v>-3040.7145500000001</c:v>
                </c:pt>
                <c:pt idx="632">
                  <c:v>-2951.6168399999897</c:v>
                </c:pt>
                <c:pt idx="633">
                  <c:v>-3001.99765999999</c:v>
                </c:pt>
                <c:pt idx="634">
                  <c:v>-3395.724649999996</c:v>
                </c:pt>
                <c:pt idx="635">
                  <c:v>-3384.3521599999922</c:v>
                </c:pt>
                <c:pt idx="636">
                  <c:v>-3239.7273599999999</c:v>
                </c:pt>
                <c:pt idx="637">
                  <c:v>-3263.6082299999866</c:v>
                </c:pt>
                <c:pt idx="638">
                  <c:v>-3213.5229899999872</c:v>
                </c:pt>
                <c:pt idx="639">
                  <c:v>-3281.5554200000001</c:v>
                </c:pt>
                <c:pt idx="640">
                  <c:v>-3123.7496799999967</c:v>
                </c:pt>
                <c:pt idx="641">
                  <c:v>-3020.8333400000029</c:v>
                </c:pt>
                <c:pt idx="642">
                  <c:v>-2970.1849999999872</c:v>
                </c:pt>
                <c:pt idx="643">
                  <c:v>-2961.2514699999897</c:v>
                </c:pt>
                <c:pt idx="644">
                  <c:v>-2970.8847299999898</c:v>
                </c:pt>
                <c:pt idx="645">
                  <c:v>-2936.851300000003</c:v>
                </c:pt>
                <c:pt idx="646">
                  <c:v>-2862.4935400000022</c:v>
                </c:pt>
                <c:pt idx="647">
                  <c:v>-2872.767669999997</c:v>
                </c:pt>
                <c:pt idx="648">
                  <c:v>-2809.8776199999902</c:v>
                </c:pt>
                <c:pt idx="649">
                  <c:v>-2624.20093</c:v>
                </c:pt>
                <c:pt idx="650">
                  <c:v>-2785.5691999999899</c:v>
                </c:pt>
                <c:pt idx="651">
                  <c:v>-2929.7025799999997</c:v>
                </c:pt>
                <c:pt idx="652">
                  <c:v>-2671.4741600000002</c:v>
                </c:pt>
                <c:pt idx="653">
                  <c:v>-2719.5497500000001</c:v>
                </c:pt>
                <c:pt idx="654">
                  <c:v>-2459.5297700000001</c:v>
                </c:pt>
                <c:pt idx="655">
                  <c:v>-2578.7709399999999</c:v>
                </c:pt>
                <c:pt idx="656">
                  <c:v>-2670.7846499999846</c:v>
                </c:pt>
                <c:pt idx="657">
                  <c:v>-3076.5474100000001</c:v>
                </c:pt>
                <c:pt idx="658">
                  <c:v>-3218.2918399999899</c:v>
                </c:pt>
                <c:pt idx="659">
                  <c:v>-3110.0148399999898</c:v>
                </c:pt>
                <c:pt idx="660">
                  <c:v>-2986.4403399999901</c:v>
                </c:pt>
                <c:pt idx="661">
                  <c:v>-3071.0166799999897</c:v>
                </c:pt>
                <c:pt idx="662">
                  <c:v>-2921.3165300000028</c:v>
                </c:pt>
                <c:pt idx="663">
                  <c:v>-2837.0525600000001</c:v>
                </c:pt>
                <c:pt idx="664">
                  <c:v>-2938.5496599999897</c:v>
                </c:pt>
                <c:pt idx="665">
                  <c:v>-2907.24737</c:v>
                </c:pt>
                <c:pt idx="666">
                  <c:v>-2867.5211399999912</c:v>
                </c:pt>
                <c:pt idx="667">
                  <c:v>-2875.6295899999873</c:v>
                </c:pt>
                <c:pt idx="668">
                  <c:v>-2734.0027899999873</c:v>
                </c:pt>
                <c:pt idx="669">
                  <c:v>-2688.8923500000028</c:v>
                </c:pt>
                <c:pt idx="670">
                  <c:v>-2776.6237699999897</c:v>
                </c:pt>
                <c:pt idx="671">
                  <c:v>-2875.6024499999867</c:v>
                </c:pt>
                <c:pt idx="672">
                  <c:v>-2759.5796399999899</c:v>
                </c:pt>
                <c:pt idx="673">
                  <c:v>-2706.3804700000001</c:v>
                </c:pt>
                <c:pt idx="674">
                  <c:v>-2673.4461000000001</c:v>
                </c:pt>
                <c:pt idx="675">
                  <c:v>-2666.1718000000001</c:v>
                </c:pt>
                <c:pt idx="676">
                  <c:v>-2672.4951299999902</c:v>
                </c:pt>
                <c:pt idx="677">
                  <c:v>-2816.91788</c:v>
                </c:pt>
                <c:pt idx="678">
                  <c:v>-3192.7447599999887</c:v>
                </c:pt>
                <c:pt idx="679">
                  <c:v>-3040.0732799999901</c:v>
                </c:pt>
                <c:pt idx="680">
                  <c:v>-3175.4514700000022</c:v>
                </c:pt>
                <c:pt idx="681">
                  <c:v>-3028.25092</c:v>
                </c:pt>
                <c:pt idx="682">
                  <c:v>-2998.7886899999939</c:v>
                </c:pt>
                <c:pt idx="683">
                  <c:v>-2946.0877899999887</c:v>
                </c:pt>
                <c:pt idx="684">
                  <c:v>-2807.6107699999898</c:v>
                </c:pt>
                <c:pt idx="685">
                  <c:v>-2630.0160900000001</c:v>
                </c:pt>
                <c:pt idx="686">
                  <c:v>-2664.4525600000002</c:v>
                </c:pt>
                <c:pt idx="687">
                  <c:v>-2584.97748</c:v>
                </c:pt>
                <c:pt idx="688">
                  <c:v>-2471.2182599999987</c:v>
                </c:pt>
                <c:pt idx="689">
                  <c:v>-2475.4232099999899</c:v>
                </c:pt>
                <c:pt idx="690">
                  <c:v>-2492.5308499999887</c:v>
                </c:pt>
                <c:pt idx="691">
                  <c:v>-2542.4577700000027</c:v>
                </c:pt>
                <c:pt idx="692">
                  <c:v>-2616.1410699999897</c:v>
                </c:pt>
                <c:pt idx="693">
                  <c:v>-2493.6699499999872</c:v>
                </c:pt>
                <c:pt idx="694">
                  <c:v>-2479.9628899999866</c:v>
                </c:pt>
                <c:pt idx="695">
                  <c:v>-2424.3909899999999</c:v>
                </c:pt>
                <c:pt idx="696">
                  <c:v>-2284.3937599999922</c:v>
                </c:pt>
                <c:pt idx="697">
                  <c:v>-2166.8188599999899</c:v>
                </c:pt>
                <c:pt idx="698">
                  <c:v>-2077.97749999999</c:v>
                </c:pt>
                <c:pt idx="699">
                  <c:v>-2449.2751199999902</c:v>
                </c:pt>
                <c:pt idx="700">
                  <c:v>-2446.1889899999851</c:v>
                </c:pt>
                <c:pt idx="701">
                  <c:v>-2427.3984799999898</c:v>
                </c:pt>
                <c:pt idx="702">
                  <c:v>-2428.4619699999998</c:v>
                </c:pt>
                <c:pt idx="703">
                  <c:v>-2358.3075399999902</c:v>
                </c:pt>
                <c:pt idx="704">
                  <c:v>-2295.6530899999998</c:v>
                </c:pt>
                <c:pt idx="705">
                  <c:v>-2248.2011699999898</c:v>
                </c:pt>
                <c:pt idx="706">
                  <c:v>-2156.8876999999898</c:v>
                </c:pt>
                <c:pt idx="707">
                  <c:v>-2109.6465999999987</c:v>
                </c:pt>
                <c:pt idx="708">
                  <c:v>-1913.91073999999</c:v>
                </c:pt>
                <c:pt idx="709">
                  <c:v>-2032.1648499999883</c:v>
                </c:pt>
                <c:pt idx="710">
                  <c:v>-2001.3761399999898</c:v>
                </c:pt>
                <c:pt idx="711">
                  <c:v>-1974.1461199999999</c:v>
                </c:pt>
                <c:pt idx="712">
                  <c:v>-2052.4143500000027</c:v>
                </c:pt>
                <c:pt idx="713">
                  <c:v>-2082.3989099999999</c:v>
                </c:pt>
                <c:pt idx="714">
                  <c:v>-2058.3532300000029</c:v>
                </c:pt>
                <c:pt idx="715">
                  <c:v>-2088.2135199999902</c:v>
                </c:pt>
                <c:pt idx="716">
                  <c:v>-1965.6039499999986</c:v>
                </c:pt>
                <c:pt idx="717">
                  <c:v>-1872.7652399999999</c:v>
                </c:pt>
                <c:pt idx="718">
                  <c:v>-1750.9728399999999</c:v>
                </c:pt>
                <c:pt idx="719">
                  <c:v>-1926.4117900000001</c:v>
                </c:pt>
                <c:pt idx="720">
                  <c:v>-1998.9187099999801</c:v>
                </c:pt>
                <c:pt idx="721">
                  <c:v>-2081.0517199999822</c:v>
                </c:pt>
                <c:pt idx="722">
                  <c:v>-2140.0845399999698</c:v>
                </c:pt>
                <c:pt idx="723">
                  <c:v>-1788.9125200000001</c:v>
                </c:pt>
                <c:pt idx="724">
                  <c:v>-1936.4942299999898</c:v>
                </c:pt>
                <c:pt idx="725">
                  <c:v>-1684.5419899999699</c:v>
                </c:pt>
                <c:pt idx="726">
                  <c:v>-1509.48287</c:v>
                </c:pt>
                <c:pt idx="727">
                  <c:v>-1420.39768</c:v>
                </c:pt>
                <c:pt idx="728">
                  <c:v>-1315.96389</c:v>
                </c:pt>
                <c:pt idx="729">
                  <c:v>-1145.4983499999898</c:v>
                </c:pt>
                <c:pt idx="730">
                  <c:v>-1080.6084099999898</c:v>
                </c:pt>
                <c:pt idx="731">
                  <c:v>-1090.2924799999898</c:v>
                </c:pt>
                <c:pt idx="732">
                  <c:v>-934.27355999999804</c:v>
                </c:pt>
                <c:pt idx="733">
                  <c:v>-929.17087999999796</c:v>
                </c:pt>
                <c:pt idx="734">
                  <c:v>-949.27274999999804</c:v>
                </c:pt>
                <c:pt idx="735">
                  <c:v>-1063.2759000000001</c:v>
                </c:pt>
                <c:pt idx="736">
                  <c:v>-1626.0494299999898</c:v>
                </c:pt>
                <c:pt idx="737">
                  <c:v>-1634.9150099999711</c:v>
                </c:pt>
                <c:pt idx="738">
                  <c:v>-1685.75019</c:v>
                </c:pt>
                <c:pt idx="739">
                  <c:v>-1483.6630199999886</c:v>
                </c:pt>
                <c:pt idx="740">
                  <c:v>-1280.1622799999898</c:v>
                </c:pt>
                <c:pt idx="741">
                  <c:v>-1207.82168</c:v>
                </c:pt>
                <c:pt idx="742">
                  <c:v>-1098.3629799999899</c:v>
                </c:pt>
                <c:pt idx="743">
                  <c:v>-989.10215999999821</c:v>
                </c:pt>
                <c:pt idx="744">
                  <c:v>-1051.17659</c:v>
                </c:pt>
                <c:pt idx="745">
                  <c:v>-1051.4974199999699</c:v>
                </c:pt>
                <c:pt idx="746">
                  <c:v>-1002.017219999999</c:v>
                </c:pt>
                <c:pt idx="747">
                  <c:v>-832.79237999999805</c:v>
                </c:pt>
                <c:pt idx="748">
                  <c:v>-392.77648999999894</c:v>
                </c:pt>
                <c:pt idx="749">
                  <c:v>-374.98194999999862</c:v>
                </c:pt>
                <c:pt idx="750">
                  <c:v>-400.86657999999761</c:v>
                </c:pt>
                <c:pt idx="751">
                  <c:v>-611.44501999999648</c:v>
                </c:pt>
                <c:pt idx="752">
                  <c:v>-548.53928999999948</c:v>
                </c:pt>
                <c:pt idx="753">
                  <c:v>-538.48308999999904</c:v>
                </c:pt>
                <c:pt idx="754">
                  <c:v>-435.42958999999894</c:v>
                </c:pt>
                <c:pt idx="755">
                  <c:v>-462.83983999999896</c:v>
                </c:pt>
                <c:pt idx="756">
                  <c:v>-342.07898999999895</c:v>
                </c:pt>
                <c:pt idx="757">
                  <c:v>-345.48814999999934</c:v>
                </c:pt>
                <c:pt idx="758">
                  <c:v>-712.59866999999792</c:v>
                </c:pt>
                <c:pt idx="759">
                  <c:v>-680.20639000000051</c:v>
                </c:pt>
              </c:numCache>
            </c:numRef>
          </c:val>
        </c:ser>
        <c:marker val="1"/>
        <c:axId val="55883648"/>
        <c:axId val="55885184"/>
      </c:lineChart>
      <c:dateAx>
        <c:axId val="55883648"/>
        <c:scaling>
          <c:orientation val="minMax"/>
        </c:scaling>
        <c:axPos val="b"/>
        <c:numFmt formatCode="dd/mm/yyyy" sourceLinked="1"/>
        <c:tickLblPos val="high"/>
        <c:txPr>
          <a:bodyPr rot="-5400000" vert="horz"/>
          <a:lstStyle/>
          <a:p>
            <a:pPr>
              <a:defRPr/>
            </a:pPr>
            <a:endParaRPr lang="ru-RU"/>
          </a:p>
        </c:txPr>
        <c:crossAx val="55885184"/>
        <c:crosses val="autoZero"/>
        <c:auto val="1"/>
        <c:lblOffset val="100"/>
        <c:baseTimeUnit val="days"/>
      </c:dateAx>
      <c:valAx>
        <c:axId val="55885184"/>
        <c:scaling>
          <c:orientation val="minMax"/>
          <c:min val="-7000"/>
        </c:scaling>
        <c:axPos val="l"/>
        <c:majorGridlines/>
        <c:numFmt formatCode="#,##0" sourceLinked="0"/>
        <c:tickLblPos val="nextTo"/>
        <c:crossAx val="5588364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1"/>
          <c:order val="1"/>
          <c:tx>
            <c:strRef>
              <c:f>Лист2!$A$8</c:f>
              <c:strCache>
                <c:ptCount val="1"/>
                <c:pt idx="0">
                  <c:v>Уровень инфляции, %</c:v>
                </c:pt>
              </c:strCache>
            </c:strRef>
          </c:tx>
          <c:spPr>
            <a:solidFill>
              <a:srgbClr val="00747A"/>
            </a:solidFill>
          </c:spPr>
          <c:dLbls>
            <c:dLbl>
              <c:idx val="86"/>
              <c:layout/>
              <c:showVal val="1"/>
            </c:dLbl>
            <c:dLbl>
              <c:idx val="96"/>
              <c:layout>
                <c:manualLayout>
                  <c:x val="0"/>
                  <c:y val="5.8346849474316835E-2"/>
                </c:manualLayout>
              </c:layout>
              <c:numFmt formatCode="#,##0.0" sourceLinked="0"/>
              <c:spPr>
                <a:solidFill>
                  <a:schemeClr val="bg1"/>
                </a:solidFill>
                <a:ln>
                  <a:solidFill>
                    <a:srgbClr val="00757B"/>
                  </a:solidFill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rgbClr val="00757B"/>
                      </a:solidFill>
                    </a:defRPr>
                  </a:pPr>
                  <a:endParaRPr lang="ru-RU"/>
                </a:p>
              </c:txPr>
              <c:showVal val="1"/>
            </c:dLbl>
            <c:delete val="1"/>
            <c:numFmt formatCode="#,##0.0" sourceLinked="0"/>
            <c:txPr>
              <a:bodyPr/>
              <a:lstStyle/>
              <a:p>
                <a:pPr>
                  <a:defRPr b="1">
                    <a:solidFill>
                      <a:srgbClr val="00757B"/>
                    </a:solidFill>
                  </a:defRPr>
                </a:pPr>
                <a:endParaRPr lang="ru-RU"/>
              </a:p>
            </c:txPr>
          </c:dLbls>
          <c:cat>
            <c:numRef>
              <c:f>Лист2!$B$2:$CT$2</c:f>
              <c:numCache>
                <c:formatCode>mmm/yy</c:formatCode>
                <c:ptCount val="97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</c:numCache>
            </c:numRef>
          </c:cat>
          <c:val>
            <c:numRef>
              <c:f>Лист2!$B$8:$CT$8</c:f>
              <c:numCache>
                <c:formatCode>_-* #,##0.00_р_._-;\-* #,##0.00_р_._-;_-* "-"??_р_._-;_-@_-</c:formatCode>
                <c:ptCount val="97"/>
                <c:pt idx="0">
                  <c:v>12.560000000000002</c:v>
                </c:pt>
                <c:pt idx="1">
                  <c:v>12.66</c:v>
                </c:pt>
                <c:pt idx="2">
                  <c:v>13.340000000000003</c:v>
                </c:pt>
                <c:pt idx="3">
                  <c:v>14.3</c:v>
                </c:pt>
                <c:pt idx="4">
                  <c:v>15.11</c:v>
                </c:pt>
                <c:pt idx="5">
                  <c:v>15.129999999999999</c:v>
                </c:pt>
                <c:pt idx="6">
                  <c:v>14.71</c:v>
                </c:pt>
                <c:pt idx="7">
                  <c:v>15.020000000000001</c:v>
                </c:pt>
                <c:pt idx="8">
                  <c:v>15.030000000000001</c:v>
                </c:pt>
                <c:pt idx="9">
                  <c:v>14.21</c:v>
                </c:pt>
                <c:pt idx="10">
                  <c:v>13.770000000000001</c:v>
                </c:pt>
                <c:pt idx="11">
                  <c:v>13.280000000000001</c:v>
                </c:pt>
                <c:pt idx="12">
                  <c:v>13.350000000000007</c:v>
                </c:pt>
                <c:pt idx="13">
                  <c:v>13.850000000000007</c:v>
                </c:pt>
                <c:pt idx="14">
                  <c:v>13.970000000000002</c:v>
                </c:pt>
                <c:pt idx="15">
                  <c:v>13.150000000000006</c:v>
                </c:pt>
                <c:pt idx="16">
                  <c:v>12.290000000000003</c:v>
                </c:pt>
                <c:pt idx="17">
                  <c:v>11.880000000000004</c:v>
                </c:pt>
                <c:pt idx="18">
                  <c:v>12.030000000000001</c:v>
                </c:pt>
                <c:pt idx="19">
                  <c:v>11.629999999999999</c:v>
                </c:pt>
                <c:pt idx="20">
                  <c:v>10.71</c:v>
                </c:pt>
                <c:pt idx="21">
                  <c:v>9.7100000000000009</c:v>
                </c:pt>
                <c:pt idx="22">
                  <c:v>9.11</c:v>
                </c:pt>
                <c:pt idx="23">
                  <c:v>8.8000000000000025</c:v>
                </c:pt>
                <c:pt idx="24">
                  <c:v>8.02</c:v>
                </c:pt>
                <c:pt idx="25">
                  <c:v>7.1800000000000068</c:v>
                </c:pt>
                <c:pt idx="26">
                  <c:v>6.4699999999999989</c:v>
                </c:pt>
                <c:pt idx="27">
                  <c:v>6.0400000000000063</c:v>
                </c:pt>
                <c:pt idx="28">
                  <c:v>5.9699999999999989</c:v>
                </c:pt>
                <c:pt idx="29">
                  <c:v>5.75</c:v>
                </c:pt>
                <c:pt idx="30">
                  <c:v>5.4699999999999989</c:v>
                </c:pt>
                <c:pt idx="31">
                  <c:v>6.0499999999999972</c:v>
                </c:pt>
                <c:pt idx="32">
                  <c:v>6.9699999999999989</c:v>
                </c:pt>
                <c:pt idx="33">
                  <c:v>7.5</c:v>
                </c:pt>
                <c:pt idx="34">
                  <c:v>8.0600000000000023</c:v>
                </c:pt>
                <c:pt idx="35">
                  <c:v>8.7800000000000011</c:v>
                </c:pt>
                <c:pt idx="36">
                  <c:v>9.5600000000000023</c:v>
                </c:pt>
                <c:pt idx="37">
                  <c:v>9.480000000000004</c:v>
                </c:pt>
                <c:pt idx="38">
                  <c:v>9.4700000000000042</c:v>
                </c:pt>
                <c:pt idx="39">
                  <c:v>9.620000000000001</c:v>
                </c:pt>
                <c:pt idx="40">
                  <c:v>9.6000000000000014</c:v>
                </c:pt>
                <c:pt idx="41">
                  <c:v>9.4200000000000017</c:v>
                </c:pt>
                <c:pt idx="42">
                  <c:v>9.0100000000000051</c:v>
                </c:pt>
                <c:pt idx="43">
                  <c:v>8.1500000000000057</c:v>
                </c:pt>
                <c:pt idx="44">
                  <c:v>7.2099999999999937</c:v>
                </c:pt>
                <c:pt idx="45">
                  <c:v>7.1899999999999977</c:v>
                </c:pt>
                <c:pt idx="46">
                  <c:v>6.7800000000000011</c:v>
                </c:pt>
                <c:pt idx="47">
                  <c:v>6.0999999999999943</c:v>
                </c:pt>
                <c:pt idx="48">
                  <c:v>4.1599999999999966</c:v>
                </c:pt>
                <c:pt idx="49">
                  <c:v>3.730000000000004</c:v>
                </c:pt>
                <c:pt idx="50">
                  <c:v>3.7000000000000042</c:v>
                </c:pt>
                <c:pt idx="51">
                  <c:v>3.5699999999999932</c:v>
                </c:pt>
                <c:pt idx="52">
                  <c:v>3.6099999999999994</c:v>
                </c:pt>
                <c:pt idx="53">
                  <c:v>4.2900000000000063</c:v>
                </c:pt>
                <c:pt idx="54">
                  <c:v>5.5799999999999983</c:v>
                </c:pt>
                <c:pt idx="55">
                  <c:v>5.94</c:v>
                </c:pt>
                <c:pt idx="56">
                  <c:v>6.5699999999999905</c:v>
                </c:pt>
                <c:pt idx="57">
                  <c:v>6.5400000000000063</c:v>
                </c:pt>
                <c:pt idx="58">
                  <c:v>6.4599999999999937</c:v>
                </c:pt>
                <c:pt idx="59">
                  <c:v>6.5699999999999905</c:v>
                </c:pt>
                <c:pt idx="60">
                  <c:v>7.0699999999999905</c:v>
                </c:pt>
                <c:pt idx="61">
                  <c:v>7.2800000000000011</c:v>
                </c:pt>
                <c:pt idx="62">
                  <c:v>7.019999999999996</c:v>
                </c:pt>
                <c:pt idx="63">
                  <c:v>7.2399999999999984</c:v>
                </c:pt>
                <c:pt idx="64">
                  <c:v>7.3900000000000006</c:v>
                </c:pt>
                <c:pt idx="65">
                  <c:v>6.8900000000000006</c:v>
                </c:pt>
                <c:pt idx="66">
                  <c:v>6.4599999999999937</c:v>
                </c:pt>
                <c:pt idx="67">
                  <c:v>6.5100000000000051</c:v>
                </c:pt>
                <c:pt idx="68">
                  <c:v>6.1400000000000006</c:v>
                </c:pt>
                <c:pt idx="69">
                  <c:v>6.269999999999996</c:v>
                </c:pt>
                <c:pt idx="70">
                  <c:v>6.5</c:v>
                </c:pt>
                <c:pt idx="71">
                  <c:v>6.4699999999999989</c:v>
                </c:pt>
                <c:pt idx="72">
                  <c:v>6.0699999999999905</c:v>
                </c:pt>
                <c:pt idx="73">
                  <c:v>6.2099999999999937</c:v>
                </c:pt>
                <c:pt idx="74">
                  <c:v>6.9200000000000017</c:v>
                </c:pt>
                <c:pt idx="75">
                  <c:v>7.3299999999999965</c:v>
                </c:pt>
                <c:pt idx="76">
                  <c:v>7.5900000000000025</c:v>
                </c:pt>
                <c:pt idx="77">
                  <c:v>7.8100000000000005</c:v>
                </c:pt>
                <c:pt idx="78">
                  <c:v>7.4500000000000028</c:v>
                </c:pt>
                <c:pt idx="79">
                  <c:v>7.5499999999999972</c:v>
                </c:pt>
                <c:pt idx="80">
                  <c:v>8.0300000000000011</c:v>
                </c:pt>
                <c:pt idx="81">
                  <c:v>8.2900000000000009</c:v>
                </c:pt>
                <c:pt idx="82">
                  <c:v>9.0600000000000023</c:v>
                </c:pt>
                <c:pt idx="83">
                  <c:v>11.350000000000007</c:v>
                </c:pt>
                <c:pt idx="84">
                  <c:v>15</c:v>
                </c:pt>
                <c:pt idx="85">
                  <c:v>16.700000000000003</c:v>
                </c:pt>
                <c:pt idx="86">
                  <c:v>16.900000000000006</c:v>
                </c:pt>
                <c:pt idx="87">
                  <c:v>16.400000000000006</c:v>
                </c:pt>
                <c:pt idx="88">
                  <c:v>15.8</c:v>
                </c:pt>
                <c:pt idx="89">
                  <c:v>15.3</c:v>
                </c:pt>
                <c:pt idx="90">
                  <c:v>15.600000000000001</c:v>
                </c:pt>
                <c:pt idx="91">
                  <c:v>15.8</c:v>
                </c:pt>
                <c:pt idx="92">
                  <c:v>15.700000000000003</c:v>
                </c:pt>
                <c:pt idx="93">
                  <c:v>15.600000000000001</c:v>
                </c:pt>
                <c:pt idx="94">
                  <c:v>15</c:v>
                </c:pt>
                <c:pt idx="95">
                  <c:v>12.900000000000006</c:v>
                </c:pt>
                <c:pt idx="96">
                  <c:v>9.8000000000000025</c:v>
                </c:pt>
              </c:numCache>
            </c:numRef>
          </c:val>
        </c:ser>
        <c:gapWidth val="50"/>
        <c:axId val="56310016"/>
        <c:axId val="56315904"/>
      </c:barChart>
      <c:lineChart>
        <c:grouping val="standard"/>
        <c:ser>
          <c:idx val="0"/>
          <c:order val="0"/>
          <c:tx>
            <c:strRef>
              <c:f>Лист2!$A$7</c:f>
              <c:strCache>
                <c:ptCount val="1"/>
                <c:pt idx="0">
                  <c:v>Ключевая ставка, %</c:v>
                </c:pt>
              </c:strCache>
            </c:strRef>
          </c:tx>
          <c:spPr>
            <a:ln>
              <a:solidFill>
                <a:srgbClr val="89211B"/>
              </a:solidFill>
            </a:ln>
          </c:spPr>
          <c:marker>
            <c:symbol val="none"/>
          </c:marker>
          <c:dLbls>
            <c:dLbl>
              <c:idx val="84"/>
              <c:layout>
                <c:manualLayout>
                  <c:x val="-5.6944438216924957E-2"/>
                  <c:y val="-2.5931933099696405E-2"/>
                </c:manualLayout>
              </c:layout>
              <c:showVal val="1"/>
            </c:dLbl>
            <c:dLbl>
              <c:idx val="96"/>
              <c:layout>
                <c:manualLayout>
                  <c:x val="-9.7222211589871876E-3"/>
                  <c:y val="-3.4575910799595169E-2"/>
                </c:manualLayout>
              </c:layout>
              <c:numFmt formatCode="#,##0.0" sourceLinked="0"/>
              <c:spPr>
                <a:solidFill>
                  <a:schemeClr val="bg1"/>
                </a:solidFill>
                <a:ln>
                  <a:solidFill>
                    <a:srgbClr val="89211B"/>
                  </a:solidFill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rgbClr val="89211B"/>
                      </a:solidFill>
                    </a:defRPr>
                  </a:pPr>
                  <a:endParaRPr lang="ru-RU"/>
                </a:p>
              </c:txPr>
              <c:showVal val="1"/>
            </c:dLbl>
            <c:delete val="1"/>
            <c:numFmt formatCode="#,##0.0" sourceLinked="0"/>
            <c:txPr>
              <a:bodyPr/>
              <a:lstStyle/>
              <a:p>
                <a:pPr>
                  <a:defRPr b="1">
                    <a:solidFill>
                      <a:srgbClr val="89211B"/>
                    </a:solidFill>
                  </a:defRPr>
                </a:pPr>
                <a:endParaRPr lang="ru-RU"/>
              </a:p>
            </c:txPr>
          </c:dLbls>
          <c:cat>
            <c:numRef>
              <c:f>Лист2!$B$2:$CT$2</c:f>
              <c:numCache>
                <c:formatCode>mmm/yy</c:formatCode>
                <c:ptCount val="97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</c:numCache>
            </c:numRef>
          </c:cat>
          <c:val>
            <c:numRef>
              <c:f>Лист2!$B$7:$CT$7</c:f>
              <c:numCache>
                <c:formatCode>_-* #,##0.00_р_._-;\-* #,##0.00_р_._-;_-* "-"??_р_._-;_-@_-</c:formatCode>
                <c:ptCount val="97"/>
                <c:pt idx="0">
                  <c:v>10</c:v>
                </c:pt>
                <c:pt idx="1">
                  <c:v>10.25</c:v>
                </c:pt>
                <c:pt idx="2">
                  <c:v>10.25</c:v>
                </c:pt>
                <c:pt idx="3">
                  <c:v>10.25</c:v>
                </c:pt>
                <c:pt idx="4">
                  <c:v>10.5</c:v>
                </c:pt>
                <c:pt idx="5">
                  <c:v>10.75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13</c:v>
                </c:pt>
                <c:pt idx="13">
                  <c:v>13</c:v>
                </c:pt>
                <c:pt idx="14">
                  <c:v>13</c:v>
                </c:pt>
                <c:pt idx="15">
                  <c:v>13</c:v>
                </c:pt>
                <c:pt idx="16">
                  <c:v>12</c:v>
                </c:pt>
                <c:pt idx="17">
                  <c:v>11.5</c:v>
                </c:pt>
                <c:pt idx="18">
                  <c:v>11</c:v>
                </c:pt>
                <c:pt idx="19">
                  <c:v>10.75</c:v>
                </c:pt>
                <c:pt idx="20">
                  <c:v>10.5</c:v>
                </c:pt>
                <c:pt idx="21">
                  <c:v>10</c:v>
                </c:pt>
                <c:pt idx="22">
                  <c:v>9.5</c:v>
                </c:pt>
                <c:pt idx="23">
                  <c:v>9</c:v>
                </c:pt>
                <c:pt idx="24">
                  <c:v>8.75</c:v>
                </c:pt>
                <c:pt idx="25">
                  <c:v>8.75</c:v>
                </c:pt>
                <c:pt idx="26">
                  <c:v>8.5</c:v>
                </c:pt>
                <c:pt idx="27">
                  <c:v>8.25</c:v>
                </c:pt>
                <c:pt idx="28">
                  <c:v>8</c:v>
                </c:pt>
                <c:pt idx="29">
                  <c:v>7.75</c:v>
                </c:pt>
                <c:pt idx="30">
                  <c:v>7.75</c:v>
                </c:pt>
                <c:pt idx="31">
                  <c:v>7.75</c:v>
                </c:pt>
                <c:pt idx="32">
                  <c:v>7.75</c:v>
                </c:pt>
                <c:pt idx="33">
                  <c:v>7.75</c:v>
                </c:pt>
                <c:pt idx="34">
                  <c:v>7.75</c:v>
                </c:pt>
                <c:pt idx="35">
                  <c:v>7.75</c:v>
                </c:pt>
                <c:pt idx="36">
                  <c:v>7.75</c:v>
                </c:pt>
                <c:pt idx="37">
                  <c:v>7.75</c:v>
                </c:pt>
                <c:pt idx="38">
                  <c:v>8</c:v>
                </c:pt>
                <c:pt idx="39">
                  <c:v>8</c:v>
                </c:pt>
                <c:pt idx="40">
                  <c:v>8.25</c:v>
                </c:pt>
                <c:pt idx="41">
                  <c:v>8.25</c:v>
                </c:pt>
                <c:pt idx="42">
                  <c:v>8.25</c:v>
                </c:pt>
                <c:pt idx="43">
                  <c:v>8.25</c:v>
                </c:pt>
                <c:pt idx="44">
                  <c:v>8.25</c:v>
                </c:pt>
                <c:pt idx="45">
                  <c:v>8.25</c:v>
                </c:pt>
                <c:pt idx="46">
                  <c:v>8.25</c:v>
                </c:pt>
                <c:pt idx="47">
                  <c:v>8.25</c:v>
                </c:pt>
                <c:pt idx="48">
                  <c:v>8</c:v>
                </c:pt>
                <c:pt idx="49">
                  <c:v>8</c:v>
                </c:pt>
                <c:pt idx="50">
                  <c:v>8</c:v>
                </c:pt>
                <c:pt idx="51">
                  <c:v>8</c:v>
                </c:pt>
                <c:pt idx="52">
                  <c:v>8</c:v>
                </c:pt>
                <c:pt idx="53">
                  <c:v>8</c:v>
                </c:pt>
                <c:pt idx="54">
                  <c:v>8</c:v>
                </c:pt>
                <c:pt idx="55">
                  <c:v>8</c:v>
                </c:pt>
                <c:pt idx="56">
                  <c:v>8.25</c:v>
                </c:pt>
                <c:pt idx="57">
                  <c:v>8.25</c:v>
                </c:pt>
                <c:pt idx="58">
                  <c:v>8.25</c:v>
                </c:pt>
                <c:pt idx="59">
                  <c:v>8.25</c:v>
                </c:pt>
                <c:pt idx="60">
                  <c:v>8.25</c:v>
                </c:pt>
                <c:pt idx="61">
                  <c:v>8.25</c:v>
                </c:pt>
                <c:pt idx="62">
                  <c:v>8.25</c:v>
                </c:pt>
                <c:pt idx="63">
                  <c:v>8.25</c:v>
                </c:pt>
                <c:pt idx="64">
                  <c:v>8.25</c:v>
                </c:pt>
                <c:pt idx="65">
                  <c:v>8.25</c:v>
                </c:pt>
                <c:pt idx="66">
                  <c:v>8.25</c:v>
                </c:pt>
                <c:pt idx="67">
                  <c:v>8.25</c:v>
                </c:pt>
                <c:pt idx="68">
                  <c:v>8.25</c:v>
                </c:pt>
                <c:pt idx="69">
                  <c:v>5.5</c:v>
                </c:pt>
                <c:pt idx="70">
                  <c:v>5.5</c:v>
                </c:pt>
                <c:pt idx="71">
                  <c:v>5.5</c:v>
                </c:pt>
                <c:pt idx="72">
                  <c:v>5.5</c:v>
                </c:pt>
                <c:pt idx="73">
                  <c:v>5.5</c:v>
                </c:pt>
                <c:pt idx="74">
                  <c:v>5.5</c:v>
                </c:pt>
                <c:pt idx="75">
                  <c:v>7.0000000000000009</c:v>
                </c:pt>
                <c:pt idx="76">
                  <c:v>7.0000000000000009</c:v>
                </c:pt>
                <c:pt idx="77">
                  <c:v>7.5</c:v>
                </c:pt>
                <c:pt idx="78">
                  <c:v>7.5</c:v>
                </c:pt>
                <c:pt idx="79">
                  <c:v>8</c:v>
                </c:pt>
                <c:pt idx="80">
                  <c:v>8</c:v>
                </c:pt>
                <c:pt idx="81">
                  <c:v>8</c:v>
                </c:pt>
                <c:pt idx="82">
                  <c:v>8</c:v>
                </c:pt>
                <c:pt idx="83">
                  <c:v>9.5</c:v>
                </c:pt>
                <c:pt idx="84">
                  <c:v>17</c:v>
                </c:pt>
                <c:pt idx="85">
                  <c:v>17</c:v>
                </c:pt>
                <c:pt idx="86">
                  <c:v>15</c:v>
                </c:pt>
                <c:pt idx="87">
                  <c:v>14.000000000000002</c:v>
                </c:pt>
                <c:pt idx="88">
                  <c:v>14.000000000000002</c:v>
                </c:pt>
                <c:pt idx="89">
                  <c:v>12.5</c:v>
                </c:pt>
                <c:pt idx="90">
                  <c:v>11.5</c:v>
                </c:pt>
                <c:pt idx="91">
                  <c:v>11</c:v>
                </c:pt>
                <c:pt idx="92">
                  <c:v>11</c:v>
                </c:pt>
                <c:pt idx="93">
                  <c:v>11</c:v>
                </c:pt>
                <c:pt idx="94">
                  <c:v>11</c:v>
                </c:pt>
                <c:pt idx="95">
                  <c:v>11</c:v>
                </c:pt>
                <c:pt idx="96">
                  <c:v>11</c:v>
                </c:pt>
              </c:numCache>
            </c:numRef>
          </c:val>
        </c:ser>
        <c:marker val="1"/>
        <c:axId val="56310016"/>
        <c:axId val="56315904"/>
      </c:lineChart>
      <c:dateAx>
        <c:axId val="56310016"/>
        <c:scaling>
          <c:orientation val="minMax"/>
        </c:scaling>
        <c:axPos val="b"/>
        <c:numFmt formatCode="mmm/yy" sourceLinked="1"/>
        <c:tickLblPos val="nextTo"/>
        <c:crossAx val="56315904"/>
        <c:crosses val="autoZero"/>
        <c:auto val="1"/>
        <c:lblOffset val="100"/>
        <c:baseTimeUnit val="months"/>
      </c:dateAx>
      <c:valAx>
        <c:axId val="56315904"/>
        <c:scaling>
          <c:orientation val="minMax"/>
        </c:scaling>
        <c:axPos val="l"/>
        <c:majorGridlines/>
        <c:numFmt formatCode="#,##0.0" sourceLinked="0"/>
        <c:tickLblPos val="nextTo"/>
        <c:crossAx val="5631001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5800304483781221E-2"/>
          <c:y val="2.7515121508316292E-2"/>
          <c:w val="0.64620487246228575"/>
          <c:h val="0.95196671431698676"/>
        </c:manualLayout>
      </c:layout>
      <c:ofPieChart>
        <c:ofPieType val="bar"/>
        <c:varyColors val="1"/>
        <c:ser>
          <c:idx val="0"/>
          <c:order val="0"/>
          <c:dPt>
            <c:idx val="0"/>
            <c:spPr>
              <a:solidFill>
                <a:srgbClr val="00747A"/>
              </a:solidFill>
            </c:spPr>
          </c:dPt>
          <c:dPt>
            <c:idx val="1"/>
            <c:spPr>
              <a:ln w="38100">
                <a:solidFill>
                  <a:srgbClr val="00747A"/>
                </a:solidFill>
              </a:ln>
            </c:spPr>
          </c:dPt>
          <c:dPt>
            <c:idx val="7"/>
            <c:spPr>
              <a:solidFill>
                <a:srgbClr val="89211B"/>
              </a:solidFill>
            </c:spPr>
          </c:dPt>
          <c:dLbls>
            <c:dLbl>
              <c:idx val="0"/>
              <c:layout/>
              <c:numFmt formatCode="0%" sourceLinked="0"/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Val val="1"/>
            </c:dLbl>
            <c:dLbl>
              <c:idx val="1"/>
              <c:layout/>
              <c:dLblPos val="ctr"/>
              <c:showVal val="1"/>
            </c:dLbl>
            <c:dLbl>
              <c:idx val="2"/>
              <c:layout/>
              <c:dLblPos val="ctr"/>
              <c:showVal val="1"/>
            </c:dLbl>
            <c:dLbl>
              <c:idx val="3"/>
              <c:layout/>
              <c:dLblPos val="ctr"/>
              <c:showVal val="1"/>
            </c:dLbl>
            <c:dLbl>
              <c:idx val="4"/>
              <c:layout/>
              <c:dLblPos val="ctr"/>
              <c:showVal val="1"/>
            </c:dLbl>
            <c:dLbl>
              <c:idx val="5"/>
              <c:layout/>
              <c:dLblPos val="ctr"/>
              <c:showVal val="1"/>
            </c:dLbl>
            <c:dLbl>
              <c:idx val="6"/>
              <c:layout/>
              <c:dLblPos val="ctr"/>
              <c:showVal val="1"/>
            </c:dLbl>
            <c:dLbl>
              <c:idx val="7"/>
              <c:layout/>
              <c:numFmt formatCode="0%" sourceLinked="0"/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Val val="1"/>
            </c:dLbl>
            <c:delete val="1"/>
            <c:numFmt formatCode="0%" sourceLinked="0"/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</c:dLbls>
          <c:cat>
            <c:strRef>
              <c:f>'[Inv-if (4).xls]Лист1'!$W$34:$W$40</c:f>
              <c:strCache>
                <c:ptCount val="7"/>
                <c:pt idx="0">
                  <c:v>собственные средства</c:v>
                </c:pt>
                <c:pt idx="1">
                  <c:v>кредиты российских банков</c:v>
                </c:pt>
                <c:pt idx="2">
                  <c:v>кредиты иностранных банков и инвестиции из-за рубежа</c:v>
                </c:pt>
                <c:pt idx="3">
                  <c:v>средства бюджетов и внебюджетных фондов</c:v>
                </c:pt>
                <c:pt idx="4">
                  <c:v>средства вышестоящих организаций</c:v>
                </c:pt>
                <c:pt idx="5">
                  <c:v>заемные средства других организаций</c:v>
                </c:pt>
                <c:pt idx="6">
                  <c:v>прочие</c:v>
                </c:pt>
              </c:strCache>
            </c:strRef>
          </c:cat>
          <c:val>
            <c:numRef>
              <c:f>'[Inv-if (4).xls]Лист1'!$AD$34:$AD$40</c:f>
              <c:numCache>
                <c:formatCode>0.0%</c:formatCode>
                <c:ptCount val="7"/>
                <c:pt idx="0">
                  <c:v>0.45700000000000002</c:v>
                </c:pt>
                <c:pt idx="1">
                  <c:v>8.0000000000000043E-2</c:v>
                </c:pt>
                <c:pt idx="2">
                  <c:v>3.500000000000001E-2</c:v>
                </c:pt>
                <c:pt idx="3">
                  <c:v>0.17200000000000001</c:v>
                </c:pt>
                <c:pt idx="4">
                  <c:v>0.13200000000000001</c:v>
                </c:pt>
                <c:pt idx="5">
                  <c:v>5.5000000000000014E-2</c:v>
                </c:pt>
                <c:pt idx="6">
                  <c:v>6.8999999999999964E-2</c:v>
                </c:pt>
              </c:numCache>
            </c:numRef>
          </c:val>
        </c:ser>
        <c:gapWidth val="100"/>
        <c:splitType val="cust"/>
        <c:custSplit>
          <c:secondPiePt val="1"/>
          <c:secondPiePt val="2"/>
          <c:secondPiePt val="3"/>
          <c:secondPiePt val="4"/>
          <c:secondPiePt val="5"/>
          <c:secondPiePt val="6"/>
        </c:custSplit>
        <c:secondPieSize val="75"/>
        <c:serLines/>
      </c:ofPie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6113881658587048"/>
          <c:y val="0.18318959930378087"/>
          <c:w val="0.3319167397291416"/>
          <c:h val="0.66534783172240164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Лист1!$W$39</c:f>
              <c:strCache>
                <c:ptCount val="1"/>
                <c:pt idx="0">
                  <c:v>Доля средств российских банков в инвестициях, % (лев.шк.)</c:v>
                </c:pt>
              </c:strCache>
            </c:strRef>
          </c:tx>
          <c:spPr>
            <a:solidFill>
              <a:srgbClr val="00747A"/>
            </a:solidFill>
          </c:spPr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Val val="1"/>
          </c:dLbls>
          <c:cat>
            <c:strRef>
              <c:f>Лист1!$X$38:$AE$38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янв-сен 2015</c:v>
                </c:pt>
              </c:strCache>
            </c:strRef>
          </c:cat>
          <c:val>
            <c:numRef>
              <c:f>Лист1!$X$39:$AE$39</c:f>
              <c:numCache>
                <c:formatCode>0.0</c:formatCode>
                <c:ptCount val="8"/>
                <c:pt idx="0">
                  <c:v>8.8000000000000007</c:v>
                </c:pt>
                <c:pt idx="1">
                  <c:v>7.1000000000000005</c:v>
                </c:pt>
                <c:pt idx="2">
                  <c:v>6.7</c:v>
                </c:pt>
                <c:pt idx="3">
                  <c:v>6.8</c:v>
                </c:pt>
                <c:pt idx="4">
                  <c:v>7.2</c:v>
                </c:pt>
                <c:pt idx="5">
                  <c:v>8.9</c:v>
                </c:pt>
                <c:pt idx="6">
                  <c:v>8</c:v>
                </c:pt>
                <c:pt idx="7">
                  <c:v>6.5</c:v>
                </c:pt>
              </c:numCache>
            </c:numRef>
          </c:val>
        </c:ser>
        <c:gapWidth val="50"/>
        <c:overlap val="100"/>
        <c:axId val="53921280"/>
        <c:axId val="53922816"/>
      </c:barChart>
      <c:lineChart>
        <c:grouping val="standard"/>
        <c:ser>
          <c:idx val="1"/>
          <c:order val="1"/>
          <c:tx>
            <c:strRef>
              <c:f>Лист1!$W$40</c:f>
              <c:strCache>
                <c:ptCount val="1"/>
                <c:pt idx="0">
                  <c:v>Кредиты реальному сектору экономики, млрд.руб. (пр.шк.)</c:v>
                </c:pt>
              </c:strCache>
            </c:strRef>
          </c:tx>
          <c:spPr>
            <a:ln>
              <a:solidFill>
                <a:srgbClr val="89211B"/>
              </a:solidFill>
            </a:ln>
          </c:spPr>
          <c:marker>
            <c:symbol val="circle"/>
            <c:size val="9"/>
            <c:spPr>
              <a:solidFill>
                <a:srgbClr val="89211B"/>
              </a:solidFill>
              <a:ln>
                <a:noFill/>
              </a:ln>
            </c:spPr>
          </c:marker>
          <c:dLbls>
            <c:dLbl>
              <c:idx val="0"/>
              <c:layout/>
              <c:dLblPos val="b"/>
              <c:showVal val="1"/>
            </c:dLbl>
            <c:dLbl>
              <c:idx val="7"/>
              <c:layout>
                <c:manualLayout>
                  <c:x val="-3.8886126706890248E-2"/>
                  <c:y val="4.8799669856012112E-2"/>
                </c:manualLayout>
              </c:layout>
              <c:dLblPos val="r"/>
              <c:showVal val="1"/>
            </c:dLbl>
            <c:delete val="1"/>
            <c:numFmt formatCode="#,##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>
                    <a:solidFill>
                      <a:srgbClr val="89211B"/>
                    </a:solidFill>
                  </a:defRPr>
                </a:pPr>
                <a:endParaRPr lang="ru-RU"/>
              </a:p>
            </c:txPr>
            <c:dLblPos val="b"/>
          </c:dLbls>
          <c:cat>
            <c:strRef>
              <c:f>Лист1!$X$38:$AE$38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янв-сен 2015</c:v>
                </c:pt>
              </c:strCache>
            </c:strRef>
          </c:cat>
          <c:val>
            <c:numRef>
              <c:f>Лист1!$X$40:$AE$40</c:f>
              <c:numCache>
                <c:formatCode>0.0</c:formatCode>
                <c:ptCount val="8"/>
                <c:pt idx="0">
                  <c:v>12509.684297000013</c:v>
                </c:pt>
                <c:pt idx="1">
                  <c:v>12541.735681999999</c:v>
                </c:pt>
                <c:pt idx="2">
                  <c:v>14062.886528000001</c:v>
                </c:pt>
                <c:pt idx="3">
                  <c:v>17715.304934</c:v>
                </c:pt>
                <c:pt idx="4">
                  <c:v>19971.415555999996</c:v>
                </c:pt>
                <c:pt idx="5">
                  <c:v>22499.238114000025</c:v>
                </c:pt>
                <c:pt idx="6">
                  <c:v>29535.976178999998</c:v>
                </c:pt>
                <c:pt idx="7" formatCode="#,##0">
                  <c:v>33300.851910000012</c:v>
                </c:pt>
              </c:numCache>
            </c:numRef>
          </c:val>
        </c:ser>
        <c:marker val="1"/>
        <c:axId val="54991104"/>
        <c:axId val="54989568"/>
      </c:lineChart>
      <c:catAx>
        <c:axId val="53921280"/>
        <c:scaling>
          <c:orientation val="minMax"/>
        </c:scaling>
        <c:axPos val="b"/>
        <c:numFmt formatCode="General" sourceLinked="1"/>
        <c:tickLblPos val="nextTo"/>
        <c:crossAx val="53922816"/>
        <c:crosses val="autoZero"/>
        <c:auto val="1"/>
        <c:lblAlgn val="ctr"/>
        <c:lblOffset val="100"/>
      </c:catAx>
      <c:valAx>
        <c:axId val="53922816"/>
        <c:scaling>
          <c:orientation val="minMax"/>
          <c:max val="9"/>
        </c:scaling>
        <c:axPos val="l"/>
        <c:majorGridlines/>
        <c:numFmt formatCode="0.0" sourceLinked="1"/>
        <c:tickLblPos val="nextTo"/>
        <c:crossAx val="53921280"/>
        <c:crosses val="autoZero"/>
        <c:crossBetween val="between"/>
      </c:valAx>
      <c:valAx>
        <c:axId val="54989568"/>
        <c:scaling>
          <c:orientation val="minMax"/>
          <c:max val="45000"/>
        </c:scaling>
        <c:axPos val="r"/>
        <c:numFmt formatCode="#,##0" sourceLinked="0"/>
        <c:tickLblPos val="nextTo"/>
        <c:crossAx val="54991104"/>
        <c:crosses val="max"/>
        <c:crossBetween val="between"/>
      </c:valAx>
      <c:catAx>
        <c:axId val="54991104"/>
        <c:scaling>
          <c:orientation val="minMax"/>
        </c:scaling>
        <c:delete val="1"/>
        <c:axPos val="b"/>
        <c:numFmt formatCode="General" sourceLinked="1"/>
        <c:tickLblPos val="none"/>
        <c:crossAx val="54989568"/>
        <c:crosses val="autoZero"/>
        <c:auto val="1"/>
        <c:lblAlgn val="ctr"/>
        <c:lblOffset val="100"/>
      </c:catAx>
    </c:plotArea>
    <c:legend>
      <c:legendPos val="b"/>
      <c:layout/>
    </c:legend>
    <c:plotVisOnly val="1"/>
    <c:dispBlanksAs val="gap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89211B"/>
            </a:solidFill>
          </c:spPr>
          <c:dPt>
            <c:idx val="7"/>
            <c:spPr>
              <a:solidFill>
                <a:srgbClr val="00747A"/>
              </a:solidFill>
            </c:spPr>
          </c:dPt>
          <c:dLbls>
            <c:numFmt formatCode="#,##0" sourceLinked="0"/>
            <c:showVal val="1"/>
          </c:dLbls>
          <c:cat>
            <c:strRef>
              <c:f>Лист1!$A$18:$A$27</c:f>
              <c:strCache>
                <c:ptCount val="10"/>
                <c:pt idx="0">
                  <c:v>Китай</c:v>
                </c:pt>
                <c:pt idx="1">
                  <c:v>Корея</c:v>
                </c:pt>
                <c:pt idx="2">
                  <c:v>Малайзия</c:v>
                </c:pt>
                <c:pt idx="3">
                  <c:v>Чили</c:v>
                </c:pt>
                <c:pt idx="4">
                  <c:v>Бразилия</c:v>
                </c:pt>
                <c:pt idx="5">
                  <c:v>ЮАР</c:v>
                </c:pt>
                <c:pt idx="6">
                  <c:v>Индия</c:v>
                </c:pt>
                <c:pt idx="7">
                  <c:v>Россия</c:v>
                </c:pt>
                <c:pt idx="8">
                  <c:v>Индонезия</c:v>
                </c:pt>
                <c:pt idx="9">
                  <c:v>Мексика</c:v>
                </c:pt>
              </c:strCache>
            </c:strRef>
          </c:cat>
          <c:val>
            <c:numRef>
              <c:f>Лист1!$B$18:$B$27</c:f>
              <c:numCache>
                <c:formatCode>General</c:formatCode>
                <c:ptCount val="10"/>
                <c:pt idx="0">
                  <c:v>141.80000000000001</c:v>
                </c:pt>
                <c:pt idx="1">
                  <c:v>138.5</c:v>
                </c:pt>
                <c:pt idx="2">
                  <c:v>124.6</c:v>
                </c:pt>
                <c:pt idx="3">
                  <c:v>79.400000000000006</c:v>
                </c:pt>
                <c:pt idx="4">
                  <c:v>69.099999999999994</c:v>
                </c:pt>
                <c:pt idx="5">
                  <c:v>67.2</c:v>
                </c:pt>
                <c:pt idx="6">
                  <c:v>51.1</c:v>
                </c:pt>
                <c:pt idx="7">
                  <c:v>40.1</c:v>
                </c:pt>
                <c:pt idx="8">
                  <c:v>33</c:v>
                </c:pt>
                <c:pt idx="9">
                  <c:v>22.6</c:v>
                </c:pt>
              </c:numCache>
            </c:numRef>
          </c:val>
        </c:ser>
        <c:gapWidth val="50"/>
        <c:axId val="55045120"/>
        <c:axId val="55051008"/>
      </c:barChart>
      <c:catAx>
        <c:axId val="55045120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55051008"/>
        <c:crosses val="autoZero"/>
        <c:auto val="1"/>
        <c:lblAlgn val="ctr"/>
        <c:lblOffset val="100"/>
      </c:catAx>
      <c:valAx>
        <c:axId val="55051008"/>
        <c:scaling>
          <c:orientation val="minMax"/>
        </c:scaling>
        <c:delete val="1"/>
        <c:axPos val="l"/>
        <c:numFmt formatCode="General" sourceLinked="1"/>
        <c:tickLblPos val="none"/>
        <c:crossAx val="550451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1"/>
          <c:order val="0"/>
          <c:tx>
            <c:strRef>
              <c:f>'Кредиты - всего'!$O$62</c:f>
              <c:strCache>
                <c:ptCount val="1"/>
                <c:pt idx="0">
                  <c:v>Ставка привлечения</c:v>
                </c:pt>
              </c:strCache>
            </c:strRef>
          </c:tx>
          <c:spPr>
            <a:solidFill>
              <a:srgbClr val="00747A"/>
            </a:solidFill>
          </c:spPr>
          <c:val>
            <c:numRef>
              <c:f>'Кредиты - всего'!$P$62:$Q$62</c:f>
              <c:numCache>
                <c:formatCode>General</c:formatCode>
                <c:ptCount val="2"/>
                <c:pt idx="0">
                  <c:v>9</c:v>
                </c:pt>
                <c:pt idx="1">
                  <c:v>13</c:v>
                </c:pt>
              </c:numCache>
            </c:numRef>
          </c:val>
        </c:ser>
        <c:ser>
          <c:idx val="2"/>
          <c:order val="1"/>
          <c:tx>
            <c:strRef>
              <c:f>'Кредиты - всего'!$O$63</c:f>
              <c:strCache>
                <c:ptCount val="1"/>
                <c:pt idx="0">
                  <c:v>Плата за риск</c:v>
                </c:pt>
              </c:strCache>
            </c:strRef>
          </c:tx>
          <c:spPr>
            <a:solidFill>
              <a:srgbClr val="89211B"/>
            </a:solidFill>
          </c:spPr>
          <c:val>
            <c:numRef>
              <c:f>'Кредиты - всего'!$P$63:$Q$63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val>
        </c:ser>
        <c:ser>
          <c:idx val="3"/>
          <c:order val="2"/>
          <c:tx>
            <c:strRef>
              <c:f>'Кредиты - всего'!$O$64</c:f>
              <c:strCache>
                <c:ptCount val="1"/>
                <c:pt idx="0">
                  <c:v>Расходы на содержание</c:v>
                </c:pt>
              </c:strCache>
            </c:strRef>
          </c:tx>
          <c:spPr>
            <a:solidFill>
              <a:srgbClr val="8D932C"/>
            </a:solidFill>
          </c:spPr>
          <c:val>
            <c:numRef>
              <c:f>'Кредиты - всего'!$P$64:$Q$64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</c:ser>
        <c:ser>
          <c:idx val="4"/>
          <c:order val="3"/>
          <c:tx>
            <c:strRef>
              <c:f>'Кредиты - всего'!$O$65</c:f>
              <c:strCache>
                <c:ptCount val="1"/>
                <c:pt idx="0">
                  <c:v>Прибыль</c:v>
                </c:pt>
              </c:strCache>
            </c:strRef>
          </c:tx>
          <c:spPr>
            <a:solidFill>
              <a:srgbClr val="E15616"/>
            </a:solidFill>
          </c:spPr>
          <c:val>
            <c:numRef>
              <c:f>'Кредиты - всего'!$P$65:$Q$65</c:f>
              <c:numCache>
                <c:formatCode>General</c:formatCode>
                <c:ptCount val="2"/>
                <c:pt idx="0">
                  <c:v>1</c:v>
                </c:pt>
                <c:pt idx="1">
                  <c:v>0.2</c:v>
                </c:pt>
              </c:numCache>
            </c:numRef>
          </c:val>
        </c:ser>
        <c:gapWidth val="30"/>
        <c:overlap val="100"/>
        <c:axId val="55085696"/>
        <c:axId val="55103872"/>
      </c:barChart>
      <c:catAx>
        <c:axId val="55085696"/>
        <c:scaling>
          <c:orientation val="minMax"/>
        </c:scaling>
        <c:delete val="1"/>
        <c:axPos val="b"/>
        <c:tickLblPos val="none"/>
        <c:crossAx val="55103872"/>
        <c:crosses val="autoZero"/>
        <c:auto val="1"/>
        <c:lblAlgn val="ctr"/>
        <c:lblOffset val="100"/>
      </c:catAx>
      <c:valAx>
        <c:axId val="55103872"/>
        <c:scaling>
          <c:orientation val="minMax"/>
          <c:max val="20"/>
        </c:scaling>
        <c:delete val="1"/>
        <c:axPos val="l"/>
        <c:numFmt formatCode="General" sourceLinked="1"/>
        <c:tickLblPos val="none"/>
        <c:crossAx val="550856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4571669965145984E-2"/>
          <c:y val="5.8791569405660452E-2"/>
          <c:w val="0.89938476027984626"/>
          <c:h val="0.57992977858544925"/>
        </c:manualLayout>
      </c:layout>
      <c:barChart>
        <c:barDir val="col"/>
        <c:grouping val="clustered"/>
        <c:ser>
          <c:idx val="2"/>
          <c:order val="2"/>
          <c:tx>
            <c:strRef>
              <c:f>Лист3!$J$1</c:f>
              <c:strCache>
                <c:ptCount val="1"/>
                <c:pt idx="0">
                  <c:v>Спред между ставками кредитования и привлечения (рубли), %</c:v>
                </c:pt>
              </c:strCache>
            </c:strRef>
          </c:tx>
          <c:spPr>
            <a:solidFill>
              <a:srgbClr val="00747A"/>
            </a:solidFill>
          </c:spPr>
          <c:dLbls>
            <c:dLbl>
              <c:idx val="21"/>
              <c:layout>
                <c:manualLayout>
                  <c:x val="1.6573180753186763E-2"/>
                  <c:y val="-1.2286619155826059E-2"/>
                </c:manualLayout>
              </c:layout>
              <c:showVal val="1"/>
            </c:dLbl>
            <c:dLbl>
              <c:idx val="94"/>
              <c:layout/>
              <c:showVal val="1"/>
            </c:dLbl>
            <c:delete val="1"/>
            <c:numFmt formatCode="#,##0.0" sourceLinked="0"/>
            <c:spPr>
              <a:solidFill>
                <a:srgbClr val="00757B"/>
              </a:solidFill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</c:dLbls>
          <c:trendline>
            <c:spPr>
              <a:ln w="38100"/>
            </c:spPr>
            <c:trendlineType val="linear"/>
          </c:trendline>
          <c:cat>
            <c:multiLvlStrRef>
              <c:f>Лист3!$A$2:$B$96</c:f>
              <c:multiLvlStrCache>
                <c:ptCount val="95"/>
                <c:lvl>
                  <c:pt idx="0">
                    <c:v>янв.08</c:v>
                  </c:pt>
                  <c:pt idx="1">
                    <c:v>фев.08</c:v>
                  </c:pt>
                  <c:pt idx="2">
                    <c:v>мар.08</c:v>
                  </c:pt>
                  <c:pt idx="3">
                    <c:v>апр.08</c:v>
                  </c:pt>
                  <c:pt idx="4">
                    <c:v>май.08</c:v>
                  </c:pt>
                  <c:pt idx="5">
                    <c:v>июн.08</c:v>
                  </c:pt>
                  <c:pt idx="6">
                    <c:v>июл.08</c:v>
                  </c:pt>
                  <c:pt idx="7">
                    <c:v>авг.08</c:v>
                  </c:pt>
                  <c:pt idx="8">
                    <c:v>сен.08</c:v>
                  </c:pt>
                  <c:pt idx="9">
                    <c:v>окт.08</c:v>
                  </c:pt>
                  <c:pt idx="10">
                    <c:v>ноя.08</c:v>
                  </c:pt>
                  <c:pt idx="11">
                    <c:v>дек.08</c:v>
                  </c:pt>
                  <c:pt idx="12">
                    <c:v>янв.09</c:v>
                  </c:pt>
                  <c:pt idx="13">
                    <c:v>фев.09</c:v>
                  </c:pt>
                  <c:pt idx="14">
                    <c:v>мар.09</c:v>
                  </c:pt>
                  <c:pt idx="15">
                    <c:v>апр.09</c:v>
                  </c:pt>
                  <c:pt idx="16">
                    <c:v>май.09</c:v>
                  </c:pt>
                  <c:pt idx="17">
                    <c:v>июн.09</c:v>
                  </c:pt>
                  <c:pt idx="18">
                    <c:v>июл.09</c:v>
                  </c:pt>
                  <c:pt idx="19">
                    <c:v>авг.09</c:v>
                  </c:pt>
                  <c:pt idx="20">
                    <c:v>сен.09</c:v>
                  </c:pt>
                  <c:pt idx="21">
                    <c:v>окт.09</c:v>
                  </c:pt>
                  <c:pt idx="22">
                    <c:v>ноя.09</c:v>
                  </c:pt>
                  <c:pt idx="23">
                    <c:v>дек.09</c:v>
                  </c:pt>
                  <c:pt idx="24">
                    <c:v>янв.10</c:v>
                  </c:pt>
                  <c:pt idx="25">
                    <c:v>фев.10</c:v>
                  </c:pt>
                  <c:pt idx="26">
                    <c:v>мар.10</c:v>
                  </c:pt>
                  <c:pt idx="27">
                    <c:v>апр.10</c:v>
                  </c:pt>
                  <c:pt idx="28">
                    <c:v>май.10</c:v>
                  </c:pt>
                  <c:pt idx="29">
                    <c:v>июн.10</c:v>
                  </c:pt>
                  <c:pt idx="30">
                    <c:v>июл.10</c:v>
                  </c:pt>
                  <c:pt idx="31">
                    <c:v>авг.10</c:v>
                  </c:pt>
                  <c:pt idx="32">
                    <c:v>сен.10</c:v>
                  </c:pt>
                  <c:pt idx="33">
                    <c:v>окт.10</c:v>
                  </c:pt>
                  <c:pt idx="34">
                    <c:v>ноя.10</c:v>
                  </c:pt>
                  <c:pt idx="35">
                    <c:v>дек.10</c:v>
                  </c:pt>
                  <c:pt idx="36">
                    <c:v>янв.11</c:v>
                  </c:pt>
                  <c:pt idx="37">
                    <c:v>фев.11</c:v>
                  </c:pt>
                  <c:pt idx="38">
                    <c:v>мар.11</c:v>
                  </c:pt>
                  <c:pt idx="39">
                    <c:v>апр.11</c:v>
                  </c:pt>
                  <c:pt idx="40">
                    <c:v>май.11</c:v>
                  </c:pt>
                  <c:pt idx="41">
                    <c:v>июн.11</c:v>
                  </c:pt>
                  <c:pt idx="42">
                    <c:v>июл.11</c:v>
                  </c:pt>
                  <c:pt idx="43">
                    <c:v>авг.11</c:v>
                  </c:pt>
                  <c:pt idx="44">
                    <c:v>сен.11</c:v>
                  </c:pt>
                  <c:pt idx="45">
                    <c:v>окт.11</c:v>
                  </c:pt>
                  <c:pt idx="46">
                    <c:v>ноя.11</c:v>
                  </c:pt>
                  <c:pt idx="47">
                    <c:v>дек.11</c:v>
                  </c:pt>
                  <c:pt idx="48">
                    <c:v>янв.12</c:v>
                  </c:pt>
                  <c:pt idx="49">
                    <c:v>фев.12</c:v>
                  </c:pt>
                  <c:pt idx="50">
                    <c:v>мар.12</c:v>
                  </c:pt>
                  <c:pt idx="51">
                    <c:v>апр.12</c:v>
                  </c:pt>
                  <c:pt idx="52">
                    <c:v>май.12</c:v>
                  </c:pt>
                  <c:pt idx="53">
                    <c:v>июн.12</c:v>
                  </c:pt>
                  <c:pt idx="54">
                    <c:v>июл.12</c:v>
                  </c:pt>
                  <c:pt idx="55">
                    <c:v>авг.12</c:v>
                  </c:pt>
                  <c:pt idx="56">
                    <c:v>сен.12</c:v>
                  </c:pt>
                  <c:pt idx="57">
                    <c:v>окт.12</c:v>
                  </c:pt>
                  <c:pt idx="58">
                    <c:v>ноя.12</c:v>
                  </c:pt>
                  <c:pt idx="59">
                    <c:v>дек.12</c:v>
                  </c:pt>
                  <c:pt idx="60">
                    <c:v>янв.13</c:v>
                  </c:pt>
                  <c:pt idx="61">
                    <c:v>фев.13</c:v>
                  </c:pt>
                  <c:pt idx="62">
                    <c:v>мар.13</c:v>
                  </c:pt>
                  <c:pt idx="63">
                    <c:v>апр.13</c:v>
                  </c:pt>
                  <c:pt idx="64">
                    <c:v>май.13</c:v>
                  </c:pt>
                  <c:pt idx="65">
                    <c:v>июн.13</c:v>
                  </c:pt>
                  <c:pt idx="66">
                    <c:v>июл.13</c:v>
                  </c:pt>
                  <c:pt idx="67">
                    <c:v>авг.13</c:v>
                  </c:pt>
                  <c:pt idx="68">
                    <c:v>сен.13</c:v>
                  </c:pt>
                  <c:pt idx="69">
                    <c:v>окт.13</c:v>
                  </c:pt>
                  <c:pt idx="70">
                    <c:v>ноя.13</c:v>
                  </c:pt>
                  <c:pt idx="71">
                    <c:v>дек.13</c:v>
                  </c:pt>
                  <c:pt idx="72">
                    <c:v>янв.14</c:v>
                  </c:pt>
                  <c:pt idx="73">
                    <c:v>фев.14</c:v>
                  </c:pt>
                  <c:pt idx="74">
                    <c:v>мар.14</c:v>
                  </c:pt>
                  <c:pt idx="75">
                    <c:v>апр.14</c:v>
                  </c:pt>
                  <c:pt idx="76">
                    <c:v>май.14</c:v>
                  </c:pt>
                  <c:pt idx="77">
                    <c:v>июн.14</c:v>
                  </c:pt>
                  <c:pt idx="78">
                    <c:v>июл.14</c:v>
                  </c:pt>
                  <c:pt idx="79">
                    <c:v>авг.14</c:v>
                  </c:pt>
                  <c:pt idx="80">
                    <c:v>сен.14</c:v>
                  </c:pt>
                  <c:pt idx="81">
                    <c:v>окт.14</c:v>
                  </c:pt>
                  <c:pt idx="82">
                    <c:v>ноя.14</c:v>
                  </c:pt>
                  <c:pt idx="83">
                    <c:v>дек.14</c:v>
                  </c:pt>
                  <c:pt idx="84">
                    <c:v>янв.15</c:v>
                  </c:pt>
                  <c:pt idx="85">
                    <c:v>фев.15</c:v>
                  </c:pt>
                  <c:pt idx="86">
                    <c:v>мар.15</c:v>
                  </c:pt>
                  <c:pt idx="87">
                    <c:v>апр.15</c:v>
                  </c:pt>
                  <c:pt idx="88">
                    <c:v>май.15</c:v>
                  </c:pt>
                  <c:pt idx="89">
                    <c:v>июн.15</c:v>
                  </c:pt>
                  <c:pt idx="90">
                    <c:v>июл.15</c:v>
                  </c:pt>
                  <c:pt idx="91">
                    <c:v>авг.15</c:v>
                  </c:pt>
                  <c:pt idx="92">
                    <c:v>сен.15</c:v>
                  </c:pt>
                  <c:pt idx="93">
                    <c:v>окт.15</c:v>
                  </c:pt>
                  <c:pt idx="94">
                    <c:v>ноя.15</c:v>
                  </c:pt>
                </c:lvl>
                <c:lvl>
                  <c:pt idx="0">
                    <c:v>2008</c:v>
                  </c:pt>
                  <c:pt idx="12">
                    <c:v>2009</c:v>
                  </c:pt>
                  <c:pt idx="24">
                    <c:v>2010</c:v>
                  </c:pt>
                  <c:pt idx="36">
                    <c:v>2011</c:v>
                  </c:pt>
                  <c:pt idx="48">
                    <c:v>2012</c:v>
                  </c:pt>
                  <c:pt idx="60">
                    <c:v>2013</c:v>
                  </c:pt>
                  <c:pt idx="72">
                    <c:v>2014</c:v>
                  </c:pt>
                  <c:pt idx="84">
                    <c:v>2015</c:v>
                  </c:pt>
                </c:lvl>
              </c:multiLvlStrCache>
            </c:multiLvlStrRef>
          </c:cat>
          <c:val>
            <c:numRef>
              <c:f>Лист3!$J$2:$J$96</c:f>
              <c:numCache>
                <c:formatCode>0.00</c:formatCode>
                <c:ptCount val="95"/>
                <c:pt idx="0">
                  <c:v>6.3562214365913734</c:v>
                </c:pt>
                <c:pt idx="1">
                  <c:v>6.3141059159997308</c:v>
                </c:pt>
                <c:pt idx="2">
                  <c:v>6.0760120930587194</c:v>
                </c:pt>
                <c:pt idx="3">
                  <c:v>6.0874997334270704</c:v>
                </c:pt>
                <c:pt idx="4">
                  <c:v>6.473343424269256</c:v>
                </c:pt>
                <c:pt idx="5">
                  <c:v>6.0566905193524905</c:v>
                </c:pt>
                <c:pt idx="6">
                  <c:v>6.2938817867660068</c:v>
                </c:pt>
                <c:pt idx="7">
                  <c:v>5.5802811514556874</c:v>
                </c:pt>
                <c:pt idx="8">
                  <c:v>5.6461114936880774</c:v>
                </c:pt>
                <c:pt idx="9">
                  <c:v>6.1006345590360507</c:v>
                </c:pt>
                <c:pt idx="10">
                  <c:v>5.0848407923122414</c:v>
                </c:pt>
                <c:pt idx="11">
                  <c:v>5.5639539245618987</c:v>
                </c:pt>
                <c:pt idx="12">
                  <c:v>4.6257283228885715</c:v>
                </c:pt>
                <c:pt idx="13">
                  <c:v>5.3788240405105805</c:v>
                </c:pt>
                <c:pt idx="14">
                  <c:v>6.3384201674471274</c:v>
                </c:pt>
                <c:pt idx="15">
                  <c:v>6.3286163323483446</c:v>
                </c:pt>
                <c:pt idx="16">
                  <c:v>6.5329654238132324</c:v>
                </c:pt>
                <c:pt idx="17">
                  <c:v>6.6449710008620491</c:v>
                </c:pt>
                <c:pt idx="18">
                  <c:v>6.6782255489720264</c:v>
                </c:pt>
                <c:pt idx="19">
                  <c:v>6.6804405374018865</c:v>
                </c:pt>
                <c:pt idx="20">
                  <c:v>6.3539665967823966</c:v>
                </c:pt>
                <c:pt idx="21">
                  <c:v>7.2212669512811134</c:v>
                </c:pt>
                <c:pt idx="22">
                  <c:v>6.4531777366532372</c:v>
                </c:pt>
                <c:pt idx="23">
                  <c:v>6.2601890745330842</c:v>
                </c:pt>
                <c:pt idx="24">
                  <c:v>6.6286229292150045</c:v>
                </c:pt>
                <c:pt idx="25">
                  <c:v>7.2662680722319894</c:v>
                </c:pt>
                <c:pt idx="26">
                  <c:v>6.5110379865945314</c:v>
                </c:pt>
                <c:pt idx="27">
                  <c:v>6.8599191313762855</c:v>
                </c:pt>
                <c:pt idx="28">
                  <c:v>6.802421362129027</c:v>
                </c:pt>
                <c:pt idx="29">
                  <c:v>6.8920318566165912</c:v>
                </c:pt>
                <c:pt idx="30">
                  <c:v>6.5656860168661799</c:v>
                </c:pt>
                <c:pt idx="31">
                  <c:v>6.5796058691398764</c:v>
                </c:pt>
                <c:pt idx="32">
                  <c:v>5.765405639519444</c:v>
                </c:pt>
                <c:pt idx="33">
                  <c:v>5.6565207196453855</c:v>
                </c:pt>
                <c:pt idx="34">
                  <c:v>5.5329389867778165</c:v>
                </c:pt>
                <c:pt idx="35">
                  <c:v>4.9273174891760485</c:v>
                </c:pt>
                <c:pt idx="36">
                  <c:v>5.7530144129053244</c:v>
                </c:pt>
                <c:pt idx="37">
                  <c:v>4.9870578522795279</c:v>
                </c:pt>
                <c:pt idx="38">
                  <c:v>5.3688291419069785</c:v>
                </c:pt>
                <c:pt idx="39">
                  <c:v>5.0918011485942021</c:v>
                </c:pt>
                <c:pt idx="40">
                  <c:v>4.9542721297638153</c:v>
                </c:pt>
                <c:pt idx="41">
                  <c:v>4.9195457896992929</c:v>
                </c:pt>
                <c:pt idx="42">
                  <c:v>4.7258507812224</c:v>
                </c:pt>
                <c:pt idx="43">
                  <c:v>4.6336775564107073</c:v>
                </c:pt>
                <c:pt idx="44">
                  <c:v>4.0018129877373374</c:v>
                </c:pt>
                <c:pt idx="45">
                  <c:v>3.3081589145092942</c:v>
                </c:pt>
                <c:pt idx="46">
                  <c:v>3.1738805135344457</c:v>
                </c:pt>
                <c:pt idx="47">
                  <c:v>3.577464150185846</c:v>
                </c:pt>
                <c:pt idx="48">
                  <c:v>3.4183248460152442</c:v>
                </c:pt>
                <c:pt idx="49">
                  <c:v>4.5905534481551085</c:v>
                </c:pt>
                <c:pt idx="50">
                  <c:v>4.4281448213152022</c:v>
                </c:pt>
                <c:pt idx="51">
                  <c:v>3.8393407765916181</c:v>
                </c:pt>
                <c:pt idx="52">
                  <c:v>4.1610406140427827</c:v>
                </c:pt>
                <c:pt idx="53">
                  <c:v>3.7502514447233581</c:v>
                </c:pt>
                <c:pt idx="54">
                  <c:v>3.5777470613372757</c:v>
                </c:pt>
                <c:pt idx="55">
                  <c:v>3.3177792348932069</c:v>
                </c:pt>
                <c:pt idx="56">
                  <c:v>3.5580007832173672</c:v>
                </c:pt>
                <c:pt idx="57">
                  <c:v>3.3492746954567023</c:v>
                </c:pt>
                <c:pt idx="58">
                  <c:v>3.7595573364311181</c:v>
                </c:pt>
                <c:pt idx="59">
                  <c:v>3.2778992895265202</c:v>
                </c:pt>
                <c:pt idx="60">
                  <c:v>3.7989671171789672</c:v>
                </c:pt>
                <c:pt idx="61">
                  <c:v>4.2481104758080441</c:v>
                </c:pt>
                <c:pt idx="62">
                  <c:v>3.9965946857339332</c:v>
                </c:pt>
                <c:pt idx="63">
                  <c:v>4.4936828698000841</c:v>
                </c:pt>
                <c:pt idx="64">
                  <c:v>4.0837760887533712</c:v>
                </c:pt>
                <c:pt idx="65">
                  <c:v>3.9219881464782587</c:v>
                </c:pt>
                <c:pt idx="66">
                  <c:v>3.7359905180630992</c:v>
                </c:pt>
                <c:pt idx="67">
                  <c:v>3.6689688598830195</c:v>
                </c:pt>
                <c:pt idx="68">
                  <c:v>3.7585923068777394</c:v>
                </c:pt>
                <c:pt idx="69">
                  <c:v>3.8484539508477758</c:v>
                </c:pt>
                <c:pt idx="70">
                  <c:v>3.5115111939005779</c:v>
                </c:pt>
                <c:pt idx="71">
                  <c:v>3.1004402658266592</c:v>
                </c:pt>
                <c:pt idx="72">
                  <c:v>3.2685215692483087</c:v>
                </c:pt>
                <c:pt idx="73">
                  <c:v>3.7498322459433346</c:v>
                </c:pt>
                <c:pt idx="74">
                  <c:v>2.8280725221111438</c:v>
                </c:pt>
                <c:pt idx="75">
                  <c:v>2.6924362676474898</c:v>
                </c:pt>
                <c:pt idx="76">
                  <c:v>2.5855665150018821</c:v>
                </c:pt>
                <c:pt idx="77">
                  <c:v>2.9416233010465151</c:v>
                </c:pt>
                <c:pt idx="78">
                  <c:v>3.0851964546381989</c:v>
                </c:pt>
                <c:pt idx="79">
                  <c:v>2.9056899086647987</c:v>
                </c:pt>
                <c:pt idx="80">
                  <c:v>3.0529015417739651</c:v>
                </c:pt>
                <c:pt idx="81">
                  <c:v>3.3415839128534941</c:v>
                </c:pt>
                <c:pt idx="82">
                  <c:v>2.3905440147107164</c:v>
                </c:pt>
                <c:pt idx="83">
                  <c:v>-0.49435333670324688</c:v>
                </c:pt>
                <c:pt idx="84">
                  <c:v>0.97830547029850301</c:v>
                </c:pt>
                <c:pt idx="85">
                  <c:v>2.3492178342032362</c:v>
                </c:pt>
                <c:pt idx="86">
                  <c:v>2.6310626733830929</c:v>
                </c:pt>
                <c:pt idx="87">
                  <c:v>2.3872850324355959</c:v>
                </c:pt>
                <c:pt idx="88">
                  <c:v>3.5428284940745964</c:v>
                </c:pt>
                <c:pt idx="89">
                  <c:v>3.0097053955875825</c:v>
                </c:pt>
                <c:pt idx="90">
                  <c:v>2.9319615940746879</c:v>
                </c:pt>
                <c:pt idx="91">
                  <c:v>3.4841614632635629</c:v>
                </c:pt>
                <c:pt idx="92">
                  <c:v>2.8971644250177366</c:v>
                </c:pt>
                <c:pt idx="93">
                  <c:v>2.9541272323719503</c:v>
                </c:pt>
                <c:pt idx="94">
                  <c:v>2.9095764221703941</c:v>
                </c:pt>
              </c:numCache>
            </c:numRef>
          </c:val>
        </c:ser>
        <c:gapWidth val="50"/>
        <c:axId val="55133312"/>
        <c:axId val="55134848"/>
      </c:barChart>
      <c:lineChart>
        <c:grouping val="standard"/>
        <c:ser>
          <c:idx val="0"/>
          <c:order val="0"/>
          <c:tx>
            <c:strRef>
              <c:f>Лист3!$C$1</c:f>
              <c:strCache>
                <c:ptCount val="1"/>
                <c:pt idx="0">
                  <c:v>Ставка кредитования ЮЛ (рубли), %</c:v>
                </c:pt>
              </c:strCache>
            </c:strRef>
          </c:tx>
          <c:spPr>
            <a:ln>
              <a:solidFill>
                <a:srgbClr val="89211B"/>
              </a:solidFill>
            </a:ln>
          </c:spPr>
          <c:marker>
            <c:symbol val="none"/>
          </c:marker>
          <c:dPt>
            <c:idx val="14"/>
            <c:marker>
              <c:symbol val="circle"/>
              <c:size val="7"/>
              <c:spPr>
                <a:solidFill>
                  <a:srgbClr val="89211B"/>
                </a:solidFill>
                <a:ln>
                  <a:noFill/>
                </a:ln>
              </c:spPr>
            </c:marker>
          </c:dPt>
          <c:dPt>
            <c:idx val="45"/>
            <c:marker>
              <c:symbol val="circle"/>
              <c:size val="7"/>
              <c:spPr>
                <a:solidFill>
                  <a:srgbClr val="89211B"/>
                </a:solidFill>
                <a:ln>
                  <a:noFill/>
                </a:ln>
              </c:spPr>
            </c:marker>
          </c:dPt>
          <c:dPt>
            <c:idx val="85"/>
            <c:marker>
              <c:symbol val="circle"/>
              <c:size val="7"/>
              <c:spPr>
                <a:solidFill>
                  <a:srgbClr val="89211B"/>
                </a:solidFill>
                <a:ln>
                  <a:noFill/>
                </a:ln>
              </c:spPr>
            </c:marker>
          </c:dPt>
          <c:dPt>
            <c:idx val="94"/>
            <c:marker>
              <c:symbol val="circle"/>
              <c:size val="7"/>
              <c:spPr>
                <a:solidFill>
                  <a:srgbClr val="89211B"/>
                </a:solidFill>
                <a:ln>
                  <a:noFill/>
                </a:ln>
              </c:spPr>
            </c:marker>
          </c:dPt>
          <c:dLbls>
            <c:dLbl>
              <c:idx val="14"/>
              <c:layout>
                <c:manualLayout>
                  <c:x val="-4.9719542259560309E-2"/>
                  <c:y val="-3.4402533636312981E-2"/>
                </c:manualLayout>
              </c:layout>
              <c:showVal val="1"/>
            </c:dLbl>
            <c:dLbl>
              <c:idx val="45"/>
              <c:layout>
                <c:manualLayout>
                  <c:x val="-3.788155600728401E-2"/>
                  <c:y val="3.1945209805147742E-2"/>
                </c:manualLayout>
              </c:layout>
              <c:showVal val="1"/>
            </c:dLbl>
            <c:dLbl>
              <c:idx val="85"/>
              <c:layout>
                <c:manualLayout>
                  <c:x val="-4.9719542259560309E-2"/>
                  <c:y val="-2.9487885973982556E-2"/>
                </c:manualLayout>
              </c:layout>
              <c:showVal val="1"/>
            </c:dLbl>
            <c:dLbl>
              <c:idx val="94"/>
              <c:layout>
                <c:manualLayout>
                  <c:x val="0"/>
                  <c:y val="3.6859857467478246E-2"/>
                </c:manualLayout>
              </c:layout>
              <c:showVal val="1"/>
            </c:dLbl>
            <c:delete val="1"/>
            <c:numFmt formatCode="#,##0.0" sourceLinked="0"/>
            <c:txPr>
              <a:bodyPr/>
              <a:lstStyle/>
              <a:p>
                <a:pPr>
                  <a:defRPr b="1">
                    <a:solidFill>
                      <a:srgbClr val="89211B"/>
                    </a:solidFill>
                  </a:defRPr>
                </a:pPr>
                <a:endParaRPr lang="ru-RU"/>
              </a:p>
            </c:txPr>
          </c:dLbls>
          <c:cat>
            <c:multiLvlStrRef>
              <c:f>Лист3!$A$2:$B$96</c:f>
              <c:multiLvlStrCache>
                <c:ptCount val="95"/>
                <c:lvl>
                  <c:pt idx="0">
                    <c:v>янв.08</c:v>
                  </c:pt>
                  <c:pt idx="1">
                    <c:v>фев.08</c:v>
                  </c:pt>
                  <c:pt idx="2">
                    <c:v>мар.08</c:v>
                  </c:pt>
                  <c:pt idx="3">
                    <c:v>апр.08</c:v>
                  </c:pt>
                  <c:pt idx="4">
                    <c:v>май.08</c:v>
                  </c:pt>
                  <c:pt idx="5">
                    <c:v>июн.08</c:v>
                  </c:pt>
                  <c:pt idx="6">
                    <c:v>июл.08</c:v>
                  </c:pt>
                  <c:pt idx="7">
                    <c:v>авг.08</c:v>
                  </c:pt>
                  <c:pt idx="8">
                    <c:v>сен.08</c:v>
                  </c:pt>
                  <c:pt idx="9">
                    <c:v>окт.08</c:v>
                  </c:pt>
                  <c:pt idx="10">
                    <c:v>ноя.08</c:v>
                  </c:pt>
                  <c:pt idx="11">
                    <c:v>дек.08</c:v>
                  </c:pt>
                  <c:pt idx="12">
                    <c:v>янв.09</c:v>
                  </c:pt>
                  <c:pt idx="13">
                    <c:v>фев.09</c:v>
                  </c:pt>
                  <c:pt idx="14">
                    <c:v>мар.09</c:v>
                  </c:pt>
                  <c:pt idx="15">
                    <c:v>апр.09</c:v>
                  </c:pt>
                  <c:pt idx="16">
                    <c:v>май.09</c:v>
                  </c:pt>
                  <c:pt idx="17">
                    <c:v>июн.09</c:v>
                  </c:pt>
                  <c:pt idx="18">
                    <c:v>июл.09</c:v>
                  </c:pt>
                  <c:pt idx="19">
                    <c:v>авг.09</c:v>
                  </c:pt>
                  <c:pt idx="20">
                    <c:v>сен.09</c:v>
                  </c:pt>
                  <c:pt idx="21">
                    <c:v>окт.09</c:v>
                  </c:pt>
                  <c:pt idx="22">
                    <c:v>ноя.09</c:v>
                  </c:pt>
                  <c:pt idx="23">
                    <c:v>дек.09</c:v>
                  </c:pt>
                  <c:pt idx="24">
                    <c:v>янв.10</c:v>
                  </c:pt>
                  <c:pt idx="25">
                    <c:v>фев.10</c:v>
                  </c:pt>
                  <c:pt idx="26">
                    <c:v>мар.10</c:v>
                  </c:pt>
                  <c:pt idx="27">
                    <c:v>апр.10</c:v>
                  </c:pt>
                  <c:pt idx="28">
                    <c:v>май.10</c:v>
                  </c:pt>
                  <c:pt idx="29">
                    <c:v>июн.10</c:v>
                  </c:pt>
                  <c:pt idx="30">
                    <c:v>июл.10</c:v>
                  </c:pt>
                  <c:pt idx="31">
                    <c:v>авг.10</c:v>
                  </c:pt>
                  <c:pt idx="32">
                    <c:v>сен.10</c:v>
                  </c:pt>
                  <c:pt idx="33">
                    <c:v>окт.10</c:v>
                  </c:pt>
                  <c:pt idx="34">
                    <c:v>ноя.10</c:v>
                  </c:pt>
                  <c:pt idx="35">
                    <c:v>дек.10</c:v>
                  </c:pt>
                  <c:pt idx="36">
                    <c:v>янв.11</c:v>
                  </c:pt>
                  <c:pt idx="37">
                    <c:v>фев.11</c:v>
                  </c:pt>
                  <c:pt idx="38">
                    <c:v>мар.11</c:v>
                  </c:pt>
                  <c:pt idx="39">
                    <c:v>апр.11</c:v>
                  </c:pt>
                  <c:pt idx="40">
                    <c:v>май.11</c:v>
                  </c:pt>
                  <c:pt idx="41">
                    <c:v>июн.11</c:v>
                  </c:pt>
                  <c:pt idx="42">
                    <c:v>июл.11</c:v>
                  </c:pt>
                  <c:pt idx="43">
                    <c:v>авг.11</c:v>
                  </c:pt>
                  <c:pt idx="44">
                    <c:v>сен.11</c:v>
                  </c:pt>
                  <c:pt idx="45">
                    <c:v>окт.11</c:v>
                  </c:pt>
                  <c:pt idx="46">
                    <c:v>ноя.11</c:v>
                  </c:pt>
                  <c:pt idx="47">
                    <c:v>дек.11</c:v>
                  </c:pt>
                  <c:pt idx="48">
                    <c:v>янв.12</c:v>
                  </c:pt>
                  <c:pt idx="49">
                    <c:v>фев.12</c:v>
                  </c:pt>
                  <c:pt idx="50">
                    <c:v>мар.12</c:v>
                  </c:pt>
                  <c:pt idx="51">
                    <c:v>апр.12</c:v>
                  </c:pt>
                  <c:pt idx="52">
                    <c:v>май.12</c:v>
                  </c:pt>
                  <c:pt idx="53">
                    <c:v>июн.12</c:v>
                  </c:pt>
                  <c:pt idx="54">
                    <c:v>июл.12</c:v>
                  </c:pt>
                  <c:pt idx="55">
                    <c:v>авг.12</c:v>
                  </c:pt>
                  <c:pt idx="56">
                    <c:v>сен.12</c:v>
                  </c:pt>
                  <c:pt idx="57">
                    <c:v>окт.12</c:v>
                  </c:pt>
                  <c:pt idx="58">
                    <c:v>ноя.12</c:v>
                  </c:pt>
                  <c:pt idx="59">
                    <c:v>дек.12</c:v>
                  </c:pt>
                  <c:pt idx="60">
                    <c:v>янв.13</c:v>
                  </c:pt>
                  <c:pt idx="61">
                    <c:v>фев.13</c:v>
                  </c:pt>
                  <c:pt idx="62">
                    <c:v>мар.13</c:v>
                  </c:pt>
                  <c:pt idx="63">
                    <c:v>апр.13</c:v>
                  </c:pt>
                  <c:pt idx="64">
                    <c:v>май.13</c:v>
                  </c:pt>
                  <c:pt idx="65">
                    <c:v>июн.13</c:v>
                  </c:pt>
                  <c:pt idx="66">
                    <c:v>июл.13</c:v>
                  </c:pt>
                  <c:pt idx="67">
                    <c:v>авг.13</c:v>
                  </c:pt>
                  <c:pt idx="68">
                    <c:v>сен.13</c:v>
                  </c:pt>
                  <c:pt idx="69">
                    <c:v>окт.13</c:v>
                  </c:pt>
                  <c:pt idx="70">
                    <c:v>ноя.13</c:v>
                  </c:pt>
                  <c:pt idx="71">
                    <c:v>дек.13</c:v>
                  </c:pt>
                  <c:pt idx="72">
                    <c:v>янв.14</c:v>
                  </c:pt>
                  <c:pt idx="73">
                    <c:v>фев.14</c:v>
                  </c:pt>
                  <c:pt idx="74">
                    <c:v>мар.14</c:v>
                  </c:pt>
                  <c:pt idx="75">
                    <c:v>апр.14</c:v>
                  </c:pt>
                  <c:pt idx="76">
                    <c:v>май.14</c:v>
                  </c:pt>
                  <c:pt idx="77">
                    <c:v>июн.14</c:v>
                  </c:pt>
                  <c:pt idx="78">
                    <c:v>июл.14</c:v>
                  </c:pt>
                  <c:pt idx="79">
                    <c:v>авг.14</c:v>
                  </c:pt>
                  <c:pt idx="80">
                    <c:v>сен.14</c:v>
                  </c:pt>
                  <c:pt idx="81">
                    <c:v>окт.14</c:v>
                  </c:pt>
                  <c:pt idx="82">
                    <c:v>ноя.14</c:v>
                  </c:pt>
                  <c:pt idx="83">
                    <c:v>дек.14</c:v>
                  </c:pt>
                  <c:pt idx="84">
                    <c:v>янв.15</c:v>
                  </c:pt>
                  <c:pt idx="85">
                    <c:v>фев.15</c:v>
                  </c:pt>
                  <c:pt idx="86">
                    <c:v>мар.15</c:v>
                  </c:pt>
                  <c:pt idx="87">
                    <c:v>апр.15</c:v>
                  </c:pt>
                  <c:pt idx="88">
                    <c:v>май.15</c:v>
                  </c:pt>
                  <c:pt idx="89">
                    <c:v>июн.15</c:v>
                  </c:pt>
                  <c:pt idx="90">
                    <c:v>июл.15</c:v>
                  </c:pt>
                  <c:pt idx="91">
                    <c:v>авг.15</c:v>
                  </c:pt>
                  <c:pt idx="92">
                    <c:v>сен.15</c:v>
                  </c:pt>
                  <c:pt idx="93">
                    <c:v>окт.15</c:v>
                  </c:pt>
                  <c:pt idx="94">
                    <c:v>ноя.15</c:v>
                  </c:pt>
                </c:lvl>
                <c:lvl>
                  <c:pt idx="0">
                    <c:v>2008</c:v>
                  </c:pt>
                  <c:pt idx="12">
                    <c:v>2009</c:v>
                  </c:pt>
                  <c:pt idx="24">
                    <c:v>2010</c:v>
                  </c:pt>
                  <c:pt idx="36">
                    <c:v>2011</c:v>
                  </c:pt>
                  <c:pt idx="48">
                    <c:v>2012</c:v>
                  </c:pt>
                  <c:pt idx="60">
                    <c:v>2013</c:v>
                  </c:pt>
                  <c:pt idx="72">
                    <c:v>2014</c:v>
                  </c:pt>
                  <c:pt idx="84">
                    <c:v>2015</c:v>
                  </c:pt>
                </c:lvl>
              </c:multiLvlStrCache>
            </c:multiLvlStrRef>
          </c:cat>
          <c:val>
            <c:numRef>
              <c:f>Лист3!$C$2:$C$96</c:f>
              <c:numCache>
                <c:formatCode>_-* #,##0.00_р_._-;\-* #,##0.00_р_._-;_-* "-"??_р_._-;_-@_-</c:formatCode>
                <c:ptCount val="95"/>
                <c:pt idx="0">
                  <c:v>11.009483432929754</c:v>
                </c:pt>
                <c:pt idx="1">
                  <c:v>11.558833794814461</c:v>
                </c:pt>
                <c:pt idx="2">
                  <c:v>11.716064693233665</c:v>
                </c:pt>
                <c:pt idx="3">
                  <c:v>11.706641931389322</c:v>
                </c:pt>
                <c:pt idx="4">
                  <c:v>11.784272470007341</c:v>
                </c:pt>
                <c:pt idx="5">
                  <c:v>11.856179299923674</c:v>
                </c:pt>
                <c:pt idx="6">
                  <c:v>12.236173631586908</c:v>
                </c:pt>
                <c:pt idx="7">
                  <c:v>12.454525343462254</c:v>
                </c:pt>
                <c:pt idx="8">
                  <c:v>13.009248722555148</c:v>
                </c:pt>
                <c:pt idx="9">
                  <c:v>13.746234826921803</c:v>
                </c:pt>
                <c:pt idx="10">
                  <c:v>13.937208987400668</c:v>
                </c:pt>
                <c:pt idx="11">
                  <c:v>14.400094290380348</c:v>
                </c:pt>
                <c:pt idx="12">
                  <c:v>14.930280041019317</c:v>
                </c:pt>
                <c:pt idx="13">
                  <c:v>15.12024792822265</c:v>
                </c:pt>
                <c:pt idx="14">
                  <c:v>15.668486062941952</c:v>
                </c:pt>
                <c:pt idx="15">
                  <c:v>15.570934431939722</c:v>
                </c:pt>
                <c:pt idx="16">
                  <c:v>15.368399715494503</c:v>
                </c:pt>
                <c:pt idx="17">
                  <c:v>15.095664758989745</c:v>
                </c:pt>
                <c:pt idx="18">
                  <c:v>14.701838565128369</c:v>
                </c:pt>
                <c:pt idx="19">
                  <c:v>14.917935552319006</c:v>
                </c:pt>
                <c:pt idx="20">
                  <c:v>14.18369030283195</c:v>
                </c:pt>
                <c:pt idx="21">
                  <c:v>14.306608536525779</c:v>
                </c:pt>
                <c:pt idx="22">
                  <c:v>13.192539944550916</c:v>
                </c:pt>
                <c:pt idx="23">
                  <c:v>12.85160501093007</c:v>
                </c:pt>
                <c:pt idx="24">
                  <c:v>13.359844461810702</c:v>
                </c:pt>
                <c:pt idx="25">
                  <c:v>12.794427731885902</c:v>
                </c:pt>
                <c:pt idx="26">
                  <c:v>11.685451951776782</c:v>
                </c:pt>
                <c:pt idx="27">
                  <c:v>11.476131458294304</c:v>
                </c:pt>
                <c:pt idx="28">
                  <c:v>11.183883299779923</c:v>
                </c:pt>
                <c:pt idx="29">
                  <c:v>10.79260930174782</c:v>
                </c:pt>
                <c:pt idx="30">
                  <c:v>10.400850209397404</c:v>
                </c:pt>
                <c:pt idx="31">
                  <c:v>10.504657009911844</c:v>
                </c:pt>
                <c:pt idx="32">
                  <c:v>9.854775847965394</c:v>
                </c:pt>
                <c:pt idx="33">
                  <c:v>9.5979935613323519</c:v>
                </c:pt>
                <c:pt idx="34">
                  <c:v>9.51229303112952</c:v>
                </c:pt>
                <c:pt idx="35">
                  <c:v>9.0007311486030552</c:v>
                </c:pt>
                <c:pt idx="36">
                  <c:v>9.5999707628061159</c:v>
                </c:pt>
                <c:pt idx="37">
                  <c:v>9.1232226858639169</c:v>
                </c:pt>
                <c:pt idx="38">
                  <c:v>9.4009030739742077</c:v>
                </c:pt>
                <c:pt idx="39">
                  <c:v>9.1442948568682567</c:v>
                </c:pt>
                <c:pt idx="40">
                  <c:v>9.2123591847633151</c:v>
                </c:pt>
                <c:pt idx="41">
                  <c:v>9.2771908023430196</c:v>
                </c:pt>
                <c:pt idx="42">
                  <c:v>9.0451359121922064</c:v>
                </c:pt>
                <c:pt idx="43">
                  <c:v>8.9233448333434566</c:v>
                </c:pt>
                <c:pt idx="44">
                  <c:v>8.8323254137272524</c:v>
                </c:pt>
                <c:pt idx="45">
                  <c:v>8.7896240757471027</c:v>
                </c:pt>
                <c:pt idx="46">
                  <c:v>9.057323996480191</c:v>
                </c:pt>
                <c:pt idx="47">
                  <c:v>9.6917717953698741</c:v>
                </c:pt>
                <c:pt idx="48">
                  <c:v>9.4687326621694048</c:v>
                </c:pt>
                <c:pt idx="49">
                  <c:v>10.063800056945318</c:v>
                </c:pt>
                <c:pt idx="50">
                  <c:v>10.151926223842546</c:v>
                </c:pt>
                <c:pt idx="51">
                  <c:v>9.7005406780669823</c:v>
                </c:pt>
                <c:pt idx="52">
                  <c:v>10.187058276106979</c:v>
                </c:pt>
                <c:pt idx="53">
                  <c:v>10.015278839489396</c:v>
                </c:pt>
                <c:pt idx="54">
                  <c:v>10.009184613660141</c:v>
                </c:pt>
                <c:pt idx="55">
                  <c:v>9.5037514622460186</c:v>
                </c:pt>
                <c:pt idx="56">
                  <c:v>9.5996082959717075</c:v>
                </c:pt>
                <c:pt idx="57">
                  <c:v>10.059350906970115</c:v>
                </c:pt>
                <c:pt idx="58">
                  <c:v>10.452116878998869</c:v>
                </c:pt>
                <c:pt idx="59">
                  <c:v>10.06022510975386</c:v>
                </c:pt>
                <c:pt idx="60">
                  <c:v>10.626217776885849</c:v>
                </c:pt>
                <c:pt idx="61">
                  <c:v>10.838147496189119</c:v>
                </c:pt>
                <c:pt idx="62">
                  <c:v>10.678316640046177</c:v>
                </c:pt>
                <c:pt idx="63">
                  <c:v>10.794710602532069</c:v>
                </c:pt>
                <c:pt idx="64">
                  <c:v>10.641591523385603</c:v>
                </c:pt>
                <c:pt idx="65">
                  <c:v>10.218229851486099</c:v>
                </c:pt>
                <c:pt idx="66">
                  <c:v>10.12432359296637</c:v>
                </c:pt>
                <c:pt idx="67">
                  <c:v>10.099733409680104</c:v>
                </c:pt>
                <c:pt idx="68">
                  <c:v>10.164271608297147</c:v>
                </c:pt>
                <c:pt idx="69">
                  <c:v>10.19755913839403</c:v>
                </c:pt>
                <c:pt idx="70">
                  <c:v>9.8111414880720389</c:v>
                </c:pt>
                <c:pt idx="71">
                  <c:v>9.7692019702624631</c:v>
                </c:pt>
                <c:pt idx="72">
                  <c:v>9.7163651100229309</c:v>
                </c:pt>
                <c:pt idx="73">
                  <c:v>10.10244270239702</c:v>
                </c:pt>
                <c:pt idx="74">
                  <c:v>10.003572370134533</c:v>
                </c:pt>
                <c:pt idx="75">
                  <c:v>10.306860927411075</c:v>
                </c:pt>
                <c:pt idx="76">
                  <c:v>10.476111520578833</c:v>
                </c:pt>
                <c:pt idx="77">
                  <c:v>10.815373705158818</c:v>
                </c:pt>
                <c:pt idx="78">
                  <c:v>10.972427545979235</c:v>
                </c:pt>
                <c:pt idx="79">
                  <c:v>10.861458052926629</c:v>
                </c:pt>
                <c:pt idx="80">
                  <c:v>11.05677705619437</c:v>
                </c:pt>
                <c:pt idx="81">
                  <c:v>11.227981624566098</c:v>
                </c:pt>
                <c:pt idx="82">
                  <c:v>11.770457575512427</c:v>
                </c:pt>
                <c:pt idx="83">
                  <c:v>13.661337646917531</c:v>
                </c:pt>
                <c:pt idx="84">
                  <c:v>15.453059955957862</c:v>
                </c:pt>
                <c:pt idx="85">
                  <c:v>15.822598945624307</c:v>
                </c:pt>
                <c:pt idx="86">
                  <c:v>15.770275441987428</c:v>
                </c:pt>
                <c:pt idx="87">
                  <c:v>15.046702813368549</c:v>
                </c:pt>
                <c:pt idx="88">
                  <c:v>15.03375471503977</c:v>
                </c:pt>
                <c:pt idx="89">
                  <c:v>14.102225824074271</c:v>
                </c:pt>
                <c:pt idx="90">
                  <c:v>13.682440904984126</c:v>
                </c:pt>
                <c:pt idx="91">
                  <c:v>13.39450410428385</c:v>
                </c:pt>
                <c:pt idx="92">
                  <c:v>13.087770089672643</c:v>
                </c:pt>
                <c:pt idx="93">
                  <c:v>13.141563082100093</c:v>
                </c:pt>
                <c:pt idx="94">
                  <c:v>12.973059885800453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Лист3!$H$1</c:f>
              <c:strCache>
                <c:ptCount val="1"/>
                <c:pt idx="0">
                  <c:v>Ставка привлечения срочных средств ЮЛ (рубли), %</c:v>
                </c:pt>
              </c:strCache>
            </c:strRef>
          </c:tx>
          <c:spPr>
            <a:ln>
              <a:solidFill>
                <a:srgbClr val="8D932C"/>
              </a:solidFill>
            </a:ln>
          </c:spPr>
          <c:marker>
            <c:symbol val="none"/>
          </c:marker>
          <c:dPt>
            <c:idx val="12"/>
            <c:marker>
              <c:symbol val="circle"/>
              <c:size val="7"/>
              <c:spPr>
                <a:solidFill>
                  <a:srgbClr val="8D932C"/>
                </a:solidFill>
                <a:ln>
                  <a:noFill/>
                </a:ln>
              </c:spPr>
            </c:marker>
          </c:dPt>
          <c:dPt>
            <c:idx val="29"/>
            <c:marker>
              <c:symbol val="circle"/>
              <c:size val="7"/>
              <c:spPr>
                <a:solidFill>
                  <a:srgbClr val="8D932C"/>
                </a:solidFill>
                <a:ln>
                  <a:noFill/>
                </a:ln>
              </c:spPr>
            </c:marker>
          </c:dPt>
          <c:dPt>
            <c:idx val="84"/>
            <c:marker>
              <c:symbol val="circle"/>
              <c:size val="7"/>
              <c:spPr>
                <a:solidFill>
                  <a:srgbClr val="8D932C"/>
                </a:solidFill>
                <a:ln>
                  <a:noFill/>
                </a:ln>
              </c:spPr>
            </c:marker>
          </c:dPt>
          <c:dPt>
            <c:idx val="94"/>
            <c:marker>
              <c:symbol val="circle"/>
              <c:size val="7"/>
              <c:spPr>
                <a:solidFill>
                  <a:srgbClr val="8D932C"/>
                </a:solidFill>
                <a:ln>
                  <a:noFill/>
                </a:ln>
              </c:spPr>
            </c:marker>
          </c:dPt>
          <c:dLbls>
            <c:dLbl>
              <c:idx val="12"/>
              <c:layout>
                <c:manualLayout>
                  <c:x val="-4.2616750508194502E-2"/>
                  <c:y val="-3.1945209805147791E-2"/>
                </c:manualLayout>
              </c:layout>
              <c:showVal val="1"/>
            </c:dLbl>
            <c:dLbl>
              <c:idx val="29"/>
              <c:layout>
                <c:manualLayout>
                  <c:x val="-4.2616750508194537E-2"/>
                  <c:y val="3.6859857467478246E-2"/>
                </c:manualLayout>
              </c:layout>
              <c:numFmt formatCode="#,##0.0" sourceLinked="0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b="1">
                      <a:solidFill>
                        <a:srgbClr val="8D932C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84"/>
              <c:layout>
                <c:manualLayout>
                  <c:x val="-9.4703890018210127E-2"/>
                  <c:y val="-1.4743942986991254E-2"/>
                </c:manualLayout>
              </c:layout>
              <c:showVal val="1"/>
            </c:dLbl>
            <c:dLbl>
              <c:idx val="94"/>
              <c:layout>
                <c:manualLayout>
                  <c:x val="0"/>
                  <c:y val="2.9487885973982556E-2"/>
                </c:manualLayout>
              </c:layout>
              <c:showVal val="1"/>
            </c:dLbl>
            <c:delete val="1"/>
            <c:numFmt formatCode="#,##0.0" sourceLinked="0"/>
            <c:txPr>
              <a:bodyPr/>
              <a:lstStyle/>
              <a:p>
                <a:pPr>
                  <a:defRPr b="1">
                    <a:solidFill>
                      <a:srgbClr val="8D932C"/>
                    </a:solidFill>
                  </a:defRPr>
                </a:pPr>
                <a:endParaRPr lang="ru-RU"/>
              </a:p>
            </c:txPr>
          </c:dLbls>
          <c:cat>
            <c:multiLvlStrRef>
              <c:f>Лист3!$A$2:$B$96</c:f>
              <c:multiLvlStrCache>
                <c:ptCount val="95"/>
                <c:lvl>
                  <c:pt idx="0">
                    <c:v>янв.08</c:v>
                  </c:pt>
                  <c:pt idx="1">
                    <c:v>фев.08</c:v>
                  </c:pt>
                  <c:pt idx="2">
                    <c:v>мар.08</c:v>
                  </c:pt>
                  <c:pt idx="3">
                    <c:v>апр.08</c:v>
                  </c:pt>
                  <c:pt idx="4">
                    <c:v>май.08</c:v>
                  </c:pt>
                  <c:pt idx="5">
                    <c:v>июн.08</c:v>
                  </c:pt>
                  <c:pt idx="6">
                    <c:v>июл.08</c:v>
                  </c:pt>
                  <c:pt idx="7">
                    <c:v>авг.08</c:v>
                  </c:pt>
                  <c:pt idx="8">
                    <c:v>сен.08</c:v>
                  </c:pt>
                  <c:pt idx="9">
                    <c:v>окт.08</c:v>
                  </c:pt>
                  <c:pt idx="10">
                    <c:v>ноя.08</c:v>
                  </c:pt>
                  <c:pt idx="11">
                    <c:v>дек.08</c:v>
                  </c:pt>
                  <c:pt idx="12">
                    <c:v>янв.09</c:v>
                  </c:pt>
                  <c:pt idx="13">
                    <c:v>фев.09</c:v>
                  </c:pt>
                  <c:pt idx="14">
                    <c:v>мар.09</c:v>
                  </c:pt>
                  <c:pt idx="15">
                    <c:v>апр.09</c:v>
                  </c:pt>
                  <c:pt idx="16">
                    <c:v>май.09</c:v>
                  </c:pt>
                  <c:pt idx="17">
                    <c:v>июн.09</c:v>
                  </c:pt>
                  <c:pt idx="18">
                    <c:v>июл.09</c:v>
                  </c:pt>
                  <c:pt idx="19">
                    <c:v>авг.09</c:v>
                  </c:pt>
                  <c:pt idx="20">
                    <c:v>сен.09</c:v>
                  </c:pt>
                  <c:pt idx="21">
                    <c:v>окт.09</c:v>
                  </c:pt>
                  <c:pt idx="22">
                    <c:v>ноя.09</c:v>
                  </c:pt>
                  <c:pt idx="23">
                    <c:v>дек.09</c:v>
                  </c:pt>
                  <c:pt idx="24">
                    <c:v>янв.10</c:v>
                  </c:pt>
                  <c:pt idx="25">
                    <c:v>фев.10</c:v>
                  </c:pt>
                  <c:pt idx="26">
                    <c:v>мар.10</c:v>
                  </c:pt>
                  <c:pt idx="27">
                    <c:v>апр.10</c:v>
                  </c:pt>
                  <c:pt idx="28">
                    <c:v>май.10</c:v>
                  </c:pt>
                  <c:pt idx="29">
                    <c:v>июн.10</c:v>
                  </c:pt>
                  <c:pt idx="30">
                    <c:v>июл.10</c:v>
                  </c:pt>
                  <c:pt idx="31">
                    <c:v>авг.10</c:v>
                  </c:pt>
                  <c:pt idx="32">
                    <c:v>сен.10</c:v>
                  </c:pt>
                  <c:pt idx="33">
                    <c:v>окт.10</c:v>
                  </c:pt>
                  <c:pt idx="34">
                    <c:v>ноя.10</c:v>
                  </c:pt>
                  <c:pt idx="35">
                    <c:v>дек.10</c:v>
                  </c:pt>
                  <c:pt idx="36">
                    <c:v>янв.11</c:v>
                  </c:pt>
                  <c:pt idx="37">
                    <c:v>фев.11</c:v>
                  </c:pt>
                  <c:pt idx="38">
                    <c:v>мар.11</c:v>
                  </c:pt>
                  <c:pt idx="39">
                    <c:v>апр.11</c:v>
                  </c:pt>
                  <c:pt idx="40">
                    <c:v>май.11</c:v>
                  </c:pt>
                  <c:pt idx="41">
                    <c:v>июн.11</c:v>
                  </c:pt>
                  <c:pt idx="42">
                    <c:v>июл.11</c:v>
                  </c:pt>
                  <c:pt idx="43">
                    <c:v>авг.11</c:v>
                  </c:pt>
                  <c:pt idx="44">
                    <c:v>сен.11</c:v>
                  </c:pt>
                  <c:pt idx="45">
                    <c:v>окт.11</c:v>
                  </c:pt>
                  <c:pt idx="46">
                    <c:v>ноя.11</c:v>
                  </c:pt>
                  <c:pt idx="47">
                    <c:v>дек.11</c:v>
                  </c:pt>
                  <c:pt idx="48">
                    <c:v>янв.12</c:v>
                  </c:pt>
                  <c:pt idx="49">
                    <c:v>фев.12</c:v>
                  </c:pt>
                  <c:pt idx="50">
                    <c:v>мар.12</c:v>
                  </c:pt>
                  <c:pt idx="51">
                    <c:v>апр.12</c:v>
                  </c:pt>
                  <c:pt idx="52">
                    <c:v>май.12</c:v>
                  </c:pt>
                  <c:pt idx="53">
                    <c:v>июн.12</c:v>
                  </c:pt>
                  <c:pt idx="54">
                    <c:v>июл.12</c:v>
                  </c:pt>
                  <c:pt idx="55">
                    <c:v>авг.12</c:v>
                  </c:pt>
                  <c:pt idx="56">
                    <c:v>сен.12</c:v>
                  </c:pt>
                  <c:pt idx="57">
                    <c:v>окт.12</c:v>
                  </c:pt>
                  <c:pt idx="58">
                    <c:v>ноя.12</c:v>
                  </c:pt>
                  <c:pt idx="59">
                    <c:v>дек.12</c:v>
                  </c:pt>
                  <c:pt idx="60">
                    <c:v>янв.13</c:v>
                  </c:pt>
                  <c:pt idx="61">
                    <c:v>фев.13</c:v>
                  </c:pt>
                  <c:pt idx="62">
                    <c:v>мар.13</c:v>
                  </c:pt>
                  <c:pt idx="63">
                    <c:v>апр.13</c:v>
                  </c:pt>
                  <c:pt idx="64">
                    <c:v>май.13</c:v>
                  </c:pt>
                  <c:pt idx="65">
                    <c:v>июн.13</c:v>
                  </c:pt>
                  <c:pt idx="66">
                    <c:v>июл.13</c:v>
                  </c:pt>
                  <c:pt idx="67">
                    <c:v>авг.13</c:v>
                  </c:pt>
                  <c:pt idx="68">
                    <c:v>сен.13</c:v>
                  </c:pt>
                  <c:pt idx="69">
                    <c:v>окт.13</c:v>
                  </c:pt>
                  <c:pt idx="70">
                    <c:v>ноя.13</c:v>
                  </c:pt>
                  <c:pt idx="71">
                    <c:v>дек.13</c:v>
                  </c:pt>
                  <c:pt idx="72">
                    <c:v>янв.14</c:v>
                  </c:pt>
                  <c:pt idx="73">
                    <c:v>фев.14</c:v>
                  </c:pt>
                  <c:pt idx="74">
                    <c:v>мар.14</c:v>
                  </c:pt>
                  <c:pt idx="75">
                    <c:v>апр.14</c:v>
                  </c:pt>
                  <c:pt idx="76">
                    <c:v>май.14</c:v>
                  </c:pt>
                  <c:pt idx="77">
                    <c:v>июн.14</c:v>
                  </c:pt>
                  <c:pt idx="78">
                    <c:v>июл.14</c:v>
                  </c:pt>
                  <c:pt idx="79">
                    <c:v>авг.14</c:v>
                  </c:pt>
                  <c:pt idx="80">
                    <c:v>сен.14</c:v>
                  </c:pt>
                  <c:pt idx="81">
                    <c:v>окт.14</c:v>
                  </c:pt>
                  <c:pt idx="82">
                    <c:v>ноя.14</c:v>
                  </c:pt>
                  <c:pt idx="83">
                    <c:v>дек.14</c:v>
                  </c:pt>
                  <c:pt idx="84">
                    <c:v>янв.15</c:v>
                  </c:pt>
                  <c:pt idx="85">
                    <c:v>фев.15</c:v>
                  </c:pt>
                  <c:pt idx="86">
                    <c:v>мар.15</c:v>
                  </c:pt>
                  <c:pt idx="87">
                    <c:v>апр.15</c:v>
                  </c:pt>
                  <c:pt idx="88">
                    <c:v>май.15</c:v>
                  </c:pt>
                  <c:pt idx="89">
                    <c:v>июн.15</c:v>
                  </c:pt>
                  <c:pt idx="90">
                    <c:v>июл.15</c:v>
                  </c:pt>
                  <c:pt idx="91">
                    <c:v>авг.15</c:v>
                  </c:pt>
                  <c:pt idx="92">
                    <c:v>сен.15</c:v>
                  </c:pt>
                  <c:pt idx="93">
                    <c:v>окт.15</c:v>
                  </c:pt>
                  <c:pt idx="94">
                    <c:v>ноя.15</c:v>
                  </c:pt>
                </c:lvl>
                <c:lvl>
                  <c:pt idx="0">
                    <c:v>2008</c:v>
                  </c:pt>
                  <c:pt idx="12">
                    <c:v>2009</c:v>
                  </c:pt>
                  <c:pt idx="24">
                    <c:v>2010</c:v>
                  </c:pt>
                  <c:pt idx="36">
                    <c:v>2011</c:v>
                  </c:pt>
                  <c:pt idx="48">
                    <c:v>2012</c:v>
                  </c:pt>
                  <c:pt idx="60">
                    <c:v>2013</c:v>
                  </c:pt>
                  <c:pt idx="72">
                    <c:v>2014</c:v>
                  </c:pt>
                  <c:pt idx="84">
                    <c:v>2015</c:v>
                  </c:pt>
                </c:lvl>
              </c:multiLvlStrCache>
            </c:multiLvlStrRef>
          </c:cat>
          <c:val>
            <c:numRef>
              <c:f>Лист3!$H$2:$H$96</c:f>
              <c:numCache>
                <c:formatCode>0.00</c:formatCode>
                <c:ptCount val="95"/>
                <c:pt idx="0">
                  <c:v>4.6532619963383723</c:v>
                </c:pt>
                <c:pt idx="1">
                  <c:v>5.2447278788147242</c:v>
                </c:pt>
                <c:pt idx="2">
                  <c:v>5.6400526001749478</c:v>
                </c:pt>
                <c:pt idx="3">
                  <c:v>5.6191421979622529</c:v>
                </c:pt>
                <c:pt idx="4">
                  <c:v>5.3109290457380975</c:v>
                </c:pt>
                <c:pt idx="5">
                  <c:v>5.7994887805711661</c:v>
                </c:pt>
                <c:pt idx="6">
                  <c:v>5.9422918448209012</c:v>
                </c:pt>
                <c:pt idx="7">
                  <c:v>6.8742441920065671</c:v>
                </c:pt>
                <c:pt idx="8">
                  <c:v>7.3631372288670667</c:v>
                </c:pt>
                <c:pt idx="9">
                  <c:v>7.6456002678857313</c:v>
                </c:pt>
                <c:pt idx="10">
                  <c:v>8.8523681950884505</c:v>
                </c:pt>
                <c:pt idx="11">
                  <c:v>8.8361403658184301</c:v>
                </c:pt>
                <c:pt idx="12">
                  <c:v>10.304551718130744</c:v>
                </c:pt>
                <c:pt idx="13">
                  <c:v>9.7414238877120489</c:v>
                </c:pt>
                <c:pt idx="14">
                  <c:v>9.330065895494803</c:v>
                </c:pt>
                <c:pt idx="15">
                  <c:v>9.2423180995913619</c:v>
                </c:pt>
                <c:pt idx="16">
                  <c:v>8.8354342916813007</c:v>
                </c:pt>
                <c:pt idx="17">
                  <c:v>8.4506937581276862</c:v>
                </c:pt>
                <c:pt idx="18">
                  <c:v>8.0236130161563448</c:v>
                </c:pt>
                <c:pt idx="19">
                  <c:v>8.237495014917112</c:v>
                </c:pt>
                <c:pt idx="20">
                  <c:v>7.8297237060495481</c:v>
                </c:pt>
                <c:pt idx="21">
                  <c:v>7.0853415852446631</c:v>
                </c:pt>
                <c:pt idx="22">
                  <c:v>6.7393622078976758</c:v>
                </c:pt>
                <c:pt idx="23">
                  <c:v>6.5914159363969658</c:v>
                </c:pt>
                <c:pt idx="24">
                  <c:v>6.7312215325956926</c:v>
                </c:pt>
                <c:pt idx="25">
                  <c:v>5.5281596596539071</c:v>
                </c:pt>
                <c:pt idx="26">
                  <c:v>5.1744139651822545</c:v>
                </c:pt>
                <c:pt idx="27">
                  <c:v>4.6162123269180055</c:v>
                </c:pt>
                <c:pt idx="28">
                  <c:v>4.3814619376508803</c:v>
                </c:pt>
                <c:pt idx="29">
                  <c:v>3.9005774451312099</c:v>
                </c:pt>
                <c:pt idx="30">
                  <c:v>3.8351641925312143</c:v>
                </c:pt>
                <c:pt idx="31">
                  <c:v>3.9250511407719682</c:v>
                </c:pt>
                <c:pt idx="32">
                  <c:v>4.0893702084459278</c:v>
                </c:pt>
                <c:pt idx="33">
                  <c:v>3.9414728416869793</c:v>
                </c:pt>
                <c:pt idx="34">
                  <c:v>3.9793540443517008</c:v>
                </c:pt>
                <c:pt idx="35">
                  <c:v>4.0734136594270005</c:v>
                </c:pt>
                <c:pt idx="36">
                  <c:v>3.8469563499007977</c:v>
                </c:pt>
                <c:pt idx="37">
                  <c:v>4.136164833584389</c:v>
                </c:pt>
                <c:pt idx="38">
                  <c:v>4.0320739320672274</c:v>
                </c:pt>
                <c:pt idx="39">
                  <c:v>4.0524937082740529</c:v>
                </c:pt>
                <c:pt idx="40">
                  <c:v>4.2580870549995078</c:v>
                </c:pt>
                <c:pt idx="41">
                  <c:v>4.3576450126437294</c:v>
                </c:pt>
                <c:pt idx="42">
                  <c:v>4.3192851309698064</c:v>
                </c:pt>
                <c:pt idx="43">
                  <c:v>4.2896672769327431</c:v>
                </c:pt>
                <c:pt idx="44">
                  <c:v>4.8305124259899141</c:v>
                </c:pt>
                <c:pt idx="45">
                  <c:v>5.4814651612377938</c:v>
                </c:pt>
                <c:pt idx="46">
                  <c:v>5.8834434829457534</c:v>
                </c:pt>
                <c:pt idx="47">
                  <c:v>6.1143076451840441</c:v>
                </c:pt>
                <c:pt idx="48">
                  <c:v>6.0504078161541575</c:v>
                </c:pt>
                <c:pt idx="49">
                  <c:v>5.4732466087901948</c:v>
                </c:pt>
                <c:pt idx="50">
                  <c:v>5.7237814025273339</c:v>
                </c:pt>
                <c:pt idx="51">
                  <c:v>5.8611999014753495</c:v>
                </c:pt>
                <c:pt idx="52">
                  <c:v>6.0260176620641968</c:v>
                </c:pt>
                <c:pt idx="53">
                  <c:v>6.2650273947660304</c:v>
                </c:pt>
                <c:pt idx="54">
                  <c:v>6.4314375523228584</c:v>
                </c:pt>
                <c:pt idx="55">
                  <c:v>6.1859722273528126</c:v>
                </c:pt>
                <c:pt idx="56">
                  <c:v>6.0416075127543483</c:v>
                </c:pt>
                <c:pt idx="57">
                  <c:v>6.7100762115134085</c:v>
                </c:pt>
                <c:pt idx="58">
                  <c:v>6.6925595425677233</c:v>
                </c:pt>
                <c:pt idx="59">
                  <c:v>6.7823258202273475</c:v>
                </c:pt>
                <c:pt idx="60">
                  <c:v>6.8272506597068752</c:v>
                </c:pt>
                <c:pt idx="61">
                  <c:v>6.5900370203810725</c:v>
                </c:pt>
                <c:pt idx="62">
                  <c:v>6.6817219543122564</c:v>
                </c:pt>
                <c:pt idx="63">
                  <c:v>6.301027732732007</c:v>
                </c:pt>
                <c:pt idx="64">
                  <c:v>6.5578154346322375</c:v>
                </c:pt>
                <c:pt idx="65">
                  <c:v>6.2962417050078541</c:v>
                </c:pt>
                <c:pt idx="66">
                  <c:v>6.3883330749032874</c:v>
                </c:pt>
                <c:pt idx="67">
                  <c:v>6.4307645497970842</c:v>
                </c:pt>
                <c:pt idx="68">
                  <c:v>6.4056793014194335</c:v>
                </c:pt>
                <c:pt idx="69">
                  <c:v>6.3491051875462547</c:v>
                </c:pt>
                <c:pt idx="70">
                  <c:v>6.2996302941714797</c:v>
                </c:pt>
                <c:pt idx="71">
                  <c:v>6.6687617044358074</c:v>
                </c:pt>
                <c:pt idx="72">
                  <c:v>6.4478435407746346</c:v>
                </c:pt>
                <c:pt idx="73">
                  <c:v>6.3526104564536805</c:v>
                </c:pt>
                <c:pt idx="74">
                  <c:v>7.1754998480233887</c:v>
                </c:pt>
                <c:pt idx="75">
                  <c:v>7.6144246597635803</c:v>
                </c:pt>
                <c:pt idx="76">
                  <c:v>7.8905450055769455</c:v>
                </c:pt>
                <c:pt idx="77">
                  <c:v>7.8737504041123128</c:v>
                </c:pt>
                <c:pt idx="78">
                  <c:v>7.8872310913410164</c:v>
                </c:pt>
                <c:pt idx="79">
                  <c:v>7.955768144261822</c:v>
                </c:pt>
                <c:pt idx="80">
                  <c:v>8.0038755144204003</c:v>
                </c:pt>
                <c:pt idx="81">
                  <c:v>7.8863977117126218</c:v>
                </c:pt>
                <c:pt idx="82">
                  <c:v>9.3799135608017128</c:v>
                </c:pt>
                <c:pt idx="83">
                  <c:v>14.155690983620779</c:v>
                </c:pt>
                <c:pt idx="84">
                  <c:v>14.474754485659346</c:v>
                </c:pt>
                <c:pt idx="85">
                  <c:v>13.47338111142105</c:v>
                </c:pt>
                <c:pt idx="86">
                  <c:v>13.139212768604343</c:v>
                </c:pt>
                <c:pt idx="87">
                  <c:v>12.659417780932944</c:v>
                </c:pt>
                <c:pt idx="88">
                  <c:v>11.49092622096517</c:v>
                </c:pt>
                <c:pt idx="89">
                  <c:v>11.092520428486701</c:v>
                </c:pt>
                <c:pt idx="90">
                  <c:v>10.750479310909444</c:v>
                </c:pt>
                <c:pt idx="91">
                  <c:v>9.9103426410202751</c:v>
                </c:pt>
                <c:pt idx="92">
                  <c:v>10.190605664654907</c:v>
                </c:pt>
                <c:pt idx="93">
                  <c:v>10.187435849728178</c:v>
                </c:pt>
                <c:pt idx="94">
                  <c:v>10.063483463630046</c:v>
                </c:pt>
              </c:numCache>
            </c:numRef>
          </c:val>
          <c:smooth val="1"/>
        </c:ser>
        <c:marker val="1"/>
        <c:axId val="55133312"/>
        <c:axId val="55134848"/>
      </c:lineChart>
      <c:catAx>
        <c:axId val="55133312"/>
        <c:scaling>
          <c:orientation val="minMax"/>
        </c:scaling>
        <c:axPos val="b"/>
        <c:tickLblPos val="nextTo"/>
        <c:crossAx val="55134848"/>
        <c:crosses val="autoZero"/>
        <c:auto val="1"/>
        <c:lblAlgn val="ctr"/>
        <c:lblOffset val="100"/>
      </c:catAx>
      <c:valAx>
        <c:axId val="55134848"/>
        <c:scaling>
          <c:orientation val="minMax"/>
          <c:max val="16"/>
          <c:min val="0"/>
        </c:scaling>
        <c:axPos val="l"/>
        <c:majorGridlines/>
        <c:numFmt formatCode="0.0" sourceLinked="0"/>
        <c:tickLblPos val="nextTo"/>
        <c:crossAx val="55133312"/>
        <c:crosses val="autoZero"/>
        <c:crossBetween val="between"/>
      </c:valAx>
    </c:plotArea>
    <c:legend>
      <c:legendPos val="b"/>
      <c:legendEntry>
        <c:idx val="3"/>
        <c:delete val="1"/>
      </c:legendEntry>
      <c:layout/>
    </c:legend>
    <c:plotVisOnly val="1"/>
    <c:dispBlanksAs val="gap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Лист5!$A$9</c:f>
              <c:strCache>
                <c:ptCount val="1"/>
                <c:pt idx="0">
                  <c:v>Рентабельность активов предприятий (без субъектов малого предпринимательства), % (лев.шк.)</c:v>
                </c:pt>
              </c:strCache>
            </c:strRef>
          </c:tx>
          <c:spPr>
            <a:solidFill>
              <a:srgbClr val="00747A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trendline>
            <c:spPr>
              <a:ln w="38100"/>
            </c:spPr>
            <c:trendlineType val="linear"/>
          </c:trendline>
          <c:cat>
            <c:numRef>
              <c:f>Лист5!$B$8:$H$8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Лист5!$B$9:$H$9</c:f>
              <c:numCache>
                <c:formatCode>_-* #,##0.0_р_._-;\-* #,##0.0_р_._-;_-* "-"??_р_._-;_-@_-</c:formatCode>
                <c:ptCount val="7"/>
                <c:pt idx="0">
                  <c:v>6</c:v>
                </c:pt>
                <c:pt idx="1">
                  <c:v>5.7</c:v>
                </c:pt>
                <c:pt idx="2">
                  <c:v>6.8</c:v>
                </c:pt>
                <c:pt idx="3">
                  <c:v>7</c:v>
                </c:pt>
                <c:pt idx="4">
                  <c:v>6.8</c:v>
                </c:pt>
                <c:pt idx="5">
                  <c:v>5</c:v>
                </c:pt>
                <c:pt idx="6">
                  <c:v>3.9</c:v>
                </c:pt>
              </c:numCache>
            </c:numRef>
          </c:val>
        </c:ser>
        <c:ser>
          <c:idx val="1"/>
          <c:order val="1"/>
          <c:tx>
            <c:strRef>
              <c:f>Лист5!$A$10</c:f>
              <c:strCache>
                <c:ptCount val="1"/>
                <c:pt idx="0">
                  <c:v>Рентабельность активов малых предприятий, %  (лев.шк.)</c:v>
                </c:pt>
              </c:strCache>
            </c:strRef>
          </c:tx>
          <c:spPr>
            <a:solidFill>
              <a:srgbClr val="89211B"/>
            </a:solidFill>
          </c:spPr>
          <c:dLbls>
            <c:numFmt formatCode="#,##0.0" sourceLinked="0"/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numRef>
              <c:f>Лист5!$B$8:$H$8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Лист5!$B$10:$H$10</c:f>
              <c:numCache>
                <c:formatCode>General</c:formatCode>
                <c:ptCount val="7"/>
                <c:pt idx="0">
                  <c:v>1</c:v>
                </c:pt>
                <c:pt idx="1">
                  <c:v>2.2999999999999998</c:v>
                </c:pt>
                <c:pt idx="2">
                  <c:v>1.8</c:v>
                </c:pt>
                <c:pt idx="3">
                  <c:v>1.5</c:v>
                </c:pt>
                <c:pt idx="4">
                  <c:v>2.5</c:v>
                </c:pt>
                <c:pt idx="5">
                  <c:v>1.1000000000000001</c:v>
                </c:pt>
                <c:pt idx="6">
                  <c:v>1.8</c:v>
                </c:pt>
              </c:numCache>
            </c:numRef>
          </c:val>
        </c:ser>
        <c:gapWidth val="50"/>
        <c:axId val="55285632"/>
        <c:axId val="55287168"/>
      </c:barChart>
      <c:lineChart>
        <c:grouping val="standard"/>
        <c:ser>
          <c:idx val="2"/>
          <c:order val="2"/>
          <c:tx>
            <c:strRef>
              <c:f>Лист5!$A$11</c:f>
              <c:strCache>
                <c:ptCount val="1"/>
                <c:pt idx="0">
                  <c:v>Удельный вес убыточных предприятий (без субъектов малого предпринимательства), % (пр.шк.)</c:v>
                </c:pt>
              </c:strCache>
            </c:strRef>
          </c:tx>
          <c:spPr>
            <a:ln w="38100">
              <a:solidFill>
                <a:srgbClr val="00747A"/>
              </a:solidFill>
              <a:prstDash val="sysDash"/>
            </a:ln>
          </c:spPr>
          <c:marker>
            <c:symbol val="circle"/>
            <c:size val="9"/>
            <c:spPr>
              <a:solidFill>
                <a:srgbClr val="00747A"/>
              </a:solidFill>
              <a:ln>
                <a:solidFill>
                  <a:schemeClr val="bg1"/>
                </a:solidFill>
              </a:ln>
            </c:spPr>
          </c:marker>
          <c:dLbls>
            <c:dLbl>
              <c:idx val="1"/>
              <c:layout>
                <c:manualLayout>
                  <c:x val="-2.9101233447104979E-2"/>
                  <c:y val="-2.5931937512198192E-2"/>
                </c:manualLayout>
              </c:layout>
              <c:showVal val="1"/>
            </c:dLbl>
            <c:dLbl>
              <c:idx val="6"/>
              <c:layout>
                <c:manualLayout>
                  <c:x val="-2.771546042581427E-2"/>
                  <c:y val="-4.5380890646346844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rgbClr val="00757B"/>
                    </a:solidFill>
                  </a:defRPr>
                </a:pPr>
                <a:endParaRPr lang="ru-RU"/>
              </a:p>
            </c:txPr>
          </c:dLbls>
          <c:trendline>
            <c:spPr>
              <a:ln w="38100"/>
            </c:spPr>
            <c:trendlineType val="linear"/>
          </c:trendline>
          <c:cat>
            <c:numRef>
              <c:f>Лист5!$B$8:$H$8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Лист5!$B$11:$H$11</c:f>
              <c:numCache>
                <c:formatCode>0.0</c:formatCode>
                <c:ptCount val="7"/>
                <c:pt idx="0">
                  <c:v>28.3</c:v>
                </c:pt>
                <c:pt idx="1">
                  <c:v>32</c:v>
                </c:pt>
                <c:pt idx="2">
                  <c:v>29.9</c:v>
                </c:pt>
                <c:pt idx="3">
                  <c:v>30</c:v>
                </c:pt>
                <c:pt idx="4">
                  <c:v>29.1</c:v>
                </c:pt>
                <c:pt idx="5">
                  <c:v>31</c:v>
                </c:pt>
                <c:pt idx="6">
                  <c:v>33</c:v>
                </c:pt>
              </c:numCache>
            </c:numRef>
          </c:val>
        </c:ser>
        <c:ser>
          <c:idx val="3"/>
          <c:order val="3"/>
          <c:tx>
            <c:strRef>
              <c:f>Лист5!$A$12</c:f>
              <c:strCache>
                <c:ptCount val="1"/>
                <c:pt idx="0">
                  <c:v>Удельный вес убыточных малых предприятий, % (пр.шк.)</c:v>
                </c:pt>
              </c:strCache>
            </c:strRef>
          </c:tx>
          <c:spPr>
            <a:ln w="38100">
              <a:solidFill>
                <a:srgbClr val="89211B"/>
              </a:solidFill>
              <a:prstDash val="sysDash"/>
            </a:ln>
          </c:spPr>
          <c:marker>
            <c:symbol val="circle"/>
            <c:size val="9"/>
            <c:spPr>
              <a:solidFill>
                <a:srgbClr val="89211B"/>
              </a:solidFill>
              <a:ln>
                <a:solidFill>
                  <a:schemeClr val="bg1"/>
                </a:solidFill>
              </a:ln>
            </c:spPr>
          </c:marker>
          <c:dLbls>
            <c:dLbl>
              <c:idx val="1"/>
              <c:layout>
                <c:manualLayout>
                  <c:x val="-5.2659374809047033E-2"/>
                  <c:y val="-3.2414921890247667E-2"/>
                </c:manualLayout>
              </c:layout>
              <c:showVal val="1"/>
            </c:dLbl>
            <c:dLbl>
              <c:idx val="6"/>
              <c:layout>
                <c:manualLayout>
                  <c:x val="-2.771546042581427E-2"/>
                  <c:y val="-4.7541885439029867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rgbClr val="89211B"/>
                    </a:solidFill>
                  </a:defRPr>
                </a:pPr>
                <a:endParaRPr lang="ru-RU"/>
              </a:p>
            </c:txPr>
          </c:dLbls>
          <c:cat>
            <c:numRef>
              <c:f>Лист5!$B$8:$H$8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Лист5!$B$12:$H$12</c:f>
              <c:numCache>
                <c:formatCode>General</c:formatCode>
                <c:ptCount val="7"/>
                <c:pt idx="0">
                  <c:v>21.1</c:v>
                </c:pt>
                <c:pt idx="1">
                  <c:v>23.8</c:v>
                </c:pt>
                <c:pt idx="2">
                  <c:v>20.7</c:v>
                </c:pt>
                <c:pt idx="3">
                  <c:v>18.7</c:v>
                </c:pt>
                <c:pt idx="4">
                  <c:v>17.7</c:v>
                </c:pt>
                <c:pt idx="5">
                  <c:v>19.5</c:v>
                </c:pt>
                <c:pt idx="6">
                  <c:v>20.3</c:v>
                </c:pt>
              </c:numCache>
            </c:numRef>
          </c:val>
        </c:ser>
        <c:marker val="1"/>
        <c:axId val="55298688"/>
        <c:axId val="55297152"/>
      </c:lineChart>
      <c:catAx>
        <c:axId val="55285632"/>
        <c:scaling>
          <c:orientation val="minMax"/>
        </c:scaling>
        <c:axPos val="b"/>
        <c:numFmt formatCode="General" sourceLinked="1"/>
        <c:tickLblPos val="nextTo"/>
        <c:crossAx val="55287168"/>
        <c:crosses val="autoZero"/>
        <c:auto val="1"/>
        <c:lblAlgn val="ctr"/>
        <c:lblOffset val="100"/>
      </c:catAx>
      <c:valAx>
        <c:axId val="55287168"/>
        <c:scaling>
          <c:orientation val="minMax"/>
          <c:max val="9"/>
        </c:scaling>
        <c:axPos val="l"/>
        <c:majorGridlines/>
        <c:numFmt formatCode="_-* #,##0.0_р_._-;\-* #,##0.0_р_._-;_-* &quot;-&quot;??_р_._-;_-@_-" sourceLinked="1"/>
        <c:tickLblPos val="nextTo"/>
        <c:crossAx val="55285632"/>
        <c:crosses val="autoZero"/>
        <c:crossBetween val="between"/>
      </c:valAx>
      <c:valAx>
        <c:axId val="55297152"/>
        <c:scaling>
          <c:orientation val="minMax"/>
          <c:max val="36"/>
        </c:scaling>
        <c:axPos val="r"/>
        <c:numFmt formatCode="0.0" sourceLinked="1"/>
        <c:tickLblPos val="nextTo"/>
        <c:crossAx val="55298688"/>
        <c:crosses val="max"/>
        <c:crossBetween val="between"/>
        <c:majorUnit val="4"/>
      </c:valAx>
      <c:catAx>
        <c:axId val="55298688"/>
        <c:scaling>
          <c:orientation val="minMax"/>
        </c:scaling>
        <c:delete val="1"/>
        <c:axPos val="b"/>
        <c:numFmt formatCode="General" sourceLinked="1"/>
        <c:tickLblPos val="none"/>
        <c:crossAx val="55297152"/>
        <c:crosses val="autoZero"/>
        <c:auto val="1"/>
        <c:lblAlgn val="ctr"/>
        <c:lblOffset val="100"/>
      </c:catAx>
    </c:plotArea>
    <c:legend>
      <c:legendPos val="b"/>
      <c:legendEntry>
        <c:idx val="4"/>
        <c:delete val="1"/>
      </c:legendEntry>
      <c:legendEntry>
        <c:idx val="5"/>
        <c:delete val="1"/>
      </c:legendEntry>
      <c:layout/>
    </c:legend>
    <c:plotVisOnly val="1"/>
    <c:dispBlanksAs val="gap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4.7119209002538194E-2"/>
          <c:y val="2.4252246978494686E-2"/>
          <c:w val="0.90221991494093556"/>
          <c:h val="0.77640869185254702"/>
        </c:manualLayout>
      </c:layout>
      <c:areaChart>
        <c:grouping val="standard"/>
        <c:ser>
          <c:idx val="1"/>
          <c:order val="1"/>
          <c:tx>
            <c:strRef>
              <c:f>Активы!$B$49</c:f>
              <c:strCache>
                <c:ptCount val="1"/>
                <c:pt idx="0">
                  <c:v>Резервы на возможные потери, млрд. руб. (пр.шк.)</c:v>
                </c:pt>
              </c:strCache>
            </c:strRef>
          </c:tx>
          <c:spPr>
            <a:solidFill>
              <a:srgbClr val="89211B"/>
            </a:solidFill>
          </c:spPr>
          <c:dLbls>
            <c:dLbl>
              <c:idx val="0"/>
              <c:layout>
                <c:manualLayout>
                  <c:x val="1.8055557530135345E-2"/>
                  <c:y val="-5.7076977534642045E-3"/>
                </c:manualLayout>
              </c:layout>
              <c:showVal val="1"/>
            </c:dLbl>
            <c:dLbl>
              <c:idx val="12"/>
              <c:layout/>
              <c:showVal val="1"/>
            </c:dLbl>
            <c:dLbl>
              <c:idx val="24"/>
              <c:layout/>
              <c:showVal val="1"/>
            </c:dLbl>
            <c:dLbl>
              <c:idx val="36"/>
              <c:layout/>
              <c:showVal val="1"/>
            </c:dLbl>
            <c:dLbl>
              <c:idx val="48"/>
              <c:layout/>
              <c:showVal val="1"/>
            </c:dLbl>
            <c:dLbl>
              <c:idx val="60"/>
              <c:layout/>
              <c:showVal val="1"/>
            </c:dLbl>
            <c:dLbl>
              <c:idx val="72"/>
              <c:layout/>
              <c:showVal val="1"/>
            </c:dLbl>
            <c:dLbl>
              <c:idx val="84"/>
              <c:layout/>
              <c:showVal val="1"/>
            </c:dLbl>
            <c:dLbl>
              <c:idx val="96"/>
              <c:layout>
                <c:manualLayout>
                  <c:x val="-2.6388891774813218E-2"/>
                  <c:y val="-0.21896671539684387"/>
                </c:manualLayout>
              </c:layout>
              <c:showVal val="1"/>
            </c:dLbl>
            <c:delete val="1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>
                    <a:solidFill>
                      <a:srgbClr val="89211B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</c:dLbls>
          <c:cat>
            <c:numRef>
              <c:f>Активы!$C$47:$CU$47</c:f>
              <c:numCache>
                <c:formatCode>d/mm/yy</c:formatCode>
                <c:ptCount val="97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</c:numCache>
            </c:numRef>
          </c:cat>
          <c:val>
            <c:numRef>
              <c:f>Активы!$C$49:$CU$49</c:f>
              <c:numCache>
                <c:formatCode>#,##0</c:formatCode>
                <c:ptCount val="97"/>
                <c:pt idx="0" formatCode="0">
                  <c:v>586.29999999999995</c:v>
                </c:pt>
                <c:pt idx="1">
                  <c:v>607.47035500000004</c:v>
                </c:pt>
                <c:pt idx="2">
                  <c:v>620.43041399999947</c:v>
                </c:pt>
                <c:pt idx="3">
                  <c:v>630.36301699999933</c:v>
                </c:pt>
                <c:pt idx="4">
                  <c:v>648.14516299999946</c:v>
                </c:pt>
                <c:pt idx="5">
                  <c:v>678.18199000000004</c:v>
                </c:pt>
                <c:pt idx="6">
                  <c:v>687.78661999999997</c:v>
                </c:pt>
                <c:pt idx="7">
                  <c:v>704.87983899999995</c:v>
                </c:pt>
                <c:pt idx="8">
                  <c:v>726.37659399999939</c:v>
                </c:pt>
                <c:pt idx="9">
                  <c:v>753.92778099999998</c:v>
                </c:pt>
                <c:pt idx="10">
                  <c:v>833.41130999999996</c:v>
                </c:pt>
                <c:pt idx="11">
                  <c:v>956.229601</c:v>
                </c:pt>
                <c:pt idx="12">
                  <c:v>1022.6984140000005</c:v>
                </c:pt>
                <c:pt idx="13">
                  <c:v>1222.9172410000001</c:v>
                </c:pt>
                <c:pt idx="14">
                  <c:v>1290.97901</c:v>
                </c:pt>
                <c:pt idx="15">
                  <c:v>1325.091463</c:v>
                </c:pt>
                <c:pt idx="16">
                  <c:v>1400.74847</c:v>
                </c:pt>
                <c:pt idx="17">
                  <c:v>1453.2526710000011</c:v>
                </c:pt>
                <c:pt idx="18">
                  <c:v>1572.202198</c:v>
                </c:pt>
                <c:pt idx="19">
                  <c:v>1667.8457760000001</c:v>
                </c:pt>
                <c:pt idx="20">
                  <c:v>1768.6320319999998</c:v>
                </c:pt>
                <c:pt idx="21">
                  <c:v>1824.4068060000011</c:v>
                </c:pt>
                <c:pt idx="22">
                  <c:v>1881.1870590000001</c:v>
                </c:pt>
                <c:pt idx="23">
                  <c:v>1959.9012419999999</c:v>
                </c:pt>
                <c:pt idx="24">
                  <c:v>2050.5542759999998</c:v>
                </c:pt>
                <c:pt idx="25">
                  <c:v>2108.7321370000022</c:v>
                </c:pt>
                <c:pt idx="26">
                  <c:v>2149.3458869999999</c:v>
                </c:pt>
                <c:pt idx="27">
                  <c:v>2144.1870140000001</c:v>
                </c:pt>
                <c:pt idx="28">
                  <c:v>2163.8395480000022</c:v>
                </c:pt>
                <c:pt idx="29">
                  <c:v>2200.9158930000012</c:v>
                </c:pt>
                <c:pt idx="30">
                  <c:v>2241.1850399999998</c:v>
                </c:pt>
                <c:pt idx="31">
                  <c:v>2274.362365</c:v>
                </c:pt>
                <c:pt idx="32">
                  <c:v>2316.0906660000001</c:v>
                </c:pt>
                <c:pt idx="33">
                  <c:v>2311.0569999999998</c:v>
                </c:pt>
                <c:pt idx="34">
                  <c:v>2268.1723000000002</c:v>
                </c:pt>
                <c:pt idx="35">
                  <c:v>2279.7413430000001</c:v>
                </c:pt>
                <c:pt idx="36">
                  <c:v>2192.0372110000012</c:v>
                </c:pt>
                <c:pt idx="37">
                  <c:v>2198.5258289999997</c:v>
                </c:pt>
                <c:pt idx="38">
                  <c:v>2211.4729670000002</c:v>
                </c:pt>
                <c:pt idx="39">
                  <c:v>2217.5321250000002</c:v>
                </c:pt>
                <c:pt idx="40">
                  <c:v>2192.5973490000001</c:v>
                </c:pt>
                <c:pt idx="41">
                  <c:v>2219.1924289999997</c:v>
                </c:pt>
                <c:pt idx="42">
                  <c:v>2255.6385220000002</c:v>
                </c:pt>
                <c:pt idx="43">
                  <c:v>2248.5888629999972</c:v>
                </c:pt>
                <c:pt idx="44">
                  <c:v>2273.679631</c:v>
                </c:pt>
                <c:pt idx="45">
                  <c:v>2327.8473170000034</c:v>
                </c:pt>
                <c:pt idx="46">
                  <c:v>2311.9478960000001</c:v>
                </c:pt>
                <c:pt idx="47">
                  <c:v>2345.543369</c:v>
                </c:pt>
                <c:pt idx="48">
                  <c:v>2318.8285130000022</c:v>
                </c:pt>
                <c:pt idx="49">
                  <c:v>2319.761767</c:v>
                </c:pt>
                <c:pt idx="50">
                  <c:v>2329.1126570000001</c:v>
                </c:pt>
                <c:pt idx="51">
                  <c:v>2341.4700499999999</c:v>
                </c:pt>
                <c:pt idx="52">
                  <c:v>2372.2654659999966</c:v>
                </c:pt>
                <c:pt idx="53">
                  <c:v>2407.2029229999998</c:v>
                </c:pt>
                <c:pt idx="54">
                  <c:v>2400.6307660000002</c:v>
                </c:pt>
                <c:pt idx="55">
                  <c:v>2415.3051640000012</c:v>
                </c:pt>
                <c:pt idx="56">
                  <c:v>2450.636708</c:v>
                </c:pt>
                <c:pt idx="57">
                  <c:v>2459.1647229999999</c:v>
                </c:pt>
                <c:pt idx="58">
                  <c:v>2481.8574000000012</c:v>
                </c:pt>
                <c:pt idx="59">
                  <c:v>2488.2118879999998</c:v>
                </c:pt>
                <c:pt idx="60">
                  <c:v>2441.3115840000028</c:v>
                </c:pt>
                <c:pt idx="61">
                  <c:v>2486.8565330000029</c:v>
                </c:pt>
                <c:pt idx="62">
                  <c:v>2521.4496770000001</c:v>
                </c:pt>
                <c:pt idx="63">
                  <c:v>2564.8718859999999</c:v>
                </c:pt>
                <c:pt idx="64">
                  <c:v>2614.5984060000001</c:v>
                </c:pt>
                <c:pt idx="65">
                  <c:v>2671.2162170000001</c:v>
                </c:pt>
                <c:pt idx="66">
                  <c:v>2700.954886</c:v>
                </c:pt>
                <c:pt idx="67">
                  <c:v>2756.7530900000002</c:v>
                </c:pt>
                <c:pt idx="68">
                  <c:v>2799.4228330000001</c:v>
                </c:pt>
                <c:pt idx="69">
                  <c:v>2835.5661620000001</c:v>
                </c:pt>
                <c:pt idx="70">
                  <c:v>2885.1502689999998</c:v>
                </c:pt>
                <c:pt idx="71">
                  <c:v>2901.9211400000022</c:v>
                </c:pt>
                <c:pt idx="72">
                  <c:v>2851.8669730000001</c:v>
                </c:pt>
                <c:pt idx="73">
                  <c:v>2973.8918170000029</c:v>
                </c:pt>
                <c:pt idx="74">
                  <c:v>3057.1952270000002</c:v>
                </c:pt>
                <c:pt idx="75">
                  <c:v>3074.3693280000002</c:v>
                </c:pt>
                <c:pt idx="76">
                  <c:v>3152.8843820000002</c:v>
                </c:pt>
                <c:pt idx="77">
                  <c:v>3247.686641999996</c:v>
                </c:pt>
                <c:pt idx="78">
                  <c:v>3250.4123940000022</c:v>
                </c:pt>
                <c:pt idx="79">
                  <c:v>3348.5646629999997</c:v>
                </c:pt>
                <c:pt idx="80">
                  <c:v>3442.4657750000001</c:v>
                </c:pt>
                <c:pt idx="81">
                  <c:v>3500.8500220000028</c:v>
                </c:pt>
                <c:pt idx="82">
                  <c:v>3656.1058499999967</c:v>
                </c:pt>
                <c:pt idx="83">
                  <c:v>3792.3243070000012</c:v>
                </c:pt>
                <c:pt idx="84">
                  <c:v>4054.1497669999999</c:v>
                </c:pt>
                <c:pt idx="85">
                  <c:v>4338.2359469999992</c:v>
                </c:pt>
                <c:pt idx="86">
                  <c:v>4323.3292460000057</c:v>
                </c:pt>
                <c:pt idx="87">
                  <c:v>4362.4513230000002</c:v>
                </c:pt>
                <c:pt idx="88">
                  <c:v>4382.2135750000007</c:v>
                </c:pt>
                <c:pt idx="89">
                  <c:v>4523.5145790000024</c:v>
                </c:pt>
                <c:pt idx="90">
                  <c:v>4625.3332220000002</c:v>
                </c:pt>
                <c:pt idx="91">
                  <c:v>4808.3467479999999</c:v>
                </c:pt>
                <c:pt idx="92">
                  <c:v>4992.9670069999993</c:v>
                </c:pt>
                <c:pt idx="93">
                  <c:v>5017.2950550000005</c:v>
                </c:pt>
                <c:pt idx="94">
                  <c:v>5072.3943680000002</c:v>
                </c:pt>
                <c:pt idx="95">
                  <c:v>5174.7984909999996</c:v>
                </c:pt>
                <c:pt idx="96">
                  <c:v>5406.3654700000034</c:v>
                </c:pt>
              </c:numCache>
            </c:numRef>
          </c:val>
        </c:ser>
        <c:axId val="55425664"/>
        <c:axId val="55424128"/>
      </c:areaChart>
      <c:lineChart>
        <c:grouping val="standard"/>
        <c:ser>
          <c:idx val="0"/>
          <c:order val="0"/>
          <c:tx>
            <c:strRef>
              <c:f>Активы!$B$48</c:f>
              <c:strCache>
                <c:ptCount val="1"/>
                <c:pt idx="0">
                  <c:v>Уровень просроченной задолженности ЮЛ, % (лев.шк.)</c:v>
                </c:pt>
              </c:strCache>
            </c:strRef>
          </c:tx>
          <c:spPr>
            <a:ln>
              <a:solidFill>
                <a:srgbClr val="00757B"/>
              </a:solidFill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rgbClr val="00757B"/>
                </a:solidFill>
                <a:ln>
                  <a:noFill/>
                </a:ln>
              </c:spPr>
            </c:marker>
          </c:dPt>
          <c:dPt>
            <c:idx val="12"/>
            <c:marker>
              <c:symbol val="circle"/>
              <c:size val="7"/>
              <c:spPr>
                <a:solidFill>
                  <a:srgbClr val="00757B"/>
                </a:solidFill>
                <a:ln>
                  <a:noFill/>
                </a:ln>
              </c:spPr>
            </c:marker>
          </c:dPt>
          <c:dPt>
            <c:idx val="24"/>
            <c:marker>
              <c:symbol val="circle"/>
              <c:size val="7"/>
              <c:spPr>
                <a:solidFill>
                  <a:srgbClr val="00757B"/>
                </a:solidFill>
                <a:ln>
                  <a:noFill/>
                </a:ln>
              </c:spPr>
            </c:marker>
          </c:dPt>
          <c:dPt>
            <c:idx val="36"/>
            <c:marker>
              <c:symbol val="circle"/>
              <c:size val="7"/>
              <c:spPr>
                <a:solidFill>
                  <a:srgbClr val="00757B"/>
                </a:solidFill>
                <a:ln>
                  <a:noFill/>
                </a:ln>
              </c:spPr>
            </c:marker>
          </c:dPt>
          <c:dPt>
            <c:idx val="48"/>
            <c:marker>
              <c:symbol val="circle"/>
              <c:size val="7"/>
              <c:spPr>
                <a:solidFill>
                  <a:srgbClr val="00757B"/>
                </a:solidFill>
                <a:ln>
                  <a:noFill/>
                </a:ln>
              </c:spPr>
            </c:marker>
          </c:dPt>
          <c:dPt>
            <c:idx val="60"/>
            <c:marker>
              <c:symbol val="circle"/>
              <c:size val="7"/>
              <c:spPr>
                <a:solidFill>
                  <a:srgbClr val="00757B"/>
                </a:solidFill>
                <a:ln>
                  <a:noFill/>
                </a:ln>
              </c:spPr>
            </c:marker>
          </c:dPt>
          <c:dPt>
            <c:idx val="72"/>
            <c:marker>
              <c:symbol val="circle"/>
              <c:size val="7"/>
              <c:spPr>
                <a:solidFill>
                  <a:srgbClr val="00757B"/>
                </a:solidFill>
                <a:ln>
                  <a:noFill/>
                </a:ln>
              </c:spPr>
            </c:marker>
          </c:dPt>
          <c:dPt>
            <c:idx val="84"/>
            <c:marker>
              <c:symbol val="circle"/>
              <c:size val="7"/>
              <c:spPr>
                <a:solidFill>
                  <a:srgbClr val="00757B"/>
                </a:solidFill>
                <a:ln>
                  <a:noFill/>
                </a:ln>
              </c:spPr>
            </c:marker>
          </c:dPt>
          <c:dPt>
            <c:idx val="96"/>
            <c:marker>
              <c:symbol val="circle"/>
              <c:size val="7"/>
              <c:spPr>
                <a:solidFill>
                  <a:srgbClr val="00757B"/>
                </a:solidFill>
                <a:ln>
                  <a:noFill/>
                </a:ln>
              </c:spPr>
            </c:marker>
          </c:dPt>
          <c:dLbls>
            <c:dLbl>
              <c:idx val="0"/>
              <c:layout>
                <c:manualLayout>
                  <c:x val="-2.2326446011203632E-2"/>
                  <c:y val="-3.7546887822160452E-2"/>
                </c:manualLayout>
              </c:layout>
              <c:dLblPos val="r"/>
              <c:showVal val="1"/>
            </c:dLbl>
            <c:dLbl>
              <c:idx val="12"/>
              <c:layout>
                <c:manualLayout>
                  <c:x val="-3.482644737822041E-2"/>
                  <c:y val="-3.3137388371525002E-2"/>
                </c:manualLayout>
              </c:layout>
              <c:dLblPos val="r"/>
              <c:showVal val="1"/>
            </c:dLbl>
            <c:dLbl>
              <c:idx val="24"/>
              <c:layout/>
              <c:dLblPos val="t"/>
              <c:showVal val="1"/>
            </c:dLbl>
            <c:dLbl>
              <c:idx val="36"/>
              <c:layout>
                <c:manualLayout>
                  <c:x val="-1.6770889848085058E-2"/>
                  <c:y val="-3.0932638646207284E-2"/>
                </c:manualLayout>
              </c:layout>
              <c:dLblPos val="r"/>
              <c:showVal val="1"/>
            </c:dLbl>
            <c:dLbl>
              <c:idx val="48"/>
              <c:layout/>
              <c:dLblPos val="t"/>
              <c:showVal val="1"/>
            </c:dLbl>
            <c:dLbl>
              <c:idx val="60"/>
              <c:layout/>
              <c:dLblPos val="t"/>
              <c:showVal val="1"/>
            </c:dLbl>
            <c:dLbl>
              <c:idx val="72"/>
              <c:layout/>
              <c:dLblPos val="t"/>
              <c:showVal val="1"/>
            </c:dLbl>
            <c:dLbl>
              <c:idx val="84"/>
              <c:layout>
                <c:manualLayout>
                  <c:x val="-3.482644737822041E-2"/>
                  <c:y val="-3.5342138096842675E-2"/>
                </c:manualLayout>
              </c:layout>
              <c:dLblPos val="r"/>
              <c:showVal val="1"/>
            </c:dLbl>
            <c:dLbl>
              <c:idx val="96"/>
              <c:layout/>
              <c:dLblPos val="t"/>
              <c:showVal val="1"/>
            </c:dLbl>
            <c:delete val="1"/>
            <c:txPr>
              <a:bodyPr/>
              <a:lstStyle/>
              <a:p>
                <a:pPr>
                  <a:defRPr sz="1400" b="1">
                    <a:solidFill>
                      <a:srgbClr val="00757B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t"/>
          </c:dLbls>
          <c:cat>
            <c:numRef>
              <c:f>Активы!$C$47:$CU$47</c:f>
              <c:numCache>
                <c:formatCode>d/mm/yy</c:formatCode>
                <c:ptCount val="97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</c:numCache>
            </c:numRef>
          </c:cat>
          <c:val>
            <c:numRef>
              <c:f>Активы!$C$48:$CU$48</c:f>
              <c:numCache>
                <c:formatCode>_-* #,##0.0_р_._-;\-* #,##0.0_р_._-;_-* "-"??_р_._-;_-@_-</c:formatCode>
                <c:ptCount val="97"/>
                <c:pt idx="0">
                  <c:v>0.92421640188922183</c:v>
                </c:pt>
                <c:pt idx="1">
                  <c:v>0.93605225903212852</c:v>
                </c:pt>
                <c:pt idx="2">
                  <c:v>0.94004569482939127</c:v>
                </c:pt>
                <c:pt idx="3">
                  <c:v>0.95484996046278636</c:v>
                </c:pt>
                <c:pt idx="4">
                  <c:v>0.96989637918900673</c:v>
                </c:pt>
                <c:pt idx="5">
                  <c:v>0.98836727166231542</c:v>
                </c:pt>
                <c:pt idx="6">
                  <c:v>1.0050629105745279</c:v>
                </c:pt>
                <c:pt idx="7">
                  <c:v>0.99742980810022752</c:v>
                </c:pt>
                <c:pt idx="8">
                  <c:v>1.0274672128242825</c:v>
                </c:pt>
                <c:pt idx="9">
                  <c:v>1.1753407580195288</c:v>
                </c:pt>
                <c:pt idx="10">
                  <c:v>1.5662679219963429</c:v>
                </c:pt>
                <c:pt idx="11">
                  <c:v>1.9723999377469061</c:v>
                </c:pt>
                <c:pt idx="12">
                  <c:v>2.1297709732282595</c:v>
                </c:pt>
                <c:pt idx="13">
                  <c:v>2.4339578206643142</c:v>
                </c:pt>
                <c:pt idx="14">
                  <c:v>3.0548957318027243</c:v>
                </c:pt>
                <c:pt idx="15">
                  <c:v>3.4617613229309891</c:v>
                </c:pt>
                <c:pt idx="16">
                  <c:v>3.9794816257603087</c:v>
                </c:pt>
                <c:pt idx="17">
                  <c:v>4.382927553415974</c:v>
                </c:pt>
                <c:pt idx="18">
                  <c:v>4.7755080634366784</c:v>
                </c:pt>
                <c:pt idx="19">
                  <c:v>5.3314338317744125</c:v>
                </c:pt>
                <c:pt idx="20">
                  <c:v>5.7368868175727545</c:v>
                </c:pt>
                <c:pt idx="21">
                  <c:v>5.6383294214166311</c:v>
                </c:pt>
                <c:pt idx="22">
                  <c:v>5.9386764553610458</c:v>
                </c:pt>
                <c:pt idx="23">
                  <c:v>6.2392541015204994</c:v>
                </c:pt>
                <c:pt idx="24">
                  <c:v>6.0798655731070443</c:v>
                </c:pt>
                <c:pt idx="25">
                  <c:v>6.0806984661627395</c:v>
                </c:pt>
                <c:pt idx="26">
                  <c:v>6.1846221454315584</c:v>
                </c:pt>
                <c:pt idx="27">
                  <c:v>6.205243042324704</c:v>
                </c:pt>
                <c:pt idx="28">
                  <c:v>6.3600582905443739</c:v>
                </c:pt>
                <c:pt idx="29">
                  <c:v>6.4752471947736741</c:v>
                </c:pt>
                <c:pt idx="30">
                  <c:v>6.2726927750597872</c:v>
                </c:pt>
                <c:pt idx="31">
                  <c:v>6.2136659469360715</c:v>
                </c:pt>
                <c:pt idx="32">
                  <c:v>6.1537860243988698</c:v>
                </c:pt>
                <c:pt idx="33">
                  <c:v>6.0043142247924468</c:v>
                </c:pt>
                <c:pt idx="34">
                  <c:v>5.9098666062135727</c:v>
                </c:pt>
                <c:pt idx="35">
                  <c:v>5.608412330460065</c:v>
                </c:pt>
                <c:pt idx="36">
                  <c:v>5.2859486032254779</c:v>
                </c:pt>
                <c:pt idx="37">
                  <c:v>5.2743654317244344</c:v>
                </c:pt>
                <c:pt idx="38">
                  <c:v>5.29452708138263</c:v>
                </c:pt>
                <c:pt idx="39">
                  <c:v>5.1025479910237328</c:v>
                </c:pt>
                <c:pt idx="40">
                  <c:v>5.0368354428360007</c:v>
                </c:pt>
                <c:pt idx="41">
                  <c:v>5.0912015845307437</c:v>
                </c:pt>
                <c:pt idx="42">
                  <c:v>5.1152771272238295</c:v>
                </c:pt>
                <c:pt idx="43">
                  <c:v>5.1332616035345797</c:v>
                </c:pt>
                <c:pt idx="44">
                  <c:v>5.1461103039781273</c:v>
                </c:pt>
                <c:pt idx="45">
                  <c:v>5.0245286392605255</c:v>
                </c:pt>
                <c:pt idx="46">
                  <c:v>5.0095666035795512</c:v>
                </c:pt>
                <c:pt idx="47">
                  <c:v>4.8320285524931919</c:v>
                </c:pt>
                <c:pt idx="48">
                  <c:v>4.6433331069637234</c:v>
                </c:pt>
                <c:pt idx="49">
                  <c:v>4.7896646744006448</c:v>
                </c:pt>
                <c:pt idx="50">
                  <c:v>4.9924086190981338</c:v>
                </c:pt>
                <c:pt idx="51">
                  <c:v>5.0301079126576074</c:v>
                </c:pt>
                <c:pt idx="52">
                  <c:v>5.0641530388462836</c:v>
                </c:pt>
                <c:pt idx="53">
                  <c:v>5.0797217193710589</c:v>
                </c:pt>
                <c:pt idx="54">
                  <c:v>4.9120462277709365</c:v>
                </c:pt>
                <c:pt idx="55">
                  <c:v>4.930988926504341</c:v>
                </c:pt>
                <c:pt idx="56">
                  <c:v>4.9272096561293575</c:v>
                </c:pt>
                <c:pt idx="57">
                  <c:v>4.8839497320696914</c:v>
                </c:pt>
                <c:pt idx="58">
                  <c:v>4.884190938173715</c:v>
                </c:pt>
                <c:pt idx="59">
                  <c:v>4.8803729643709985</c:v>
                </c:pt>
                <c:pt idx="60">
                  <c:v>4.6272032015395475</c:v>
                </c:pt>
                <c:pt idx="61">
                  <c:v>4.6913434989011824</c:v>
                </c:pt>
                <c:pt idx="62">
                  <c:v>4.6790627512802017</c:v>
                </c:pt>
                <c:pt idx="63">
                  <c:v>4.6499180401684885</c:v>
                </c:pt>
                <c:pt idx="64">
                  <c:v>4.6309455715340855</c:v>
                </c:pt>
                <c:pt idx="65">
                  <c:v>4.6742759814258905</c:v>
                </c:pt>
                <c:pt idx="66">
                  <c:v>4.4864276255874724</c:v>
                </c:pt>
                <c:pt idx="67">
                  <c:v>4.4881396801128384</c:v>
                </c:pt>
                <c:pt idx="68">
                  <c:v>4.3754965805633699</c:v>
                </c:pt>
                <c:pt idx="69">
                  <c:v>4.3475544305772491</c:v>
                </c:pt>
                <c:pt idx="70">
                  <c:v>4.4156273595938504</c:v>
                </c:pt>
                <c:pt idx="71">
                  <c:v>4.3584242640433306</c:v>
                </c:pt>
                <c:pt idx="72">
                  <c:v>4.1501194763523275</c:v>
                </c:pt>
                <c:pt idx="73">
                  <c:v>4.1453065590131475</c:v>
                </c:pt>
                <c:pt idx="74">
                  <c:v>4.2318020895788679</c:v>
                </c:pt>
                <c:pt idx="75">
                  <c:v>4.2070038785255655</c:v>
                </c:pt>
                <c:pt idx="76">
                  <c:v>4.2757390983353734</c:v>
                </c:pt>
                <c:pt idx="77">
                  <c:v>4.513254762091198</c:v>
                </c:pt>
                <c:pt idx="78">
                  <c:v>4.3922172941296784</c:v>
                </c:pt>
                <c:pt idx="79">
                  <c:v>4.4633783568665271</c:v>
                </c:pt>
                <c:pt idx="80">
                  <c:v>4.4933455325806415</c:v>
                </c:pt>
                <c:pt idx="81">
                  <c:v>4.2847459593756465</c:v>
                </c:pt>
                <c:pt idx="82">
                  <c:v>4.2429016985898622</c:v>
                </c:pt>
                <c:pt idx="83">
                  <c:v>4.1814673605494406</c:v>
                </c:pt>
                <c:pt idx="84">
                  <c:v>4.2345403125333414</c:v>
                </c:pt>
                <c:pt idx="85">
                  <c:v>4.5259101835573876</c:v>
                </c:pt>
                <c:pt idx="86">
                  <c:v>4.7669650654418838</c:v>
                </c:pt>
                <c:pt idx="87">
                  <c:v>5.0203678869923314</c:v>
                </c:pt>
                <c:pt idx="88">
                  <c:v>5.5588338209449395</c:v>
                </c:pt>
                <c:pt idx="89">
                  <c:v>5.7571739640857782</c:v>
                </c:pt>
                <c:pt idx="90">
                  <c:v>5.8552053260034951</c:v>
                </c:pt>
                <c:pt idx="91">
                  <c:v>5.9843960692080689</c:v>
                </c:pt>
                <c:pt idx="92">
                  <c:v>5.8288117616954018</c:v>
                </c:pt>
                <c:pt idx="93">
                  <c:v>5.7613845379843847</c:v>
                </c:pt>
                <c:pt idx="94">
                  <c:v>5.9203016050942434</c:v>
                </c:pt>
                <c:pt idx="95">
                  <c:v>6.2420649836296995</c:v>
                </c:pt>
                <c:pt idx="96">
                  <c:v>6.2338179804241598</c:v>
                </c:pt>
              </c:numCache>
            </c:numRef>
          </c:val>
        </c:ser>
        <c:marker val="1"/>
        <c:axId val="55396224"/>
        <c:axId val="55397760"/>
      </c:lineChart>
      <c:dateAx>
        <c:axId val="55396224"/>
        <c:scaling>
          <c:orientation val="minMax"/>
        </c:scaling>
        <c:axPos val="b"/>
        <c:numFmt formatCode="dd/mm/yyyy" sourceLinked="0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55397760"/>
        <c:crosses val="autoZero"/>
        <c:auto val="1"/>
        <c:lblOffset val="100"/>
        <c:baseTimeUnit val="months"/>
      </c:dateAx>
      <c:valAx>
        <c:axId val="55397760"/>
        <c:scaling>
          <c:orientation val="minMax"/>
        </c:scaling>
        <c:axPos val="l"/>
        <c:majorGridlines/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400">
                <a:latin typeface="Arial Narrow" panose="020B0606020202030204" pitchFamily="34" charset="0"/>
              </a:defRPr>
            </a:pPr>
            <a:endParaRPr lang="ru-RU"/>
          </a:p>
        </c:txPr>
        <c:crossAx val="55396224"/>
        <c:crosses val="autoZero"/>
        <c:crossBetween val="between"/>
      </c:valAx>
      <c:valAx>
        <c:axId val="55424128"/>
        <c:scaling>
          <c:orientation val="minMax"/>
          <c:max val="7000"/>
        </c:scaling>
        <c:axPos val="r"/>
        <c:numFmt formatCode="#,##0" sourceLinked="0"/>
        <c:tickLblPos val="nextTo"/>
        <c:txPr>
          <a:bodyPr/>
          <a:lstStyle/>
          <a:p>
            <a:pPr>
              <a:defRPr sz="1400">
                <a:latin typeface="Arial Narrow" panose="020B0606020202030204" pitchFamily="34" charset="0"/>
              </a:defRPr>
            </a:pPr>
            <a:endParaRPr lang="ru-RU"/>
          </a:p>
        </c:txPr>
        <c:crossAx val="55425664"/>
        <c:crosses val="max"/>
        <c:crossBetween val="between"/>
      </c:valAx>
      <c:dateAx>
        <c:axId val="55425664"/>
        <c:scaling>
          <c:orientation val="minMax"/>
        </c:scaling>
        <c:delete val="1"/>
        <c:axPos val="b"/>
        <c:numFmt formatCode="d/mm/yy" sourceLinked="1"/>
        <c:tickLblPos val="none"/>
        <c:crossAx val="55424128"/>
        <c:crosses val="autoZero"/>
        <c:auto val="1"/>
        <c:lblOffset val="100"/>
        <c:baseTimeUnit val="months"/>
      </c:dateAx>
    </c:plotArea>
    <c:legend>
      <c:legendPos val="b"/>
      <c:layout/>
      <c:txPr>
        <a:bodyPr/>
        <a:lstStyle/>
        <a:p>
          <a:pPr>
            <a:defRPr sz="14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8175903146445702E-2"/>
          <c:y val="3.7373125628964568E-2"/>
          <c:w val="0.93228107688162076"/>
          <c:h val="0.73301989462995265"/>
        </c:manualLayout>
      </c:layout>
      <c:barChart>
        <c:barDir val="col"/>
        <c:grouping val="clustered"/>
        <c:ser>
          <c:idx val="0"/>
          <c:order val="0"/>
          <c:tx>
            <c:strRef>
              <c:f>Лист2!$B$3</c:f>
              <c:strCache>
                <c:ptCount val="1"/>
                <c:pt idx="0">
                  <c:v>Рентабельность активов банковского сектора (за 12 мес.), %
</c:v>
                </c:pt>
              </c:strCache>
            </c:strRef>
          </c:tx>
          <c:spPr>
            <a:solidFill>
              <a:srgbClr val="00747A"/>
            </a:solidFill>
          </c:spPr>
          <c:dLbls>
            <c:dLbl>
              <c:idx val="1"/>
              <c:layout/>
              <c:showVal val="1"/>
            </c:dLbl>
            <c:dLbl>
              <c:idx val="6"/>
              <c:layout>
                <c:manualLayout>
                  <c:x val="2.7777680568047041E-3"/>
                  <c:y val="7.8071281880814303E-2"/>
                </c:manualLayout>
              </c:layout>
              <c:spPr>
                <a:solidFill>
                  <a:schemeClr val="bg1"/>
                </a:solidFill>
                <a:ln w="19050">
                  <a:solidFill>
                    <a:srgbClr val="00747A"/>
                  </a:solidFill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rgbClr val="00747A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58"/>
              <c:layout/>
              <c:showVal val="1"/>
            </c:dLbl>
            <c:dLbl>
              <c:idx val="71"/>
              <c:layout/>
              <c:showVal val="1"/>
            </c:dLbl>
            <c:delete val="1"/>
            <c:spPr>
              <a:solidFill>
                <a:srgbClr val="00747A"/>
              </a:solidFill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</c:dLbls>
          <c:cat>
            <c:multiLvlStrRef>
              <c:f>Лист2!$C$1:$BV$2</c:f>
              <c:multiLvlStrCache>
                <c:ptCount val="7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1 </c:v>
                  </c:pt>
                  <c:pt idx="13">
                    <c:v>2 </c:v>
                  </c:pt>
                  <c:pt idx="14">
                    <c:v>3 </c:v>
                  </c:pt>
                  <c:pt idx="15">
                    <c:v>4 </c:v>
                  </c:pt>
                  <c:pt idx="16">
                    <c:v>5 </c:v>
                  </c:pt>
                  <c:pt idx="17">
                    <c:v>6 </c:v>
                  </c:pt>
                  <c:pt idx="18">
                    <c:v>7 </c:v>
                  </c:pt>
                  <c:pt idx="19">
                    <c:v>8 </c:v>
                  </c:pt>
                  <c:pt idx="20">
                    <c:v>9 </c:v>
                  </c:pt>
                  <c:pt idx="21">
                    <c:v>10 </c:v>
                  </c:pt>
                  <c:pt idx="22">
                    <c:v>11 </c:v>
                  </c:pt>
                  <c:pt idx="23">
                    <c:v>12 </c:v>
                  </c:pt>
                  <c:pt idx="24">
                    <c:v>1 </c:v>
                  </c:pt>
                  <c:pt idx="25">
                    <c:v>2 </c:v>
                  </c:pt>
                  <c:pt idx="26">
                    <c:v>3 </c:v>
                  </c:pt>
                  <c:pt idx="27">
                    <c:v>4 </c:v>
                  </c:pt>
                  <c:pt idx="28">
                    <c:v>5 </c:v>
                  </c:pt>
                  <c:pt idx="29">
                    <c:v>6 </c:v>
                  </c:pt>
                  <c:pt idx="30">
                    <c:v>7 </c:v>
                  </c:pt>
                  <c:pt idx="31">
                    <c:v>8 </c:v>
                  </c:pt>
                  <c:pt idx="32">
                    <c:v>9 </c:v>
                  </c:pt>
                  <c:pt idx="33">
                    <c:v>10 </c:v>
                  </c:pt>
                  <c:pt idx="34">
                    <c:v>11 </c:v>
                  </c:pt>
                  <c:pt idx="35">
                    <c:v>12 </c:v>
                  </c:pt>
                  <c:pt idx="36">
                    <c:v>1 </c:v>
                  </c:pt>
                  <c:pt idx="37">
                    <c:v>2 </c:v>
                  </c:pt>
                  <c:pt idx="38">
                    <c:v>3 </c:v>
                  </c:pt>
                  <c:pt idx="39">
                    <c:v>4 </c:v>
                  </c:pt>
                  <c:pt idx="40">
                    <c:v>5 </c:v>
                  </c:pt>
                  <c:pt idx="41">
                    <c:v>6 </c:v>
                  </c:pt>
                  <c:pt idx="42">
                    <c:v>7 </c:v>
                  </c:pt>
                  <c:pt idx="43">
                    <c:v>8 </c:v>
                  </c:pt>
                  <c:pt idx="44">
                    <c:v>9 </c:v>
                  </c:pt>
                  <c:pt idx="45">
                    <c:v>10 </c:v>
                  </c:pt>
                  <c:pt idx="46">
                    <c:v>11 </c:v>
                  </c:pt>
                  <c:pt idx="47">
                    <c:v>12 </c:v>
                  </c:pt>
                  <c:pt idx="48">
                    <c:v>1 </c:v>
                  </c:pt>
                  <c:pt idx="49">
                    <c:v>2 </c:v>
                  </c:pt>
                  <c:pt idx="50">
                    <c:v>3 </c:v>
                  </c:pt>
                  <c:pt idx="51">
                    <c:v>4 </c:v>
                  </c:pt>
                  <c:pt idx="52">
                    <c:v>5 </c:v>
                  </c:pt>
                  <c:pt idx="53">
                    <c:v>6 </c:v>
                  </c:pt>
                  <c:pt idx="54">
                    <c:v>7 </c:v>
                  </c:pt>
                  <c:pt idx="55">
                    <c:v>8 </c:v>
                  </c:pt>
                  <c:pt idx="56">
                    <c:v>9 </c:v>
                  </c:pt>
                  <c:pt idx="57">
                    <c:v>10 </c:v>
                  </c:pt>
                  <c:pt idx="58">
                    <c:v>11 </c:v>
                  </c:pt>
                  <c:pt idx="59">
                    <c:v>12 </c:v>
                  </c:pt>
                  <c:pt idx="60">
                    <c:v>1 </c:v>
                  </c:pt>
                  <c:pt idx="61">
                    <c:v>2 </c:v>
                  </c:pt>
                  <c:pt idx="62">
                    <c:v>3 </c:v>
                  </c:pt>
                  <c:pt idx="63">
                    <c:v>4 </c:v>
                  </c:pt>
                  <c:pt idx="64">
                    <c:v>5 </c:v>
                  </c:pt>
                  <c:pt idx="65">
                    <c:v>6 </c:v>
                  </c:pt>
                  <c:pt idx="66">
                    <c:v>7 </c:v>
                  </c:pt>
                  <c:pt idx="67">
                    <c:v>8 </c:v>
                  </c:pt>
                  <c:pt idx="68">
                    <c:v>9 </c:v>
                  </c:pt>
                  <c:pt idx="69">
                    <c:v>10 </c:v>
                  </c:pt>
                  <c:pt idx="70">
                    <c:v>11 </c:v>
                  </c:pt>
                  <c:pt idx="71">
                    <c:v>12 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</c:lvl>
              </c:multiLvlStrCache>
            </c:multiLvlStrRef>
          </c:cat>
          <c:val>
            <c:numRef>
              <c:f>Лист2!$C$3:$BV$3</c:f>
              <c:numCache>
                <c:formatCode>General</c:formatCode>
                <c:ptCount val="72"/>
                <c:pt idx="0">
                  <c:v>2.9</c:v>
                </c:pt>
                <c:pt idx="1">
                  <c:v>2.9</c:v>
                </c:pt>
                <c:pt idx="2">
                  <c:v>2.4</c:v>
                </c:pt>
                <c:pt idx="3">
                  <c:v>1.8</c:v>
                </c:pt>
                <c:pt idx="4">
                  <c:v>1.3</c:v>
                </c:pt>
                <c:pt idx="5">
                  <c:v>0.5</c:v>
                </c:pt>
                <c:pt idx="6">
                  <c:v>0.30000000000000021</c:v>
                </c:pt>
                <c:pt idx="7">
                  <c:v>0.7000000000000004</c:v>
                </c:pt>
                <c:pt idx="8">
                  <c:v>0.9</c:v>
                </c:pt>
                <c:pt idx="9">
                  <c:v>1.6</c:v>
                </c:pt>
                <c:pt idx="10">
                  <c:v>1.8</c:v>
                </c:pt>
                <c:pt idx="11">
                  <c:v>1.9000000000000001</c:v>
                </c:pt>
                <c:pt idx="12">
                  <c:v>2</c:v>
                </c:pt>
                <c:pt idx="13">
                  <c:v>2.1</c:v>
                </c:pt>
                <c:pt idx="14">
                  <c:v>2.1</c:v>
                </c:pt>
                <c:pt idx="15">
                  <c:v>2.2000000000000002</c:v>
                </c:pt>
                <c:pt idx="16">
                  <c:v>2.2999999999999998</c:v>
                </c:pt>
                <c:pt idx="17">
                  <c:v>2.2999999999999998</c:v>
                </c:pt>
                <c:pt idx="18">
                  <c:v>2.5</c:v>
                </c:pt>
                <c:pt idx="19">
                  <c:v>2.5</c:v>
                </c:pt>
                <c:pt idx="20">
                  <c:v>2.4</c:v>
                </c:pt>
                <c:pt idx="21">
                  <c:v>2.2999999999999998</c:v>
                </c:pt>
                <c:pt idx="22">
                  <c:v>2.4</c:v>
                </c:pt>
                <c:pt idx="23">
                  <c:v>2.4</c:v>
                </c:pt>
                <c:pt idx="24">
                  <c:v>2.4</c:v>
                </c:pt>
                <c:pt idx="25">
                  <c:v>2.4</c:v>
                </c:pt>
                <c:pt idx="26">
                  <c:v>2.4</c:v>
                </c:pt>
                <c:pt idx="27">
                  <c:v>2.2999999999999998</c:v>
                </c:pt>
                <c:pt idx="28">
                  <c:v>2.2999999999999998</c:v>
                </c:pt>
                <c:pt idx="29">
                  <c:v>2.2999999999999998</c:v>
                </c:pt>
                <c:pt idx="30">
                  <c:v>2.2000000000000002</c:v>
                </c:pt>
                <c:pt idx="31">
                  <c:v>2.2999999999999998</c:v>
                </c:pt>
                <c:pt idx="32">
                  <c:v>2.2999999999999998</c:v>
                </c:pt>
                <c:pt idx="33">
                  <c:v>2.2999999999999998</c:v>
                </c:pt>
                <c:pt idx="34">
                  <c:v>2.2999999999999998</c:v>
                </c:pt>
                <c:pt idx="35">
                  <c:v>2.2999999999999998</c:v>
                </c:pt>
                <c:pt idx="36">
                  <c:v>2.2000000000000002</c:v>
                </c:pt>
                <c:pt idx="37">
                  <c:v>2.2000000000000002</c:v>
                </c:pt>
                <c:pt idx="38">
                  <c:v>2.1</c:v>
                </c:pt>
                <c:pt idx="39">
                  <c:v>2.1</c:v>
                </c:pt>
                <c:pt idx="40">
                  <c:v>2.1</c:v>
                </c:pt>
                <c:pt idx="41">
                  <c:v>2.1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1.9000000000000001</c:v>
                </c:pt>
                <c:pt idx="48">
                  <c:v>1.9000000000000001</c:v>
                </c:pt>
                <c:pt idx="49">
                  <c:v>1.9000000000000001</c:v>
                </c:pt>
                <c:pt idx="50">
                  <c:v>1.8</c:v>
                </c:pt>
                <c:pt idx="51">
                  <c:v>1.7</c:v>
                </c:pt>
                <c:pt idx="52">
                  <c:v>1.7</c:v>
                </c:pt>
                <c:pt idx="53">
                  <c:v>1.7</c:v>
                </c:pt>
                <c:pt idx="54">
                  <c:v>1.6</c:v>
                </c:pt>
                <c:pt idx="55">
                  <c:v>1.6</c:v>
                </c:pt>
                <c:pt idx="56">
                  <c:v>1.6</c:v>
                </c:pt>
                <c:pt idx="57">
                  <c:v>1.5</c:v>
                </c:pt>
                <c:pt idx="58">
                  <c:v>1.5</c:v>
                </c:pt>
                <c:pt idx="59">
                  <c:v>0.9</c:v>
                </c:pt>
                <c:pt idx="60">
                  <c:v>0.7000000000000004</c:v>
                </c:pt>
                <c:pt idx="61">
                  <c:v>0.60000000000000042</c:v>
                </c:pt>
                <c:pt idx="62">
                  <c:v>0.5</c:v>
                </c:pt>
                <c:pt idx="63">
                  <c:v>0.4</c:v>
                </c:pt>
                <c:pt idx="64">
                  <c:v>0.4</c:v>
                </c:pt>
                <c:pt idx="65">
                  <c:v>0.30000000000000021</c:v>
                </c:pt>
                <c:pt idx="66">
                  <c:v>0.2</c:v>
                </c:pt>
                <c:pt idx="67">
                  <c:v>0.1</c:v>
                </c:pt>
                <c:pt idx="68">
                  <c:v>0</c:v>
                </c:pt>
                <c:pt idx="69">
                  <c:v>0.1</c:v>
                </c:pt>
                <c:pt idx="70">
                  <c:v>0.1</c:v>
                </c:pt>
                <c:pt idx="71">
                  <c:v>0.30000000000000021</c:v>
                </c:pt>
              </c:numCache>
            </c:numRef>
          </c:val>
        </c:ser>
        <c:gapWidth val="50"/>
        <c:axId val="52448640"/>
        <c:axId val="52454528"/>
      </c:barChart>
      <c:catAx>
        <c:axId val="52448640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52454528"/>
        <c:crosses val="autoZero"/>
        <c:lblAlgn val="ctr"/>
        <c:lblOffset val="100"/>
      </c:catAx>
      <c:valAx>
        <c:axId val="52454528"/>
        <c:scaling>
          <c:orientation val="minMax"/>
          <c:max val="3"/>
        </c:scaling>
        <c:axPos val="l"/>
        <c:majorGridlines/>
        <c:numFmt formatCode="General" sourceLinked="1"/>
        <c:tickLblPos val="nextTo"/>
        <c:crossAx val="52448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37342695213669"/>
          <c:y val="0.94973657488149277"/>
          <c:w val="0.57253146095726615"/>
          <c:h val="4.7371896159958474E-2"/>
        </c:manualLayout>
      </c:layout>
    </c:legend>
    <c:plotVisOnly val="1"/>
    <c:dispBlanksAs val="gap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0B7478-D8F9-4FCF-A681-74C1353068DB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885B4C-ECF8-40AD-995E-AB27C87B4B88}">
      <dgm:prSet phldrT="[Текст]"/>
      <dgm:spPr/>
      <dgm:t>
        <a:bodyPr/>
        <a:lstStyle/>
        <a:p>
          <a:r>
            <a:rPr lang="ru-RU" b="1" u="sng" dirty="0" smtClean="0">
              <a:latin typeface="Arial Narrow" panose="020B0606020202030204" pitchFamily="34" charset="0"/>
            </a:rPr>
            <a:t>Повышение ставок кредитования:</a:t>
          </a:r>
        </a:p>
        <a:p>
          <a:r>
            <a:rPr lang="ru-RU" dirty="0" smtClean="0">
              <a:latin typeface="Arial Narrow"/>
            </a:rPr>
            <a:t>•</a:t>
          </a:r>
          <a:r>
            <a:rPr lang="ru-RU" dirty="0" smtClean="0">
              <a:latin typeface="Arial Narrow" panose="020B0606020202030204" pitchFamily="34" charset="0"/>
            </a:rPr>
            <a:t> снижение рентабельности предприятий реального сектора экономики,</a:t>
          </a:r>
        </a:p>
        <a:p>
          <a:r>
            <a:rPr lang="ru-RU" dirty="0" smtClean="0">
              <a:latin typeface="Arial Narrow"/>
            </a:rPr>
            <a:t>•</a:t>
          </a:r>
          <a:r>
            <a:rPr lang="ru-RU" dirty="0" smtClean="0">
              <a:latin typeface="Arial Narrow" panose="020B0606020202030204" pitchFamily="34" charset="0"/>
            </a:rPr>
            <a:t> рост числа убыточных предприятий  реального сектора экономики</a:t>
          </a:r>
          <a:endParaRPr lang="ru-RU" dirty="0">
            <a:latin typeface="Arial Narrow" panose="020B0606020202030204" pitchFamily="34" charset="0"/>
          </a:endParaRPr>
        </a:p>
      </dgm:t>
    </dgm:pt>
    <dgm:pt modelId="{16D781CA-EF5A-4D78-8DBD-D2F66575A5B2}" type="parTrans" cxnId="{2A9B02B7-5147-4B41-886A-3E0E86E7677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0130FCA4-F2C7-4487-8516-345A19554D56}" type="sibTrans" cxnId="{2A9B02B7-5147-4B41-886A-3E0E86E7677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6E7A6A8F-3C26-449F-9F64-6A0674E0D5E1}">
      <dgm:prSet phldrT="[Текст]"/>
      <dgm:spPr/>
      <dgm:t>
        <a:bodyPr/>
        <a:lstStyle/>
        <a:p>
          <a:r>
            <a:rPr lang="ru-RU" b="1" u="sng" dirty="0" smtClean="0">
              <a:latin typeface="Arial Narrow" panose="020B0606020202030204" pitchFamily="34" charset="0"/>
            </a:rPr>
            <a:t>Потенциал снижения ставок </a:t>
          </a:r>
          <a:r>
            <a:rPr lang="ru-RU" dirty="0" smtClean="0">
              <a:latin typeface="Arial Narrow" panose="020B0606020202030204" pitchFamily="34" charset="0"/>
            </a:rPr>
            <a:t>(при сохранении текущего размера ключевой ставки</a:t>
          </a:r>
          <a:r>
            <a:rPr lang="ru-RU" b="0" u="none" dirty="0" smtClean="0">
              <a:latin typeface="Arial Narrow" panose="020B0606020202030204" pitchFamily="34" charset="0"/>
            </a:rPr>
            <a:t>) </a:t>
          </a:r>
          <a:r>
            <a:rPr lang="ru-RU" b="1" u="sng" dirty="0" smtClean="0">
              <a:latin typeface="Arial Narrow" panose="020B0606020202030204" pitchFamily="34" charset="0"/>
            </a:rPr>
            <a:t>исчерпан</a:t>
          </a:r>
          <a:r>
            <a:rPr lang="ru-RU" dirty="0" smtClean="0">
              <a:latin typeface="Arial Narrow" panose="020B0606020202030204" pitchFamily="34" charset="0"/>
            </a:rPr>
            <a:t>:</a:t>
          </a:r>
        </a:p>
        <a:p>
          <a:r>
            <a:rPr lang="ru-RU" dirty="0" smtClean="0">
              <a:latin typeface="Arial Narrow"/>
            </a:rPr>
            <a:t>•</a:t>
          </a:r>
          <a:r>
            <a:rPr lang="ru-RU" dirty="0" smtClean="0">
              <a:latin typeface="Arial Narrow" panose="020B0606020202030204" pitchFamily="34" charset="0"/>
            </a:rPr>
            <a:t> снижение объемов кредитования реального сектора экономики,</a:t>
          </a:r>
        </a:p>
        <a:p>
          <a:r>
            <a:rPr lang="ru-RU" dirty="0" smtClean="0">
              <a:latin typeface="Arial Narrow"/>
            </a:rPr>
            <a:t>•</a:t>
          </a:r>
          <a:r>
            <a:rPr lang="ru-RU" dirty="0" smtClean="0">
              <a:latin typeface="Arial Narrow" panose="020B0606020202030204" pitchFamily="34" charset="0"/>
            </a:rPr>
            <a:t> убыточность банковского сектора.</a:t>
          </a:r>
          <a:endParaRPr lang="ru-RU" dirty="0">
            <a:latin typeface="Arial Narrow" panose="020B0606020202030204" pitchFamily="34" charset="0"/>
          </a:endParaRPr>
        </a:p>
      </dgm:t>
    </dgm:pt>
    <dgm:pt modelId="{D1E5D950-F13F-4259-9464-EF642DAD34F2}" type="parTrans" cxnId="{617CB9BC-6E0D-4760-88D2-B7A71FE4491E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1CFD19E8-45C9-4B7D-8BF7-EA83267EEB04}" type="sibTrans" cxnId="{617CB9BC-6E0D-4760-88D2-B7A71FE4491E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4442883-655C-4B95-B4CD-780C4515B9BE}" type="pres">
      <dgm:prSet presAssocID="{7F0B7478-D8F9-4FCF-A681-74C1353068D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96A861-9527-4DB3-8212-2E9998F4849B}" type="pres">
      <dgm:prSet presAssocID="{F0885B4C-ECF8-40AD-995E-AB27C87B4B88}" presName="upArrow" presStyleLbl="node1" presStyleIdx="0" presStyleCnt="2"/>
      <dgm:spPr>
        <a:solidFill>
          <a:srgbClr val="89211B"/>
        </a:solidFill>
      </dgm:spPr>
      <dgm:t>
        <a:bodyPr/>
        <a:lstStyle/>
        <a:p>
          <a:endParaRPr lang="ru-RU"/>
        </a:p>
      </dgm:t>
    </dgm:pt>
    <dgm:pt modelId="{DBCFD282-3EB0-496C-9789-7852ABB1C724}" type="pres">
      <dgm:prSet presAssocID="{F0885B4C-ECF8-40AD-995E-AB27C87B4B88}" presName="upArrowText" presStyleLbl="revTx" presStyleIdx="0" presStyleCnt="2" custScaleX="114979" custLinFactNeighborX="13592" custLinFactNeighborY="51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1DDA6-6EE5-46DF-9F5D-88157308559D}" type="pres">
      <dgm:prSet presAssocID="{6E7A6A8F-3C26-449F-9F64-6A0674E0D5E1}" presName="downArrow" presStyleLbl="node1" presStyleIdx="1" presStyleCnt="2"/>
      <dgm:spPr>
        <a:solidFill>
          <a:srgbClr val="00747A"/>
        </a:solidFill>
      </dgm:spPr>
    </dgm:pt>
    <dgm:pt modelId="{B4E445C6-F2F3-439F-90D9-4B088088E87D}" type="pres">
      <dgm:prSet presAssocID="{6E7A6A8F-3C26-449F-9F64-6A0674E0D5E1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9B02B7-5147-4B41-886A-3E0E86E7677A}" srcId="{7F0B7478-D8F9-4FCF-A681-74C1353068DB}" destId="{F0885B4C-ECF8-40AD-995E-AB27C87B4B88}" srcOrd="0" destOrd="0" parTransId="{16D781CA-EF5A-4D78-8DBD-D2F66575A5B2}" sibTransId="{0130FCA4-F2C7-4487-8516-345A19554D56}"/>
    <dgm:cxn modelId="{83D7F4E2-6F77-4683-975C-3470273F54F4}" type="presOf" srcId="{7F0B7478-D8F9-4FCF-A681-74C1353068DB}" destId="{84442883-655C-4B95-B4CD-780C4515B9BE}" srcOrd="0" destOrd="0" presId="urn:microsoft.com/office/officeart/2005/8/layout/arrow4"/>
    <dgm:cxn modelId="{617CB9BC-6E0D-4760-88D2-B7A71FE4491E}" srcId="{7F0B7478-D8F9-4FCF-A681-74C1353068DB}" destId="{6E7A6A8F-3C26-449F-9F64-6A0674E0D5E1}" srcOrd="1" destOrd="0" parTransId="{D1E5D950-F13F-4259-9464-EF642DAD34F2}" sibTransId="{1CFD19E8-45C9-4B7D-8BF7-EA83267EEB04}"/>
    <dgm:cxn modelId="{F8902146-A0D0-43E3-A217-CBBDE3603043}" type="presOf" srcId="{6E7A6A8F-3C26-449F-9F64-6A0674E0D5E1}" destId="{B4E445C6-F2F3-439F-90D9-4B088088E87D}" srcOrd="0" destOrd="0" presId="urn:microsoft.com/office/officeart/2005/8/layout/arrow4"/>
    <dgm:cxn modelId="{9E886EF9-CF20-49CF-8888-9D4725C1A3CB}" type="presOf" srcId="{F0885B4C-ECF8-40AD-995E-AB27C87B4B88}" destId="{DBCFD282-3EB0-496C-9789-7852ABB1C724}" srcOrd="0" destOrd="0" presId="urn:microsoft.com/office/officeart/2005/8/layout/arrow4"/>
    <dgm:cxn modelId="{163D0E28-4381-49BD-B6A6-B7E5A0632727}" type="presParOf" srcId="{84442883-655C-4B95-B4CD-780C4515B9BE}" destId="{EF96A861-9527-4DB3-8212-2E9998F4849B}" srcOrd="0" destOrd="0" presId="urn:microsoft.com/office/officeart/2005/8/layout/arrow4"/>
    <dgm:cxn modelId="{C6592800-6A7B-4443-BBDE-99AC2D6BC6A8}" type="presParOf" srcId="{84442883-655C-4B95-B4CD-780C4515B9BE}" destId="{DBCFD282-3EB0-496C-9789-7852ABB1C724}" srcOrd="1" destOrd="0" presId="urn:microsoft.com/office/officeart/2005/8/layout/arrow4"/>
    <dgm:cxn modelId="{21B87C43-CCBF-4080-8812-4F833143D751}" type="presParOf" srcId="{84442883-655C-4B95-B4CD-780C4515B9BE}" destId="{5D91DDA6-6EE5-46DF-9F5D-88157308559D}" srcOrd="2" destOrd="0" presId="urn:microsoft.com/office/officeart/2005/8/layout/arrow4"/>
    <dgm:cxn modelId="{9AFC7655-2546-4780-900F-4A2BC633398C}" type="presParOf" srcId="{84442883-655C-4B95-B4CD-780C4515B9BE}" destId="{B4E445C6-F2F3-439F-90D9-4B088088E87D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96A861-9527-4DB3-8212-2E9998F4849B}">
      <dsp:nvSpPr>
        <dsp:cNvPr id="0" name=""/>
        <dsp:cNvSpPr/>
      </dsp:nvSpPr>
      <dsp:spPr>
        <a:xfrm>
          <a:off x="5034" y="0"/>
          <a:ext cx="3020525" cy="2822167"/>
        </a:xfrm>
        <a:prstGeom prst="upArrow">
          <a:avLst/>
        </a:prstGeom>
        <a:solidFill>
          <a:srgbClr val="8921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FD282-3EB0-496C-9789-7852ABB1C724}">
      <dsp:nvSpPr>
        <dsp:cNvPr id="0" name=""/>
        <dsp:cNvSpPr/>
      </dsp:nvSpPr>
      <dsp:spPr>
        <a:xfrm>
          <a:off x="3259582" y="146272"/>
          <a:ext cx="5893524" cy="2822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0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u="sng" kern="1200" dirty="0" smtClean="0">
              <a:latin typeface="Arial Narrow" panose="020B0606020202030204" pitchFamily="34" charset="0"/>
            </a:rPr>
            <a:t>Повышение ставок кредитования: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 Narrow"/>
            </a:rPr>
            <a:t>•</a:t>
          </a:r>
          <a:r>
            <a:rPr lang="ru-RU" sz="2600" kern="1200" dirty="0" smtClean="0">
              <a:latin typeface="Arial Narrow" panose="020B0606020202030204" pitchFamily="34" charset="0"/>
            </a:rPr>
            <a:t> снижение рентабельности предприятий реального сектора экономики,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 Narrow"/>
            </a:rPr>
            <a:t>•</a:t>
          </a:r>
          <a:r>
            <a:rPr lang="ru-RU" sz="2600" kern="1200" dirty="0" smtClean="0">
              <a:latin typeface="Arial Narrow" panose="020B0606020202030204" pitchFamily="34" charset="0"/>
            </a:rPr>
            <a:t> рост числа убыточных предприятий  реального сектора экономики</a:t>
          </a:r>
          <a:endParaRPr lang="ru-RU" sz="2600" kern="1200" dirty="0">
            <a:latin typeface="Arial Narrow" panose="020B0606020202030204" pitchFamily="34" charset="0"/>
          </a:endParaRPr>
        </a:p>
      </dsp:txBody>
      <dsp:txXfrm>
        <a:off x="3259582" y="146272"/>
        <a:ext cx="5893524" cy="2822167"/>
      </dsp:txXfrm>
    </dsp:sp>
    <dsp:sp modelId="{5D91DDA6-6EE5-46DF-9F5D-88157308559D}">
      <dsp:nvSpPr>
        <dsp:cNvPr id="0" name=""/>
        <dsp:cNvSpPr/>
      </dsp:nvSpPr>
      <dsp:spPr>
        <a:xfrm>
          <a:off x="911191" y="3057348"/>
          <a:ext cx="3020525" cy="2822167"/>
        </a:xfrm>
        <a:prstGeom prst="downArrow">
          <a:avLst/>
        </a:prstGeom>
        <a:solidFill>
          <a:srgbClr val="00747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445C6-F2F3-439F-90D9-4B088088E87D}">
      <dsp:nvSpPr>
        <dsp:cNvPr id="0" name=""/>
        <dsp:cNvSpPr/>
      </dsp:nvSpPr>
      <dsp:spPr>
        <a:xfrm>
          <a:off x="4022332" y="3057348"/>
          <a:ext cx="5125739" cy="2822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0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u="sng" kern="1200" dirty="0" smtClean="0">
              <a:latin typeface="Arial Narrow" panose="020B0606020202030204" pitchFamily="34" charset="0"/>
            </a:rPr>
            <a:t>Потенциал снижения ставок </a:t>
          </a:r>
          <a:r>
            <a:rPr lang="ru-RU" sz="2600" kern="1200" dirty="0" smtClean="0">
              <a:latin typeface="Arial Narrow" panose="020B0606020202030204" pitchFamily="34" charset="0"/>
            </a:rPr>
            <a:t>(при сохранении текущего размера ключевой ставки</a:t>
          </a:r>
          <a:r>
            <a:rPr lang="ru-RU" sz="2600" b="0" u="none" kern="1200" dirty="0" smtClean="0">
              <a:latin typeface="Arial Narrow" panose="020B0606020202030204" pitchFamily="34" charset="0"/>
            </a:rPr>
            <a:t>) </a:t>
          </a:r>
          <a:r>
            <a:rPr lang="ru-RU" sz="2600" b="1" u="sng" kern="1200" dirty="0" smtClean="0">
              <a:latin typeface="Arial Narrow" panose="020B0606020202030204" pitchFamily="34" charset="0"/>
            </a:rPr>
            <a:t>исчерпан</a:t>
          </a:r>
          <a:r>
            <a:rPr lang="ru-RU" sz="2600" kern="1200" dirty="0" smtClean="0">
              <a:latin typeface="Arial Narrow" panose="020B0606020202030204" pitchFamily="34" charset="0"/>
            </a:rPr>
            <a:t>: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 Narrow"/>
            </a:rPr>
            <a:t>•</a:t>
          </a:r>
          <a:r>
            <a:rPr lang="ru-RU" sz="2600" kern="1200" dirty="0" smtClean="0">
              <a:latin typeface="Arial Narrow" panose="020B0606020202030204" pitchFamily="34" charset="0"/>
            </a:rPr>
            <a:t> снижение объемов кредитования реального сектора экономики,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 Narrow"/>
            </a:rPr>
            <a:t>•</a:t>
          </a:r>
          <a:r>
            <a:rPr lang="ru-RU" sz="2600" kern="1200" dirty="0" smtClean="0">
              <a:latin typeface="Arial Narrow" panose="020B0606020202030204" pitchFamily="34" charset="0"/>
            </a:rPr>
            <a:t> убыточность банковского сектора.</a:t>
          </a:r>
          <a:endParaRPr lang="ru-RU" sz="2600" kern="1200" dirty="0">
            <a:latin typeface="Arial Narrow" panose="020B0606020202030204" pitchFamily="34" charset="0"/>
          </a:endParaRPr>
        </a:p>
      </dsp:txBody>
      <dsp:txXfrm>
        <a:off x="4022332" y="3057348"/>
        <a:ext cx="5125739" cy="2822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0.02751</cdr:x>
      <cdr:y>0.02445</cdr:y>
    </cdr:from>
    <cdr:to>
      <cdr:x>0.08263</cdr:x>
      <cdr:y>0.07682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251518" y="143668"/>
          <a:ext cx="50405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400" b="1" dirty="0" smtClean="0">
              <a:latin typeface="Arial Narrow" panose="020B0606020202030204" pitchFamily="34" charset="0"/>
            </a:rPr>
            <a:t>33%</a:t>
          </a:r>
          <a:endParaRPr lang="ru-RU" sz="14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0.13775</cdr:x>
      <cdr:y>0.02445</cdr:y>
    </cdr:from>
    <cdr:to>
      <cdr:x>0.19288</cdr:x>
      <cdr:y>0.07682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1259630" y="143668"/>
          <a:ext cx="50405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400" b="1" dirty="0" smtClean="0">
              <a:latin typeface="Arial Narrow" panose="020B0606020202030204" pitchFamily="34" charset="0"/>
            </a:rPr>
            <a:t>36%</a:t>
          </a:r>
          <a:endParaRPr lang="ru-RU" sz="14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0.248</cdr:x>
      <cdr:y>0.02445</cdr:y>
    </cdr:from>
    <cdr:to>
      <cdr:x>0.30313</cdr:x>
      <cdr:y>0.07682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2267742" y="143668"/>
          <a:ext cx="50405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400" b="1" dirty="0" smtClean="0">
              <a:latin typeface="Arial Narrow" panose="020B0606020202030204" pitchFamily="34" charset="0"/>
            </a:rPr>
            <a:t>40%</a:t>
          </a:r>
          <a:endParaRPr lang="ru-RU" sz="14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0.36175</cdr:x>
      <cdr:y>0.02445</cdr:y>
    </cdr:from>
    <cdr:to>
      <cdr:x>0.41688</cdr:x>
      <cdr:y>0.07682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07870" y="143667"/>
          <a:ext cx="50405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400" b="1" dirty="0" smtClean="0">
              <a:latin typeface="Arial Narrow" panose="020B0606020202030204" pitchFamily="34" charset="0"/>
            </a:rPr>
            <a:t>41%</a:t>
          </a:r>
          <a:endParaRPr lang="ru-RU" sz="1400" b="1" dirty="0">
            <a:latin typeface="Arial Narrow" panose="020B0606020202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60" cy="496412"/>
          </a:xfrm>
          <a:prstGeom prst="rect">
            <a:avLst/>
          </a:prstGeom>
        </p:spPr>
        <p:txBody>
          <a:bodyPr vert="horz" lIns="91362" tIns="45680" rIns="91362" bIns="4568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7" y="2"/>
            <a:ext cx="2945660" cy="496412"/>
          </a:xfrm>
          <a:prstGeom prst="rect">
            <a:avLst/>
          </a:prstGeom>
        </p:spPr>
        <p:txBody>
          <a:bodyPr vert="horz" lIns="91362" tIns="45680" rIns="91362" bIns="45680" rtlCol="0"/>
          <a:lstStyle>
            <a:lvl1pPr algn="r">
              <a:defRPr sz="1200"/>
            </a:lvl1pPr>
          </a:lstStyle>
          <a:p>
            <a:fld id="{8DD4C6DC-357D-4190-BFEA-8302D13432DE}" type="datetimeFigureOut">
              <a:rPr lang="ru-RU" smtClean="0"/>
              <a:pPr/>
              <a:t>03.03.2016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30095"/>
            <a:ext cx="2945660" cy="496412"/>
          </a:xfrm>
          <a:prstGeom prst="rect">
            <a:avLst/>
          </a:prstGeom>
        </p:spPr>
        <p:txBody>
          <a:bodyPr vert="horz" lIns="91362" tIns="45680" rIns="91362" bIns="4568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7" y="9430095"/>
            <a:ext cx="2945660" cy="496412"/>
          </a:xfrm>
          <a:prstGeom prst="rect">
            <a:avLst/>
          </a:prstGeom>
        </p:spPr>
        <p:txBody>
          <a:bodyPr vert="horz" lIns="91362" tIns="45680" rIns="91362" bIns="45680" rtlCol="0" anchor="b"/>
          <a:lstStyle>
            <a:lvl1pPr algn="r">
              <a:defRPr sz="1200"/>
            </a:lvl1pPr>
          </a:lstStyle>
          <a:p>
            <a:fld id="{EDA516E7-1DF3-4EBA-B13C-4E052FA714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09252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60" cy="496412"/>
          </a:xfrm>
          <a:prstGeom prst="rect">
            <a:avLst/>
          </a:prstGeom>
        </p:spPr>
        <p:txBody>
          <a:bodyPr vert="horz" lIns="91362" tIns="45680" rIns="91362" bIns="4568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60" cy="496412"/>
          </a:xfrm>
          <a:prstGeom prst="rect">
            <a:avLst/>
          </a:prstGeom>
        </p:spPr>
        <p:txBody>
          <a:bodyPr vert="horz" lIns="91362" tIns="45680" rIns="91362" bIns="4568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B91D57F-9E74-43AD-BDE8-8D3FFB870D2E}" type="datetimeFigureOut">
              <a:rPr lang="ru-RU"/>
              <a:pPr>
                <a:defRPr/>
              </a:pPr>
              <a:t>03.03.2016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2" tIns="45680" rIns="91362" bIns="4568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362" tIns="45680" rIns="91362" bIns="4568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5"/>
            <a:ext cx="2945660" cy="496412"/>
          </a:xfrm>
          <a:prstGeom prst="rect">
            <a:avLst/>
          </a:prstGeom>
        </p:spPr>
        <p:txBody>
          <a:bodyPr vert="horz" lIns="91362" tIns="45680" rIns="91362" bIns="4568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5"/>
            <a:ext cx="2945660" cy="496412"/>
          </a:xfrm>
          <a:prstGeom prst="rect">
            <a:avLst/>
          </a:prstGeom>
        </p:spPr>
        <p:txBody>
          <a:bodyPr vert="horz" lIns="91362" tIns="45680" rIns="91362" bIns="4568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31D096F-730D-4B2F-901E-47DC357260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7739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06140BA-42CC-4204-A7FA-A4D36F740FAF}" type="datetimeFigureOut">
              <a:rPr lang="ru-RU"/>
              <a:pPr>
                <a:defRPr/>
              </a:pPr>
              <a:t>03.03.2016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9B0EC8D-1E9E-46B7-9D87-3F4479BBD2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1FE549C-29EC-4DCB-A44C-AC73CF6725AB}" type="datetimeFigureOut">
              <a:rPr lang="ru-RU"/>
              <a:pPr>
                <a:defRPr/>
              </a:pPr>
              <a:t>03.03.2016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A03CDC4-5437-4A31-A3B7-2A5157E14E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C7E1EA2-619A-43DF-9AD8-8262CCA2482B}" type="datetimeFigureOut">
              <a:rPr lang="ru-RU"/>
              <a:pPr>
                <a:defRPr/>
              </a:pPr>
              <a:t>03.03.2016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22030CD-64DB-417C-8896-887930C357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1CA791D-578E-436D-98CB-84FC0D1C1AFB}" type="datetimeFigureOut">
              <a:rPr lang="ru-RU"/>
              <a:pPr>
                <a:defRPr/>
              </a:pPr>
              <a:t>03.03.2016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1F7F118-6A88-4CE3-8A78-10F374EB13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862D71C-B050-4836-A8DB-3DDDA70A3EDB}" type="datetimeFigureOut">
              <a:rPr lang="ru-RU"/>
              <a:pPr>
                <a:defRPr/>
              </a:pPr>
              <a:t>03.03.2016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50C1E00-4463-4D2A-8B0E-BBD6C12C7D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221F56D-FBC0-4930-AE56-AFA0342D1D4F}" type="datetimeFigureOut">
              <a:rPr lang="ru-RU"/>
              <a:pPr>
                <a:defRPr/>
              </a:pPr>
              <a:t>03.03.2016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A9F46FE-B1DC-4EE3-B83D-372CDB11F7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3C4BAB7-EBDD-488E-873B-C890E3839514}" type="datetimeFigureOut">
              <a:rPr lang="ru-RU"/>
              <a:pPr>
                <a:defRPr/>
              </a:pPr>
              <a:t>03.03.2016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1F51B08-44D9-49DD-BCBC-B74C22B0C9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8927E92-FA63-4FE4-B297-0454A17F6E34}" type="datetimeFigureOut">
              <a:rPr lang="ru-RU"/>
              <a:pPr>
                <a:defRPr/>
              </a:pPr>
              <a:t>03.03.2016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8F23E17-A411-4671-91FD-83C3375E5A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167AEE1-8DA0-4128-A83D-365639099C6F}" type="datetimeFigureOut">
              <a:rPr lang="ru-RU"/>
              <a:pPr>
                <a:defRPr/>
              </a:pPr>
              <a:t>03.03.2016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4205ADF-2A2A-4130-8BBE-2E77D10445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7F0DE7F-9A4A-4DE9-A40E-38DC91618648}" type="datetimeFigureOut">
              <a:rPr lang="ru-RU"/>
              <a:pPr>
                <a:defRPr/>
              </a:pPr>
              <a:t>03.03.2016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66A076C-5555-4455-9CC7-D5DAB8136A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9532F1-C6A0-4CF8-A81D-78204FA19F5F}" type="datetimeFigureOut">
              <a:rPr lang="ru-RU"/>
              <a:pPr>
                <a:defRPr/>
              </a:pPr>
              <a:t>03.03.2016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F8DA8F5-3F2E-4673-A363-08D29D131E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9FC509C-CB4F-41C0-8F49-2DE1F502E654}" type="datetimeFigureOut">
              <a:rPr lang="ru-RU"/>
              <a:pPr>
                <a:defRPr/>
              </a:pPr>
              <a:t>03.03.2016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715714E-A1BB-4F7E-955C-D4918FCF32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44" r:id="rId1"/>
    <p:sldLayoutId id="2147486545" r:id="rId2"/>
    <p:sldLayoutId id="2147486546" r:id="rId3"/>
    <p:sldLayoutId id="2147486547" r:id="rId4"/>
    <p:sldLayoutId id="2147486548" r:id="rId5"/>
    <p:sldLayoutId id="2147486549" r:id="rId6"/>
    <p:sldLayoutId id="2147486550" r:id="rId7"/>
    <p:sldLayoutId id="2147486551" r:id="rId8"/>
    <p:sldLayoutId id="2147486552" r:id="rId9"/>
    <p:sldLayoutId id="2147486553" r:id="rId10"/>
    <p:sldLayoutId id="21474865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son_ES\Desktop\Изображения\шахматы для титульного\iStock_000034513574Large_qofmf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92" y="-17988"/>
            <a:ext cx="4568908" cy="30525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6455761"/>
            <a:ext cx="9144000" cy="357615"/>
          </a:xfrm>
          <a:prstGeom prst="rect">
            <a:avLst/>
          </a:prstGeom>
        </p:spPr>
        <p:txBody>
          <a:bodyPr wrap="square" lIns="79836" tIns="39918" rIns="79836" bIns="39918">
            <a:spAutoFit/>
          </a:bodyPr>
          <a:lstStyle/>
          <a:p>
            <a:pPr marL="299234" indent="-299234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757B"/>
                </a:solidFill>
                <a:latin typeface="Arial Narrow" pitchFamily="34" charset="0"/>
              </a:rPr>
              <a:t>Тюмень, 2016</a:t>
            </a: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3092" y="-17988"/>
            <a:ext cx="4572000" cy="2916000"/>
          </a:xfrm>
          <a:prstGeom prst="rect">
            <a:avLst/>
          </a:prstGeom>
          <a:solidFill>
            <a:srgbClr val="00747A"/>
          </a:solidFill>
          <a:ln w="19050">
            <a:solidFill>
              <a:srgbClr val="00757B"/>
            </a:solidFill>
            <a:miter lim="800000"/>
            <a:headEnd/>
            <a:tailEnd/>
          </a:ln>
        </p:spPr>
        <p:txBody>
          <a:bodyPr lIns="79796" tIns="39898" rIns="79796" bIns="39898" anchor="ctr" anchorCtr="1"/>
          <a:lstStyle/>
          <a:p>
            <a:pPr marL="299234" indent="-299234" algn="ctr">
              <a:spcBef>
                <a:spcPct val="20000"/>
              </a:spcBef>
              <a:defRPr/>
            </a:pPr>
            <a:endPara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23"/>
          <p:cNvSpPr>
            <a:spLocks noChangeArrowheads="1"/>
          </p:cNvSpPr>
          <p:nvPr/>
        </p:nvSpPr>
        <p:spPr bwMode="auto">
          <a:xfrm>
            <a:off x="4572000" y="2918072"/>
            <a:ext cx="4572000" cy="3434400"/>
          </a:xfrm>
          <a:prstGeom prst="rect">
            <a:avLst/>
          </a:prstGeom>
          <a:solidFill>
            <a:srgbClr val="00747A"/>
          </a:solidFill>
          <a:ln w="12700">
            <a:solidFill>
              <a:srgbClr val="00757B"/>
            </a:solidFill>
            <a:miter lim="800000"/>
            <a:headEnd/>
            <a:tailEnd/>
          </a:ln>
        </p:spPr>
        <p:txBody>
          <a:bodyPr lIns="79796" tIns="39898" rIns="79796" bIns="39898" anchor="ctr" anchorCtr="1"/>
          <a:lstStyle/>
          <a:p>
            <a:pPr algn="ctr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Роль 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банков в развитии реального сектора экономики в условиях финансовой 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нестабильности</a:t>
            </a:r>
          </a:p>
          <a:p>
            <a:pPr algn="ctr">
              <a:spcBef>
                <a:spcPct val="20000"/>
              </a:spcBef>
              <a:defRPr/>
            </a:pPr>
            <a:endParaRPr lang="ru-RU" sz="1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Зиннуров Руслан Абдулхакович,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Вице-президент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ПАО «Запсибкомбанк»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8885"/>
            <a:ext cx="4572000" cy="3432775"/>
          </a:xfrm>
          <a:prstGeom prst="rect">
            <a:avLst/>
          </a:prstGeom>
          <a:noFill/>
          <a:ln w="19050">
            <a:solidFill>
              <a:srgbClr val="00757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E:\Офис\ЛОГО_25\Логотип_ЗСКБ_без слогана_25 лет_бел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030" y="1075681"/>
            <a:ext cx="35401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0" y="2"/>
            <a:ext cx="9144000" cy="98107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algn="ctr"/>
            <a:endParaRPr lang="ru-RU" dirty="0">
              <a:latin typeface="Arial Narrow" pitchFamily="34" charset="0"/>
            </a:endParaRP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5" tIns="45703" rIns="91405" bIns="45703" anchor="ctr"/>
          <a:lstStyle/>
          <a:p>
            <a:pPr algn="ctr">
              <a:defRPr/>
            </a:pPr>
            <a:endParaRPr lang="ru-RU" sz="24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pic>
        <p:nvPicPr>
          <p:cNvPr id="11" name="Picture 2" descr="E:\Офис\ЛОГО_25\Логотип_ЗСКБ_без слогана_25 лет_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07950"/>
            <a:ext cx="35401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2" y="1"/>
            <a:ext cx="9143999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0" tIns="45685" rIns="91370" bIns="45685" anchor="ctr"/>
          <a:lstStyle/>
          <a:p>
            <a:pPr>
              <a:defRPr/>
            </a:pPr>
            <a:r>
              <a:rPr lang="ru-RU" sz="23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Структура работающих активов </a:t>
            </a:r>
          </a:p>
          <a:p>
            <a:pPr>
              <a:defRPr/>
            </a:pPr>
            <a:r>
              <a:rPr lang="ru-RU" sz="23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кредитных организаций</a:t>
            </a:r>
            <a:endParaRPr lang="ru-RU" sz="23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83255564"/>
              </p:ext>
            </p:extLst>
          </p:nvPr>
        </p:nvGraphicFramePr>
        <p:xfrm>
          <a:off x="2" y="981076"/>
          <a:ext cx="9143998" cy="5876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>
            <a:off x="611560" y="3789040"/>
            <a:ext cx="7992888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316416" y="1052736"/>
            <a:ext cx="648072" cy="2232248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08304" y="1052736"/>
            <a:ext cx="648072" cy="2232248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1052736"/>
            <a:ext cx="648072" cy="208823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372200" y="1124744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38%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312" y="1124744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42%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8424" y="1124744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42%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1052736"/>
            <a:ext cx="648072" cy="1872208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1052736"/>
            <a:ext cx="648072" cy="1944216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195736" y="1052736"/>
            <a:ext cx="648072" cy="216024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75856" y="1052736"/>
            <a:ext cx="576064" cy="216024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283968" y="1052736"/>
            <a:ext cx="576064" cy="208823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292080" y="1052736"/>
            <a:ext cx="576064" cy="208823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319973" y="1124744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39%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6624" y="112775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39%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340173">
            <a:off x="4924938" y="3966471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 Narrow" panose="020B0606020202030204" pitchFamily="34" charset="0"/>
              </a:rPr>
              <a:t>Тренд доли кредитов юридическим лицам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623719" y="6527902"/>
            <a:ext cx="484785" cy="2981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10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88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0" y="2"/>
            <a:ext cx="9144000" cy="98107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algn="ctr"/>
            <a:endParaRPr lang="ru-RU" dirty="0">
              <a:latin typeface="Arial Narrow" pitchFamily="34" charset="0"/>
            </a:endParaRP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5" tIns="45703" rIns="91405" bIns="45703" anchor="ctr"/>
          <a:lstStyle/>
          <a:p>
            <a:pPr algn="ctr">
              <a:defRPr/>
            </a:pPr>
            <a:endParaRPr lang="ru-RU" sz="24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pic>
        <p:nvPicPr>
          <p:cNvPr id="11" name="Picture 2" descr="E:\Офис\ЛОГО_25\Логотип_ЗСКБ_без слогана_25 лет_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07950"/>
            <a:ext cx="35401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" y="1"/>
            <a:ext cx="9143999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0" tIns="45685" rIns="91370" bIns="45685" anchor="ctr"/>
          <a:lstStyle/>
          <a:p>
            <a:pPr>
              <a:defRPr/>
            </a:pPr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Чистая ликвидная позиция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41905180"/>
              </p:ext>
            </p:extLst>
          </p:nvPr>
        </p:nvGraphicFramePr>
        <p:xfrm>
          <a:off x="3" y="981077"/>
          <a:ext cx="9143998" cy="5876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623719" y="6527902"/>
            <a:ext cx="484785" cy="2981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11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559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0" y="2"/>
            <a:ext cx="9144000" cy="98107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algn="ctr"/>
            <a:endParaRPr lang="ru-RU" dirty="0">
              <a:latin typeface="Arial Narrow" pitchFamily="34" charset="0"/>
            </a:endParaRP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5" tIns="45703" rIns="91405" bIns="45703" anchor="ctr"/>
          <a:lstStyle/>
          <a:p>
            <a:pPr algn="ctr">
              <a:defRPr/>
            </a:pPr>
            <a:endParaRPr lang="ru-RU" sz="24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pic>
        <p:nvPicPr>
          <p:cNvPr id="11" name="Picture 2" descr="E:\Офис\ЛОГО_25\Логотип_ЗСКБ_без слогана_25 лет_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07950"/>
            <a:ext cx="35401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997709080"/>
              </p:ext>
            </p:extLst>
          </p:nvPr>
        </p:nvGraphicFramePr>
        <p:xfrm>
          <a:off x="-9108" y="978484"/>
          <a:ext cx="9153107" cy="5879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623719" y="6527902"/>
            <a:ext cx="484785" cy="2981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12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442" y="75510"/>
            <a:ext cx="47516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Факторы, оказывающие негативное</a:t>
            </a:r>
          </a:p>
          <a:p>
            <a:pPr>
              <a:defRPr/>
            </a:pPr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влияние на развитие экономики РФ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06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0" y="2"/>
            <a:ext cx="9144000" cy="98107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algn="ctr"/>
            <a:endParaRPr lang="ru-RU" dirty="0">
              <a:latin typeface="Arial Narrow" pitchFamily="34" charset="0"/>
            </a:endParaRP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5" tIns="45703" rIns="91405" bIns="45703" anchor="ctr"/>
          <a:lstStyle/>
          <a:p>
            <a:pPr algn="ctr">
              <a:defRPr/>
            </a:pPr>
            <a:endParaRPr lang="ru-RU" sz="24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" y="1"/>
            <a:ext cx="9143999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0" tIns="45685" rIns="91370" bIns="45685" anchor="ctr"/>
          <a:lstStyle/>
          <a:p>
            <a:pPr>
              <a:defRPr/>
            </a:pPr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Уровень инфляции и ключевой ставки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1" name="Picture 2" descr="E:\Офис\ЛОГО_25\Логотип_ЗСКБ_без слогана_25 лет_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07950"/>
            <a:ext cx="35401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15354315"/>
              </p:ext>
            </p:extLst>
          </p:nvPr>
        </p:nvGraphicFramePr>
        <p:xfrm>
          <a:off x="-1" y="981076"/>
          <a:ext cx="9144001" cy="5876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623719" y="6527902"/>
            <a:ext cx="484785" cy="2981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13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198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0" y="2"/>
            <a:ext cx="9144000" cy="98107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>
              <a:defRPr/>
            </a:pPr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Главный фактор развития экономики РФ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5" tIns="45703" rIns="91405" bIns="45703" anchor="ctr"/>
          <a:lstStyle/>
          <a:p>
            <a:pPr algn="ctr">
              <a:defRPr/>
            </a:pPr>
            <a:endParaRPr lang="ru-RU" sz="24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pic>
        <p:nvPicPr>
          <p:cNvPr id="11" name="Picture 2" descr="E:\Офис\ЛОГО_25\Логотип_ЗСКБ_без слогана_25 лет_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07950"/>
            <a:ext cx="35401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7704" y="4664749"/>
            <a:ext cx="5328592" cy="492443"/>
          </a:xfrm>
          <a:prstGeom prst="rect">
            <a:avLst/>
          </a:prstGeom>
          <a:solidFill>
            <a:srgbClr val="8921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Восстановление роста экономики</a:t>
            </a:r>
            <a:endParaRPr lang="ru-RU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3789040"/>
            <a:ext cx="6264696" cy="492443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Рост инвестиций в основной капитал</a:t>
            </a:r>
            <a:endParaRPr lang="ru-RU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1052736"/>
            <a:ext cx="8941246" cy="492443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Снижение ключевой ставки</a:t>
            </a:r>
            <a:endParaRPr lang="ru-RU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59" y="1844824"/>
            <a:ext cx="7920881" cy="492443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Снижение ставок кредитования</a:t>
            </a:r>
            <a:endParaRPr lang="ru-RU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8032" y="2636912"/>
            <a:ext cx="7144368" cy="892552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Рост доли кредитов в источниках инвестиций в основной капитал</a:t>
            </a:r>
            <a:endParaRPr lang="ru-RU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39752" y="5445224"/>
            <a:ext cx="4536504" cy="1292662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Рост рентабельности банковского и реального секторов экономики</a:t>
            </a:r>
            <a:endParaRPr lang="ru-RU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355975" y="2348880"/>
            <a:ext cx="432049" cy="288032"/>
          </a:xfrm>
          <a:prstGeom prst="downArrow">
            <a:avLst/>
          </a:prstGeom>
          <a:solidFill>
            <a:srgbClr val="89211B"/>
          </a:solidFill>
          <a:ln>
            <a:solidFill>
              <a:srgbClr val="8921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355975" y="3501008"/>
            <a:ext cx="432049" cy="288032"/>
          </a:xfrm>
          <a:prstGeom prst="downArrow">
            <a:avLst/>
          </a:prstGeom>
          <a:solidFill>
            <a:srgbClr val="89211B"/>
          </a:solidFill>
          <a:ln>
            <a:solidFill>
              <a:srgbClr val="8921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355976" y="4293096"/>
            <a:ext cx="432049" cy="360040"/>
          </a:xfrm>
          <a:prstGeom prst="downArrow">
            <a:avLst/>
          </a:prstGeom>
          <a:solidFill>
            <a:srgbClr val="89211B"/>
          </a:solidFill>
          <a:ln>
            <a:solidFill>
              <a:srgbClr val="8921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355975" y="5157192"/>
            <a:ext cx="432049" cy="288032"/>
          </a:xfrm>
          <a:prstGeom prst="downArrow">
            <a:avLst/>
          </a:prstGeom>
          <a:solidFill>
            <a:srgbClr val="89211B"/>
          </a:solidFill>
          <a:ln>
            <a:solidFill>
              <a:srgbClr val="8921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355975" y="1556792"/>
            <a:ext cx="432049" cy="288032"/>
          </a:xfrm>
          <a:prstGeom prst="downArrow">
            <a:avLst/>
          </a:prstGeom>
          <a:solidFill>
            <a:srgbClr val="89211B"/>
          </a:solidFill>
          <a:ln>
            <a:solidFill>
              <a:srgbClr val="8921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623719" y="6527902"/>
            <a:ext cx="484785" cy="2981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14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99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0" y="2"/>
            <a:ext cx="9144000" cy="98107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algn="ctr"/>
            <a:endParaRPr lang="ru-RU" dirty="0">
              <a:latin typeface="Arial Narrow" pitchFamily="34" charset="0"/>
            </a:endParaRP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5" tIns="45703" rIns="91405" bIns="45703" anchor="ctr"/>
          <a:lstStyle/>
          <a:p>
            <a:pPr algn="ctr">
              <a:defRPr/>
            </a:pPr>
            <a:endParaRPr lang="ru-RU" sz="24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pic>
        <p:nvPicPr>
          <p:cNvPr id="11" name="Picture 2" descr="E:\Офис\ЛОГО_25\Логотип_ЗСКБ_без слогана_25 лет_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07950"/>
            <a:ext cx="35401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" y="1"/>
            <a:ext cx="9143999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0" tIns="45685" rIns="91370" bIns="45685" anchor="ctr"/>
          <a:lstStyle/>
          <a:p>
            <a:pPr>
              <a:defRPr/>
            </a:pPr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Предложения по развитию </a:t>
            </a:r>
            <a:r>
              <a:rPr 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реального и </a:t>
            </a:r>
            <a:endParaRPr lang="ru-RU" sz="2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defRPr/>
            </a:pPr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банковского </a:t>
            </a:r>
            <a:r>
              <a:rPr 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секторов экономики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7436161"/>
              </p:ext>
            </p:extLst>
          </p:nvPr>
        </p:nvGraphicFramePr>
        <p:xfrm>
          <a:off x="107504" y="1124744"/>
          <a:ext cx="8941246" cy="322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0623"/>
                <a:gridCol w="4470623"/>
              </a:tblGrid>
              <a:tr h="6995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anose="020B0606020202030204" pitchFamily="34" charset="0"/>
                        </a:rPr>
                        <a:t>Предложение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75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anose="020B0606020202030204" pitchFamily="34" charset="0"/>
                        </a:rPr>
                        <a:t>На что направлено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757B"/>
                    </a:solidFill>
                  </a:tcPr>
                </a:tc>
              </a:tr>
              <a:tr h="69950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57B"/>
                          </a:solidFill>
                          <a:latin typeface="Arial Narrow" panose="020B0606020202030204" pitchFamily="34" charset="0"/>
                        </a:rPr>
                        <a:t>1. Снизить уровень ключевой ставки</a:t>
                      </a:r>
                      <a:endParaRPr lang="ru-RU" b="1" dirty="0">
                        <a:solidFill>
                          <a:srgbClr val="00757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57B"/>
                          </a:solidFill>
                          <a:latin typeface="Arial Narrow" panose="020B0606020202030204" pitchFamily="34" charset="0"/>
                        </a:rPr>
                        <a:t>Активизация кредитного процесса реального сектора экономики</a:t>
                      </a:r>
                      <a:endParaRPr lang="ru-RU" dirty="0">
                        <a:solidFill>
                          <a:srgbClr val="00757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9506"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ru-RU" b="1" dirty="0" smtClean="0">
                          <a:solidFill>
                            <a:srgbClr val="00757B"/>
                          </a:solidFill>
                          <a:latin typeface="Arial Narrow" panose="020B0606020202030204" pitchFamily="34" charset="0"/>
                        </a:rPr>
                        <a:t>2. </a:t>
                      </a:r>
                      <a:r>
                        <a:rPr lang="ru-RU" sz="1800" b="1" kern="1200" dirty="0" smtClean="0">
                          <a:solidFill>
                            <a:srgbClr val="00757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Ввести гибкую шкалу требований к банкам, предъявляемых при размещении бюджетных средств</a:t>
                      </a:r>
                      <a:endParaRPr lang="ru-RU" sz="1800" b="1" kern="1200" dirty="0">
                        <a:solidFill>
                          <a:srgbClr val="00757B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57B"/>
                          </a:solidFill>
                          <a:latin typeface="Arial Narrow" panose="020B0606020202030204" pitchFamily="34" charset="0"/>
                        </a:rPr>
                        <a:t>Предоставление бюджетных средств более широкому кругу надежных банков</a:t>
                      </a:r>
                      <a:endParaRPr lang="ru-RU" dirty="0">
                        <a:solidFill>
                          <a:srgbClr val="00757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950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57B"/>
                          </a:solidFill>
                          <a:latin typeface="Arial Narrow" panose="020B0606020202030204" pitchFamily="34" charset="0"/>
                        </a:rPr>
                        <a:t>3. Предоставить доступ к бюджетным средствам</a:t>
                      </a:r>
                      <a:r>
                        <a:rPr lang="ru-RU" b="1" baseline="0" dirty="0" smtClean="0">
                          <a:solidFill>
                            <a:srgbClr val="00757B"/>
                          </a:solidFill>
                          <a:latin typeface="Arial Narrow" panose="020B0606020202030204" pitchFamily="34" charset="0"/>
                        </a:rPr>
                        <a:t> кредитным организациям, участвующих в программе докапитализации</a:t>
                      </a:r>
                      <a:endParaRPr lang="ru-RU" b="1" dirty="0">
                        <a:solidFill>
                          <a:srgbClr val="00757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57B"/>
                          </a:solidFill>
                          <a:latin typeface="Arial Narrow" panose="020B0606020202030204" pitchFamily="34" charset="0"/>
                        </a:rPr>
                        <a:t>Дополнительная защита бюджетных средств</a:t>
                      </a:r>
                      <a:endParaRPr lang="ru-RU" dirty="0">
                        <a:solidFill>
                          <a:srgbClr val="00757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623719" y="6527902"/>
            <a:ext cx="484785" cy="2981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15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17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0" y="2"/>
            <a:ext cx="9144000" cy="98107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algn="ctr"/>
            <a:endParaRPr lang="ru-RU" dirty="0">
              <a:latin typeface="Arial Narrow" pitchFamily="34" charset="0"/>
            </a:endParaRP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5" tIns="45703" rIns="91405" bIns="45703" anchor="ctr"/>
          <a:lstStyle/>
          <a:p>
            <a:pPr algn="ctr">
              <a:defRPr/>
            </a:pPr>
            <a:endParaRPr lang="ru-RU" sz="24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pic>
        <p:nvPicPr>
          <p:cNvPr id="11" name="Picture 2" descr="E:\Офис\ЛОГО_25\Логотип_ЗСКБ_без слогана_25 лет_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07950"/>
            <a:ext cx="35401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75656" y="285293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57B"/>
                </a:solidFill>
                <a:latin typeface="Arial Narrow" panose="020B0606020202030204" pitchFamily="34" charset="0"/>
              </a:rPr>
              <a:t>Спасибо за внимание</a:t>
            </a:r>
            <a:endParaRPr lang="ru-RU" sz="4800" b="1" dirty="0">
              <a:solidFill>
                <a:srgbClr val="00757B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23719" y="6527902"/>
            <a:ext cx="484785" cy="2981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16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969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0" y="2"/>
            <a:ext cx="9144000" cy="98107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algn="ctr"/>
            <a:endParaRPr lang="ru-RU" dirty="0">
              <a:latin typeface="Arial Narrow" pitchFamily="34" charset="0"/>
            </a:endParaRP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5" tIns="45703" rIns="91405" bIns="45703" anchor="ctr"/>
          <a:lstStyle/>
          <a:p>
            <a:pPr algn="ctr">
              <a:defRPr/>
            </a:pPr>
            <a:endParaRPr lang="ru-RU" sz="24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" y="1"/>
            <a:ext cx="9143999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0" tIns="45685" rIns="91370" bIns="45685" anchor="ctr"/>
          <a:lstStyle/>
          <a:p>
            <a:pPr>
              <a:defRPr/>
            </a:pPr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Динамика ВВП и </a:t>
            </a:r>
          </a:p>
          <a:p>
            <a:pPr>
              <a:defRPr/>
            </a:pPr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объема инвестиций в основной капитал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1" name="Picture 2" descr="E:\Офис\ЛОГО_25\Логотип_ЗСКБ_без слогана_25 лет_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07950"/>
            <a:ext cx="35401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09932981"/>
              </p:ext>
            </p:extLst>
          </p:nvPr>
        </p:nvGraphicFramePr>
        <p:xfrm>
          <a:off x="2" y="981077"/>
          <a:ext cx="9143998" cy="5876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96336" y="5427221"/>
            <a:ext cx="1475656" cy="954107"/>
          </a:xfrm>
          <a:prstGeom prst="rect">
            <a:avLst/>
          </a:prstGeom>
          <a:solidFill>
            <a:schemeClr val="bg1"/>
          </a:solidFill>
          <a:ln w="25400">
            <a:solidFill>
              <a:srgbClr val="8921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89211B"/>
                </a:solidFill>
                <a:latin typeface="Arial Narrow" panose="020B0606020202030204" pitchFamily="34" charset="0"/>
              </a:rPr>
              <a:t>Переход динамики ВВП в «отрицательную» зону</a:t>
            </a:r>
            <a:endParaRPr lang="ru-RU" sz="1400" dirty="0">
              <a:solidFill>
                <a:srgbClr val="89211B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5211777"/>
            <a:ext cx="1440160" cy="1169551"/>
          </a:xfrm>
          <a:prstGeom prst="rect">
            <a:avLst/>
          </a:prstGeom>
          <a:solidFill>
            <a:schemeClr val="bg1"/>
          </a:solidFill>
          <a:ln w="25400">
            <a:solidFill>
              <a:srgbClr val="00747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747A"/>
                </a:solidFill>
                <a:latin typeface="Arial Narrow" panose="020B0606020202030204" pitchFamily="34" charset="0"/>
              </a:rPr>
              <a:t>Переход динамики инвестиций «отрицательную» зону</a:t>
            </a:r>
          </a:p>
        </p:txBody>
      </p:sp>
      <p:sp>
        <p:nvSpPr>
          <p:cNvPr id="2" name="Стрелка вверх 1"/>
          <p:cNvSpPr/>
          <p:nvPr/>
        </p:nvSpPr>
        <p:spPr>
          <a:xfrm>
            <a:off x="6228184" y="4509120"/>
            <a:ext cx="288032" cy="702657"/>
          </a:xfrm>
          <a:prstGeom prst="upArrow">
            <a:avLst/>
          </a:prstGeom>
          <a:solidFill>
            <a:srgbClr val="007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8334164" y="5075892"/>
            <a:ext cx="288032" cy="351329"/>
          </a:xfrm>
          <a:prstGeom prst="upArrow">
            <a:avLst/>
          </a:prstGeom>
          <a:solidFill>
            <a:srgbClr val="892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595117" y="6500192"/>
            <a:ext cx="484785" cy="2981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39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0" y="2"/>
            <a:ext cx="9144000" cy="98107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algn="ctr"/>
            <a:endParaRPr lang="ru-RU" dirty="0">
              <a:latin typeface="Arial Narrow" pitchFamily="34" charset="0"/>
            </a:endParaRP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5" tIns="45703" rIns="91405" bIns="45703" anchor="ctr"/>
          <a:lstStyle/>
          <a:p>
            <a:pPr algn="ctr">
              <a:defRPr/>
            </a:pPr>
            <a:endParaRPr lang="ru-RU" sz="24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" y="1"/>
            <a:ext cx="9143999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0" tIns="45685" rIns="91370" bIns="45685" anchor="ctr"/>
          <a:lstStyle/>
          <a:p>
            <a:pPr>
              <a:defRPr/>
            </a:pPr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Структура инвестиций </a:t>
            </a:r>
          </a:p>
          <a:p>
            <a:pPr>
              <a:defRPr/>
            </a:pPr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основной капитал по итогам 2014 г.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1" name="Picture 2" descr="E:\Офис\ЛОГО_25\Логотип_ЗСКБ_без слогана_25 лет_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07950"/>
            <a:ext cx="35401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50704988"/>
              </p:ext>
            </p:extLst>
          </p:nvPr>
        </p:nvGraphicFramePr>
        <p:xfrm>
          <a:off x="-45658" y="981078"/>
          <a:ext cx="9144001" cy="428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1988840"/>
            <a:ext cx="1728192" cy="646331"/>
          </a:xfrm>
          <a:prstGeom prst="rect">
            <a:avLst/>
          </a:prstGeom>
          <a:solidFill>
            <a:srgbClr val="00747A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Собственные средства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5736" y="3933056"/>
            <a:ext cx="1728192" cy="646331"/>
          </a:xfrm>
          <a:prstGeom prst="rect">
            <a:avLst/>
          </a:prstGeom>
          <a:solidFill>
            <a:srgbClr val="89211B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Заемные средства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9992493"/>
              </p:ext>
            </p:extLst>
          </p:nvPr>
        </p:nvGraphicFramePr>
        <p:xfrm>
          <a:off x="-2" y="5229200"/>
          <a:ext cx="9144000" cy="1755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668018"/>
                <a:gridCol w="1379982"/>
                <a:gridCol w="1524000"/>
                <a:gridCol w="1524000"/>
              </a:tblGrid>
              <a:tr h="445114"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Прогнозные среднесрочные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тенденции доступности источников инвестиций</a:t>
                      </a:r>
                      <a:endParaRPr lang="ru-RU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74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19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Кредиты иностранных банков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74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Средства бюджетов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74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Средства вышестоящих организаций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74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Средства других организаций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74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Прочие средства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(долевое участие, акции, облигации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и др.)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74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Кредиты российских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банков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747A"/>
                    </a:solidFill>
                  </a:tcPr>
                </a:tc>
              </a:tr>
              <a:tr h="445114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Narrow" panose="020B0606020202030204" pitchFamily="34" charset="0"/>
                        </a:rPr>
                        <a:t>?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Narrow" panose="020B0606020202030204" pitchFamily="34" charset="0"/>
                        </a:rPr>
                        <a:t>?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611560" y="6525344"/>
            <a:ext cx="360040" cy="43204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123728" y="6525344"/>
            <a:ext cx="360040" cy="43204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697666">
            <a:off x="3826729" y="6518490"/>
            <a:ext cx="360040" cy="43204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8697666">
            <a:off x="5335057" y="6515375"/>
            <a:ext cx="360040" cy="43204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23719" y="6671918"/>
            <a:ext cx="484785" cy="2981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3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06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0" y="2"/>
            <a:ext cx="9144000" cy="98107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algn="ctr"/>
            <a:endParaRPr lang="ru-RU" dirty="0">
              <a:latin typeface="Arial Narrow" pitchFamily="34" charset="0"/>
            </a:endParaRP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5" tIns="45703" rIns="91405" bIns="45703" anchor="ctr"/>
          <a:lstStyle/>
          <a:p>
            <a:pPr algn="ctr">
              <a:defRPr/>
            </a:pPr>
            <a:endParaRPr lang="ru-RU" sz="24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" y="1"/>
            <a:ext cx="9143999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0" tIns="45685" rIns="91370" bIns="45685" anchor="ctr"/>
          <a:lstStyle/>
          <a:p>
            <a:pPr>
              <a:defRPr/>
            </a:pPr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Доля кредитов российских банков в </a:t>
            </a:r>
            <a:r>
              <a:rPr lang="ru-RU" sz="24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струк</a:t>
            </a:r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</a:t>
            </a:r>
          </a:p>
          <a:p>
            <a:pPr>
              <a:defRPr/>
            </a:pPr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туре инвестиций в основной капитал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1" name="Picture 2" descr="E:\Офис\ЛОГО_25\Логотип_ЗСКБ_без слогана_25 лет_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07950"/>
            <a:ext cx="35401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28619242"/>
              </p:ext>
            </p:extLst>
          </p:nvPr>
        </p:nvGraphicFramePr>
        <p:xfrm>
          <a:off x="-19448" y="1124744"/>
          <a:ext cx="9163448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1259632" y="1412776"/>
            <a:ext cx="6984776" cy="0"/>
          </a:xfrm>
          <a:prstGeom prst="line">
            <a:avLst/>
          </a:prstGeom>
          <a:ln w="25400">
            <a:solidFill>
              <a:srgbClr val="00747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8244408" y="1412776"/>
            <a:ext cx="0" cy="1080120"/>
          </a:xfrm>
          <a:prstGeom prst="straightConnector1">
            <a:avLst/>
          </a:prstGeom>
          <a:ln w="25400">
            <a:solidFill>
              <a:srgbClr val="00747A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11760" y="1043444"/>
            <a:ext cx="2088232" cy="369332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Снижение на 2,3 </a:t>
            </a:r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п.п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99592" y="2420888"/>
            <a:ext cx="0" cy="2088232"/>
          </a:xfrm>
          <a:prstGeom prst="line">
            <a:avLst/>
          </a:prstGeom>
          <a:ln w="25400">
            <a:solidFill>
              <a:srgbClr val="89211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99592" y="2420888"/>
            <a:ext cx="6984776" cy="0"/>
          </a:xfrm>
          <a:prstGeom prst="straightConnector1">
            <a:avLst/>
          </a:prstGeom>
          <a:ln w="25400">
            <a:solidFill>
              <a:srgbClr val="89211B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11760" y="1988840"/>
            <a:ext cx="2088232" cy="369332"/>
          </a:xfrm>
          <a:prstGeom prst="rect">
            <a:avLst/>
          </a:prstGeom>
          <a:solidFill>
            <a:srgbClr val="8921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Рост в 2,7 раза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23719" y="6527902"/>
            <a:ext cx="484785" cy="2981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4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5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0" y="2"/>
            <a:ext cx="9144000" cy="98107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algn="ctr"/>
            <a:endParaRPr lang="ru-RU" dirty="0">
              <a:latin typeface="Arial Narrow" pitchFamily="34" charset="0"/>
            </a:endParaRP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5" tIns="45703" rIns="91405" bIns="45703" anchor="ctr"/>
          <a:lstStyle/>
          <a:p>
            <a:pPr algn="ctr">
              <a:defRPr/>
            </a:pPr>
            <a:endParaRPr lang="ru-RU" sz="24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" y="1"/>
            <a:ext cx="9143999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0" tIns="45685" rIns="91370" bIns="45685" anchor="ctr"/>
          <a:lstStyle/>
          <a:p>
            <a:pPr>
              <a:defRPr/>
            </a:pPr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Кредиты реальному сектору экономики, </a:t>
            </a:r>
          </a:p>
          <a:p>
            <a:pPr>
              <a:defRPr/>
            </a:pPr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% ВВП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1" name="Picture 2" descr="E:\Офис\ЛОГО_25\Логотип_ЗСКБ_без слогана_25 лет_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07950"/>
            <a:ext cx="35401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96922076"/>
              </p:ext>
            </p:extLst>
          </p:nvPr>
        </p:nvGraphicFramePr>
        <p:xfrm>
          <a:off x="107504" y="1556792"/>
          <a:ext cx="903649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1043444"/>
            <a:ext cx="4211960" cy="369332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Развивающиеся страны. За 1 </a:t>
            </a:r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пг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2015 г.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23719" y="6527902"/>
            <a:ext cx="484785" cy="2981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5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0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0" y="2"/>
            <a:ext cx="9144000" cy="98107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algn="ctr"/>
            <a:endParaRPr lang="ru-RU" dirty="0">
              <a:latin typeface="Arial Narrow" pitchFamily="34" charset="0"/>
            </a:endParaRP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5" tIns="45703" rIns="91405" bIns="45703" anchor="ctr"/>
          <a:lstStyle/>
          <a:p>
            <a:pPr algn="ctr">
              <a:defRPr/>
            </a:pPr>
            <a:endParaRPr lang="ru-RU" sz="24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pic>
        <p:nvPicPr>
          <p:cNvPr id="11" name="Picture 2" descr="E:\Офис\ЛОГО_25\Логотип_ЗСКБ_без слогана_25 лет_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07950"/>
            <a:ext cx="35401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2" y="1"/>
            <a:ext cx="9143999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0" tIns="45685" rIns="91370" bIns="45685" anchor="ctr"/>
          <a:lstStyle/>
          <a:p>
            <a:pPr>
              <a:defRPr/>
            </a:pPr>
            <a:r>
              <a:rPr lang="ru-RU" sz="23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Формирование ставки кредитования</a:t>
            </a:r>
            <a:endParaRPr lang="ru-RU" sz="23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41439818"/>
              </p:ext>
            </p:extLst>
          </p:nvPr>
        </p:nvGraphicFramePr>
        <p:xfrm>
          <a:off x="5714" y="981076"/>
          <a:ext cx="2190022" cy="5876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67744" y="5445224"/>
            <a:ext cx="1368152" cy="646331"/>
          </a:xfrm>
          <a:prstGeom prst="rect">
            <a:avLst/>
          </a:prstGeom>
          <a:solidFill>
            <a:srgbClr val="00747A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Ставка привлечения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1979712" y="5517232"/>
            <a:ext cx="216024" cy="288032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67744" y="2276872"/>
            <a:ext cx="1368152" cy="707886"/>
          </a:xfrm>
          <a:prstGeom prst="rect">
            <a:avLst/>
          </a:prstGeom>
          <a:solidFill>
            <a:srgbClr val="89211B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Плата за риск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2015740" y="2492896"/>
            <a:ext cx="216024" cy="288032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250600" y="1484784"/>
            <a:ext cx="1385296" cy="707886"/>
          </a:xfrm>
          <a:prstGeom prst="rect">
            <a:avLst/>
          </a:prstGeom>
          <a:solidFill>
            <a:srgbClr val="8D932C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Расходы на содержание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Стрелка вверх 17"/>
          <p:cNvSpPr/>
          <p:nvPr/>
        </p:nvSpPr>
        <p:spPr>
          <a:xfrm rot="10800000">
            <a:off x="1979713" y="1700807"/>
            <a:ext cx="252028" cy="288032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250600" y="1052736"/>
            <a:ext cx="1385296" cy="400110"/>
          </a:xfrm>
          <a:prstGeom prst="rect">
            <a:avLst/>
          </a:prstGeom>
          <a:solidFill>
            <a:srgbClr val="E1561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Прибыль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трелка вверх 19"/>
          <p:cNvSpPr/>
          <p:nvPr/>
        </p:nvSpPr>
        <p:spPr>
          <a:xfrm rot="10800000">
            <a:off x="1979713" y="1124744"/>
            <a:ext cx="252028" cy="288032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0056174"/>
              </p:ext>
            </p:extLst>
          </p:nvPr>
        </p:nvGraphicFramePr>
        <p:xfrm>
          <a:off x="3779912" y="1689775"/>
          <a:ext cx="5364088" cy="516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851920" y="1043444"/>
            <a:ext cx="5282944" cy="64633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Средневзвешенные ставки кредитования </a:t>
            </a:r>
          </a:p>
          <a:p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и привлечения средств юридических лиц, %</a:t>
            </a:r>
          </a:p>
        </p:txBody>
      </p:sp>
      <p:sp>
        <p:nvSpPr>
          <p:cNvPr id="23" name="TextBox 22"/>
          <p:cNvSpPr txBox="1"/>
          <p:nvPr/>
        </p:nvSpPr>
        <p:spPr>
          <a:xfrm rot="648238">
            <a:off x="5724638" y="396562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 Narrow" panose="020B0606020202030204" pitchFamily="34" charset="0"/>
              </a:rPr>
              <a:t>Тренд спреда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623719" y="6527902"/>
            <a:ext cx="484785" cy="2981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6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799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0" y="2"/>
            <a:ext cx="9144000" cy="98107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algn="ctr"/>
            <a:endParaRPr lang="ru-RU" dirty="0">
              <a:latin typeface="Arial Narrow" pitchFamily="34" charset="0"/>
            </a:endParaRP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5" tIns="45703" rIns="91405" bIns="45703" anchor="ctr"/>
          <a:lstStyle/>
          <a:p>
            <a:pPr algn="ctr">
              <a:defRPr/>
            </a:pPr>
            <a:endParaRPr lang="ru-RU" sz="24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" y="1"/>
            <a:ext cx="9143999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0" tIns="45685" rIns="91370" bIns="45685" anchor="ctr"/>
          <a:lstStyle/>
          <a:p>
            <a:pPr>
              <a:defRPr/>
            </a:pPr>
            <a:r>
              <a:rPr lang="ru-RU" sz="2400" b="1" kern="0" spc="-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Рентабельность </a:t>
            </a:r>
            <a:r>
              <a:rPr lang="ru-RU" sz="2400" b="1" kern="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активов </a:t>
            </a:r>
            <a:r>
              <a:rPr lang="ru-RU" sz="2400" b="1" kern="0" spc="-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организаций</a:t>
            </a:r>
            <a:endParaRPr lang="ru-RU" sz="2400" b="1" kern="0" spc="-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1" name="Picture 2" descr="E:\Офис\ЛОГО_25\Логотип_ЗСКБ_без слогана_25 лет_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07950"/>
            <a:ext cx="35401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64164774"/>
              </p:ext>
            </p:extLst>
          </p:nvPr>
        </p:nvGraphicFramePr>
        <p:xfrm>
          <a:off x="-20560" y="981076"/>
          <a:ext cx="9164560" cy="5876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 rot="21444520">
            <a:off x="4283968" y="1415490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 Narrow" panose="020B0606020202030204" pitchFamily="34" charset="0"/>
              </a:rPr>
              <a:t>Тренд доли убыточных предприятий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340173">
            <a:off x="5083158" y="2526311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 Narrow" panose="020B0606020202030204" pitchFamily="34" charset="0"/>
              </a:rPr>
              <a:t>Тренд рентабельности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23719" y="6527902"/>
            <a:ext cx="484785" cy="2981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7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198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0" y="2"/>
            <a:ext cx="9144000" cy="98107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algn="ctr"/>
            <a:endParaRPr lang="ru-RU" dirty="0">
              <a:latin typeface="Arial Narrow" pitchFamily="34" charset="0"/>
            </a:endParaRP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5" tIns="45703" rIns="91405" bIns="45703" anchor="ctr"/>
          <a:lstStyle/>
          <a:p>
            <a:pPr algn="ctr">
              <a:defRPr/>
            </a:pPr>
            <a:endParaRPr lang="ru-RU" sz="24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" y="1"/>
            <a:ext cx="9143999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0" tIns="45685" rIns="91370" bIns="45685" anchor="ctr"/>
          <a:lstStyle/>
          <a:p>
            <a:pPr>
              <a:defRPr/>
            </a:pPr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Уровень просроченной задолженности</a:t>
            </a:r>
          </a:p>
          <a:p>
            <a:pPr>
              <a:defRPr/>
            </a:pPr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юридических лиц и объем резервов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1" name="Picture 2" descr="E:\Офис\ЛОГО_25\Логотип_ЗСКБ_без слогана_25 лет_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07950"/>
            <a:ext cx="35401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22315558"/>
              </p:ext>
            </p:extLst>
          </p:nvPr>
        </p:nvGraphicFramePr>
        <p:xfrm>
          <a:off x="1" y="981077"/>
          <a:ext cx="9143999" cy="5760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623719" y="6527902"/>
            <a:ext cx="484785" cy="2981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8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49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0" y="2"/>
            <a:ext cx="9144000" cy="98107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algn="ctr"/>
            <a:endParaRPr lang="ru-RU" dirty="0">
              <a:latin typeface="Arial Narrow" pitchFamily="34" charset="0"/>
            </a:endParaRP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5" tIns="45703" rIns="91405" bIns="45703" anchor="ctr"/>
          <a:lstStyle/>
          <a:p>
            <a:pPr algn="ctr">
              <a:defRPr/>
            </a:pPr>
            <a:endParaRPr lang="ru-RU" sz="24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" y="1"/>
            <a:ext cx="9143999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0" tIns="45685" rIns="91370" bIns="45685" anchor="ctr"/>
          <a:lstStyle/>
          <a:p>
            <a:pPr>
              <a:defRPr/>
            </a:pPr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Рентабельность активов </a:t>
            </a:r>
          </a:p>
          <a:p>
            <a:pPr>
              <a:defRPr/>
            </a:pPr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банковского сектора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1" name="Picture 2" descr="E:\Офис\ЛОГО_25\Логотип_ЗСКБ_без слогана_25 лет_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07950"/>
            <a:ext cx="35401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35142289"/>
              </p:ext>
            </p:extLst>
          </p:nvPr>
        </p:nvGraphicFramePr>
        <p:xfrm>
          <a:off x="-32" y="981077"/>
          <a:ext cx="9144032" cy="439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48085377"/>
              </p:ext>
            </p:extLst>
          </p:nvPr>
        </p:nvGraphicFramePr>
        <p:xfrm>
          <a:off x="288030" y="5517232"/>
          <a:ext cx="87484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1440160"/>
                <a:gridCol w="1440160"/>
                <a:gridCol w="1440160"/>
                <a:gridCol w="1440160"/>
                <a:gridCol w="1475658"/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Прибыль банковского сектора, 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млрд.руб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.</a:t>
                      </a:r>
                      <a:endParaRPr lang="ru-RU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74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4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4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4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4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4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4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47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2008</a:t>
                      </a:r>
                      <a:endParaRPr lang="ru-RU" sz="13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74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2009</a:t>
                      </a:r>
                      <a:endParaRPr lang="ru-RU" sz="13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74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2010</a:t>
                      </a:r>
                      <a:endParaRPr lang="ru-RU" sz="13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74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2011</a:t>
                      </a:r>
                      <a:endParaRPr lang="ru-RU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74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2012</a:t>
                      </a:r>
                      <a:endParaRPr lang="ru-RU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74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2013</a:t>
                      </a:r>
                      <a:endParaRPr lang="ru-RU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74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2014</a:t>
                      </a:r>
                      <a:endParaRPr lang="ru-RU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74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2015</a:t>
                      </a:r>
                      <a:endParaRPr lang="ru-RU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747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anose="020B0606020202030204" pitchFamily="34" charset="0"/>
                        </a:rPr>
                        <a:t>409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anose="020B0606020202030204" pitchFamily="34" charset="0"/>
                        </a:rPr>
                        <a:t>205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anose="020B0606020202030204" pitchFamily="34" charset="0"/>
                        </a:rPr>
                        <a:t>573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anose="020B0606020202030204" pitchFamily="34" charset="0"/>
                        </a:rPr>
                        <a:t>848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anose="020B0606020202030204" pitchFamily="34" charset="0"/>
                        </a:rPr>
                        <a:t>1012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anose="020B0606020202030204" pitchFamily="34" charset="0"/>
                        </a:rPr>
                        <a:t>994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anose="020B0606020202030204" pitchFamily="34" charset="0"/>
                        </a:rPr>
                        <a:t>589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anose="020B0606020202030204" pitchFamily="34" charset="0"/>
                        </a:rPr>
                        <a:t>192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623719" y="6591300"/>
            <a:ext cx="484785" cy="23477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9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23064" y="4435445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Narrow" pitchFamily="34" charset="0"/>
              </a:rPr>
              <a:t>12</a:t>
            </a:r>
            <a:endParaRPr lang="ru-RU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973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55661</TotalTime>
  <Words>497</Words>
  <Application>Microsoft Office PowerPoint</Application>
  <PresentationFormat>Экран (4:3)</PresentationFormat>
  <Paragraphs>174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WSCB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User_WSCB</dc:creator>
  <cp:lastModifiedBy>Пользователь Windows</cp:lastModifiedBy>
  <cp:revision>5778</cp:revision>
  <cp:lastPrinted>2015-12-03T13:03:46Z</cp:lastPrinted>
  <dcterms:created xsi:type="dcterms:W3CDTF">2009-09-01T07:11:35Z</dcterms:created>
  <dcterms:modified xsi:type="dcterms:W3CDTF">2016-03-03T03:34:19Z</dcterms:modified>
</cp:coreProperties>
</file>