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74" r:id="rId3"/>
    <p:sldId id="273" r:id="rId4"/>
    <p:sldId id="387" r:id="rId5"/>
    <p:sldId id="370" r:id="rId6"/>
    <p:sldId id="371" r:id="rId7"/>
    <p:sldId id="378" r:id="rId8"/>
    <p:sldId id="408" r:id="rId9"/>
    <p:sldId id="380" r:id="rId10"/>
    <p:sldId id="374" r:id="rId11"/>
    <p:sldId id="384" r:id="rId12"/>
    <p:sldId id="386" r:id="rId13"/>
    <p:sldId id="406" r:id="rId14"/>
    <p:sldId id="397" r:id="rId15"/>
    <p:sldId id="391" r:id="rId16"/>
    <p:sldId id="389" r:id="rId17"/>
    <p:sldId id="393" r:id="rId18"/>
    <p:sldId id="403" r:id="rId19"/>
    <p:sldId id="404" r:id="rId20"/>
    <p:sldId id="405" r:id="rId21"/>
    <p:sldId id="396" r:id="rId22"/>
    <p:sldId id="382" r:id="rId23"/>
    <p:sldId id="394" r:id="rId24"/>
    <p:sldId id="309" r:id="rId25"/>
    <p:sldId id="368" r:id="rId26"/>
    <p:sldId id="285" r:id="rId27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E"/>
    <a:srgbClr val="E5B700"/>
    <a:srgbClr val="9C71B4"/>
    <a:srgbClr val="F68B1E"/>
    <a:srgbClr val="C03A3F"/>
    <a:srgbClr val="B6B1AB"/>
    <a:srgbClr val="C4D4E2"/>
    <a:srgbClr val="FF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1" autoAdjust="0"/>
    <p:restoredTop sz="91069" autoAdjust="0"/>
  </p:normalViewPr>
  <p:slideViewPr>
    <p:cSldViewPr snapToGrid="0">
      <p:cViewPr>
        <p:scale>
          <a:sx n="75" d="100"/>
          <a:sy n="75" d="100"/>
        </p:scale>
        <p:origin x="-2820" y="-768"/>
      </p:cViewPr>
      <p:guideLst>
        <p:guide orient="horz" pos="1864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C363D2A-FE0B-4700-A395-05BB9DF7C1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85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D74E963-028E-4DE5-98E0-121610373E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2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2242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744EAE-C54F-4BD7-A954-9C10E90581E4}" type="slidenum">
              <a:rPr lang="en-GB" sz="1200" i="0">
                <a:solidFill>
                  <a:schemeClr val="tx1"/>
                </a:solidFill>
              </a:rPr>
              <a:pPr algn="r"/>
              <a:t>10</a:t>
            </a:fld>
            <a:endParaRPr lang="en-GB" sz="1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63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BC7279-15F4-40C8-893D-8951CFE4A79E}" type="slidenum">
              <a:rPr lang="en-GB" sz="1200" i="0">
                <a:solidFill>
                  <a:schemeClr val="tx1"/>
                </a:solidFill>
              </a:rPr>
              <a:pPr algn="r"/>
              <a:t>11</a:t>
            </a:fld>
            <a:endParaRPr lang="en-GB" sz="1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 txBox="1">
            <a:spLocks noGrp="1" noChangeArrowheads="1"/>
          </p:cNvSpPr>
          <p:nvPr/>
        </p:nvSpPr>
        <p:spPr bwMode="auto">
          <a:xfrm>
            <a:off x="6119813" y="8715375"/>
            <a:ext cx="546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/>
            <a:fld id="{F565A225-8606-426A-B896-E264296C0F95}" type="slidenum">
              <a:rPr lang="zh-CN" altLang="en-US" sz="1200" i="0">
                <a:solidFill>
                  <a:schemeClr val="tx1"/>
                </a:solidFill>
              </a:rPr>
              <a:pPr algn="r"/>
              <a:t>13</a:t>
            </a:fld>
            <a:endParaRPr lang="en-US" altLang="zh-CN" sz="1200" i="0" dirty="0">
              <a:solidFill>
                <a:schemeClr val="tx1"/>
              </a:solidFill>
            </a:endParaRPr>
          </a:p>
        </p:txBody>
      </p:sp>
      <p:sp>
        <p:nvSpPr>
          <p:cNvPr id="2304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2025" y="1176338"/>
            <a:ext cx="11282363" cy="7812087"/>
          </a:xfrm>
          <a:ln/>
        </p:spPr>
      </p:sp>
      <p:sp>
        <p:nvSpPr>
          <p:cNvPr id="2304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19150" y="339725"/>
            <a:ext cx="5845175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endParaRPr lang="en-US" dirty="0" smtClean="0"/>
          </a:p>
        </p:txBody>
      </p:sp>
      <p:sp>
        <p:nvSpPr>
          <p:cNvPr id="2324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5E7208BB-10DB-484B-B68F-139AF10E1F05}" type="slidenum">
              <a:rPr lang="en-US" sz="1200" i="0">
                <a:solidFill>
                  <a:schemeClr val="tx1"/>
                </a:solidFill>
                <a:latin typeface="Calibri" pitchFamily="34" charset="0"/>
              </a:rPr>
              <a:pPr algn="r" defTabSz="896938"/>
              <a:t>14</a:t>
            </a:fld>
            <a:endParaRPr lang="en-US" sz="1200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16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8B4A6B-3A74-45CA-A3AF-C6F3530D2F8B}" type="slidenum">
              <a:rPr lang="en-GB" sz="1200" i="0">
                <a:solidFill>
                  <a:schemeClr val="tx1"/>
                </a:solidFill>
              </a:rPr>
              <a:pPr algn="r"/>
              <a:t>21</a:t>
            </a:fld>
            <a:endParaRPr lang="en-GB" sz="1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37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6E5B6031-7FAF-414A-A605-7E1E1E4D25E3}" type="slidenum">
              <a:rPr lang="en-US" sz="1200" i="0">
                <a:solidFill>
                  <a:schemeClr val="tx1"/>
                </a:solidFill>
                <a:latin typeface="Calibri" pitchFamily="34" charset="0"/>
              </a:rPr>
              <a:pPr algn="r" defTabSz="896938"/>
              <a:t>22</a:t>
            </a:fld>
            <a:endParaRPr lang="en-US" sz="1200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 txBox="1">
            <a:spLocks noGrp="1" noChangeArrowheads="1"/>
          </p:cNvSpPr>
          <p:nvPr/>
        </p:nvSpPr>
        <p:spPr bwMode="auto">
          <a:xfrm>
            <a:off x="5843588" y="8793163"/>
            <a:ext cx="5445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77888"/>
            <a:fld id="{DBF54437-6BD2-4211-B1B3-022FEEB255C7}" type="slidenum">
              <a:rPr lang="en-AU" sz="1100" i="0">
                <a:solidFill>
                  <a:schemeClr val="tx1"/>
                </a:solidFill>
              </a:rPr>
              <a:pPr algn="r" defTabSz="877888"/>
              <a:t>6</a:t>
            </a:fld>
            <a:endParaRPr lang="en-AU" sz="1100" i="0" dirty="0">
              <a:solidFill>
                <a:schemeClr val="tx1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75" y="573088"/>
            <a:ext cx="5815013" cy="40259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710113"/>
            <a:ext cx="5843588" cy="109537"/>
          </a:xfrm>
          <a:noFill/>
          <a:ln/>
        </p:spPr>
        <p:txBody>
          <a:bodyPr lIns="0" tIns="0" rIns="0" bIns="0">
            <a:spAutoFit/>
          </a:bodyPr>
          <a:lstStyle/>
          <a:p>
            <a:pPr marL="742950" lvl="1" indent="-285750" defTabSz="892175">
              <a:lnSpc>
                <a:spcPct val="80000"/>
              </a:lnSpc>
            </a:pPr>
            <a:endParaRPr lang="en-AU" sz="900" dirty="0" smtClean="0"/>
          </a:p>
        </p:txBody>
      </p:sp>
      <p:pic>
        <p:nvPicPr>
          <p:cNvPr id="130052" name="Picture 5" descr="homepage-panel-700x4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725488"/>
            <a:ext cx="35290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 txBox="1">
            <a:spLocks noGrp="1" noChangeArrowheads="1"/>
          </p:cNvSpPr>
          <p:nvPr/>
        </p:nvSpPr>
        <p:spPr bwMode="auto">
          <a:xfrm>
            <a:off x="5843588" y="8793163"/>
            <a:ext cx="5445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77888"/>
            <a:fld id="{50ABC12E-729F-4685-A07F-335E93030BBE}" type="slidenum">
              <a:rPr lang="en-AU" sz="1100" i="0">
                <a:solidFill>
                  <a:schemeClr val="tx1"/>
                </a:solidFill>
              </a:rPr>
              <a:pPr algn="r" defTabSz="877888"/>
              <a:t>7</a:t>
            </a:fld>
            <a:endParaRPr lang="en-AU" sz="1100" i="0" dirty="0">
              <a:solidFill>
                <a:schemeClr val="tx1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75" y="573088"/>
            <a:ext cx="5815013" cy="40259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710113"/>
            <a:ext cx="5843588" cy="136525"/>
          </a:xfrm>
          <a:noFill/>
          <a:ln/>
        </p:spPr>
        <p:txBody>
          <a:bodyPr lIns="0" tIns="0" rIns="0" bIns="0">
            <a:spAutoFit/>
          </a:bodyPr>
          <a:lstStyle/>
          <a:p>
            <a:pPr defTabSz="892175">
              <a:spcBef>
                <a:spcPct val="50000"/>
              </a:spcBef>
              <a:buClr>
                <a:schemeClr val="accent1"/>
              </a:buClr>
              <a:buSzPct val="95000"/>
            </a:pPr>
            <a:endParaRPr lang="en-US" sz="900" dirty="0" smtClean="0"/>
          </a:p>
        </p:txBody>
      </p:sp>
      <p:pic>
        <p:nvPicPr>
          <p:cNvPr id="218116" name="Picture 5" descr="homepage-panel-700x4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725488"/>
            <a:ext cx="35290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 txBox="1">
            <a:spLocks noGrp="1" noChangeArrowheads="1"/>
          </p:cNvSpPr>
          <p:nvPr/>
        </p:nvSpPr>
        <p:spPr bwMode="auto">
          <a:xfrm>
            <a:off x="5843588" y="8793163"/>
            <a:ext cx="5445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77888"/>
            <a:fld id="{78AF17DA-E710-44DB-A6B4-084D8926F1EA}" type="slidenum">
              <a:rPr lang="en-AU" sz="1100" i="0">
                <a:solidFill>
                  <a:schemeClr val="tx1"/>
                </a:solidFill>
              </a:rPr>
              <a:pPr algn="r" defTabSz="877888"/>
              <a:t>8</a:t>
            </a:fld>
            <a:endParaRPr lang="en-AU" sz="1100" i="0" dirty="0">
              <a:solidFill>
                <a:schemeClr val="tx1"/>
              </a:solidFill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75" y="573088"/>
            <a:ext cx="5815013" cy="40259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710113"/>
            <a:ext cx="5843588" cy="136525"/>
          </a:xfrm>
          <a:noFill/>
          <a:ln/>
        </p:spPr>
        <p:txBody>
          <a:bodyPr lIns="0" tIns="0" rIns="0" bIns="0">
            <a:spAutoFit/>
          </a:bodyPr>
          <a:lstStyle/>
          <a:p>
            <a:pPr defTabSz="892175">
              <a:spcBef>
                <a:spcPct val="50000"/>
              </a:spcBef>
              <a:buClr>
                <a:schemeClr val="accent1"/>
              </a:buClr>
              <a:buSzPct val="95000"/>
            </a:pPr>
            <a:endParaRPr lang="en-US" sz="900" dirty="0" smtClean="0"/>
          </a:p>
        </p:txBody>
      </p:sp>
      <p:pic>
        <p:nvPicPr>
          <p:cNvPr id="220164" name="Picture 5" descr="homepage-panel-700x4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725488"/>
            <a:ext cx="35290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 txBox="1">
            <a:spLocks noGrp="1" noChangeArrowheads="1"/>
          </p:cNvSpPr>
          <p:nvPr/>
        </p:nvSpPr>
        <p:spPr bwMode="auto">
          <a:xfrm>
            <a:off x="5843588" y="8793163"/>
            <a:ext cx="5445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77888"/>
            <a:fld id="{64AB24B3-12B9-4728-AC17-EE5469C3A096}" type="slidenum">
              <a:rPr lang="en-AU" sz="1100" i="0">
                <a:solidFill>
                  <a:schemeClr val="tx1"/>
                </a:solidFill>
              </a:rPr>
              <a:pPr algn="r" defTabSz="877888"/>
              <a:t>9</a:t>
            </a:fld>
            <a:endParaRPr lang="en-AU" sz="1100" i="0" dirty="0">
              <a:solidFill>
                <a:schemeClr val="tx1"/>
              </a:solidFill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75" y="573088"/>
            <a:ext cx="5815013" cy="40259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710113"/>
            <a:ext cx="5843588" cy="136525"/>
          </a:xfrm>
          <a:noFill/>
          <a:ln/>
        </p:spPr>
        <p:txBody>
          <a:bodyPr lIns="0" tIns="0" rIns="0" bIns="0">
            <a:spAutoFit/>
          </a:bodyPr>
          <a:lstStyle/>
          <a:p>
            <a:pPr defTabSz="892175">
              <a:spcBef>
                <a:spcPct val="50000"/>
              </a:spcBef>
              <a:buClr>
                <a:schemeClr val="accent1"/>
              </a:buClr>
              <a:buSzPct val="95000"/>
            </a:pPr>
            <a:endParaRPr lang="en-US" sz="900" dirty="0" smtClean="0"/>
          </a:p>
        </p:txBody>
      </p:sp>
      <p:pic>
        <p:nvPicPr>
          <p:cNvPr id="222212" name="Picture 5" descr="homepage-panel-700x4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725488"/>
            <a:ext cx="35290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863" y="2432050"/>
            <a:ext cx="1460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8100" y="2414588"/>
            <a:ext cx="6861175" cy="1470025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511175"/>
            <a:ext cx="2233613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511175"/>
            <a:ext cx="6548437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511175"/>
            <a:ext cx="8934450" cy="636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9588" y="1279525"/>
            <a:ext cx="7104062" cy="4994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78100" y="2414588"/>
            <a:ext cx="6861175" cy="1470025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8388" y="1277938"/>
            <a:ext cx="3476625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7413" y="1277938"/>
            <a:ext cx="3476625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BB41E65-28C9-4945-99DC-BB05D710F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1454595-86F0-44F3-A277-BDD4E19BE9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119612B-87E5-4286-8770-18C6E6A492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DAF8335-C02E-42AF-B407-F36EC5163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5A4D733-E8F0-4681-9D04-AE49A4D2A6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9B8718-E410-47C4-9DA5-5337FC001E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10523B1-96DB-4E38-9BAF-4BAC5805D6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511175"/>
            <a:ext cx="2233613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511175"/>
            <a:ext cx="6548437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89475" y="6540500"/>
            <a:ext cx="565150" cy="2159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1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00DF977-F2D9-4097-80F7-8171E722B4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279525"/>
            <a:ext cx="3475037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025" y="1279525"/>
            <a:ext cx="3476625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bs_profiles_v1_05_with_text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279525"/>
            <a:ext cx="7104062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511175"/>
            <a:ext cx="89344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92" name="Rectangle 2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9588" y="0"/>
            <a:ext cx="8934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700" i="0">
                <a:solidFill>
                  <a:srgbClr val="D5D2CD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06363" indent="-104775" algn="l" rtl="0" eaLnBrk="0" fontAlgn="base" hangingPunct="0">
        <a:spcBef>
          <a:spcPct val="30000"/>
        </a:spcBef>
        <a:spcAft>
          <a:spcPct val="0"/>
        </a:spcAft>
        <a:buSzPct val="120000"/>
        <a:buChar char="•"/>
        <a:defRPr sz="1100">
          <a:solidFill>
            <a:schemeClr val="tx1"/>
          </a:solidFill>
          <a:latin typeface="+mn-lt"/>
        </a:defRPr>
      </a:lvl2pPr>
      <a:lvl3pPr marL="220663" indent="-112713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3pPr>
      <a:lvl4pPr marL="334963" indent="-112713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441325" indent="-104775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5pPr>
      <a:lvl6pPr marL="898525" indent="-104775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6pPr>
      <a:lvl7pPr marL="1355725" indent="-104775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7pPr>
      <a:lvl8pPr marL="1812925" indent="-104775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8pPr>
      <a:lvl9pPr marL="2270125" indent="-104775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rbs_profiles_v1_05_with_text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511175"/>
            <a:ext cx="89344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8388" y="1277938"/>
            <a:ext cx="71056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9588" y="0"/>
            <a:ext cx="893445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700" i="0">
                <a:solidFill>
                  <a:srgbClr val="D5D2CD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83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06363" indent="-104775" algn="l" rtl="0" eaLnBrk="0" fontAlgn="base" hangingPunct="0">
        <a:spcBef>
          <a:spcPct val="30000"/>
        </a:spcBef>
        <a:spcAft>
          <a:spcPct val="0"/>
        </a:spcAft>
        <a:buSzPct val="120000"/>
        <a:buChar char="•"/>
        <a:defRPr sz="1100">
          <a:solidFill>
            <a:schemeClr val="tx1"/>
          </a:solidFill>
          <a:latin typeface="+mn-lt"/>
        </a:defRPr>
      </a:lvl2pPr>
      <a:lvl3pPr marL="220663" indent="-112713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3pPr>
      <a:lvl4pPr marL="334963" indent="-112713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441325" indent="-104775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5pPr>
      <a:lvl6pPr marL="898525" indent="-104775" algn="l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6pPr>
      <a:lvl7pPr marL="1355725" indent="-104775" algn="l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7pPr>
      <a:lvl8pPr marL="1812925" indent="-104775" algn="l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8pPr>
      <a:lvl9pPr marL="2270125" indent="-104775" algn="l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image" Target="../media/image12.emf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slideLayout" Target="../slideLayouts/slideLayout7.xml"/><Relationship Id="rId42" Type="http://schemas.openxmlformats.org/officeDocument/2006/relationships/oleObject" Target="../embeddings/oleObject8.bin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41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image" Target="../media/image11.emf"/><Relationship Id="rId40" Type="http://schemas.openxmlformats.org/officeDocument/2006/relationships/oleObject" Target="../embeddings/oleObject7.bin"/><Relationship Id="rId45" Type="http://schemas.openxmlformats.org/officeDocument/2006/relationships/image" Target="../media/image15.emf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oleObject" Target="../embeddings/oleObject5.bin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4" Type="http://schemas.openxmlformats.org/officeDocument/2006/relationships/oleObject" Target="../embeddings/oleObject9.bin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notesSlide" Target="../notesSlides/notesSlide12.xml"/><Relationship Id="rId4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hyperlink" Target="http://rbsgroup.kuluvalley.com/asset/x0maeHnv8sF?delivery=DOWNLOAD&amp;format=neutral_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" descr="02_cropped_on_white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857250"/>
            <a:ext cx="73056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5427663" y="1136650"/>
            <a:ext cx="35671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i="0" dirty="0" smtClean="0">
                <a:solidFill>
                  <a:schemeClr val="tx2"/>
                </a:solidFill>
              </a:rPr>
              <a:t>Королевский Банк Шотландии</a:t>
            </a:r>
            <a:endParaRPr lang="en-US" sz="3600" i="0" dirty="0">
              <a:solidFill>
                <a:schemeClr val="tx2"/>
              </a:solidFill>
            </a:endParaRPr>
          </a:p>
          <a:p>
            <a:pPr eaLnBrk="0" hangingPunct="0"/>
            <a:endParaRPr lang="en-US" sz="3600" i="0" dirty="0">
              <a:solidFill>
                <a:schemeClr val="tx2"/>
              </a:solidFill>
            </a:endParaRPr>
          </a:p>
          <a:p>
            <a:pPr eaLnBrk="0" hangingPunct="0"/>
            <a:endParaRPr lang="en-US" sz="3600" i="0" dirty="0">
              <a:solidFill>
                <a:schemeClr val="tx2"/>
              </a:solidFill>
            </a:endParaRPr>
          </a:p>
          <a:p>
            <a:pPr eaLnBrk="0" hangingPunct="0"/>
            <a:endParaRPr lang="en-US" sz="3600" i="0" dirty="0">
              <a:solidFill>
                <a:schemeClr val="tx2"/>
              </a:solidFill>
            </a:endParaRPr>
          </a:p>
          <a:p>
            <a:pPr eaLnBrk="0" hangingPunct="0"/>
            <a:endParaRPr lang="en-US" sz="3600" i="0" dirty="0">
              <a:solidFill>
                <a:schemeClr val="tx2"/>
              </a:solidFill>
            </a:endParaRPr>
          </a:p>
          <a:p>
            <a:pPr eaLnBrk="0" hangingPunct="0"/>
            <a:r>
              <a:rPr lang="ru-RU" sz="2800" i="0" dirty="0" smtClean="0">
                <a:solidFill>
                  <a:schemeClr val="tx1"/>
                </a:solidFill>
              </a:rPr>
              <a:t>Марсела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ru-RU" sz="2800" i="0" dirty="0" smtClean="0">
                <a:solidFill>
                  <a:schemeClr val="tx1"/>
                </a:solidFill>
              </a:rPr>
              <a:t>Наварро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456238" y="4826000"/>
            <a:ext cx="24432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Лондон</a:t>
            </a:r>
            <a:r>
              <a:rPr lang="en-US" sz="1600" dirty="0" smtClean="0">
                <a:solidFill>
                  <a:schemeClr val="tx1"/>
                </a:solidFill>
              </a:rPr>
              <a:t>, 27</a:t>
            </a:r>
            <a:r>
              <a:rPr lang="ru-RU" sz="1600" dirty="0" smtClean="0">
                <a:solidFill>
                  <a:schemeClr val="tx1"/>
                </a:solidFill>
              </a:rPr>
              <a:t> мая</a:t>
            </a:r>
            <a:r>
              <a:rPr lang="en-US" sz="1600" dirty="0" smtClean="0">
                <a:solidFill>
                  <a:schemeClr val="tx1"/>
                </a:solidFill>
              </a:rPr>
              <a:t>, 2013</a:t>
            </a:r>
            <a:r>
              <a:rPr lang="ru-RU" sz="1600" dirty="0" smtClean="0">
                <a:solidFill>
                  <a:schemeClr val="tx1"/>
                </a:solidFill>
              </a:rPr>
              <a:t> г.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5"/>
          <p:cNvSpPr>
            <a:spLocks noChangeArrowheads="1"/>
          </p:cNvSpPr>
          <p:nvPr/>
        </p:nvSpPr>
        <p:spPr bwMode="auto">
          <a:xfrm>
            <a:off x="5356225" y="6657975"/>
            <a:ext cx="19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685800" algn="l"/>
              </a:tabLst>
            </a:pPr>
            <a:endParaRPr lang="en-GB" sz="1000" i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>
              <a:tabLst>
                <a:tab pos="685800" algn="l"/>
              </a:tabLst>
            </a:pPr>
            <a:endParaRPr lang="en-GB" altLang="ja-JP" sz="1000" i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3234" name="Rectangle 11"/>
          <p:cNvSpPr>
            <a:spLocks noChangeArrowheads="1"/>
          </p:cNvSpPr>
          <p:nvPr/>
        </p:nvSpPr>
        <p:spPr bwMode="auto">
          <a:xfrm>
            <a:off x="625475" y="4232275"/>
            <a:ext cx="43497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3235" name="Rectangle 26"/>
          <p:cNvSpPr>
            <a:spLocks noChangeArrowheads="1"/>
          </p:cNvSpPr>
          <p:nvPr/>
        </p:nvSpPr>
        <p:spPr bwMode="auto">
          <a:xfrm>
            <a:off x="458788" y="4503585"/>
            <a:ext cx="7994650" cy="95598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 anchor="ctr" anchorCtr="1">
            <a:spAutoFit/>
          </a:bodyPr>
          <a:lstStyle/>
          <a:p>
            <a:pPr algn="ctr" defTabSz="933450"/>
            <a:endParaRPr lang="en-GB" sz="800" i="0" dirty="0">
              <a:ea typeface="MS PGothic" pitchFamily="34" charset="-128"/>
            </a:endParaRPr>
          </a:p>
          <a:p>
            <a:pPr algn="ctr" defTabSz="933450"/>
            <a:r>
              <a:rPr lang="ru-RU" i="0" dirty="0" smtClean="0">
                <a:ea typeface="MS PGothic" pitchFamily="34" charset="-128"/>
              </a:rPr>
              <a:t>Движение от безопасности назад к доверию и значимости</a:t>
            </a:r>
            <a:endParaRPr lang="en-GB" sz="800" i="0" dirty="0">
              <a:ea typeface="MS PGothic" pitchFamily="34" charset="-128"/>
            </a:endParaRPr>
          </a:p>
        </p:txBody>
      </p:sp>
      <p:sp>
        <p:nvSpPr>
          <p:cNvPr id="223236" name="Rectangle 102"/>
          <p:cNvSpPr>
            <a:spLocks noChangeArrowheads="1"/>
          </p:cNvSpPr>
          <p:nvPr/>
        </p:nvSpPr>
        <p:spPr bwMode="auto">
          <a:xfrm>
            <a:off x="804863" y="1438275"/>
            <a:ext cx="860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 dirty="0" smtClean="0">
                <a:solidFill>
                  <a:schemeClr val="tx1"/>
                </a:solidFill>
              </a:rPr>
              <a:t>Наши клиенты в основе того, что мы делаем</a:t>
            </a:r>
            <a:endParaRPr lang="en-GB" sz="1800" i="0" dirty="0">
              <a:solidFill>
                <a:schemeClr val="tx1"/>
              </a:solidFill>
            </a:endParaRPr>
          </a:p>
        </p:txBody>
      </p:sp>
      <p:sp>
        <p:nvSpPr>
          <p:cNvPr id="223237" name="Oval 13"/>
          <p:cNvSpPr>
            <a:spLocks noChangeArrowheads="1"/>
          </p:cNvSpPr>
          <p:nvPr/>
        </p:nvSpPr>
        <p:spPr bwMode="auto">
          <a:xfrm>
            <a:off x="250825" y="15589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1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23238" name="Rectangle 102"/>
          <p:cNvSpPr>
            <a:spLocks noChangeArrowheads="1"/>
          </p:cNvSpPr>
          <p:nvPr/>
        </p:nvSpPr>
        <p:spPr bwMode="auto">
          <a:xfrm>
            <a:off x="804863" y="1908175"/>
            <a:ext cx="860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 dirty="0" smtClean="0">
                <a:solidFill>
                  <a:schemeClr val="tx1"/>
                </a:solidFill>
              </a:rPr>
              <a:t>Поддержка незахваченных секторов</a:t>
            </a:r>
            <a:endParaRPr lang="en-GB" sz="1800" i="0" dirty="0">
              <a:solidFill>
                <a:schemeClr val="tx1"/>
              </a:solidFill>
            </a:endParaRPr>
          </a:p>
        </p:txBody>
      </p:sp>
      <p:sp>
        <p:nvSpPr>
          <p:cNvPr id="223239" name="Oval 19"/>
          <p:cNvSpPr>
            <a:spLocks noChangeArrowheads="1"/>
          </p:cNvSpPr>
          <p:nvPr/>
        </p:nvSpPr>
        <p:spPr bwMode="auto">
          <a:xfrm>
            <a:off x="250825" y="20288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2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23240" name="Rectangle 102"/>
          <p:cNvSpPr>
            <a:spLocks noChangeArrowheads="1"/>
          </p:cNvSpPr>
          <p:nvPr/>
        </p:nvSpPr>
        <p:spPr bwMode="auto">
          <a:xfrm>
            <a:off x="804863" y="2365375"/>
            <a:ext cx="860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 dirty="0" smtClean="0">
                <a:solidFill>
                  <a:schemeClr val="tx1"/>
                </a:solidFill>
              </a:rPr>
              <a:t>Предоставление возможности МСП и другим миноритарным поставщикам конкурировать</a:t>
            </a:r>
            <a:endParaRPr lang="en-GB" sz="1800" i="0" dirty="0">
              <a:solidFill>
                <a:schemeClr val="tx1"/>
              </a:solidFill>
            </a:endParaRPr>
          </a:p>
        </p:txBody>
      </p:sp>
      <p:sp>
        <p:nvSpPr>
          <p:cNvPr id="223241" name="Oval 21"/>
          <p:cNvSpPr>
            <a:spLocks noChangeArrowheads="1"/>
          </p:cNvSpPr>
          <p:nvPr/>
        </p:nvSpPr>
        <p:spPr bwMode="auto">
          <a:xfrm>
            <a:off x="250825" y="2486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3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23242" name="Rectangle 102"/>
          <p:cNvSpPr>
            <a:spLocks noChangeArrowheads="1"/>
          </p:cNvSpPr>
          <p:nvPr/>
        </p:nvSpPr>
        <p:spPr bwMode="auto">
          <a:xfrm>
            <a:off x="817563" y="2936875"/>
            <a:ext cx="860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 dirty="0" smtClean="0">
                <a:solidFill>
                  <a:schemeClr val="tx1"/>
                </a:solidFill>
              </a:rPr>
              <a:t>Стабильное усиление ликвидности </a:t>
            </a:r>
            <a:endParaRPr lang="en-GB" sz="1800" i="0" dirty="0">
              <a:solidFill>
                <a:schemeClr val="tx1"/>
              </a:solidFill>
            </a:endParaRPr>
          </a:p>
        </p:txBody>
      </p:sp>
      <p:sp>
        <p:nvSpPr>
          <p:cNvPr id="223243" name="Oval 23"/>
          <p:cNvSpPr>
            <a:spLocks noChangeArrowheads="1"/>
          </p:cNvSpPr>
          <p:nvPr/>
        </p:nvSpPr>
        <p:spPr bwMode="auto">
          <a:xfrm>
            <a:off x="250825" y="2994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4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23244" name="Oval 24"/>
          <p:cNvSpPr>
            <a:spLocks noChangeArrowheads="1"/>
          </p:cNvSpPr>
          <p:nvPr/>
        </p:nvSpPr>
        <p:spPr bwMode="auto">
          <a:xfrm>
            <a:off x="250825" y="34131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5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23245" name="Rectangle 102"/>
          <p:cNvSpPr>
            <a:spLocks noChangeArrowheads="1"/>
          </p:cNvSpPr>
          <p:nvPr/>
        </p:nvSpPr>
        <p:spPr bwMode="auto">
          <a:xfrm>
            <a:off x="804863" y="3305175"/>
            <a:ext cx="860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 dirty="0" smtClean="0">
                <a:solidFill>
                  <a:schemeClr val="tx1"/>
                </a:solidFill>
              </a:rPr>
              <a:t>Сотрудничество в целях умножения стоимости</a:t>
            </a:r>
            <a:endParaRPr lang="en-GB" sz="1800" i="0" dirty="0">
              <a:solidFill>
                <a:schemeClr val="tx1"/>
              </a:solidFill>
            </a:endParaRPr>
          </a:p>
        </p:txBody>
      </p:sp>
      <p:sp>
        <p:nvSpPr>
          <p:cNvPr id="223246" name="Oval 27"/>
          <p:cNvSpPr>
            <a:spLocks noChangeArrowheads="1"/>
          </p:cNvSpPr>
          <p:nvPr/>
        </p:nvSpPr>
        <p:spPr bwMode="auto">
          <a:xfrm>
            <a:off x="250825" y="38703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6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23247" name="Rectangle 102"/>
          <p:cNvSpPr>
            <a:spLocks noChangeArrowheads="1"/>
          </p:cNvSpPr>
          <p:nvPr/>
        </p:nvSpPr>
        <p:spPr bwMode="auto">
          <a:xfrm>
            <a:off x="804863" y="3762375"/>
            <a:ext cx="860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 dirty="0" smtClean="0">
                <a:solidFill>
                  <a:schemeClr val="tx1"/>
                </a:solidFill>
              </a:rPr>
              <a:t>Стимулирование предприятий</a:t>
            </a:r>
            <a:endParaRPr lang="en-GB" sz="1800" i="0" dirty="0">
              <a:solidFill>
                <a:schemeClr val="tx1"/>
              </a:solidFill>
            </a:endParaRPr>
          </a:p>
        </p:txBody>
      </p:sp>
      <p:sp>
        <p:nvSpPr>
          <p:cNvPr id="2232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35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35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35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5"/>
          <p:cNvSpPr>
            <a:spLocks noChangeArrowheads="1"/>
          </p:cNvSpPr>
          <p:nvPr/>
        </p:nvSpPr>
        <p:spPr bwMode="auto">
          <a:xfrm>
            <a:off x="5356225" y="6657975"/>
            <a:ext cx="19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685800" algn="l"/>
              </a:tabLst>
            </a:pPr>
            <a:endParaRPr lang="en-GB" sz="1000" i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>
              <a:tabLst>
                <a:tab pos="685800" algn="l"/>
              </a:tabLst>
            </a:pPr>
            <a:endParaRPr lang="en-GB" altLang="ja-JP" sz="1000" i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5282" name="Rectangle 4"/>
          <p:cNvSpPr>
            <a:spLocks noChangeArrowheads="1"/>
          </p:cNvSpPr>
          <p:nvPr/>
        </p:nvSpPr>
        <p:spPr bwMode="auto">
          <a:xfrm>
            <a:off x="625475" y="4232275"/>
            <a:ext cx="43497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5283" name="Rectangle 102"/>
          <p:cNvSpPr>
            <a:spLocks noChangeArrowheads="1"/>
          </p:cNvSpPr>
          <p:nvPr/>
        </p:nvSpPr>
        <p:spPr bwMode="auto">
          <a:xfrm>
            <a:off x="487363" y="1362075"/>
            <a:ext cx="860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smtClean="0">
                <a:solidFill>
                  <a:schemeClr val="accent1"/>
                </a:solidFill>
              </a:rPr>
              <a:t>Наши клиенты в основе того, что мы делаем</a:t>
            </a:r>
          </a:p>
        </p:txBody>
      </p:sp>
      <p:sp>
        <p:nvSpPr>
          <p:cNvPr id="225284" name="Oval 6"/>
          <p:cNvSpPr>
            <a:spLocks noChangeArrowheads="1"/>
          </p:cNvSpPr>
          <p:nvPr/>
        </p:nvSpPr>
        <p:spPr bwMode="auto">
          <a:xfrm>
            <a:off x="250825" y="1470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1</a:t>
            </a:r>
            <a:endParaRPr lang="en-GB" sz="1400" b="1" i="0" dirty="0">
              <a:ea typeface="MS PGothic" pitchFamily="34" charset="-128"/>
            </a:endParaRPr>
          </a:p>
        </p:txBody>
      </p:sp>
      <p:pic>
        <p:nvPicPr>
          <p:cNvPr id="2252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1971675"/>
            <a:ext cx="4679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6" name="Picture 6" descr="sme-2-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225" y="1981200"/>
            <a:ext cx="23209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7" name="Picture 8" descr="sme-1-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0938" y="1981200"/>
            <a:ext cx="23209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179388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35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35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35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Наши клиенты в основе того, </a:t>
            </a:r>
          </a:p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что мы делаем</a:t>
            </a:r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2" name="think-cell Slide" r:id="rId36" imgW="360" imgH="360" progId="">
                  <p:embed/>
                </p:oleObj>
              </mc:Choice>
              <mc:Fallback>
                <p:oleObj name="think-cell Slide" r:id="rId3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213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762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33450">
              <a:defRPr/>
            </a:pPr>
            <a:endParaRPr lang="en-US" sz="1200" i="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213024" name="Rectangle 4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07963" y="5905500"/>
            <a:ext cx="9528175" cy="115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 anchor="ctr"/>
          <a:lstStyle/>
          <a:p>
            <a:pPr algn="ctr" defTabSz="933450"/>
            <a:endParaRPr lang="en-US" sz="1200" i="0" dirty="0">
              <a:solidFill>
                <a:schemeClr val="tx1"/>
              </a:solidFill>
            </a:endParaRPr>
          </a:p>
        </p:txBody>
      </p:sp>
      <p:sp>
        <p:nvSpPr>
          <p:cNvPr id="21302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963" y="1624013"/>
            <a:ext cx="9528175" cy="4300537"/>
          </a:xfrm>
          <a:prstGeom prst="rect">
            <a:avLst/>
          </a:prstGeom>
          <a:solidFill>
            <a:srgbClr val="FFFF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3296" tIns="46648" rIns="93296" bIns="46648" anchor="ctr"/>
          <a:lstStyle/>
          <a:p>
            <a:pPr algn="ctr" defTabSz="933450"/>
            <a:endParaRPr lang="en-US" sz="1200" i="0" dirty="0">
              <a:solidFill>
                <a:srgbClr val="FFFFFF"/>
              </a:solidFill>
            </a:endParaRPr>
          </a:p>
        </p:txBody>
      </p:sp>
      <p:sp>
        <p:nvSpPr>
          <p:cNvPr id="213026" name="Rectangle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44850" y="1109663"/>
            <a:ext cx="6315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12813">
              <a:buClr>
                <a:schemeClr val="tx2"/>
              </a:buClr>
            </a:pP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13027" name="McK 5. Source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350" y="6061075"/>
            <a:ext cx="92995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77838" indent="-477838" defTabSz="911225">
              <a:tabLst>
                <a:tab pos="474663" algn="l"/>
              </a:tabLst>
            </a:pPr>
            <a:r>
              <a:rPr lang="ru-RU" sz="1000" i="0" dirty="0" smtClean="0">
                <a:solidFill>
                  <a:schemeClr val="tx2"/>
                </a:solidFill>
              </a:rPr>
              <a:t>ИСТОЧНИК: Исследование корпоративной репутации Маккинси, 2012</a:t>
            </a:r>
          </a:p>
          <a:p>
            <a:pPr marL="477838" indent="-477838" defTabSz="911225">
              <a:tabLst>
                <a:tab pos="474663" algn="l"/>
              </a:tabLst>
            </a:pPr>
            <a:r>
              <a:rPr lang="ru-RU" sz="1000" i="0" dirty="0" smtClean="0">
                <a:solidFill>
                  <a:schemeClr val="tx2"/>
                </a:solidFill>
              </a:rPr>
              <a:t>Примечание: контекстные слайды подготовлены Маккинси</a:t>
            </a:r>
            <a:endParaRPr lang="en-US" sz="1000" i="0" dirty="0">
              <a:solidFill>
                <a:schemeClr val="tx2"/>
              </a:solidFill>
            </a:endParaRPr>
          </a:p>
        </p:txBody>
      </p:sp>
      <p:graphicFrame>
        <p:nvGraphicFramePr>
          <p:cNvPr id="213001" name="Object 9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1712913" y="2497138"/>
          <a:ext cx="2147887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3" name="Chart" r:id="rId38" imgW="1942993" imgH="3343347" progId="MSGraph.Chart.8">
                  <p:embed followColorScheme="full"/>
                </p:oleObj>
              </mc:Choice>
              <mc:Fallback>
                <p:oleObj name="Chart" r:id="rId38" imgW="1942993" imgH="3343347" progId="MSGraph.Chart.8">
                  <p:embed followColorScheme="full"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497138"/>
                        <a:ext cx="2147887" cy="341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28" name="Rectangle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88925" y="5554663"/>
            <a:ext cx="1193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</a:rPr>
              <a:t>Профсоюзы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29" name="Rectangle 5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88925" y="5262563"/>
            <a:ext cx="469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НПО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0" name="Rectangle 5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25425" y="4876800"/>
            <a:ext cx="10842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Другие правительства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1" name="Rectangle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25425" y="4679950"/>
            <a:ext cx="13890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Местные сообщества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2" name="Rectangle 4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88925" y="4387850"/>
            <a:ext cx="6985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Поставщики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3" name="Rectangle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88925" y="4102100"/>
            <a:ext cx="9890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Правительство</a:t>
            </a:r>
            <a:r>
              <a:rPr lang="en-US" sz="1200" i="0" baseline="30000" dirty="0" smtClean="0">
                <a:solidFill>
                  <a:schemeClr val="tx1"/>
                </a:solidFill>
                <a:sym typeface="Arial" charset="0"/>
              </a:rPr>
              <a:t>1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4" name="Rectangle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88925" y="3814763"/>
            <a:ext cx="4572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СМИ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5" name="Rectangle 4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88925" y="3522663"/>
            <a:ext cx="8112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Регуляторы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6" name="Rectangle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88925" y="3232150"/>
            <a:ext cx="6826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Инвесторы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7" name="Rectangle 4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88925" y="2940050"/>
            <a:ext cx="8302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Сотрудники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8" name="Rectangle 4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88925" y="2647950"/>
            <a:ext cx="8128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09638">
              <a:buClr>
                <a:schemeClr val="tx2"/>
              </a:buClr>
            </a:pPr>
            <a:r>
              <a:rPr lang="ru-RU" sz="1200" i="0" dirty="0" smtClean="0">
                <a:solidFill>
                  <a:schemeClr val="tx1"/>
                </a:solidFill>
                <a:sym typeface="Arial" charset="0"/>
              </a:rPr>
              <a:t>Клиенты</a:t>
            </a:r>
            <a:endParaRPr lang="en-US" sz="1200" i="0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13039" name="McK 3. Unit of measure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925" y="2062163"/>
            <a:ext cx="1241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ru-RU" sz="1100" i="0" dirty="0" smtClean="0">
                <a:solidFill>
                  <a:schemeClr val="tx2"/>
                </a:solidFill>
              </a:rPr>
              <a:t>Процент респондентов</a:t>
            </a:r>
            <a:endParaRPr lang="en-US" sz="1100" i="0" dirty="0">
              <a:solidFill>
                <a:schemeClr val="tx2"/>
              </a:solidFill>
            </a:endParaRPr>
          </a:p>
        </p:txBody>
      </p:sp>
      <p:sp>
        <p:nvSpPr>
          <p:cNvPr id="213040" name="Rectangle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07963" y="1630363"/>
            <a:ext cx="9528175" cy="422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471" tIns="27989" rIns="73471" bIns="27989" anchor="ctr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1200" b="1" i="0" dirty="0" smtClean="0">
                <a:solidFill>
                  <a:schemeClr val="tx2"/>
                </a:solidFill>
              </a:rPr>
              <a:t>Когда ваша компания управляет своей репутацией среди заинтересованных сторон, какие группы она рассматривает как наиболее важные, чтобы к ним обратиться (все, какие применяются)?</a:t>
            </a:r>
            <a:endParaRPr lang="en-US" sz="1200" i="0" dirty="0">
              <a:solidFill>
                <a:schemeClr val="tx1"/>
              </a:solidFill>
            </a:endParaRPr>
          </a:p>
        </p:txBody>
      </p:sp>
      <p:sp>
        <p:nvSpPr>
          <p:cNvPr id="213041" name="Rectangle 5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92288" y="2153335"/>
            <a:ext cx="18208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1050" b="1" i="0" dirty="0" smtClean="0">
                <a:solidFill>
                  <a:schemeClr val="accent2"/>
                </a:solidFill>
              </a:rPr>
              <a:t>Модель в целом</a:t>
            </a:r>
            <a:r>
              <a:rPr lang="en-US" sz="1050" b="1" i="0" dirty="0" smtClean="0">
                <a:solidFill>
                  <a:schemeClr val="accent2"/>
                </a:solidFill>
              </a:rPr>
              <a:t> </a:t>
            </a:r>
            <a:r>
              <a:rPr lang="en-US" sz="1050" b="1" i="0" dirty="0">
                <a:solidFill>
                  <a:schemeClr val="accent2"/>
                </a:solidFill>
              </a:rPr>
              <a:t/>
            </a:r>
            <a:br>
              <a:rPr lang="en-US" sz="1050" b="1" i="0" dirty="0">
                <a:solidFill>
                  <a:schemeClr val="accent2"/>
                </a:solidFill>
              </a:rPr>
            </a:br>
            <a:r>
              <a:rPr lang="en-US" sz="1050" i="0" dirty="0">
                <a:solidFill>
                  <a:srgbClr val="808080"/>
                </a:solidFill>
              </a:rPr>
              <a:t>(n=3,601)</a:t>
            </a:r>
          </a:p>
        </p:txBody>
      </p:sp>
      <p:graphicFrame>
        <p:nvGraphicFramePr>
          <p:cNvPr id="213016" name="Object 24"/>
          <p:cNvGraphicFramePr>
            <a:graphicFrameLocks/>
          </p:cNvGraphicFramePr>
          <p:nvPr>
            <p:custDataLst>
              <p:tags r:id="rId24"/>
            </p:custDataLst>
          </p:nvPr>
        </p:nvGraphicFramePr>
        <p:xfrm>
          <a:off x="3676650" y="2497138"/>
          <a:ext cx="2147888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4" name="Chart" r:id="rId40" imgW="1942993" imgH="3343347" progId="MSGraph.Chart.8">
                  <p:embed followColorScheme="full"/>
                </p:oleObj>
              </mc:Choice>
              <mc:Fallback>
                <p:oleObj name="Chart" r:id="rId40" imgW="1942993" imgH="3343347" progId="MSGraph.Chart.8">
                  <p:embed followColorScheme="full"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497138"/>
                        <a:ext cx="2147888" cy="341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7" name="Object 25"/>
          <p:cNvGraphicFramePr>
            <a:graphicFrameLocks/>
          </p:cNvGraphicFramePr>
          <p:nvPr>
            <p:custDataLst>
              <p:tags r:id="rId25"/>
            </p:custDataLst>
          </p:nvPr>
        </p:nvGraphicFramePr>
        <p:xfrm>
          <a:off x="5689600" y="2497138"/>
          <a:ext cx="2147888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5" name="Chart" r:id="rId42" imgW="1942993" imgH="3343347" progId="MSGraph.Chart.8">
                  <p:embed followColorScheme="full"/>
                </p:oleObj>
              </mc:Choice>
              <mc:Fallback>
                <p:oleObj name="Chart" r:id="rId42" imgW="1942993" imgH="3343347" progId="MSGraph.Chart.8">
                  <p:embed followColorScheme="full"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2497138"/>
                        <a:ext cx="2147888" cy="341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42" name="Rectangle 6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94125" y="2153335"/>
            <a:ext cx="18208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1050" b="1" i="0" dirty="0" smtClean="0">
                <a:solidFill>
                  <a:schemeClr val="accent2"/>
                </a:solidFill>
              </a:rPr>
              <a:t>Фармацевтический сектор</a:t>
            </a:r>
            <a:r>
              <a:rPr lang="en-US" sz="1050" b="1" i="0" dirty="0" smtClean="0">
                <a:solidFill>
                  <a:schemeClr val="accent2"/>
                </a:solidFill>
              </a:rPr>
              <a:t> </a:t>
            </a:r>
            <a:r>
              <a:rPr lang="en-US" sz="1050" b="1" i="0" dirty="0">
                <a:solidFill>
                  <a:schemeClr val="accent2"/>
                </a:solidFill>
              </a:rPr>
              <a:t/>
            </a:r>
            <a:br>
              <a:rPr lang="en-US" sz="1050" b="1" i="0" dirty="0">
                <a:solidFill>
                  <a:schemeClr val="accent2"/>
                </a:solidFill>
              </a:rPr>
            </a:br>
            <a:r>
              <a:rPr lang="en-US" sz="1050" i="0" dirty="0">
                <a:solidFill>
                  <a:srgbClr val="808080"/>
                </a:solidFill>
              </a:rPr>
              <a:t>(n=85)</a:t>
            </a:r>
          </a:p>
        </p:txBody>
      </p:sp>
      <p:sp>
        <p:nvSpPr>
          <p:cNvPr id="213043" name="Rectangle 7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794375" y="2153335"/>
            <a:ext cx="18208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1050" b="1" i="0" dirty="0" smtClean="0">
                <a:solidFill>
                  <a:schemeClr val="accent2"/>
                </a:solidFill>
              </a:rPr>
              <a:t>Финансовый сектор, СА</a:t>
            </a:r>
            <a:r>
              <a:rPr lang="en-US" sz="1050" b="1" i="0" dirty="0" smtClean="0">
                <a:solidFill>
                  <a:schemeClr val="accent2"/>
                </a:solidFill>
              </a:rPr>
              <a:t> </a:t>
            </a:r>
            <a:r>
              <a:rPr lang="en-US" sz="1050" b="1" i="0" dirty="0">
                <a:solidFill>
                  <a:schemeClr val="accent2"/>
                </a:solidFill>
              </a:rPr>
              <a:t/>
            </a:r>
            <a:br>
              <a:rPr lang="en-US" sz="1050" b="1" i="0" dirty="0">
                <a:solidFill>
                  <a:schemeClr val="accent2"/>
                </a:solidFill>
              </a:rPr>
            </a:br>
            <a:r>
              <a:rPr lang="en-US" sz="1050" i="0" dirty="0">
                <a:solidFill>
                  <a:srgbClr val="808080"/>
                </a:solidFill>
              </a:rPr>
              <a:t>(n=125)</a:t>
            </a:r>
          </a:p>
        </p:txBody>
      </p:sp>
      <p:sp>
        <p:nvSpPr>
          <p:cNvPr id="213044" name="Rectangle 7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97800" y="1991752"/>
            <a:ext cx="18208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ru-RU" sz="1050" b="1" i="0" dirty="0" smtClean="0">
                <a:solidFill>
                  <a:schemeClr val="accent2"/>
                </a:solidFill>
              </a:rPr>
              <a:t>Финансовый сектор, Европа</a:t>
            </a:r>
            <a:r>
              <a:rPr lang="en-US" sz="1050" b="1" i="0" dirty="0" smtClean="0">
                <a:solidFill>
                  <a:schemeClr val="accent2"/>
                </a:solidFill>
              </a:rPr>
              <a:t> </a:t>
            </a:r>
            <a:r>
              <a:rPr lang="en-US" sz="1050" i="0" dirty="0">
                <a:solidFill>
                  <a:schemeClr val="accent2"/>
                </a:solidFill>
              </a:rPr>
              <a:t/>
            </a:r>
            <a:br>
              <a:rPr lang="en-US" sz="1050" i="0" dirty="0">
                <a:solidFill>
                  <a:schemeClr val="accent2"/>
                </a:solidFill>
              </a:rPr>
            </a:br>
            <a:r>
              <a:rPr lang="en-US" sz="1050" i="0" dirty="0">
                <a:solidFill>
                  <a:srgbClr val="808080"/>
                </a:solidFill>
              </a:rPr>
              <a:t>(n=163)</a:t>
            </a:r>
          </a:p>
        </p:txBody>
      </p:sp>
      <p:graphicFrame>
        <p:nvGraphicFramePr>
          <p:cNvPr id="213021" name="Object 29"/>
          <p:cNvGraphicFramePr>
            <a:graphicFrameLocks/>
          </p:cNvGraphicFramePr>
          <p:nvPr>
            <p:custDataLst>
              <p:tags r:id="rId29"/>
            </p:custDataLst>
          </p:nvPr>
        </p:nvGraphicFramePr>
        <p:xfrm>
          <a:off x="7629525" y="2497138"/>
          <a:ext cx="2146300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6" name="Chart" r:id="rId44" imgW="1942993" imgH="3343347" progId="MSGraph.Chart.8">
                  <p:embed followColorScheme="full"/>
                </p:oleObj>
              </mc:Choice>
              <mc:Fallback>
                <p:oleObj name="Chart" r:id="rId44" imgW="1942993" imgH="3343347" progId="MSGraph.Chart.8">
                  <p:embed followColorScheme="full"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497138"/>
                        <a:ext cx="2146300" cy="341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>
            <p:custDataLst>
              <p:tags r:id="rId30"/>
            </p:custDataLst>
          </p:nvPr>
        </p:nvCxnSpPr>
        <p:spPr>
          <a:xfrm>
            <a:off x="7751763" y="2462213"/>
            <a:ext cx="1647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31"/>
            </p:custDataLst>
          </p:nvPr>
        </p:nvCxnSpPr>
        <p:spPr>
          <a:xfrm>
            <a:off x="5851525" y="2462213"/>
            <a:ext cx="1647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2"/>
            </p:custDataLst>
          </p:nvPr>
        </p:nvCxnSpPr>
        <p:spPr>
          <a:xfrm>
            <a:off x="3863975" y="2462213"/>
            <a:ext cx="1647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33"/>
            </p:custDataLst>
          </p:nvPr>
        </p:nvCxnSpPr>
        <p:spPr>
          <a:xfrm>
            <a:off x="1874838" y="2462213"/>
            <a:ext cx="1647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9"/>
          <p:cNvSpPr>
            <a:spLocks noChangeArrowheads="1"/>
          </p:cNvSpPr>
          <p:nvPr/>
        </p:nvSpPr>
        <p:spPr bwMode="auto">
          <a:xfrm>
            <a:off x="531813" y="1911350"/>
            <a:ext cx="4656137" cy="353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 Великобритании женщины составляют 51% населения; 14% всех предприятий малого бизнеса управляются женщинами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 КБШ 21% наших клиентов-малых предприятий управляются женщинами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40% новых компаний принадлежат женщинам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9378" name="Picture 6"/>
          <p:cNvPicPr>
            <a:picLocks noChangeAspect="1" noChangeArrowheads="1"/>
          </p:cNvPicPr>
          <p:nvPr/>
        </p:nvPicPr>
        <p:blipFill>
          <a:blip r:embed="rId4" cstate="print"/>
          <a:srcRect l="31750"/>
          <a:stretch>
            <a:fillRect/>
          </a:stretch>
        </p:blipFill>
        <p:spPr bwMode="auto">
          <a:xfrm>
            <a:off x="5367338" y="2009775"/>
            <a:ext cx="31940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35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35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3500" i="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229380" name="Rectangle 102"/>
          <p:cNvSpPr>
            <a:spLocks noChangeArrowheads="1"/>
          </p:cNvSpPr>
          <p:nvPr/>
        </p:nvSpPr>
        <p:spPr bwMode="auto">
          <a:xfrm>
            <a:off x="487363" y="1362075"/>
            <a:ext cx="860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smtClean="0">
                <a:solidFill>
                  <a:schemeClr val="accent1"/>
                </a:solidFill>
              </a:rPr>
              <a:t>Поддержка недообслуженных секторов</a:t>
            </a:r>
          </a:p>
        </p:txBody>
      </p:sp>
      <p:sp>
        <p:nvSpPr>
          <p:cNvPr id="229381" name="Oval 6"/>
          <p:cNvSpPr>
            <a:spLocks noChangeArrowheads="1"/>
          </p:cNvSpPr>
          <p:nvPr/>
        </p:nvSpPr>
        <p:spPr bwMode="auto">
          <a:xfrm>
            <a:off x="250825" y="1470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2</a:t>
            </a:r>
            <a:endParaRPr lang="en-GB" sz="1400" b="1" i="0" dirty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itle 1"/>
          <p:cNvSpPr>
            <a:spLocks noGrp="1"/>
          </p:cNvSpPr>
          <p:nvPr>
            <p:ph type="title" idx="4294967295"/>
          </p:nvPr>
        </p:nvSpPr>
        <p:spPr>
          <a:xfrm>
            <a:off x="430213" y="152400"/>
            <a:ext cx="8420100" cy="1311275"/>
          </a:xfrm>
        </p:spPr>
        <p:txBody>
          <a:bodyPr/>
          <a:lstStyle/>
          <a:p>
            <a:r>
              <a:rPr lang="ru-RU" sz="4000" dirty="0" smtClean="0">
                <a:ea typeface="MS PGothic" pitchFamily="34" charset="-128"/>
                <a:cs typeface="Arial" charset="0"/>
              </a:rPr>
              <a:t>Поддержка незахваченных секторов</a:t>
            </a:r>
            <a:endParaRPr lang="en-US" sz="4000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231426" name="Rectangle 9"/>
          <p:cNvSpPr>
            <a:spLocks noChangeArrowheads="1"/>
          </p:cNvSpPr>
          <p:nvPr/>
        </p:nvSpPr>
        <p:spPr bwMode="auto">
          <a:xfrm>
            <a:off x="355600" y="1460500"/>
            <a:ext cx="930275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177800">
              <a:buFont typeface="Arial" charset="0"/>
              <a:buChar char="•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Когда женщины решают работать, женщины выбирают банк и людей, в которые они будут инвестировать</a:t>
            </a:r>
          </a:p>
          <a:p>
            <a:pPr marL="287338" indent="-177800"/>
            <a:endParaRPr lang="ru-RU" sz="1900" i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7338" indent="-177800">
              <a:buFont typeface="Arial" charset="0"/>
              <a:buChar char="•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Женщины в Бизнес-Программе, начатой в 2007 году</a:t>
            </a:r>
          </a:p>
          <a:p>
            <a:pPr marL="287338" indent="-177800"/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marL="287338" indent="-177800">
              <a:buFont typeface="Arial" charset="0"/>
              <a:buChar char="•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332 тыс. предприятий принадлежат женщинам</a:t>
            </a:r>
          </a:p>
          <a:p>
            <a:pPr marL="287338" indent="-177800"/>
            <a:endParaRPr lang="ru-RU" sz="1900" i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7338" indent="-177800">
              <a:buFont typeface="Arial" charset="0"/>
              <a:buChar char="•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Деловые предложения КБШ для женщин-предпринимателей включают</a:t>
            </a:r>
            <a:r>
              <a:rPr lang="en-US" sz="1900" i="0" dirty="0" smtClean="0">
                <a:solidFill>
                  <a:schemeClr val="tx1"/>
                </a:solidFill>
                <a:latin typeface="Trebuchet MS" pitchFamily="34" charset="0"/>
              </a:rPr>
              <a:t>:</a:t>
            </a:r>
            <a:endParaRPr lang="en-US" sz="1900" i="0" dirty="0">
              <a:solidFill>
                <a:schemeClr val="tx1"/>
              </a:solidFill>
              <a:latin typeface="Trebuchet MS" pitchFamily="34" charset="0"/>
            </a:endParaRPr>
          </a:p>
          <a:p>
            <a:pPr marL="1309688" lvl="2" indent="-285750">
              <a:buFont typeface="Wingdings" pitchFamily="2" charset="2"/>
              <a:buChar char="ü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Укрепление потенциала, перспективы по управлению и сотрудничеству </a:t>
            </a:r>
          </a:p>
          <a:p>
            <a:pPr marL="1309688" lvl="2" indent="-285750">
              <a:buFont typeface="Wingdings" pitchFamily="2" charset="2"/>
              <a:buChar char="ü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Дипломированные женщины в сфере бизнес-специалистов</a:t>
            </a:r>
            <a:endParaRPr lang="en-US" sz="1900" i="0" dirty="0">
              <a:solidFill>
                <a:schemeClr val="tx1"/>
              </a:solidFill>
              <a:latin typeface="Trebuchet MS" pitchFamily="34" charset="0"/>
            </a:endParaRPr>
          </a:p>
          <a:p>
            <a:pPr marL="287338" indent="-177800">
              <a:buFontTx/>
              <a:buChar char="•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Результаты:</a:t>
            </a:r>
            <a:endParaRPr lang="en-US" sz="1900" i="0" dirty="0">
              <a:solidFill>
                <a:schemeClr val="tx1"/>
              </a:solidFill>
              <a:latin typeface="Trebuchet MS" pitchFamily="34" charset="0"/>
            </a:endParaRPr>
          </a:p>
          <a:p>
            <a:pPr marL="1309688" lvl="2" indent="-285750">
              <a:buFont typeface="Wingdings" pitchFamily="2" charset="2"/>
              <a:buChar char="ü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21% совокупного дохода от новых малых и средних предприятий</a:t>
            </a:r>
          </a:p>
          <a:p>
            <a:pPr marL="1309688" lvl="2" indent="-285750">
              <a:buFont typeface="Wingdings" pitchFamily="2" charset="2"/>
              <a:buChar char="ü"/>
            </a:pPr>
            <a:r>
              <a:rPr lang="ru-RU" sz="1900" i="0" dirty="0" smtClean="0">
                <a:solidFill>
                  <a:schemeClr val="tx1"/>
                </a:solidFill>
                <a:latin typeface="Trebuchet MS" pitchFamily="34" charset="0"/>
              </a:rPr>
              <a:t>40% всех новых компаний из области МСП в 2011 году были компаниями, принадлежащими женщинам</a:t>
            </a:r>
            <a:endParaRPr lang="en-US" sz="1900" i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31427" name="Picture 9"/>
          <p:cNvPicPr>
            <a:picLocks noChangeAspect="1" noChangeArrowheads="1"/>
          </p:cNvPicPr>
          <p:nvPr/>
        </p:nvPicPr>
        <p:blipFill>
          <a:blip r:embed="rId3" cstate="print"/>
          <a:srcRect l="2393" t="57286" r="81654" b="28508"/>
          <a:stretch>
            <a:fillRect/>
          </a:stretch>
        </p:blipFill>
        <p:spPr bwMode="auto">
          <a:xfrm>
            <a:off x="8482013" y="3813175"/>
            <a:ext cx="1054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25" y="1917700"/>
            <a:ext cx="15097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8"/>
          <p:cNvSpPr>
            <a:spLocks noChangeArrowheads="1"/>
          </p:cNvSpPr>
          <p:nvPr/>
        </p:nvSpPr>
        <p:spPr bwMode="auto">
          <a:xfrm>
            <a:off x="355600" y="1919288"/>
            <a:ext cx="8887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Женщины в КБШ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– </a:t>
            </a:r>
            <a:r>
              <a:rPr lang="ru-RU" sz="3200" dirty="0" smtClean="0">
                <a:solidFill>
                  <a:schemeClr val="tx1"/>
                </a:solidFill>
              </a:rPr>
              <a:t>ключевые составляющие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3474" name="Rectangle 9"/>
          <p:cNvSpPr>
            <a:spLocks noChangeArrowheads="1"/>
          </p:cNvSpPr>
          <p:nvPr/>
        </p:nvSpPr>
        <p:spPr bwMode="auto">
          <a:xfrm>
            <a:off x="230188" y="2617788"/>
            <a:ext cx="2198687" cy="19034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GB" dirty="0"/>
          </a:p>
          <a:p>
            <a:pPr marL="457200" indent="-457200" algn="ctr"/>
            <a:endParaRPr lang="en-GB" dirty="0"/>
          </a:p>
          <a:p>
            <a:pPr marL="457200" indent="-457200" algn="ctr"/>
            <a:r>
              <a:rPr lang="ru-RU" dirty="0" smtClean="0"/>
              <a:t>Финансы</a:t>
            </a:r>
            <a:endParaRPr lang="en-US" dirty="0"/>
          </a:p>
        </p:txBody>
      </p:sp>
      <p:sp>
        <p:nvSpPr>
          <p:cNvPr id="233475" name="Rectangle 9"/>
          <p:cNvSpPr>
            <a:spLocks noChangeArrowheads="1"/>
          </p:cNvSpPr>
          <p:nvPr/>
        </p:nvSpPr>
        <p:spPr bwMode="auto">
          <a:xfrm>
            <a:off x="211138" y="4618038"/>
            <a:ext cx="2198687" cy="100012"/>
          </a:xfrm>
          <a:prstGeom prst="rect">
            <a:avLst/>
          </a:prstGeom>
          <a:solidFill>
            <a:srgbClr val="C4D4E2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US" dirty="0"/>
          </a:p>
        </p:txBody>
      </p:sp>
      <p:sp>
        <p:nvSpPr>
          <p:cNvPr id="233476" name="Rectangle 9"/>
          <p:cNvSpPr>
            <a:spLocks noChangeArrowheads="1"/>
          </p:cNvSpPr>
          <p:nvPr/>
        </p:nvSpPr>
        <p:spPr bwMode="auto">
          <a:xfrm>
            <a:off x="7011988" y="2617788"/>
            <a:ext cx="2198687" cy="19034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GB" dirty="0"/>
          </a:p>
          <a:p>
            <a:pPr marL="457200" indent="-457200" algn="ctr"/>
            <a:endParaRPr lang="en-GB" dirty="0"/>
          </a:p>
          <a:p>
            <a:pPr marL="457200" indent="-457200" algn="ctr"/>
            <a:r>
              <a:rPr lang="ru-RU" dirty="0" smtClean="0"/>
              <a:t>Рынки</a:t>
            </a:r>
            <a:endParaRPr lang="en-US" dirty="0"/>
          </a:p>
        </p:txBody>
      </p:sp>
      <p:sp>
        <p:nvSpPr>
          <p:cNvPr id="233477" name="Rectangle 9"/>
          <p:cNvSpPr>
            <a:spLocks noChangeArrowheads="1"/>
          </p:cNvSpPr>
          <p:nvPr/>
        </p:nvSpPr>
        <p:spPr bwMode="auto">
          <a:xfrm>
            <a:off x="7005638" y="4618038"/>
            <a:ext cx="2198687" cy="100012"/>
          </a:xfrm>
          <a:prstGeom prst="rect">
            <a:avLst/>
          </a:prstGeom>
          <a:solidFill>
            <a:srgbClr val="E5B700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US" dirty="0"/>
          </a:p>
        </p:txBody>
      </p:sp>
      <p:sp>
        <p:nvSpPr>
          <p:cNvPr id="233478" name="Rectangle 9"/>
          <p:cNvSpPr>
            <a:spLocks noChangeArrowheads="1"/>
          </p:cNvSpPr>
          <p:nvPr/>
        </p:nvSpPr>
        <p:spPr bwMode="auto">
          <a:xfrm>
            <a:off x="4751388" y="2617788"/>
            <a:ext cx="2198687" cy="19034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GB" dirty="0"/>
          </a:p>
          <a:p>
            <a:pPr marL="457200" indent="-457200" algn="ctr"/>
            <a:endParaRPr lang="en-GB" dirty="0"/>
          </a:p>
          <a:p>
            <a:pPr marL="457200" indent="-457200" algn="ctr"/>
            <a:r>
              <a:rPr lang="ru-RU" dirty="0" smtClean="0"/>
              <a:t>Деловые</a:t>
            </a:r>
          </a:p>
          <a:p>
            <a:pPr marL="457200" indent="-457200" algn="ctr"/>
            <a:r>
              <a:rPr lang="ru-RU" dirty="0" smtClean="0"/>
              <a:t>связи</a:t>
            </a:r>
            <a:endParaRPr lang="en-US" dirty="0"/>
          </a:p>
        </p:txBody>
      </p:sp>
      <p:sp>
        <p:nvSpPr>
          <p:cNvPr id="233479" name="Rectangle 9"/>
          <p:cNvSpPr>
            <a:spLocks noChangeArrowheads="1"/>
          </p:cNvSpPr>
          <p:nvPr/>
        </p:nvSpPr>
        <p:spPr bwMode="auto">
          <a:xfrm>
            <a:off x="4745038" y="4618038"/>
            <a:ext cx="2198687" cy="100012"/>
          </a:xfrm>
          <a:prstGeom prst="rect">
            <a:avLst/>
          </a:prstGeom>
          <a:solidFill>
            <a:srgbClr val="F68B1E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US" dirty="0"/>
          </a:p>
        </p:txBody>
      </p:sp>
      <p:grpSp>
        <p:nvGrpSpPr>
          <p:cNvPr id="233480" name="Group 22"/>
          <p:cNvGrpSpPr>
            <a:grpSpLocks/>
          </p:cNvGrpSpPr>
          <p:nvPr/>
        </p:nvGrpSpPr>
        <p:grpSpPr bwMode="auto">
          <a:xfrm>
            <a:off x="2484438" y="2617788"/>
            <a:ext cx="2205037" cy="2100262"/>
            <a:chOff x="1565" y="1649"/>
            <a:chExt cx="1389" cy="1323"/>
          </a:xfrm>
        </p:grpSpPr>
        <p:sp>
          <p:nvSpPr>
            <p:cNvPr id="233482" name="Rectangle 9"/>
            <p:cNvSpPr>
              <a:spLocks noChangeArrowheads="1"/>
            </p:cNvSpPr>
            <p:nvPr/>
          </p:nvSpPr>
          <p:spPr bwMode="auto">
            <a:xfrm>
              <a:off x="1565" y="1649"/>
              <a:ext cx="1385" cy="1199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marL="457200" indent="-457200" algn="ctr"/>
              <a:endParaRPr lang="en-GB" dirty="0"/>
            </a:p>
            <a:p>
              <a:pPr marL="457200" indent="-457200" algn="ctr"/>
              <a:endParaRPr lang="en-GB" dirty="0"/>
            </a:p>
            <a:p>
              <a:pPr marL="457200" indent="-457200" algn="ctr"/>
              <a:r>
                <a:rPr lang="ru-RU" dirty="0" smtClean="0"/>
                <a:t>Информация</a:t>
              </a:r>
              <a:endParaRPr lang="en-US" dirty="0"/>
            </a:p>
          </p:txBody>
        </p:sp>
        <p:sp>
          <p:nvSpPr>
            <p:cNvPr id="233483" name="Rectangle 9"/>
            <p:cNvSpPr>
              <a:spLocks noChangeArrowheads="1"/>
            </p:cNvSpPr>
            <p:nvPr/>
          </p:nvSpPr>
          <p:spPr bwMode="auto">
            <a:xfrm>
              <a:off x="1569" y="2909"/>
              <a:ext cx="1385" cy="63"/>
            </a:xfrm>
            <a:prstGeom prst="rect">
              <a:avLst/>
            </a:prstGeom>
            <a:solidFill>
              <a:srgbClr val="9C71B4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marL="457200" indent="-457200" algn="ctr"/>
              <a:endParaRPr lang="en-US" dirty="0"/>
            </a:p>
          </p:txBody>
        </p:sp>
      </p:grpSp>
      <p:sp>
        <p:nvSpPr>
          <p:cNvPr id="233481" name="Title 1"/>
          <p:cNvSpPr>
            <a:spLocks/>
          </p:cNvSpPr>
          <p:nvPr/>
        </p:nvSpPr>
        <p:spPr bwMode="auto">
          <a:xfrm>
            <a:off x="430213" y="152400"/>
            <a:ext cx="84201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Поддержка незахваченных секторов</a:t>
            </a:r>
            <a:endParaRPr lang="en-US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9"/>
          <p:cNvPicPr>
            <a:picLocks noChangeAspect="1" noChangeArrowheads="1"/>
          </p:cNvPicPr>
          <p:nvPr/>
        </p:nvPicPr>
        <p:blipFill>
          <a:blip r:embed="rId3" cstate="print"/>
          <a:srcRect l="63022" t="16833" r="17084" b="27332"/>
          <a:stretch>
            <a:fillRect/>
          </a:stretch>
        </p:blipFill>
        <p:spPr bwMode="auto">
          <a:xfrm>
            <a:off x="3733800" y="1435100"/>
            <a:ext cx="3327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Rectangle 9"/>
          <p:cNvSpPr>
            <a:spLocks noChangeArrowheads="1"/>
          </p:cNvSpPr>
          <p:nvPr/>
        </p:nvSpPr>
        <p:spPr bwMode="auto">
          <a:xfrm>
            <a:off x="788988" y="1576388"/>
            <a:ext cx="2198687" cy="19034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GB" dirty="0"/>
          </a:p>
          <a:p>
            <a:pPr marL="457200" indent="-457200" algn="ctr"/>
            <a:endParaRPr lang="en-GB" dirty="0"/>
          </a:p>
          <a:p>
            <a:pPr marL="457200" indent="-457200" algn="ctr"/>
            <a:r>
              <a:rPr lang="ru-RU" dirty="0" smtClean="0"/>
              <a:t>Финансы</a:t>
            </a:r>
            <a:endParaRPr lang="en-US" dirty="0"/>
          </a:p>
        </p:txBody>
      </p:sp>
      <p:sp>
        <p:nvSpPr>
          <p:cNvPr id="235523" name="Rectangle 9"/>
          <p:cNvSpPr>
            <a:spLocks noChangeArrowheads="1"/>
          </p:cNvSpPr>
          <p:nvPr/>
        </p:nvSpPr>
        <p:spPr bwMode="auto">
          <a:xfrm>
            <a:off x="769938" y="3576638"/>
            <a:ext cx="2198687" cy="100012"/>
          </a:xfrm>
          <a:prstGeom prst="rect">
            <a:avLst/>
          </a:prstGeom>
          <a:solidFill>
            <a:srgbClr val="C4D4E2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US" dirty="0"/>
          </a:p>
        </p:txBody>
      </p:sp>
      <p:sp>
        <p:nvSpPr>
          <p:cNvPr id="2355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Женщины в КБШ – ключевые составляющие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1100" y="1371600"/>
            <a:ext cx="18923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i="0" dirty="0" smtClean="0">
                <a:solidFill>
                  <a:schemeClr val="tx1"/>
                </a:solidFill>
              </a:rPr>
              <a:t>Показать банку свой бизнес-план, чем ждать несуществующего отказа</a:t>
            </a:r>
            <a:endParaRPr lang="ru-RU" sz="20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5" name="Group 9"/>
          <p:cNvGrpSpPr>
            <a:grpSpLocks/>
          </p:cNvGrpSpPr>
          <p:nvPr/>
        </p:nvGrpSpPr>
        <p:grpSpPr bwMode="auto">
          <a:xfrm>
            <a:off x="757238" y="1576388"/>
            <a:ext cx="2205037" cy="2100262"/>
            <a:chOff x="1565" y="1649"/>
            <a:chExt cx="1389" cy="1323"/>
          </a:xfrm>
        </p:grpSpPr>
        <p:sp>
          <p:nvSpPr>
            <p:cNvPr id="236550" name="Rectangle 9"/>
            <p:cNvSpPr>
              <a:spLocks noChangeArrowheads="1"/>
            </p:cNvSpPr>
            <p:nvPr/>
          </p:nvSpPr>
          <p:spPr bwMode="auto">
            <a:xfrm>
              <a:off x="1565" y="1649"/>
              <a:ext cx="1385" cy="1199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marL="457200" indent="-457200" algn="ctr"/>
              <a:endParaRPr lang="en-GB" dirty="0"/>
            </a:p>
            <a:p>
              <a:pPr marL="457200" indent="-457200" algn="ctr"/>
              <a:endParaRPr lang="en-GB" dirty="0"/>
            </a:p>
            <a:p>
              <a:pPr marL="457200" indent="-457200" algn="ctr"/>
              <a:r>
                <a:rPr lang="ru-RU" dirty="0" smtClean="0"/>
                <a:t>Информация</a:t>
              </a:r>
              <a:endParaRPr lang="en-US" dirty="0"/>
            </a:p>
          </p:txBody>
        </p:sp>
        <p:sp>
          <p:nvSpPr>
            <p:cNvPr id="236551" name="Rectangle 9"/>
            <p:cNvSpPr>
              <a:spLocks noChangeArrowheads="1"/>
            </p:cNvSpPr>
            <p:nvPr/>
          </p:nvSpPr>
          <p:spPr bwMode="auto">
            <a:xfrm>
              <a:off x="1569" y="2909"/>
              <a:ext cx="1385" cy="63"/>
            </a:xfrm>
            <a:prstGeom prst="rect">
              <a:avLst/>
            </a:prstGeom>
            <a:solidFill>
              <a:srgbClr val="9C71B4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marL="457200" indent="-457200" algn="ctr"/>
              <a:endParaRPr lang="en-US" dirty="0"/>
            </a:p>
          </p:txBody>
        </p:sp>
      </p:grpSp>
      <p:pic>
        <p:nvPicPr>
          <p:cNvPr id="236546" name="Picture 9"/>
          <p:cNvPicPr>
            <a:picLocks noChangeAspect="1" noChangeArrowheads="1"/>
          </p:cNvPicPr>
          <p:nvPr/>
        </p:nvPicPr>
        <p:blipFill>
          <a:blip r:embed="rId3" cstate="print"/>
          <a:srcRect l="1357" t="14349" r="29024" b="43587"/>
          <a:stretch>
            <a:fillRect/>
          </a:stretch>
        </p:blipFill>
        <p:spPr bwMode="auto">
          <a:xfrm>
            <a:off x="2992438" y="1568450"/>
            <a:ext cx="64230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7" name="Rectangle 10"/>
          <p:cNvSpPr>
            <a:spLocks noChangeArrowheads="1"/>
          </p:cNvSpPr>
          <p:nvPr/>
        </p:nvSpPr>
        <p:spPr bwMode="auto">
          <a:xfrm>
            <a:off x="3422650" y="4418013"/>
            <a:ext cx="3305777" cy="523220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800" dirty="0"/>
              <a:t> </a:t>
            </a:r>
            <a:r>
              <a:rPr lang="ru-RU" sz="1400" i="0" dirty="0" smtClean="0">
                <a:solidFill>
                  <a:schemeClr val="tx1"/>
                </a:solidFill>
              </a:rPr>
              <a:t>На международном уровне признано</a:t>
            </a:r>
          </a:p>
          <a:p>
            <a:pPr marL="457200" indent="-457200">
              <a:buFont typeface="Arial" charset="0"/>
              <a:buNone/>
            </a:pPr>
            <a:r>
              <a:rPr lang="ru-RU" sz="1400" i="0" dirty="0" smtClean="0">
                <a:solidFill>
                  <a:schemeClr val="tx1"/>
                </a:solidFill>
              </a:rPr>
              <a:t> наиболее успешной практикой</a:t>
            </a:r>
            <a:endParaRPr lang="en-GB" sz="1400" dirty="0"/>
          </a:p>
        </p:txBody>
      </p:sp>
      <p:pic>
        <p:nvPicPr>
          <p:cNvPr id="236548" name="Picture 11" descr="th?id=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625" y="4244975"/>
            <a:ext cx="12080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Женщины в КБШ – ключевые составляющие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9"/>
          <p:cNvSpPr>
            <a:spLocks noChangeArrowheads="1"/>
          </p:cNvSpPr>
          <p:nvPr/>
        </p:nvSpPr>
        <p:spPr bwMode="auto">
          <a:xfrm>
            <a:off x="738188" y="1579563"/>
            <a:ext cx="2198687" cy="19034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GB" dirty="0"/>
          </a:p>
          <a:p>
            <a:pPr marL="457200" indent="-457200" algn="ctr"/>
            <a:endParaRPr lang="en-GB" dirty="0"/>
          </a:p>
          <a:p>
            <a:pPr marL="457200" indent="-457200" algn="ctr"/>
            <a:r>
              <a:rPr lang="ru-RU" dirty="0" smtClean="0"/>
              <a:t>Деловые связи</a:t>
            </a:r>
            <a:endParaRPr lang="en-US" dirty="0"/>
          </a:p>
        </p:txBody>
      </p:sp>
      <p:sp>
        <p:nvSpPr>
          <p:cNvPr id="237570" name="Rectangle 9"/>
          <p:cNvSpPr>
            <a:spLocks noChangeArrowheads="1"/>
          </p:cNvSpPr>
          <p:nvPr/>
        </p:nvSpPr>
        <p:spPr bwMode="auto">
          <a:xfrm>
            <a:off x="731838" y="3589338"/>
            <a:ext cx="2198687" cy="100012"/>
          </a:xfrm>
          <a:prstGeom prst="rect">
            <a:avLst/>
          </a:prstGeom>
          <a:solidFill>
            <a:srgbClr val="F68B1E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US" dirty="0"/>
          </a:p>
        </p:txBody>
      </p:sp>
      <p:pic>
        <p:nvPicPr>
          <p:cNvPr id="237571" name="Picture 11" descr="FocusedWomen_LOGO_RGB_2Co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13" y="1541463"/>
            <a:ext cx="23764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Женщины в КБШ – ключевые составляющие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9"/>
          <p:cNvSpPr>
            <a:spLocks noChangeArrowheads="1"/>
          </p:cNvSpPr>
          <p:nvPr/>
        </p:nvSpPr>
        <p:spPr bwMode="auto">
          <a:xfrm>
            <a:off x="738188" y="1601788"/>
            <a:ext cx="2198687" cy="19034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GB" dirty="0"/>
          </a:p>
          <a:p>
            <a:pPr marL="457200" indent="-457200" algn="ctr"/>
            <a:endParaRPr lang="en-GB" dirty="0"/>
          </a:p>
          <a:p>
            <a:pPr marL="457200" indent="-457200" algn="ctr"/>
            <a:r>
              <a:rPr lang="ru-RU" dirty="0" smtClean="0"/>
              <a:t>Рынки</a:t>
            </a:r>
            <a:endParaRPr lang="en-US" dirty="0"/>
          </a:p>
        </p:txBody>
      </p:sp>
      <p:sp>
        <p:nvSpPr>
          <p:cNvPr id="238594" name="Rectangle 9"/>
          <p:cNvSpPr>
            <a:spLocks noChangeArrowheads="1"/>
          </p:cNvSpPr>
          <p:nvPr/>
        </p:nvSpPr>
        <p:spPr bwMode="auto">
          <a:xfrm>
            <a:off x="731838" y="3602038"/>
            <a:ext cx="2198687" cy="100012"/>
          </a:xfrm>
          <a:prstGeom prst="rect">
            <a:avLst/>
          </a:prstGeom>
          <a:solidFill>
            <a:srgbClr val="E5B700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/>
            <a:endParaRPr lang="en-US" dirty="0"/>
          </a:p>
        </p:txBody>
      </p:sp>
      <p:pic>
        <p:nvPicPr>
          <p:cNvPr id="238598" name="Picture 12"/>
          <p:cNvPicPr>
            <a:picLocks noChangeAspect="1" noChangeArrowheads="1"/>
          </p:cNvPicPr>
          <p:nvPr/>
        </p:nvPicPr>
        <p:blipFill>
          <a:blip r:embed="rId3" cstate="print"/>
          <a:srcRect l="37604" t="58667" r="38959" b="16167"/>
          <a:stretch>
            <a:fillRect/>
          </a:stretch>
        </p:blipFill>
        <p:spPr bwMode="auto">
          <a:xfrm>
            <a:off x="4749800" y="2713038"/>
            <a:ext cx="35607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9" name="Picture 18" descr="bizcrowd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0" y="1508125"/>
            <a:ext cx="3689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Женщины в КБШ – ключевые составляющие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6"/>
          <p:cNvSpPr txBox="1">
            <a:spLocks noChangeArrowheads="1"/>
          </p:cNvSpPr>
          <p:nvPr/>
        </p:nvSpPr>
        <p:spPr bwMode="auto">
          <a:xfrm>
            <a:off x="376238" y="296863"/>
            <a:ext cx="622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i="0" dirty="0" smtClean="0">
                <a:solidFill>
                  <a:schemeClr val="tx2"/>
                </a:solidFill>
              </a:rPr>
              <a:t>Королевский Банк Шотландии</a:t>
            </a:r>
            <a:endParaRPr lang="en-US" sz="3600" i="0" dirty="0">
              <a:solidFill>
                <a:schemeClr val="tx2"/>
              </a:solidFill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850900" y="2014538"/>
            <a:ext cx="82232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Социальная ответственность компании состояла в увеличении всей прибыли</a:t>
            </a:r>
            <a:r>
              <a:rPr lang="ru-RU" sz="4000" dirty="0" smtClean="0">
                <a:solidFill>
                  <a:schemeClr val="tx1"/>
                </a:solidFill>
              </a:rPr>
              <a:t>»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  <a:p>
            <a:r>
              <a:rPr lang="ru-RU" sz="2800" b="1" i="0" dirty="0" smtClean="0">
                <a:solidFill>
                  <a:schemeClr val="tx1"/>
                </a:solidFill>
              </a:rPr>
              <a:t>Милтон</a:t>
            </a:r>
            <a:r>
              <a:rPr lang="en-GB" sz="2800" b="1" i="0" dirty="0" smtClean="0">
                <a:solidFill>
                  <a:schemeClr val="tx1"/>
                </a:solidFill>
              </a:rPr>
              <a:t> </a:t>
            </a:r>
            <a:r>
              <a:rPr lang="ru-RU" sz="2800" b="1" i="0" dirty="0" smtClean="0">
                <a:solidFill>
                  <a:schemeClr val="tx1"/>
                </a:solidFill>
              </a:rPr>
              <a:t>Фридман</a:t>
            </a:r>
            <a:endParaRPr lang="en-GB" sz="2800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7" name="Group 8"/>
          <p:cNvGrpSpPr>
            <a:grpSpLocks/>
          </p:cNvGrpSpPr>
          <p:nvPr/>
        </p:nvGrpSpPr>
        <p:grpSpPr bwMode="auto">
          <a:xfrm>
            <a:off x="2032000" y="1844675"/>
            <a:ext cx="5994400" cy="3946525"/>
            <a:chOff x="1152" y="1050"/>
            <a:chExt cx="3904" cy="2638"/>
          </a:xfrm>
        </p:grpSpPr>
        <p:pic>
          <p:nvPicPr>
            <p:cNvPr id="2396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418" t="22704" r="18437" b="11166"/>
            <a:stretch>
              <a:fillRect/>
            </a:stretch>
          </p:blipFill>
          <p:spPr bwMode="auto">
            <a:xfrm>
              <a:off x="1152" y="1050"/>
              <a:ext cx="3904" cy="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22" name="Oval 5"/>
            <p:cNvSpPr>
              <a:spLocks noChangeArrowheads="1"/>
            </p:cNvSpPr>
            <p:nvPr/>
          </p:nvSpPr>
          <p:spPr bwMode="auto">
            <a:xfrm>
              <a:off x="3024" y="2808"/>
              <a:ext cx="984" cy="232"/>
            </a:xfrm>
            <a:prstGeom prst="ellipse">
              <a:avLst/>
            </a:prstGeom>
            <a:noFill/>
            <a:ln w="38100">
              <a:solidFill>
                <a:srgbClr val="C03A3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C03A3F"/>
                </a:solidFill>
              </a:endParaRPr>
            </a:p>
          </p:txBody>
        </p:sp>
      </p:grpSp>
      <p:sp>
        <p:nvSpPr>
          <p:cNvPr id="239618" name="Rectangle 102"/>
          <p:cNvSpPr>
            <a:spLocks noChangeArrowheads="1"/>
          </p:cNvSpPr>
          <p:nvPr/>
        </p:nvSpPr>
        <p:spPr bwMode="auto">
          <a:xfrm>
            <a:off x="487363" y="1247775"/>
            <a:ext cx="8604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 dirty="0" smtClean="0">
                <a:solidFill>
                  <a:schemeClr val="accent1"/>
                </a:solidFill>
              </a:rPr>
              <a:t>Предоставление возможности МСП и другим миноритарным поставщикам конкурировать</a:t>
            </a:r>
          </a:p>
        </p:txBody>
      </p:sp>
      <p:sp>
        <p:nvSpPr>
          <p:cNvPr id="239619" name="Oval 6"/>
          <p:cNvSpPr>
            <a:spLocks noChangeArrowheads="1"/>
          </p:cNvSpPr>
          <p:nvPr/>
        </p:nvSpPr>
        <p:spPr bwMode="auto">
          <a:xfrm>
            <a:off x="250825" y="1470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3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3962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1666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1" y="1930400"/>
            <a:ext cx="6807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000" b="1" i="0" dirty="0" smtClean="0">
                <a:solidFill>
                  <a:schemeClr val="tx1"/>
                </a:solidFill>
              </a:rPr>
              <a:t>НОРМЫ ПОВЕДЕНИЯ ОТНОСИТЕЛЬНО МНОГООБРАЗИЯ ПОСТАВЩИКОВ И ПРИОБЩЕНИЯ</a:t>
            </a:r>
            <a:endParaRPr lang="ru-RU" sz="3000" b="1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3900" y="3835400"/>
            <a:ext cx="6553200" cy="187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Добровольно принимая эти Нормы поведения относительно многообразия поставщиков и приобщения, мы подтверждаем наше обязательство предоставить единое игровое поле для МСП, поставщикам-компаниям, управляемым женщинами, и другим различным поставщикам, недостаточно представленным в наших сообществах, усиливая наши торговые площадки, способствуя конкурентному преимуществу и обеспечивая устойчивое развитие бизнеса в сообществах, которые мы обслуживаем и поддерживаем.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5"/>
          <p:cNvSpPr>
            <a:spLocks noChangeArrowheads="1"/>
          </p:cNvSpPr>
          <p:nvPr/>
        </p:nvSpPr>
        <p:spPr bwMode="auto">
          <a:xfrm>
            <a:off x="5356225" y="6657975"/>
            <a:ext cx="19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685800" algn="l"/>
              </a:tabLst>
            </a:pPr>
            <a:endParaRPr lang="en-GB" sz="1000" i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>
              <a:tabLst>
                <a:tab pos="685800" algn="l"/>
              </a:tabLst>
            </a:pPr>
            <a:endParaRPr lang="en-GB" altLang="ja-JP" sz="1000" i="0" dirty="0">
              <a:solidFill>
                <a:schemeClr val="tx1"/>
              </a:solidFill>
              <a:ea typeface="MS PGothic" pitchFamily="34" charset="-128"/>
            </a:endParaRPr>
          </a:p>
        </p:txBody>
      </p:sp>
      <p:grpSp>
        <p:nvGrpSpPr>
          <p:cNvPr id="240642" name="Group 46"/>
          <p:cNvGrpSpPr>
            <a:grpSpLocks/>
          </p:cNvGrpSpPr>
          <p:nvPr/>
        </p:nvGrpSpPr>
        <p:grpSpPr bwMode="auto">
          <a:xfrm>
            <a:off x="533400" y="2087563"/>
            <a:ext cx="4733925" cy="2867025"/>
            <a:chOff x="400" y="1187"/>
            <a:chExt cx="1214" cy="878"/>
          </a:xfrm>
        </p:grpSpPr>
        <p:pic>
          <p:nvPicPr>
            <p:cNvPr id="240648" name="Picture 40" descr="Bottom_left_RBS_2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t="42526" r="57274"/>
            <a:stretch>
              <a:fillRect/>
            </a:stretch>
          </p:blipFill>
          <p:spPr bwMode="auto">
            <a:xfrm>
              <a:off x="400" y="1593"/>
              <a:ext cx="483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0649" name="Picture 41" descr="Bottom_middle_RBS_20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 l="30713" t="37563" r="30565"/>
            <a:stretch>
              <a:fillRect/>
            </a:stretch>
          </p:blipFill>
          <p:spPr bwMode="auto">
            <a:xfrm>
              <a:off x="792" y="1544"/>
              <a:ext cx="438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0650" name="Picture 42" descr="Bottom_right_RBS_20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l="57420" t="42526"/>
            <a:stretch>
              <a:fillRect/>
            </a:stretch>
          </p:blipFill>
          <p:spPr bwMode="auto">
            <a:xfrm>
              <a:off x="1132" y="1593"/>
              <a:ext cx="48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0651" name="Picture 43" descr="Top_left_RBS_20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 t="-1392" r="63815" b="36314"/>
            <a:stretch>
              <a:fillRect/>
            </a:stretch>
          </p:blipFill>
          <p:spPr bwMode="auto">
            <a:xfrm>
              <a:off x="400" y="1187"/>
              <a:ext cx="409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0652" name="Picture 44" descr="Top_Middle_RBS_20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 l="25383" r="25206" b="44952"/>
            <a:stretch>
              <a:fillRect/>
            </a:stretch>
          </p:blipFill>
          <p:spPr bwMode="auto">
            <a:xfrm>
              <a:off x="731" y="1199"/>
              <a:ext cx="55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0653" name="Picture 45" descr="Top_Right_RBS_20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 l="64105" b="37451"/>
            <a:stretch>
              <a:fillRect/>
            </a:stretch>
          </p:blipFill>
          <p:spPr bwMode="auto">
            <a:xfrm>
              <a:off x="1208" y="1207"/>
              <a:ext cx="406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0643" name="Rectangle 48"/>
          <p:cNvSpPr>
            <a:spLocks noChangeArrowheads="1"/>
          </p:cNvSpPr>
          <p:nvPr/>
        </p:nvSpPr>
        <p:spPr bwMode="auto">
          <a:xfrm>
            <a:off x="625475" y="4232275"/>
            <a:ext cx="43497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0644" name="Rectangle 102"/>
          <p:cNvSpPr>
            <a:spLocks noChangeArrowheads="1"/>
          </p:cNvSpPr>
          <p:nvPr/>
        </p:nvSpPr>
        <p:spPr bwMode="auto">
          <a:xfrm>
            <a:off x="487363" y="1362075"/>
            <a:ext cx="860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smtClean="0">
                <a:solidFill>
                  <a:schemeClr val="accent1"/>
                </a:solidFill>
              </a:rPr>
              <a:t>Стабильное усиление ликвидности </a:t>
            </a:r>
          </a:p>
        </p:txBody>
      </p:sp>
      <p:sp>
        <p:nvSpPr>
          <p:cNvPr id="240645" name="Oval 57"/>
          <p:cNvSpPr>
            <a:spLocks noChangeArrowheads="1"/>
          </p:cNvSpPr>
          <p:nvPr/>
        </p:nvSpPr>
        <p:spPr bwMode="auto">
          <a:xfrm>
            <a:off x="250825" y="1470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4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40646" name="Rectangle 58"/>
          <p:cNvSpPr>
            <a:spLocks noChangeArrowheads="1"/>
          </p:cNvSpPr>
          <p:nvPr/>
        </p:nvSpPr>
        <p:spPr bwMode="auto">
          <a:xfrm>
            <a:off x="5588000" y="2551113"/>
            <a:ext cx="3644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Решение проблемы дефицита краткосрочного финансирования</a:t>
            </a:r>
          </a:p>
          <a:p>
            <a:pPr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Высвобождение денег, задержанных в цикле обращения денежных средств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064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extBox 12"/>
          <p:cNvSpPr txBox="1">
            <a:spLocks noChangeArrowheads="1"/>
          </p:cNvSpPr>
          <p:nvPr/>
        </p:nvSpPr>
        <p:spPr bwMode="auto">
          <a:xfrm>
            <a:off x="254000" y="2130425"/>
            <a:ext cx="90328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Сотрудничество на местном и международном уровне для увеличения стоимости предприятий, управляемых женщинами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26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75" y="4032250"/>
            <a:ext cx="2165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25" y="4732338"/>
            <a:ext cx="2984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13" y="3336925"/>
            <a:ext cx="2921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3" name="Picture 10"/>
          <p:cNvPicPr>
            <a:picLocks noChangeAspect="1" noChangeArrowheads="1"/>
          </p:cNvPicPr>
          <p:nvPr/>
        </p:nvPicPr>
        <p:blipFill>
          <a:blip r:embed="rId7" cstate="print"/>
          <a:srcRect l="14513" t="15715" r="59560" b="72507"/>
          <a:stretch>
            <a:fillRect/>
          </a:stretch>
        </p:blipFill>
        <p:spPr bwMode="auto">
          <a:xfrm>
            <a:off x="244475" y="3300413"/>
            <a:ext cx="3457575" cy="117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2694" name="Picture 11"/>
          <p:cNvPicPr>
            <a:picLocks noChangeAspect="1" noChangeArrowheads="1"/>
          </p:cNvPicPr>
          <p:nvPr/>
        </p:nvPicPr>
        <p:blipFill>
          <a:blip r:embed="rId8" cstate="print"/>
          <a:srcRect l="3226" r="4002" b="22464"/>
          <a:stretch>
            <a:fillRect/>
          </a:stretch>
        </p:blipFill>
        <p:spPr bwMode="auto">
          <a:xfrm>
            <a:off x="7261225" y="5019675"/>
            <a:ext cx="1073150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269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9750" y="3221038"/>
            <a:ext cx="20256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6" name="Rectangle 102"/>
          <p:cNvSpPr>
            <a:spLocks noChangeArrowheads="1"/>
          </p:cNvSpPr>
          <p:nvPr/>
        </p:nvSpPr>
        <p:spPr bwMode="auto">
          <a:xfrm>
            <a:off x="487363" y="1362075"/>
            <a:ext cx="860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smtClean="0">
                <a:solidFill>
                  <a:schemeClr val="accent1"/>
                </a:solidFill>
              </a:rPr>
              <a:t>Сотрудничество в целях умножения стоимости</a:t>
            </a:r>
          </a:p>
        </p:txBody>
      </p:sp>
      <p:sp>
        <p:nvSpPr>
          <p:cNvPr id="242697" name="Oval 57"/>
          <p:cNvSpPr>
            <a:spLocks noChangeArrowheads="1"/>
          </p:cNvSpPr>
          <p:nvPr/>
        </p:nvSpPr>
        <p:spPr bwMode="auto">
          <a:xfrm>
            <a:off x="250825" y="14700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5</a:t>
            </a:r>
            <a:endParaRPr lang="en-GB" sz="1400" b="1" i="0" dirty="0">
              <a:ea typeface="MS PGothic" pitchFamily="34" charset="-128"/>
            </a:endParaRPr>
          </a:p>
        </p:txBody>
      </p:sp>
      <p:pic>
        <p:nvPicPr>
          <p:cNvPr id="242698" name="Picture 9"/>
          <p:cNvPicPr>
            <a:picLocks noChangeAspect="1" noChangeArrowheads="1"/>
          </p:cNvPicPr>
          <p:nvPr/>
        </p:nvPicPr>
        <p:blipFill>
          <a:blip r:embed="rId10" cstate="print"/>
          <a:srcRect l="2393" t="59216" r="81654" b="28508"/>
          <a:stretch>
            <a:fillRect/>
          </a:stretch>
        </p:blipFill>
        <p:spPr bwMode="auto">
          <a:xfrm>
            <a:off x="4418013" y="4438650"/>
            <a:ext cx="1955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ChangeArrowheads="1"/>
          </p:cNvSpPr>
          <p:nvPr/>
        </p:nvSpPr>
        <p:spPr bwMode="auto">
          <a:xfrm>
            <a:off x="3921125" y="1751013"/>
            <a:ext cx="4953000" cy="353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buFont typeface="Arial" charset="0"/>
              <a:buChar char="•"/>
            </a:pP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244740" name="Rectangle 7"/>
          <p:cNvSpPr>
            <a:spLocks noChangeArrowheads="1"/>
          </p:cNvSpPr>
          <p:nvPr/>
        </p:nvSpPr>
        <p:spPr bwMode="auto">
          <a:xfrm>
            <a:off x="382588" y="5907088"/>
            <a:ext cx="90884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000" dirty="0"/>
          </a:p>
          <a:p>
            <a:r>
              <a:rPr lang="en-GB" sz="1000" dirty="0">
                <a:hlinkClick r:id="rId4"/>
              </a:rPr>
              <a:t>http://rbsgroup.kuluvalley.com/asset/x0maeHnv8sF?delivery=DOWNLOAD&amp;format=neutral_wmv</a:t>
            </a:r>
            <a:r>
              <a:rPr lang="en-GB" sz="1000" dirty="0"/>
              <a:t> 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urier New" pitchFamily="49" charset="0"/>
            </a:endParaRPr>
          </a:p>
        </p:txBody>
      </p:sp>
      <p:sp>
        <p:nvSpPr>
          <p:cNvPr id="244741" name="Oval 8"/>
          <p:cNvSpPr>
            <a:spLocks noChangeArrowheads="1"/>
          </p:cNvSpPr>
          <p:nvPr/>
        </p:nvSpPr>
        <p:spPr bwMode="auto">
          <a:xfrm>
            <a:off x="441325" y="1584325"/>
            <a:ext cx="2286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i="0" dirty="0">
                <a:ea typeface="MS PGothic" pitchFamily="34" charset="-128"/>
              </a:rPr>
              <a:t>6</a:t>
            </a:r>
            <a:endParaRPr lang="en-GB" sz="1400" b="1" i="0" dirty="0">
              <a:ea typeface="MS PGothic" pitchFamily="34" charset="-128"/>
            </a:endParaRPr>
          </a:p>
        </p:txBody>
      </p:sp>
      <p:sp>
        <p:nvSpPr>
          <p:cNvPr id="244742" name="Rectangle 102"/>
          <p:cNvSpPr>
            <a:spLocks noChangeArrowheads="1"/>
          </p:cNvSpPr>
          <p:nvPr/>
        </p:nvSpPr>
        <p:spPr bwMode="auto">
          <a:xfrm>
            <a:off x="715963" y="1463675"/>
            <a:ext cx="860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smtClean="0">
                <a:solidFill>
                  <a:schemeClr val="accent1"/>
                </a:solidFill>
              </a:rPr>
              <a:t>Стимулирование предприятий</a:t>
            </a:r>
          </a:p>
        </p:txBody>
      </p:sp>
      <p:sp>
        <p:nvSpPr>
          <p:cNvPr id="24474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350" y="255588"/>
            <a:ext cx="929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Возобновление связи</a:t>
            </a:r>
          </a:p>
          <a:p>
            <a:pPr eaLnBrk="0" hangingPunct="0">
              <a:lnSpc>
                <a:spcPct val="90000"/>
              </a:lnSpc>
            </a:pPr>
            <a:r>
              <a:rPr lang="ru-RU" sz="4000" i="0" dirty="0" smtClean="0">
                <a:solidFill>
                  <a:schemeClr val="tx2"/>
                </a:solidFill>
                <a:ea typeface="MS PGothic" pitchFamily="34" charset="-128"/>
              </a:rPr>
              <a:t>взаимопонимания с обществом</a:t>
            </a:r>
            <a:endParaRPr lang="en-AU" sz="4000" i="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extBox 6"/>
          <p:cNvSpPr txBox="1">
            <a:spLocks noChangeArrowheads="1"/>
          </p:cNvSpPr>
          <p:nvPr/>
        </p:nvSpPr>
        <p:spPr bwMode="auto">
          <a:xfrm>
            <a:off x="376238" y="296863"/>
            <a:ext cx="622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i="0" dirty="0" smtClean="0">
                <a:solidFill>
                  <a:schemeClr val="tx2"/>
                </a:solidFill>
              </a:rPr>
              <a:t>Королевский Банк Шотландии</a:t>
            </a:r>
            <a:endParaRPr lang="en-US" sz="3200" i="0" dirty="0">
              <a:solidFill>
                <a:schemeClr val="tx2"/>
              </a:solidFill>
            </a:endParaRPr>
          </a:p>
        </p:txBody>
      </p:sp>
      <p:sp>
        <p:nvSpPr>
          <p:cNvPr id="246786" name="TextBox 10"/>
          <p:cNvSpPr txBox="1">
            <a:spLocks noChangeArrowheads="1"/>
          </p:cNvSpPr>
          <p:nvPr/>
        </p:nvSpPr>
        <p:spPr bwMode="auto">
          <a:xfrm>
            <a:off x="385763" y="989013"/>
            <a:ext cx="8942387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en-GB" sz="4400" b="1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Кризис может стать настоящим благословением для любого человека, любой страны. Все кризисы порождают прогресс. Творчество рождается в муках, точно так же, как день рождается из темной ночи. Именно в кризисы рождаются изобретения, а также открытия и большие стратегии. Тот, кто преодолевает кризис, побеждает себя, не позволяя быть побежденным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r>
              <a:rPr lang="en-GB" sz="4400" b="1" dirty="0" smtClean="0">
                <a:solidFill>
                  <a:schemeClr val="tx1"/>
                </a:solidFill>
              </a:rPr>
              <a:t>”  </a:t>
            </a:r>
            <a:endParaRPr lang="en-GB" sz="44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110000"/>
              </a:spcBef>
            </a:pPr>
            <a:r>
              <a:rPr lang="ru-RU" sz="2800" b="1" i="0" dirty="0" smtClean="0">
                <a:solidFill>
                  <a:schemeClr val="tx1"/>
                </a:solidFill>
              </a:rPr>
              <a:t>Альберт Эйнштейн</a:t>
            </a:r>
            <a:endParaRPr lang="en-US" sz="2800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extBox 6"/>
          <p:cNvSpPr txBox="1">
            <a:spLocks noChangeArrowheads="1"/>
          </p:cNvSpPr>
          <p:nvPr/>
        </p:nvSpPr>
        <p:spPr bwMode="auto">
          <a:xfrm>
            <a:off x="376238" y="296863"/>
            <a:ext cx="622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hangingPunct="0"/>
            <a:r>
              <a:rPr lang="ru-RU" sz="3200" i="0" dirty="0" smtClean="0">
                <a:solidFill>
                  <a:srgbClr val="003481"/>
                </a:solidFill>
              </a:rPr>
              <a:t>Королевский Банк Шотландии</a:t>
            </a:r>
            <a:endParaRPr lang="en-US" sz="3200" i="0" dirty="0">
              <a:solidFill>
                <a:srgbClr val="003481"/>
              </a:solidFill>
            </a:endParaRPr>
          </a:p>
        </p:txBody>
      </p:sp>
      <p:sp>
        <p:nvSpPr>
          <p:cNvPr id="248834" name="TextBox 10"/>
          <p:cNvSpPr txBox="1">
            <a:spLocks noChangeArrowheads="1"/>
          </p:cNvSpPr>
          <p:nvPr/>
        </p:nvSpPr>
        <p:spPr bwMode="auto">
          <a:xfrm>
            <a:off x="385763" y="2068513"/>
            <a:ext cx="8942387" cy="37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500"/>
              </a:lnSpc>
              <a:spcBef>
                <a:spcPct val="100000"/>
              </a:spcBef>
            </a:pPr>
            <a:endParaRPr lang="en-GB" sz="32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ts val="1500"/>
              </a:lnSpc>
              <a:spcBef>
                <a:spcPct val="100000"/>
              </a:spcBef>
            </a:pPr>
            <a:endParaRPr lang="en-GB" sz="32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ts val="1500"/>
              </a:lnSpc>
              <a:spcBef>
                <a:spcPct val="10000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Спасибо за внимание</a:t>
            </a:r>
            <a:endParaRPr lang="en-GB" sz="32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ts val="1500"/>
              </a:lnSpc>
              <a:spcBef>
                <a:spcPct val="100000"/>
              </a:spcBef>
            </a:pPr>
            <a:endParaRPr lang="en-GB" sz="32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ts val="1500"/>
              </a:lnSpc>
              <a:spcBef>
                <a:spcPct val="10000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Марсела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Наварро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–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hlink"/>
                </a:solidFill>
              </a:rPr>
              <a:t>marcela.navarro@rbs.com</a:t>
            </a:r>
          </a:p>
          <a:p>
            <a:pPr eaLnBrk="0" hangingPunct="0">
              <a:lnSpc>
                <a:spcPts val="1500"/>
              </a:lnSpc>
              <a:spcBef>
                <a:spcPct val="100000"/>
              </a:spcBef>
            </a:pP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6"/>
          <p:cNvSpPr txBox="1">
            <a:spLocks noChangeArrowheads="1"/>
          </p:cNvSpPr>
          <p:nvPr/>
        </p:nvSpPr>
        <p:spPr bwMode="auto">
          <a:xfrm>
            <a:off x="376238" y="296863"/>
            <a:ext cx="6223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400" i="0" dirty="0" smtClean="0">
                <a:solidFill>
                  <a:schemeClr val="tx2"/>
                </a:solidFill>
              </a:rPr>
              <a:t>Королевский Банк Шотландии</a:t>
            </a:r>
            <a:endParaRPr lang="en-US" sz="3400" i="0" dirty="0">
              <a:solidFill>
                <a:schemeClr val="tx2"/>
              </a:solidFill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55600" y="1112838"/>
            <a:ext cx="87185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[</a:t>
            </a:r>
            <a:r>
              <a:rPr lang="ru-RU" sz="3200" i="0" dirty="0" smtClean="0">
                <a:solidFill>
                  <a:schemeClr val="tx1"/>
                </a:solidFill>
              </a:rPr>
              <a:t>Успешные компании - это</a:t>
            </a:r>
            <a:r>
              <a:rPr lang="en-GB" sz="3200" dirty="0" smtClean="0">
                <a:solidFill>
                  <a:schemeClr val="tx1"/>
                </a:solidFill>
              </a:rPr>
              <a:t>] </a:t>
            </a:r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организации, которые удовлетворяют потребности своих клиентов, предоставляют выгодные условия тем, кто работает на них,.. […].., и поддерживают развитие сообществ, в которых они функционируют</a:t>
            </a:r>
            <a:r>
              <a:rPr lang="ru-RU" sz="4000" dirty="0" smtClean="0">
                <a:solidFill>
                  <a:schemeClr val="tx1"/>
                </a:solidFill>
              </a:rPr>
              <a:t>»</a:t>
            </a:r>
            <a:r>
              <a:rPr lang="en-GB" sz="3200" dirty="0" smtClean="0">
                <a:solidFill>
                  <a:schemeClr val="tx1"/>
                </a:solidFill>
              </a:rPr>
              <a:t>. 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  <a:p>
            <a:r>
              <a:rPr lang="ru-RU" sz="2800" b="1" i="0" dirty="0" smtClean="0">
                <a:solidFill>
                  <a:schemeClr val="tx1"/>
                </a:solidFill>
              </a:rPr>
              <a:t>Джон Кэй</a:t>
            </a:r>
            <a:r>
              <a:rPr lang="ru-RU" sz="3200" b="1" i="0" dirty="0" smtClean="0">
                <a:solidFill>
                  <a:schemeClr val="tx1"/>
                </a:solidFill>
              </a:rPr>
              <a:t>, </a:t>
            </a:r>
            <a:r>
              <a:rPr lang="ru-RU" sz="3200" dirty="0" smtClean="0">
                <a:solidFill>
                  <a:schemeClr val="tx1"/>
                </a:solidFill>
              </a:rPr>
              <a:t>журналист «Файнэншл Таймс»</a:t>
            </a:r>
            <a:r>
              <a:rPr lang="en-US" sz="3200" dirty="0" smtClean="0">
                <a:solidFill>
                  <a:schemeClr val="tx1"/>
                </a:solidFill>
              </a:rPr>
              <a:t>, 1998</a:t>
            </a:r>
            <a:r>
              <a:rPr lang="ru-RU" sz="3200" dirty="0" smtClean="0">
                <a:solidFill>
                  <a:schemeClr val="tx1"/>
                </a:solidFill>
              </a:rPr>
              <a:t> г.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975" y="2316163"/>
            <a:ext cx="8732838" cy="1138773"/>
          </a:xfrm>
        </p:spPr>
        <p:txBody>
          <a:bodyPr lIns="91440" tIns="45720" rIns="91440" bIns="4572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Королевский Банк Шотландии</a:t>
            </a:r>
            <a:r>
              <a:rPr lang="en-US" sz="3600" dirty="0" smtClean="0">
                <a:cs typeface="Arial" charset="0"/>
              </a:rPr>
              <a:t/>
            </a:r>
            <a:br>
              <a:rPr lang="en-US" sz="3600" dirty="0" smtClean="0">
                <a:cs typeface="Arial" charset="0"/>
              </a:rPr>
            </a:br>
            <a:r>
              <a:rPr lang="ru-RU" sz="3200" dirty="0" smtClean="0">
                <a:solidFill>
                  <a:schemeClr val="accent1"/>
                </a:solidFill>
                <a:cs typeface="Arial" charset="0"/>
              </a:rPr>
              <a:t>Возобновление связей с обществом</a:t>
            </a:r>
            <a:endParaRPr lang="en-US" sz="36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"/>
          <p:cNvSpPr txBox="1">
            <a:spLocks noChangeArrowheads="1"/>
          </p:cNvSpPr>
          <p:nvPr/>
        </p:nvSpPr>
        <p:spPr bwMode="auto">
          <a:xfrm>
            <a:off x="376238" y="234950"/>
            <a:ext cx="6223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400" i="0" dirty="0" smtClean="0">
                <a:solidFill>
                  <a:schemeClr val="tx2"/>
                </a:solidFill>
              </a:rPr>
              <a:t>Королевский Банк Шотландии</a:t>
            </a:r>
            <a:endParaRPr lang="en-US" sz="3400" i="0" dirty="0" smtClean="0">
              <a:solidFill>
                <a:schemeClr val="tx2"/>
              </a:solidFill>
            </a:endParaRPr>
          </a:p>
        </p:txBody>
      </p:sp>
      <p:sp>
        <p:nvSpPr>
          <p:cNvPr id="37890" name="TextBox 10"/>
          <p:cNvSpPr txBox="1">
            <a:spLocks noChangeArrowheads="1"/>
          </p:cNvSpPr>
          <p:nvPr/>
        </p:nvSpPr>
        <p:spPr bwMode="auto">
          <a:xfrm>
            <a:off x="349250" y="931863"/>
            <a:ext cx="88709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Учрежден в</a:t>
            </a:r>
            <a:r>
              <a:rPr lang="en-US" sz="2600" dirty="0" smtClean="0">
                <a:solidFill>
                  <a:schemeClr val="tx1"/>
                </a:solidFill>
                <a:ea typeface="MS PGothic" pitchFamily="34" charset="-128"/>
              </a:rPr>
              <a:t> 1727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 году</a:t>
            </a:r>
            <a:endParaRPr lang="en-US" sz="2600" dirty="0">
              <a:solidFill>
                <a:schemeClr val="tx1"/>
              </a:solidFill>
              <a:ea typeface="MS PGothic" pitchFamily="34" charset="-128"/>
            </a:endParaRPr>
          </a:p>
          <a:p>
            <a:pPr eaLnBrk="0" hangingPunct="0">
              <a:spcBef>
                <a:spcPct val="100000"/>
              </a:spcBef>
              <a:buFontTx/>
              <a:buChar char="•"/>
            </a:pPr>
            <a:r>
              <a:rPr lang="en-US" sz="26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Обслуживает более</a:t>
            </a:r>
            <a:r>
              <a:rPr lang="en-US" sz="26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sz="2600" dirty="0">
                <a:solidFill>
                  <a:schemeClr val="tx1"/>
                </a:solidFill>
                <a:ea typeface="MS PGothic" pitchFamily="34" charset="-128"/>
              </a:rPr>
              <a:t>30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миллионов клиентов</a:t>
            </a:r>
            <a:endParaRPr lang="en-US" sz="2600" dirty="0">
              <a:solidFill>
                <a:schemeClr val="tx1"/>
              </a:solidFill>
              <a:ea typeface="MS PGothic" pitchFamily="34" charset="-128"/>
            </a:endParaRPr>
          </a:p>
          <a:p>
            <a:pPr eaLnBrk="0" hangingPunct="0">
              <a:spcBef>
                <a:spcPct val="100000"/>
              </a:spcBef>
              <a:buFontTx/>
              <a:buChar char="•"/>
            </a:pPr>
            <a:r>
              <a:rPr lang="en-US" sz="26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Штат –</a:t>
            </a:r>
            <a:r>
              <a:rPr lang="en-US" sz="2600" dirty="0" smtClean="0">
                <a:solidFill>
                  <a:schemeClr val="tx1"/>
                </a:solidFill>
                <a:ea typeface="MS PGothic" pitchFamily="34" charset="-128"/>
              </a:rPr>
              <a:t> 115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ea typeface="MS PGothic" pitchFamily="34" charset="-128"/>
              </a:rPr>
              <a:t>000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человек</a:t>
            </a:r>
            <a:endParaRPr lang="en-US" sz="2600" dirty="0">
              <a:solidFill>
                <a:schemeClr val="tx1"/>
              </a:solidFill>
              <a:ea typeface="MS PGothic" pitchFamily="34" charset="-128"/>
            </a:endParaRPr>
          </a:p>
          <a:p>
            <a:pPr eaLnBrk="0" hangingPunct="0">
              <a:spcBef>
                <a:spcPct val="100000"/>
              </a:spcBef>
              <a:buFontTx/>
              <a:buChar char="•"/>
            </a:pPr>
            <a:r>
              <a:rPr lang="en-GB" sz="26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Поддерживает более</a:t>
            </a:r>
            <a:r>
              <a:rPr lang="en-GB" sz="26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GB" sz="2600" dirty="0">
                <a:solidFill>
                  <a:schemeClr val="tx1"/>
                </a:solidFill>
                <a:ea typeface="MS PGothic" pitchFamily="34" charset="-128"/>
              </a:rPr>
              <a:t>25%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доли рынка по МСП</a:t>
            </a:r>
            <a:r>
              <a:rPr lang="en-GB" sz="26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в Великобритании</a:t>
            </a:r>
            <a:endParaRPr lang="en-GB" sz="2600" dirty="0">
              <a:solidFill>
                <a:schemeClr val="tx1"/>
              </a:solidFill>
              <a:ea typeface="MS PGothic" pitchFamily="34" charset="-128"/>
            </a:endParaRPr>
          </a:p>
          <a:p>
            <a:pPr eaLnBrk="0" hangingPunct="0">
              <a:spcBef>
                <a:spcPct val="100000"/>
              </a:spcBef>
              <a:buFontTx/>
              <a:buChar char="•"/>
            </a:pPr>
            <a:r>
              <a:rPr lang="en-GB" sz="2600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a typeface="MS PGothic" pitchFamily="34" charset="-128"/>
              </a:rPr>
              <a:t>Суммарный объем новых кредитов, выданных МСП за последние два года, составляет</a:t>
            </a:r>
            <a:r>
              <a:rPr lang="en-GB" sz="2600" dirty="0" smtClean="0">
                <a:solidFill>
                  <a:schemeClr val="tx1"/>
                </a:solidFill>
              </a:rPr>
              <a:t> 60</a:t>
            </a:r>
            <a:r>
              <a:rPr lang="ru-RU" sz="2600" dirty="0" smtClean="0">
                <a:solidFill>
                  <a:schemeClr val="tx1"/>
                </a:solidFill>
              </a:rPr>
              <a:t> миллиардов фунтов стерлингов</a:t>
            </a:r>
            <a:endParaRPr lang="en-US" sz="26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213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84150" y="190500"/>
            <a:ext cx="9299575" cy="669925"/>
          </a:xfrm>
        </p:spPr>
        <p:txBody>
          <a:bodyPr/>
          <a:lstStyle/>
          <a:p>
            <a:r>
              <a:rPr lang="ru-RU" sz="3500" dirty="0" smtClean="0">
                <a:ea typeface="MS PGothic" pitchFamily="34" charset="-128"/>
                <a:cs typeface="Arial" charset="0"/>
              </a:rPr>
              <a:t>КБШ</a:t>
            </a:r>
            <a:r>
              <a:rPr lang="en-GB" sz="3500" dirty="0" smtClean="0">
                <a:ea typeface="MS PGothic" pitchFamily="34" charset="-128"/>
                <a:cs typeface="Arial" charset="0"/>
              </a:rPr>
              <a:t>.. </a:t>
            </a:r>
            <a:r>
              <a:rPr lang="ru-RU" sz="3500" dirty="0" smtClean="0">
                <a:ea typeface="MS PGothic" pitchFamily="34" charset="-128"/>
                <a:cs typeface="Arial" charset="0"/>
              </a:rPr>
              <a:t>Британский пример, </a:t>
            </a:r>
            <a:br>
              <a:rPr lang="ru-RU" sz="3500" dirty="0" smtClean="0">
                <a:ea typeface="MS PGothic" pitchFamily="34" charset="-128"/>
                <a:cs typeface="Arial" charset="0"/>
              </a:rPr>
            </a:br>
            <a:r>
              <a:rPr lang="ru-RU" sz="3500" dirty="0" smtClean="0">
                <a:ea typeface="MS PGothic" pitchFamily="34" charset="-128"/>
                <a:cs typeface="Arial" charset="0"/>
              </a:rPr>
              <a:t>если что-то идет не так в банковской сфере</a:t>
            </a:r>
            <a:endParaRPr lang="en-AU" sz="3500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129028" name="Rectangle 31"/>
          <p:cNvSpPr>
            <a:spLocks noChangeArrowheads="1"/>
          </p:cNvSpPr>
          <p:nvPr/>
        </p:nvSpPr>
        <p:spPr bwMode="auto">
          <a:xfrm>
            <a:off x="2879725" y="1774825"/>
            <a:ext cx="6396038" cy="1015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Накануне его финансового краха КБШ имел балансовый отчет на сумму 1,6 триллионов фунтов стерлингов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9029" name="Rectangle 33"/>
          <p:cNvSpPr>
            <a:spLocks noChangeArrowheads="1"/>
          </p:cNvSpPr>
          <p:nvPr/>
        </p:nvSpPr>
        <p:spPr bwMode="auto">
          <a:xfrm>
            <a:off x="385763" y="1774825"/>
            <a:ext cx="2235200" cy="52509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/>
            <a:r>
              <a:rPr lang="ru-RU" sz="2800" dirty="0" smtClean="0">
                <a:ea typeface="MS PGothic" pitchFamily="34" charset="-128"/>
              </a:rPr>
              <a:t>Баланс</a:t>
            </a:r>
            <a:endParaRPr lang="en-GB" sz="2800" dirty="0">
              <a:ea typeface="MS PGothic" pitchFamily="34" charset="-128"/>
            </a:endParaRPr>
          </a:p>
        </p:txBody>
      </p:sp>
      <p:sp>
        <p:nvSpPr>
          <p:cNvPr id="129030" name="Rectangle 34"/>
          <p:cNvSpPr>
            <a:spLocks noChangeArrowheads="1"/>
          </p:cNvSpPr>
          <p:nvPr/>
        </p:nvSpPr>
        <p:spPr bwMode="auto">
          <a:xfrm>
            <a:off x="2884488" y="2979738"/>
            <a:ext cx="6396037" cy="40011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Опираясь на минимальные собственные средства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9031" name="Rectangle 35"/>
          <p:cNvSpPr>
            <a:spLocks noChangeArrowheads="1"/>
          </p:cNvSpPr>
          <p:nvPr/>
        </p:nvSpPr>
        <p:spPr bwMode="auto">
          <a:xfrm>
            <a:off x="390525" y="2979738"/>
            <a:ext cx="2235200" cy="52509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/>
            <a:r>
              <a:rPr lang="ru-RU" sz="2800" dirty="0" smtClean="0">
                <a:ea typeface="MS PGothic" pitchFamily="34" charset="-128"/>
              </a:rPr>
              <a:t>Капитал</a:t>
            </a:r>
            <a:endParaRPr lang="en-GB" sz="2800" dirty="0">
              <a:ea typeface="MS PGothic" pitchFamily="34" charset="-128"/>
            </a:endParaRPr>
          </a:p>
        </p:txBody>
      </p:sp>
      <p:sp>
        <p:nvSpPr>
          <p:cNvPr id="129032" name="Rectangle 36"/>
          <p:cNvSpPr>
            <a:spLocks noChangeArrowheads="1"/>
          </p:cNvSpPr>
          <p:nvPr/>
        </p:nvSpPr>
        <p:spPr bwMode="auto">
          <a:xfrm>
            <a:off x="2895600" y="3857625"/>
            <a:ext cx="6396038" cy="8925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£</a:t>
            </a:r>
            <a:r>
              <a:rPr lang="en-GB" sz="2000" dirty="0" smtClean="0">
                <a:solidFill>
                  <a:schemeClr val="tx1"/>
                </a:solidFill>
              </a:rPr>
              <a:t>45</a:t>
            </a:r>
            <a:r>
              <a:rPr lang="ru-RU" sz="2000" dirty="0" smtClean="0">
                <a:solidFill>
                  <a:schemeClr val="tx1"/>
                </a:solidFill>
              </a:rPr>
              <a:t> миллиардов оплаченных налогов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9033" name="Rectangle 37"/>
          <p:cNvSpPr>
            <a:spLocks noChangeArrowheads="1"/>
          </p:cNvSpPr>
          <p:nvPr/>
        </p:nvSpPr>
        <p:spPr bwMode="auto">
          <a:xfrm>
            <a:off x="401638" y="3857625"/>
            <a:ext cx="2235200" cy="95598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n-GB" sz="2800" dirty="0">
                <a:ea typeface="MS PGothic" pitchFamily="34" charset="-128"/>
              </a:rPr>
              <a:t>… </a:t>
            </a:r>
            <a:r>
              <a:rPr lang="ru-RU" sz="2800" dirty="0" smtClean="0">
                <a:ea typeface="MS PGothic" pitchFamily="34" charset="-128"/>
              </a:rPr>
              <a:t>и еще кое-что</a:t>
            </a:r>
            <a:endParaRPr lang="en-GB" sz="2800" dirty="0">
              <a:ea typeface="MS PGothic" pitchFamily="34" charset="-128"/>
            </a:endParaRPr>
          </a:p>
        </p:txBody>
      </p:sp>
      <p:sp>
        <p:nvSpPr>
          <p:cNvPr id="129034" name="Rectangle 11"/>
          <p:cNvSpPr>
            <a:spLocks noChangeArrowheads="1"/>
          </p:cNvSpPr>
          <p:nvPr/>
        </p:nvSpPr>
        <p:spPr bwMode="auto">
          <a:xfrm>
            <a:off x="419100" y="5032375"/>
            <a:ext cx="885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09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213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1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260350" y="255588"/>
            <a:ext cx="9299575" cy="304800"/>
          </a:xfrm>
        </p:spPr>
        <p:txBody>
          <a:bodyPr/>
          <a:lstStyle/>
          <a:p>
            <a:r>
              <a:rPr lang="ru-RU" sz="3800" dirty="0" smtClean="0">
                <a:ea typeface="MS PGothic" pitchFamily="34" charset="-128"/>
                <a:cs typeface="Arial" charset="0"/>
              </a:rPr>
              <a:t>Нам могут потребоваться доказательства того, к чему мы пришли</a:t>
            </a:r>
            <a:endParaRPr lang="en-AU" sz="3800" dirty="0" smtClean="0"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120942" name="Group 110"/>
          <p:cNvGraphicFramePr>
            <a:graphicFrameLocks noGrp="1"/>
          </p:cNvGraphicFramePr>
          <p:nvPr/>
        </p:nvGraphicFramePr>
        <p:xfrm>
          <a:off x="4546600" y="2149475"/>
          <a:ext cx="4825999" cy="3657283"/>
        </p:xfrm>
        <a:graphic>
          <a:graphicData uri="http://schemas.openxmlformats.org/drawingml/2006/table">
            <a:tbl>
              <a:tblPr/>
              <a:tblGrid>
                <a:gridCol w="4825999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Сократили размер нашего баланса на 700 миллиардов фунтов стерлингов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Увеличили коэффициент достаточности капитала с 4% до более чем 10%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Достигли коэффициента соотношения кредитов и вкладов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1:1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Возместили государственную поддержку ликвидности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097" name="Rectangle 102"/>
          <p:cNvSpPr>
            <a:spLocks noChangeArrowheads="1"/>
          </p:cNvSpPr>
          <p:nvPr/>
        </p:nvSpPr>
        <p:spPr bwMode="auto">
          <a:xfrm>
            <a:off x="4525963" y="1374775"/>
            <a:ext cx="4349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 dirty="0" smtClean="0">
                <a:solidFill>
                  <a:schemeClr val="accent1"/>
                </a:solidFill>
              </a:rPr>
              <a:t>Реструктуризация банка для безопасности и устойчивости</a:t>
            </a:r>
            <a:endParaRPr lang="en-GB" i="0" dirty="0">
              <a:solidFill>
                <a:schemeClr val="accent1"/>
              </a:solidFill>
            </a:endParaRPr>
          </a:p>
        </p:txBody>
      </p:sp>
      <p:pic>
        <p:nvPicPr>
          <p:cNvPr id="217098" name="Picture 1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625" y="1771650"/>
            <a:ext cx="37607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213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3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260350" y="166688"/>
            <a:ext cx="9299575" cy="304800"/>
          </a:xfrm>
        </p:spPr>
        <p:txBody>
          <a:bodyPr/>
          <a:lstStyle/>
          <a:p>
            <a:r>
              <a:rPr lang="ru-RU" sz="3500" dirty="0" smtClean="0">
                <a:ea typeface="MS PGothic" pitchFamily="34" charset="-128"/>
                <a:cs typeface="Arial" charset="0"/>
              </a:rPr>
              <a:t>Конкурентоспособность высшего </a:t>
            </a:r>
            <a:br>
              <a:rPr lang="ru-RU" sz="3500" dirty="0" smtClean="0">
                <a:ea typeface="MS PGothic" pitchFamily="34" charset="-128"/>
                <a:cs typeface="Arial" charset="0"/>
              </a:rPr>
            </a:br>
            <a:r>
              <a:rPr lang="ru-RU" sz="3500" dirty="0" smtClean="0">
                <a:ea typeface="MS PGothic" pitchFamily="34" charset="-128"/>
                <a:cs typeface="Arial" charset="0"/>
              </a:rPr>
              <a:t>ранга при сохранении льгот для клиентов</a:t>
            </a:r>
            <a:endParaRPr lang="en-AU" sz="3500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133124" name="Rectangle 20"/>
          <p:cNvSpPr>
            <a:spLocks noChangeArrowheads="1"/>
          </p:cNvSpPr>
          <p:nvPr/>
        </p:nvSpPr>
        <p:spPr bwMode="auto">
          <a:xfrm>
            <a:off x="1827213" y="6203950"/>
            <a:ext cx="6143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" i="0" dirty="0">
                <a:solidFill>
                  <a:schemeClr val="tx2"/>
                </a:solidFill>
              </a:rPr>
              <a:t>1 </a:t>
            </a:r>
            <a:r>
              <a:rPr lang="ru-RU" sz="600" i="0" dirty="0" smtClean="0">
                <a:solidFill>
                  <a:schemeClr val="tx2"/>
                </a:solidFill>
              </a:rPr>
              <a:t>Институт маркетинговых исследований, Обзор финансового исследования за 6 месяцев на конец июня 2012 г, доля рынка всех текущих счетов, британское розничное обслуживание включает КБШ, "НатВест" и "Кутс"</a:t>
            </a:r>
            <a:r>
              <a:rPr lang="en-GB" sz="600" i="0" dirty="0" smtClean="0">
                <a:solidFill>
                  <a:schemeClr val="tx2"/>
                </a:solidFill>
              </a:rPr>
              <a:t>. </a:t>
            </a:r>
            <a:r>
              <a:rPr lang="en-GB" sz="600" i="0" dirty="0">
                <a:solidFill>
                  <a:schemeClr val="tx2"/>
                </a:solidFill>
              </a:rPr>
              <a:t>2 </a:t>
            </a:r>
            <a:r>
              <a:rPr lang="ru-RU" sz="600" i="0" dirty="0" smtClean="0">
                <a:solidFill>
                  <a:schemeClr val="tx2"/>
                </a:solidFill>
              </a:rPr>
              <a:t>Группа КБШ - 26% - главная доля банковского рынка. Исследование банковской деятельности, проведенное "Четерхауз" за 2 квартал 2012 года. 3 pH Группы (компания Experian). 4 Депозиты и инвестиции, исключая кредитование, июнь 2012 г</a:t>
            </a:r>
            <a:r>
              <a:rPr lang="en-GB" sz="600" i="0" dirty="0" smtClean="0">
                <a:solidFill>
                  <a:schemeClr val="tx2"/>
                </a:solidFill>
              </a:rPr>
              <a:t>. 5</a:t>
            </a:r>
            <a:r>
              <a:rPr lang="ru-RU" sz="600" i="0" dirty="0" smtClean="0">
                <a:solidFill>
                  <a:schemeClr val="tx2"/>
                </a:solidFill>
              </a:rPr>
              <a:t> . Занимает 1 место в зоне охвата рынка в Великобритании, 2012 Лидер по занимаемой доле рынка, Greenwich – Крупные в Европе корпоративные расчёты и управление ликвидностью. 6 Результаты по Евроденьгам для корпоративных клиентов, ФГ11. 9 Обзор кредитов, Dealogic, 1 полугодие 2012.</a:t>
            </a:r>
            <a:endParaRPr lang="en-GB" sz="600" i="0" dirty="0">
              <a:solidFill>
                <a:schemeClr val="tx2"/>
              </a:solidFill>
            </a:endParaRPr>
          </a:p>
        </p:txBody>
      </p:sp>
      <p:sp>
        <p:nvSpPr>
          <p:cNvPr id="133125" name="Rectangle 24"/>
          <p:cNvSpPr>
            <a:spLocks noChangeArrowheads="1"/>
          </p:cNvSpPr>
          <p:nvPr/>
        </p:nvSpPr>
        <p:spPr bwMode="auto">
          <a:xfrm>
            <a:off x="2727325" y="1454150"/>
            <a:ext cx="66500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 dirty="0" smtClean="0">
                <a:solidFill>
                  <a:schemeClr val="tx1"/>
                </a:solidFill>
                <a:cs typeface="Times New Roman" pitchFamily="18" charset="0"/>
              </a:rPr>
              <a:t>№</a:t>
            </a:r>
            <a:r>
              <a:rPr lang="en-GB" sz="2000" i="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GB" sz="1200" i="0" baseline="30000" dirty="0" smtClean="0">
                <a:solidFill>
                  <a:srgbClr val="000000"/>
                </a:solidFill>
                <a:cs typeface="Times New Roman" pitchFamily="18" charset="0"/>
              </a:rPr>
              <a:t>[1</a:t>
            </a:r>
            <a:r>
              <a:rPr lang="en-GB" sz="1200" i="0" baseline="30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GB" sz="12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Текущие счета в Великобритании</a:t>
            </a:r>
            <a:r>
              <a:rPr lang="en-GB" sz="2000" i="0" dirty="0" smtClean="0">
                <a:solidFill>
                  <a:schemeClr val="tx1"/>
                </a:solidFill>
              </a:rPr>
              <a:t> </a:t>
            </a:r>
            <a:r>
              <a:rPr lang="en-GB" sz="2000" i="0" dirty="0">
                <a:solidFill>
                  <a:schemeClr val="tx1"/>
                </a:solidFill>
              </a:rPr>
              <a:t>(</a:t>
            </a:r>
            <a:r>
              <a:rPr lang="en-GB" sz="2000" i="0" dirty="0" smtClean="0">
                <a:solidFill>
                  <a:schemeClr val="tx1"/>
                </a:solidFill>
              </a:rPr>
              <a:t>13</a:t>
            </a:r>
            <a:r>
              <a:rPr lang="ru-RU" sz="2000" i="0" dirty="0" smtClean="0">
                <a:solidFill>
                  <a:schemeClr val="tx1"/>
                </a:solidFill>
              </a:rPr>
              <a:t> млн.</a:t>
            </a:r>
            <a:r>
              <a:rPr lang="en-GB" sz="2000" i="0" dirty="0" smtClean="0">
                <a:solidFill>
                  <a:schemeClr val="tx1"/>
                </a:solidFill>
              </a:rPr>
              <a:t>); 11</a:t>
            </a:r>
            <a:r>
              <a:rPr lang="ru-RU" sz="2000" i="0" dirty="0" smtClean="0">
                <a:solidFill>
                  <a:schemeClr val="tx1"/>
                </a:solidFill>
              </a:rPr>
              <a:t>,</a:t>
            </a:r>
            <a:r>
              <a:rPr lang="en-GB" sz="2000" i="0" dirty="0" smtClean="0">
                <a:solidFill>
                  <a:schemeClr val="tx1"/>
                </a:solidFill>
              </a:rPr>
              <a:t>7</a:t>
            </a:r>
            <a:r>
              <a:rPr lang="ru-RU" sz="2000" i="0" dirty="0" smtClean="0">
                <a:solidFill>
                  <a:schemeClr val="tx1"/>
                </a:solidFill>
              </a:rPr>
              <a:t> млн.</a:t>
            </a:r>
            <a:r>
              <a:rPr lang="en-GB" sz="2000" i="0" dirty="0" smtClean="0">
                <a:solidFill>
                  <a:schemeClr val="tx1"/>
                </a:solidFill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сберегательных счетов</a:t>
            </a:r>
            <a:endParaRPr lang="en-GB" sz="1800" i="0" dirty="0">
              <a:solidFill>
                <a:schemeClr val="tx1"/>
              </a:solidFill>
            </a:endParaRPr>
          </a:p>
          <a:p>
            <a:endParaRPr lang="en-GB" sz="600" i="0" dirty="0">
              <a:solidFill>
                <a:schemeClr val="tx1"/>
              </a:solidFill>
            </a:endParaRPr>
          </a:p>
        </p:txBody>
      </p:sp>
      <p:sp>
        <p:nvSpPr>
          <p:cNvPr id="133126" name="Rectangle 25"/>
          <p:cNvSpPr>
            <a:spLocks noChangeArrowheads="1"/>
          </p:cNvSpPr>
          <p:nvPr/>
        </p:nvSpPr>
        <p:spPr bwMode="auto">
          <a:xfrm>
            <a:off x="385763" y="1339851"/>
            <a:ext cx="2235200" cy="10175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defTabSz="933450"/>
            <a:r>
              <a:rPr lang="ru-RU" sz="2000" i="0" dirty="0" smtClean="0">
                <a:ea typeface="MS PGothic" pitchFamily="34" charset="-128"/>
              </a:rPr>
              <a:t>Розничное обслуживание</a:t>
            </a:r>
            <a:endParaRPr lang="en-GB" sz="2000" i="0" dirty="0">
              <a:ea typeface="MS PGothic" pitchFamily="34" charset="-128"/>
            </a:endParaRPr>
          </a:p>
          <a:p>
            <a:pPr defTabSz="933450"/>
            <a:endParaRPr lang="en-GB" sz="2000" i="0" dirty="0">
              <a:ea typeface="MS PGothic" pitchFamily="34" charset="-128"/>
            </a:endParaRPr>
          </a:p>
        </p:txBody>
      </p:sp>
      <p:sp>
        <p:nvSpPr>
          <p:cNvPr id="133127" name="Rectangle 26"/>
          <p:cNvSpPr>
            <a:spLocks noChangeArrowheads="1"/>
          </p:cNvSpPr>
          <p:nvPr/>
        </p:nvSpPr>
        <p:spPr bwMode="auto">
          <a:xfrm>
            <a:off x="2727325" y="2465388"/>
            <a:ext cx="63960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 dirty="0" smtClean="0">
                <a:solidFill>
                  <a:schemeClr val="tx1"/>
                </a:solidFill>
              </a:rPr>
              <a:t>№</a:t>
            </a:r>
            <a:r>
              <a:rPr lang="en-GB" sz="2000" i="0" dirty="0" smtClean="0">
                <a:solidFill>
                  <a:schemeClr val="tx1"/>
                </a:solidFill>
              </a:rPr>
              <a:t>1</a:t>
            </a:r>
            <a:r>
              <a:rPr lang="en-GB" sz="1200" i="0" baseline="30000" dirty="0" smtClean="0">
                <a:solidFill>
                  <a:srgbClr val="000000"/>
                </a:solidFill>
                <a:cs typeface="Times New Roman" pitchFamily="18" charset="0"/>
              </a:rPr>
              <a:t>[2</a:t>
            </a:r>
            <a:r>
              <a:rPr lang="en-GB" sz="1200" i="0" baseline="30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GB" sz="12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Банк для МСП</a:t>
            </a:r>
            <a:r>
              <a:rPr lang="en-GB" sz="2000" i="0" dirty="0" smtClean="0">
                <a:solidFill>
                  <a:schemeClr val="tx1"/>
                </a:solidFill>
              </a:rPr>
              <a:t>, </a:t>
            </a:r>
            <a:r>
              <a:rPr lang="ru-RU" sz="2000" i="0" dirty="0" smtClean="0">
                <a:solidFill>
                  <a:schemeClr val="tx1"/>
                </a:solidFill>
              </a:rPr>
              <a:t>№</a:t>
            </a:r>
            <a:r>
              <a:rPr lang="en-GB" sz="2000" i="0" dirty="0" smtClean="0">
                <a:solidFill>
                  <a:schemeClr val="tx1"/>
                </a:solidFill>
              </a:rPr>
              <a:t>1</a:t>
            </a:r>
            <a:r>
              <a:rPr lang="en-GB" sz="1200" i="0" baseline="30000" dirty="0" smtClean="0">
                <a:solidFill>
                  <a:srgbClr val="000000"/>
                </a:solidFill>
                <a:cs typeface="Times New Roman" pitchFamily="18" charset="0"/>
              </a:rPr>
              <a:t>[3</a:t>
            </a:r>
            <a:r>
              <a:rPr lang="en-GB" sz="1200" i="0" baseline="30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GB" sz="2000" i="0" dirty="0">
                <a:solidFill>
                  <a:schemeClr val="tx1"/>
                </a:solidFill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Банк для корпоративных клиентов</a:t>
            </a:r>
            <a:r>
              <a:rPr lang="en-GB" sz="2000" i="0" dirty="0" smtClean="0">
                <a:solidFill>
                  <a:schemeClr val="tx1"/>
                </a:solidFill>
              </a:rPr>
              <a:t>; </a:t>
            </a:r>
            <a:r>
              <a:rPr lang="ru-RU" sz="2000" i="0" dirty="0" smtClean="0">
                <a:solidFill>
                  <a:schemeClr val="tx1"/>
                </a:solidFill>
              </a:rPr>
              <a:t>около </a:t>
            </a:r>
            <a:r>
              <a:rPr lang="en-GB" sz="2000" i="0" dirty="0" smtClean="0">
                <a:solidFill>
                  <a:schemeClr val="tx1"/>
                </a:solidFill>
              </a:rPr>
              <a:t>1</a:t>
            </a:r>
            <a:r>
              <a:rPr lang="ru-RU" sz="2000" i="0" dirty="0" smtClean="0">
                <a:solidFill>
                  <a:schemeClr val="tx1"/>
                </a:solidFill>
              </a:rPr>
              <a:t>,</a:t>
            </a:r>
            <a:r>
              <a:rPr lang="en-GB" sz="2000" i="0" dirty="0" smtClean="0">
                <a:solidFill>
                  <a:schemeClr val="tx1"/>
                </a:solidFill>
              </a:rPr>
              <a:t>2</a:t>
            </a:r>
            <a:r>
              <a:rPr lang="ru-RU" sz="2000" i="0" dirty="0" smtClean="0">
                <a:solidFill>
                  <a:schemeClr val="tx1"/>
                </a:solidFill>
              </a:rPr>
              <a:t> млн.</a:t>
            </a:r>
            <a:r>
              <a:rPr lang="en-GB" sz="2000" i="0" dirty="0" smtClean="0">
                <a:solidFill>
                  <a:schemeClr val="tx1"/>
                </a:solidFill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клиентов</a:t>
            </a:r>
            <a:endParaRPr lang="en-GB" sz="2000" i="0" dirty="0">
              <a:solidFill>
                <a:schemeClr val="tx1"/>
              </a:solidFill>
            </a:endParaRPr>
          </a:p>
          <a:p>
            <a:endParaRPr lang="en-GB" sz="2000" i="0" dirty="0">
              <a:solidFill>
                <a:schemeClr val="tx1"/>
              </a:solidFill>
            </a:endParaRPr>
          </a:p>
          <a:p>
            <a:endParaRPr lang="en-GB" sz="600" i="0" dirty="0">
              <a:solidFill>
                <a:schemeClr val="tx1"/>
              </a:solidFill>
            </a:endParaRPr>
          </a:p>
        </p:txBody>
      </p:sp>
      <p:sp>
        <p:nvSpPr>
          <p:cNvPr id="133128" name="Rectangle 27"/>
          <p:cNvSpPr>
            <a:spLocks noChangeArrowheads="1"/>
          </p:cNvSpPr>
          <p:nvPr/>
        </p:nvSpPr>
        <p:spPr bwMode="auto">
          <a:xfrm>
            <a:off x="385763" y="2414588"/>
            <a:ext cx="2235200" cy="120220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/>
            <a:r>
              <a:rPr lang="ru-RU" sz="1800" i="0" dirty="0" smtClean="0">
                <a:ea typeface="MS PGothic" pitchFamily="34" charset="-128"/>
              </a:rPr>
              <a:t>Корпоративные клиенты в Великобритании</a:t>
            </a:r>
            <a:endParaRPr lang="en-GB" sz="1800" i="0" dirty="0">
              <a:ea typeface="MS PGothic" pitchFamily="34" charset="-128"/>
            </a:endParaRPr>
          </a:p>
          <a:p>
            <a:pPr defTabSz="933450"/>
            <a:endParaRPr lang="en-GB" sz="1800" i="0" dirty="0">
              <a:ea typeface="MS PGothic" pitchFamily="34" charset="-128"/>
            </a:endParaRPr>
          </a:p>
        </p:txBody>
      </p:sp>
      <p:sp>
        <p:nvSpPr>
          <p:cNvPr id="133129" name="Rectangle 56"/>
          <p:cNvSpPr>
            <a:spLocks noChangeArrowheads="1"/>
          </p:cNvSpPr>
          <p:nvPr/>
        </p:nvSpPr>
        <p:spPr bwMode="auto">
          <a:xfrm>
            <a:off x="2727325" y="3386138"/>
            <a:ext cx="6364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 dirty="0" smtClean="0">
                <a:solidFill>
                  <a:schemeClr val="tx1"/>
                </a:solidFill>
              </a:rPr>
              <a:t>№</a:t>
            </a:r>
            <a:r>
              <a:rPr lang="en-GB" sz="2000" i="0" dirty="0" smtClean="0">
                <a:solidFill>
                  <a:schemeClr val="tx1"/>
                </a:solidFill>
              </a:rPr>
              <a:t>1</a:t>
            </a:r>
            <a:r>
              <a:rPr lang="en-GB" sz="1200" i="0" baseline="30000" dirty="0" smtClean="0">
                <a:solidFill>
                  <a:srgbClr val="000000"/>
                </a:solidFill>
                <a:cs typeface="Times New Roman" pitchFamily="18" charset="0"/>
              </a:rPr>
              <a:t>[4</a:t>
            </a:r>
            <a:r>
              <a:rPr lang="en-GB" sz="1200" i="0" baseline="30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GB" sz="12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</a:rPr>
              <a:t>Управление активами состоятельных лиц в Великобритании</a:t>
            </a:r>
            <a:endParaRPr lang="en-GB" sz="2000" i="0" dirty="0">
              <a:solidFill>
                <a:schemeClr val="tx1"/>
              </a:solidFill>
            </a:endParaRPr>
          </a:p>
          <a:p>
            <a:endParaRPr lang="en-GB" i="0" dirty="0"/>
          </a:p>
        </p:txBody>
      </p:sp>
      <p:sp>
        <p:nvSpPr>
          <p:cNvPr id="133130" name="Rectangle 57"/>
          <p:cNvSpPr>
            <a:spLocks noChangeArrowheads="1"/>
          </p:cNvSpPr>
          <p:nvPr/>
        </p:nvSpPr>
        <p:spPr bwMode="auto">
          <a:xfrm>
            <a:off x="2727325" y="4262438"/>
            <a:ext cx="6343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0" dirty="0" smtClean="0">
                <a:solidFill>
                  <a:schemeClr val="tx1"/>
                </a:solidFill>
              </a:rPr>
              <a:t>Лидер в сфере корпоративных расчетов и управления ликвидностью</a:t>
            </a:r>
            <a:r>
              <a:rPr lang="en-GB" sz="1600" i="0" dirty="0" smtClean="0">
                <a:solidFill>
                  <a:schemeClr val="tx1"/>
                </a:solidFill>
              </a:rPr>
              <a:t> (</a:t>
            </a:r>
            <a:r>
              <a:rPr lang="ru-RU" sz="1600" i="0" dirty="0" smtClean="0">
                <a:solidFill>
                  <a:schemeClr val="tx1"/>
                </a:solidFill>
              </a:rPr>
              <a:t>№</a:t>
            </a:r>
            <a:r>
              <a:rPr lang="en-GB" sz="1600" i="0" dirty="0" smtClean="0">
                <a:solidFill>
                  <a:schemeClr val="tx1"/>
                </a:solidFill>
              </a:rPr>
              <a:t>1 </a:t>
            </a:r>
            <a:r>
              <a:rPr lang="ru-RU" sz="1600" i="0" dirty="0" smtClean="0">
                <a:solidFill>
                  <a:schemeClr val="tx1"/>
                </a:solidFill>
              </a:rPr>
              <a:t>Великобритания</a:t>
            </a:r>
            <a:r>
              <a:rPr lang="en-GB" sz="1600" i="0" baseline="30000" dirty="0" smtClean="0">
                <a:solidFill>
                  <a:srgbClr val="000000"/>
                </a:solidFill>
                <a:cs typeface="Times New Roman" pitchFamily="18" charset="0"/>
              </a:rPr>
              <a:t>[5</a:t>
            </a:r>
            <a:r>
              <a:rPr lang="en-GB" sz="1600" i="0" baseline="30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GB" sz="16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600" i="0" dirty="0">
                <a:solidFill>
                  <a:schemeClr val="tx1"/>
                </a:solidFill>
              </a:rPr>
              <a:t>, </a:t>
            </a:r>
            <a:r>
              <a:rPr lang="ru-RU" sz="1600" i="0" dirty="0" smtClean="0">
                <a:solidFill>
                  <a:schemeClr val="tx1"/>
                </a:solidFill>
              </a:rPr>
              <a:t>№</a:t>
            </a:r>
            <a:r>
              <a:rPr lang="en-GB" sz="1600" i="0" dirty="0" smtClean="0">
                <a:solidFill>
                  <a:schemeClr val="tx1"/>
                </a:solidFill>
              </a:rPr>
              <a:t>4 </a:t>
            </a:r>
            <a:r>
              <a:rPr lang="ru-RU" sz="1600" i="0" dirty="0" smtClean="0">
                <a:solidFill>
                  <a:schemeClr val="tx1"/>
                </a:solidFill>
              </a:rPr>
              <a:t>Западная Европа</a:t>
            </a:r>
            <a:r>
              <a:rPr lang="en-GB" sz="1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600" i="0" baseline="30000" dirty="0">
                <a:solidFill>
                  <a:srgbClr val="000000"/>
                </a:solidFill>
                <a:cs typeface="Times New Roman" pitchFamily="18" charset="0"/>
              </a:rPr>
              <a:t>[5]</a:t>
            </a:r>
            <a:r>
              <a:rPr lang="en-GB" sz="1600" i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1600" i="0" dirty="0" smtClean="0">
                <a:solidFill>
                  <a:schemeClr val="tx1"/>
                </a:solidFill>
              </a:rPr>
              <a:t>№</a:t>
            </a:r>
            <a:r>
              <a:rPr lang="en-GB" sz="1600" i="0" dirty="0" smtClean="0">
                <a:solidFill>
                  <a:schemeClr val="tx1"/>
                </a:solidFill>
              </a:rPr>
              <a:t>6 </a:t>
            </a:r>
            <a:r>
              <a:rPr lang="ru-RU" sz="1600" i="0" dirty="0" smtClean="0">
                <a:solidFill>
                  <a:schemeClr val="tx1"/>
                </a:solidFill>
              </a:rPr>
              <a:t>в мире</a:t>
            </a:r>
            <a:r>
              <a:rPr lang="en-GB" sz="1600" i="0" baseline="30000" dirty="0" smtClean="0">
                <a:solidFill>
                  <a:srgbClr val="000000"/>
                </a:solidFill>
                <a:cs typeface="Times New Roman" pitchFamily="18" charset="0"/>
              </a:rPr>
              <a:t>[6</a:t>
            </a:r>
            <a:r>
              <a:rPr lang="en-GB" sz="1600" i="0" baseline="30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GB" sz="16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600" i="0" dirty="0">
                <a:solidFill>
                  <a:schemeClr val="tx1"/>
                </a:solidFill>
              </a:rPr>
              <a:t>)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Ведущий банк-лидер по синдицированным займам (№</a:t>
            </a:r>
            <a:r>
              <a:rPr lang="en-GB" sz="1600" i="0" dirty="0" smtClean="0">
                <a:solidFill>
                  <a:schemeClr val="tx1"/>
                </a:solidFill>
              </a:rPr>
              <a:t>1 </a:t>
            </a:r>
            <a:r>
              <a:rPr lang="ru-RU" sz="1600" i="0" dirty="0" smtClean="0">
                <a:solidFill>
                  <a:schemeClr val="tx1"/>
                </a:solidFill>
              </a:rPr>
              <a:t>Великобритания</a:t>
            </a:r>
            <a:r>
              <a:rPr lang="en-GB" sz="1600" i="0" dirty="0" smtClean="0">
                <a:solidFill>
                  <a:schemeClr val="tx1"/>
                </a:solidFill>
              </a:rPr>
              <a:t>, </a:t>
            </a:r>
            <a:r>
              <a:rPr lang="ru-RU" sz="1600" i="0" dirty="0" smtClean="0">
                <a:solidFill>
                  <a:schemeClr val="tx1"/>
                </a:solidFill>
              </a:rPr>
              <a:t>№</a:t>
            </a:r>
            <a:r>
              <a:rPr lang="en-GB" sz="1600" i="0" dirty="0" smtClean="0">
                <a:solidFill>
                  <a:schemeClr val="tx1"/>
                </a:solidFill>
              </a:rPr>
              <a:t>5 </a:t>
            </a:r>
            <a:r>
              <a:rPr lang="ru-RU" sz="1600" i="0" dirty="0" smtClean="0">
                <a:solidFill>
                  <a:schemeClr val="tx1"/>
                </a:solidFill>
              </a:rPr>
              <a:t>Европа, Ближний Восток и Африка</a:t>
            </a:r>
            <a:r>
              <a:rPr lang="en-GB" sz="1600" i="0" dirty="0" smtClean="0">
                <a:solidFill>
                  <a:schemeClr val="tx1"/>
                </a:solidFill>
              </a:rPr>
              <a:t>; </a:t>
            </a:r>
            <a:r>
              <a:rPr lang="ru-RU" sz="1600" i="0" dirty="0" smtClean="0">
                <a:solidFill>
                  <a:schemeClr val="tx1"/>
                </a:solidFill>
              </a:rPr>
              <a:t>№</a:t>
            </a:r>
            <a:r>
              <a:rPr lang="en-GB" sz="1600" i="0" dirty="0" smtClean="0">
                <a:solidFill>
                  <a:schemeClr val="tx1"/>
                </a:solidFill>
              </a:rPr>
              <a:t>10 </a:t>
            </a:r>
            <a:r>
              <a:rPr lang="ru-RU" sz="1600" i="0" dirty="0" smtClean="0">
                <a:solidFill>
                  <a:schemeClr val="tx1"/>
                </a:solidFill>
              </a:rPr>
              <a:t>в мире</a:t>
            </a:r>
            <a:r>
              <a:rPr lang="en-GB" sz="1600" i="0" dirty="0" smtClean="0">
                <a:solidFill>
                  <a:schemeClr val="tx1"/>
                </a:solidFill>
              </a:rPr>
              <a:t>) </a:t>
            </a:r>
            <a:r>
              <a:rPr lang="en-GB" sz="1600" i="0" baseline="30000" dirty="0">
                <a:solidFill>
                  <a:srgbClr val="000000"/>
                </a:solidFill>
                <a:cs typeface="Times New Roman" pitchFamily="18" charset="0"/>
              </a:rPr>
              <a:t>[7]</a:t>
            </a:r>
            <a:r>
              <a:rPr lang="en-GB" sz="16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33131" name="Rectangle 58"/>
          <p:cNvSpPr>
            <a:spLocks noChangeArrowheads="1"/>
          </p:cNvSpPr>
          <p:nvPr/>
        </p:nvSpPr>
        <p:spPr bwMode="auto">
          <a:xfrm>
            <a:off x="385763" y="3538538"/>
            <a:ext cx="2235200" cy="70976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/>
            <a:r>
              <a:rPr lang="ru-RU" sz="2000" i="0" dirty="0" smtClean="0">
                <a:ea typeface="MS PGothic" pitchFamily="34" charset="-128"/>
              </a:rPr>
              <a:t>Благосостояние</a:t>
            </a:r>
            <a:endParaRPr lang="en-GB" sz="2000" i="0" dirty="0">
              <a:ea typeface="MS PGothic" pitchFamily="34" charset="-128"/>
            </a:endParaRPr>
          </a:p>
          <a:p>
            <a:pPr defTabSz="933450"/>
            <a:endParaRPr lang="en-GB" sz="2000" i="0" dirty="0">
              <a:ea typeface="MS PGothic" pitchFamily="34" charset="-128"/>
            </a:endParaRPr>
          </a:p>
        </p:txBody>
      </p:sp>
      <p:sp>
        <p:nvSpPr>
          <p:cNvPr id="133132" name="Rectangle 59"/>
          <p:cNvSpPr>
            <a:spLocks noChangeArrowheads="1"/>
          </p:cNvSpPr>
          <p:nvPr/>
        </p:nvSpPr>
        <p:spPr bwMode="auto">
          <a:xfrm>
            <a:off x="385763" y="4481513"/>
            <a:ext cx="2235200" cy="10175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/>
            <a:r>
              <a:rPr lang="ru-RU" sz="2000" i="0" dirty="0" smtClean="0">
                <a:ea typeface="MS PGothic" pitchFamily="34" charset="-128"/>
              </a:rPr>
              <a:t>Рынки и инвестиционный банкинг</a:t>
            </a:r>
            <a:endParaRPr lang="en-GB" sz="2000" i="0" dirty="0">
              <a:ea typeface="MS PGothic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7500" y="3365500"/>
            <a:ext cx="2298700" cy="127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213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260350" y="255588"/>
            <a:ext cx="9299575" cy="304800"/>
          </a:xfrm>
        </p:spPr>
        <p:txBody>
          <a:bodyPr/>
          <a:lstStyle/>
          <a:p>
            <a:r>
              <a:rPr lang="ru-RU" sz="4000" dirty="0" smtClean="0">
                <a:ea typeface="MS PGothic" pitchFamily="34" charset="-128"/>
                <a:cs typeface="Arial" charset="0"/>
              </a:rPr>
              <a:t>Прибыль на всех уровнях</a:t>
            </a:r>
            <a:endParaRPr lang="en-AU" sz="4000" dirty="0" smtClean="0">
              <a:ea typeface="MS PGothic" pitchFamily="34" charset="-128"/>
              <a:cs typeface="Arial" charset="0"/>
            </a:endParaRPr>
          </a:p>
        </p:txBody>
      </p:sp>
      <p:grpSp>
        <p:nvGrpSpPr>
          <p:cNvPr id="120837" name="Group 15"/>
          <p:cNvGrpSpPr>
            <a:grpSpLocks/>
          </p:cNvGrpSpPr>
          <p:nvPr/>
        </p:nvGrpSpPr>
        <p:grpSpPr bwMode="auto">
          <a:xfrm>
            <a:off x="1485900" y="1120375"/>
            <a:ext cx="6452999" cy="3985025"/>
            <a:chOff x="448" y="714"/>
            <a:chExt cx="4568" cy="3006"/>
          </a:xfrm>
        </p:grpSpPr>
        <p:pic>
          <p:nvPicPr>
            <p:cNvPr id="120838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 l="11147" t="11667" r="9375" b="8667"/>
            <a:stretch>
              <a:fillRect/>
            </a:stretch>
          </p:blipFill>
          <p:spPr bwMode="auto">
            <a:xfrm>
              <a:off x="448" y="858"/>
              <a:ext cx="4568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39" name="Rectangle 14"/>
            <p:cNvSpPr>
              <a:spLocks noChangeArrowheads="1"/>
            </p:cNvSpPr>
            <p:nvPr/>
          </p:nvSpPr>
          <p:spPr bwMode="auto">
            <a:xfrm>
              <a:off x="511" y="714"/>
              <a:ext cx="2230" cy="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4000" dirty="0" smtClean="0">
                  <a:solidFill>
                    <a:srgbClr val="0070C0"/>
                  </a:solidFill>
                </a:rPr>
                <a:t>1 кв. </a:t>
              </a:r>
              <a:r>
                <a:rPr lang="ru-RU" sz="4000" dirty="0" smtClean="0">
                  <a:solidFill>
                    <a:srgbClr val="00B0F0"/>
                  </a:solidFill>
                </a:rPr>
                <a:t>2013 г.</a:t>
              </a:r>
              <a:endParaRPr lang="en-US" sz="4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0" y="2336800"/>
            <a:ext cx="43332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Доходность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на всех уровнях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800" y="3213100"/>
            <a:ext cx="1348446" cy="230832"/>
          </a:xfrm>
          <a:prstGeom prst="rect">
            <a:avLst/>
          </a:prstGeom>
          <a:solidFill>
            <a:srgbClr val="00337E"/>
          </a:solidFill>
        </p:spPr>
        <p:txBody>
          <a:bodyPr wrap="none" rtlCol="0">
            <a:spAutoFit/>
          </a:bodyPr>
          <a:lstStyle/>
          <a:p>
            <a:r>
              <a:rPr lang="ru-RU" sz="900" i="0" dirty="0" smtClean="0"/>
              <a:t>Операционный доход</a:t>
            </a:r>
            <a:endParaRPr lang="ru-RU" sz="90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4013200" y="3213100"/>
            <a:ext cx="1422400" cy="200055"/>
          </a:xfrm>
          <a:prstGeom prst="rect">
            <a:avLst/>
          </a:prstGeom>
          <a:solidFill>
            <a:srgbClr val="00337E"/>
          </a:solidFill>
        </p:spPr>
        <p:txBody>
          <a:bodyPr wrap="square" rtlCol="0">
            <a:spAutoFit/>
          </a:bodyPr>
          <a:lstStyle/>
          <a:p>
            <a:r>
              <a:rPr lang="ru-RU" sz="700" i="0" dirty="0" smtClean="0"/>
              <a:t>Прибыль до уплаты налогов</a:t>
            </a:r>
            <a:endParaRPr lang="ru-RU" sz="70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6134100" y="3225800"/>
            <a:ext cx="1435008" cy="230832"/>
          </a:xfrm>
          <a:prstGeom prst="rect">
            <a:avLst/>
          </a:prstGeom>
          <a:solidFill>
            <a:srgbClr val="00337E"/>
          </a:solidFill>
        </p:spPr>
        <p:txBody>
          <a:bodyPr wrap="none" rtlCol="0">
            <a:spAutoFit/>
          </a:bodyPr>
          <a:lstStyle/>
          <a:p>
            <a:r>
              <a:rPr lang="ru-RU" sz="900" i="0" dirty="0" smtClean="0"/>
              <a:t>Атрибутивная прибыль</a:t>
            </a:r>
            <a:endParaRPr lang="ru-RU" sz="9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2m80LckmpRqNoxSBg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xWBcfyEUKVihj9CFIC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3I_IsNcEKhtabi73up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EFFU7b00eNmq8lV6_8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wcfqTlIfNUi1fHqC6OtP1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LtdYIz50WWxG5qIdidb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5wlB2P7kC0xfxQI.iq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gYSMPyD0yErDqQERfR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erWSwSbUyYsL5xgeGEf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fY58jIiU6QV3atvIdx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1M39BGfEq9KIYPpU8m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IhQjToDku0gCYty.uyt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uEKryQs0my3h5ewALr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8cMBa8v0mEGc9hIink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VF70V3sUmk_RAmY5_3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I9fQcfYka5MsrMRDrF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PiRQtgkUG4kv3Pt_xv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xuXxg7O78EiK_cdQiTJW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PdhvnIH0aMIXe7X7YK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oF7T6y0EalZ.y_R8SQE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BT5XDZ20.wnHN1mQY45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hvMlTsB0y7TESS8oni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ZnWgh5KU6ECBBoaqde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dLGdThE0iis5fWuK7dH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Iaqbr6x0uxcuOLy_y5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7qw5jkn0egKXVp7lEkl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asyyxQnEOpRm.YFa_j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zG4qB1zUaEZj3bPMJc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4GTf5OkeQF4HC4jla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rvczK030aeIWl_I3ci9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wBhykVE.9XAUZldFE9g"/>
</p:tagLst>
</file>

<file path=ppt/theme/theme1.xml><?xml version="1.0" encoding="utf-8"?>
<a:theme xmlns:a="http://schemas.openxmlformats.org/drawingml/2006/main" name="RBS_Pitchbook_Template_TEAL_A4_ENG_UK">
  <a:themeElements>
    <a:clrScheme name="RBS - Building tomorrow">
      <a:dk1>
        <a:srgbClr val="000000"/>
      </a:dk1>
      <a:lt1>
        <a:srgbClr val="FFFFFF"/>
      </a:lt1>
      <a:dk2>
        <a:srgbClr val="003481"/>
      </a:dk2>
      <a:lt2>
        <a:srgbClr val="747679"/>
      </a:lt2>
      <a:accent1>
        <a:srgbClr val="5381AC"/>
      </a:accent1>
      <a:accent2>
        <a:srgbClr val="B3B3B3"/>
      </a:accent2>
      <a:accent3>
        <a:srgbClr val="3A7224"/>
      </a:accent3>
      <a:accent4>
        <a:srgbClr val="A7B739"/>
      </a:accent4>
      <a:accent5>
        <a:srgbClr val="C90008"/>
      </a:accent5>
      <a:accent6>
        <a:srgbClr val="F36F21"/>
      </a:accent6>
      <a:hlink>
        <a:srgbClr val="002469"/>
      </a:hlink>
      <a:folHlink>
        <a:srgbClr val="5381AC"/>
      </a:folHlink>
    </a:clrScheme>
    <a:fontScheme name="RBS Pitchbook Template - TEAL - A4 ENG_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BS Pitchbook Template - TEAL - A4 ENG_UK 1">
        <a:dk1>
          <a:srgbClr val="000000"/>
        </a:dk1>
        <a:lt1>
          <a:srgbClr val="FFFFFF"/>
        </a:lt1>
        <a:dk2>
          <a:srgbClr val="003481"/>
        </a:dk2>
        <a:lt2>
          <a:srgbClr val="9E9991"/>
        </a:lt2>
        <a:accent1>
          <a:srgbClr val="00A291"/>
        </a:accent1>
        <a:accent2>
          <a:srgbClr val="99AB2D"/>
        </a:accent2>
        <a:accent3>
          <a:srgbClr val="FFFFFF"/>
        </a:accent3>
        <a:accent4>
          <a:srgbClr val="000000"/>
        </a:accent4>
        <a:accent5>
          <a:srgbClr val="AACEC7"/>
        </a:accent5>
        <a:accent6>
          <a:srgbClr val="8A9B28"/>
        </a:accent6>
        <a:hlink>
          <a:srgbClr val="A6791D"/>
        </a:hlink>
        <a:folHlink>
          <a:srgbClr val="9C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BS pitchbook template (L) - TEAL - A4 ENG_UK">
  <a:themeElements>
    <a:clrScheme name="RBS pitchbook template (L) - TEAL - A4 ENG_UK 1">
      <a:dk1>
        <a:srgbClr val="000000"/>
      </a:dk1>
      <a:lt1>
        <a:srgbClr val="FFFFFF"/>
      </a:lt1>
      <a:dk2>
        <a:srgbClr val="003481"/>
      </a:dk2>
      <a:lt2>
        <a:srgbClr val="9E9991"/>
      </a:lt2>
      <a:accent1>
        <a:srgbClr val="00A291"/>
      </a:accent1>
      <a:accent2>
        <a:srgbClr val="99AB2D"/>
      </a:accent2>
      <a:accent3>
        <a:srgbClr val="FFFFFF"/>
      </a:accent3>
      <a:accent4>
        <a:srgbClr val="000000"/>
      </a:accent4>
      <a:accent5>
        <a:srgbClr val="AACEC7"/>
      </a:accent5>
      <a:accent6>
        <a:srgbClr val="8A9B28"/>
      </a:accent6>
      <a:hlink>
        <a:srgbClr val="A6791D"/>
      </a:hlink>
      <a:folHlink>
        <a:srgbClr val="9C71B4"/>
      </a:folHlink>
    </a:clrScheme>
    <a:fontScheme name="RBS pitchbook template (L) - TEAL - A4 ENG_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BS pitchbook template (L) - TEAL - A4 ENG_UK 1">
        <a:dk1>
          <a:srgbClr val="000000"/>
        </a:dk1>
        <a:lt1>
          <a:srgbClr val="FFFFFF"/>
        </a:lt1>
        <a:dk2>
          <a:srgbClr val="003481"/>
        </a:dk2>
        <a:lt2>
          <a:srgbClr val="9E9991"/>
        </a:lt2>
        <a:accent1>
          <a:srgbClr val="00A291"/>
        </a:accent1>
        <a:accent2>
          <a:srgbClr val="99AB2D"/>
        </a:accent2>
        <a:accent3>
          <a:srgbClr val="FFFFFF"/>
        </a:accent3>
        <a:accent4>
          <a:srgbClr val="000000"/>
        </a:accent4>
        <a:accent5>
          <a:srgbClr val="AACEC7"/>
        </a:accent5>
        <a:accent6>
          <a:srgbClr val="8A9B28"/>
        </a:accent6>
        <a:hlink>
          <a:srgbClr val="A6791D"/>
        </a:hlink>
        <a:folHlink>
          <a:srgbClr val="9C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RBS_Pitchbook_Template_TEAL_A4_ENG_UK</Template>
  <TotalTime>2813</TotalTime>
  <Words>1045</Words>
  <Application>Microsoft Office PowerPoint</Application>
  <PresentationFormat>A4 Paper (210x297 mm)</PresentationFormat>
  <Paragraphs>189</Paragraphs>
  <Slides>25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RBS_Pitchbook_Template_TEAL_A4_ENG_UK</vt:lpstr>
      <vt:lpstr>RBS pitchbook template (L) - TEAL - A4 ENG_UK</vt:lpstr>
      <vt:lpstr>think-cell Slide</vt:lpstr>
      <vt:lpstr>Chart</vt:lpstr>
      <vt:lpstr>PowerPoint Presentation</vt:lpstr>
      <vt:lpstr>PowerPoint Presentation</vt:lpstr>
      <vt:lpstr>PowerPoint Presentation</vt:lpstr>
      <vt:lpstr>Королевский Банк Шотландии Возобновление связей с обществом</vt:lpstr>
      <vt:lpstr>PowerPoint Presentation</vt:lpstr>
      <vt:lpstr>КБШ.. Британский пример,  если что-то идет не так в банковской сфере</vt:lpstr>
      <vt:lpstr>Нам могут потребоваться доказательства того, к чему мы пришли</vt:lpstr>
      <vt:lpstr>Конкурентоспособность высшего  ранга при сохранении льгот для клиентов</vt:lpstr>
      <vt:lpstr>Прибыль на всех уровнях</vt:lpstr>
      <vt:lpstr>PowerPoint Presentation</vt:lpstr>
      <vt:lpstr>PowerPoint Presentation</vt:lpstr>
      <vt:lpstr>PowerPoint Presentation</vt:lpstr>
      <vt:lpstr>PowerPoint Presentation</vt:lpstr>
      <vt:lpstr>Поддержка незахваченных секторов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Marcela Navarro</dc:creator>
  <cp:lastModifiedBy>Ekaterina Barymova</cp:lastModifiedBy>
  <cp:revision>123</cp:revision>
  <dcterms:created xsi:type="dcterms:W3CDTF">2011-09-15T19:24:18Z</dcterms:created>
  <dcterms:modified xsi:type="dcterms:W3CDTF">2013-05-23T12:35:16Z</dcterms:modified>
</cp:coreProperties>
</file>