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3"/>
  </p:notesMasterIdLst>
  <p:sldIdLst>
    <p:sldId id="257" r:id="rId3"/>
    <p:sldId id="323" r:id="rId4"/>
    <p:sldId id="326" r:id="rId5"/>
    <p:sldId id="331" r:id="rId6"/>
    <p:sldId id="324" r:id="rId7"/>
    <p:sldId id="328" r:id="rId8"/>
    <p:sldId id="327" r:id="rId9"/>
    <p:sldId id="313" r:id="rId10"/>
    <p:sldId id="325" r:id="rId11"/>
    <p:sldId id="334" r:id="rId12"/>
  </p:sldIdLst>
  <p:sldSz cx="13717588" cy="7718425"/>
  <p:notesSz cx="7559675" cy="10691813"/>
  <p:defaultTextStyle>
    <a:defPPr>
      <a:defRPr lang="en-GB"/>
    </a:defPPr>
    <a:lvl1pPr algn="l" defTabSz="4214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1pPr>
    <a:lvl2pPr marL="696948" indent="-268056" algn="l" defTabSz="4214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2pPr>
    <a:lvl3pPr marL="1072229" indent="-214446" algn="l" defTabSz="4214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3pPr>
    <a:lvl4pPr marL="1501120" indent="-214446" algn="l" defTabSz="4214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4pPr>
    <a:lvl5pPr marL="1930010" indent="-214446" algn="l" defTabSz="4214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5pPr>
    <a:lvl6pPr marL="2144456" algn="l" defTabSz="857783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6pPr>
    <a:lvl7pPr marL="2573348" algn="l" defTabSz="857783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7pPr>
    <a:lvl8pPr marL="3002239" algn="l" defTabSz="857783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8pPr>
    <a:lvl9pPr marL="3431131" algn="l" defTabSz="857783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9">
          <p15:clr>
            <a:srgbClr val="A4A3A4"/>
          </p15:clr>
        </p15:guide>
        <p15:guide id="2" pos="30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Л" initials="ВЛ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61"/>
    <a:srgbClr val="B11832"/>
    <a:srgbClr val="2871B1"/>
    <a:srgbClr val="A7323A"/>
    <a:srgbClr val="E0EDF8"/>
    <a:srgbClr val="3F8E98"/>
    <a:srgbClr val="377C85"/>
    <a:srgbClr val="4D2268"/>
    <a:srgbClr val="5D287D"/>
    <a:srgbClr val="94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2" autoAdjust="0"/>
    <p:restoredTop sz="95977" autoAdjust="0"/>
  </p:normalViewPr>
  <p:slideViewPr>
    <p:cSldViewPr>
      <p:cViewPr>
        <p:scale>
          <a:sx n="80" d="100"/>
          <a:sy n="80" d="100"/>
        </p:scale>
        <p:origin x="-1392" y="-486"/>
      </p:cViewPr>
      <p:guideLst>
        <p:guide orient="horz" pos="1709"/>
        <p:guide pos="303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Л" userId="d72999acaa10f201" providerId="LiveId" clId="{A82AB5A3-8D60-42BE-BBCA-28C4854A09A7}"/>
    <pc:docChg chg="undo custSel delSld modSld">
      <pc:chgData name="Владимир Л" userId="d72999acaa10f201" providerId="LiveId" clId="{A82AB5A3-8D60-42BE-BBCA-28C4854A09A7}" dt="2020-11-13T14:56:02.014" v="311" actId="20578"/>
      <pc:docMkLst>
        <pc:docMk/>
      </pc:docMkLst>
      <pc:sldChg chg="del">
        <pc:chgData name="Владимир Л" userId="d72999acaa10f201" providerId="LiveId" clId="{A82AB5A3-8D60-42BE-BBCA-28C4854A09A7}" dt="2020-11-13T12:43:10.260" v="14" actId="47"/>
        <pc:sldMkLst>
          <pc:docMk/>
          <pc:sldMk cId="1824213157" sldId="312"/>
        </pc:sldMkLst>
      </pc:sldChg>
      <pc:sldChg chg="addSp delSp modSp mod addCm modCm">
        <pc:chgData name="Владимир Л" userId="d72999acaa10f201" providerId="LiveId" clId="{A82AB5A3-8D60-42BE-BBCA-28C4854A09A7}" dt="2020-11-13T14:56:02.014" v="311" actId="20578"/>
        <pc:sldMkLst>
          <pc:docMk/>
          <pc:sldMk cId="1824213157" sldId="313"/>
        </pc:sldMkLst>
        <pc:spChg chg="mod">
          <ac:chgData name="Владимир Л" userId="d72999acaa10f201" providerId="LiveId" clId="{A82AB5A3-8D60-42BE-BBCA-28C4854A09A7}" dt="2020-11-13T14:55:00.027" v="310" actId="207"/>
          <ac:spMkLst>
            <pc:docMk/>
            <pc:sldMk cId="1824213157" sldId="313"/>
            <ac:spMk id="14" creationId="{00000000-0000-0000-0000-000000000000}"/>
          </ac:spMkLst>
        </pc:spChg>
        <pc:spChg chg="mod">
          <ac:chgData name="Владимир Л" userId="d72999acaa10f201" providerId="LiveId" clId="{A82AB5A3-8D60-42BE-BBCA-28C4854A09A7}" dt="2020-11-13T14:15:24.010" v="248" actId="207"/>
          <ac:spMkLst>
            <pc:docMk/>
            <pc:sldMk cId="1824213157" sldId="313"/>
            <ac:spMk id="15" creationId="{00000000-0000-0000-0000-000000000000}"/>
          </ac:spMkLst>
        </pc:spChg>
        <pc:spChg chg="mod">
          <ac:chgData name="Владимир Л" userId="d72999acaa10f201" providerId="LiveId" clId="{A82AB5A3-8D60-42BE-BBCA-28C4854A09A7}" dt="2020-11-13T14:56:02.014" v="311" actId="20578"/>
          <ac:spMkLst>
            <pc:docMk/>
            <pc:sldMk cId="1824213157" sldId="313"/>
            <ac:spMk id="18" creationId="{00000000-0000-0000-0000-000000000000}"/>
          </ac:spMkLst>
        </pc:spChg>
        <pc:spChg chg="mod">
          <ac:chgData name="Владимир Л" userId="d72999acaa10f201" providerId="LiveId" clId="{A82AB5A3-8D60-42BE-BBCA-28C4854A09A7}" dt="2020-11-13T14:56:02.014" v="311" actId="20578"/>
          <ac:spMkLst>
            <pc:docMk/>
            <pc:sldMk cId="1824213157" sldId="313"/>
            <ac:spMk id="19" creationId="{00000000-0000-0000-0000-000000000000}"/>
          </ac:spMkLst>
        </pc:spChg>
        <pc:spChg chg="add del mod">
          <ac:chgData name="Владимир Л" userId="d72999acaa10f201" providerId="LiveId" clId="{A82AB5A3-8D60-42BE-BBCA-28C4854A09A7}" dt="2020-11-13T13:20:38.588" v="206" actId="478"/>
          <ac:spMkLst>
            <pc:docMk/>
            <pc:sldMk cId="1824213157" sldId="313"/>
            <ac:spMk id="22" creationId="{29F60F74-FAF5-4849-892A-750E7915DED0}"/>
          </ac:spMkLst>
        </pc:spChg>
        <pc:spChg chg="add del mod">
          <ac:chgData name="Владимир Л" userId="d72999acaa10f201" providerId="LiveId" clId="{A82AB5A3-8D60-42BE-BBCA-28C4854A09A7}" dt="2020-11-13T13:17:50.524" v="33" actId="478"/>
          <ac:spMkLst>
            <pc:docMk/>
            <pc:sldMk cId="1824213157" sldId="313"/>
            <ac:spMk id="23" creationId="{29D5BB3B-7161-408B-897C-2FA8C57881E1}"/>
          </ac:spMkLst>
        </pc:spChg>
        <pc:spChg chg="add del mod">
          <ac:chgData name="Владимир Л" userId="d72999acaa10f201" providerId="LiveId" clId="{A82AB5A3-8D60-42BE-BBCA-28C4854A09A7}" dt="2020-11-13T14:40:09.814" v="274" actId="478"/>
          <ac:spMkLst>
            <pc:docMk/>
            <pc:sldMk cId="1824213157" sldId="313"/>
            <ac:spMk id="24" creationId="{7A06248D-D760-4EA0-8469-08030D336577}"/>
          </ac:spMkLst>
        </pc:spChg>
        <pc:grpChg chg="mod">
          <ac:chgData name="Владимир Л" userId="d72999acaa10f201" providerId="LiveId" clId="{A82AB5A3-8D60-42BE-BBCA-28C4854A09A7}" dt="2020-11-13T14:56:02.014" v="311" actId="20578"/>
          <ac:grpSpMkLst>
            <pc:docMk/>
            <pc:sldMk cId="1824213157" sldId="313"/>
            <ac:grpSpMk id="17" creationId="{00000000-0000-0000-0000-000000000000}"/>
          </ac:grpSpMkLst>
        </pc:grpChg>
        <pc:picChg chg="mod">
          <ac:chgData name="Владимир Л" userId="d72999acaa10f201" providerId="LiveId" clId="{A82AB5A3-8D60-42BE-BBCA-28C4854A09A7}" dt="2020-11-13T13:10:07.111" v="16" actId="1036"/>
          <ac:picMkLst>
            <pc:docMk/>
            <pc:sldMk cId="1824213157" sldId="313"/>
            <ac:picMk id="12" creationId="{00000000-0000-0000-0000-000000000000}"/>
          </ac:picMkLst>
        </pc:picChg>
        <pc:cxnChg chg="mod">
          <ac:chgData name="Владимир Л" userId="d72999acaa10f201" providerId="LiveId" clId="{A82AB5A3-8D60-42BE-BBCA-28C4854A09A7}" dt="2020-11-13T14:40:29.749" v="299" actId="14100"/>
          <ac:cxnSpMkLst>
            <pc:docMk/>
            <pc:sldMk cId="1824213157" sldId="313"/>
            <ac:cxnSpMk id="16" creationId="{00000000-0000-0000-0000-000000000000}"/>
          </ac:cxnSpMkLst>
        </pc:cxnChg>
        <pc:cxnChg chg="mod">
          <ac:chgData name="Владимир Л" userId="d72999acaa10f201" providerId="LiveId" clId="{A82AB5A3-8D60-42BE-BBCA-28C4854A09A7}" dt="2020-11-13T14:56:02.014" v="311" actId="20578"/>
          <ac:cxnSpMkLst>
            <pc:docMk/>
            <pc:sldMk cId="1824213157" sldId="313"/>
            <ac:cxnSpMk id="20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fld id="{2A64950B-BCA1-4133-A6A8-7392C1F9D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603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214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696948" indent="-268056" algn="l" defTabSz="4214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72229" indent="-214446" algn="l" defTabSz="4214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01120" indent="-214446" algn="l" defTabSz="4214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930010" indent="-214446" algn="l" defTabSz="4214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144456" algn="l" defTabSz="857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73348" algn="l" defTabSz="857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02239" algn="l" defTabSz="857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31131" algn="l" defTabSz="857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Font typeface="Times New Roman" pitchFamily="16" charset="0"/>
              <a:buNone/>
            </a:pPr>
            <a:fld id="{82A4C29D-D362-410D-BAE2-0C89B863430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>
                <a:buFont typeface="Times New Roman" pitchFamily="16" charset="0"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Font typeface="Times New Roman" pitchFamily="16" charset="0"/>
              <a:buNone/>
            </a:pPr>
            <a:fld id="{82A4C29D-D362-410D-BAE2-0C89B863430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>
                <a:buFont typeface="Times New Roman" pitchFamily="16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D6386D-45C5-4828-A251-47E098F9748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150" y="2398190"/>
            <a:ext cx="11661290" cy="1654486"/>
          </a:xfrm>
          <a:prstGeom prst="rect">
            <a:avLst/>
          </a:prstGeom>
        </p:spPr>
        <p:txBody>
          <a:bodyPr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974" y="4374277"/>
            <a:ext cx="9601642" cy="1972319"/>
          </a:xfrm>
        </p:spPr>
        <p:txBody>
          <a:bodyPr/>
          <a:lstStyle>
            <a:lvl1pPr marL="0" indent="0" algn="ctr">
              <a:buNone/>
              <a:defRPr/>
            </a:lvl1pPr>
            <a:lvl2pPr marL="428892" indent="0" algn="ctr">
              <a:buNone/>
              <a:defRPr/>
            </a:lvl2pPr>
            <a:lvl3pPr marL="857783" indent="0" algn="ctr">
              <a:buNone/>
              <a:defRPr/>
            </a:lvl3pPr>
            <a:lvl4pPr marL="1286675" indent="0" algn="ctr">
              <a:buNone/>
              <a:defRPr/>
            </a:lvl4pPr>
            <a:lvl5pPr marL="1715566" indent="0" algn="ctr">
              <a:buNone/>
              <a:defRPr/>
            </a:lvl5pPr>
            <a:lvl6pPr marL="2144456" indent="0" algn="ctr">
              <a:buNone/>
              <a:defRPr/>
            </a:lvl6pPr>
            <a:lvl7pPr marL="2573348" indent="0" algn="ctr">
              <a:buNone/>
              <a:defRPr/>
            </a:lvl7pPr>
            <a:lvl8pPr marL="3002239" indent="0" algn="ctr">
              <a:buNone/>
              <a:defRPr/>
            </a:lvl8pPr>
            <a:lvl9pPr marL="343113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53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  <a:prstGeom prst="rect">
            <a:avLst/>
          </a:prstGeom>
        </p:spPr>
        <p:txBody>
          <a:bodyPr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70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44917" y="309041"/>
            <a:ext cx="3086122" cy="5972232"/>
          </a:xfrm>
          <a:prstGeom prst="rect">
            <a:avLst/>
          </a:prstGeom>
        </p:spPr>
        <p:txBody>
          <a:bodyPr vert="eaVert"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6550" y="309041"/>
            <a:ext cx="9097615" cy="59722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588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150" y="2398190"/>
            <a:ext cx="11661290" cy="165448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974" y="4374277"/>
            <a:ext cx="9601642" cy="1972319"/>
          </a:xfrm>
        </p:spPr>
        <p:txBody>
          <a:bodyPr/>
          <a:lstStyle>
            <a:lvl1pPr marL="0" indent="0" algn="ctr">
              <a:buNone/>
              <a:defRPr/>
            </a:lvl1pPr>
            <a:lvl2pPr marL="428892" indent="0" algn="ctr">
              <a:buNone/>
              <a:defRPr/>
            </a:lvl2pPr>
            <a:lvl3pPr marL="857783" indent="0" algn="ctr">
              <a:buNone/>
              <a:defRPr/>
            </a:lvl3pPr>
            <a:lvl4pPr marL="1286675" indent="0" algn="ctr">
              <a:buNone/>
              <a:defRPr/>
            </a:lvl4pPr>
            <a:lvl5pPr marL="1715566" indent="0" algn="ctr">
              <a:buNone/>
              <a:defRPr/>
            </a:lvl5pPr>
            <a:lvl6pPr marL="2144456" indent="0" algn="ctr">
              <a:buNone/>
              <a:defRPr/>
            </a:lvl6pPr>
            <a:lvl7pPr marL="2573348" indent="0" algn="ctr">
              <a:buNone/>
              <a:defRPr/>
            </a:lvl7pPr>
            <a:lvl8pPr marL="3002239" indent="0" algn="ctr">
              <a:buNone/>
              <a:defRPr/>
            </a:lvl8pPr>
            <a:lvl9pPr marL="343113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826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7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408" y="4959692"/>
            <a:ext cx="11659614" cy="153262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3408" y="3271286"/>
            <a:ext cx="11659614" cy="1688405"/>
          </a:xfrm>
        </p:spPr>
        <p:txBody>
          <a:bodyPr anchor="b"/>
          <a:lstStyle>
            <a:lvl1pPr marL="0" indent="0">
              <a:buNone/>
              <a:defRPr sz="1900"/>
            </a:lvl1pPr>
            <a:lvl2pPr marL="428892" indent="0">
              <a:buNone/>
              <a:defRPr sz="1600"/>
            </a:lvl2pPr>
            <a:lvl3pPr marL="857783" indent="0">
              <a:buNone/>
              <a:defRPr sz="1500"/>
            </a:lvl3pPr>
            <a:lvl4pPr marL="1286675" indent="0">
              <a:buNone/>
              <a:defRPr sz="1300"/>
            </a:lvl4pPr>
            <a:lvl5pPr marL="1715566" indent="0">
              <a:buNone/>
              <a:defRPr sz="1300"/>
            </a:lvl5pPr>
            <a:lvl6pPr marL="2144456" indent="0">
              <a:buNone/>
              <a:defRPr sz="1300"/>
            </a:lvl6pPr>
            <a:lvl7pPr marL="2573348" indent="0">
              <a:buNone/>
              <a:defRPr sz="1300"/>
            </a:lvl7pPr>
            <a:lvl8pPr marL="3002239" indent="0">
              <a:buNone/>
              <a:defRPr sz="1300"/>
            </a:lvl8pPr>
            <a:lvl9pPr marL="343113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24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6551" y="1806496"/>
            <a:ext cx="6090195" cy="447477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499" y="1806496"/>
            <a:ext cx="6091869" cy="447477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54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551" y="1727352"/>
            <a:ext cx="6060053" cy="7198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8892" indent="0">
              <a:buNone/>
              <a:defRPr sz="1900" b="1"/>
            </a:lvl2pPr>
            <a:lvl3pPr marL="857783" indent="0">
              <a:buNone/>
              <a:defRPr sz="1600" b="1"/>
            </a:lvl3pPr>
            <a:lvl4pPr marL="1286675" indent="0">
              <a:buNone/>
              <a:defRPr sz="1500" b="1"/>
            </a:lvl4pPr>
            <a:lvl5pPr marL="1715566" indent="0">
              <a:buNone/>
              <a:defRPr sz="1500" b="1"/>
            </a:lvl5pPr>
            <a:lvl6pPr marL="2144456" indent="0">
              <a:buNone/>
              <a:defRPr sz="1500" b="1"/>
            </a:lvl6pPr>
            <a:lvl7pPr marL="2573348" indent="0">
              <a:buNone/>
              <a:defRPr sz="1500" b="1"/>
            </a:lvl7pPr>
            <a:lvl8pPr marL="3002239" indent="0">
              <a:buNone/>
              <a:defRPr sz="1500" b="1"/>
            </a:lvl8pPr>
            <a:lvl9pPr marL="343113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551" y="2447184"/>
            <a:ext cx="6060053" cy="44471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640" y="1727352"/>
            <a:ext cx="6063401" cy="7198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8892" indent="0">
              <a:buNone/>
              <a:defRPr sz="1900" b="1"/>
            </a:lvl2pPr>
            <a:lvl3pPr marL="857783" indent="0">
              <a:buNone/>
              <a:defRPr sz="1600" b="1"/>
            </a:lvl3pPr>
            <a:lvl4pPr marL="1286675" indent="0">
              <a:buNone/>
              <a:defRPr sz="1500" b="1"/>
            </a:lvl4pPr>
            <a:lvl5pPr marL="1715566" indent="0">
              <a:buNone/>
              <a:defRPr sz="1500" b="1"/>
            </a:lvl5pPr>
            <a:lvl6pPr marL="2144456" indent="0">
              <a:buNone/>
              <a:defRPr sz="1500" b="1"/>
            </a:lvl6pPr>
            <a:lvl7pPr marL="2573348" indent="0">
              <a:buNone/>
              <a:defRPr sz="1500" b="1"/>
            </a:lvl7pPr>
            <a:lvl8pPr marL="3002239" indent="0">
              <a:buNone/>
              <a:defRPr sz="1500" b="1"/>
            </a:lvl8pPr>
            <a:lvl9pPr marL="343113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67640" y="2447184"/>
            <a:ext cx="6063401" cy="44471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719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490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4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7784"/>
            <a:ext cx="4512805" cy="130776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458" y="307784"/>
            <a:ext cx="7667582" cy="65865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551" y="1615545"/>
            <a:ext cx="4512805" cy="5278780"/>
          </a:xfrm>
        </p:spPr>
        <p:txBody>
          <a:bodyPr/>
          <a:lstStyle>
            <a:lvl1pPr marL="0" indent="0">
              <a:buNone/>
              <a:defRPr sz="1300"/>
            </a:lvl1pPr>
            <a:lvl2pPr marL="428892" indent="0">
              <a:buNone/>
              <a:defRPr sz="1200"/>
            </a:lvl2pPr>
            <a:lvl3pPr marL="857783" indent="0">
              <a:buNone/>
              <a:defRPr sz="900"/>
            </a:lvl3pPr>
            <a:lvl4pPr marL="1286675" indent="0">
              <a:buNone/>
              <a:defRPr sz="900"/>
            </a:lvl4pPr>
            <a:lvl5pPr marL="1715566" indent="0">
              <a:buNone/>
              <a:defRPr sz="900"/>
            </a:lvl5pPr>
            <a:lvl6pPr marL="2144456" indent="0">
              <a:buNone/>
              <a:defRPr sz="900"/>
            </a:lvl6pPr>
            <a:lvl7pPr marL="2573348" indent="0">
              <a:buNone/>
              <a:defRPr sz="900"/>
            </a:lvl7pPr>
            <a:lvl8pPr marL="3002239" indent="0">
              <a:buNone/>
              <a:defRPr sz="900"/>
            </a:lvl8pPr>
            <a:lvl9pPr marL="34311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04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  <a:prstGeom prst="rect">
            <a:avLst/>
          </a:prstGeom>
        </p:spPr>
        <p:txBody>
          <a:bodyPr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0064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264" y="5403148"/>
            <a:ext cx="8230219" cy="63817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9264" y="689685"/>
            <a:ext cx="8230219" cy="4630552"/>
          </a:xfrm>
        </p:spPr>
        <p:txBody>
          <a:bodyPr/>
          <a:lstStyle>
            <a:lvl1pPr marL="0" indent="0">
              <a:buNone/>
              <a:defRPr sz="3000"/>
            </a:lvl1pPr>
            <a:lvl2pPr marL="428892" indent="0">
              <a:buNone/>
              <a:defRPr sz="2700"/>
            </a:lvl2pPr>
            <a:lvl3pPr marL="857783" indent="0">
              <a:buNone/>
              <a:defRPr sz="2200"/>
            </a:lvl3pPr>
            <a:lvl4pPr marL="1286675" indent="0">
              <a:buNone/>
              <a:defRPr sz="1900"/>
            </a:lvl4pPr>
            <a:lvl5pPr marL="1715566" indent="0">
              <a:buNone/>
              <a:defRPr sz="1900"/>
            </a:lvl5pPr>
            <a:lvl6pPr marL="2144456" indent="0">
              <a:buNone/>
              <a:defRPr sz="1900"/>
            </a:lvl6pPr>
            <a:lvl7pPr marL="2573348" indent="0">
              <a:buNone/>
              <a:defRPr sz="1900"/>
            </a:lvl7pPr>
            <a:lvl8pPr marL="3002239" indent="0">
              <a:buNone/>
              <a:defRPr sz="1900"/>
            </a:lvl8pPr>
            <a:lvl9pPr marL="3431131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9264" y="6041328"/>
            <a:ext cx="8230219" cy="905759"/>
          </a:xfrm>
        </p:spPr>
        <p:txBody>
          <a:bodyPr/>
          <a:lstStyle>
            <a:lvl1pPr marL="0" indent="0">
              <a:buNone/>
              <a:defRPr sz="1300"/>
            </a:lvl1pPr>
            <a:lvl2pPr marL="428892" indent="0">
              <a:buNone/>
              <a:defRPr sz="1200"/>
            </a:lvl2pPr>
            <a:lvl3pPr marL="857783" indent="0">
              <a:buNone/>
              <a:defRPr sz="900"/>
            </a:lvl3pPr>
            <a:lvl4pPr marL="1286675" indent="0">
              <a:buNone/>
              <a:defRPr sz="900"/>
            </a:lvl4pPr>
            <a:lvl5pPr marL="1715566" indent="0">
              <a:buNone/>
              <a:defRPr sz="900"/>
            </a:lvl5pPr>
            <a:lvl6pPr marL="2144456" indent="0">
              <a:buNone/>
              <a:defRPr sz="900"/>
            </a:lvl6pPr>
            <a:lvl7pPr marL="2573348" indent="0">
              <a:buNone/>
              <a:defRPr sz="900"/>
            </a:lvl7pPr>
            <a:lvl8pPr marL="3002239" indent="0">
              <a:buNone/>
              <a:defRPr sz="900"/>
            </a:lvl8pPr>
            <a:lvl9pPr marL="34311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316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582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44918" y="307783"/>
            <a:ext cx="3084448" cy="59734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6550" y="307783"/>
            <a:ext cx="9097615" cy="59734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144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408" y="4959692"/>
            <a:ext cx="11659614" cy="1532629"/>
          </a:xfrm>
          <a:prstGeom prst="rect">
            <a:avLst/>
          </a:prstGeom>
        </p:spPr>
        <p:txBody>
          <a:bodyPr lIns="85778" tIns="42890" rIns="85778" bIns="42890" anchor="t"/>
          <a:lstStyle>
            <a:lvl1pPr algn="l">
              <a:defRPr sz="3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3408" y="3271286"/>
            <a:ext cx="11659614" cy="1688405"/>
          </a:xfrm>
        </p:spPr>
        <p:txBody>
          <a:bodyPr anchor="b"/>
          <a:lstStyle>
            <a:lvl1pPr marL="0" indent="0">
              <a:buNone/>
              <a:defRPr sz="1900"/>
            </a:lvl1pPr>
            <a:lvl2pPr marL="428892" indent="0">
              <a:buNone/>
              <a:defRPr sz="1600"/>
            </a:lvl2pPr>
            <a:lvl3pPr marL="857783" indent="0">
              <a:buNone/>
              <a:defRPr sz="1500"/>
            </a:lvl3pPr>
            <a:lvl4pPr marL="1286675" indent="0">
              <a:buNone/>
              <a:defRPr sz="1300"/>
            </a:lvl4pPr>
            <a:lvl5pPr marL="1715566" indent="0">
              <a:buNone/>
              <a:defRPr sz="1300"/>
            </a:lvl5pPr>
            <a:lvl6pPr marL="2144456" indent="0">
              <a:buNone/>
              <a:defRPr sz="1300"/>
            </a:lvl6pPr>
            <a:lvl7pPr marL="2573348" indent="0">
              <a:buNone/>
              <a:defRPr sz="1300"/>
            </a:lvl7pPr>
            <a:lvl8pPr marL="3002239" indent="0">
              <a:buNone/>
              <a:defRPr sz="1300"/>
            </a:lvl8pPr>
            <a:lvl9pPr marL="343113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985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  <a:prstGeom prst="rect">
            <a:avLst/>
          </a:prstGeom>
        </p:spPr>
        <p:txBody>
          <a:bodyPr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6551" y="1806496"/>
            <a:ext cx="6090195" cy="447477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499" y="1806496"/>
            <a:ext cx="6091869" cy="447477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900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  <a:prstGeom prst="rect">
            <a:avLst/>
          </a:prstGeom>
        </p:spPr>
        <p:txBody>
          <a:bodyPr lIns="85778" tIns="42890" rIns="85778" bIns="428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551" y="1727352"/>
            <a:ext cx="6060053" cy="7198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8892" indent="0">
              <a:buNone/>
              <a:defRPr sz="1900" b="1"/>
            </a:lvl2pPr>
            <a:lvl3pPr marL="857783" indent="0">
              <a:buNone/>
              <a:defRPr sz="1600" b="1"/>
            </a:lvl3pPr>
            <a:lvl4pPr marL="1286675" indent="0">
              <a:buNone/>
              <a:defRPr sz="1500" b="1"/>
            </a:lvl4pPr>
            <a:lvl5pPr marL="1715566" indent="0">
              <a:buNone/>
              <a:defRPr sz="1500" b="1"/>
            </a:lvl5pPr>
            <a:lvl6pPr marL="2144456" indent="0">
              <a:buNone/>
              <a:defRPr sz="1500" b="1"/>
            </a:lvl6pPr>
            <a:lvl7pPr marL="2573348" indent="0">
              <a:buNone/>
              <a:defRPr sz="1500" b="1"/>
            </a:lvl7pPr>
            <a:lvl8pPr marL="3002239" indent="0">
              <a:buNone/>
              <a:defRPr sz="1500" b="1"/>
            </a:lvl8pPr>
            <a:lvl9pPr marL="343113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551" y="2447184"/>
            <a:ext cx="6060053" cy="44471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640" y="1727352"/>
            <a:ext cx="6063401" cy="7198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8892" indent="0">
              <a:buNone/>
              <a:defRPr sz="1900" b="1"/>
            </a:lvl2pPr>
            <a:lvl3pPr marL="857783" indent="0">
              <a:buNone/>
              <a:defRPr sz="1600" b="1"/>
            </a:lvl3pPr>
            <a:lvl4pPr marL="1286675" indent="0">
              <a:buNone/>
              <a:defRPr sz="1500" b="1"/>
            </a:lvl4pPr>
            <a:lvl5pPr marL="1715566" indent="0">
              <a:buNone/>
              <a:defRPr sz="1500" b="1"/>
            </a:lvl5pPr>
            <a:lvl6pPr marL="2144456" indent="0">
              <a:buNone/>
              <a:defRPr sz="1500" b="1"/>
            </a:lvl6pPr>
            <a:lvl7pPr marL="2573348" indent="0">
              <a:buNone/>
              <a:defRPr sz="1500" b="1"/>
            </a:lvl7pPr>
            <a:lvl8pPr marL="3002239" indent="0">
              <a:buNone/>
              <a:defRPr sz="1500" b="1"/>
            </a:lvl8pPr>
            <a:lvl9pPr marL="343113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67640" y="2447184"/>
            <a:ext cx="6063401" cy="44471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179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9039"/>
            <a:ext cx="12344489" cy="1286405"/>
          </a:xfrm>
          <a:prstGeom prst="rect">
            <a:avLst/>
          </a:prstGeom>
        </p:spPr>
        <p:txBody>
          <a:bodyPr lIns="85778" tIns="42890" rIns="85778" bIns="42890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05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88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51" y="307784"/>
            <a:ext cx="4512805" cy="1307760"/>
          </a:xfrm>
          <a:prstGeom prst="rect">
            <a:avLst/>
          </a:prstGeom>
        </p:spPr>
        <p:txBody>
          <a:bodyPr lIns="85778" tIns="42890" rIns="85778" bIns="42890"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458" y="307784"/>
            <a:ext cx="7667582" cy="65865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551" y="1615545"/>
            <a:ext cx="4512805" cy="5278780"/>
          </a:xfrm>
        </p:spPr>
        <p:txBody>
          <a:bodyPr/>
          <a:lstStyle>
            <a:lvl1pPr marL="0" indent="0">
              <a:buNone/>
              <a:defRPr sz="1300"/>
            </a:lvl1pPr>
            <a:lvl2pPr marL="428892" indent="0">
              <a:buNone/>
              <a:defRPr sz="1200"/>
            </a:lvl2pPr>
            <a:lvl3pPr marL="857783" indent="0">
              <a:buNone/>
              <a:defRPr sz="900"/>
            </a:lvl3pPr>
            <a:lvl4pPr marL="1286675" indent="0">
              <a:buNone/>
              <a:defRPr sz="900"/>
            </a:lvl4pPr>
            <a:lvl5pPr marL="1715566" indent="0">
              <a:buNone/>
              <a:defRPr sz="900"/>
            </a:lvl5pPr>
            <a:lvl6pPr marL="2144456" indent="0">
              <a:buNone/>
              <a:defRPr sz="900"/>
            </a:lvl6pPr>
            <a:lvl7pPr marL="2573348" indent="0">
              <a:buNone/>
              <a:defRPr sz="900"/>
            </a:lvl7pPr>
            <a:lvl8pPr marL="3002239" indent="0">
              <a:buNone/>
              <a:defRPr sz="900"/>
            </a:lvl8pPr>
            <a:lvl9pPr marL="34311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725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264" y="5403148"/>
            <a:ext cx="8230219" cy="638178"/>
          </a:xfrm>
          <a:prstGeom prst="rect">
            <a:avLst/>
          </a:prstGeom>
        </p:spPr>
        <p:txBody>
          <a:bodyPr lIns="85778" tIns="42890" rIns="85778" bIns="42890"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9264" y="689685"/>
            <a:ext cx="8230219" cy="4630552"/>
          </a:xfrm>
        </p:spPr>
        <p:txBody>
          <a:bodyPr/>
          <a:lstStyle>
            <a:lvl1pPr marL="0" indent="0">
              <a:buNone/>
              <a:defRPr sz="3000"/>
            </a:lvl1pPr>
            <a:lvl2pPr marL="428892" indent="0">
              <a:buNone/>
              <a:defRPr sz="2700"/>
            </a:lvl2pPr>
            <a:lvl3pPr marL="857783" indent="0">
              <a:buNone/>
              <a:defRPr sz="2200"/>
            </a:lvl3pPr>
            <a:lvl4pPr marL="1286675" indent="0">
              <a:buNone/>
              <a:defRPr sz="1900"/>
            </a:lvl4pPr>
            <a:lvl5pPr marL="1715566" indent="0">
              <a:buNone/>
              <a:defRPr sz="1900"/>
            </a:lvl5pPr>
            <a:lvl6pPr marL="2144456" indent="0">
              <a:buNone/>
              <a:defRPr sz="1900"/>
            </a:lvl6pPr>
            <a:lvl7pPr marL="2573348" indent="0">
              <a:buNone/>
              <a:defRPr sz="1900"/>
            </a:lvl7pPr>
            <a:lvl8pPr marL="3002239" indent="0">
              <a:buNone/>
              <a:defRPr sz="1900"/>
            </a:lvl8pPr>
            <a:lvl9pPr marL="3431131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9264" y="6041328"/>
            <a:ext cx="8230219" cy="905759"/>
          </a:xfrm>
        </p:spPr>
        <p:txBody>
          <a:bodyPr/>
          <a:lstStyle>
            <a:lvl1pPr marL="0" indent="0">
              <a:buNone/>
              <a:defRPr sz="1300"/>
            </a:lvl1pPr>
            <a:lvl2pPr marL="428892" indent="0">
              <a:buNone/>
              <a:defRPr sz="1200"/>
            </a:lvl2pPr>
            <a:lvl3pPr marL="857783" indent="0">
              <a:buNone/>
              <a:defRPr sz="900"/>
            </a:lvl3pPr>
            <a:lvl4pPr marL="1286675" indent="0">
              <a:buNone/>
              <a:defRPr sz="900"/>
            </a:lvl4pPr>
            <a:lvl5pPr marL="1715566" indent="0">
              <a:buNone/>
              <a:defRPr sz="900"/>
            </a:lvl5pPr>
            <a:lvl6pPr marL="2144456" indent="0">
              <a:buNone/>
              <a:defRPr sz="900"/>
            </a:lvl6pPr>
            <a:lvl7pPr marL="2573348" indent="0">
              <a:buNone/>
              <a:defRPr sz="900"/>
            </a:lvl7pPr>
            <a:lvl8pPr marL="3002239" indent="0">
              <a:buNone/>
              <a:defRPr sz="900"/>
            </a:lvl8pPr>
            <a:lvl9pPr marL="34311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49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" y="1"/>
            <a:ext cx="13710889" cy="77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49" y="1806496"/>
            <a:ext cx="12342816" cy="44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68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2pPr>
      <a:lvl3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3pPr>
      <a:lvl4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4pPr>
      <a:lvl5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5pPr>
      <a:lvl6pPr marL="2358902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6pPr>
      <a:lvl7pPr marL="2787794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7pPr>
      <a:lvl8pPr marL="3216685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8pPr>
      <a:lvl9pPr marL="3645577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9pPr>
    </p:titleStyle>
    <p:bodyStyle>
      <a:lvl1pPr marL="321669" indent="-321669" algn="l" defTabSz="421445" rtl="0" eaLnBrk="0" fontAlgn="base" hangingPunct="0">
        <a:lnSpc>
          <a:spcPct val="93000"/>
        </a:lnSpc>
        <a:spcBef>
          <a:spcPts val="133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6948" indent="-268056" algn="l" defTabSz="421445" rtl="0" eaLnBrk="0" fontAlgn="base" hangingPunct="0">
        <a:lnSpc>
          <a:spcPct val="93000"/>
        </a:lnSpc>
        <a:spcBef>
          <a:spcPts val="10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72229" indent="-214446" algn="l" defTabSz="421445" rtl="0" eaLnBrk="0" fontAlgn="base" hangingPunct="0">
        <a:lnSpc>
          <a:spcPct val="93000"/>
        </a:lnSpc>
        <a:spcBef>
          <a:spcPts val="79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01120" indent="-214446" algn="l" defTabSz="421445" rtl="0" eaLnBrk="0" fontAlgn="base" hangingPunct="0">
        <a:lnSpc>
          <a:spcPct val="93000"/>
        </a:lnSpc>
        <a:spcBef>
          <a:spcPts val="53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30010" indent="-214446" algn="l" defTabSz="421445" rtl="0" eaLnBrk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358902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787794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16685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645577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92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83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675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566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456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348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239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31131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9" y="-27636"/>
            <a:ext cx="13761126" cy="77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549" y="307784"/>
            <a:ext cx="12342816" cy="128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49" y="1806496"/>
            <a:ext cx="12342816" cy="44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68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2pPr>
      <a:lvl3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3pPr>
      <a:lvl4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4pPr>
      <a:lvl5pPr algn="ctr" defTabSz="4214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5pPr>
      <a:lvl6pPr marL="2358902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6pPr>
      <a:lvl7pPr marL="2787794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7pPr>
      <a:lvl8pPr marL="3216685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8pPr>
      <a:lvl9pPr marL="3645577" indent="-214446" algn="ctr" defTabSz="4214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WenQuanYi Micro Hei" charset="0"/>
          <a:cs typeface="WenQuanYi Micro Hei" charset="0"/>
        </a:defRPr>
      </a:lvl9pPr>
    </p:titleStyle>
    <p:bodyStyle>
      <a:lvl1pPr marL="321669" indent="-321669" algn="l" defTabSz="421445" rtl="0" eaLnBrk="0" fontAlgn="base" hangingPunct="0">
        <a:lnSpc>
          <a:spcPct val="93000"/>
        </a:lnSpc>
        <a:spcBef>
          <a:spcPts val="133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6948" indent="-268056" algn="l" defTabSz="421445" rtl="0" eaLnBrk="0" fontAlgn="base" hangingPunct="0">
        <a:lnSpc>
          <a:spcPct val="93000"/>
        </a:lnSpc>
        <a:spcBef>
          <a:spcPts val="10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72229" indent="-214446" algn="l" defTabSz="421445" rtl="0" eaLnBrk="0" fontAlgn="base" hangingPunct="0">
        <a:lnSpc>
          <a:spcPct val="93000"/>
        </a:lnSpc>
        <a:spcBef>
          <a:spcPts val="79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01120" indent="-214446" algn="l" defTabSz="421445" rtl="0" eaLnBrk="0" fontAlgn="base" hangingPunct="0">
        <a:lnSpc>
          <a:spcPct val="93000"/>
        </a:lnSpc>
        <a:spcBef>
          <a:spcPts val="53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30010" indent="-214446" algn="l" defTabSz="421445" rtl="0" eaLnBrk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358902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787794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16685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645577" indent="-214446" algn="l" defTabSz="421445" rtl="0" fontAlgn="base" hangingPunct="0">
        <a:lnSpc>
          <a:spcPct val="93000"/>
        </a:lnSpc>
        <a:spcBef>
          <a:spcPts val="27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92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83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675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566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456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348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239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31131" algn="l" defTabSz="8577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poynter.org/wp-content/uploads/2020/06/By-Illus_manshutterstock-scaled.jpg"/>
          <p:cNvPicPr>
            <a:picLocks noChangeAspect="1" noChangeArrowheads="1"/>
          </p:cNvPicPr>
          <p:nvPr/>
        </p:nvPicPr>
        <p:blipFill>
          <a:blip r:embed="rId3" cstate="print"/>
          <a:srcRect l="4592" t="9726" b="6390"/>
          <a:stretch>
            <a:fillRect/>
          </a:stretch>
        </p:blipFill>
        <p:spPr bwMode="auto">
          <a:xfrm flipH="1">
            <a:off x="-21206" y="0"/>
            <a:ext cx="13738794" cy="7549620"/>
          </a:xfrm>
          <a:prstGeom prst="rect">
            <a:avLst/>
          </a:prstGeom>
          <a:noFill/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6730BF0-BE0D-4F3C-9FF6-F6179F72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06" y="2707084"/>
            <a:ext cx="7020000" cy="1800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>
              <a:lnSpc>
                <a:spcPct val="120000"/>
              </a:lnSpc>
              <a:defRPr/>
            </a:pPr>
            <a:endParaRPr lang="ru-RU" altLang="ru-RU" sz="1600" b="1" kern="0" cap="all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6066" y="2969832"/>
            <a:ext cx="648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spcBef>
                <a:spcPts val="1425"/>
              </a:spcBef>
              <a:defRPr sz="32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spcBef>
                <a:spcPts val="1138"/>
              </a:spcBef>
              <a:defRPr sz="28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spcBef>
                <a:spcPts val="850"/>
              </a:spcBef>
              <a:defRPr sz="24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kern="0" dirty="0" smtClean="0">
                <a:solidFill>
                  <a:srgbClr val="002060"/>
                </a:solidFill>
                <a:latin typeface="Arial Black" pitchFamily="34" charset="0"/>
              </a:rPr>
              <a:t>РОЛЬ ВЕНДОРА 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kern="0" dirty="0" smtClean="0">
                <a:solidFill>
                  <a:srgbClr val="002060"/>
                </a:solidFill>
                <a:latin typeface="Arial Black" pitchFamily="34" charset="0"/>
              </a:rPr>
              <a:t>IT-ТРАНСФОРМАЦИИ БИЗНЕСА БАНКОВ: РЕАЛЬНЫЕ КЕЙСЫ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b="1" kern="0" dirty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b="1" dirty="0">
              <a:solidFill>
                <a:schemeClr val="tx1"/>
              </a:solidFill>
            </a:endParaRPr>
          </a:p>
        </p:txBody>
      </p:sp>
      <p:pic>
        <p:nvPicPr>
          <p:cNvPr id="16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54" y="258812"/>
            <a:ext cx="2541281" cy="6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06066" y="4939332"/>
            <a:ext cx="637318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spcBef>
                <a:spcPts val="1425"/>
              </a:spcBef>
              <a:defRPr sz="32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spcBef>
                <a:spcPts val="1138"/>
              </a:spcBef>
              <a:defRPr sz="28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spcBef>
                <a:spcPts val="850"/>
              </a:spcBef>
              <a:defRPr sz="24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altLang="ru-RU" sz="1900" dirty="0">
                <a:solidFill>
                  <a:schemeClr val="bg1"/>
                </a:solidFill>
                <a:latin typeface="Arial Black" pitchFamily="34" charset="0"/>
              </a:rPr>
              <a:t>Александр </a:t>
            </a:r>
            <a:r>
              <a:rPr lang="ru-RU" altLang="ru-RU" sz="1900" dirty="0" err="1" smtClean="0">
                <a:solidFill>
                  <a:schemeClr val="bg1"/>
                </a:solidFill>
                <a:latin typeface="Arial Black" pitchFamily="34" charset="0"/>
              </a:rPr>
              <a:t>Генцис</a:t>
            </a:r>
            <a:endParaRPr lang="ru-RU" altLang="ru-RU" sz="19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altLang="ru-RU" sz="1900" dirty="0" smtClean="0">
                <a:solidFill>
                  <a:schemeClr val="bg1"/>
                </a:solidFill>
              </a:rPr>
              <a:t>Член </a:t>
            </a:r>
            <a:r>
              <a:rPr lang="ru-RU" altLang="ru-RU" sz="1900" dirty="0">
                <a:solidFill>
                  <a:schemeClr val="bg1"/>
                </a:solidFill>
              </a:rPr>
              <a:t>Совета директоров компании «Диасофт</a:t>
            </a:r>
            <a:r>
              <a:rPr lang="ru-RU" altLang="ru-RU" sz="1900" dirty="0" smtClean="0">
                <a:solidFill>
                  <a:schemeClr val="bg1"/>
                </a:solidFill>
              </a:rPr>
              <a:t>»</a:t>
            </a:r>
            <a:endParaRPr lang="ru-RU" altLang="ru-RU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poynter.org/wp-content/uploads/2020/06/By-Illus_manshutterstock-scaled.jpg"/>
          <p:cNvPicPr>
            <a:picLocks noChangeAspect="1" noChangeArrowheads="1"/>
          </p:cNvPicPr>
          <p:nvPr/>
        </p:nvPicPr>
        <p:blipFill>
          <a:blip r:embed="rId3" cstate="print"/>
          <a:srcRect l="4592" t="9726" b="6390"/>
          <a:stretch>
            <a:fillRect/>
          </a:stretch>
        </p:blipFill>
        <p:spPr bwMode="auto">
          <a:xfrm flipH="1">
            <a:off x="-21206" y="0"/>
            <a:ext cx="13738794" cy="7549620"/>
          </a:xfrm>
          <a:prstGeom prst="rect">
            <a:avLst/>
          </a:prstGeom>
          <a:noFill/>
        </p:spPr>
      </p:pic>
      <p:pic>
        <p:nvPicPr>
          <p:cNvPr id="16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54" y="258812"/>
            <a:ext cx="2541281" cy="6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0122" y="2779092"/>
            <a:ext cx="2520000" cy="487305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Спасибо!</a:t>
            </a:r>
            <a:endParaRPr lang="en-US" sz="3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122" y="3499172"/>
            <a:ext cx="3420000" cy="1699432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6"/>
              </a:spcBef>
              <a:spcAft>
                <a:spcPts val="126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127018, Москва </a:t>
            </a:r>
          </a:p>
          <a:p>
            <a:pPr>
              <a:spcBef>
                <a:spcPts val="126"/>
              </a:spcBef>
              <a:spcAft>
                <a:spcPts val="126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Полковая, д. 3, стр. 14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6"/>
              </a:spcBef>
              <a:spcAft>
                <a:spcPts val="126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+7 (495) 780 7577</a:t>
            </a:r>
          </a:p>
          <a:p>
            <a:pPr>
              <a:spcBef>
                <a:spcPts val="126"/>
              </a:spcBef>
              <a:spcAft>
                <a:spcPts val="126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info@diasoft.ru </a:t>
            </a:r>
          </a:p>
          <a:p>
            <a:pPr>
              <a:spcBef>
                <a:spcPts val="126"/>
              </a:spcBef>
              <a:spcAft>
                <a:spcPts val="126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www.diasoft.ru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/>
          <p:cNvSpPr/>
          <p:nvPr/>
        </p:nvSpPr>
        <p:spPr>
          <a:xfrm>
            <a:off x="-26206" y="-49370"/>
            <a:ext cx="13770000" cy="3870000"/>
          </a:xfrm>
          <a:prstGeom prst="rect">
            <a:avLst/>
          </a:prstGeom>
          <a:gradFill rotWithShape="0">
            <a:gsLst>
              <a:gs pos="18000">
                <a:srgbClr val="254061"/>
              </a:gs>
              <a:gs pos="100000">
                <a:srgbClr val="060A0E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2857500"/>
            <a:ext cx="1371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ТРЕНДЫ рынка</a:t>
            </a:r>
            <a:endParaRPr lang="ru-RU" altLang="ru-RU" sz="3000" b="1" kern="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4590922" y="1914996"/>
            <a:ext cx="2880000" cy="3025204"/>
            <a:chOff x="4590922" y="1914996"/>
            <a:chExt cx="2880000" cy="3025204"/>
          </a:xfrm>
        </p:grpSpPr>
        <p:sp>
          <p:nvSpPr>
            <p:cNvPr id="18" name="Прямоугольник 11"/>
            <p:cNvSpPr>
              <a:spLocks noChangeArrowheads="1"/>
            </p:cNvSpPr>
            <p:nvPr/>
          </p:nvSpPr>
          <p:spPr bwMode="auto">
            <a:xfrm>
              <a:off x="4607984" y="2923108"/>
              <a:ext cx="270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b="1" dirty="0" smtClean="0">
                  <a:solidFill>
                    <a:schemeClr val="bg1"/>
                  </a:solidFill>
                  <a:latin typeface="Arial Black" pitchFamily="34" charset="0"/>
                </a:rPr>
                <a:t>Автоматизация производства</a:t>
              </a:r>
            </a:p>
          </p:txBody>
        </p:sp>
        <p:sp>
          <p:nvSpPr>
            <p:cNvPr id="30" name="Прямоугольник 11"/>
            <p:cNvSpPr>
              <a:spLocks noChangeArrowheads="1"/>
            </p:cNvSpPr>
            <p:nvPr/>
          </p:nvSpPr>
          <p:spPr bwMode="auto">
            <a:xfrm>
              <a:off x="4590922" y="4293869"/>
              <a:ext cx="288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Перенос всех продуктов в цифровые каналы</a:t>
              </a:r>
              <a:endPara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4690347" y="1914996"/>
              <a:ext cx="864000" cy="864096"/>
              <a:chOff x="450082" y="1914996"/>
              <a:chExt cx="864000" cy="864096"/>
            </a:xfrm>
          </p:grpSpPr>
          <p:sp>
            <p:nvSpPr>
              <p:cNvPr id="35" name="Овал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B7F3543-3E57-4477-928B-09378E113913}"/>
                  </a:ext>
                </a:extLst>
              </p:cNvPr>
              <p:cNvSpPr/>
              <p:nvPr/>
            </p:nvSpPr>
            <p:spPr bwMode="auto">
              <a:xfrm>
                <a:off x="567082" y="2032044"/>
                <a:ext cx="630000" cy="630000"/>
              </a:xfrm>
              <a:prstGeom prst="ellipse">
                <a:avLst/>
              </a:prstGeom>
              <a:solidFill>
                <a:srgbClr val="00B0F0"/>
              </a:solidFill>
              <a:ln w="76200">
                <a:noFill/>
              </a:ln>
              <a:effectLst>
                <a:outerShdw blurRad="88900" dist="38100" dir="2700000" sx="103000" sy="103000" algn="tl" rotWithShape="0">
                  <a:schemeClr val="bg1">
                    <a:lumMod val="65000"/>
                    <a:alpha val="48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 smtClean="0">
                    <a:solidFill>
                      <a:srgbClr val="FFFFFF"/>
                    </a:solidFill>
                    <a:latin typeface="Arial Black" pitchFamily="34" charset="0"/>
                    <a:ea typeface="MS PGothic" charset="-128"/>
                  </a:rPr>
                  <a:t>2</a:t>
                </a:r>
                <a:endParaRPr lang="ru-RU" sz="3000" dirty="0">
                  <a:solidFill>
                    <a:srgbClr val="FFFFFF"/>
                  </a:solidFill>
                  <a:latin typeface="Arial Black" pitchFamily="34" charset="0"/>
                  <a:ea typeface="MS PGothic" charset="-128"/>
                </a:endParaRPr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415864BF-C006-4B65-9B17-481E00BF90FA}"/>
                  </a:ext>
                </a:extLst>
              </p:cNvPr>
              <p:cNvSpPr/>
              <p:nvPr/>
            </p:nvSpPr>
            <p:spPr bwMode="auto">
              <a:xfrm>
                <a:off x="450082" y="1914996"/>
                <a:ext cx="864000" cy="86409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  <p:sp>
          <p:nvSpPr>
            <p:cNvPr id="42" name="Равнобедренный треугольник 41"/>
            <p:cNvSpPr/>
            <p:nvPr/>
          </p:nvSpPr>
          <p:spPr bwMode="auto">
            <a:xfrm rot="10800000">
              <a:off x="4698570" y="4003227"/>
              <a:ext cx="288000" cy="144016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86466" y="1914996"/>
            <a:ext cx="3437534" cy="4158352"/>
            <a:chOff x="486466" y="1914996"/>
            <a:chExt cx="3437534" cy="4158352"/>
          </a:xfrm>
        </p:grpSpPr>
        <p:sp>
          <p:nvSpPr>
            <p:cNvPr id="16" name="Прямоугольник 11"/>
            <p:cNvSpPr>
              <a:spLocks noChangeArrowheads="1"/>
            </p:cNvSpPr>
            <p:nvPr/>
          </p:nvSpPr>
          <p:spPr bwMode="auto">
            <a:xfrm>
              <a:off x="486466" y="2923108"/>
              <a:ext cx="270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b="1" dirty="0" smtClean="0">
                  <a:solidFill>
                    <a:schemeClr val="bg1"/>
                  </a:solidFill>
                  <a:latin typeface="Arial Black" pitchFamily="34" charset="0"/>
                </a:rPr>
                <a:t>Популярность интернета</a:t>
              </a:r>
              <a:endParaRPr lang="ru-RU" sz="12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 bwMode="auto">
            <a:xfrm rot="10800000">
              <a:off x="594098" y="4003227"/>
              <a:ext cx="288000" cy="144016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" name="Прямоугольник 11"/>
            <p:cNvSpPr>
              <a:spLocks noChangeArrowheads="1"/>
            </p:cNvSpPr>
            <p:nvPr/>
          </p:nvSpPr>
          <p:spPr bwMode="auto">
            <a:xfrm>
              <a:off x="504000" y="4293869"/>
              <a:ext cx="342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Необходимость цифровых суперсервисов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594098" y="1914996"/>
              <a:ext cx="864000" cy="864096"/>
              <a:chOff x="450082" y="1914996"/>
              <a:chExt cx="864000" cy="864096"/>
            </a:xfrm>
          </p:grpSpPr>
          <p:sp>
            <p:nvSpPr>
              <p:cNvPr id="13" name="Овал 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B7F3543-3E57-4477-928B-09378E113913}"/>
                  </a:ext>
                </a:extLst>
              </p:cNvPr>
              <p:cNvSpPr/>
              <p:nvPr/>
            </p:nvSpPr>
            <p:spPr bwMode="auto">
              <a:xfrm>
                <a:off x="567082" y="2032044"/>
                <a:ext cx="630000" cy="630000"/>
              </a:xfrm>
              <a:prstGeom prst="ellipse">
                <a:avLst/>
              </a:prstGeom>
              <a:solidFill>
                <a:srgbClr val="00B0F0"/>
              </a:solidFill>
              <a:ln w="76200">
                <a:noFill/>
              </a:ln>
              <a:effectLst>
                <a:outerShdw blurRad="88900" dist="38100" dir="2700000" sx="103000" sy="103000" algn="tl" rotWithShape="0">
                  <a:schemeClr val="bg1">
                    <a:lumMod val="65000"/>
                    <a:alpha val="48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000" dirty="0" smtClean="0">
                    <a:solidFill>
                      <a:srgbClr val="FFFFFF"/>
                    </a:solidFill>
                    <a:latin typeface="Arial Black" pitchFamily="34" charset="0"/>
                    <a:ea typeface="MS PGothic" charset="-128"/>
                  </a:rPr>
                  <a:t>1</a:t>
                </a:r>
                <a:endParaRPr lang="ru-RU" sz="3000" dirty="0">
                  <a:solidFill>
                    <a:srgbClr val="FFFFFF"/>
                  </a:solidFill>
                  <a:latin typeface="Arial Black" pitchFamily="34" charset="0"/>
                  <a:ea typeface="MS PGothic" charset="-128"/>
                </a:endParaRPr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415864BF-C006-4B65-9B17-481E00BF90FA}"/>
                  </a:ext>
                </a:extLst>
              </p:cNvPr>
              <p:cNvSpPr/>
              <p:nvPr/>
            </p:nvSpPr>
            <p:spPr bwMode="auto">
              <a:xfrm>
                <a:off x="450082" y="1914996"/>
                <a:ext cx="864000" cy="86409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 bwMode="auto">
            <a:xfrm>
              <a:off x="594098" y="5083348"/>
              <a:ext cx="36000" cy="990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4000" y="5083348"/>
              <a:ext cx="2880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По данным </a:t>
              </a:r>
              <a:r>
                <a:rPr lang="en-U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Digital 2020, </a:t>
              </a:r>
              <a:r>
                <a:rPr lang="ru-RU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сегодня интернетом пользуется 81% россиян и проводит в сети более 7 часов в день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677458" y="1914996"/>
            <a:ext cx="4158000" cy="4968352"/>
            <a:chOff x="8677458" y="1914996"/>
            <a:chExt cx="4158000" cy="4968352"/>
          </a:xfrm>
        </p:grpSpPr>
        <p:sp>
          <p:nvSpPr>
            <p:cNvPr id="19" name="Прямоугольник 11"/>
            <p:cNvSpPr>
              <a:spLocks noChangeArrowheads="1"/>
            </p:cNvSpPr>
            <p:nvPr/>
          </p:nvSpPr>
          <p:spPr bwMode="auto">
            <a:xfrm>
              <a:off x="8677458" y="2923108"/>
              <a:ext cx="270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b="1" dirty="0" smtClean="0">
                  <a:solidFill>
                    <a:schemeClr val="bg1"/>
                  </a:solidFill>
                  <a:latin typeface="Arial Black" pitchFamily="34" charset="0"/>
                </a:rPr>
                <a:t>Цифровая экономика</a:t>
              </a:r>
            </a:p>
          </p:txBody>
        </p:sp>
        <p:sp>
          <p:nvSpPr>
            <p:cNvPr id="31" name="Прямоугольник 11"/>
            <p:cNvSpPr>
              <a:spLocks noChangeArrowheads="1"/>
            </p:cNvSpPr>
            <p:nvPr/>
          </p:nvSpPr>
          <p:spPr bwMode="auto">
            <a:xfrm>
              <a:off x="8695458" y="4293869"/>
              <a:ext cx="342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Обязательная цифровизация в госсекторе</a:t>
              </a:r>
              <a:endPara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786596" y="1914996"/>
              <a:ext cx="864000" cy="864096"/>
              <a:chOff x="450082" y="1914996"/>
              <a:chExt cx="864000" cy="864096"/>
            </a:xfrm>
          </p:grpSpPr>
          <p:sp>
            <p:nvSpPr>
              <p:cNvPr id="38" name="Овал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B7F3543-3E57-4477-928B-09378E113913}"/>
                  </a:ext>
                </a:extLst>
              </p:cNvPr>
              <p:cNvSpPr/>
              <p:nvPr/>
            </p:nvSpPr>
            <p:spPr bwMode="auto">
              <a:xfrm>
                <a:off x="567082" y="2032044"/>
                <a:ext cx="630000" cy="630000"/>
              </a:xfrm>
              <a:prstGeom prst="ellipse">
                <a:avLst/>
              </a:prstGeom>
              <a:solidFill>
                <a:srgbClr val="00B0F0"/>
              </a:solidFill>
              <a:ln w="76200">
                <a:noFill/>
              </a:ln>
              <a:effectLst>
                <a:outerShdw blurRad="88900" dist="38100" dir="2700000" sx="103000" sy="103000" algn="tl" rotWithShape="0">
                  <a:schemeClr val="bg1">
                    <a:lumMod val="65000"/>
                    <a:alpha val="48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 smtClean="0">
                    <a:solidFill>
                      <a:srgbClr val="FFFFFF"/>
                    </a:solidFill>
                    <a:latin typeface="Arial Black" pitchFamily="34" charset="0"/>
                    <a:ea typeface="MS PGothic" charset="-128"/>
                  </a:rPr>
                  <a:t>3</a:t>
                </a:r>
                <a:endParaRPr lang="ru-RU" sz="3000" dirty="0">
                  <a:solidFill>
                    <a:srgbClr val="FFFFFF"/>
                  </a:solidFill>
                  <a:latin typeface="Arial Black" pitchFamily="34" charset="0"/>
                  <a:ea typeface="MS PGothic" charset="-128"/>
                </a:endParaRP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415864BF-C006-4B65-9B17-481E00BF90FA}"/>
                  </a:ext>
                </a:extLst>
              </p:cNvPr>
              <p:cNvSpPr/>
              <p:nvPr/>
            </p:nvSpPr>
            <p:spPr bwMode="auto">
              <a:xfrm>
                <a:off x="450082" y="1914996"/>
                <a:ext cx="864000" cy="86409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  <p:sp>
          <p:nvSpPr>
            <p:cNvPr id="41" name="Равнобедренный треугольник 40"/>
            <p:cNvSpPr/>
            <p:nvPr/>
          </p:nvSpPr>
          <p:spPr bwMode="auto">
            <a:xfrm rot="10800000">
              <a:off x="8786532" y="4003227"/>
              <a:ext cx="288000" cy="144016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75458" y="5011340"/>
              <a:ext cx="3960000" cy="1800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rPr>
                <a:t>«Сегодня скорость технологических изменений в мире многократно возрастает, и мы должны создать собственные технологии и стандарты по тем направлениям, которые определяют будущее. Речь прежде всего об искусственном интеллекте, генетике, новых материалах, источниках энергии, цифровых технологиях» (В.В.Путин)</a:t>
              </a:r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8786532" y="5083348"/>
              <a:ext cx="36000" cy="1800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5113" b="5793"/>
          <a:stretch>
            <a:fillRect/>
          </a:stretch>
        </p:blipFill>
        <p:spPr bwMode="auto">
          <a:xfrm>
            <a:off x="9811562" y="-66068"/>
            <a:ext cx="3960000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5"/>
          <p:cNvGrpSpPr>
            <a:grpSpLocks noChangeAspect="1"/>
          </p:cNvGrpSpPr>
          <p:nvPr/>
        </p:nvGrpSpPr>
        <p:grpSpPr>
          <a:xfrm>
            <a:off x="53979" y="366812"/>
            <a:ext cx="3600000" cy="720000"/>
            <a:chOff x="5058594" y="1729048"/>
            <a:chExt cx="4235212" cy="847042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5058594" y="1729048"/>
              <a:ext cx="4235212" cy="8470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9" name="Picture 2" descr="C:\Users\mlifanova\Desktop\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94" y="1835020"/>
              <a:ext cx="2520000" cy="58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bg1"/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3</a:t>
            </a:fld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936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ДИАСОФТ – это:</a:t>
            </a:r>
            <a:endParaRPr lang="ru-RU" altLang="ru-RU" sz="3000" b="1" kern="0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22090" y="2347044"/>
            <a:ext cx="3870040" cy="4078039"/>
            <a:chOff x="522090" y="2347044"/>
            <a:chExt cx="3870040" cy="4078039"/>
          </a:xfrm>
        </p:grpSpPr>
        <p:sp>
          <p:nvSpPr>
            <p:cNvPr id="11" name="Прямоугольник 11"/>
            <p:cNvSpPr>
              <a:spLocks noChangeArrowheads="1"/>
            </p:cNvSpPr>
            <p:nvPr/>
          </p:nvSpPr>
          <p:spPr bwMode="auto">
            <a:xfrm>
              <a:off x="882130" y="2347044"/>
              <a:ext cx="3510000" cy="40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100% российская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компания</a:t>
              </a:r>
            </a:p>
            <a:p>
              <a:pPr lvl="0"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Системообразующая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организация</a:t>
              </a:r>
            </a:p>
            <a:p>
              <a:pPr lvl="0"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30 лет на рынке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разработки, внедрения и сопровождения комплексных систем автоматизации банков, страховых и инвестиционных организаций, казначейств корпораций</a:t>
              </a:r>
            </a:p>
            <a:p>
              <a:pPr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Признание</a:t>
              </a:r>
              <a:r>
                <a:rPr lang="ru-RU" sz="1600" dirty="0" smtClean="0">
                  <a:solidFill>
                    <a:srgbClr val="B11832"/>
                  </a:solidFill>
                  <a:latin typeface="Arial Black" pitchFamily="34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международных экспертов: 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Forrester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Celent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и т.д.</a:t>
              </a: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522090" y="2419052"/>
              <a:ext cx="269063" cy="1774948"/>
              <a:chOff x="522090" y="2419052"/>
              <a:chExt cx="269063" cy="1774948"/>
            </a:xfrm>
          </p:grpSpPr>
          <p:grpSp>
            <p:nvGrpSpPr>
              <p:cNvPr id="13" name="Группа 12"/>
              <p:cNvGrpSpPr>
                <a:grpSpLocks noChangeAspect="1"/>
              </p:cNvGrpSpPr>
              <p:nvPr/>
            </p:nvGrpSpPr>
            <p:grpSpPr>
              <a:xfrm>
                <a:off x="522090" y="2419052"/>
                <a:ext cx="269063" cy="216000"/>
                <a:chOff x="268380" y="6609809"/>
                <a:chExt cx="309235" cy="248250"/>
              </a:xfrm>
            </p:grpSpPr>
            <p:sp>
              <p:nvSpPr>
                <p:cNvPr id="14" name="Ромб 13"/>
                <p:cNvSpPr>
                  <a:spLocks noChangeAspect="1"/>
                </p:cNvSpPr>
                <p:nvPr/>
              </p:nvSpPr>
              <p:spPr bwMode="auto">
                <a:xfrm flipH="1">
                  <a:off x="433615" y="6666084"/>
                  <a:ext cx="144000" cy="135701"/>
                </a:xfrm>
                <a:prstGeom prst="diamond">
                  <a:avLst/>
                </a:prstGeom>
                <a:solidFill>
                  <a:srgbClr val="00206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  <p:sp>
              <p:nvSpPr>
                <p:cNvPr id="15" name="Ромб 14"/>
                <p:cNvSpPr/>
                <p:nvPr/>
              </p:nvSpPr>
              <p:spPr bwMode="auto">
                <a:xfrm flipH="1">
                  <a:off x="268380" y="6609809"/>
                  <a:ext cx="263433" cy="248250"/>
                </a:xfrm>
                <a:prstGeom prst="diamond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</p:grpSp>
          <p:grpSp>
            <p:nvGrpSpPr>
              <p:cNvPr id="44" name="Группа 43"/>
              <p:cNvGrpSpPr>
                <a:grpSpLocks noChangeAspect="1"/>
              </p:cNvGrpSpPr>
              <p:nvPr/>
            </p:nvGrpSpPr>
            <p:grpSpPr>
              <a:xfrm>
                <a:off x="522090" y="3067124"/>
                <a:ext cx="269063" cy="216000"/>
                <a:chOff x="268380" y="6609809"/>
                <a:chExt cx="309235" cy="248250"/>
              </a:xfrm>
            </p:grpSpPr>
            <p:sp>
              <p:nvSpPr>
                <p:cNvPr id="45" name="Ромб 44"/>
                <p:cNvSpPr>
                  <a:spLocks noChangeAspect="1"/>
                </p:cNvSpPr>
                <p:nvPr/>
              </p:nvSpPr>
              <p:spPr bwMode="auto">
                <a:xfrm flipH="1">
                  <a:off x="433615" y="6666084"/>
                  <a:ext cx="144000" cy="135701"/>
                </a:xfrm>
                <a:prstGeom prst="diamond">
                  <a:avLst/>
                </a:prstGeom>
                <a:solidFill>
                  <a:srgbClr val="00206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  <p:sp>
              <p:nvSpPr>
                <p:cNvPr id="46" name="Ромб 45"/>
                <p:cNvSpPr/>
                <p:nvPr/>
              </p:nvSpPr>
              <p:spPr bwMode="auto">
                <a:xfrm flipH="1">
                  <a:off x="268380" y="6609809"/>
                  <a:ext cx="263433" cy="248250"/>
                </a:xfrm>
                <a:prstGeom prst="diamond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</p:grpSp>
          <p:grpSp>
            <p:nvGrpSpPr>
              <p:cNvPr id="47" name="Группа 46"/>
              <p:cNvGrpSpPr>
                <a:grpSpLocks noChangeAspect="1"/>
              </p:cNvGrpSpPr>
              <p:nvPr/>
            </p:nvGrpSpPr>
            <p:grpSpPr>
              <a:xfrm>
                <a:off x="522090" y="3978000"/>
                <a:ext cx="269063" cy="216000"/>
                <a:chOff x="268380" y="6609809"/>
                <a:chExt cx="309235" cy="248250"/>
              </a:xfrm>
            </p:grpSpPr>
            <p:sp>
              <p:nvSpPr>
                <p:cNvPr id="48" name="Ромб 47"/>
                <p:cNvSpPr>
                  <a:spLocks noChangeAspect="1"/>
                </p:cNvSpPr>
                <p:nvPr/>
              </p:nvSpPr>
              <p:spPr bwMode="auto">
                <a:xfrm flipH="1">
                  <a:off x="433615" y="6666084"/>
                  <a:ext cx="144000" cy="135701"/>
                </a:xfrm>
                <a:prstGeom prst="diamond">
                  <a:avLst/>
                </a:prstGeom>
                <a:solidFill>
                  <a:srgbClr val="00206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  <p:sp>
              <p:nvSpPr>
                <p:cNvPr id="49" name="Ромб 48"/>
                <p:cNvSpPr/>
                <p:nvPr/>
              </p:nvSpPr>
              <p:spPr bwMode="auto">
                <a:xfrm flipH="1">
                  <a:off x="268380" y="6609809"/>
                  <a:ext cx="263433" cy="248250"/>
                </a:xfrm>
                <a:prstGeom prst="diamond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932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98659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48002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97330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246656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895997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45323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94658" algn="l" defTabSz="1298659" rtl="0" eaLnBrk="1" latinLnBrk="0" hangingPunct="1"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300" dirty="0">
                    <a:solidFill>
                      <a:srgbClr val="FFFFFF"/>
                    </a:solidFill>
                    <a:ea typeface="MS PGothic" charset="-128"/>
                  </a:endParaRPr>
                </a:p>
              </p:txBody>
            </p:sp>
          </p:grpSp>
        </p:grpSp>
        <p:grpSp>
          <p:nvGrpSpPr>
            <p:cNvPr id="50" name="Группа 49"/>
            <p:cNvGrpSpPr>
              <a:grpSpLocks noChangeAspect="1"/>
            </p:cNvGrpSpPr>
            <p:nvPr/>
          </p:nvGrpSpPr>
          <p:grpSpPr>
            <a:xfrm>
              <a:off x="522090" y="5850000"/>
              <a:ext cx="269063" cy="216000"/>
              <a:chOff x="268380" y="6609809"/>
              <a:chExt cx="309235" cy="248250"/>
            </a:xfrm>
          </p:grpSpPr>
          <p:sp>
            <p:nvSpPr>
              <p:cNvPr id="51" name="Ромб 50"/>
              <p:cNvSpPr>
                <a:spLocks noChangeAspect="1"/>
              </p:cNvSpPr>
              <p:nvPr/>
            </p:nvSpPr>
            <p:spPr bwMode="auto">
              <a:xfrm flipH="1">
                <a:off x="433615" y="6666084"/>
                <a:ext cx="144000" cy="135701"/>
              </a:xfrm>
              <a:prstGeom prst="diamond">
                <a:avLst/>
              </a:prstGeom>
              <a:solidFill>
                <a:srgbClr val="00206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  <p:sp>
            <p:nvSpPr>
              <p:cNvPr id="52" name="Ромб 51"/>
              <p:cNvSpPr/>
              <p:nvPr/>
            </p:nvSpPr>
            <p:spPr bwMode="auto">
              <a:xfrm flipH="1">
                <a:off x="268380" y="6609809"/>
                <a:ext cx="263433" cy="248250"/>
              </a:xfrm>
              <a:prstGeom prst="diamond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4914578" y="2347044"/>
            <a:ext cx="4301031" cy="3200876"/>
            <a:chOff x="4717523" y="2347044"/>
            <a:chExt cx="4301031" cy="3200876"/>
          </a:xfrm>
        </p:grpSpPr>
        <p:sp>
          <p:nvSpPr>
            <p:cNvPr id="16" name="Прямоугольник 11"/>
            <p:cNvSpPr>
              <a:spLocks noChangeArrowheads="1"/>
            </p:cNvSpPr>
            <p:nvPr/>
          </p:nvSpPr>
          <p:spPr bwMode="auto">
            <a:xfrm>
              <a:off x="5058554" y="2347044"/>
              <a:ext cx="3960000" cy="320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175</a:t>
              </a:r>
              <a:r>
                <a:rPr lang="ru-RU" sz="1600" dirty="0" smtClean="0">
                  <a:solidFill>
                    <a:srgbClr val="002060"/>
                  </a:solidFill>
                  <a:latin typeface="Arial Black" pitchFamily="34" charset="0"/>
                </a:rPr>
                <a:t> </a:t>
              </a: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клиентов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(51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банк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из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ТОП-100)</a:t>
              </a:r>
            </a:p>
            <a:p>
              <a:pPr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200+ проектов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в год, большая часть из которых – проекты цифровой трансформации</a:t>
              </a:r>
            </a:p>
            <a:p>
              <a:pPr lvl="0" indent="-1588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None/>
              </a:pPr>
              <a:r>
                <a:rPr lang="ru-RU" sz="1800" dirty="0" smtClean="0">
                  <a:solidFill>
                    <a:srgbClr val="002060"/>
                  </a:solidFill>
                  <a:latin typeface="Arial Black" pitchFamily="34" charset="0"/>
                </a:rPr>
                <a:t>15 лет опыта в цифровой трансформации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–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развитие цифровой 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омниканальной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платформы для государственных и коммерческих организаций</a:t>
              </a:r>
            </a:p>
          </p:txBody>
        </p:sp>
        <p:grpSp>
          <p:nvGrpSpPr>
            <p:cNvPr id="55" name="Группа 12"/>
            <p:cNvGrpSpPr>
              <a:grpSpLocks noChangeAspect="1"/>
            </p:cNvGrpSpPr>
            <p:nvPr/>
          </p:nvGrpSpPr>
          <p:grpSpPr>
            <a:xfrm>
              <a:off x="4717523" y="2419052"/>
              <a:ext cx="269063" cy="216000"/>
              <a:chOff x="268380" y="6609809"/>
              <a:chExt cx="309235" cy="248250"/>
            </a:xfrm>
          </p:grpSpPr>
          <p:sp>
            <p:nvSpPr>
              <p:cNvPr id="62" name="Ромб 61"/>
              <p:cNvSpPr>
                <a:spLocks noChangeAspect="1"/>
              </p:cNvSpPr>
              <p:nvPr/>
            </p:nvSpPr>
            <p:spPr bwMode="auto">
              <a:xfrm flipH="1">
                <a:off x="433615" y="6666084"/>
                <a:ext cx="144000" cy="135701"/>
              </a:xfrm>
              <a:prstGeom prst="diamond">
                <a:avLst/>
              </a:prstGeom>
              <a:solidFill>
                <a:srgbClr val="00206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  <p:sp>
            <p:nvSpPr>
              <p:cNvPr id="63" name="Ромб 62"/>
              <p:cNvSpPr/>
              <p:nvPr/>
            </p:nvSpPr>
            <p:spPr bwMode="auto">
              <a:xfrm flipH="1">
                <a:off x="268380" y="6609809"/>
                <a:ext cx="263433" cy="248250"/>
              </a:xfrm>
              <a:prstGeom prst="diamond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  <p:grpSp>
          <p:nvGrpSpPr>
            <p:cNvPr id="56" name="Группа 43"/>
            <p:cNvGrpSpPr>
              <a:grpSpLocks noChangeAspect="1"/>
            </p:cNvGrpSpPr>
            <p:nvPr/>
          </p:nvGrpSpPr>
          <p:grpSpPr>
            <a:xfrm>
              <a:off x="4717523" y="3067124"/>
              <a:ext cx="269063" cy="216000"/>
              <a:chOff x="268380" y="6609809"/>
              <a:chExt cx="309235" cy="248250"/>
            </a:xfrm>
          </p:grpSpPr>
          <p:sp>
            <p:nvSpPr>
              <p:cNvPr id="60" name="Ромб 59"/>
              <p:cNvSpPr>
                <a:spLocks noChangeAspect="1"/>
              </p:cNvSpPr>
              <p:nvPr/>
            </p:nvSpPr>
            <p:spPr bwMode="auto">
              <a:xfrm flipH="1">
                <a:off x="433615" y="6666084"/>
                <a:ext cx="144000" cy="135701"/>
              </a:xfrm>
              <a:prstGeom prst="diamond">
                <a:avLst/>
              </a:prstGeom>
              <a:solidFill>
                <a:srgbClr val="00206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  <p:sp>
            <p:nvSpPr>
              <p:cNvPr id="61" name="Ромб 60"/>
              <p:cNvSpPr/>
              <p:nvPr/>
            </p:nvSpPr>
            <p:spPr bwMode="auto">
              <a:xfrm flipH="1">
                <a:off x="268380" y="6609809"/>
                <a:ext cx="263433" cy="248250"/>
              </a:xfrm>
              <a:prstGeom prst="diamond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  <p:grpSp>
          <p:nvGrpSpPr>
            <p:cNvPr id="57" name="Группа 46"/>
            <p:cNvGrpSpPr>
              <a:grpSpLocks noChangeAspect="1"/>
            </p:cNvGrpSpPr>
            <p:nvPr/>
          </p:nvGrpSpPr>
          <p:grpSpPr>
            <a:xfrm>
              <a:off x="4717523" y="4219276"/>
              <a:ext cx="269063" cy="216000"/>
              <a:chOff x="268380" y="6609809"/>
              <a:chExt cx="309235" cy="248250"/>
            </a:xfrm>
          </p:grpSpPr>
          <p:sp>
            <p:nvSpPr>
              <p:cNvPr id="58" name="Ромб 57"/>
              <p:cNvSpPr>
                <a:spLocks noChangeAspect="1"/>
              </p:cNvSpPr>
              <p:nvPr/>
            </p:nvSpPr>
            <p:spPr bwMode="auto">
              <a:xfrm flipH="1">
                <a:off x="433615" y="6666084"/>
                <a:ext cx="144000" cy="135701"/>
              </a:xfrm>
              <a:prstGeom prst="diamond">
                <a:avLst/>
              </a:prstGeom>
              <a:solidFill>
                <a:srgbClr val="00206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  <p:sp>
            <p:nvSpPr>
              <p:cNvPr id="59" name="Ромб 58"/>
              <p:cNvSpPr/>
              <p:nvPr/>
            </p:nvSpPr>
            <p:spPr bwMode="auto">
              <a:xfrm flipH="1">
                <a:off x="268380" y="6609809"/>
                <a:ext cx="263433" cy="248250"/>
              </a:xfrm>
              <a:prstGeom prst="diamond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932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98659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48002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7330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6656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95997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45323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94658" algn="l" defTabSz="1298659" rtl="0" eaLnBrk="1" latinLnBrk="0" hangingPunct="1"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300" dirty="0">
                  <a:solidFill>
                    <a:srgbClr val="FFFFFF"/>
                  </a:solidFill>
                  <a:ea typeface="MS PGothic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53974" y="-29220"/>
            <a:ext cx="4805974" cy="7596000"/>
            <a:chOff x="-53974" y="-29220"/>
            <a:chExt cx="4805974" cy="7596000"/>
          </a:xfrm>
        </p:grpSpPr>
        <p:sp>
          <p:nvSpPr>
            <p:cNvPr id="14" name="CustomShape 1"/>
            <p:cNvSpPr/>
            <p:nvPr/>
          </p:nvSpPr>
          <p:spPr>
            <a:xfrm>
              <a:off x="-53974" y="-29220"/>
              <a:ext cx="4590000" cy="7596000"/>
            </a:xfrm>
            <a:prstGeom prst="rect">
              <a:avLst/>
            </a:prstGeom>
            <a:gradFill rotWithShape="0">
              <a:gsLst>
                <a:gs pos="18000">
                  <a:srgbClr val="254061"/>
                </a:gs>
                <a:gs pos="100000">
                  <a:srgbClr val="060A0E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Равнобедренный треугольник 25"/>
            <p:cNvSpPr/>
            <p:nvPr/>
          </p:nvSpPr>
          <p:spPr bwMode="auto">
            <a:xfrm rot="5400000" flipH="1">
              <a:off x="3744000" y="4291172"/>
              <a:ext cx="1800000" cy="2160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7F3543-3E57-4477-928B-09378E113913}"/>
              </a:ext>
            </a:extLst>
          </p:cNvPr>
          <p:cNvSpPr/>
          <p:nvPr/>
        </p:nvSpPr>
        <p:spPr bwMode="auto">
          <a:xfrm>
            <a:off x="522090" y="2459608"/>
            <a:ext cx="3420000" cy="774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88900" dist="38100" dir="2700000" sx="103000" sy="103000" algn="tl" rotWithShape="0">
              <a:schemeClr val="bg1">
                <a:lumMod val="65000"/>
                <a:alpha val="48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dirty="0">
              <a:solidFill>
                <a:srgbClr val="FFFFFF"/>
              </a:solidFill>
              <a:latin typeface="Arial Black" pitchFamily="34" charset="0"/>
              <a:ea typeface="MS PGothic" charset="-128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4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50082" y="3539728"/>
            <a:ext cx="360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chemeClr val="bg1"/>
                </a:solidFill>
                <a:latin typeface="Arial Black" pitchFamily="34" charset="0"/>
              </a:rPr>
              <a:t>Росбанк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– универсальный банк в составе международной финансовой группы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Societe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Generale. Более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 </a:t>
            </a:r>
            <a:r>
              <a:rPr lang="ru-RU" sz="1600" dirty="0" err="1" smtClean="0">
                <a:solidFill>
                  <a:schemeClr val="bg1"/>
                </a:solidFill>
                <a:latin typeface="Arial Black" pitchFamily="34" charset="0"/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клиентов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70 регионах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России.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Росбанк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включен Банком России в перечень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12 системно значимых кредитных организаций</a:t>
            </a:r>
          </a:p>
        </p:txBody>
      </p:sp>
      <p:pic>
        <p:nvPicPr>
          <p:cNvPr id="23" name="Picture 20" descr="C:\Users\mlifanova\Desktop\rosbank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0" y="2603624"/>
            <a:ext cx="3150000" cy="5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986586" y="2419532"/>
            <a:ext cx="81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Построение новой корпоративной платформы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Росбанка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Consumer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Corporate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Products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от «Диасофт» – позволят реализовать стратегические планы банка по расширению бизнеса в части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кредитования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ведения договоров банковского счета юридических лиц</a:t>
            </a:r>
          </a:p>
          <a:p>
            <a:pPr marL="1081088" lvl="0" indent="0" defTabSz="2397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11832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ноябре и декабре 2020 г. запущен продукт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«Кредиты для юридических лиц»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платформе развития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бизнеса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Consumer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Corporate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Products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в двух филиалах банка</a:t>
            </a:r>
          </a:p>
          <a:p>
            <a:pPr marL="1081088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11832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2021 г. планируется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тиражирование решения</a:t>
            </a:r>
            <a:r>
              <a:rPr lang="ru-RU" sz="1600" dirty="0" smtClean="0">
                <a:solidFill>
                  <a:srgbClr val="B11832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внедрение продуктов по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ведению договоров банковского счета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всем территориально-распределенным офисам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Интеграция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бэк-офиса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от «Диасофт» в IT-ландшафт банка реализована с помощью решения, построенного в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микросервисной архитектуре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развернутого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 современном технологическом стеке</a:t>
            </a:r>
          </a:p>
        </p:txBody>
      </p:sp>
      <p:pic>
        <p:nvPicPr>
          <p:cNvPr id="15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C:\Users\Мария\Downloads\file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6124" y="4763864"/>
            <a:ext cx="810000" cy="810000"/>
          </a:xfrm>
          <a:prstGeom prst="rect">
            <a:avLst/>
          </a:prstGeom>
          <a:noFill/>
        </p:spPr>
      </p:pic>
      <p:pic>
        <p:nvPicPr>
          <p:cNvPr id="3" name="Picture 2" descr="C:\Users\Мария\Downloads\credit-card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124" y="3712524"/>
            <a:ext cx="810000" cy="810000"/>
          </a:xfrm>
          <a:prstGeom prst="rect">
            <a:avLst/>
          </a:prstGeom>
          <a:noFill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ПРОЕКТЫ 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цифровой трансформации</a:t>
            </a:r>
            <a:endParaRPr lang="ru-RU" altLang="ru-RU" sz="3000" b="1" kern="0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53974" y="-29220"/>
            <a:ext cx="4805974" cy="7596000"/>
            <a:chOff x="-53974" y="-29220"/>
            <a:chExt cx="4805974" cy="7596000"/>
          </a:xfrm>
        </p:grpSpPr>
        <p:sp>
          <p:nvSpPr>
            <p:cNvPr id="16" name="CustomShape 1"/>
            <p:cNvSpPr/>
            <p:nvPr/>
          </p:nvSpPr>
          <p:spPr>
            <a:xfrm>
              <a:off x="-53974" y="-29220"/>
              <a:ext cx="4590000" cy="7596000"/>
            </a:xfrm>
            <a:prstGeom prst="rect">
              <a:avLst/>
            </a:prstGeom>
            <a:gradFill rotWithShape="0">
              <a:gsLst>
                <a:gs pos="18000">
                  <a:srgbClr val="254061"/>
                </a:gs>
                <a:gs pos="100000">
                  <a:srgbClr val="060A0E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Равнобедренный треугольник 18"/>
            <p:cNvSpPr/>
            <p:nvPr/>
          </p:nvSpPr>
          <p:spPr bwMode="auto">
            <a:xfrm rot="5400000" flipH="1">
              <a:off x="3744000" y="4291172"/>
              <a:ext cx="1800000" cy="2160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5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50082" y="3539247"/>
            <a:ext cx="36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Банк </a:t>
            </a:r>
            <a:r>
              <a:rPr lang="ru-RU" sz="1600" dirty="0" err="1" smtClean="0">
                <a:solidFill>
                  <a:schemeClr val="bg1"/>
                </a:solidFill>
                <a:latin typeface="Arial Black" pitchFamily="34" charset="0"/>
              </a:rPr>
              <a:t>Интеза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банк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ТОП-3 Италии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, российский дочерний банк Группы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Интеза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</a:rPr>
              <a:t>Санпаоло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(Италия)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986586" y="2419052"/>
            <a:ext cx="8100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Масштабный проект IT-трансформации: осуществляется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миграция данных из нескольких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core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banking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систем на единую современную платформу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компании «Диасофт»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итогам первой фазы проекта осуществлен перевод установленной в Банке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Интеза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системы «Диасофт» на новую версию, тем самым была создана прочная основа для дальнейшей трансформации IT-инфраструктуры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КЛЮЧЕВЫЕ ЦИФРЫ ПРОЕКТА</a:t>
            </a:r>
          </a:p>
          <a:p>
            <a:pPr marL="98901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11832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Выполнен за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9 месяцев </a:t>
            </a:r>
          </a:p>
          <a:p>
            <a:pPr marL="98901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11832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Обновлено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14 компонентов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системы «Диасофт»: расчеты, защита электронных сообщений, расчеты в иностранной валюте (SWIFT), главная книга, AML, кредиты, платежные карты и др. </a:t>
            </a:r>
          </a:p>
          <a:p>
            <a:pPr marL="98901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11832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Внедрено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5 новых компонентов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включая расчетный центр, взаимодействие с госорганами: ФНС (440-П), ГИС ЖКХ</a:t>
            </a:r>
          </a:p>
        </p:txBody>
      </p:sp>
      <p:pic>
        <p:nvPicPr>
          <p:cNvPr id="18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7F3543-3E57-4477-928B-09378E113913}"/>
              </a:ext>
            </a:extLst>
          </p:cNvPr>
          <p:cNvSpPr/>
          <p:nvPr/>
        </p:nvSpPr>
        <p:spPr bwMode="auto">
          <a:xfrm>
            <a:off x="522090" y="2459128"/>
            <a:ext cx="3420000" cy="774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88900" dist="38100" dir="2700000" sx="103000" sy="103000" algn="tl" rotWithShape="0">
              <a:schemeClr val="bg1">
                <a:lumMod val="65000"/>
                <a:alpha val="48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dirty="0">
              <a:solidFill>
                <a:srgbClr val="FFFFFF"/>
              </a:solidFill>
              <a:latin typeface="Arial Black" pitchFamily="34" charset="0"/>
              <a:ea typeface="MS PGothic" charset="-128"/>
            </a:endParaRPr>
          </a:p>
        </p:txBody>
      </p:sp>
      <p:pic>
        <p:nvPicPr>
          <p:cNvPr id="14" name="Picture 2" descr="https://kredit-piter.ru/upload/iblock/714/7143c26fb72977c29d343b71e87e34e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6" b="34564"/>
          <a:stretch/>
        </p:blipFill>
        <p:spPr bwMode="auto">
          <a:xfrm>
            <a:off x="702090" y="2647939"/>
            <a:ext cx="3060000" cy="4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Мария\Downloads\target 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690" y="4648044"/>
            <a:ext cx="720000" cy="720000"/>
          </a:xfrm>
          <a:prstGeom prst="rect">
            <a:avLst/>
          </a:prstGeom>
          <a:noFill/>
        </p:spPr>
      </p:pic>
      <p:pic>
        <p:nvPicPr>
          <p:cNvPr id="14338" name="Picture 2" descr="C:\Users\Мария\Downloads\window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602" y="5483464"/>
            <a:ext cx="630000" cy="630000"/>
          </a:xfrm>
          <a:prstGeom prst="rect">
            <a:avLst/>
          </a:prstGeom>
          <a:noFill/>
        </p:spPr>
      </p:pic>
      <p:pic>
        <p:nvPicPr>
          <p:cNvPr id="14339" name="Picture 3" descr="C:\Users\Мария\Downloads\light-bulb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0602" y="6347560"/>
            <a:ext cx="720000" cy="720000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ПРОЕКТЫ 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цифровой трансформации</a:t>
            </a:r>
            <a:endParaRPr lang="ru-RU" altLang="ru-RU" sz="3000" b="1" kern="0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-53974" y="-29220"/>
            <a:ext cx="4590000" cy="7596000"/>
          </a:xfrm>
          <a:prstGeom prst="rect">
            <a:avLst/>
          </a:prstGeom>
          <a:gradFill rotWithShape="0">
            <a:gsLst>
              <a:gs pos="18000">
                <a:srgbClr val="254061"/>
              </a:gs>
              <a:gs pos="100000">
                <a:srgbClr val="060A0E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Равнобедренный треугольник 26"/>
          <p:cNvSpPr/>
          <p:nvPr/>
        </p:nvSpPr>
        <p:spPr bwMode="auto">
          <a:xfrm rot="5400000" flipH="1">
            <a:off x="3744000" y="3224799"/>
            <a:ext cx="1800000" cy="216000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6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986586" y="2347914"/>
            <a:ext cx="8100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Перевод Совкомбанка и его дочерних организаций на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работу в единой базе данных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консолидация учета по финансовым рынкам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всей группе Совкомбанка</a:t>
            </a:r>
          </a:p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Идет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внедрение более 10 программных продуктов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платформы развития бизнеса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Financial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Markets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для автоматизации работы банка на финансовых рынках: ценные бумаги, эмиссия облигаций, налог на прибыль, депозитарный учет, репозитарий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50082" y="2203028"/>
            <a:ext cx="3600000" cy="2259543"/>
            <a:chOff x="450082" y="2491060"/>
            <a:chExt cx="3600000" cy="225954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B7F3543-3E57-4477-928B-09378E113913}"/>
                </a:ext>
              </a:extLst>
            </p:cNvPr>
            <p:cNvSpPr/>
            <p:nvPr/>
          </p:nvSpPr>
          <p:spPr bwMode="auto">
            <a:xfrm>
              <a:off x="522090" y="2491060"/>
              <a:ext cx="3420000" cy="774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  <a:effectLst>
              <a:outerShdw blurRad="88900" dist="38100" dir="2700000" sx="103000" sy="103000" algn="tl" rotWithShape="0">
                <a:schemeClr val="bg1">
                  <a:lumMod val="65000"/>
                  <a:alpha val="48000"/>
                </a:schemeClr>
              </a:outerShdw>
            </a:effectLst>
          </p:spPr>
          <p:txBody>
            <a:bodyPr rtlCol="0" anchor="ctr"/>
            <a:lstStyle>
              <a:defPPr>
                <a:defRPr lang="ru-RU"/>
              </a:defPPr>
              <a:lvl1pPr marL="0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9322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98659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48002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97330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46656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95997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45323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94658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000" dirty="0">
                <a:solidFill>
                  <a:srgbClr val="FFFFFF"/>
                </a:solidFill>
                <a:latin typeface="Arial Black" pitchFamily="34" charset="0"/>
                <a:ea typeface="MS PGothic" charset="-128"/>
              </a:endParaRPr>
            </a:p>
          </p:txBody>
        </p:sp>
        <p:pic>
          <p:nvPicPr>
            <p:cNvPr id="15" name="Picture 5" descr="https://onlinezayavkanacredit.ru/wp-content/uploads/2017/10/d93e8f46e7f926e044d80b59ad85c6bc-e1442669290491.png">
              <a:extLst>
                <a:ext uri="{FF2B5EF4-FFF2-40B4-BE49-F238E27FC236}">
                  <a16:creationId xmlns:a16="http://schemas.microsoft.com/office/drawing/2014/main" xmlns="" id="{6854A7CE-A6D8-4B48-BC70-1D1AFFBF1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27888" b="33069"/>
            <a:stretch>
              <a:fillRect/>
            </a:stretch>
          </p:blipFill>
          <p:spPr bwMode="auto">
            <a:xfrm>
              <a:off x="702090" y="2626032"/>
              <a:ext cx="3060000" cy="504056"/>
            </a:xfrm>
            <a:prstGeom prst="rect">
              <a:avLst/>
            </a:prstGeom>
            <a:noFill/>
          </p:spPr>
        </p:pic>
        <p:sp>
          <p:nvSpPr>
            <p:cNvPr id="16" name="Прямоугольник 11"/>
            <p:cNvSpPr>
              <a:spLocks noChangeArrowheads="1"/>
            </p:cNvSpPr>
            <p:nvPr/>
          </p:nvSpPr>
          <p:spPr bwMode="auto">
            <a:xfrm>
              <a:off x="450082" y="3427164"/>
              <a:ext cx="3600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indent="-1588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b="1" dirty="0" err="1" smtClean="0">
                  <a:solidFill>
                    <a:schemeClr val="bg1"/>
                  </a:solidFill>
                  <a:latin typeface="Arial Black" pitchFamily="34" charset="0"/>
                </a:rPr>
                <a:t>Совкомбанк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 – универсальный банк с активами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1,1 </a:t>
              </a:r>
              <a:r>
                <a:rPr lang="ru-RU" sz="1600" dirty="0" err="1" smtClean="0">
                  <a:solidFill>
                    <a:schemeClr val="bg1"/>
                  </a:solidFill>
                  <a:latin typeface="Arial Black" pitchFamily="34" charset="0"/>
                </a:rPr>
                <a:t>трлн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 руб. 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по МСФО.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r>
                <a:rPr lang="ru-RU" sz="1200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500 отделений и мини-офисов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, расположенных в 1 034 населенных пунктах РФ</a:t>
              </a:r>
            </a:p>
          </p:txBody>
        </p:sp>
      </p:grp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4986586" y="4899595"/>
            <a:ext cx="8100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Внедрение брокерского обслуживания «с нуля»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розничном банке, выстраивание процессов взаимодействия подразделений и разработка целевой архитектуры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Реализован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Payment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Engine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Lite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поддержки брокерских операций с ценными бумагами и валютой, депозитарий. Решение интегрировано с Московской Биржей, НРД, фронт-офисным решением, мобильным приложением и другими системами банка</a:t>
            </a:r>
          </a:p>
        </p:txBody>
      </p:sp>
      <p:pic>
        <p:nvPicPr>
          <p:cNvPr id="28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Равнобедренный треугольник 28"/>
          <p:cNvSpPr/>
          <p:nvPr/>
        </p:nvSpPr>
        <p:spPr bwMode="auto">
          <a:xfrm rot="5400000" flipH="1">
            <a:off x="3744000" y="5776480"/>
            <a:ext cx="1800000" cy="216000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50082" y="4885412"/>
            <a:ext cx="3600000" cy="1998136"/>
            <a:chOff x="450082" y="5101436"/>
            <a:chExt cx="3600000" cy="1998136"/>
          </a:xfrm>
        </p:grpSpPr>
        <p:sp>
          <p:nvSpPr>
            <p:cNvPr id="18" name="Прямоугольник 11"/>
            <p:cNvSpPr>
              <a:spLocks noChangeArrowheads="1"/>
            </p:cNvSpPr>
            <p:nvPr/>
          </p:nvSpPr>
          <p:spPr bwMode="auto">
            <a:xfrm>
              <a:off x="450082" y="6022354"/>
              <a:ext cx="360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588" indent="14288" eaLnBrk="0" hangingPunct="0">
                <a:lnSpc>
                  <a:spcPct val="90000"/>
                </a:lnSpc>
                <a:spcBef>
                  <a:spcPts val="1425"/>
                </a:spcBef>
                <a:buFont typeface="Arial" pitchFamily="34" charset="0"/>
                <a:buChar char="•"/>
                <a:defRPr sz="4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713"/>
                </a:spcBef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713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Ренессанс Кредит 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входит в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ТОП-50 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крупнейших банков России,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13 </a:t>
              </a:r>
              <a:r>
                <a:rPr lang="ru-RU" sz="1600" dirty="0" err="1" smtClean="0">
                  <a:solidFill>
                    <a:schemeClr val="bg1"/>
                  </a:solidFill>
                  <a:latin typeface="Arial Black" pitchFamily="34" charset="0"/>
                </a:rPr>
                <a:t>млн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 клиентов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более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itchFamily="34" charset="0"/>
                </a:rPr>
                <a:t>100 тыс. точек продаж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B7F3543-3E57-4477-928B-09378E113913}"/>
                </a:ext>
              </a:extLst>
            </p:cNvPr>
            <p:cNvSpPr/>
            <p:nvPr/>
          </p:nvSpPr>
          <p:spPr bwMode="auto">
            <a:xfrm>
              <a:off x="522090" y="5101436"/>
              <a:ext cx="3420000" cy="774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  <a:effectLst>
              <a:outerShdw blurRad="88900" dist="38100" dir="2700000" sx="103000" sy="103000" algn="tl" rotWithShape="0">
                <a:schemeClr val="bg1">
                  <a:lumMod val="65000"/>
                  <a:alpha val="48000"/>
                </a:schemeClr>
              </a:outerShdw>
            </a:effectLst>
          </p:spPr>
          <p:txBody>
            <a:bodyPr rtlCol="0" anchor="ctr"/>
            <a:lstStyle>
              <a:defPPr>
                <a:defRPr lang="ru-RU"/>
              </a:defPPr>
              <a:lvl1pPr marL="0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9322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98659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48002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97330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46656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95997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45323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94658" algn="l" defTabSz="1298659" rtl="0" eaLnBrk="1" latinLnBrk="0" hangingPunct="1"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000" dirty="0">
                <a:solidFill>
                  <a:srgbClr val="FFFFFF"/>
                </a:solidFill>
                <a:latin typeface="Arial Black" pitchFamily="34" charset="0"/>
                <a:ea typeface="MS PGothic" charset="-128"/>
              </a:endParaRPr>
            </a:p>
          </p:txBody>
        </p:sp>
        <p:pic>
          <p:nvPicPr>
            <p:cNvPr id="84995" name="Picture 3" descr="https://i2.wp.com/personal-cabinet.com/wp-content/uploads/2019/08/renessans-main.png?w=1800&amp;ssl=1"/>
            <p:cNvPicPr>
              <a:picLocks noChangeAspect="1" noChangeArrowheads="1"/>
            </p:cNvPicPr>
            <p:nvPr/>
          </p:nvPicPr>
          <p:blipFill>
            <a:blip r:embed="rId5" cstate="print"/>
            <a:srcRect t="16643" b="16787"/>
            <a:stretch>
              <a:fillRect/>
            </a:stretch>
          </p:blipFill>
          <p:spPr bwMode="auto">
            <a:xfrm>
              <a:off x="972090" y="5189737"/>
              <a:ext cx="2520000" cy="597399"/>
            </a:xfrm>
            <a:prstGeom prst="rect">
              <a:avLst/>
            </a:prstGeom>
            <a:noFill/>
          </p:spPr>
        </p:pic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ПРОЕКТЫ 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цифровой трансформации</a:t>
            </a:r>
            <a:endParaRPr lang="ru-RU" altLang="ru-RU" sz="3000" b="1" kern="0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125982" y="-29220"/>
            <a:ext cx="4392488" cy="7596000"/>
            <a:chOff x="359512" y="-29220"/>
            <a:chExt cx="4392488" cy="7596000"/>
          </a:xfrm>
        </p:grpSpPr>
        <p:sp>
          <p:nvSpPr>
            <p:cNvPr id="18" name="CustomShape 1"/>
            <p:cNvSpPr/>
            <p:nvPr/>
          </p:nvSpPr>
          <p:spPr>
            <a:xfrm>
              <a:off x="359512" y="-29220"/>
              <a:ext cx="4176514" cy="7596000"/>
            </a:xfrm>
            <a:prstGeom prst="rect">
              <a:avLst/>
            </a:prstGeom>
            <a:gradFill rotWithShape="0">
              <a:gsLst>
                <a:gs pos="18000">
                  <a:srgbClr val="254061"/>
                </a:gs>
                <a:gs pos="100000">
                  <a:srgbClr val="060A0E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Равнобедренный треугольник 18"/>
            <p:cNvSpPr/>
            <p:nvPr/>
          </p:nvSpPr>
          <p:spPr bwMode="auto">
            <a:xfrm rot="5400000" flipH="1">
              <a:off x="3744000" y="4291172"/>
              <a:ext cx="1800000" cy="2160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7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50082" y="3643188"/>
            <a:ext cx="32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 smtClean="0">
                <a:solidFill>
                  <a:schemeClr val="bg1"/>
                </a:solidFill>
                <a:latin typeface="Arial Black" pitchFamily="34" charset="0"/>
              </a:rPr>
              <a:t>Дом.РФ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– уполномоченный банк в сфере жилищного строительства, входит в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ТОП-3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российских банков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по объему ипотечного портфеля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(вместе с ДОМ.РФ)</a:t>
            </a: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4554538" y="4319968"/>
            <a:ext cx="88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20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ТЕКУЩИЕ ПРОЕКТЫ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Внедрение решения для учета и обработки заявок на открытие расчетного счета для малого и среднего бизнеса и ИП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Поддержка переводов C2B через СБП для юридических лиц – внедрение решения Верификация клиента и интеграционного адаптера MSA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Создание личного кабинета юридического лица с возможностью подачи заявки на открытие расчетного счета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Внедрение мобильного приложения с возможностью распознавания ДУЛ для удаленных сотрудников банка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Реализация доработок по закрытию карточного счета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Банк ДОМ.РФ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добился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значительного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улучшения</a:t>
            </a:r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клиентского</a:t>
            </a:r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опыта</a:t>
            </a:r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использовании цифровых каналов и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подготовил основу для тотальной цифровизации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обслуживании клиентов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554538" y="2059012"/>
            <a:ext cx="86400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Создание собственной цифровой IT-платформы в концепции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Backbone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для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полного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перевода бизнес-процессов жилищного финансирования</a:t>
            </a:r>
            <a:r>
              <a:rPr lang="ru-RU" sz="1400" dirty="0" smtClean="0">
                <a:solidFill>
                  <a:srgbClr val="B11832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ипотечного кредитования в цифровую среду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ЗАВЕРШЕННЫЕ ПРОЕКТЫ</a:t>
            </a:r>
            <a:endParaRPr lang="ru-RU" sz="15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73050" lvl="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Развитие кредитного конвейера – запущены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экспресс-кредиты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экспресс-овердрафты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для малого бизнеса</a:t>
            </a:r>
          </a:p>
          <a:p>
            <a:pPr marL="273050" lvl="0" indent="-2730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Реализована возможность открытия счета ЭСКРОУ через документы-доверенности – внедрены решения Фронт-офис расчетного обслуживания, Обслуживание документов правоотношений и Управление клиентской базой</a:t>
            </a:r>
          </a:p>
        </p:txBody>
      </p:sp>
      <p:pic>
        <p:nvPicPr>
          <p:cNvPr id="23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7F3543-3E57-4477-928B-09378E113913}"/>
              </a:ext>
            </a:extLst>
          </p:cNvPr>
          <p:cNvSpPr/>
          <p:nvPr/>
        </p:nvSpPr>
        <p:spPr bwMode="auto">
          <a:xfrm>
            <a:off x="522090" y="2419052"/>
            <a:ext cx="2880000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88900" dist="38100" dir="2700000" sx="103000" sy="103000" algn="tl" rotWithShape="0">
              <a:schemeClr val="bg1">
                <a:lumMod val="65000"/>
                <a:alpha val="48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dirty="0">
              <a:solidFill>
                <a:srgbClr val="FFFFFF"/>
              </a:solidFill>
              <a:latin typeface="Arial Black" pitchFamily="34" charset="0"/>
              <a:ea typeface="MS PGothic" charset="-128"/>
            </a:endParaRPr>
          </a:p>
        </p:txBody>
      </p:sp>
      <p:pic>
        <p:nvPicPr>
          <p:cNvPr id="14" name="Picture 2" descr="https://avatars.mds.yandex.net/get-zen_doc/1880939/pub_5e342d6a816a2e0a1abb04b1_5e342dbcf2b23a3873c20119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15461" r="9549" b="36020"/>
          <a:stretch/>
        </p:blipFill>
        <p:spPr bwMode="auto">
          <a:xfrm>
            <a:off x="1062090" y="2510068"/>
            <a:ext cx="1800000" cy="7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ПРОЕКТЫ 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цифровой трансформации</a:t>
            </a:r>
            <a:endParaRPr lang="ru-RU" altLang="ru-RU" sz="3000" b="1" kern="0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53974" y="-29220"/>
            <a:ext cx="4805974" cy="7596000"/>
            <a:chOff x="-53974" y="-29220"/>
            <a:chExt cx="4805974" cy="7596000"/>
          </a:xfrm>
        </p:grpSpPr>
        <p:sp>
          <p:nvSpPr>
            <p:cNvPr id="13" name="CustomShape 1"/>
            <p:cNvSpPr/>
            <p:nvPr/>
          </p:nvSpPr>
          <p:spPr>
            <a:xfrm>
              <a:off x="-53974" y="-29220"/>
              <a:ext cx="4590000" cy="7596000"/>
            </a:xfrm>
            <a:prstGeom prst="rect">
              <a:avLst/>
            </a:prstGeom>
            <a:gradFill rotWithShape="0">
              <a:gsLst>
                <a:gs pos="18000">
                  <a:srgbClr val="254061"/>
                </a:gs>
                <a:gs pos="100000">
                  <a:srgbClr val="060A0E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Равнобедренный треугольник 13"/>
            <p:cNvSpPr/>
            <p:nvPr/>
          </p:nvSpPr>
          <p:spPr bwMode="auto">
            <a:xfrm rot="5400000" flipH="1">
              <a:off x="3744000" y="4291172"/>
              <a:ext cx="1800000" cy="2160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50082" y="3539248"/>
            <a:ext cx="360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5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РоссельхозБанк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– один из крупнейших банков в России. Универсальный коммерческий банк, предоставляющий все виды банковских услуг и занимающий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лидирующие позиции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 финансировании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агропромышленного комплекса России</a:t>
            </a: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986586" y="2419052"/>
            <a:ext cx="8100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Завершен очередной этап проекта в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РоссельхозБанке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КЛЮЧЕВЫЕ ЦИФРЫ ПРОЕКТА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Запущено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 эксплуатацию запущено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10 отчетных форм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Завершается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тестирование 10 форм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процессе настройки и выверки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9 форм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Идет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аналитическая проработка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еще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3 отчетных форм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реестра рыночных рисков и норматива КРС</a:t>
            </a:r>
            <a:endParaRPr lang="ru-RU" sz="1600" dirty="0" smtClean="0">
              <a:solidFill>
                <a:srgbClr val="B11832"/>
              </a:solidFill>
              <a:latin typeface="Arial Black" pitchFamily="34" charset="0"/>
            </a:endParaRPr>
          </a:p>
        </p:txBody>
      </p:sp>
      <p:pic>
        <p:nvPicPr>
          <p:cNvPr id="15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7F3543-3E57-4477-928B-09378E113913}"/>
              </a:ext>
            </a:extLst>
          </p:cNvPr>
          <p:cNvSpPr/>
          <p:nvPr/>
        </p:nvSpPr>
        <p:spPr bwMode="auto">
          <a:xfrm>
            <a:off x="522090" y="2459128"/>
            <a:ext cx="3420000" cy="774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>
            <a:outerShdw blurRad="88900" dist="38100" dir="2700000" sx="103000" sy="103000" algn="tl" rotWithShape="0">
              <a:schemeClr val="bg1">
                <a:lumMod val="65000"/>
                <a:alpha val="48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dirty="0">
              <a:solidFill>
                <a:srgbClr val="FFFFFF"/>
              </a:solidFill>
              <a:latin typeface="Arial Black" pitchFamily="34" charset="0"/>
              <a:ea typeface="MS PGothic" charset="-128"/>
            </a:endParaRPr>
          </a:p>
        </p:txBody>
      </p:sp>
      <p:pic>
        <p:nvPicPr>
          <p:cNvPr id="27" name="Picture 11" descr="C:\Users\mlifanova\Материалы\06_РАЗНОЕ\о компании\logo bank\8b195b236a25c1712d51fedb1f2b1a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0" y="2570178"/>
            <a:ext cx="2700000" cy="5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1017121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ПРОЕКТЫ 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цифровой трансформации</a:t>
            </a:r>
            <a:endParaRPr lang="ru-RU" altLang="ru-RU" sz="3000" b="1" kern="0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53974" y="-29220"/>
            <a:ext cx="4805974" cy="7596000"/>
            <a:chOff x="-53974" y="-29220"/>
            <a:chExt cx="4805974" cy="7596000"/>
          </a:xfrm>
        </p:grpSpPr>
        <p:sp>
          <p:nvSpPr>
            <p:cNvPr id="15" name="CustomShape 1"/>
            <p:cNvSpPr/>
            <p:nvPr/>
          </p:nvSpPr>
          <p:spPr>
            <a:xfrm>
              <a:off x="-53974" y="-29220"/>
              <a:ext cx="4590000" cy="7596000"/>
            </a:xfrm>
            <a:prstGeom prst="rect">
              <a:avLst/>
            </a:prstGeom>
            <a:gradFill rotWithShape="0">
              <a:gsLst>
                <a:gs pos="18000">
                  <a:srgbClr val="254061"/>
                </a:gs>
                <a:gs pos="100000">
                  <a:srgbClr val="060A0E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Равнобедренный треугольник 15"/>
            <p:cNvSpPr/>
            <p:nvPr/>
          </p:nvSpPr>
          <p:spPr bwMode="auto">
            <a:xfrm rot="5400000" flipH="1">
              <a:off x="3744000" y="4291172"/>
              <a:ext cx="1800000" cy="2160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7F3543-3E57-4477-928B-09378E113913}"/>
              </a:ext>
            </a:extLst>
          </p:cNvPr>
          <p:cNvSpPr/>
          <p:nvPr/>
        </p:nvSpPr>
        <p:spPr bwMode="auto">
          <a:xfrm>
            <a:off x="522090" y="2707084"/>
            <a:ext cx="3060000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88900" dist="38100" dir="2700000" sx="103000" sy="103000" algn="tl" rotWithShape="0">
              <a:schemeClr val="bg1">
                <a:lumMod val="65000"/>
                <a:alpha val="48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dirty="0">
              <a:solidFill>
                <a:srgbClr val="FFFFFF"/>
              </a:solidFill>
              <a:latin typeface="Arial Black" pitchFamily="34" charset="0"/>
              <a:ea typeface="MS PGothic" charset="-128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10504203" y="7171580"/>
            <a:ext cx="3086122" cy="410797"/>
          </a:xfrm>
          <a:prstGeom prst="rect">
            <a:avLst/>
          </a:prstGeom>
        </p:spPr>
        <p:txBody>
          <a:bodyPr lIns="85778" tIns="42890" rIns="85778" bIns="4289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Times New Roman" pitchFamily="18" charset="0"/>
              <a:buNone/>
              <a:defRPr/>
            </a:pPr>
            <a:fld id="{000616FF-F2FF-4DF5-B7B2-3E2705366741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pPr algn="r">
                <a:buFont typeface="Times New Roman" pitchFamily="18" charset="0"/>
                <a:buNone/>
                <a:defRPr/>
              </a:pPr>
              <a:t>9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50082" y="3931220"/>
            <a:ext cx="36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ВТБ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–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второй по размерам банк России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, работающий во всех сегментах финансового рынка</a:t>
            </a: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986586" y="2919620"/>
            <a:ext cx="8100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 indent="14288" eaLnBrk="0" hangingPunct="0">
              <a:lnSpc>
                <a:spcPct val="90000"/>
              </a:lnSpc>
              <a:spcBef>
                <a:spcPts val="1425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713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13"/>
              </a:spcBef>
              <a:spcAft>
                <a:spcPct val="0"/>
              </a:spcAft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5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2018 г. завершилось присоединение к ВТБ двух крупных банков: Банка Москвы и ВТБ 24, в результате в ВТБ появилось три крупных хранилища данных </a:t>
            </a:r>
          </a:p>
          <a:p>
            <a:pPr marL="1081088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Команда специалистов  «Диасофт» и 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Arenadata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ведут совместный проект по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переводу банка на единое целевое хранилище данных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базе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Arenadata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DB (ADB)</a:t>
            </a:r>
          </a:p>
          <a:p>
            <a:pPr marL="1081088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ADB – это аналитическая распределенная СУБД, построенная на MPP-системе с открытым исходным кодом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Greenplum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Проект должен быть завершен к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апрелю 2021 г.   </a:t>
            </a:r>
          </a:p>
        </p:txBody>
      </p:sp>
      <p:pic>
        <p:nvPicPr>
          <p:cNvPr id="84998" name="Picture 6" descr="https://cleaniteasy.ru/wp-content/uploads/2019/06/logo-vt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90" y="2788780"/>
            <a:ext cx="1440000" cy="782400"/>
          </a:xfrm>
          <a:prstGeom prst="rect">
            <a:avLst/>
          </a:prstGeom>
          <a:noFill/>
        </p:spPr>
      </p:pic>
      <p:pic>
        <p:nvPicPr>
          <p:cNvPr id="17" name="Picture 3" descr="C:\Users\ashubkina\Pictures\Лого\Diasoft_logo_white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07E68-AE18-40B7-BC5F-3B3BED6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" y="402828"/>
            <a:ext cx="2304000" cy="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2000" y="1122908"/>
            <a:ext cx="77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defPPr>
              <a:defRPr lang="ru-RU"/>
            </a:defPPr>
            <a:lvl1pPr marL="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32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659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002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330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6656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5997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323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4658" algn="l" defTabSz="129865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 в </a:t>
            </a:r>
            <a:r>
              <a:rPr lang="en-US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FINTECH-</a:t>
            </a:r>
            <a:r>
              <a:rPr lang="ru-RU" altLang="ru-RU" sz="3000" b="1" kern="0" cap="al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ПАРТНЕРСТВЕ</a:t>
            </a:r>
            <a:r>
              <a:rPr lang="ru-RU" altLang="ru-RU" sz="3000" b="1" kern="0" cap="all" dirty="0" smtClean="0">
                <a:solidFill>
                  <a:srgbClr val="646464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 </a:t>
            </a:r>
            <a:r>
              <a:rPr lang="en-US" altLang="ru-RU" sz="3000" b="1" kern="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ARENADATA</a:t>
            </a:r>
            <a:endParaRPr lang="ru-RU" altLang="ru-RU" sz="3000" b="1" kern="0" cap="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altLang="ru-RU" b="1" kern="0" cap="all" dirty="0">
              <a:solidFill>
                <a:srgbClr val="646464"/>
              </a:solidFill>
              <a:latin typeface="Arial Black" panose="020B0A040201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kern="0" cap="all" dirty="0">
              <a:solidFill>
                <a:srgbClr val="646464"/>
              </a:solidFill>
              <a:latin typeface="Arial Black" panose="020B0A04020102020204" pitchFamily="34" charset="0"/>
            </a:endParaRPr>
          </a:p>
        </p:txBody>
      </p:sp>
      <p:pic>
        <p:nvPicPr>
          <p:cNvPr id="6145" name="Picture 1" descr="C:\Users\Мария\Downloads\server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690" y="3661864"/>
            <a:ext cx="810000" cy="810000"/>
          </a:xfrm>
          <a:prstGeom prst="rect">
            <a:avLst/>
          </a:prstGeom>
          <a:noFill/>
        </p:spPr>
      </p:pic>
      <p:pic>
        <p:nvPicPr>
          <p:cNvPr id="6146" name="Picture 2" descr="C:\Users\Мария\Downloads\calendar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2690" y="4615880"/>
            <a:ext cx="756000" cy="7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2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948</Words>
  <Application>Microsoft Office PowerPoint</Application>
  <PresentationFormat>Произвольный</PresentationFormat>
  <Paragraphs>97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 R7</dc:creator>
  <cp:lastModifiedBy>mlifanova(MLIFANOVA)</cp:lastModifiedBy>
  <cp:revision>782</cp:revision>
  <cp:lastPrinted>2016-10-05T07:29:28Z</cp:lastPrinted>
  <dcterms:created xsi:type="dcterms:W3CDTF">2016-10-01T16:32:17Z</dcterms:created>
  <dcterms:modified xsi:type="dcterms:W3CDTF">2021-02-04T09:14:58Z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12</vt:r8>
  </property>
</Properties>
</file>