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4" r:id="rId3"/>
    <p:sldId id="301" r:id="rId4"/>
    <p:sldId id="302" r:id="rId5"/>
    <p:sldId id="299" r:id="rId6"/>
    <p:sldId id="298" r:id="rId7"/>
    <p:sldId id="303" r:id="rId8"/>
    <p:sldId id="304" r:id="rId9"/>
    <p:sldId id="29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B"/>
    <a:srgbClr val="FFFFEF"/>
    <a:srgbClr val="FFFFCC"/>
    <a:srgbClr val="FFFFFF"/>
    <a:srgbClr val="2207C1"/>
    <a:srgbClr val="7761F9"/>
    <a:srgbClr val="43DB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57" autoAdjust="0"/>
    <p:restoredTop sz="84219" autoAdjust="0"/>
  </p:normalViewPr>
  <p:slideViewPr>
    <p:cSldViewPr>
      <p:cViewPr>
        <p:scale>
          <a:sx n="100" d="100"/>
          <a:sy n="100" d="100"/>
        </p:scale>
        <p:origin x="-1968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.PSF\Home\Dropbox\&#1056;&#1072;&#1073;&#1086;&#1090;&#1072;%20&#1062;&#1077;&#1085;&#1090;&#1088;%20&#1088;&#1072;&#1079;&#1074;&#1080;&#1090;&#1080;&#1103;\money_maxim_new_&#1084;&#1086;&#1081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.PSF\Home\Dropbox\&#1056;&#1072;&#1073;&#1086;&#1090;&#1072;%20&#1062;&#1077;&#1085;&#1090;&#1088;%20&#1088;&#1072;&#1079;&#1074;&#1080;&#1090;&#1080;&#1103;\&#1056;&#1072;&#1073;&#1086;&#1095;&#1080;&#1077;%20&#1076;&#1086;&#1082;&#1091;&#1084;&#1077;&#1085;&#1090;&#1099;\&#1056;&#1103;&#1076;&#1099;%20&#1073;&#1072;&#1085;&#1082;&#1086;&#1074;&#1089;&#1082;&#1086;&#1081;%20&#1089;&#1090;&#1072;&#1090;&#1080;&#1089;&#1090;&#1080;&#1082;&#1080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.PSF\Home\Dropbox\&#1056;&#1072;&#1073;&#1086;&#1090;&#1072;%20&#1062;&#1077;&#1085;&#1090;&#1088;%20&#1088;&#1072;&#1079;&#1074;&#1080;&#1090;&#1080;&#1103;\&#1056;&#1072;&#1073;&#1086;&#1095;&#1080;&#1077;%20&#1076;&#1086;&#1082;&#1091;&#1084;&#1077;&#1085;&#1090;&#1099;\&#1056;&#1103;&#1076;&#1099;%20&#1073;&#1072;&#1085;&#1082;&#1086;&#1074;&#1089;&#1082;&#1086;&#1081;%20&#1089;&#1090;&#1072;&#1090;&#1080;&#1089;&#1090;&#1080;&#1082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.PSF\Home\Dropbox\&#1056;&#1072;&#1073;&#1086;&#1090;&#1072;%20&#1062;&#1077;&#1085;&#1090;&#1088;%20&#1088;&#1072;&#1079;&#1074;&#1080;&#1090;&#1080;&#1103;\&#1041;&#1057;&#1069;\27\&#1043;&#1086;&#1089;&#1076;&#1077;&#1085;&#1100;&#1075;&#1080;%20&#1074;%20&#1073;&#1072;&#1085;&#1082;&#1072;&#109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.PSF\Home\Dropbox\&#1056;&#1072;&#1073;&#1086;&#1090;&#1072;%20&#1062;&#1077;&#1085;&#1090;&#1088;%20&#1088;&#1072;&#1079;&#1074;&#1080;&#1090;&#1080;&#1103;\&#1041;&#1057;&#1069;\27\&#1043;&#1086;&#1089;&#1076;&#1077;&#1085;&#1100;&#1075;&#1080;%20&#1074;%20&#1073;&#1072;&#1085;&#1082;&#1072;&#1093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.PSF\Home\Dropbox\&#1056;&#1072;&#1073;&#1086;&#1090;&#1072;%20&#1062;&#1077;&#1085;&#1090;&#1088;%20&#1088;&#1072;&#1079;&#1074;&#1080;&#1090;&#1080;&#1103;\&#1056;&#1072;&#1073;&#1086;&#1095;&#1080;&#1077;%20&#1076;&#1086;&#1082;&#1091;&#1084;&#1077;&#1085;&#1090;&#1099;\&#1056;&#1103;&#1076;&#1099;%20&#1073;&#1072;&#1085;&#1082;&#1086;&#1074;&#1089;&#1082;&#1086;&#1081;%20&#1089;&#1090;&#1072;&#1090;&#1080;&#1089;&#1090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408195855393267E-2"/>
          <c:y val="4.2538402431110636E-2"/>
          <c:w val="0.87527043128969251"/>
          <c:h val="0.65493156392179197"/>
        </c:manualLayout>
      </c:layout>
      <c:lineChart>
        <c:grouping val="standard"/>
        <c:varyColors val="0"/>
        <c:ser>
          <c:idx val="0"/>
          <c:order val="0"/>
          <c:tx>
            <c:strRef>
              <c:f>Моё!$A$11</c:f>
              <c:strCache>
                <c:ptCount val="1"/>
                <c:pt idx="0">
                  <c:v>Прирост денежной базы (г/г)</c:v>
                </c:pt>
              </c:strCache>
            </c:strRef>
          </c:tx>
          <c:spPr>
            <a:ln w="38100" cmpd="sng">
              <a:solidFill>
                <a:srgbClr val="0000FF"/>
              </a:solidFill>
            </a:ln>
          </c:spPr>
          <c:marker>
            <c:symbol val="none"/>
          </c:marker>
          <c:cat>
            <c:numRef>
              <c:f>Моё!$AK$1:$EE$1</c:f>
              <c:numCache>
                <c:formatCode>mmm\-yy</c:formatCode>
                <c:ptCount val="99"/>
                <c:pt idx="0">
                  <c:v>38322</c:v>
                </c:pt>
                <c:pt idx="1">
                  <c:v>38353</c:v>
                </c:pt>
                <c:pt idx="2">
                  <c:v>38384</c:v>
                </c:pt>
                <c:pt idx="3">
                  <c:v>38412</c:v>
                </c:pt>
                <c:pt idx="4">
                  <c:v>38443</c:v>
                </c:pt>
                <c:pt idx="5">
                  <c:v>38473</c:v>
                </c:pt>
                <c:pt idx="6">
                  <c:v>38504</c:v>
                </c:pt>
                <c:pt idx="7">
                  <c:v>38534</c:v>
                </c:pt>
                <c:pt idx="8">
                  <c:v>38565</c:v>
                </c:pt>
                <c:pt idx="9">
                  <c:v>38596</c:v>
                </c:pt>
                <c:pt idx="10">
                  <c:v>38626</c:v>
                </c:pt>
                <c:pt idx="11">
                  <c:v>38657</c:v>
                </c:pt>
                <c:pt idx="12">
                  <c:v>38687</c:v>
                </c:pt>
                <c:pt idx="13">
                  <c:v>38718</c:v>
                </c:pt>
                <c:pt idx="14">
                  <c:v>38749</c:v>
                </c:pt>
                <c:pt idx="15">
                  <c:v>38777</c:v>
                </c:pt>
                <c:pt idx="16">
                  <c:v>38808</c:v>
                </c:pt>
                <c:pt idx="17">
                  <c:v>38838</c:v>
                </c:pt>
                <c:pt idx="18">
                  <c:v>38869</c:v>
                </c:pt>
                <c:pt idx="19">
                  <c:v>38899</c:v>
                </c:pt>
                <c:pt idx="20">
                  <c:v>38930</c:v>
                </c:pt>
                <c:pt idx="21">
                  <c:v>38961</c:v>
                </c:pt>
                <c:pt idx="22">
                  <c:v>38991</c:v>
                </c:pt>
                <c:pt idx="23">
                  <c:v>39022</c:v>
                </c:pt>
                <c:pt idx="24">
                  <c:v>39052</c:v>
                </c:pt>
                <c:pt idx="25">
                  <c:v>39083</c:v>
                </c:pt>
                <c:pt idx="26">
                  <c:v>39114</c:v>
                </c:pt>
                <c:pt idx="27">
                  <c:v>39142</c:v>
                </c:pt>
                <c:pt idx="28">
                  <c:v>39173</c:v>
                </c:pt>
                <c:pt idx="29">
                  <c:v>39203</c:v>
                </c:pt>
                <c:pt idx="30">
                  <c:v>39234</c:v>
                </c:pt>
                <c:pt idx="31">
                  <c:v>39264</c:v>
                </c:pt>
                <c:pt idx="32">
                  <c:v>39295</c:v>
                </c:pt>
                <c:pt idx="33">
                  <c:v>39326</c:v>
                </c:pt>
                <c:pt idx="34">
                  <c:v>39356</c:v>
                </c:pt>
                <c:pt idx="35">
                  <c:v>39387</c:v>
                </c:pt>
                <c:pt idx="36">
                  <c:v>39417</c:v>
                </c:pt>
                <c:pt idx="37">
                  <c:v>39448</c:v>
                </c:pt>
                <c:pt idx="38">
                  <c:v>39479</c:v>
                </c:pt>
                <c:pt idx="39">
                  <c:v>39508</c:v>
                </c:pt>
                <c:pt idx="40">
                  <c:v>39539</c:v>
                </c:pt>
                <c:pt idx="41">
                  <c:v>39569</c:v>
                </c:pt>
                <c:pt idx="42">
                  <c:v>39600</c:v>
                </c:pt>
                <c:pt idx="43">
                  <c:v>39630</c:v>
                </c:pt>
                <c:pt idx="44">
                  <c:v>39661</c:v>
                </c:pt>
                <c:pt idx="45">
                  <c:v>39692</c:v>
                </c:pt>
                <c:pt idx="46">
                  <c:v>39722</c:v>
                </c:pt>
                <c:pt idx="47">
                  <c:v>39753</c:v>
                </c:pt>
                <c:pt idx="48">
                  <c:v>39783</c:v>
                </c:pt>
                <c:pt idx="49">
                  <c:v>39814</c:v>
                </c:pt>
                <c:pt idx="50">
                  <c:v>39845</c:v>
                </c:pt>
                <c:pt idx="51">
                  <c:v>39873</c:v>
                </c:pt>
                <c:pt idx="52">
                  <c:v>39904</c:v>
                </c:pt>
                <c:pt idx="53">
                  <c:v>39934</c:v>
                </c:pt>
                <c:pt idx="54">
                  <c:v>39965</c:v>
                </c:pt>
                <c:pt idx="55">
                  <c:v>39995</c:v>
                </c:pt>
                <c:pt idx="56">
                  <c:v>40026</c:v>
                </c:pt>
                <c:pt idx="57">
                  <c:v>40057</c:v>
                </c:pt>
                <c:pt idx="58">
                  <c:v>40087</c:v>
                </c:pt>
                <c:pt idx="59">
                  <c:v>40118</c:v>
                </c:pt>
                <c:pt idx="60">
                  <c:v>40148</c:v>
                </c:pt>
                <c:pt idx="61">
                  <c:v>40179</c:v>
                </c:pt>
                <c:pt idx="62">
                  <c:v>40210</c:v>
                </c:pt>
                <c:pt idx="63">
                  <c:v>40238</c:v>
                </c:pt>
                <c:pt idx="64">
                  <c:v>40269</c:v>
                </c:pt>
                <c:pt idx="65">
                  <c:v>40299</c:v>
                </c:pt>
                <c:pt idx="66">
                  <c:v>40330</c:v>
                </c:pt>
                <c:pt idx="67">
                  <c:v>40360</c:v>
                </c:pt>
                <c:pt idx="68">
                  <c:v>40391</c:v>
                </c:pt>
                <c:pt idx="69">
                  <c:v>40422</c:v>
                </c:pt>
                <c:pt idx="70">
                  <c:v>40452</c:v>
                </c:pt>
                <c:pt idx="71">
                  <c:v>40483</c:v>
                </c:pt>
                <c:pt idx="72">
                  <c:v>40513</c:v>
                </c:pt>
                <c:pt idx="73">
                  <c:v>40544</c:v>
                </c:pt>
                <c:pt idx="74">
                  <c:v>40575</c:v>
                </c:pt>
                <c:pt idx="75">
                  <c:v>40603</c:v>
                </c:pt>
                <c:pt idx="76">
                  <c:v>40634</c:v>
                </c:pt>
                <c:pt idx="77">
                  <c:v>40664</c:v>
                </c:pt>
                <c:pt idx="78">
                  <c:v>40695</c:v>
                </c:pt>
                <c:pt idx="79">
                  <c:v>40725</c:v>
                </c:pt>
                <c:pt idx="80">
                  <c:v>40756</c:v>
                </c:pt>
                <c:pt idx="81">
                  <c:v>40787</c:v>
                </c:pt>
                <c:pt idx="82">
                  <c:v>40817</c:v>
                </c:pt>
                <c:pt idx="83">
                  <c:v>40848</c:v>
                </c:pt>
                <c:pt idx="84">
                  <c:v>40878</c:v>
                </c:pt>
                <c:pt idx="85">
                  <c:v>40909</c:v>
                </c:pt>
                <c:pt idx="86">
                  <c:v>40940</c:v>
                </c:pt>
                <c:pt idx="87">
                  <c:v>40969</c:v>
                </c:pt>
                <c:pt idx="88">
                  <c:v>41000</c:v>
                </c:pt>
                <c:pt idx="89">
                  <c:v>41030</c:v>
                </c:pt>
                <c:pt idx="90">
                  <c:v>41061</c:v>
                </c:pt>
                <c:pt idx="91">
                  <c:v>41091</c:v>
                </c:pt>
                <c:pt idx="92">
                  <c:v>41122</c:v>
                </c:pt>
                <c:pt idx="93">
                  <c:v>41153</c:v>
                </c:pt>
                <c:pt idx="94">
                  <c:v>41183</c:v>
                </c:pt>
                <c:pt idx="95">
                  <c:v>41214</c:v>
                </c:pt>
                <c:pt idx="96">
                  <c:v>41244</c:v>
                </c:pt>
                <c:pt idx="97">
                  <c:v>41275</c:v>
                </c:pt>
                <c:pt idx="98">
                  <c:v>41306</c:v>
                </c:pt>
              </c:numCache>
            </c:numRef>
          </c:cat>
          <c:val>
            <c:numRef>
              <c:f>Моё!$AK$11:$EE$11</c:f>
              <c:numCache>
                <c:formatCode>#,##0.0</c:formatCode>
                <c:ptCount val="99"/>
                <c:pt idx="0">
                  <c:v>35.305328888155827</c:v>
                </c:pt>
                <c:pt idx="1">
                  <c:v>24.34357617775995</c:v>
                </c:pt>
                <c:pt idx="2">
                  <c:v>8.7563351363195494</c:v>
                </c:pt>
                <c:pt idx="3">
                  <c:v>12.559136914781078</c:v>
                </c:pt>
                <c:pt idx="4">
                  <c:v>16.204109158958801</c:v>
                </c:pt>
                <c:pt idx="5">
                  <c:v>18.14147753127504</c:v>
                </c:pt>
                <c:pt idx="6">
                  <c:v>21.090220154700432</c:v>
                </c:pt>
                <c:pt idx="7">
                  <c:v>19.956356326119273</c:v>
                </c:pt>
                <c:pt idx="8">
                  <c:v>26.65691823321179</c:v>
                </c:pt>
                <c:pt idx="9">
                  <c:v>32.439945955330444</c:v>
                </c:pt>
                <c:pt idx="10">
                  <c:v>38.970360504603562</c:v>
                </c:pt>
                <c:pt idx="11">
                  <c:v>28.683894993357441</c:v>
                </c:pt>
                <c:pt idx="12">
                  <c:v>21.393971767526732</c:v>
                </c:pt>
                <c:pt idx="13">
                  <c:v>22.430517862274215</c:v>
                </c:pt>
                <c:pt idx="14">
                  <c:v>22.95666546496351</c:v>
                </c:pt>
                <c:pt idx="15">
                  <c:v>17.757270668767909</c:v>
                </c:pt>
                <c:pt idx="16">
                  <c:v>20.933471326498541</c:v>
                </c:pt>
                <c:pt idx="17">
                  <c:v>28.006103718531893</c:v>
                </c:pt>
                <c:pt idx="18">
                  <c:v>43.302996986095742</c:v>
                </c:pt>
                <c:pt idx="19">
                  <c:v>42.71151177713832</c:v>
                </c:pt>
                <c:pt idx="20">
                  <c:v>41.205581946627888</c:v>
                </c:pt>
                <c:pt idx="21">
                  <c:v>44.115726586985396</c:v>
                </c:pt>
                <c:pt idx="22">
                  <c:v>37.260791242973987</c:v>
                </c:pt>
                <c:pt idx="23">
                  <c:v>35.353273939493945</c:v>
                </c:pt>
                <c:pt idx="24">
                  <c:v>38.723887087846933</c:v>
                </c:pt>
                <c:pt idx="25">
                  <c:v>41.457181161625847</c:v>
                </c:pt>
                <c:pt idx="26">
                  <c:v>41.859406594798763</c:v>
                </c:pt>
                <c:pt idx="27">
                  <c:v>39.630876719451869</c:v>
                </c:pt>
                <c:pt idx="28">
                  <c:v>54.706753434775109</c:v>
                </c:pt>
                <c:pt idx="29">
                  <c:v>60.443822168139569</c:v>
                </c:pt>
                <c:pt idx="30">
                  <c:v>64.936476465960908</c:v>
                </c:pt>
                <c:pt idx="31">
                  <c:v>56.34458357671339</c:v>
                </c:pt>
                <c:pt idx="32">
                  <c:v>48.784034383091225</c:v>
                </c:pt>
                <c:pt idx="33">
                  <c:v>36.528025145256947</c:v>
                </c:pt>
                <c:pt idx="34">
                  <c:v>31.588638826751069</c:v>
                </c:pt>
                <c:pt idx="35">
                  <c:v>30.991256687282732</c:v>
                </c:pt>
                <c:pt idx="36">
                  <c:v>32.532156966235974</c:v>
                </c:pt>
                <c:pt idx="37">
                  <c:v>33.740635929600352</c:v>
                </c:pt>
                <c:pt idx="38">
                  <c:v>31.867726097106484</c:v>
                </c:pt>
                <c:pt idx="39">
                  <c:v>33.313529333732639</c:v>
                </c:pt>
                <c:pt idx="40">
                  <c:v>15.704464072797819</c:v>
                </c:pt>
                <c:pt idx="41">
                  <c:v>8.1748513374624299</c:v>
                </c:pt>
                <c:pt idx="42">
                  <c:v>-4.1355762420128617</c:v>
                </c:pt>
                <c:pt idx="43">
                  <c:v>5.5213851272662096</c:v>
                </c:pt>
                <c:pt idx="44">
                  <c:v>7.3777038391284355</c:v>
                </c:pt>
                <c:pt idx="45">
                  <c:v>12.65236302985009</c:v>
                </c:pt>
                <c:pt idx="46">
                  <c:v>15.927729433803229</c:v>
                </c:pt>
                <c:pt idx="47">
                  <c:v>19.907462267787345</c:v>
                </c:pt>
                <c:pt idx="48">
                  <c:v>11.857783324735504</c:v>
                </c:pt>
                <c:pt idx="49">
                  <c:v>1.1859434548835424</c:v>
                </c:pt>
                <c:pt idx="50">
                  <c:v>-12.18131374257403</c:v>
                </c:pt>
                <c:pt idx="51">
                  <c:v>-12.583469707893368</c:v>
                </c:pt>
                <c:pt idx="52">
                  <c:v>-11.755149564881451</c:v>
                </c:pt>
                <c:pt idx="53">
                  <c:v>-9.8259513465048016</c:v>
                </c:pt>
                <c:pt idx="54">
                  <c:v>-8.1330865518381543</c:v>
                </c:pt>
                <c:pt idx="55">
                  <c:v>-8.395479211242618</c:v>
                </c:pt>
                <c:pt idx="56">
                  <c:v>-8.1970080000030361</c:v>
                </c:pt>
                <c:pt idx="57">
                  <c:v>-8.1802237255666821</c:v>
                </c:pt>
                <c:pt idx="58">
                  <c:v>-9.6678125082271134</c:v>
                </c:pt>
                <c:pt idx="59">
                  <c:v>-4.8943501316718656</c:v>
                </c:pt>
                <c:pt idx="60">
                  <c:v>0.31531205069905699</c:v>
                </c:pt>
                <c:pt idx="61">
                  <c:v>15.928411496765293</c:v>
                </c:pt>
                <c:pt idx="62">
                  <c:v>33.586456973252666</c:v>
                </c:pt>
                <c:pt idx="63">
                  <c:v>37.811959931148273</c:v>
                </c:pt>
                <c:pt idx="64">
                  <c:v>48.038621127308701</c:v>
                </c:pt>
                <c:pt idx="65">
                  <c:v>51.555189175613904</c:v>
                </c:pt>
                <c:pt idx="66">
                  <c:v>45.555212011416032</c:v>
                </c:pt>
                <c:pt idx="67">
                  <c:v>44.839604121440104</c:v>
                </c:pt>
                <c:pt idx="68">
                  <c:v>45.72310125668897</c:v>
                </c:pt>
                <c:pt idx="69">
                  <c:v>46.455440676123636</c:v>
                </c:pt>
                <c:pt idx="70">
                  <c:v>48.344858209363807</c:v>
                </c:pt>
                <c:pt idx="71">
                  <c:v>38.471940244612043</c:v>
                </c:pt>
                <c:pt idx="72">
                  <c:v>33.098962809824719</c:v>
                </c:pt>
                <c:pt idx="73">
                  <c:v>26.641801129927423</c:v>
                </c:pt>
                <c:pt idx="74">
                  <c:v>29.559280458879698</c:v>
                </c:pt>
                <c:pt idx="75">
                  <c:v>24.500753765729133</c:v>
                </c:pt>
                <c:pt idx="76">
                  <c:v>18.075320579553456</c:v>
                </c:pt>
                <c:pt idx="77">
                  <c:v>7.2171303958536548</c:v>
                </c:pt>
                <c:pt idx="78">
                  <c:v>5.9741890353772087</c:v>
                </c:pt>
                <c:pt idx="79">
                  <c:v>2.9919545841997186</c:v>
                </c:pt>
                <c:pt idx="80">
                  <c:v>1.1167695244735265</c:v>
                </c:pt>
                <c:pt idx="81">
                  <c:v>-0.6219539620881398</c:v>
                </c:pt>
                <c:pt idx="82">
                  <c:v>3.9556732654662863</c:v>
                </c:pt>
                <c:pt idx="83">
                  <c:v>4.3902542809633349</c:v>
                </c:pt>
                <c:pt idx="84">
                  <c:v>7.478445489354546</c:v>
                </c:pt>
                <c:pt idx="85">
                  <c:v>5.540510709705404</c:v>
                </c:pt>
                <c:pt idx="86">
                  <c:v>5.3695940763879957</c:v>
                </c:pt>
                <c:pt idx="87">
                  <c:v>4.436020957401321</c:v>
                </c:pt>
                <c:pt idx="88">
                  <c:v>3.6420733458483845</c:v>
                </c:pt>
                <c:pt idx="89">
                  <c:v>6.08673057814757</c:v>
                </c:pt>
                <c:pt idx="90">
                  <c:v>6.3162747492912841</c:v>
                </c:pt>
                <c:pt idx="91">
                  <c:v>9.7022779506527712</c:v>
                </c:pt>
                <c:pt idx="92">
                  <c:v>14.934049653357206</c:v>
                </c:pt>
                <c:pt idx="93">
                  <c:v>13.232457069209858</c:v>
                </c:pt>
                <c:pt idx="94">
                  <c:v>9.1113725746415408</c:v>
                </c:pt>
                <c:pt idx="95">
                  <c:v>10.79590194885478</c:v>
                </c:pt>
                <c:pt idx="96">
                  <c:v>10.612120340964548</c:v>
                </c:pt>
                <c:pt idx="97">
                  <c:v>13.982971534156064</c:v>
                </c:pt>
                <c:pt idx="98">
                  <c:v>6.663455074210578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Моё!$A$12</c:f>
              <c:strCache>
                <c:ptCount val="1"/>
                <c:pt idx="0">
                  <c:v>Прирост денежной базы правленной на операции бюджета (г/г)</c:v>
                </c:pt>
              </c:strCache>
            </c:strRef>
          </c:tx>
          <c:spPr>
            <a:ln w="25400" cmpd="sng">
              <a:solidFill>
                <a:srgbClr val="FF3300"/>
              </a:solidFill>
              <a:prstDash val="sysDash"/>
            </a:ln>
          </c:spPr>
          <c:marker>
            <c:symbol val="none"/>
          </c:marker>
          <c:cat>
            <c:numRef>
              <c:f>Моё!$AK$1:$EE$1</c:f>
              <c:numCache>
                <c:formatCode>mmm\-yy</c:formatCode>
                <c:ptCount val="99"/>
                <c:pt idx="0">
                  <c:v>38322</c:v>
                </c:pt>
                <c:pt idx="1">
                  <c:v>38353</c:v>
                </c:pt>
                <c:pt idx="2">
                  <c:v>38384</c:v>
                </c:pt>
                <c:pt idx="3">
                  <c:v>38412</c:v>
                </c:pt>
                <c:pt idx="4">
                  <c:v>38443</c:v>
                </c:pt>
                <c:pt idx="5">
                  <c:v>38473</c:v>
                </c:pt>
                <c:pt idx="6">
                  <c:v>38504</c:v>
                </c:pt>
                <c:pt idx="7">
                  <c:v>38534</c:v>
                </c:pt>
                <c:pt idx="8">
                  <c:v>38565</c:v>
                </c:pt>
                <c:pt idx="9">
                  <c:v>38596</c:v>
                </c:pt>
                <c:pt idx="10">
                  <c:v>38626</c:v>
                </c:pt>
                <c:pt idx="11">
                  <c:v>38657</c:v>
                </c:pt>
                <c:pt idx="12">
                  <c:v>38687</c:v>
                </c:pt>
                <c:pt idx="13">
                  <c:v>38718</c:v>
                </c:pt>
                <c:pt idx="14">
                  <c:v>38749</c:v>
                </c:pt>
                <c:pt idx="15">
                  <c:v>38777</c:v>
                </c:pt>
                <c:pt idx="16">
                  <c:v>38808</c:v>
                </c:pt>
                <c:pt idx="17">
                  <c:v>38838</c:v>
                </c:pt>
                <c:pt idx="18">
                  <c:v>38869</c:v>
                </c:pt>
                <c:pt idx="19">
                  <c:v>38899</c:v>
                </c:pt>
                <c:pt idx="20">
                  <c:v>38930</c:v>
                </c:pt>
                <c:pt idx="21">
                  <c:v>38961</c:v>
                </c:pt>
                <c:pt idx="22">
                  <c:v>38991</c:v>
                </c:pt>
                <c:pt idx="23">
                  <c:v>39022</c:v>
                </c:pt>
                <c:pt idx="24">
                  <c:v>39052</c:v>
                </c:pt>
                <c:pt idx="25">
                  <c:v>39083</c:v>
                </c:pt>
                <c:pt idx="26">
                  <c:v>39114</c:v>
                </c:pt>
                <c:pt idx="27">
                  <c:v>39142</c:v>
                </c:pt>
                <c:pt idx="28">
                  <c:v>39173</c:v>
                </c:pt>
                <c:pt idx="29">
                  <c:v>39203</c:v>
                </c:pt>
                <c:pt idx="30">
                  <c:v>39234</c:v>
                </c:pt>
                <c:pt idx="31">
                  <c:v>39264</c:v>
                </c:pt>
                <c:pt idx="32">
                  <c:v>39295</c:v>
                </c:pt>
                <c:pt idx="33">
                  <c:v>39326</c:v>
                </c:pt>
                <c:pt idx="34">
                  <c:v>39356</c:v>
                </c:pt>
                <c:pt idx="35">
                  <c:v>39387</c:v>
                </c:pt>
                <c:pt idx="36">
                  <c:v>39417</c:v>
                </c:pt>
                <c:pt idx="37">
                  <c:v>39448</c:v>
                </c:pt>
                <c:pt idx="38">
                  <c:v>39479</c:v>
                </c:pt>
                <c:pt idx="39">
                  <c:v>39508</c:v>
                </c:pt>
                <c:pt idx="40">
                  <c:v>39539</c:v>
                </c:pt>
                <c:pt idx="41">
                  <c:v>39569</c:v>
                </c:pt>
                <c:pt idx="42">
                  <c:v>39600</c:v>
                </c:pt>
                <c:pt idx="43">
                  <c:v>39630</c:v>
                </c:pt>
                <c:pt idx="44">
                  <c:v>39661</c:v>
                </c:pt>
                <c:pt idx="45">
                  <c:v>39692</c:v>
                </c:pt>
                <c:pt idx="46">
                  <c:v>39722</c:v>
                </c:pt>
                <c:pt idx="47">
                  <c:v>39753</c:v>
                </c:pt>
                <c:pt idx="48">
                  <c:v>39783</c:v>
                </c:pt>
                <c:pt idx="49">
                  <c:v>39814</c:v>
                </c:pt>
                <c:pt idx="50">
                  <c:v>39845</c:v>
                </c:pt>
                <c:pt idx="51">
                  <c:v>39873</c:v>
                </c:pt>
                <c:pt idx="52">
                  <c:v>39904</c:v>
                </c:pt>
                <c:pt idx="53">
                  <c:v>39934</c:v>
                </c:pt>
                <c:pt idx="54">
                  <c:v>39965</c:v>
                </c:pt>
                <c:pt idx="55">
                  <c:v>39995</c:v>
                </c:pt>
                <c:pt idx="56">
                  <c:v>40026</c:v>
                </c:pt>
                <c:pt idx="57">
                  <c:v>40057</c:v>
                </c:pt>
                <c:pt idx="58">
                  <c:v>40087</c:v>
                </c:pt>
                <c:pt idx="59">
                  <c:v>40118</c:v>
                </c:pt>
                <c:pt idx="60">
                  <c:v>40148</c:v>
                </c:pt>
                <c:pt idx="61">
                  <c:v>40179</c:v>
                </c:pt>
                <c:pt idx="62">
                  <c:v>40210</c:v>
                </c:pt>
                <c:pt idx="63">
                  <c:v>40238</c:v>
                </c:pt>
                <c:pt idx="64">
                  <c:v>40269</c:v>
                </c:pt>
                <c:pt idx="65">
                  <c:v>40299</c:v>
                </c:pt>
                <c:pt idx="66">
                  <c:v>40330</c:v>
                </c:pt>
                <c:pt idx="67">
                  <c:v>40360</c:v>
                </c:pt>
                <c:pt idx="68">
                  <c:v>40391</c:v>
                </c:pt>
                <c:pt idx="69">
                  <c:v>40422</c:v>
                </c:pt>
                <c:pt idx="70">
                  <c:v>40452</c:v>
                </c:pt>
                <c:pt idx="71">
                  <c:v>40483</c:v>
                </c:pt>
                <c:pt idx="72">
                  <c:v>40513</c:v>
                </c:pt>
                <c:pt idx="73">
                  <c:v>40544</c:v>
                </c:pt>
                <c:pt idx="74">
                  <c:v>40575</c:v>
                </c:pt>
                <c:pt idx="75">
                  <c:v>40603</c:v>
                </c:pt>
                <c:pt idx="76">
                  <c:v>40634</c:v>
                </c:pt>
                <c:pt idx="77">
                  <c:v>40664</c:v>
                </c:pt>
                <c:pt idx="78">
                  <c:v>40695</c:v>
                </c:pt>
                <c:pt idx="79">
                  <c:v>40725</c:v>
                </c:pt>
                <c:pt idx="80">
                  <c:v>40756</c:v>
                </c:pt>
                <c:pt idx="81">
                  <c:v>40787</c:v>
                </c:pt>
                <c:pt idx="82">
                  <c:v>40817</c:v>
                </c:pt>
                <c:pt idx="83">
                  <c:v>40848</c:v>
                </c:pt>
                <c:pt idx="84">
                  <c:v>40878</c:v>
                </c:pt>
                <c:pt idx="85">
                  <c:v>40909</c:v>
                </c:pt>
                <c:pt idx="86">
                  <c:v>40940</c:v>
                </c:pt>
                <c:pt idx="87">
                  <c:v>40969</c:v>
                </c:pt>
                <c:pt idx="88">
                  <c:v>41000</c:v>
                </c:pt>
                <c:pt idx="89">
                  <c:v>41030</c:v>
                </c:pt>
                <c:pt idx="90">
                  <c:v>41061</c:v>
                </c:pt>
                <c:pt idx="91">
                  <c:v>41091</c:v>
                </c:pt>
                <c:pt idx="92">
                  <c:v>41122</c:v>
                </c:pt>
                <c:pt idx="93">
                  <c:v>41153</c:v>
                </c:pt>
                <c:pt idx="94">
                  <c:v>41183</c:v>
                </c:pt>
                <c:pt idx="95">
                  <c:v>41214</c:v>
                </c:pt>
                <c:pt idx="96">
                  <c:v>41244</c:v>
                </c:pt>
                <c:pt idx="97">
                  <c:v>41275</c:v>
                </c:pt>
                <c:pt idx="98">
                  <c:v>41306</c:v>
                </c:pt>
              </c:numCache>
            </c:numRef>
          </c:cat>
          <c:val>
            <c:numRef>
              <c:f>Моё!$AK$12:$EE$12</c:f>
              <c:numCache>
                <c:formatCode>#,##0.0</c:formatCode>
                <c:ptCount val="99"/>
                <c:pt idx="0">
                  <c:v>59.647068579028108</c:v>
                </c:pt>
                <c:pt idx="1">
                  <c:v>33.129240891671309</c:v>
                </c:pt>
                <c:pt idx="2">
                  <c:v>37.754457272223263</c:v>
                </c:pt>
                <c:pt idx="3">
                  <c:v>43.154197680938665</c:v>
                </c:pt>
                <c:pt idx="4">
                  <c:v>53.196818430424877</c:v>
                </c:pt>
                <c:pt idx="5">
                  <c:v>57.469582475944179</c:v>
                </c:pt>
                <c:pt idx="6">
                  <c:v>57.295431876241864</c:v>
                </c:pt>
                <c:pt idx="7">
                  <c:v>69.029587947820104</c:v>
                </c:pt>
                <c:pt idx="8">
                  <c:v>62.552006169497034</c:v>
                </c:pt>
                <c:pt idx="9">
                  <c:v>62.290547064134216</c:v>
                </c:pt>
                <c:pt idx="10">
                  <c:v>65.281060851004824</c:v>
                </c:pt>
                <c:pt idx="11">
                  <c:v>50.107631026159048</c:v>
                </c:pt>
                <c:pt idx="12">
                  <c:v>36.168179137677249</c:v>
                </c:pt>
                <c:pt idx="13">
                  <c:v>44.518326932148923</c:v>
                </c:pt>
                <c:pt idx="14">
                  <c:v>28.348860804143182</c:v>
                </c:pt>
                <c:pt idx="15">
                  <c:v>24.459941006210826</c:v>
                </c:pt>
                <c:pt idx="16">
                  <c:v>25.888687212505236</c:v>
                </c:pt>
                <c:pt idx="17">
                  <c:v>31.669422055249985</c:v>
                </c:pt>
                <c:pt idx="18">
                  <c:v>41.652332014815215</c:v>
                </c:pt>
                <c:pt idx="19">
                  <c:v>28.070250160734346</c:v>
                </c:pt>
                <c:pt idx="20">
                  <c:v>38.972878603821506</c:v>
                </c:pt>
                <c:pt idx="21">
                  <c:v>49.640083476235787</c:v>
                </c:pt>
                <c:pt idx="22">
                  <c:v>44.14583592882073</c:v>
                </c:pt>
                <c:pt idx="23">
                  <c:v>42.108968234603992</c:v>
                </c:pt>
                <c:pt idx="24">
                  <c:v>45.887241209715903</c:v>
                </c:pt>
                <c:pt idx="25">
                  <c:v>48.150489028764774</c:v>
                </c:pt>
                <c:pt idx="26">
                  <c:v>43.994153287596973</c:v>
                </c:pt>
                <c:pt idx="27">
                  <c:v>42.902118533248768</c:v>
                </c:pt>
                <c:pt idx="28">
                  <c:v>53.297146773550551</c:v>
                </c:pt>
                <c:pt idx="29">
                  <c:v>55.387403103793822</c:v>
                </c:pt>
                <c:pt idx="30">
                  <c:v>62.190255653016436</c:v>
                </c:pt>
                <c:pt idx="31">
                  <c:v>58.030126584898035</c:v>
                </c:pt>
                <c:pt idx="32">
                  <c:v>52.293751154307209</c:v>
                </c:pt>
                <c:pt idx="33">
                  <c:v>42.342258556528044</c:v>
                </c:pt>
                <c:pt idx="34">
                  <c:v>37.601068550787573</c:v>
                </c:pt>
                <c:pt idx="35">
                  <c:v>43.545772734590948</c:v>
                </c:pt>
                <c:pt idx="36">
                  <c:v>39.839310113380535</c:v>
                </c:pt>
                <c:pt idx="37">
                  <c:v>41.562733109373085</c:v>
                </c:pt>
                <c:pt idx="38">
                  <c:v>51.643115816629567</c:v>
                </c:pt>
                <c:pt idx="39">
                  <c:v>51.570182750489636</c:v>
                </c:pt>
                <c:pt idx="40">
                  <c:v>37.432660177593945</c:v>
                </c:pt>
                <c:pt idx="41">
                  <c:v>36.396504553583121</c:v>
                </c:pt>
                <c:pt idx="42">
                  <c:v>23.316926455269726</c:v>
                </c:pt>
                <c:pt idx="43">
                  <c:v>31.644254059514985</c:v>
                </c:pt>
                <c:pt idx="44">
                  <c:v>41.598835435845437</c:v>
                </c:pt>
                <c:pt idx="45">
                  <c:v>39.57894091771994</c:v>
                </c:pt>
                <c:pt idx="46">
                  <c:v>29.348803795978217</c:v>
                </c:pt>
                <c:pt idx="47">
                  <c:v>14.621535867847957</c:v>
                </c:pt>
                <c:pt idx="48">
                  <c:v>7.360323514355982</c:v>
                </c:pt>
                <c:pt idx="49">
                  <c:v>-8.2499253124087009</c:v>
                </c:pt>
                <c:pt idx="50">
                  <c:v>-27.536980188398964</c:v>
                </c:pt>
                <c:pt idx="51">
                  <c:v>-30.161989673633972</c:v>
                </c:pt>
                <c:pt idx="52">
                  <c:v>-24.002893864214258</c:v>
                </c:pt>
                <c:pt idx="53">
                  <c:v>-26.89185466595444</c:v>
                </c:pt>
                <c:pt idx="54">
                  <c:v>-25.306916829486848</c:v>
                </c:pt>
                <c:pt idx="55">
                  <c:v>-30.046791746096059</c:v>
                </c:pt>
                <c:pt idx="56">
                  <c:v>-32.815985860790434</c:v>
                </c:pt>
                <c:pt idx="57">
                  <c:v>-30.185272289067434</c:v>
                </c:pt>
                <c:pt idx="58">
                  <c:v>-22.725632708597733</c:v>
                </c:pt>
                <c:pt idx="59">
                  <c:v>-15.175791694267215</c:v>
                </c:pt>
                <c:pt idx="60">
                  <c:v>-6.4347398430123608</c:v>
                </c:pt>
                <c:pt idx="61">
                  <c:v>11.613402971385467</c:v>
                </c:pt>
                <c:pt idx="62">
                  <c:v>34.691137801392571</c:v>
                </c:pt>
                <c:pt idx="63">
                  <c:v>34.465454528651662</c:v>
                </c:pt>
                <c:pt idx="64">
                  <c:v>30.14043283668655</c:v>
                </c:pt>
                <c:pt idx="65">
                  <c:v>38.699751402070184</c:v>
                </c:pt>
                <c:pt idx="66">
                  <c:v>29.375015919105472</c:v>
                </c:pt>
                <c:pt idx="67">
                  <c:v>39.842103638716722</c:v>
                </c:pt>
                <c:pt idx="68">
                  <c:v>34.519826268549792</c:v>
                </c:pt>
                <c:pt idx="69">
                  <c:v>33.972477826414462</c:v>
                </c:pt>
                <c:pt idx="70">
                  <c:v>33.335873092567269</c:v>
                </c:pt>
                <c:pt idx="71">
                  <c:v>28.130340315689352</c:v>
                </c:pt>
                <c:pt idx="72">
                  <c:v>24.301308837447834</c:v>
                </c:pt>
                <c:pt idx="73">
                  <c:v>17.00646674981683</c:v>
                </c:pt>
                <c:pt idx="74">
                  <c:v>23.708585439213834</c:v>
                </c:pt>
                <c:pt idx="75">
                  <c:v>28.096028471886903</c:v>
                </c:pt>
                <c:pt idx="76">
                  <c:v>22.357807644179651</c:v>
                </c:pt>
                <c:pt idx="77">
                  <c:v>11.858062826567428</c:v>
                </c:pt>
                <c:pt idx="78">
                  <c:v>13.913265710417132</c:v>
                </c:pt>
                <c:pt idx="79">
                  <c:v>11.133868896896292</c:v>
                </c:pt>
                <c:pt idx="80">
                  <c:v>14.414873886164759</c:v>
                </c:pt>
                <c:pt idx="81">
                  <c:v>13.856119681784641</c:v>
                </c:pt>
                <c:pt idx="82">
                  <c:v>17.140586004210956</c:v>
                </c:pt>
                <c:pt idx="83">
                  <c:v>21.748933884984424</c:v>
                </c:pt>
                <c:pt idx="84">
                  <c:v>23.732031853102441</c:v>
                </c:pt>
                <c:pt idx="85">
                  <c:v>18.967375900853646</c:v>
                </c:pt>
                <c:pt idx="86">
                  <c:v>8.1880447931165676</c:v>
                </c:pt>
                <c:pt idx="87">
                  <c:v>6.2815761075991627</c:v>
                </c:pt>
                <c:pt idx="88">
                  <c:v>7.9257437296425204</c:v>
                </c:pt>
                <c:pt idx="89">
                  <c:v>13.174398852725776</c:v>
                </c:pt>
                <c:pt idx="90">
                  <c:v>13.419742976786097</c:v>
                </c:pt>
                <c:pt idx="91">
                  <c:v>14.649509667578386</c:v>
                </c:pt>
                <c:pt idx="92">
                  <c:v>13.335752207526852</c:v>
                </c:pt>
                <c:pt idx="93">
                  <c:v>12.49876467760056</c:v>
                </c:pt>
                <c:pt idx="94">
                  <c:v>9.4100632856922495</c:v>
                </c:pt>
                <c:pt idx="95">
                  <c:v>8.2663024670709397</c:v>
                </c:pt>
                <c:pt idx="96">
                  <c:v>10.242316686845898</c:v>
                </c:pt>
                <c:pt idx="97">
                  <c:v>13.08321505109693</c:v>
                </c:pt>
                <c:pt idx="98">
                  <c:v>8.1819015955874708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075008"/>
        <c:axId val="142076544"/>
      </c:lineChart>
      <c:dateAx>
        <c:axId val="142075008"/>
        <c:scaling>
          <c:orientation val="minMax"/>
          <c:min val="38384"/>
        </c:scaling>
        <c:delete val="0"/>
        <c:axPos val="b"/>
        <c:majorGridlines>
          <c:spPr>
            <a:ln w="6350" cmpd="sng"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mmm\ yy" sourceLinked="0"/>
        <c:majorTickMark val="cross"/>
        <c:minorTickMark val="none"/>
        <c:tickLblPos val="low"/>
        <c:crossAx val="142076544"/>
        <c:crosses val="autoZero"/>
        <c:auto val="1"/>
        <c:lblOffset val="100"/>
        <c:baseTimeUnit val="months"/>
      </c:dateAx>
      <c:valAx>
        <c:axId val="142076544"/>
        <c:scaling>
          <c:orientation val="minMax"/>
        </c:scaling>
        <c:delete val="0"/>
        <c:axPos val="l"/>
        <c:majorGridlines>
          <c:spPr>
            <a:ln w="6350" cmpd="sng"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42075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382546955421535E-3"/>
          <c:y val="0.84004309290225143"/>
          <c:w val="0.98112324492979719"/>
          <c:h val="0.1369683944152998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'Баланс системы'!$A$93</c:f>
              <c:strCache>
                <c:ptCount val="1"/>
                <c:pt idx="0">
                  <c:v>Требования к ЦБ+касса/чистые обязательства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numRef>
              <c:f>'Баланс системы'!$B$6:$IW$6</c:f>
              <c:numCache>
                <c:formatCode>dd/mm/yy;@</c:formatCode>
                <c:ptCount val="256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</c:numCache>
            </c:numRef>
          </c:cat>
          <c:val>
            <c:numRef>
              <c:f>'Баланс системы'!$B$93:$IW$93</c:f>
              <c:numCache>
                <c:formatCode>0.0</c:formatCode>
                <c:ptCount val="256"/>
                <c:pt idx="0">
                  <c:v>12.54492711339226</c:v>
                </c:pt>
                <c:pt idx="1">
                  <c:v>8.621624390566744</c:v>
                </c:pt>
                <c:pt idx="2">
                  <c:v>9.9777518953662998</c:v>
                </c:pt>
                <c:pt idx="3">
                  <c:v>8.1128388346144771</c:v>
                </c:pt>
                <c:pt idx="4">
                  <c:v>6.6805882022546035</c:v>
                </c:pt>
                <c:pt idx="5">
                  <c:v>5.8188332641710634</c:v>
                </c:pt>
                <c:pt idx="6">
                  <c:v>4.9309198730770367</c:v>
                </c:pt>
                <c:pt idx="7">
                  <c:v>5.9712839605579209</c:v>
                </c:pt>
                <c:pt idx="8">
                  <c:v>6.4847017508133016</c:v>
                </c:pt>
                <c:pt idx="9">
                  <c:v>7.3989702983285612</c:v>
                </c:pt>
                <c:pt idx="10">
                  <c:v>6.2016388240838287</c:v>
                </c:pt>
                <c:pt idx="11">
                  <c:v>6.1824678440264114</c:v>
                </c:pt>
                <c:pt idx="12">
                  <c:v>8.9033177830938399</c:v>
                </c:pt>
                <c:pt idx="13">
                  <c:v>6.1208796637476448</c:v>
                </c:pt>
                <c:pt idx="14">
                  <c:v>5.6479863106118184</c:v>
                </c:pt>
                <c:pt idx="15">
                  <c:v>5.586003849313685</c:v>
                </c:pt>
                <c:pt idx="16">
                  <c:v>5.764531814146503</c:v>
                </c:pt>
                <c:pt idx="17">
                  <c:v>8.5806997030803469</c:v>
                </c:pt>
                <c:pt idx="18">
                  <c:v>7.0972669908104624</c:v>
                </c:pt>
                <c:pt idx="19">
                  <c:v>6.5676797952310313</c:v>
                </c:pt>
                <c:pt idx="20">
                  <c:v>7.3320101752159861</c:v>
                </c:pt>
                <c:pt idx="21">
                  <c:v>6.7402255148542309</c:v>
                </c:pt>
                <c:pt idx="22">
                  <c:v>5.3309699834108004</c:v>
                </c:pt>
                <c:pt idx="23">
                  <c:v>5.9761937340904003</c:v>
                </c:pt>
                <c:pt idx="24">
                  <c:v>8.9758827803586456</c:v>
                </c:pt>
                <c:pt idx="25">
                  <c:v>7.3834447835477937</c:v>
                </c:pt>
                <c:pt idx="26">
                  <c:v>6.8024064709853826</c:v>
                </c:pt>
                <c:pt idx="27">
                  <c:v>9.9191693004534933</c:v>
                </c:pt>
                <c:pt idx="28">
                  <c:v>12.13872473571889</c:v>
                </c:pt>
                <c:pt idx="29">
                  <c:v>16.756834738531666</c:v>
                </c:pt>
                <c:pt idx="30">
                  <c:v>13.797338650863065</c:v>
                </c:pt>
                <c:pt idx="31">
                  <c:v>11.0228299150033</c:v>
                </c:pt>
                <c:pt idx="32">
                  <c:v>8.792138722333414</c:v>
                </c:pt>
                <c:pt idx="33">
                  <c:v>7.0716871245299338</c:v>
                </c:pt>
                <c:pt idx="34">
                  <c:v>5.8004696717181616</c:v>
                </c:pt>
                <c:pt idx="35">
                  <c:v>5.8840645341262521</c:v>
                </c:pt>
                <c:pt idx="36">
                  <c:v>9.859826078708096</c:v>
                </c:pt>
                <c:pt idx="37">
                  <c:v>7.3084704375054574</c:v>
                </c:pt>
                <c:pt idx="38">
                  <c:v>6.0845795784155046</c:v>
                </c:pt>
                <c:pt idx="39">
                  <c:v>6.1166539421800392</c:v>
                </c:pt>
                <c:pt idx="40">
                  <c:v>5.7525081316718847</c:v>
                </c:pt>
                <c:pt idx="41">
                  <c:v>6.0303479295722084</c:v>
                </c:pt>
                <c:pt idx="42">
                  <c:v>7.0072850416870391</c:v>
                </c:pt>
                <c:pt idx="43">
                  <c:v>5.5919824234844384</c:v>
                </c:pt>
                <c:pt idx="44">
                  <c:v>5.9505768981257496</c:v>
                </c:pt>
                <c:pt idx="45">
                  <c:v>6.3069948235997302</c:v>
                </c:pt>
                <c:pt idx="46">
                  <c:v>7.4485603387732748</c:v>
                </c:pt>
                <c:pt idx="47">
                  <c:v>7.7860260551011198</c:v>
                </c:pt>
                <c:pt idx="48">
                  <c:v>14.845595942090506</c:v>
                </c:pt>
                <c:pt idx="49">
                  <c:v>14.193460738489113</c:v>
                </c:pt>
                <c:pt idx="50">
                  <c:v>14.133934309414823</c:v>
                </c:pt>
                <c:pt idx="51">
                  <c:v>13.068800861089914</c:v>
                </c:pt>
                <c:pt idx="52">
                  <c:v>11.388585512492549</c:v>
                </c:pt>
                <c:pt idx="53">
                  <c:v>9.7660260008760549</c:v>
                </c:pt>
                <c:pt idx="54">
                  <c:v>11.231404468317118</c:v>
                </c:pt>
                <c:pt idx="55">
                  <c:v>8.1470788687351128</c:v>
                </c:pt>
                <c:pt idx="56">
                  <c:v>8.1515175342177653</c:v>
                </c:pt>
                <c:pt idx="57">
                  <c:v>6.8071432013655269</c:v>
                </c:pt>
                <c:pt idx="58">
                  <c:v>7.3838843495497253</c:v>
                </c:pt>
                <c:pt idx="59">
                  <c:v>7.7797861983818235</c:v>
                </c:pt>
                <c:pt idx="60">
                  <c:v>12.727554783438288</c:v>
                </c:pt>
                <c:pt idx="61">
                  <c:v>9.336551863203681</c:v>
                </c:pt>
                <c:pt idx="62">
                  <c:v>9.9742575461972987</c:v>
                </c:pt>
                <c:pt idx="63">
                  <c:v>11.060269514571946</c:v>
                </c:pt>
                <c:pt idx="64">
                  <c:v>11.919896662082603</c:v>
                </c:pt>
                <c:pt idx="65">
                  <c:v>11.79469390321772</c:v>
                </c:pt>
                <c:pt idx="66">
                  <c:v>12.524138307450661</c:v>
                </c:pt>
                <c:pt idx="67">
                  <c:v>11.282676132472545</c:v>
                </c:pt>
                <c:pt idx="68">
                  <c:v>11.694382862025183</c:v>
                </c:pt>
                <c:pt idx="69">
                  <c:v>10.909812565463085</c:v>
                </c:pt>
                <c:pt idx="70">
                  <c:v>9.7973665230503695</c:v>
                </c:pt>
                <c:pt idx="71">
                  <c:v>9.3658716215384388</c:v>
                </c:pt>
                <c:pt idx="72">
                  <c:v>12.581006230408164</c:v>
                </c:pt>
                <c:pt idx="73">
                  <c:v>10.682821277986713</c:v>
                </c:pt>
                <c:pt idx="74">
                  <c:v>9.8911469561447412</c:v>
                </c:pt>
                <c:pt idx="75">
                  <c:v>9.8582535214067004</c:v>
                </c:pt>
                <c:pt idx="76">
                  <c:v>8.2373201675055299</c:v>
                </c:pt>
                <c:pt idx="77">
                  <c:v>7.7927860886712139</c:v>
                </c:pt>
                <c:pt idx="78">
                  <c:v>7.5693728905118078</c:v>
                </c:pt>
                <c:pt idx="79">
                  <c:v>6.2023349062412301</c:v>
                </c:pt>
                <c:pt idx="80">
                  <c:v>5.9626474634862099</c:v>
                </c:pt>
                <c:pt idx="81">
                  <c:v>6.2440979223660111</c:v>
                </c:pt>
                <c:pt idx="82">
                  <c:v>5.7688309780669105</c:v>
                </c:pt>
                <c:pt idx="83">
                  <c:v>6.1848980072999256</c:v>
                </c:pt>
                <c:pt idx="84">
                  <c:v>8.3472396687995083</c:v>
                </c:pt>
                <c:pt idx="85">
                  <c:v>6.8376368493440882</c:v>
                </c:pt>
                <c:pt idx="86">
                  <c:v>6.1636156187301481</c:v>
                </c:pt>
                <c:pt idx="87">
                  <c:v>6.2950475330745226</c:v>
                </c:pt>
                <c:pt idx="88">
                  <c:v>5.5715189838546539</c:v>
                </c:pt>
                <c:pt idx="89">
                  <c:v>5.3557901671316435</c:v>
                </c:pt>
                <c:pt idx="90">
                  <c:v>6.2014901753980345</c:v>
                </c:pt>
                <c:pt idx="91">
                  <c:v>6.4550061702342409</c:v>
                </c:pt>
                <c:pt idx="92">
                  <c:v>5.9752502352805941</c:v>
                </c:pt>
                <c:pt idx="93">
                  <c:v>5.8910880042032936</c:v>
                </c:pt>
                <c:pt idx="94">
                  <c:v>5.8601264885084605</c:v>
                </c:pt>
                <c:pt idx="95">
                  <c:v>6.2746158353221366</c:v>
                </c:pt>
                <c:pt idx="96">
                  <c:v>9.27012730246018</c:v>
                </c:pt>
                <c:pt idx="97">
                  <c:v>6.1799957944907824</c:v>
                </c:pt>
                <c:pt idx="98">
                  <c:v>6.2945927084802831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301824"/>
        <c:axId val="138975872"/>
      </c:barChart>
      <c:dateAx>
        <c:axId val="160301824"/>
        <c:scaling>
          <c:orientation val="minMax"/>
        </c:scaling>
        <c:delete val="0"/>
        <c:axPos val="b"/>
        <c:majorGridlines>
          <c:spPr>
            <a:ln w="6350"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mmm\ yy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8975872"/>
        <c:crosses val="autoZero"/>
        <c:auto val="0"/>
        <c:lblOffset val="100"/>
        <c:baseTimeUnit val="months"/>
      </c:dateAx>
      <c:valAx>
        <c:axId val="138975872"/>
        <c:scaling>
          <c:orientation val="minMax"/>
          <c:max val="16"/>
        </c:scaling>
        <c:delete val="0"/>
        <c:axPos val="l"/>
        <c:majorGridlines>
          <c:spPr>
            <a:ln w="6350"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3018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'Баланс системы'!$A$94</c:f>
              <c:strCache>
                <c:ptCount val="1"/>
                <c:pt idx="0">
                  <c:v>Денежные средства/чистые обязательства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numRef>
              <c:f>'Баланс системы'!$B$6:$IW$6</c:f>
              <c:numCache>
                <c:formatCode>dd/mm/yy;@</c:formatCode>
                <c:ptCount val="256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</c:numCache>
            </c:numRef>
          </c:cat>
          <c:val>
            <c:numRef>
              <c:f>'Баланс системы'!$B$94:$IW$94</c:f>
              <c:numCache>
                <c:formatCode>0.0</c:formatCode>
                <c:ptCount val="256"/>
                <c:pt idx="0">
                  <c:v>15.049815438335418</c:v>
                </c:pt>
                <c:pt idx="1">
                  <c:v>11.622758038111096</c:v>
                </c:pt>
                <c:pt idx="2">
                  <c:v>12.863594750458601</c:v>
                </c:pt>
                <c:pt idx="3">
                  <c:v>11.308060507694579</c:v>
                </c:pt>
                <c:pt idx="4">
                  <c:v>9.2910527047707916</c:v>
                </c:pt>
                <c:pt idx="5">
                  <c:v>8.8627495690383515</c:v>
                </c:pt>
                <c:pt idx="6">
                  <c:v>8.4477776556038204</c:v>
                </c:pt>
                <c:pt idx="7">
                  <c:v>8.433091441664148</c:v>
                </c:pt>
                <c:pt idx="8">
                  <c:v>9.3508042669015055</c:v>
                </c:pt>
                <c:pt idx="9">
                  <c:v>9.979364031581909</c:v>
                </c:pt>
                <c:pt idx="10">
                  <c:v>9.0858309636449093</c:v>
                </c:pt>
                <c:pt idx="11">
                  <c:v>9.6022736023639013</c:v>
                </c:pt>
                <c:pt idx="12">
                  <c:v>11.152250783546364</c:v>
                </c:pt>
                <c:pt idx="13">
                  <c:v>9.515443908527434</c:v>
                </c:pt>
                <c:pt idx="14">
                  <c:v>8.9637884015179203</c:v>
                </c:pt>
                <c:pt idx="15">
                  <c:v>7.3248003971944131</c:v>
                </c:pt>
                <c:pt idx="16">
                  <c:v>7.2724965054495438</c:v>
                </c:pt>
                <c:pt idx="17">
                  <c:v>11.297845241947364</c:v>
                </c:pt>
                <c:pt idx="18">
                  <c:v>8.6263517427989314</c:v>
                </c:pt>
                <c:pt idx="19">
                  <c:v>8.7964589014034527</c:v>
                </c:pt>
                <c:pt idx="20">
                  <c:v>9.0506067253086879</c:v>
                </c:pt>
                <c:pt idx="21">
                  <c:v>8.0679005446538188</c:v>
                </c:pt>
                <c:pt idx="22">
                  <c:v>8.567678414254738</c:v>
                </c:pt>
                <c:pt idx="23">
                  <c:v>8.9502425503679106</c:v>
                </c:pt>
                <c:pt idx="24">
                  <c:v>10.949381173435178</c:v>
                </c:pt>
                <c:pt idx="25">
                  <c:v>10.193366891313028</c:v>
                </c:pt>
                <c:pt idx="26">
                  <c:v>10.180419797174929</c:v>
                </c:pt>
                <c:pt idx="27">
                  <c:v>12.934069477722817</c:v>
                </c:pt>
                <c:pt idx="28">
                  <c:v>13.602915066457616</c:v>
                </c:pt>
                <c:pt idx="29">
                  <c:v>18.800482098054101</c:v>
                </c:pt>
                <c:pt idx="30">
                  <c:v>15.204615403206684</c:v>
                </c:pt>
                <c:pt idx="31">
                  <c:v>13.015852823138385</c:v>
                </c:pt>
                <c:pt idx="32">
                  <c:v>10.196053495347259</c:v>
                </c:pt>
                <c:pt idx="33">
                  <c:v>8.7047106843346569</c:v>
                </c:pt>
                <c:pt idx="34">
                  <c:v>8.8357123199884136</c:v>
                </c:pt>
                <c:pt idx="35">
                  <c:v>7.4687722928959417</c:v>
                </c:pt>
                <c:pt idx="36">
                  <c:v>12.060916403920457</c:v>
                </c:pt>
                <c:pt idx="37">
                  <c:v>11.541411237266406</c:v>
                </c:pt>
                <c:pt idx="38">
                  <c:v>8.0623161531651846</c:v>
                </c:pt>
                <c:pt idx="39">
                  <c:v>10.219139521048335</c:v>
                </c:pt>
                <c:pt idx="40">
                  <c:v>7.5832591193709495</c:v>
                </c:pt>
                <c:pt idx="41">
                  <c:v>7.7971636049717947</c:v>
                </c:pt>
                <c:pt idx="42">
                  <c:v>11.237060361182349</c:v>
                </c:pt>
                <c:pt idx="43">
                  <c:v>8.4447643051664851</c:v>
                </c:pt>
                <c:pt idx="44">
                  <c:v>7.9535403484654594</c:v>
                </c:pt>
                <c:pt idx="45">
                  <c:v>11.3600610292758</c:v>
                </c:pt>
                <c:pt idx="46">
                  <c:v>10.89148782709206</c:v>
                </c:pt>
                <c:pt idx="47">
                  <c:v>10.67098251051333</c:v>
                </c:pt>
                <c:pt idx="48">
                  <c:v>19.071071629812412</c:v>
                </c:pt>
                <c:pt idx="49">
                  <c:v>18.184903550011036</c:v>
                </c:pt>
                <c:pt idx="50">
                  <c:v>17.256612740681813</c:v>
                </c:pt>
                <c:pt idx="51">
                  <c:v>19.800276579126269</c:v>
                </c:pt>
                <c:pt idx="52">
                  <c:v>14.618031541601914</c:v>
                </c:pt>
                <c:pt idx="53">
                  <c:v>13.181737127981</c:v>
                </c:pt>
                <c:pt idx="54">
                  <c:v>17.634868029447532</c:v>
                </c:pt>
                <c:pt idx="55">
                  <c:v>11.967423285895718</c:v>
                </c:pt>
                <c:pt idx="56">
                  <c:v>15.518932392707708</c:v>
                </c:pt>
                <c:pt idx="57">
                  <c:v>14.379653691712241</c:v>
                </c:pt>
                <c:pt idx="58">
                  <c:v>11.244919205378078</c:v>
                </c:pt>
                <c:pt idx="59">
                  <c:v>15.432315765771099</c:v>
                </c:pt>
                <c:pt idx="60">
                  <c:v>16.03153957555784</c:v>
                </c:pt>
                <c:pt idx="61">
                  <c:v>12.71647289472298</c:v>
                </c:pt>
                <c:pt idx="62">
                  <c:v>13.261227047086022</c:v>
                </c:pt>
                <c:pt idx="63">
                  <c:v>17.083015218026297</c:v>
                </c:pt>
                <c:pt idx="64">
                  <c:v>14.545437837510161</c:v>
                </c:pt>
                <c:pt idx="65">
                  <c:v>15.643131468099872</c:v>
                </c:pt>
                <c:pt idx="66">
                  <c:v>16.599527761315287</c:v>
                </c:pt>
                <c:pt idx="67">
                  <c:v>14.090206592339813</c:v>
                </c:pt>
                <c:pt idx="68">
                  <c:v>15.811213991609469</c:v>
                </c:pt>
                <c:pt idx="69">
                  <c:v>15.149727288258566</c:v>
                </c:pt>
                <c:pt idx="70">
                  <c:v>12.131153904133638</c:v>
                </c:pt>
                <c:pt idx="71">
                  <c:v>14.07654707370472</c:v>
                </c:pt>
                <c:pt idx="72">
                  <c:v>15.283946540361114</c:v>
                </c:pt>
                <c:pt idx="73">
                  <c:v>14.852350329697355</c:v>
                </c:pt>
                <c:pt idx="74">
                  <c:v>14.311261731520403</c:v>
                </c:pt>
                <c:pt idx="75">
                  <c:v>14.312062448606556</c:v>
                </c:pt>
                <c:pt idx="76">
                  <c:v>10.95725211257507</c:v>
                </c:pt>
                <c:pt idx="77">
                  <c:v>12.722125865772643</c:v>
                </c:pt>
                <c:pt idx="78">
                  <c:v>11.895940267710106</c:v>
                </c:pt>
                <c:pt idx="79">
                  <c:v>8.4798120479380046</c:v>
                </c:pt>
                <c:pt idx="80">
                  <c:v>9.6141064824985349</c:v>
                </c:pt>
                <c:pt idx="81">
                  <c:v>8.6160989034688225</c:v>
                </c:pt>
                <c:pt idx="82">
                  <c:v>10.09130403970593</c:v>
                </c:pt>
                <c:pt idx="83">
                  <c:v>10.832607346777872</c:v>
                </c:pt>
                <c:pt idx="84">
                  <c:v>10.846776620940172</c:v>
                </c:pt>
                <c:pt idx="85">
                  <c:v>11.583594757732538</c:v>
                </c:pt>
                <c:pt idx="86">
                  <c:v>10.748043453728386</c:v>
                </c:pt>
                <c:pt idx="87">
                  <c:v>8.8655409616021288</c:v>
                </c:pt>
                <c:pt idx="88">
                  <c:v>8.3109883974934888</c:v>
                </c:pt>
                <c:pt idx="89">
                  <c:v>9.5973299284051841</c:v>
                </c:pt>
                <c:pt idx="90">
                  <c:v>8.8719420129354312</c:v>
                </c:pt>
                <c:pt idx="91">
                  <c:v>11.48351622023144</c:v>
                </c:pt>
                <c:pt idx="92">
                  <c:v>9.0942687661034896</c:v>
                </c:pt>
                <c:pt idx="93">
                  <c:v>9.2667091109948707</c:v>
                </c:pt>
                <c:pt idx="94">
                  <c:v>11.051897811688672</c:v>
                </c:pt>
                <c:pt idx="95">
                  <c:v>10.075229513390292</c:v>
                </c:pt>
                <c:pt idx="96">
                  <c:v>12.643216631210372</c:v>
                </c:pt>
                <c:pt idx="97">
                  <c:v>11.875139040839148</c:v>
                </c:pt>
                <c:pt idx="98">
                  <c:v>11.742596689134956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0343168"/>
        <c:axId val="160344704"/>
      </c:barChart>
      <c:dateAx>
        <c:axId val="160343168"/>
        <c:scaling>
          <c:orientation val="minMax"/>
        </c:scaling>
        <c:delete val="0"/>
        <c:axPos val="b"/>
        <c:majorGridlines>
          <c:spPr>
            <a:ln w="6350"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mmm\ yy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18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344704"/>
        <c:crosses val="autoZero"/>
        <c:auto val="0"/>
        <c:lblOffset val="100"/>
        <c:baseTimeUnit val="months"/>
      </c:dateAx>
      <c:valAx>
        <c:axId val="160344704"/>
        <c:scaling>
          <c:orientation val="minMax"/>
          <c:max val="20"/>
          <c:min val="4"/>
        </c:scaling>
        <c:delete val="0"/>
        <c:axPos val="l"/>
        <c:majorGridlines>
          <c:spPr>
            <a:ln w="6350"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3431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'Кредиты ЦБ'!$B$6:$T$6</c:f>
              <c:numCache>
                <c:formatCode>dd/mm/yy;@</c:formatCode>
                <c:ptCount val="19"/>
                <c:pt idx="0">
                  <c:v>40787</c:v>
                </c:pt>
                <c:pt idx="1">
                  <c:v>40817</c:v>
                </c:pt>
                <c:pt idx="2">
                  <c:v>40848</c:v>
                </c:pt>
                <c:pt idx="3">
                  <c:v>40878</c:v>
                </c:pt>
                <c:pt idx="4">
                  <c:v>40909</c:v>
                </c:pt>
                <c:pt idx="5">
                  <c:v>40940</c:v>
                </c:pt>
                <c:pt idx="6">
                  <c:v>40969</c:v>
                </c:pt>
                <c:pt idx="7">
                  <c:v>41000</c:v>
                </c:pt>
                <c:pt idx="8">
                  <c:v>41030</c:v>
                </c:pt>
                <c:pt idx="9">
                  <c:v>41061</c:v>
                </c:pt>
                <c:pt idx="10">
                  <c:v>41091</c:v>
                </c:pt>
                <c:pt idx="11">
                  <c:v>41122</c:v>
                </c:pt>
                <c:pt idx="12">
                  <c:v>41153</c:v>
                </c:pt>
                <c:pt idx="13">
                  <c:v>41183</c:v>
                </c:pt>
                <c:pt idx="14">
                  <c:v>41214</c:v>
                </c:pt>
                <c:pt idx="15">
                  <c:v>41244</c:v>
                </c:pt>
                <c:pt idx="16">
                  <c:v>41275</c:v>
                </c:pt>
                <c:pt idx="17">
                  <c:v>41306</c:v>
                </c:pt>
                <c:pt idx="18">
                  <c:v>41334</c:v>
                </c:pt>
              </c:numCache>
            </c:numRef>
          </c:cat>
          <c:val>
            <c:numRef>
              <c:f>'Кредиты ЦБ'!$B$308:$T$308</c:f>
              <c:numCache>
                <c:formatCode>General</c:formatCode>
                <c:ptCount val="19"/>
                <c:pt idx="0">
                  <c:v>20</c:v>
                </c:pt>
                <c:pt idx="1">
                  <c:v>88</c:v>
                </c:pt>
                <c:pt idx="2">
                  <c:v>119</c:v>
                </c:pt>
                <c:pt idx="3">
                  <c:v>131</c:v>
                </c:pt>
                <c:pt idx="4">
                  <c:v>107</c:v>
                </c:pt>
                <c:pt idx="5">
                  <c:v>72</c:v>
                </c:pt>
                <c:pt idx="6">
                  <c:v>100</c:v>
                </c:pt>
                <c:pt idx="7">
                  <c:v>139</c:v>
                </c:pt>
                <c:pt idx="8">
                  <c:v>168</c:v>
                </c:pt>
                <c:pt idx="9">
                  <c:v>189</c:v>
                </c:pt>
                <c:pt idx="10">
                  <c:v>199</c:v>
                </c:pt>
                <c:pt idx="11">
                  <c:v>196</c:v>
                </c:pt>
                <c:pt idx="12">
                  <c:v>183</c:v>
                </c:pt>
                <c:pt idx="13">
                  <c:v>191</c:v>
                </c:pt>
                <c:pt idx="14">
                  <c:v>203</c:v>
                </c:pt>
                <c:pt idx="15">
                  <c:v>214</c:v>
                </c:pt>
                <c:pt idx="16">
                  <c:v>198</c:v>
                </c:pt>
                <c:pt idx="17">
                  <c:v>173</c:v>
                </c:pt>
                <c:pt idx="18">
                  <c:v>187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4"/>
        <c:axId val="122327424"/>
        <c:axId val="122330112"/>
      </c:barChart>
      <c:dateAx>
        <c:axId val="122327424"/>
        <c:scaling>
          <c:orientation val="minMax"/>
        </c:scaling>
        <c:delete val="0"/>
        <c:axPos val="b"/>
        <c:majorGridlines>
          <c:spPr>
            <a:ln w="6350"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mmm/yy;@" sourceLinked="0"/>
        <c:majorTickMark val="out"/>
        <c:minorTickMark val="none"/>
        <c:tickLblPos val="nextTo"/>
        <c:crossAx val="122330112"/>
        <c:crosses val="autoZero"/>
        <c:auto val="1"/>
        <c:lblOffset val="100"/>
        <c:baseTimeUnit val="months"/>
      </c:dateAx>
      <c:valAx>
        <c:axId val="122330112"/>
        <c:scaling>
          <c:orientation val="minMax"/>
          <c:max val="220"/>
          <c:min val="0"/>
        </c:scaling>
        <c:delete val="0"/>
        <c:axPos val="l"/>
        <c:majorGridlines>
          <c:spPr>
            <a:ln w="6350"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122327424"/>
        <c:crosses val="autoZero"/>
        <c:crossBetween val="between"/>
      </c:valAx>
      <c:spPr>
        <a:solidFill>
          <a:schemeClr val="tx2">
            <a:lumMod val="20000"/>
            <a:lumOff val="80000"/>
            <a:alpha val="25000"/>
          </a:schemeClr>
        </a:solidFill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73526518733688E-4"/>
          <c:y val="1.4484989930275336E-2"/>
          <c:w val="0.66980159386084481"/>
          <c:h val="0.98551501006972464"/>
        </c:manualLayout>
      </c:layout>
      <c:pie3DChart>
        <c:varyColors val="1"/>
        <c:ser>
          <c:idx val="0"/>
          <c:order val="0"/>
          <c:explosion val="25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'Данные (5)'!$A$199:$A$202</c:f>
              <c:strCache>
                <c:ptCount val="4"/>
                <c:pt idx="0">
                  <c:v>Прирост требований к ЦБ</c:v>
                </c:pt>
                <c:pt idx="1">
                  <c:v>Прирост к/с в банках-нерезидентах</c:v>
                </c:pt>
                <c:pt idx="2">
                  <c:v>Прирост вложений в долговые обязательства</c:v>
                </c:pt>
                <c:pt idx="3">
                  <c:v>Другое (в т.ч. кредиты)</c:v>
                </c:pt>
              </c:strCache>
            </c:strRef>
          </c:cat>
          <c:val>
            <c:numRef>
              <c:f>'Данные (5)'!$D$199:$D$202</c:f>
              <c:numCache>
                <c:formatCode>#,##0.0</c:formatCode>
                <c:ptCount val="4"/>
                <c:pt idx="0">
                  <c:v>26.269257072187546</c:v>
                </c:pt>
                <c:pt idx="1">
                  <c:v>35.400890645279183</c:v>
                </c:pt>
                <c:pt idx="2">
                  <c:v>9.200221934305814</c:v>
                </c:pt>
                <c:pt idx="3">
                  <c:v>29.129630348227455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80962848095232"/>
          <c:y val="2.2988505747126398E-2"/>
          <c:w val="0.74768220893994364"/>
          <c:h val="0.68347216790858878"/>
        </c:manualLayout>
      </c:layout>
      <c:areaChart>
        <c:grouping val="standard"/>
        <c:varyColors val="0"/>
        <c:ser>
          <c:idx val="2"/>
          <c:order val="0"/>
          <c:tx>
            <c:strRef>
              <c:f>'Баланс системы'!$A$116</c:f>
              <c:strCache>
                <c:ptCount val="1"/>
                <c:pt idx="0">
                  <c:v>Сверхнормативные денежные средства предприятий (4-х месячная скользящая средняя)</c:v>
                </c:pt>
              </c:strCache>
            </c:strRef>
          </c:tx>
          <c:spPr>
            <a:pattFill prst="dotGrid">
              <a:fgClr>
                <a:schemeClr val="bg1"/>
              </a:fgClr>
              <a:bgClr>
                <a:srgbClr val="00B050"/>
              </a:bgClr>
            </a:pattFill>
            <a:ln w="12700">
              <a:solidFill>
                <a:schemeClr val="tx1"/>
              </a:solidFill>
            </a:ln>
          </c:spPr>
          <c:cat>
            <c:numRef>
              <c:f>'Баланс системы'!$N$6:$CV$6</c:f>
              <c:numCache>
                <c:formatCode>dd/mm/yy;@</c:formatCode>
                <c:ptCount val="87"/>
                <c:pt idx="0">
                  <c:v>38718</c:v>
                </c:pt>
                <c:pt idx="1">
                  <c:v>38749</c:v>
                </c:pt>
                <c:pt idx="2">
                  <c:v>38777</c:v>
                </c:pt>
                <c:pt idx="3">
                  <c:v>38808</c:v>
                </c:pt>
                <c:pt idx="4">
                  <c:v>38838</c:v>
                </c:pt>
                <c:pt idx="5">
                  <c:v>38869</c:v>
                </c:pt>
                <c:pt idx="6">
                  <c:v>38899</c:v>
                </c:pt>
                <c:pt idx="7">
                  <c:v>38930</c:v>
                </c:pt>
                <c:pt idx="8">
                  <c:v>38961</c:v>
                </c:pt>
                <c:pt idx="9">
                  <c:v>38991</c:v>
                </c:pt>
                <c:pt idx="10">
                  <c:v>39022</c:v>
                </c:pt>
                <c:pt idx="11">
                  <c:v>39052</c:v>
                </c:pt>
                <c:pt idx="12">
                  <c:v>39083</c:v>
                </c:pt>
                <c:pt idx="13">
                  <c:v>39114</c:v>
                </c:pt>
                <c:pt idx="14">
                  <c:v>39142</c:v>
                </c:pt>
                <c:pt idx="15">
                  <c:v>39173</c:v>
                </c:pt>
                <c:pt idx="16">
                  <c:v>39203</c:v>
                </c:pt>
                <c:pt idx="17">
                  <c:v>39234</c:v>
                </c:pt>
                <c:pt idx="18">
                  <c:v>39264</c:v>
                </c:pt>
                <c:pt idx="19">
                  <c:v>39295</c:v>
                </c:pt>
                <c:pt idx="20">
                  <c:v>39326</c:v>
                </c:pt>
                <c:pt idx="21">
                  <c:v>39356</c:v>
                </c:pt>
                <c:pt idx="22">
                  <c:v>39387</c:v>
                </c:pt>
                <c:pt idx="23">
                  <c:v>39417</c:v>
                </c:pt>
                <c:pt idx="24">
                  <c:v>39448</c:v>
                </c:pt>
                <c:pt idx="25">
                  <c:v>39479</c:v>
                </c:pt>
                <c:pt idx="26">
                  <c:v>39508</c:v>
                </c:pt>
                <c:pt idx="27">
                  <c:v>39539</c:v>
                </c:pt>
                <c:pt idx="28">
                  <c:v>39569</c:v>
                </c:pt>
                <c:pt idx="29">
                  <c:v>39600</c:v>
                </c:pt>
                <c:pt idx="30">
                  <c:v>39630</c:v>
                </c:pt>
                <c:pt idx="31">
                  <c:v>39661</c:v>
                </c:pt>
                <c:pt idx="32">
                  <c:v>39692</c:v>
                </c:pt>
                <c:pt idx="33">
                  <c:v>39722</c:v>
                </c:pt>
                <c:pt idx="34">
                  <c:v>39753</c:v>
                </c:pt>
                <c:pt idx="35">
                  <c:v>39783</c:v>
                </c:pt>
                <c:pt idx="36">
                  <c:v>39814</c:v>
                </c:pt>
                <c:pt idx="37">
                  <c:v>39845</c:v>
                </c:pt>
                <c:pt idx="38">
                  <c:v>39873</c:v>
                </c:pt>
                <c:pt idx="39">
                  <c:v>39904</c:v>
                </c:pt>
                <c:pt idx="40">
                  <c:v>39934</c:v>
                </c:pt>
                <c:pt idx="41">
                  <c:v>39965</c:v>
                </c:pt>
                <c:pt idx="42">
                  <c:v>39995</c:v>
                </c:pt>
                <c:pt idx="43">
                  <c:v>40026</c:v>
                </c:pt>
                <c:pt idx="44">
                  <c:v>40057</c:v>
                </c:pt>
                <c:pt idx="45">
                  <c:v>40087</c:v>
                </c:pt>
                <c:pt idx="46">
                  <c:v>40118</c:v>
                </c:pt>
                <c:pt idx="47">
                  <c:v>40148</c:v>
                </c:pt>
                <c:pt idx="48">
                  <c:v>40179</c:v>
                </c:pt>
                <c:pt idx="49">
                  <c:v>40210</c:v>
                </c:pt>
                <c:pt idx="50">
                  <c:v>40238</c:v>
                </c:pt>
                <c:pt idx="51">
                  <c:v>40269</c:v>
                </c:pt>
                <c:pt idx="52">
                  <c:v>40299</c:v>
                </c:pt>
                <c:pt idx="53">
                  <c:v>40330</c:v>
                </c:pt>
                <c:pt idx="54">
                  <c:v>40360</c:v>
                </c:pt>
                <c:pt idx="55">
                  <c:v>40391</c:v>
                </c:pt>
                <c:pt idx="56">
                  <c:v>40422</c:v>
                </c:pt>
                <c:pt idx="57">
                  <c:v>40452</c:v>
                </c:pt>
                <c:pt idx="58">
                  <c:v>40483</c:v>
                </c:pt>
                <c:pt idx="59">
                  <c:v>40513</c:v>
                </c:pt>
                <c:pt idx="60">
                  <c:v>40544</c:v>
                </c:pt>
                <c:pt idx="61">
                  <c:v>40575</c:v>
                </c:pt>
                <c:pt idx="62">
                  <c:v>40603</c:v>
                </c:pt>
                <c:pt idx="63">
                  <c:v>40634</c:v>
                </c:pt>
                <c:pt idx="64">
                  <c:v>40664</c:v>
                </c:pt>
                <c:pt idx="65">
                  <c:v>40695</c:v>
                </c:pt>
                <c:pt idx="66">
                  <c:v>40725</c:v>
                </c:pt>
                <c:pt idx="67">
                  <c:v>40756</c:v>
                </c:pt>
                <c:pt idx="68">
                  <c:v>40787</c:v>
                </c:pt>
                <c:pt idx="69">
                  <c:v>40817</c:v>
                </c:pt>
                <c:pt idx="70">
                  <c:v>40848</c:v>
                </c:pt>
                <c:pt idx="71">
                  <c:v>40878</c:v>
                </c:pt>
                <c:pt idx="72">
                  <c:v>40909</c:v>
                </c:pt>
                <c:pt idx="73">
                  <c:v>40940</c:v>
                </c:pt>
                <c:pt idx="74">
                  <c:v>40969</c:v>
                </c:pt>
                <c:pt idx="75">
                  <c:v>41000</c:v>
                </c:pt>
                <c:pt idx="76">
                  <c:v>41030</c:v>
                </c:pt>
                <c:pt idx="77">
                  <c:v>41061</c:v>
                </c:pt>
                <c:pt idx="78">
                  <c:v>41091</c:v>
                </c:pt>
                <c:pt idx="79">
                  <c:v>41122</c:v>
                </c:pt>
                <c:pt idx="80">
                  <c:v>41153</c:v>
                </c:pt>
                <c:pt idx="81">
                  <c:v>41183</c:v>
                </c:pt>
                <c:pt idx="82">
                  <c:v>41214</c:v>
                </c:pt>
                <c:pt idx="83">
                  <c:v>41244</c:v>
                </c:pt>
                <c:pt idx="84">
                  <c:v>41275</c:v>
                </c:pt>
                <c:pt idx="85">
                  <c:v>41306</c:v>
                </c:pt>
                <c:pt idx="86">
                  <c:v>41334</c:v>
                </c:pt>
              </c:numCache>
            </c:numRef>
          </c:cat>
          <c:val>
            <c:numRef>
              <c:f>'Баланс системы'!$N$116:$CV$116</c:f>
              <c:numCache>
                <c:formatCode>0.0</c:formatCode>
                <c:ptCount val="87"/>
                <c:pt idx="0">
                  <c:v>-51.619799999999913</c:v>
                </c:pt>
                <c:pt idx="1">
                  <c:v>-55.848549999999932</c:v>
                </c:pt>
                <c:pt idx="2">
                  <c:v>-67.892124999999908</c:v>
                </c:pt>
                <c:pt idx="3">
                  <c:v>-88.70079999999993</c:v>
                </c:pt>
                <c:pt idx="4">
                  <c:v>-91.401824999999917</c:v>
                </c:pt>
                <c:pt idx="5">
                  <c:v>-110.40529999999993</c:v>
                </c:pt>
                <c:pt idx="6">
                  <c:v>-123.05472499999993</c:v>
                </c:pt>
                <c:pt idx="7">
                  <c:v>-121.95487499999996</c:v>
                </c:pt>
                <c:pt idx="8">
                  <c:v>-132.63782499999996</c:v>
                </c:pt>
                <c:pt idx="9">
                  <c:v>-123.37342499999994</c:v>
                </c:pt>
                <c:pt idx="10">
                  <c:v>-109.02757499999993</c:v>
                </c:pt>
                <c:pt idx="11">
                  <c:v>-89.47737499999991</c:v>
                </c:pt>
                <c:pt idx="12">
                  <c:v>-83.602549999999923</c:v>
                </c:pt>
                <c:pt idx="13">
                  <c:v>-90.706724999999921</c:v>
                </c:pt>
                <c:pt idx="14">
                  <c:v>-98.495624999999933</c:v>
                </c:pt>
                <c:pt idx="15">
                  <c:v>-153.45949999999993</c:v>
                </c:pt>
                <c:pt idx="16">
                  <c:v>-171.96879999999993</c:v>
                </c:pt>
                <c:pt idx="17">
                  <c:v>-222.23877499999995</c:v>
                </c:pt>
                <c:pt idx="18">
                  <c:v>-246.01479999999995</c:v>
                </c:pt>
                <c:pt idx="19">
                  <c:v>-230.86007499999994</c:v>
                </c:pt>
                <c:pt idx="20">
                  <c:v>-218.48057499999993</c:v>
                </c:pt>
                <c:pt idx="21">
                  <c:v>-178.36634999999984</c:v>
                </c:pt>
                <c:pt idx="22">
                  <c:v>-93.163549999999873</c:v>
                </c:pt>
                <c:pt idx="23">
                  <c:v>-5.4188999999998941</c:v>
                </c:pt>
                <c:pt idx="24">
                  <c:v>83.575175000000115</c:v>
                </c:pt>
                <c:pt idx="25">
                  <c:v>170.25575000000003</c:v>
                </c:pt>
                <c:pt idx="26">
                  <c:v>201.19187500000004</c:v>
                </c:pt>
                <c:pt idx="27">
                  <c:v>206.58330000000007</c:v>
                </c:pt>
                <c:pt idx="28">
                  <c:v>226.38557500000007</c:v>
                </c:pt>
                <c:pt idx="29">
                  <c:v>263.95795000000015</c:v>
                </c:pt>
                <c:pt idx="30">
                  <c:v>283.39175000000017</c:v>
                </c:pt>
                <c:pt idx="31">
                  <c:v>349.35590000000019</c:v>
                </c:pt>
                <c:pt idx="32">
                  <c:v>401.29445000000015</c:v>
                </c:pt>
                <c:pt idx="33">
                  <c:v>433.15420000000006</c:v>
                </c:pt>
                <c:pt idx="34">
                  <c:v>473.827</c:v>
                </c:pt>
                <c:pt idx="35">
                  <c:v>493.15650000000005</c:v>
                </c:pt>
                <c:pt idx="36">
                  <c:v>551.95389999999998</c:v>
                </c:pt>
                <c:pt idx="37">
                  <c:v>604.264275</c:v>
                </c:pt>
                <c:pt idx="38">
                  <c:v>674.28447500000016</c:v>
                </c:pt>
                <c:pt idx="39">
                  <c:v>718.74797500000011</c:v>
                </c:pt>
                <c:pt idx="40">
                  <c:v>712.62502500000016</c:v>
                </c:pt>
                <c:pt idx="41">
                  <c:v>748.95845000000008</c:v>
                </c:pt>
                <c:pt idx="42">
                  <c:v>733.09175000000027</c:v>
                </c:pt>
                <c:pt idx="43">
                  <c:v>750.93887500000005</c:v>
                </c:pt>
                <c:pt idx="44">
                  <c:v>752.63420000000008</c:v>
                </c:pt>
                <c:pt idx="45">
                  <c:v>747.07832500000018</c:v>
                </c:pt>
                <c:pt idx="46">
                  <c:v>777.64777500000014</c:v>
                </c:pt>
                <c:pt idx="47">
                  <c:v>777.56437500000015</c:v>
                </c:pt>
                <c:pt idx="48">
                  <c:v>841.03462500000012</c:v>
                </c:pt>
                <c:pt idx="49">
                  <c:v>834.21687500000019</c:v>
                </c:pt>
                <c:pt idx="50">
                  <c:v>797.74797500000022</c:v>
                </c:pt>
                <c:pt idx="51">
                  <c:v>800.3326000000003</c:v>
                </c:pt>
                <c:pt idx="52">
                  <c:v>765.29962500000033</c:v>
                </c:pt>
                <c:pt idx="53">
                  <c:v>777.55982500000027</c:v>
                </c:pt>
                <c:pt idx="54">
                  <c:v>779.02200000000016</c:v>
                </c:pt>
                <c:pt idx="55">
                  <c:v>777.25177500000018</c:v>
                </c:pt>
                <c:pt idx="56">
                  <c:v>742.19437500000026</c:v>
                </c:pt>
                <c:pt idx="57">
                  <c:v>703.77110000000027</c:v>
                </c:pt>
                <c:pt idx="58">
                  <c:v>702.27210000000036</c:v>
                </c:pt>
                <c:pt idx="59">
                  <c:v>658.19477500000016</c:v>
                </c:pt>
                <c:pt idx="60">
                  <c:v>674.64459999999997</c:v>
                </c:pt>
                <c:pt idx="61">
                  <c:v>637.4702249999998</c:v>
                </c:pt>
                <c:pt idx="62">
                  <c:v>577.04849999999988</c:v>
                </c:pt>
                <c:pt idx="63">
                  <c:v>590.95912500000009</c:v>
                </c:pt>
                <c:pt idx="64">
                  <c:v>584.65115000000014</c:v>
                </c:pt>
                <c:pt idx="65">
                  <c:v>628.69812500000035</c:v>
                </c:pt>
                <c:pt idx="66">
                  <c:v>684.59767500000021</c:v>
                </c:pt>
                <c:pt idx="67">
                  <c:v>702.35620000000017</c:v>
                </c:pt>
                <c:pt idx="68">
                  <c:v>694.88922500000012</c:v>
                </c:pt>
                <c:pt idx="69">
                  <c:v>734.53690000000006</c:v>
                </c:pt>
                <c:pt idx="70">
                  <c:v>785.83125000000007</c:v>
                </c:pt>
                <c:pt idx="71">
                  <c:v>850.40197499999999</c:v>
                </c:pt>
                <c:pt idx="72">
                  <c:v>994.30437500000005</c:v>
                </c:pt>
                <c:pt idx="73">
                  <c:v>1008.3869</c:v>
                </c:pt>
                <c:pt idx="74">
                  <c:v>1006.3208</c:v>
                </c:pt>
                <c:pt idx="75">
                  <c:v>994.15302499999996</c:v>
                </c:pt>
                <c:pt idx="76">
                  <c:v>934.16100000000006</c:v>
                </c:pt>
                <c:pt idx="77">
                  <c:v>972.20282500000019</c:v>
                </c:pt>
                <c:pt idx="78">
                  <c:v>1025.1182050000002</c:v>
                </c:pt>
                <c:pt idx="79">
                  <c:v>1051.8968550000002</c:v>
                </c:pt>
                <c:pt idx="80">
                  <c:v>1091.5080050000001</c:v>
                </c:pt>
                <c:pt idx="81">
                  <c:v>1094.6498300000001</c:v>
                </c:pt>
                <c:pt idx="82">
                  <c:v>1102.9375749999999</c:v>
                </c:pt>
                <c:pt idx="83">
                  <c:v>1104.0628500000003</c:v>
                </c:pt>
                <c:pt idx="84">
                  <c:v>1138.2028250000001</c:v>
                </c:pt>
                <c:pt idx="85">
                  <c:v>1109.7388500000002</c:v>
                </c:pt>
                <c:pt idx="86">
                  <c:v>1094.3544425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461952"/>
        <c:axId val="164689792"/>
      </c:areaChart>
      <c:lineChart>
        <c:grouping val="standard"/>
        <c:varyColors val="0"/>
        <c:ser>
          <c:idx val="0"/>
          <c:order val="1"/>
          <c:tx>
            <c:v>Прирост кредитов предприятиям (год к году), правая шкала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'Ср-ва для экономики'!$N$75:$CV$75</c:f>
              <c:numCache>
                <c:formatCode>#,##0.0</c:formatCode>
                <c:ptCount val="87"/>
                <c:pt idx="0">
                  <c:v>34.408813209676417</c:v>
                </c:pt>
                <c:pt idx="1">
                  <c:v>32.909527215712941</c:v>
                </c:pt>
                <c:pt idx="2">
                  <c:v>36.771728781342986</c:v>
                </c:pt>
                <c:pt idx="3">
                  <c:v>36.209508041532956</c:v>
                </c:pt>
                <c:pt idx="4">
                  <c:v>37.243704045488869</c:v>
                </c:pt>
                <c:pt idx="5">
                  <c:v>36.402374431185791</c:v>
                </c:pt>
                <c:pt idx="6">
                  <c:v>56.912939121159603</c:v>
                </c:pt>
                <c:pt idx="7">
                  <c:v>45.804192741430306</c:v>
                </c:pt>
                <c:pt idx="8">
                  <c:v>43.312933006898469</c:v>
                </c:pt>
                <c:pt idx="9">
                  <c:v>43.120626926016101</c:v>
                </c:pt>
                <c:pt idx="10">
                  <c:v>40.316428609424548</c:v>
                </c:pt>
                <c:pt idx="11">
                  <c:v>44.34318909946353</c:v>
                </c:pt>
                <c:pt idx="12">
                  <c:v>45.875095281661579</c:v>
                </c:pt>
                <c:pt idx="13">
                  <c:v>43.516165399130593</c:v>
                </c:pt>
                <c:pt idx="14">
                  <c:v>40.937305514188303</c:v>
                </c:pt>
                <c:pt idx="15">
                  <c:v>44.096663799372223</c:v>
                </c:pt>
                <c:pt idx="16">
                  <c:v>45.071065093589581</c:v>
                </c:pt>
                <c:pt idx="17">
                  <c:v>47.062081712766648</c:v>
                </c:pt>
                <c:pt idx="18">
                  <c:v>44.953164963315828</c:v>
                </c:pt>
                <c:pt idx="19">
                  <c:v>47.145823699996491</c:v>
                </c:pt>
                <c:pt idx="20">
                  <c:v>50.076903453626983</c:v>
                </c:pt>
                <c:pt idx="21">
                  <c:v>51.264938651129576</c:v>
                </c:pt>
                <c:pt idx="22">
                  <c:v>54.27768592920674</c:v>
                </c:pt>
                <c:pt idx="23">
                  <c:v>50.608426994605658</c:v>
                </c:pt>
                <c:pt idx="24">
                  <c:v>49.001120693255061</c:v>
                </c:pt>
                <c:pt idx="25">
                  <c:v>52.531076659080412</c:v>
                </c:pt>
                <c:pt idx="26">
                  <c:v>52.309730710333888</c:v>
                </c:pt>
                <c:pt idx="27">
                  <c:v>50.519679183226174</c:v>
                </c:pt>
                <c:pt idx="28">
                  <c:v>49.908031888930047</c:v>
                </c:pt>
                <c:pt idx="29">
                  <c:v>47.641770285228802</c:v>
                </c:pt>
                <c:pt idx="30">
                  <c:v>46.178362420253904</c:v>
                </c:pt>
                <c:pt idx="31">
                  <c:v>42.880575117072524</c:v>
                </c:pt>
                <c:pt idx="32">
                  <c:v>41.065753352790594</c:v>
                </c:pt>
                <c:pt idx="33">
                  <c:v>36.183583596230463</c:v>
                </c:pt>
                <c:pt idx="34">
                  <c:v>33.355582398257908</c:v>
                </c:pt>
                <c:pt idx="35">
                  <c:v>28.102517680488127</c:v>
                </c:pt>
                <c:pt idx="36">
                  <c:v>25.357594782799975</c:v>
                </c:pt>
                <c:pt idx="37">
                  <c:v>24.290006443895805</c:v>
                </c:pt>
                <c:pt idx="38">
                  <c:v>21.957409984598343</c:v>
                </c:pt>
                <c:pt idx="39">
                  <c:v>17.482937654254393</c:v>
                </c:pt>
                <c:pt idx="40">
                  <c:v>15.730327120490607</c:v>
                </c:pt>
                <c:pt idx="41">
                  <c:v>13.960733428751503</c:v>
                </c:pt>
                <c:pt idx="42">
                  <c:v>10.036130301084878</c:v>
                </c:pt>
                <c:pt idx="43">
                  <c:v>6.7441635552447865</c:v>
                </c:pt>
                <c:pt idx="44">
                  <c:v>4.6935737690866342</c:v>
                </c:pt>
                <c:pt idx="45">
                  <c:v>5.2115816757844158</c:v>
                </c:pt>
                <c:pt idx="46">
                  <c:v>4.7573810432458563</c:v>
                </c:pt>
                <c:pt idx="47">
                  <c:v>5.0397477305583527</c:v>
                </c:pt>
                <c:pt idx="48">
                  <c:v>3.6388046121110573</c:v>
                </c:pt>
                <c:pt idx="49">
                  <c:v>2.3037128154066222</c:v>
                </c:pt>
                <c:pt idx="50">
                  <c:v>1.7478659968896082</c:v>
                </c:pt>
                <c:pt idx="51">
                  <c:v>2.5914374601741175</c:v>
                </c:pt>
                <c:pt idx="52">
                  <c:v>2.1075190516085085</c:v>
                </c:pt>
                <c:pt idx="53">
                  <c:v>1.9704777449505828</c:v>
                </c:pt>
                <c:pt idx="54">
                  <c:v>3.4428197108508529</c:v>
                </c:pt>
                <c:pt idx="55">
                  <c:v>4.7778064734839365</c:v>
                </c:pt>
                <c:pt idx="56">
                  <c:v>4.9979713956361138</c:v>
                </c:pt>
                <c:pt idx="57">
                  <c:v>5.0077160626260442</c:v>
                </c:pt>
                <c:pt idx="58">
                  <c:v>6.225830308486402</c:v>
                </c:pt>
                <c:pt idx="59">
                  <c:v>7.4563156109953121</c:v>
                </c:pt>
                <c:pt idx="60">
                  <c:v>9.8873172658994193</c:v>
                </c:pt>
                <c:pt idx="61">
                  <c:v>10.490034496563139</c:v>
                </c:pt>
                <c:pt idx="62">
                  <c:v>12.557465604606755</c:v>
                </c:pt>
                <c:pt idx="63">
                  <c:v>13.277386862195728</c:v>
                </c:pt>
                <c:pt idx="64">
                  <c:v>14.113249668517614</c:v>
                </c:pt>
                <c:pt idx="65">
                  <c:v>15.857890659848394</c:v>
                </c:pt>
                <c:pt idx="66">
                  <c:v>16.967612765549099</c:v>
                </c:pt>
                <c:pt idx="67">
                  <c:v>17.320247764646556</c:v>
                </c:pt>
                <c:pt idx="68">
                  <c:v>18.264741272461759</c:v>
                </c:pt>
                <c:pt idx="69">
                  <c:v>20.016407208707943</c:v>
                </c:pt>
                <c:pt idx="70">
                  <c:v>19.429535798782105</c:v>
                </c:pt>
                <c:pt idx="71">
                  <c:v>20.747726507033668</c:v>
                </c:pt>
                <c:pt idx="72">
                  <c:v>21.580310600529074</c:v>
                </c:pt>
                <c:pt idx="73">
                  <c:v>20.828902982042962</c:v>
                </c:pt>
                <c:pt idx="74">
                  <c:v>19.483121701186224</c:v>
                </c:pt>
                <c:pt idx="75">
                  <c:v>19.942427955158681</c:v>
                </c:pt>
                <c:pt idx="76">
                  <c:v>20.556825131704027</c:v>
                </c:pt>
                <c:pt idx="77">
                  <c:v>17.328305804127119</c:v>
                </c:pt>
                <c:pt idx="78">
                  <c:v>16.790860902548044</c:v>
                </c:pt>
                <c:pt idx="79">
                  <c:v>17.049667376871479</c:v>
                </c:pt>
                <c:pt idx="80">
                  <c:v>17.050455604054491</c:v>
                </c:pt>
                <c:pt idx="81">
                  <c:v>16.425142099996993</c:v>
                </c:pt>
                <c:pt idx="82">
                  <c:v>17.299484729702598</c:v>
                </c:pt>
                <c:pt idx="83">
                  <c:v>14.518036474303919</c:v>
                </c:pt>
                <c:pt idx="84">
                  <c:v>13.448269598797813</c:v>
                </c:pt>
                <c:pt idx="85">
                  <c:v>13.69734962306266</c:v>
                </c:pt>
                <c:pt idx="86">
                  <c:v>14.332817608536041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563328"/>
        <c:axId val="180561408"/>
      </c:lineChart>
      <c:dateAx>
        <c:axId val="160461952"/>
        <c:scaling>
          <c:orientation val="minMax"/>
        </c:scaling>
        <c:delete val="0"/>
        <c:axPos val="b"/>
        <c:majorGridlines>
          <c:spPr>
            <a:ln w="6350"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mmm\ yy" sourceLinked="0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4689792"/>
        <c:crosses val="autoZero"/>
        <c:auto val="0"/>
        <c:lblOffset val="100"/>
        <c:baseTimeUnit val="months"/>
        <c:majorUnit val="5"/>
        <c:majorTimeUnit val="months"/>
      </c:dateAx>
      <c:valAx>
        <c:axId val="164689792"/>
        <c:scaling>
          <c:orientation val="minMax"/>
          <c:max val="1200"/>
        </c:scaling>
        <c:delete val="0"/>
        <c:axPos val="l"/>
        <c:majorGridlines>
          <c:spPr>
            <a:ln w="6350"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ru-RU" sz="1200"/>
                  <a:t>млрд. руб.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461952"/>
        <c:crosses val="autoZero"/>
        <c:crossBetween val="between"/>
      </c:valAx>
      <c:valAx>
        <c:axId val="180561408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ru-RU" sz="1400"/>
                  <a:t>%</a:t>
                </a:r>
              </a:p>
            </c:rich>
          </c:tx>
          <c:layout>
            <c:manualLayout>
              <c:xMode val="edge"/>
              <c:yMode val="edge"/>
              <c:x val="0.93881453154875716"/>
              <c:y val="0.3388634135627541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80563328"/>
        <c:crosses val="max"/>
        <c:crossBetween val="between"/>
      </c:valAx>
      <c:catAx>
        <c:axId val="180563328"/>
        <c:scaling>
          <c:orientation val="minMax"/>
        </c:scaling>
        <c:delete val="1"/>
        <c:axPos val="b"/>
        <c:majorTickMark val="out"/>
        <c:minorTickMark val="none"/>
        <c:tickLblPos val="nextTo"/>
        <c:crossAx val="180561408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0.76391</cdr:x>
      <cdr:y>0.32203</cdr:y>
    </cdr:from>
    <cdr:to>
      <cdr:x>0.86063</cdr:x>
      <cdr:y>0.50847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5335739" y="1368152"/>
          <a:ext cx="675568" cy="792088"/>
        </a:xfrm>
        <a:prstGeom xmlns:a="http://schemas.openxmlformats.org/drawingml/2006/main" prst="ellipse">
          <a:avLst/>
        </a:prstGeom>
        <a:solidFill xmlns:a="http://schemas.openxmlformats.org/drawingml/2006/main">
          <a:srgbClr val="F2DCDB">
            <a:alpha val="18824"/>
          </a:srgbClr>
        </a:solidFill>
        <a:ln xmlns:a="http://schemas.openxmlformats.org/drawingml/2006/main" w="3175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0.37858</cdr:x>
      <cdr:y>0.1705</cdr:y>
    </cdr:from>
    <cdr:to>
      <cdr:x>0.4909</cdr:x>
      <cdr:y>0.51788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1540934" y="565149"/>
          <a:ext cx="457200" cy="1151468"/>
        </a:xfrm>
        <a:prstGeom xmlns:a="http://schemas.openxmlformats.org/drawingml/2006/main" prst="ellipse">
          <a:avLst/>
        </a:prstGeom>
        <a:solidFill xmlns:a="http://schemas.openxmlformats.org/drawingml/2006/main">
          <a:srgbClr val="F2DCDB">
            <a:alpha val="18824"/>
          </a:srgbClr>
        </a:solidFill>
        <a:ln xmlns:a="http://schemas.openxmlformats.org/drawingml/2006/main" w="3175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0.49485</cdr:x>
      <cdr:y>0.49489</cdr:y>
    </cdr:from>
    <cdr:to>
      <cdr:x>0.62887</cdr:x>
      <cdr:y>0.68455</cdr:y>
    </cdr:to>
    <cdr:sp macro="" textlink="">
      <cdr:nvSpPr>
        <cdr:cNvPr id="4" name="Овал 3"/>
        <cdr:cNvSpPr/>
      </cdr:nvSpPr>
      <cdr:spPr>
        <a:xfrm xmlns:a="http://schemas.openxmlformats.org/drawingml/2006/main">
          <a:off x="3456384" y="2102526"/>
          <a:ext cx="936104" cy="80576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2">
            <a:lumMod val="20000"/>
            <a:lumOff val="80000"/>
            <a:alpha val="18824"/>
          </a:schemeClr>
        </a:solidFill>
        <a:ln xmlns:a="http://schemas.openxmlformats.org/drawingml/2006/main" w="3175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0.61856</cdr:x>
      <cdr:y>0.14751</cdr:y>
    </cdr:from>
    <cdr:to>
      <cdr:x>0.74227</cdr:x>
      <cdr:y>0.33972</cdr:y>
    </cdr:to>
    <cdr:sp macro="" textlink="">
      <cdr:nvSpPr>
        <cdr:cNvPr id="5" name="Овал 4"/>
        <cdr:cNvSpPr/>
      </cdr:nvSpPr>
      <cdr:spPr>
        <a:xfrm xmlns:a="http://schemas.openxmlformats.org/drawingml/2006/main">
          <a:off x="4320480" y="626692"/>
          <a:ext cx="864096" cy="81659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2">
            <a:lumMod val="20000"/>
            <a:lumOff val="80000"/>
            <a:alpha val="18824"/>
          </a:schemeClr>
        </a:solidFill>
        <a:ln xmlns:a="http://schemas.openxmlformats.org/drawingml/2006/main" w="3175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0.06304</cdr:x>
      <cdr:y>0.50276</cdr:y>
    </cdr:from>
    <cdr:to>
      <cdr:x>0.96218</cdr:x>
      <cdr:y>0.57475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364811" y="1819729"/>
          <a:ext cx="5203617" cy="260568"/>
        </a:xfrm>
        <a:prstGeom xmlns:a="http://schemas.openxmlformats.org/drawingml/2006/main" prst="rect">
          <a:avLst/>
        </a:prstGeom>
        <a:solidFill xmlns:a="http://schemas.openxmlformats.org/drawingml/2006/main">
          <a:srgbClr val="FFCCFF">
            <a:alpha val="34000"/>
          </a:srgbClr>
        </a:solidFill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wrap="square" lIns="18288" tIns="0" rIns="0" bIns="0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0.06309</cdr:x>
      <cdr:y>0.59249</cdr:y>
    </cdr:from>
    <cdr:to>
      <cdr:x>0.95591</cdr:x>
      <cdr:y>0.69424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412156" y="2261193"/>
          <a:ext cx="5832648" cy="388321"/>
        </a:xfrm>
        <a:prstGeom xmlns:a="http://schemas.openxmlformats.org/drawingml/2006/main" prst="rect">
          <a:avLst/>
        </a:prstGeom>
        <a:solidFill xmlns:a="http://schemas.openxmlformats.org/drawingml/2006/main">
          <a:srgbClr val="FFCCFF">
            <a:alpha val="34000"/>
          </a:srgbClr>
        </a:solidFill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wrap="square" lIns="18288" tIns="0" rIns="0" bIns="0" upright="1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1AE8C36B-0755-49E7-A6AF-E32554AA6CFE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EAA7AB2-D8EE-4D07-9AC3-96D43EF3F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969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b="1" smtClean="0">
                <a:solidFill>
                  <a:srgbClr val="FF0000"/>
                </a:solidFill>
              </a:rPr>
              <a:t>Составила 6,1%. П</a:t>
            </a:r>
            <a:r>
              <a:rPr lang="ru-RU" sz="1400" b="1" smtClean="0">
                <a:solidFill>
                  <a:prstClr val="black"/>
                </a:solidFill>
              </a:rPr>
              <a:t>ричины</a:t>
            </a:r>
            <a:r>
              <a:rPr lang="ru-RU" sz="1400" b="1" dirty="0" smtClean="0">
                <a:solidFill>
                  <a:prstClr val="black"/>
                </a:solidFill>
              </a:rPr>
              <a:t>:</a:t>
            </a:r>
          </a:p>
          <a:p>
            <a:pPr fontAlgn="auto">
              <a:spcAft>
                <a:spcPts val="0"/>
              </a:spcAft>
              <a:defRPr/>
            </a:pPr>
            <a:endParaRPr lang="ru-RU" b="1" dirty="0" smtClean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solidFill>
                  <a:srgbClr val="FF0000"/>
                </a:solidFill>
              </a:rPr>
              <a:t>С</a:t>
            </a:r>
            <a:r>
              <a:rPr lang="ru-RU" dirty="0" err="1" smtClean="0">
                <a:solidFill>
                  <a:prstClr val="black"/>
                </a:solidFill>
              </a:rPr>
              <a:t>просовые</a:t>
            </a:r>
            <a:r>
              <a:rPr lang="ru-RU" dirty="0" smtClean="0">
                <a:solidFill>
                  <a:prstClr val="black"/>
                </a:solidFill>
              </a:rPr>
              <a:t> ограничения: медленный рост спроса на деньги (21% г/г), низкий рост номинальных доходов населения (9%), падение спроса на  непродовольственные товары и услуги, где  рост цен не ускорился даже после ослабления рубля к доллару на 15% в августе-октябре. </a:t>
            </a: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prstClr val="black"/>
                </a:solidFill>
              </a:rPr>
              <a:t>нижение мировых цен на продовольствие и эффект базы: низкая продовольственная инфляция (3,5% за год) за счёт сочетания  отличного урожая 2011 года и плохого урожая 2010 года.  Динамика цен на плодоовощную продукцию (-24,7% за 2011 год), сахар (-25,5%), крупу и бобовые (-8,0%)  внесла общий отрицательный вклад в инфляцию в размере </a:t>
            </a:r>
            <a:r>
              <a:rPr lang="ru-RU" u="sng" dirty="0" smtClean="0">
                <a:solidFill>
                  <a:prstClr val="black"/>
                </a:solidFill>
              </a:rPr>
              <a:t>1,3 </a:t>
            </a:r>
            <a:r>
              <a:rPr lang="ru-RU" u="sng" dirty="0" err="1" smtClean="0">
                <a:solidFill>
                  <a:prstClr val="black"/>
                </a:solidFill>
              </a:rPr>
              <a:t>п.п</a:t>
            </a:r>
            <a:r>
              <a:rPr lang="ru-RU" u="sng" dirty="0" smtClean="0">
                <a:solidFill>
                  <a:prstClr val="black"/>
                </a:solidFill>
              </a:rPr>
              <a:t>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b="1" smtClean="0">
                <a:solidFill>
                  <a:srgbClr val="FF0000"/>
                </a:solidFill>
              </a:rPr>
              <a:t>Составила 6,1%. П</a:t>
            </a:r>
            <a:r>
              <a:rPr lang="ru-RU" sz="1400" b="1" smtClean="0">
                <a:solidFill>
                  <a:prstClr val="black"/>
                </a:solidFill>
              </a:rPr>
              <a:t>ричины</a:t>
            </a:r>
            <a:r>
              <a:rPr lang="ru-RU" sz="1400" b="1" dirty="0" smtClean="0">
                <a:solidFill>
                  <a:prstClr val="black"/>
                </a:solidFill>
              </a:rPr>
              <a:t>:</a:t>
            </a:r>
          </a:p>
          <a:p>
            <a:pPr fontAlgn="auto">
              <a:spcAft>
                <a:spcPts val="0"/>
              </a:spcAft>
              <a:defRPr/>
            </a:pPr>
            <a:endParaRPr lang="ru-RU" b="1" dirty="0" smtClean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solidFill>
                  <a:srgbClr val="FF0000"/>
                </a:solidFill>
              </a:rPr>
              <a:t>С</a:t>
            </a:r>
            <a:r>
              <a:rPr lang="ru-RU" dirty="0" err="1" smtClean="0">
                <a:solidFill>
                  <a:prstClr val="black"/>
                </a:solidFill>
              </a:rPr>
              <a:t>просовые</a:t>
            </a:r>
            <a:r>
              <a:rPr lang="ru-RU" dirty="0" smtClean="0">
                <a:solidFill>
                  <a:prstClr val="black"/>
                </a:solidFill>
              </a:rPr>
              <a:t> ограничения: медленный рост спроса на деньги (21% г/г), низкий рост номинальных доходов населения (9%), падение спроса на  непродовольственные товары и услуги, где  рост цен не ускорился даже после ослабления рубля к доллару на 15% в августе-октябре. </a:t>
            </a: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prstClr val="black"/>
                </a:solidFill>
              </a:rPr>
              <a:t>нижение мировых цен на продовольствие и эффект базы: низкая продовольственная инфляция (3,5% за год) за счёт сочетания  отличного урожая 2011 года и плохого урожая 2010 года.  Динамика цен на плодоовощную продукцию (-24,7% за 2011 год), сахар (-25,5%), крупу и бобовые (-8,0%)  внесла общий отрицательный вклад в инфляцию в размере </a:t>
            </a:r>
            <a:r>
              <a:rPr lang="ru-RU" u="sng" dirty="0" smtClean="0">
                <a:solidFill>
                  <a:prstClr val="black"/>
                </a:solidFill>
              </a:rPr>
              <a:t>1,3 </a:t>
            </a:r>
            <a:r>
              <a:rPr lang="ru-RU" u="sng" dirty="0" err="1" smtClean="0">
                <a:solidFill>
                  <a:prstClr val="black"/>
                </a:solidFill>
              </a:rPr>
              <a:t>п.п</a:t>
            </a:r>
            <a:r>
              <a:rPr lang="ru-RU" u="sng" dirty="0" smtClean="0">
                <a:solidFill>
                  <a:prstClr val="black"/>
                </a:solidFill>
              </a:rPr>
              <a:t>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b="1" smtClean="0">
                <a:solidFill>
                  <a:srgbClr val="FF0000"/>
                </a:solidFill>
              </a:rPr>
              <a:t>Составила 6,1%. П</a:t>
            </a:r>
            <a:r>
              <a:rPr lang="ru-RU" sz="1400" b="1" smtClean="0">
                <a:solidFill>
                  <a:prstClr val="black"/>
                </a:solidFill>
              </a:rPr>
              <a:t>ричины</a:t>
            </a:r>
            <a:r>
              <a:rPr lang="ru-RU" sz="1400" b="1" dirty="0" smtClean="0">
                <a:solidFill>
                  <a:prstClr val="black"/>
                </a:solidFill>
              </a:rPr>
              <a:t>:</a:t>
            </a:r>
          </a:p>
          <a:p>
            <a:pPr fontAlgn="auto">
              <a:spcAft>
                <a:spcPts val="0"/>
              </a:spcAft>
              <a:defRPr/>
            </a:pPr>
            <a:endParaRPr lang="ru-RU" b="1" dirty="0" smtClean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solidFill>
                  <a:srgbClr val="FF0000"/>
                </a:solidFill>
              </a:rPr>
              <a:t>С</a:t>
            </a:r>
            <a:r>
              <a:rPr lang="ru-RU" dirty="0" err="1" smtClean="0">
                <a:solidFill>
                  <a:prstClr val="black"/>
                </a:solidFill>
              </a:rPr>
              <a:t>просовые</a:t>
            </a:r>
            <a:r>
              <a:rPr lang="ru-RU" dirty="0" smtClean="0">
                <a:solidFill>
                  <a:prstClr val="black"/>
                </a:solidFill>
              </a:rPr>
              <a:t> ограничения: медленный рост спроса на деньги (21% г/г), низкий рост номинальных доходов населения (9%), падение спроса на  непродовольственные товары и услуги, где  рост цен не ускорился даже после ослабления рубля к доллару на 15% в августе-октябре. </a:t>
            </a: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prstClr val="black"/>
                </a:solidFill>
              </a:rPr>
              <a:t>нижение мировых цен на продовольствие и эффект базы: низкая продовольственная инфляция (3,5% за год) за счёт сочетания  отличного урожая 2011 года и плохого урожая 2010 года.  Динамика цен на плодоовощную продукцию (-24,7% за 2011 год), сахар (-25,5%), крупу и бобовые (-8,0%)  внесла общий отрицательный вклад в инфляцию в размере </a:t>
            </a:r>
            <a:r>
              <a:rPr lang="ru-RU" u="sng" dirty="0" smtClean="0">
                <a:solidFill>
                  <a:prstClr val="black"/>
                </a:solidFill>
              </a:rPr>
              <a:t>1,3 </a:t>
            </a:r>
            <a:r>
              <a:rPr lang="ru-RU" u="sng" dirty="0" err="1" smtClean="0">
                <a:solidFill>
                  <a:prstClr val="black"/>
                </a:solidFill>
              </a:rPr>
              <a:t>п.п</a:t>
            </a:r>
            <a:r>
              <a:rPr lang="ru-RU" u="sng" dirty="0" smtClean="0">
                <a:solidFill>
                  <a:prstClr val="black"/>
                </a:solidFill>
              </a:rPr>
              <a:t>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b="1" smtClean="0">
                <a:solidFill>
                  <a:srgbClr val="FF0000"/>
                </a:solidFill>
              </a:rPr>
              <a:t>Составила 6,1%. П</a:t>
            </a:r>
            <a:r>
              <a:rPr lang="ru-RU" sz="1400" b="1" smtClean="0">
                <a:solidFill>
                  <a:prstClr val="black"/>
                </a:solidFill>
              </a:rPr>
              <a:t>ричины</a:t>
            </a:r>
            <a:r>
              <a:rPr lang="ru-RU" sz="1400" b="1" dirty="0" smtClean="0">
                <a:solidFill>
                  <a:prstClr val="black"/>
                </a:solidFill>
              </a:rPr>
              <a:t>:</a:t>
            </a:r>
          </a:p>
          <a:p>
            <a:pPr fontAlgn="auto">
              <a:spcAft>
                <a:spcPts val="0"/>
              </a:spcAft>
              <a:defRPr/>
            </a:pPr>
            <a:endParaRPr lang="ru-RU" b="1" dirty="0" smtClean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solidFill>
                  <a:srgbClr val="FF0000"/>
                </a:solidFill>
              </a:rPr>
              <a:t>С</a:t>
            </a:r>
            <a:r>
              <a:rPr lang="ru-RU" dirty="0" err="1" smtClean="0">
                <a:solidFill>
                  <a:prstClr val="black"/>
                </a:solidFill>
              </a:rPr>
              <a:t>просовые</a:t>
            </a:r>
            <a:r>
              <a:rPr lang="ru-RU" dirty="0" smtClean="0">
                <a:solidFill>
                  <a:prstClr val="black"/>
                </a:solidFill>
              </a:rPr>
              <a:t> ограничения: медленный рост спроса на деньги (21% г/г), низкий рост номинальных доходов населения (9%), падение спроса на  непродовольственные товары и услуги, где  рост цен не ускорился даже после ослабления рубля к доллару на 15% в августе-октябре. </a:t>
            </a: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prstClr val="black"/>
                </a:solidFill>
              </a:rPr>
              <a:t>нижение мировых цен на продовольствие и эффект базы: низкая продовольственная инфляция (3,5% за год) за счёт сочетания  отличного урожая 2011 года и плохого урожая 2010 года.  Динамика цен на плодоовощную продукцию (-24,7% за 2011 год), сахар (-25,5%), крупу и бобовые (-8,0%)  внесла общий отрицательный вклад в инфляцию в размере </a:t>
            </a:r>
            <a:r>
              <a:rPr lang="ru-RU" u="sng" dirty="0" smtClean="0">
                <a:solidFill>
                  <a:prstClr val="black"/>
                </a:solidFill>
              </a:rPr>
              <a:t>1,3 </a:t>
            </a:r>
            <a:r>
              <a:rPr lang="ru-RU" u="sng" dirty="0" err="1" smtClean="0">
                <a:solidFill>
                  <a:prstClr val="black"/>
                </a:solidFill>
              </a:rPr>
              <a:t>п.п</a:t>
            </a:r>
            <a:r>
              <a:rPr lang="ru-RU" u="sng" dirty="0" smtClean="0">
                <a:solidFill>
                  <a:prstClr val="black"/>
                </a:solidFill>
              </a:rPr>
              <a:t>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b="1" smtClean="0">
                <a:solidFill>
                  <a:srgbClr val="FF0000"/>
                </a:solidFill>
              </a:rPr>
              <a:t>Составила 6,1%. П</a:t>
            </a:r>
            <a:r>
              <a:rPr lang="ru-RU" sz="1400" b="1" smtClean="0">
                <a:solidFill>
                  <a:prstClr val="black"/>
                </a:solidFill>
              </a:rPr>
              <a:t>ричины</a:t>
            </a:r>
            <a:r>
              <a:rPr lang="ru-RU" sz="1400" b="1" dirty="0" smtClean="0">
                <a:solidFill>
                  <a:prstClr val="black"/>
                </a:solidFill>
              </a:rPr>
              <a:t>:</a:t>
            </a:r>
          </a:p>
          <a:p>
            <a:pPr fontAlgn="auto">
              <a:spcAft>
                <a:spcPts val="0"/>
              </a:spcAft>
              <a:defRPr/>
            </a:pPr>
            <a:endParaRPr lang="ru-RU" b="1" dirty="0" smtClean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solidFill>
                  <a:srgbClr val="FF0000"/>
                </a:solidFill>
              </a:rPr>
              <a:t>С</a:t>
            </a:r>
            <a:r>
              <a:rPr lang="ru-RU" dirty="0" err="1" smtClean="0">
                <a:solidFill>
                  <a:prstClr val="black"/>
                </a:solidFill>
              </a:rPr>
              <a:t>просовые</a:t>
            </a:r>
            <a:r>
              <a:rPr lang="ru-RU" dirty="0" smtClean="0">
                <a:solidFill>
                  <a:prstClr val="black"/>
                </a:solidFill>
              </a:rPr>
              <a:t> ограничения: медленный рост спроса на деньги (21% г/г), низкий рост номинальных доходов населения (9%), падение спроса на  непродовольственные товары и услуги, где  рост цен не ускорился даже после ослабления рубля к доллару на 15% в августе-октябре. </a:t>
            </a: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prstClr val="black"/>
                </a:solidFill>
              </a:rPr>
              <a:t>нижение мировых цен на продовольствие и эффект базы: низкая продовольственная инфляция (3,5% за год) за счёт сочетания  отличного урожая 2011 года и плохого урожая 2010 года.  Динамика цен на плодоовощную продукцию (-24,7% за 2011 год), сахар (-25,5%), крупу и бобовые (-8,0%)  внесла общий отрицательный вклад в инфляцию в размере </a:t>
            </a:r>
            <a:r>
              <a:rPr lang="ru-RU" u="sng" dirty="0" smtClean="0">
                <a:solidFill>
                  <a:prstClr val="black"/>
                </a:solidFill>
              </a:rPr>
              <a:t>1,3 </a:t>
            </a:r>
            <a:r>
              <a:rPr lang="ru-RU" u="sng" dirty="0" err="1" smtClean="0">
                <a:solidFill>
                  <a:prstClr val="black"/>
                </a:solidFill>
              </a:rPr>
              <a:t>п.п</a:t>
            </a:r>
            <a:r>
              <a:rPr lang="ru-RU" u="sng" dirty="0" smtClean="0">
                <a:solidFill>
                  <a:prstClr val="black"/>
                </a:solidFill>
              </a:rPr>
              <a:t>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b="1" smtClean="0">
                <a:solidFill>
                  <a:srgbClr val="FF0000"/>
                </a:solidFill>
              </a:rPr>
              <a:t>Составила 6,1%. П</a:t>
            </a:r>
            <a:r>
              <a:rPr lang="ru-RU" sz="1400" b="1" smtClean="0">
                <a:solidFill>
                  <a:prstClr val="black"/>
                </a:solidFill>
              </a:rPr>
              <a:t>ричины</a:t>
            </a:r>
            <a:r>
              <a:rPr lang="ru-RU" sz="1400" b="1" dirty="0" smtClean="0">
                <a:solidFill>
                  <a:prstClr val="black"/>
                </a:solidFill>
              </a:rPr>
              <a:t>:</a:t>
            </a:r>
          </a:p>
          <a:p>
            <a:pPr fontAlgn="auto">
              <a:spcAft>
                <a:spcPts val="0"/>
              </a:spcAft>
              <a:defRPr/>
            </a:pPr>
            <a:endParaRPr lang="ru-RU" b="1" dirty="0" smtClean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solidFill>
                  <a:srgbClr val="FF0000"/>
                </a:solidFill>
              </a:rPr>
              <a:t>С</a:t>
            </a:r>
            <a:r>
              <a:rPr lang="ru-RU" dirty="0" err="1" smtClean="0">
                <a:solidFill>
                  <a:prstClr val="black"/>
                </a:solidFill>
              </a:rPr>
              <a:t>просовые</a:t>
            </a:r>
            <a:r>
              <a:rPr lang="ru-RU" dirty="0" smtClean="0">
                <a:solidFill>
                  <a:prstClr val="black"/>
                </a:solidFill>
              </a:rPr>
              <a:t> ограничения: медленный рост спроса на деньги (21% г/г), низкий рост номинальных доходов населения (9%), падение спроса на  непродовольственные товары и услуги, где  рост цен не ускорился даже после ослабления рубля к доллару на 15% в августе-октябре. </a:t>
            </a: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prstClr val="black"/>
                </a:solidFill>
              </a:rPr>
              <a:t>нижение мировых цен на продовольствие и эффект базы: низкая продовольственная инфляция (3,5% за год) за счёт сочетания  отличного урожая 2011 года и плохого урожая 2010 года.  Динамика цен на плодоовощную продукцию (-24,7% за 2011 год), сахар (-25,5%), крупу и бобовые (-8,0%)  внесла общий отрицательный вклад в инфляцию в размере </a:t>
            </a:r>
            <a:r>
              <a:rPr lang="ru-RU" u="sng" dirty="0" smtClean="0">
                <a:solidFill>
                  <a:prstClr val="black"/>
                </a:solidFill>
              </a:rPr>
              <a:t>1,3 </a:t>
            </a:r>
            <a:r>
              <a:rPr lang="ru-RU" u="sng" dirty="0" err="1" smtClean="0">
                <a:solidFill>
                  <a:prstClr val="black"/>
                </a:solidFill>
              </a:rPr>
              <a:t>п.п</a:t>
            </a:r>
            <a:r>
              <a:rPr lang="ru-RU" u="sng" dirty="0" smtClean="0">
                <a:solidFill>
                  <a:prstClr val="black"/>
                </a:solidFill>
              </a:rPr>
              <a:t>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b="1" smtClean="0">
                <a:solidFill>
                  <a:srgbClr val="FF0000"/>
                </a:solidFill>
              </a:rPr>
              <a:t>Составила 6,1%. П</a:t>
            </a:r>
            <a:r>
              <a:rPr lang="ru-RU" sz="1400" b="1" smtClean="0">
                <a:solidFill>
                  <a:prstClr val="black"/>
                </a:solidFill>
              </a:rPr>
              <a:t>ричины</a:t>
            </a:r>
            <a:r>
              <a:rPr lang="ru-RU" sz="1400" b="1" dirty="0" smtClean="0">
                <a:solidFill>
                  <a:prstClr val="black"/>
                </a:solidFill>
              </a:rPr>
              <a:t>:</a:t>
            </a:r>
          </a:p>
          <a:p>
            <a:pPr fontAlgn="auto">
              <a:spcAft>
                <a:spcPts val="0"/>
              </a:spcAft>
              <a:defRPr/>
            </a:pPr>
            <a:endParaRPr lang="ru-RU" b="1" dirty="0" smtClean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solidFill>
                  <a:srgbClr val="FF0000"/>
                </a:solidFill>
              </a:rPr>
              <a:t>С</a:t>
            </a:r>
            <a:r>
              <a:rPr lang="ru-RU" dirty="0" err="1" smtClean="0">
                <a:solidFill>
                  <a:prstClr val="black"/>
                </a:solidFill>
              </a:rPr>
              <a:t>просовые</a:t>
            </a:r>
            <a:r>
              <a:rPr lang="ru-RU" dirty="0" smtClean="0">
                <a:solidFill>
                  <a:prstClr val="black"/>
                </a:solidFill>
              </a:rPr>
              <a:t> ограничения: медленный рост спроса на деньги (21% г/г), низкий рост номинальных доходов населения (9%), падение спроса на  непродовольственные товары и услуги, где  рост цен не ускорился даже после ослабления рубля к доллару на 15% в августе-октябре. </a:t>
            </a: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prstClr val="black"/>
                </a:solidFill>
              </a:rPr>
              <a:t>нижение мировых цен на продовольствие и эффект базы: низкая продовольственная инфляция (3,5% за год) за счёт сочетания  отличного урожая 2011 года и плохого урожая 2010 года.  Динамика цен на плодоовощную продукцию (-24,7% за 2011 год), сахар (-25,5%), крупу и бобовые (-8,0%)  внесла общий отрицательный вклад в инфляцию в размере </a:t>
            </a:r>
            <a:r>
              <a:rPr lang="ru-RU" u="sng" dirty="0" smtClean="0">
                <a:solidFill>
                  <a:prstClr val="black"/>
                </a:solidFill>
              </a:rPr>
              <a:t>1,3 </a:t>
            </a:r>
            <a:r>
              <a:rPr lang="ru-RU" u="sng" dirty="0" err="1" smtClean="0">
                <a:solidFill>
                  <a:prstClr val="black"/>
                </a:solidFill>
              </a:rPr>
              <a:t>п.п</a:t>
            </a:r>
            <a:r>
              <a:rPr lang="ru-RU" u="sng" dirty="0" smtClean="0">
                <a:solidFill>
                  <a:prstClr val="black"/>
                </a:solidFill>
              </a:rPr>
              <a:t>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657B7-DDC9-4591-ACA3-E7DBDD401987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838E-A172-4EFE-9580-C6259386A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0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7D7A0-DD34-4467-9A18-C847765756FF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DA04-1A46-4FED-901D-DCAB7C317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74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475D-4BEE-430D-B8CB-98B2BFDD3FC3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D20AA-E45E-41D9-8CF8-18E824BE9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92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196C-5011-493C-B3FE-7D8D9D0D28E7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0BC09-671A-4419-AF5B-32DEDC040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96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B801E-8FAC-4C52-8794-A8005C46C37B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10FF3-9EE9-4E9D-B618-5004152D3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40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2AE2C-48BE-47A6-97AD-B226721C7DFE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D261D-53C2-4151-B27E-C8E879226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7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46A77-39A9-4180-A805-6B85879527B0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8BEC-AD48-4879-9213-9BF9426B5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54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799B4-9222-4C14-BC07-A0B215318EFA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23E82-A628-4ED9-B993-39DF61747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68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C9C60-5493-4B75-A3A7-3D9F1C40A974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37175-6803-4067-B2B1-E51896A9B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19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3D4E8-53B3-456A-9BA6-5C45F5349AC1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D3C44-B2F4-4003-B027-EFE661ED7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55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885E9-C2F9-419C-A9FC-F60B5F8BAFBA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506A0-4F96-4A73-9957-7C4E66AE3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42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214F53-8194-48E9-86DB-BD8214568104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FD4F86-0FA8-4AED-B958-4C67D613D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2207C1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2571750"/>
            <a:ext cx="7772400" cy="13573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u="sng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Рефинансирование коммерческих </a:t>
            </a:r>
            <a:r>
              <a:rPr lang="ru-RU" sz="2800" b="1" u="sng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банков</a:t>
            </a:r>
            <a:br>
              <a:rPr lang="ru-RU" sz="2800" b="1" u="sng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Есть ли альтернатива </a:t>
            </a:r>
            <a:r>
              <a:rPr lang="ru-RU" sz="2800" b="1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политике компенсации?</a:t>
            </a:r>
            <a:endParaRPr lang="ru-RU" sz="2400" b="1" dirty="0">
              <a:solidFill>
                <a:schemeClr val="bg1"/>
              </a:solidFill>
              <a:uFill>
                <a:solidFill>
                  <a:srgbClr val="FF0000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598143"/>
              </p:ext>
            </p:extLst>
          </p:nvPr>
        </p:nvGraphicFramePr>
        <p:xfrm>
          <a:off x="1357313" y="500063"/>
          <a:ext cx="6215062" cy="465137"/>
        </p:xfrm>
        <a:graphic>
          <a:graphicData uri="http://schemas.openxmlformats.org/drawingml/2006/table">
            <a:tbl>
              <a:tblPr/>
              <a:tblGrid>
                <a:gridCol w="5156200"/>
                <a:gridCol w="1058862"/>
              </a:tblGrid>
              <a:tr h="465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исследовательский университет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 ШКОЛА ЭКОНОМИКИ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5" name="Picture 2" descr="B-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1065213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4500563" y="5500688"/>
            <a:ext cx="4249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i="1" dirty="0">
                <a:solidFill>
                  <a:srgbClr val="2207C1"/>
                </a:solidFill>
                <a:latin typeface="Monotype Corsiva" pitchFamily="66" charset="0"/>
              </a:rPr>
              <a:t>Дмитрий Мирошниченко</a:t>
            </a:r>
          </a:p>
        </p:txBody>
      </p:sp>
      <p:sp>
        <p:nvSpPr>
          <p:cNvPr id="2057" name="Rectangle 3"/>
          <p:cNvSpPr>
            <a:spLocks noChangeArrowheads="1"/>
          </p:cNvSpPr>
          <p:nvPr/>
        </p:nvSpPr>
        <p:spPr bwMode="auto">
          <a:xfrm>
            <a:off x="250825" y="6072188"/>
            <a:ext cx="8640763" cy="358775"/>
          </a:xfrm>
          <a:prstGeom prst="rect">
            <a:avLst/>
          </a:prstGeom>
          <a:solidFill>
            <a:srgbClr val="2207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апреля 2013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pic>
        <p:nvPicPr>
          <p:cNvPr id="205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42875"/>
            <a:ext cx="1162050" cy="1079500"/>
          </a:xfrm>
          <a:prstGeom prst="rect">
            <a:avLst/>
          </a:prstGeom>
          <a:gradFill rotWithShape="0">
            <a:gsLst>
              <a:gs pos="0">
                <a:srgbClr val="2207C1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8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990128"/>
              </p:ext>
            </p:extLst>
          </p:nvPr>
        </p:nvGraphicFramePr>
        <p:xfrm>
          <a:off x="1357313" y="500063"/>
          <a:ext cx="6215062" cy="441960"/>
        </p:xfrm>
        <a:graphic>
          <a:graphicData uri="http://schemas.openxmlformats.org/drawingml/2006/table">
            <a:tbl>
              <a:tblPr/>
              <a:tblGrid>
                <a:gridCol w="5156200"/>
                <a:gridCol w="105886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исследовательский университет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ЭКОНОМИКИ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РАЗВИТИЯ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8" name="Picture 2" descr="B-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1065212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42875"/>
            <a:ext cx="11620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802349"/>
              </p:ext>
            </p:extLst>
          </p:nvPr>
        </p:nvGraphicFramePr>
        <p:xfrm>
          <a:off x="1115616" y="1412776"/>
          <a:ext cx="698477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7452320" y="1628800"/>
            <a:ext cx="0" cy="273630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7544" y="5805264"/>
            <a:ext cx="8136904" cy="646331"/>
          </a:xfrm>
          <a:prstGeom prst="rect">
            <a:avLst/>
          </a:prstGeom>
          <a:solidFill>
            <a:srgbClr val="FFFFFB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В настоящее время политика Банка России в области рефинансирования коммерческих банков носит выраженный компенсационный характер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12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8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878130"/>
              </p:ext>
            </p:extLst>
          </p:nvPr>
        </p:nvGraphicFramePr>
        <p:xfrm>
          <a:off x="1357313" y="500063"/>
          <a:ext cx="6215062" cy="441960"/>
        </p:xfrm>
        <a:graphic>
          <a:graphicData uri="http://schemas.openxmlformats.org/drawingml/2006/table">
            <a:tbl>
              <a:tblPr/>
              <a:tblGrid>
                <a:gridCol w="5156200"/>
                <a:gridCol w="105886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исследовательский университет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ЭКОНОМИКИ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РАЗВИТИЯ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8" name="Picture 2" descr="B-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1065212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42875"/>
            <a:ext cx="11620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7544" y="5805264"/>
            <a:ext cx="8136904" cy="646331"/>
          </a:xfrm>
          <a:prstGeom prst="rect">
            <a:avLst/>
          </a:prstGeom>
          <a:solidFill>
            <a:srgbClr val="FFFFFB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Уровень рублёвой ликвидности в целом по системе находится на оптимальном уровне.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259632" y="1156618"/>
            <a:ext cx="655272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Отношение требований банковской системы к ЦБ (кроме </a:t>
            </a:r>
            <a:r>
              <a:rPr lang="ru-RU" sz="1400" dirty="0" err="1"/>
              <a:t>ФОРа</a:t>
            </a:r>
            <a:r>
              <a:rPr lang="ru-RU" sz="1400" dirty="0"/>
              <a:t>) к её обязательствам, в %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594140"/>
              </p:ext>
            </p:extLst>
          </p:nvPr>
        </p:nvGraphicFramePr>
        <p:xfrm>
          <a:off x="1279525" y="1844824"/>
          <a:ext cx="653283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2001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8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821178"/>
              </p:ext>
            </p:extLst>
          </p:nvPr>
        </p:nvGraphicFramePr>
        <p:xfrm>
          <a:off x="1357313" y="500063"/>
          <a:ext cx="6215062" cy="441960"/>
        </p:xfrm>
        <a:graphic>
          <a:graphicData uri="http://schemas.openxmlformats.org/drawingml/2006/table">
            <a:tbl>
              <a:tblPr/>
              <a:tblGrid>
                <a:gridCol w="5156200"/>
                <a:gridCol w="105886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исследовательский университет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ЭКОНОМИКИ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РАЗВИТИЯ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8" name="Picture 2" descr="B-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1065212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42875"/>
            <a:ext cx="11620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7544" y="5805264"/>
            <a:ext cx="8136904" cy="646331"/>
          </a:xfrm>
          <a:prstGeom prst="rect">
            <a:avLst/>
          </a:prstGeom>
          <a:solidFill>
            <a:srgbClr val="FFFFFB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Уровень совокупной ликвидности в целом по системе превышает «естественный» уровень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259632" y="1156618"/>
            <a:ext cx="655272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Отношение суммы требований банковской системы к ЦБ (кроме </a:t>
            </a:r>
            <a:r>
              <a:rPr lang="ru-RU" sz="1400" dirty="0" err="1"/>
              <a:t>ФОРа</a:t>
            </a:r>
            <a:r>
              <a:rPr lang="ru-RU" sz="1400" dirty="0"/>
              <a:t>) и остатков на корсчетах в </a:t>
            </a:r>
            <a:r>
              <a:rPr lang="ru-RU" sz="1400" dirty="0" err="1"/>
              <a:t>инобанках</a:t>
            </a:r>
            <a:r>
              <a:rPr lang="ru-RU" sz="1400" dirty="0"/>
              <a:t>-корреспондентах к </a:t>
            </a:r>
            <a:r>
              <a:rPr lang="ru-RU" sz="1400" dirty="0" smtClean="0"/>
              <a:t>обязательствам</a:t>
            </a:r>
            <a:r>
              <a:rPr lang="ru-RU" sz="1400" dirty="0"/>
              <a:t>, в %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3517194"/>
              </p:ext>
            </p:extLst>
          </p:nvPr>
        </p:nvGraphicFramePr>
        <p:xfrm>
          <a:off x="1279524" y="1844824"/>
          <a:ext cx="653283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350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8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970219"/>
              </p:ext>
            </p:extLst>
          </p:nvPr>
        </p:nvGraphicFramePr>
        <p:xfrm>
          <a:off x="1357313" y="500063"/>
          <a:ext cx="6215062" cy="441960"/>
        </p:xfrm>
        <a:graphic>
          <a:graphicData uri="http://schemas.openxmlformats.org/drawingml/2006/table">
            <a:tbl>
              <a:tblPr/>
              <a:tblGrid>
                <a:gridCol w="5156200"/>
                <a:gridCol w="105886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исследовательский университет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ЭКОНОМИКИ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РАЗВИТИЯ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8" name="Picture 2" descr="B-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1065212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42875"/>
            <a:ext cx="11620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742691"/>
              </p:ext>
            </p:extLst>
          </p:nvPr>
        </p:nvGraphicFramePr>
        <p:xfrm>
          <a:off x="1732273" y="2564904"/>
          <a:ext cx="5616624" cy="382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1735" y="1340768"/>
            <a:ext cx="69977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18 </a:t>
            </a:r>
            <a:r>
              <a:rPr lang="ru-RU" sz="2000" dirty="0" smtClean="0"/>
              <a:t>месяцев рефинансирования. </a:t>
            </a:r>
            <a:r>
              <a:rPr lang="ru-RU" sz="2000" dirty="0" smtClean="0">
                <a:solidFill>
                  <a:srgbClr val="FF0000"/>
                </a:solidFill>
              </a:rPr>
              <a:t>П</a:t>
            </a:r>
            <a:r>
              <a:rPr lang="ru-RU" sz="2000" dirty="0" smtClean="0"/>
              <a:t>ромежуточные итоги.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91679" y="1980853"/>
            <a:ext cx="568863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Количество банков, привлекавших кредиты Банка России (на начало периода)</a:t>
            </a:r>
          </a:p>
        </p:txBody>
      </p:sp>
    </p:spTree>
    <p:extLst>
      <p:ext uri="{BB962C8B-B14F-4D97-AF65-F5344CB8AC3E}">
        <p14:creationId xmlns:p14="http://schemas.microsoft.com/office/powerpoint/2010/main" val="332088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8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563608"/>
              </p:ext>
            </p:extLst>
          </p:nvPr>
        </p:nvGraphicFramePr>
        <p:xfrm>
          <a:off x="1357313" y="500063"/>
          <a:ext cx="6215062" cy="441960"/>
        </p:xfrm>
        <a:graphic>
          <a:graphicData uri="http://schemas.openxmlformats.org/drawingml/2006/table">
            <a:tbl>
              <a:tblPr/>
              <a:tblGrid>
                <a:gridCol w="5156200"/>
                <a:gridCol w="105886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исследовательский университет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ЭКОНОМИКИ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РАЗВИТИЯ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8" name="Picture 2" descr="B-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1065212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42875"/>
            <a:ext cx="11620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59632" y="2466474"/>
            <a:ext cx="655272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Доли банков, увеличивших привлечение средств от Банка России, и показавших рост отдельных показателей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108858"/>
              </p:ext>
            </p:extLst>
          </p:nvPr>
        </p:nvGraphicFramePr>
        <p:xfrm>
          <a:off x="1279525" y="3284985"/>
          <a:ext cx="6552307" cy="2098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79569"/>
                <a:gridCol w="1772738"/>
              </a:tblGrid>
              <a:tr h="39632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u="none" strike="noStrike" dirty="0">
                          <a:effectLst/>
                        </a:rPr>
                        <a:t> 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Доля банков (%)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390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Доля остатков на к/счетах в банках-нерезидентах в активах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57.0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257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Доля требований к ЦБ в активах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43.5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65854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Кредиты предприятиям в активах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40.3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805264"/>
            <a:ext cx="8136904" cy="646331"/>
          </a:xfrm>
          <a:prstGeom prst="rect">
            <a:avLst/>
          </a:prstGeom>
          <a:solidFill>
            <a:srgbClr val="FFFFFB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Российские кредитные организации направили средства ЦБ прежде всего на увеличение остатков на счетах в иностранных банках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37146" y="1370608"/>
            <a:ext cx="69977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18 </a:t>
            </a:r>
            <a:r>
              <a:rPr lang="ru-RU" sz="2000" dirty="0" smtClean="0"/>
              <a:t>месяцев рефинансирования. </a:t>
            </a:r>
            <a:r>
              <a:rPr lang="ru-RU" sz="2000" dirty="0" smtClean="0">
                <a:solidFill>
                  <a:srgbClr val="FF0000"/>
                </a:solidFill>
              </a:rPr>
              <a:t>П</a:t>
            </a:r>
            <a:r>
              <a:rPr lang="ru-RU" sz="2000" dirty="0" smtClean="0"/>
              <a:t>ромежуточные итоги.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677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8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62321"/>
              </p:ext>
            </p:extLst>
          </p:nvPr>
        </p:nvGraphicFramePr>
        <p:xfrm>
          <a:off x="1357313" y="500063"/>
          <a:ext cx="6215062" cy="441960"/>
        </p:xfrm>
        <a:graphic>
          <a:graphicData uri="http://schemas.openxmlformats.org/drawingml/2006/table">
            <a:tbl>
              <a:tblPr/>
              <a:tblGrid>
                <a:gridCol w="5156200"/>
                <a:gridCol w="105886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исследовательский университет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ЭКОНОМИКИ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РАЗВИТИЯ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8" name="Picture 2" descr="B-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1065212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42875"/>
            <a:ext cx="11620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41735" y="1340768"/>
            <a:ext cx="69977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18 </a:t>
            </a:r>
            <a:r>
              <a:rPr lang="ru-RU" sz="2000" dirty="0" smtClean="0"/>
              <a:t>месяцев рефинансирования. </a:t>
            </a:r>
            <a:r>
              <a:rPr lang="ru-RU" sz="2000" dirty="0" smtClean="0">
                <a:solidFill>
                  <a:srgbClr val="FF0000"/>
                </a:solidFill>
              </a:rPr>
              <a:t>П</a:t>
            </a:r>
            <a:r>
              <a:rPr lang="ru-RU" sz="2000" dirty="0" smtClean="0"/>
              <a:t>ромежуточные итоги.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91678" y="2146896"/>
            <a:ext cx="590465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Распределение направлений вложений кредитов Банка России, в %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389870"/>
              </p:ext>
            </p:extLst>
          </p:nvPr>
        </p:nvGraphicFramePr>
        <p:xfrm>
          <a:off x="1691679" y="2708920"/>
          <a:ext cx="5904656" cy="343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373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8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026507"/>
              </p:ext>
            </p:extLst>
          </p:nvPr>
        </p:nvGraphicFramePr>
        <p:xfrm>
          <a:off x="1357313" y="500063"/>
          <a:ext cx="6215062" cy="441960"/>
        </p:xfrm>
        <a:graphic>
          <a:graphicData uri="http://schemas.openxmlformats.org/drawingml/2006/table">
            <a:tbl>
              <a:tblPr/>
              <a:tblGrid>
                <a:gridCol w="5156200"/>
                <a:gridCol w="105886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исследовательский университет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ЭКОНОМИКИ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РАЗВИТИЯ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8" name="Picture 2" descr="B-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1065212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42875"/>
            <a:ext cx="11620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41735" y="1340768"/>
            <a:ext cx="69977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С</a:t>
            </a:r>
            <a:r>
              <a:rPr lang="ru-RU" sz="2000" dirty="0" smtClean="0"/>
              <a:t>прос на корпоративные кредиты. </a:t>
            </a:r>
            <a:r>
              <a:rPr lang="ru-RU" sz="2000" dirty="0" smtClean="0">
                <a:solidFill>
                  <a:srgbClr val="FF0000"/>
                </a:solidFill>
              </a:rPr>
              <a:t>О</a:t>
            </a:r>
            <a:r>
              <a:rPr lang="ru-RU" sz="2000" dirty="0" smtClean="0"/>
              <a:t>ставь надежду.</a:t>
            </a:r>
            <a:endParaRPr lang="ru-RU" sz="2000" dirty="0"/>
          </a:p>
        </p:txBody>
      </p:sp>
      <p:graphicFrame>
        <p:nvGraphicFramePr>
          <p:cNvPr id="10" name="Диаграмма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951839"/>
              </p:ext>
            </p:extLst>
          </p:nvPr>
        </p:nvGraphicFramePr>
        <p:xfrm>
          <a:off x="1041735" y="1916832"/>
          <a:ext cx="6997700" cy="4488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5597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35204"/>
              </p:ext>
            </p:extLst>
          </p:nvPr>
        </p:nvGraphicFramePr>
        <p:xfrm>
          <a:off x="1357313" y="500063"/>
          <a:ext cx="6215062" cy="441960"/>
        </p:xfrm>
        <a:graphic>
          <a:graphicData uri="http://schemas.openxmlformats.org/drawingml/2006/table">
            <a:tbl>
              <a:tblPr/>
              <a:tblGrid>
                <a:gridCol w="5156200"/>
                <a:gridCol w="105886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исследовательский университет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ЭКОНОМИКИ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</a:t>
                      </a:r>
                      <a:b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РАЗВИТИЯ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198" name="Picture 2" descr="B-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57188"/>
            <a:ext cx="1065213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57188"/>
            <a:ext cx="11620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TextBox 5"/>
          <p:cNvSpPr txBox="1">
            <a:spLocks noChangeArrowheads="1"/>
          </p:cNvSpPr>
          <p:nvPr/>
        </p:nvSpPr>
        <p:spPr bwMode="auto">
          <a:xfrm>
            <a:off x="714375" y="3214688"/>
            <a:ext cx="72866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</a:rPr>
              <a:t>СПАСИБО ЗА ВНИМАНИЕ!</a:t>
            </a:r>
          </a:p>
          <a:p>
            <a:pPr algn="ctr" eaLnBrk="1" hangingPunct="1"/>
            <a:endParaRPr lang="ru-RU" sz="3600" dirty="0">
              <a:latin typeface="Times New Roman" pitchFamily="18" charset="0"/>
            </a:endParaRPr>
          </a:p>
          <a:p>
            <a:pPr algn="ctr" eaLnBrk="1" hangingPunct="1"/>
            <a:endParaRPr lang="ru-RU" sz="3600" b="1" dirty="0">
              <a:solidFill>
                <a:srgbClr val="2207C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21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Words>1066</Words>
  <Application>Microsoft Office PowerPoint</Application>
  <PresentationFormat>Экран (4:3)</PresentationFormat>
  <Paragraphs>88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Рефинансирование коммерческих банков  Есть ли альтернатива политике компенсации?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Дмитрий Мирошниченко</cp:lastModifiedBy>
  <cp:revision>184</cp:revision>
  <dcterms:created xsi:type="dcterms:W3CDTF">2010-04-08T11:00:44Z</dcterms:created>
  <dcterms:modified xsi:type="dcterms:W3CDTF">2013-04-10T09:07:27Z</dcterms:modified>
</cp:coreProperties>
</file>