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687" r:id="rId2"/>
    <p:sldId id="671" r:id="rId3"/>
    <p:sldId id="672" r:id="rId4"/>
    <p:sldId id="673" r:id="rId5"/>
    <p:sldId id="674" r:id="rId6"/>
    <p:sldId id="683" r:id="rId7"/>
    <p:sldId id="698" r:id="rId8"/>
    <p:sldId id="697" r:id="rId9"/>
    <p:sldId id="684" r:id="rId10"/>
    <p:sldId id="696" r:id="rId11"/>
  </p:sldIdLst>
  <p:sldSz cx="9144000" cy="6858000" type="screen4x3"/>
  <p:notesSz cx="9874250" cy="6797675"/>
  <p:custDataLst>
    <p:tags r:id="rId14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Klepikova" initials="E" lastIdx="9" clrIdx="0"/>
  <p:cmAuthor id="1" name="KLevitanskaya" initials="KL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97A680"/>
    <a:srgbClr val="6699FF"/>
    <a:srgbClr val="0000FF"/>
    <a:srgbClr val="CCCCFF"/>
    <a:srgbClr val="3333CC"/>
    <a:srgbClr val="66CCFF"/>
    <a:srgbClr val="33CCCC"/>
    <a:srgbClr val="77933C"/>
    <a:srgbClr val="00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32787"/>
    <p:restoredTop sz="95078" autoAdjust="0"/>
  </p:normalViewPr>
  <p:slideViewPr>
    <p:cSldViewPr snapToGrid="0">
      <p:cViewPr>
        <p:scale>
          <a:sx n="90" d="100"/>
          <a:sy n="90" d="100"/>
        </p:scale>
        <p:origin x="-1013" y="269"/>
      </p:cViewPr>
      <p:guideLst>
        <p:guide orient="horz" pos="754"/>
        <p:guide pos="791"/>
        <p:guide pos="341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686" y="-77"/>
      </p:cViewPr>
      <p:guideLst>
        <p:guide orient="horz" pos="2141"/>
        <p:guide pos="311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4279589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t" anchorCtr="0" compatLnSpc="1">
            <a:prstTxWarp prst="textNoShape">
              <a:avLst/>
            </a:prstTxWarp>
          </a:bodyPr>
          <a:lstStyle>
            <a:lvl1pPr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662" y="0"/>
            <a:ext cx="4279588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t" anchorCtr="0" compatLnSpc="1">
            <a:prstTxWarp prst="textNoShape">
              <a:avLst/>
            </a:prstTxWarp>
          </a:bodyPr>
          <a:lstStyle>
            <a:lvl1pPr algn="r"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6457791"/>
            <a:ext cx="4279589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b" anchorCtr="0" compatLnSpc="1">
            <a:prstTxWarp prst="textNoShape">
              <a:avLst/>
            </a:prstTxWarp>
          </a:bodyPr>
          <a:lstStyle>
            <a:lvl1pPr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662" y="6457791"/>
            <a:ext cx="4279588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b" anchorCtr="0" compatLnSpc="1">
            <a:prstTxWarp prst="textNoShape">
              <a:avLst/>
            </a:prstTxWarp>
          </a:bodyPr>
          <a:lstStyle>
            <a:lvl1pPr algn="r"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fld id="{79954D3E-1F28-4F56-8321-FE27ADAEBF7B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4279589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t" anchorCtr="0" compatLnSpc="1">
            <a:prstTxWarp prst="textNoShape">
              <a:avLst/>
            </a:prstTxWarp>
          </a:bodyPr>
          <a:lstStyle>
            <a:lvl1pPr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4662" y="0"/>
            <a:ext cx="4279588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t" anchorCtr="0" compatLnSpc="1">
            <a:prstTxWarp prst="textNoShape">
              <a:avLst/>
            </a:prstTxWarp>
          </a:bodyPr>
          <a:lstStyle>
            <a:lvl1pPr algn="r"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5074" y="3228896"/>
            <a:ext cx="7244109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6457791"/>
            <a:ext cx="4279589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b" anchorCtr="0" compatLnSpc="1">
            <a:prstTxWarp prst="textNoShape">
              <a:avLst/>
            </a:prstTxWarp>
          </a:bodyPr>
          <a:lstStyle>
            <a:lvl1pPr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4662" y="6457791"/>
            <a:ext cx="4279588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b" anchorCtr="0" compatLnSpc="1">
            <a:prstTxWarp prst="textNoShape">
              <a:avLst/>
            </a:prstTxWarp>
          </a:bodyPr>
          <a:lstStyle>
            <a:lvl1pPr algn="r"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fld id="{8E74EE4E-A2F5-4B36-8B42-966F8860C376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3" name="Rectangle 1425"/>
          <p:cNvSpPr>
            <a:spLocks noChangeArrowheads="1"/>
          </p:cNvSpPr>
          <p:nvPr userDrawn="1"/>
        </p:nvSpPr>
        <p:spPr bwMode="auto">
          <a:xfrm>
            <a:off x="0" y="0"/>
            <a:ext cx="9144000" cy="2506663"/>
          </a:xfrm>
          <a:prstGeom prst="rect">
            <a:avLst/>
          </a:prstGeom>
          <a:solidFill>
            <a:srgbClr val="014C6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3474" name="Group 1426"/>
          <p:cNvGrpSpPr>
            <a:grpSpLocks/>
          </p:cNvGrpSpPr>
          <p:nvPr userDrawn="1"/>
        </p:nvGrpSpPr>
        <p:grpSpPr bwMode="auto">
          <a:xfrm>
            <a:off x="384175" y="385763"/>
            <a:ext cx="2989263" cy="412750"/>
            <a:chOff x="257" y="242"/>
            <a:chExt cx="1674" cy="231"/>
          </a:xfrm>
        </p:grpSpPr>
        <p:sp>
          <p:nvSpPr>
            <p:cNvPr id="3475" name="Freeform 1427"/>
            <p:cNvSpPr>
              <a:spLocks/>
            </p:cNvSpPr>
            <p:nvPr userDrawn="1"/>
          </p:nvSpPr>
          <p:spPr bwMode="auto">
            <a:xfrm>
              <a:off x="938" y="246"/>
              <a:ext cx="10" cy="2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06"/>
                </a:cxn>
                <a:cxn ang="0">
                  <a:pos x="2" y="109"/>
                </a:cxn>
                <a:cxn ang="0">
                  <a:pos x="5" y="106"/>
                </a:cxn>
                <a:cxn ang="0">
                  <a:pos x="5" y="2"/>
                </a:cxn>
                <a:cxn ang="0">
                  <a:pos x="2" y="0"/>
                </a:cxn>
                <a:cxn ang="0">
                  <a:pos x="0" y="2"/>
                </a:cxn>
              </a:cxnLst>
              <a:rect l="0" t="0" r="r" b="b"/>
              <a:pathLst>
                <a:path w="5" h="109">
                  <a:moveTo>
                    <a:pt x="0" y="2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1" y="109"/>
                    <a:pt x="2" y="109"/>
                  </a:cubicBezTo>
                  <a:cubicBezTo>
                    <a:pt x="4" y="109"/>
                    <a:pt x="5" y="108"/>
                    <a:pt x="5" y="106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76" name="Rectangle 1428"/>
            <p:cNvSpPr>
              <a:spLocks noChangeArrowheads="1"/>
            </p:cNvSpPr>
            <p:nvPr userDrawn="1"/>
          </p:nvSpPr>
          <p:spPr bwMode="auto">
            <a:xfrm>
              <a:off x="492" y="248"/>
              <a:ext cx="68" cy="2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77" name="Freeform 1429"/>
            <p:cNvSpPr>
              <a:spLocks/>
            </p:cNvSpPr>
            <p:nvPr userDrawn="1"/>
          </p:nvSpPr>
          <p:spPr bwMode="auto">
            <a:xfrm>
              <a:off x="582" y="248"/>
              <a:ext cx="150" cy="2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0" y="0"/>
                </a:cxn>
                <a:cxn ang="0">
                  <a:pos x="150" y="52"/>
                </a:cxn>
                <a:cxn ang="0">
                  <a:pos x="66" y="52"/>
                </a:cxn>
                <a:cxn ang="0">
                  <a:pos x="66" y="86"/>
                </a:cxn>
                <a:cxn ang="0">
                  <a:pos x="140" y="86"/>
                </a:cxn>
                <a:cxn ang="0">
                  <a:pos x="140" y="139"/>
                </a:cxn>
                <a:cxn ang="0">
                  <a:pos x="66" y="139"/>
                </a:cxn>
                <a:cxn ang="0">
                  <a:pos x="66" y="213"/>
                </a:cxn>
                <a:cxn ang="0">
                  <a:pos x="0" y="213"/>
                </a:cxn>
                <a:cxn ang="0">
                  <a:pos x="0" y="0"/>
                </a:cxn>
              </a:cxnLst>
              <a:rect l="0" t="0" r="r" b="b"/>
              <a:pathLst>
                <a:path w="150" h="213">
                  <a:moveTo>
                    <a:pt x="0" y="0"/>
                  </a:moveTo>
                  <a:lnTo>
                    <a:pt x="150" y="0"/>
                  </a:lnTo>
                  <a:lnTo>
                    <a:pt x="150" y="52"/>
                  </a:lnTo>
                  <a:lnTo>
                    <a:pt x="66" y="52"/>
                  </a:lnTo>
                  <a:lnTo>
                    <a:pt x="66" y="86"/>
                  </a:lnTo>
                  <a:lnTo>
                    <a:pt x="140" y="86"/>
                  </a:lnTo>
                  <a:lnTo>
                    <a:pt x="140" y="139"/>
                  </a:lnTo>
                  <a:lnTo>
                    <a:pt x="66" y="139"/>
                  </a:lnTo>
                  <a:lnTo>
                    <a:pt x="66" y="213"/>
                  </a:lnTo>
                  <a:lnTo>
                    <a:pt x="0" y="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78" name="Freeform 1430"/>
            <p:cNvSpPr>
              <a:spLocks/>
            </p:cNvSpPr>
            <p:nvPr userDrawn="1"/>
          </p:nvSpPr>
          <p:spPr bwMode="auto">
            <a:xfrm>
              <a:off x="740" y="244"/>
              <a:ext cx="152" cy="221"/>
            </a:xfrm>
            <a:custGeom>
              <a:avLst/>
              <a:gdLst/>
              <a:ahLst/>
              <a:cxnLst>
                <a:cxn ang="0">
                  <a:pos x="76" y="106"/>
                </a:cxn>
                <a:cxn ang="0">
                  <a:pos x="52" y="110"/>
                </a:cxn>
                <a:cxn ang="0">
                  <a:pos x="0" y="54"/>
                </a:cxn>
                <a:cxn ang="0">
                  <a:pos x="52" y="0"/>
                </a:cxn>
                <a:cxn ang="0">
                  <a:pos x="76" y="4"/>
                </a:cxn>
                <a:cxn ang="0">
                  <a:pos x="76" y="32"/>
                </a:cxn>
                <a:cxn ang="0">
                  <a:pos x="59" y="28"/>
                </a:cxn>
                <a:cxn ang="0">
                  <a:pos x="34" y="54"/>
                </a:cxn>
                <a:cxn ang="0">
                  <a:pos x="58" y="82"/>
                </a:cxn>
                <a:cxn ang="0">
                  <a:pos x="76" y="78"/>
                </a:cxn>
                <a:cxn ang="0">
                  <a:pos x="76" y="106"/>
                </a:cxn>
              </a:cxnLst>
              <a:rect l="0" t="0" r="r" b="b"/>
              <a:pathLst>
                <a:path w="76" h="110">
                  <a:moveTo>
                    <a:pt x="76" y="106"/>
                  </a:moveTo>
                  <a:cubicBezTo>
                    <a:pt x="70" y="108"/>
                    <a:pt x="61" y="110"/>
                    <a:pt x="52" y="110"/>
                  </a:cubicBezTo>
                  <a:cubicBezTo>
                    <a:pt x="23" y="110"/>
                    <a:pt x="0" y="91"/>
                    <a:pt x="0" y="54"/>
                  </a:cubicBezTo>
                  <a:cubicBezTo>
                    <a:pt x="0" y="18"/>
                    <a:pt x="24" y="0"/>
                    <a:pt x="52" y="0"/>
                  </a:cubicBezTo>
                  <a:cubicBezTo>
                    <a:pt x="61" y="0"/>
                    <a:pt x="67" y="2"/>
                    <a:pt x="76" y="4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0" y="29"/>
                    <a:pt x="65" y="28"/>
                    <a:pt x="59" y="28"/>
                  </a:cubicBezTo>
                  <a:cubicBezTo>
                    <a:pt x="45" y="28"/>
                    <a:pt x="34" y="37"/>
                    <a:pt x="34" y="54"/>
                  </a:cubicBezTo>
                  <a:cubicBezTo>
                    <a:pt x="34" y="72"/>
                    <a:pt x="44" y="82"/>
                    <a:pt x="58" y="82"/>
                  </a:cubicBezTo>
                  <a:cubicBezTo>
                    <a:pt x="64" y="82"/>
                    <a:pt x="70" y="80"/>
                    <a:pt x="76" y="78"/>
                  </a:cubicBezTo>
                  <a:lnTo>
                    <a:pt x="76" y="10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79" name="Rectangle 1431"/>
            <p:cNvSpPr>
              <a:spLocks noChangeArrowheads="1"/>
            </p:cNvSpPr>
            <p:nvPr userDrawn="1"/>
          </p:nvSpPr>
          <p:spPr bwMode="auto">
            <a:xfrm>
              <a:off x="994" y="246"/>
              <a:ext cx="16" cy="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0" name="Freeform 1432"/>
            <p:cNvSpPr>
              <a:spLocks/>
            </p:cNvSpPr>
            <p:nvPr userDrawn="1"/>
          </p:nvSpPr>
          <p:spPr bwMode="auto">
            <a:xfrm>
              <a:off x="1022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1" name="Freeform 1433"/>
            <p:cNvSpPr>
              <a:spLocks/>
            </p:cNvSpPr>
            <p:nvPr userDrawn="1"/>
          </p:nvSpPr>
          <p:spPr bwMode="auto">
            <a:xfrm>
              <a:off x="1078" y="248"/>
              <a:ext cx="38" cy="6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7"/>
                </a:cxn>
                <a:cxn ang="0">
                  <a:pos x="4" y="2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18" y="7"/>
                </a:cxn>
                <a:cxn ang="0">
                  <a:pos x="18" y="13"/>
                </a:cxn>
                <a:cxn ang="0">
                  <a:pos x="13" y="13"/>
                </a:cxn>
                <a:cxn ang="0">
                  <a:pos x="13" y="22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19" y="31"/>
                </a:cxn>
                <a:cxn ang="0">
                  <a:pos x="13" y="32"/>
                </a:cxn>
                <a:cxn ang="0">
                  <a:pos x="4" y="23"/>
                </a:cxn>
                <a:cxn ang="0">
                  <a:pos x="4" y="13"/>
                </a:cxn>
                <a:cxn ang="0">
                  <a:pos x="0" y="13"/>
                </a:cxn>
                <a:cxn ang="0">
                  <a:pos x="0" y="7"/>
                </a:cxn>
              </a:cxnLst>
              <a:rect l="0" t="0" r="r" b="b"/>
              <a:pathLst>
                <a:path w="19" h="32">
                  <a:moveTo>
                    <a:pt x="0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5"/>
                    <a:pt x="13" y="26"/>
                    <a:pt x="16" y="26"/>
                  </a:cubicBezTo>
                  <a:cubicBezTo>
                    <a:pt x="17" y="26"/>
                    <a:pt x="18" y="26"/>
                    <a:pt x="18" y="26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7" y="31"/>
                    <a:pt x="16" y="32"/>
                    <a:pt x="13" y="32"/>
                  </a:cubicBezTo>
                  <a:cubicBezTo>
                    <a:pt x="6" y="32"/>
                    <a:pt x="4" y="29"/>
                    <a:pt x="4" y="2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2" name="Freeform 1434"/>
            <p:cNvSpPr>
              <a:spLocks noEditPoints="1"/>
            </p:cNvSpPr>
            <p:nvPr userDrawn="1"/>
          </p:nvSpPr>
          <p:spPr bwMode="auto">
            <a:xfrm>
              <a:off x="1118" y="262"/>
              <a:ext cx="50" cy="50"/>
            </a:xfrm>
            <a:custGeom>
              <a:avLst/>
              <a:gdLst/>
              <a:ahLst/>
              <a:cxnLst>
                <a:cxn ang="0">
                  <a:pos x="9" y="15"/>
                </a:cxn>
                <a:cxn ang="0">
                  <a:pos x="16" y="19"/>
                </a:cxn>
                <a:cxn ang="0">
                  <a:pos x="23" y="17"/>
                </a:cxn>
                <a:cxn ang="0">
                  <a:pos x="23" y="23"/>
                </a:cxn>
                <a:cxn ang="0">
                  <a:pos x="14" y="25"/>
                </a:cxn>
                <a:cxn ang="0">
                  <a:pos x="0" y="12"/>
                </a:cxn>
                <a:cxn ang="0">
                  <a:pos x="13" y="0"/>
                </a:cxn>
                <a:cxn ang="0">
                  <a:pos x="25" y="13"/>
                </a:cxn>
                <a:cxn ang="0">
                  <a:pos x="25" y="15"/>
                </a:cxn>
                <a:cxn ang="0">
                  <a:pos x="9" y="15"/>
                </a:cxn>
                <a:cxn ang="0">
                  <a:pos x="18" y="10"/>
                </a:cxn>
                <a:cxn ang="0">
                  <a:pos x="13" y="5"/>
                </a:cxn>
                <a:cxn ang="0">
                  <a:pos x="9" y="10"/>
                </a:cxn>
                <a:cxn ang="0">
                  <a:pos x="18" y="10"/>
                </a:cxn>
              </a:cxnLst>
              <a:rect l="0" t="0" r="r" b="b"/>
              <a:pathLst>
                <a:path w="25" h="25">
                  <a:moveTo>
                    <a:pt x="9" y="15"/>
                  </a:moveTo>
                  <a:cubicBezTo>
                    <a:pt x="9" y="18"/>
                    <a:pt x="12" y="19"/>
                    <a:pt x="16" y="19"/>
                  </a:cubicBezTo>
                  <a:cubicBezTo>
                    <a:pt x="18" y="19"/>
                    <a:pt x="20" y="19"/>
                    <a:pt x="23" y="17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0" y="24"/>
                    <a:pt x="17" y="25"/>
                    <a:pt x="14" y="25"/>
                  </a:cubicBezTo>
                  <a:cubicBezTo>
                    <a:pt x="6" y="25"/>
                    <a:pt x="0" y="20"/>
                    <a:pt x="0" y="12"/>
                  </a:cubicBezTo>
                  <a:cubicBezTo>
                    <a:pt x="0" y="4"/>
                    <a:pt x="6" y="0"/>
                    <a:pt x="13" y="0"/>
                  </a:cubicBezTo>
                  <a:cubicBezTo>
                    <a:pt x="22" y="0"/>
                    <a:pt x="25" y="6"/>
                    <a:pt x="25" y="13"/>
                  </a:cubicBezTo>
                  <a:cubicBezTo>
                    <a:pt x="25" y="15"/>
                    <a:pt x="25" y="15"/>
                    <a:pt x="25" y="15"/>
                  </a:cubicBezTo>
                  <a:lnTo>
                    <a:pt x="9" y="15"/>
                  </a:lnTo>
                  <a:close/>
                  <a:moveTo>
                    <a:pt x="18" y="10"/>
                  </a:moveTo>
                  <a:cubicBezTo>
                    <a:pt x="18" y="7"/>
                    <a:pt x="16" y="5"/>
                    <a:pt x="13" y="5"/>
                  </a:cubicBezTo>
                  <a:cubicBezTo>
                    <a:pt x="10" y="5"/>
                    <a:pt x="9" y="7"/>
                    <a:pt x="9" y="10"/>
                  </a:cubicBezTo>
                  <a:lnTo>
                    <a:pt x="18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3" name="Freeform 1435"/>
            <p:cNvSpPr>
              <a:spLocks/>
            </p:cNvSpPr>
            <p:nvPr userDrawn="1"/>
          </p:nvSpPr>
          <p:spPr bwMode="auto">
            <a:xfrm>
              <a:off x="1176" y="262"/>
              <a:ext cx="34" cy="48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7" y="7"/>
                </a:cxn>
              </a:cxnLst>
              <a:rect l="0" t="0" r="r" b="b"/>
              <a:pathLst>
                <a:path w="17" h="24">
                  <a:moveTo>
                    <a:pt x="17" y="7"/>
                  </a:moveTo>
                  <a:cubicBezTo>
                    <a:pt x="16" y="7"/>
                    <a:pt x="15" y="7"/>
                    <a:pt x="14" y="7"/>
                  </a:cubicBezTo>
                  <a:cubicBezTo>
                    <a:pt x="10" y="7"/>
                    <a:pt x="8" y="10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4" name="Freeform 1436"/>
            <p:cNvSpPr>
              <a:spLocks/>
            </p:cNvSpPr>
            <p:nvPr userDrawn="1"/>
          </p:nvSpPr>
          <p:spPr bwMode="auto">
            <a:xfrm>
              <a:off x="1218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5" name="Freeform 1437"/>
            <p:cNvSpPr>
              <a:spLocks noEditPoints="1"/>
            </p:cNvSpPr>
            <p:nvPr userDrawn="1"/>
          </p:nvSpPr>
          <p:spPr bwMode="auto">
            <a:xfrm>
              <a:off x="1274" y="262"/>
              <a:ext cx="50" cy="50"/>
            </a:xfrm>
            <a:custGeom>
              <a:avLst/>
              <a:gdLst/>
              <a:ahLst/>
              <a:cxnLst>
                <a:cxn ang="0">
                  <a:pos x="17" y="24"/>
                </a:cxn>
                <a:cxn ang="0">
                  <a:pos x="17" y="20"/>
                </a:cxn>
                <a:cxn ang="0">
                  <a:pos x="17" y="20"/>
                </a:cxn>
                <a:cxn ang="0">
                  <a:pos x="9" y="25"/>
                </a:cxn>
                <a:cxn ang="0">
                  <a:pos x="0" y="17"/>
                </a:cxn>
                <a:cxn ang="0">
                  <a:pos x="13" y="9"/>
                </a:cxn>
                <a:cxn ang="0">
                  <a:pos x="17" y="9"/>
                </a:cxn>
                <a:cxn ang="0">
                  <a:pos x="11" y="5"/>
                </a:cxn>
                <a:cxn ang="0">
                  <a:pos x="4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1" y="19"/>
                </a:cxn>
                <a:cxn ang="0">
                  <a:pos x="17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19"/>
                </a:cxn>
              </a:cxnLst>
              <a:rect l="0" t="0" r="r" b="b"/>
              <a:pathLst>
                <a:path w="25" h="25">
                  <a:moveTo>
                    <a:pt x="17" y="24"/>
                  </a:moveTo>
                  <a:cubicBezTo>
                    <a:pt x="17" y="23"/>
                    <a:pt x="17" y="22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3"/>
                    <a:pt x="13" y="25"/>
                    <a:pt x="9" y="25"/>
                  </a:cubicBezTo>
                  <a:cubicBezTo>
                    <a:pt x="5" y="25"/>
                    <a:pt x="0" y="22"/>
                    <a:pt x="0" y="17"/>
                  </a:cubicBezTo>
                  <a:cubicBezTo>
                    <a:pt x="0" y="10"/>
                    <a:pt x="8" y="9"/>
                    <a:pt x="13" y="9"/>
                  </a:cubicBezTo>
                  <a:cubicBezTo>
                    <a:pt x="14" y="9"/>
                    <a:pt x="16" y="9"/>
                    <a:pt x="17" y="9"/>
                  </a:cubicBezTo>
                  <a:cubicBezTo>
                    <a:pt x="17" y="6"/>
                    <a:pt x="14" y="5"/>
                    <a:pt x="11" y="5"/>
                  </a:cubicBezTo>
                  <a:cubicBezTo>
                    <a:pt x="8" y="5"/>
                    <a:pt x="6" y="6"/>
                    <a:pt x="4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0"/>
                    <a:pt x="9" y="0"/>
                    <a:pt x="13" y="0"/>
                  </a:cubicBezTo>
                  <a:cubicBezTo>
                    <a:pt x="19" y="0"/>
                    <a:pt x="24" y="2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0"/>
                    <a:pt x="24" y="22"/>
                    <a:pt x="25" y="24"/>
                  </a:cubicBezTo>
                  <a:lnTo>
                    <a:pt x="17" y="24"/>
                  </a:lnTo>
                  <a:close/>
                  <a:moveTo>
                    <a:pt x="11" y="19"/>
                  </a:moveTo>
                  <a:cubicBezTo>
                    <a:pt x="15" y="19"/>
                    <a:pt x="17" y="16"/>
                    <a:pt x="17" y="14"/>
                  </a:cubicBezTo>
                  <a:cubicBezTo>
                    <a:pt x="16" y="14"/>
                    <a:pt x="14" y="14"/>
                    <a:pt x="13" y="14"/>
                  </a:cubicBezTo>
                  <a:cubicBezTo>
                    <a:pt x="10" y="14"/>
                    <a:pt x="8" y="14"/>
                    <a:pt x="8" y="17"/>
                  </a:cubicBezTo>
                  <a:cubicBezTo>
                    <a:pt x="8" y="18"/>
                    <a:pt x="10" y="19"/>
                    <a:pt x="11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6" name="Freeform 1438"/>
            <p:cNvSpPr>
              <a:spLocks/>
            </p:cNvSpPr>
            <p:nvPr userDrawn="1"/>
          </p:nvSpPr>
          <p:spPr bwMode="auto">
            <a:xfrm>
              <a:off x="1328" y="248"/>
              <a:ext cx="38" cy="6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5" y="7"/>
                </a:cxn>
                <a:cxn ang="0">
                  <a:pos x="5" y="2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19" y="7"/>
                </a:cxn>
                <a:cxn ang="0">
                  <a:pos x="19" y="13"/>
                </a:cxn>
                <a:cxn ang="0">
                  <a:pos x="13" y="13"/>
                </a:cxn>
                <a:cxn ang="0">
                  <a:pos x="13" y="22"/>
                </a:cxn>
                <a:cxn ang="0">
                  <a:pos x="16" y="26"/>
                </a:cxn>
                <a:cxn ang="0">
                  <a:pos x="19" y="26"/>
                </a:cxn>
                <a:cxn ang="0">
                  <a:pos x="19" y="31"/>
                </a:cxn>
                <a:cxn ang="0">
                  <a:pos x="14" y="32"/>
                </a:cxn>
                <a:cxn ang="0">
                  <a:pos x="5" y="23"/>
                </a:cxn>
                <a:cxn ang="0">
                  <a:pos x="5" y="13"/>
                </a:cxn>
                <a:cxn ang="0">
                  <a:pos x="0" y="13"/>
                </a:cxn>
                <a:cxn ang="0">
                  <a:pos x="0" y="7"/>
                </a:cxn>
              </a:cxnLst>
              <a:rect l="0" t="0" r="r" b="b"/>
              <a:pathLst>
                <a:path w="19" h="32">
                  <a:moveTo>
                    <a:pt x="0" y="7"/>
                  </a:moveTo>
                  <a:cubicBezTo>
                    <a:pt x="5" y="7"/>
                    <a:pt x="5" y="7"/>
                    <a:pt x="5" y="7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5"/>
                    <a:pt x="14" y="26"/>
                    <a:pt x="16" y="26"/>
                  </a:cubicBezTo>
                  <a:cubicBezTo>
                    <a:pt x="17" y="26"/>
                    <a:pt x="18" y="26"/>
                    <a:pt x="19" y="26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7" y="31"/>
                    <a:pt x="16" y="32"/>
                    <a:pt x="14" y="32"/>
                  </a:cubicBezTo>
                  <a:cubicBezTo>
                    <a:pt x="6" y="32"/>
                    <a:pt x="5" y="29"/>
                    <a:pt x="5" y="2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7" name="Freeform 1439"/>
            <p:cNvSpPr>
              <a:spLocks noEditPoints="1"/>
            </p:cNvSpPr>
            <p:nvPr userDrawn="1"/>
          </p:nvSpPr>
          <p:spPr bwMode="auto">
            <a:xfrm>
              <a:off x="1374" y="244"/>
              <a:ext cx="16" cy="66"/>
            </a:xfrm>
            <a:custGeom>
              <a:avLst/>
              <a:gdLst/>
              <a:ahLst/>
              <a:cxnLst>
                <a:cxn ang="0">
                  <a:pos x="16" y="12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2"/>
                </a:cxn>
                <a:cxn ang="0">
                  <a:pos x="0" y="18"/>
                </a:cxn>
                <a:cxn ang="0">
                  <a:pos x="16" y="18"/>
                </a:cxn>
                <a:cxn ang="0">
                  <a:pos x="16" y="66"/>
                </a:cxn>
                <a:cxn ang="0">
                  <a:pos x="0" y="66"/>
                </a:cxn>
                <a:cxn ang="0">
                  <a:pos x="0" y="18"/>
                </a:cxn>
              </a:cxnLst>
              <a:rect l="0" t="0" r="r" b="b"/>
              <a:pathLst>
                <a:path w="16" h="66">
                  <a:moveTo>
                    <a:pt x="16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12"/>
                  </a:lnTo>
                  <a:close/>
                  <a:moveTo>
                    <a:pt x="0" y="18"/>
                  </a:moveTo>
                  <a:lnTo>
                    <a:pt x="16" y="18"/>
                  </a:lnTo>
                  <a:lnTo>
                    <a:pt x="16" y="66"/>
                  </a:lnTo>
                  <a:lnTo>
                    <a:pt x="0" y="6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8" name="Freeform 1440"/>
            <p:cNvSpPr>
              <a:spLocks noEditPoints="1"/>
            </p:cNvSpPr>
            <p:nvPr userDrawn="1"/>
          </p:nvSpPr>
          <p:spPr bwMode="auto">
            <a:xfrm>
              <a:off x="1398" y="262"/>
              <a:ext cx="57" cy="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4" y="0"/>
                </a:cxn>
                <a:cxn ang="0">
                  <a:pos x="28" y="12"/>
                </a:cxn>
                <a:cxn ang="0">
                  <a:pos x="14" y="25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14" y="6"/>
                </a:cxn>
                <a:cxn ang="0">
                  <a:pos x="9" y="12"/>
                </a:cxn>
                <a:cxn ang="0">
                  <a:pos x="14" y="19"/>
                </a:cxn>
                <a:cxn ang="0">
                  <a:pos x="20" y="12"/>
                </a:cxn>
              </a:cxnLst>
              <a:rect l="0" t="0" r="r" b="b"/>
              <a:pathLst>
                <a:path w="28" h="25">
                  <a:moveTo>
                    <a:pt x="0" y="12"/>
                  </a:moveTo>
                  <a:cubicBezTo>
                    <a:pt x="0" y="4"/>
                    <a:pt x="6" y="0"/>
                    <a:pt x="14" y="0"/>
                  </a:cubicBezTo>
                  <a:cubicBezTo>
                    <a:pt x="22" y="0"/>
                    <a:pt x="28" y="4"/>
                    <a:pt x="28" y="12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2"/>
                  </a:cubicBezTo>
                  <a:close/>
                  <a:moveTo>
                    <a:pt x="20" y="12"/>
                  </a:moveTo>
                  <a:cubicBezTo>
                    <a:pt x="20" y="9"/>
                    <a:pt x="18" y="6"/>
                    <a:pt x="14" y="6"/>
                  </a:cubicBezTo>
                  <a:cubicBezTo>
                    <a:pt x="11" y="6"/>
                    <a:pt x="9" y="9"/>
                    <a:pt x="9" y="12"/>
                  </a:cubicBezTo>
                  <a:cubicBezTo>
                    <a:pt x="9" y="16"/>
                    <a:pt x="11" y="19"/>
                    <a:pt x="14" y="19"/>
                  </a:cubicBezTo>
                  <a:cubicBezTo>
                    <a:pt x="18" y="19"/>
                    <a:pt x="20" y="16"/>
                    <a:pt x="20" y="1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9" name="Freeform 1441"/>
            <p:cNvSpPr>
              <a:spLocks/>
            </p:cNvSpPr>
            <p:nvPr userDrawn="1"/>
          </p:nvSpPr>
          <p:spPr bwMode="auto">
            <a:xfrm>
              <a:off x="1463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0" name="Freeform 1442"/>
            <p:cNvSpPr>
              <a:spLocks noEditPoints="1"/>
            </p:cNvSpPr>
            <p:nvPr userDrawn="1"/>
          </p:nvSpPr>
          <p:spPr bwMode="auto">
            <a:xfrm>
              <a:off x="1519" y="262"/>
              <a:ext cx="50" cy="50"/>
            </a:xfrm>
            <a:custGeom>
              <a:avLst/>
              <a:gdLst/>
              <a:ahLst/>
              <a:cxnLst>
                <a:cxn ang="0">
                  <a:pos x="17" y="24"/>
                </a:cxn>
                <a:cxn ang="0">
                  <a:pos x="17" y="20"/>
                </a:cxn>
                <a:cxn ang="0">
                  <a:pos x="17" y="20"/>
                </a:cxn>
                <a:cxn ang="0">
                  <a:pos x="9" y="25"/>
                </a:cxn>
                <a:cxn ang="0">
                  <a:pos x="0" y="17"/>
                </a:cxn>
                <a:cxn ang="0">
                  <a:pos x="13" y="9"/>
                </a:cxn>
                <a:cxn ang="0">
                  <a:pos x="17" y="9"/>
                </a:cxn>
                <a:cxn ang="0">
                  <a:pos x="11" y="5"/>
                </a:cxn>
                <a:cxn ang="0">
                  <a:pos x="4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2" y="19"/>
                </a:cxn>
                <a:cxn ang="0">
                  <a:pos x="17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2" y="19"/>
                </a:cxn>
              </a:cxnLst>
              <a:rect l="0" t="0" r="r" b="b"/>
              <a:pathLst>
                <a:path w="25" h="25">
                  <a:moveTo>
                    <a:pt x="17" y="24"/>
                  </a:moveTo>
                  <a:cubicBezTo>
                    <a:pt x="17" y="23"/>
                    <a:pt x="17" y="22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3"/>
                    <a:pt x="13" y="25"/>
                    <a:pt x="9" y="25"/>
                  </a:cubicBezTo>
                  <a:cubicBezTo>
                    <a:pt x="5" y="25"/>
                    <a:pt x="0" y="22"/>
                    <a:pt x="0" y="17"/>
                  </a:cubicBezTo>
                  <a:cubicBezTo>
                    <a:pt x="0" y="10"/>
                    <a:pt x="8" y="9"/>
                    <a:pt x="13" y="9"/>
                  </a:cubicBezTo>
                  <a:cubicBezTo>
                    <a:pt x="14" y="9"/>
                    <a:pt x="16" y="9"/>
                    <a:pt x="17" y="9"/>
                  </a:cubicBezTo>
                  <a:cubicBezTo>
                    <a:pt x="17" y="6"/>
                    <a:pt x="14" y="5"/>
                    <a:pt x="11" y="5"/>
                  </a:cubicBezTo>
                  <a:cubicBezTo>
                    <a:pt x="9" y="5"/>
                    <a:pt x="6" y="6"/>
                    <a:pt x="4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0"/>
                    <a:pt x="9" y="0"/>
                    <a:pt x="13" y="0"/>
                  </a:cubicBezTo>
                  <a:cubicBezTo>
                    <a:pt x="19" y="0"/>
                    <a:pt x="24" y="2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0"/>
                    <a:pt x="24" y="22"/>
                    <a:pt x="25" y="24"/>
                  </a:cubicBezTo>
                  <a:lnTo>
                    <a:pt x="17" y="24"/>
                  </a:lnTo>
                  <a:close/>
                  <a:moveTo>
                    <a:pt x="12" y="19"/>
                  </a:moveTo>
                  <a:cubicBezTo>
                    <a:pt x="15" y="19"/>
                    <a:pt x="17" y="16"/>
                    <a:pt x="17" y="14"/>
                  </a:cubicBezTo>
                  <a:cubicBezTo>
                    <a:pt x="16" y="14"/>
                    <a:pt x="14" y="14"/>
                    <a:pt x="13" y="14"/>
                  </a:cubicBezTo>
                  <a:cubicBezTo>
                    <a:pt x="10" y="14"/>
                    <a:pt x="8" y="14"/>
                    <a:pt x="8" y="17"/>
                  </a:cubicBezTo>
                  <a:cubicBezTo>
                    <a:pt x="8" y="18"/>
                    <a:pt x="10" y="19"/>
                    <a:pt x="12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1" name="Rectangle 1443"/>
            <p:cNvSpPr>
              <a:spLocks noChangeArrowheads="1"/>
            </p:cNvSpPr>
            <p:nvPr userDrawn="1"/>
          </p:nvSpPr>
          <p:spPr bwMode="auto">
            <a:xfrm>
              <a:off x="1579" y="242"/>
              <a:ext cx="16" cy="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2" name="Freeform 1444"/>
            <p:cNvSpPr>
              <a:spLocks/>
            </p:cNvSpPr>
            <p:nvPr userDrawn="1"/>
          </p:nvSpPr>
          <p:spPr bwMode="auto">
            <a:xfrm>
              <a:off x="994" y="334"/>
              <a:ext cx="42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0"/>
                </a:cxn>
                <a:cxn ang="0">
                  <a:pos x="42" y="13"/>
                </a:cxn>
                <a:cxn ang="0">
                  <a:pos x="16" y="13"/>
                </a:cxn>
                <a:cxn ang="0">
                  <a:pos x="16" y="27"/>
                </a:cxn>
                <a:cxn ang="0">
                  <a:pos x="42" y="27"/>
                </a:cxn>
                <a:cxn ang="0">
                  <a:pos x="42" y="39"/>
                </a:cxn>
                <a:cxn ang="0">
                  <a:pos x="16" y="39"/>
                </a:cxn>
                <a:cxn ang="0">
                  <a:pos x="16" y="65"/>
                </a:cxn>
                <a:cxn ang="0">
                  <a:pos x="0" y="65"/>
                </a:cxn>
                <a:cxn ang="0">
                  <a:pos x="0" y="0"/>
                </a:cxn>
              </a:cxnLst>
              <a:rect l="0" t="0" r="r" b="b"/>
              <a:pathLst>
                <a:path w="42" h="65">
                  <a:moveTo>
                    <a:pt x="0" y="0"/>
                  </a:moveTo>
                  <a:lnTo>
                    <a:pt x="42" y="0"/>
                  </a:lnTo>
                  <a:lnTo>
                    <a:pt x="42" y="13"/>
                  </a:lnTo>
                  <a:lnTo>
                    <a:pt x="16" y="13"/>
                  </a:lnTo>
                  <a:lnTo>
                    <a:pt x="16" y="27"/>
                  </a:lnTo>
                  <a:lnTo>
                    <a:pt x="42" y="27"/>
                  </a:lnTo>
                  <a:lnTo>
                    <a:pt x="42" y="39"/>
                  </a:lnTo>
                  <a:lnTo>
                    <a:pt x="16" y="39"/>
                  </a:lnTo>
                  <a:lnTo>
                    <a:pt x="16" y="65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3" name="Freeform 1445"/>
            <p:cNvSpPr>
              <a:spLocks noEditPoints="1"/>
            </p:cNvSpPr>
            <p:nvPr userDrawn="1"/>
          </p:nvSpPr>
          <p:spPr bwMode="auto">
            <a:xfrm>
              <a:off x="1046" y="330"/>
              <a:ext cx="16" cy="69"/>
            </a:xfrm>
            <a:custGeom>
              <a:avLst/>
              <a:gdLst/>
              <a:ahLst/>
              <a:cxnLst>
                <a:cxn ang="0">
                  <a:pos x="16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3"/>
                </a:cxn>
                <a:cxn ang="0">
                  <a:pos x="0" y="21"/>
                </a:cxn>
                <a:cxn ang="0">
                  <a:pos x="16" y="21"/>
                </a:cxn>
                <a:cxn ang="0">
                  <a:pos x="16" y="69"/>
                </a:cxn>
                <a:cxn ang="0">
                  <a:pos x="0" y="69"/>
                </a:cxn>
                <a:cxn ang="0">
                  <a:pos x="0" y="21"/>
                </a:cxn>
              </a:cxnLst>
              <a:rect l="0" t="0" r="r" b="b"/>
              <a:pathLst>
                <a:path w="16" h="69">
                  <a:moveTo>
                    <a:pt x="16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13"/>
                  </a:lnTo>
                  <a:close/>
                  <a:moveTo>
                    <a:pt x="0" y="21"/>
                  </a:moveTo>
                  <a:lnTo>
                    <a:pt x="16" y="21"/>
                  </a:lnTo>
                  <a:lnTo>
                    <a:pt x="16" y="69"/>
                  </a:lnTo>
                  <a:lnTo>
                    <a:pt x="0" y="6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4" name="Freeform 1446"/>
            <p:cNvSpPr>
              <a:spLocks/>
            </p:cNvSpPr>
            <p:nvPr userDrawn="1"/>
          </p:nvSpPr>
          <p:spPr bwMode="auto">
            <a:xfrm>
              <a:off x="1072" y="349"/>
              <a:ext cx="52" cy="5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7" y="0"/>
                </a:cxn>
                <a:cxn ang="0">
                  <a:pos x="26" y="10"/>
                </a:cxn>
                <a:cxn ang="0">
                  <a:pos x="26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4" y="7"/>
                </a:cxn>
                <a:cxn ang="0">
                  <a:pos x="9" y="14"/>
                </a:cxn>
                <a:cxn ang="0">
                  <a:pos x="9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6" h="25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10" y="2"/>
                    <a:pt x="13" y="0"/>
                    <a:pt x="17" y="0"/>
                  </a:cubicBezTo>
                  <a:cubicBezTo>
                    <a:pt x="23" y="0"/>
                    <a:pt x="26" y="5"/>
                    <a:pt x="26" y="1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6" y="7"/>
                    <a:pt x="14" y="7"/>
                  </a:cubicBezTo>
                  <a:cubicBezTo>
                    <a:pt x="10" y="7"/>
                    <a:pt x="9" y="9"/>
                    <a:pt x="9" y="14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5" name="Freeform 1447"/>
            <p:cNvSpPr>
              <a:spLocks noEditPoints="1"/>
            </p:cNvSpPr>
            <p:nvPr userDrawn="1"/>
          </p:nvSpPr>
          <p:spPr bwMode="auto">
            <a:xfrm>
              <a:off x="1130" y="349"/>
              <a:ext cx="48" cy="50"/>
            </a:xfrm>
            <a:custGeom>
              <a:avLst/>
              <a:gdLst/>
              <a:ahLst/>
              <a:cxnLst>
                <a:cxn ang="0">
                  <a:pos x="17" y="25"/>
                </a:cxn>
                <a:cxn ang="0">
                  <a:pos x="17" y="21"/>
                </a:cxn>
                <a:cxn ang="0">
                  <a:pos x="17" y="21"/>
                </a:cxn>
                <a:cxn ang="0">
                  <a:pos x="9" y="25"/>
                </a:cxn>
                <a:cxn ang="0">
                  <a:pos x="0" y="18"/>
                </a:cxn>
                <a:cxn ang="0">
                  <a:pos x="12" y="9"/>
                </a:cxn>
                <a:cxn ang="0">
                  <a:pos x="16" y="10"/>
                </a:cxn>
                <a:cxn ang="0">
                  <a:pos x="11" y="6"/>
                </a:cxn>
                <a:cxn ang="0">
                  <a:pos x="3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4" y="25"/>
                </a:cxn>
                <a:cxn ang="0">
                  <a:pos x="17" y="25"/>
                </a:cxn>
                <a:cxn ang="0">
                  <a:pos x="11" y="20"/>
                </a:cxn>
                <a:cxn ang="0">
                  <a:pos x="16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20"/>
                </a:cxn>
              </a:cxnLst>
              <a:rect l="0" t="0" r="r" b="b"/>
              <a:pathLst>
                <a:path w="24" h="25">
                  <a:moveTo>
                    <a:pt x="17" y="25"/>
                  </a:moveTo>
                  <a:cubicBezTo>
                    <a:pt x="17" y="23"/>
                    <a:pt x="17" y="22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5" y="24"/>
                    <a:pt x="12" y="25"/>
                    <a:pt x="9" y="25"/>
                  </a:cubicBezTo>
                  <a:cubicBezTo>
                    <a:pt x="4" y="25"/>
                    <a:pt x="0" y="23"/>
                    <a:pt x="0" y="18"/>
                  </a:cubicBezTo>
                  <a:cubicBezTo>
                    <a:pt x="0" y="10"/>
                    <a:pt x="8" y="9"/>
                    <a:pt x="12" y="9"/>
                  </a:cubicBezTo>
                  <a:cubicBezTo>
                    <a:pt x="14" y="9"/>
                    <a:pt x="15" y="10"/>
                    <a:pt x="16" y="10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6" y="6"/>
                    <a:pt x="3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1"/>
                    <a:pt x="9" y="0"/>
                    <a:pt x="13" y="0"/>
                  </a:cubicBezTo>
                  <a:cubicBezTo>
                    <a:pt x="19" y="0"/>
                    <a:pt x="24" y="3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1"/>
                    <a:pt x="24" y="23"/>
                    <a:pt x="24" y="25"/>
                  </a:cubicBezTo>
                  <a:lnTo>
                    <a:pt x="17" y="25"/>
                  </a:lnTo>
                  <a:close/>
                  <a:moveTo>
                    <a:pt x="11" y="20"/>
                  </a:moveTo>
                  <a:cubicBezTo>
                    <a:pt x="14" y="20"/>
                    <a:pt x="16" y="17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cubicBezTo>
                    <a:pt x="10" y="14"/>
                    <a:pt x="8" y="15"/>
                    <a:pt x="8" y="17"/>
                  </a:cubicBezTo>
                  <a:cubicBezTo>
                    <a:pt x="8" y="19"/>
                    <a:pt x="9" y="20"/>
                    <a:pt x="11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6" name="Freeform 1448"/>
            <p:cNvSpPr>
              <a:spLocks/>
            </p:cNvSpPr>
            <p:nvPr userDrawn="1"/>
          </p:nvSpPr>
          <p:spPr bwMode="auto">
            <a:xfrm>
              <a:off x="1188" y="349"/>
              <a:ext cx="50" cy="5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" y="1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10"/>
                </a:cxn>
                <a:cxn ang="0">
                  <a:pos x="25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5" h="25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2"/>
                    <a:pt x="12" y="0"/>
                    <a:pt x="16" y="0"/>
                  </a:cubicBezTo>
                  <a:cubicBezTo>
                    <a:pt x="23" y="0"/>
                    <a:pt x="25" y="5"/>
                    <a:pt x="25" y="10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7" name="Freeform 1449"/>
            <p:cNvSpPr>
              <a:spLocks/>
            </p:cNvSpPr>
            <p:nvPr userDrawn="1"/>
          </p:nvSpPr>
          <p:spPr bwMode="auto">
            <a:xfrm>
              <a:off x="1246" y="349"/>
              <a:ext cx="40" cy="50"/>
            </a:xfrm>
            <a:custGeom>
              <a:avLst/>
              <a:gdLst/>
              <a:ahLst/>
              <a:cxnLst>
                <a:cxn ang="0">
                  <a:pos x="19" y="8"/>
                </a:cxn>
                <a:cxn ang="0">
                  <a:pos x="14" y="6"/>
                </a:cxn>
                <a:cxn ang="0">
                  <a:pos x="8" y="13"/>
                </a:cxn>
                <a:cxn ang="0">
                  <a:pos x="15" y="19"/>
                </a:cxn>
                <a:cxn ang="0">
                  <a:pos x="20" y="18"/>
                </a:cxn>
                <a:cxn ang="0">
                  <a:pos x="20" y="24"/>
                </a:cxn>
                <a:cxn ang="0">
                  <a:pos x="13" y="25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20" y="1"/>
                </a:cxn>
                <a:cxn ang="0">
                  <a:pos x="19" y="8"/>
                </a:cxn>
              </a:cxnLst>
              <a:rect l="0" t="0" r="r" b="b"/>
              <a:pathLst>
                <a:path w="20" h="25">
                  <a:moveTo>
                    <a:pt x="19" y="8"/>
                  </a:moveTo>
                  <a:cubicBezTo>
                    <a:pt x="18" y="7"/>
                    <a:pt x="16" y="6"/>
                    <a:pt x="14" y="6"/>
                  </a:cubicBezTo>
                  <a:cubicBezTo>
                    <a:pt x="11" y="6"/>
                    <a:pt x="8" y="9"/>
                    <a:pt x="8" y="13"/>
                  </a:cubicBezTo>
                  <a:cubicBezTo>
                    <a:pt x="8" y="17"/>
                    <a:pt x="11" y="19"/>
                    <a:pt x="15" y="19"/>
                  </a:cubicBezTo>
                  <a:cubicBezTo>
                    <a:pt x="17" y="19"/>
                    <a:pt x="19" y="19"/>
                    <a:pt x="20" y="18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8" y="25"/>
                    <a:pt x="16" y="25"/>
                    <a:pt x="13" y="25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16" y="0"/>
                    <a:pt x="18" y="1"/>
                    <a:pt x="20" y="1"/>
                  </a:cubicBezTo>
                  <a:lnTo>
                    <a:pt x="19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8" name="Freeform 1450"/>
            <p:cNvSpPr>
              <a:spLocks noEditPoints="1"/>
            </p:cNvSpPr>
            <p:nvPr userDrawn="1"/>
          </p:nvSpPr>
          <p:spPr bwMode="auto">
            <a:xfrm>
              <a:off x="1290" y="349"/>
              <a:ext cx="50" cy="50"/>
            </a:xfrm>
            <a:custGeom>
              <a:avLst/>
              <a:gdLst/>
              <a:ahLst/>
              <a:cxnLst>
                <a:cxn ang="0">
                  <a:pos x="8" y="15"/>
                </a:cxn>
                <a:cxn ang="0">
                  <a:pos x="15" y="20"/>
                </a:cxn>
                <a:cxn ang="0">
                  <a:pos x="23" y="18"/>
                </a:cxn>
                <a:cxn ang="0">
                  <a:pos x="23" y="24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25" y="14"/>
                </a:cxn>
                <a:cxn ang="0">
                  <a:pos x="25" y="15"/>
                </a:cxn>
                <a:cxn ang="0">
                  <a:pos x="8" y="15"/>
                </a:cxn>
                <a:cxn ang="0">
                  <a:pos x="17" y="10"/>
                </a:cxn>
                <a:cxn ang="0">
                  <a:pos x="13" y="5"/>
                </a:cxn>
                <a:cxn ang="0">
                  <a:pos x="8" y="10"/>
                </a:cxn>
                <a:cxn ang="0">
                  <a:pos x="17" y="10"/>
                </a:cxn>
              </a:cxnLst>
              <a:rect l="0" t="0" r="r" b="b"/>
              <a:pathLst>
                <a:path w="25" h="25">
                  <a:moveTo>
                    <a:pt x="8" y="15"/>
                  </a:moveTo>
                  <a:cubicBezTo>
                    <a:pt x="9" y="18"/>
                    <a:pt x="11" y="20"/>
                    <a:pt x="15" y="20"/>
                  </a:cubicBezTo>
                  <a:cubicBezTo>
                    <a:pt x="18" y="20"/>
                    <a:pt x="20" y="19"/>
                    <a:pt x="23" y="18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0" y="25"/>
                    <a:pt x="17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5"/>
                    <a:pt x="5" y="0"/>
                    <a:pt x="13" y="0"/>
                  </a:cubicBezTo>
                  <a:cubicBezTo>
                    <a:pt x="22" y="0"/>
                    <a:pt x="25" y="6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lnTo>
                    <a:pt x="8" y="15"/>
                  </a:lnTo>
                  <a:close/>
                  <a:moveTo>
                    <a:pt x="17" y="10"/>
                  </a:moveTo>
                  <a:cubicBezTo>
                    <a:pt x="17" y="8"/>
                    <a:pt x="16" y="5"/>
                    <a:pt x="13" y="5"/>
                  </a:cubicBezTo>
                  <a:cubicBezTo>
                    <a:pt x="10" y="5"/>
                    <a:pt x="8" y="8"/>
                    <a:pt x="8" y="10"/>
                  </a:cubicBezTo>
                  <a:lnTo>
                    <a:pt x="17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9" name="Freeform 1451"/>
            <p:cNvSpPr>
              <a:spLocks/>
            </p:cNvSpPr>
            <p:nvPr userDrawn="1"/>
          </p:nvSpPr>
          <p:spPr bwMode="auto">
            <a:xfrm>
              <a:off x="1372" y="332"/>
              <a:ext cx="56" cy="67"/>
            </a:xfrm>
            <a:custGeom>
              <a:avLst/>
              <a:gdLst/>
              <a:ahLst/>
              <a:cxnLst>
                <a:cxn ang="0">
                  <a:pos x="28" y="32"/>
                </a:cxn>
                <a:cxn ang="0">
                  <a:pos x="19" y="33"/>
                </a:cxn>
                <a:cxn ang="0">
                  <a:pos x="0" y="17"/>
                </a:cxn>
                <a:cxn ang="0">
                  <a:pos x="19" y="0"/>
                </a:cxn>
                <a:cxn ang="0">
                  <a:pos x="28" y="2"/>
                </a:cxn>
                <a:cxn ang="0">
                  <a:pos x="27" y="9"/>
                </a:cxn>
                <a:cxn ang="0">
                  <a:pos x="19" y="6"/>
                </a:cxn>
                <a:cxn ang="0">
                  <a:pos x="9" y="17"/>
                </a:cxn>
                <a:cxn ang="0">
                  <a:pos x="20" y="27"/>
                </a:cxn>
                <a:cxn ang="0">
                  <a:pos x="28" y="25"/>
                </a:cxn>
                <a:cxn ang="0">
                  <a:pos x="28" y="32"/>
                </a:cxn>
              </a:cxnLst>
              <a:rect l="0" t="0" r="r" b="b"/>
              <a:pathLst>
                <a:path w="28" h="33">
                  <a:moveTo>
                    <a:pt x="28" y="32"/>
                  </a:moveTo>
                  <a:cubicBezTo>
                    <a:pt x="26" y="32"/>
                    <a:pt x="23" y="33"/>
                    <a:pt x="19" y="33"/>
                  </a:cubicBezTo>
                  <a:cubicBezTo>
                    <a:pt x="10" y="33"/>
                    <a:pt x="0" y="29"/>
                    <a:pt x="0" y="17"/>
                  </a:cubicBezTo>
                  <a:cubicBezTo>
                    <a:pt x="0" y="6"/>
                    <a:pt x="8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3" y="6"/>
                    <a:pt x="9" y="11"/>
                    <a:pt x="9" y="17"/>
                  </a:cubicBezTo>
                  <a:cubicBezTo>
                    <a:pt x="9" y="23"/>
                    <a:pt x="13" y="27"/>
                    <a:pt x="20" y="27"/>
                  </a:cubicBezTo>
                  <a:cubicBezTo>
                    <a:pt x="22" y="27"/>
                    <a:pt x="25" y="26"/>
                    <a:pt x="28" y="25"/>
                  </a:cubicBezTo>
                  <a:lnTo>
                    <a:pt x="28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0" name="Freeform 1452"/>
            <p:cNvSpPr>
              <a:spLocks noEditPoints="1"/>
            </p:cNvSpPr>
            <p:nvPr userDrawn="1"/>
          </p:nvSpPr>
          <p:spPr bwMode="auto">
            <a:xfrm>
              <a:off x="1432" y="349"/>
              <a:ext cx="57" cy="5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8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8" y="9"/>
                    <a:pt x="8" y="13"/>
                  </a:cubicBezTo>
                  <a:cubicBezTo>
                    <a:pt x="8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1" name="Freeform 1453"/>
            <p:cNvSpPr>
              <a:spLocks/>
            </p:cNvSpPr>
            <p:nvPr userDrawn="1"/>
          </p:nvSpPr>
          <p:spPr bwMode="auto">
            <a:xfrm>
              <a:off x="1495" y="349"/>
              <a:ext cx="34" cy="50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7" y="7"/>
                </a:cxn>
              </a:cxnLst>
              <a:rect l="0" t="0" r="r" b="b"/>
              <a:pathLst>
                <a:path w="17" h="25">
                  <a:moveTo>
                    <a:pt x="17" y="7"/>
                  </a:moveTo>
                  <a:cubicBezTo>
                    <a:pt x="16" y="7"/>
                    <a:pt x="15" y="7"/>
                    <a:pt x="14" y="7"/>
                  </a:cubicBezTo>
                  <a:cubicBezTo>
                    <a:pt x="10" y="7"/>
                    <a:pt x="8" y="10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2" name="Freeform 1454"/>
            <p:cNvSpPr>
              <a:spLocks noEditPoints="1"/>
            </p:cNvSpPr>
            <p:nvPr userDrawn="1"/>
          </p:nvSpPr>
          <p:spPr bwMode="auto">
            <a:xfrm>
              <a:off x="1535" y="349"/>
              <a:ext cx="54" cy="6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7" y="0"/>
                </a:cxn>
                <a:cxn ang="0">
                  <a:pos x="27" y="12"/>
                </a:cxn>
                <a:cxn ang="0">
                  <a:pos x="16" y="25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8" y="34"/>
                </a:cxn>
                <a:cxn ang="0">
                  <a:pos x="0" y="34"/>
                </a:cxn>
                <a:cxn ang="0">
                  <a:pos x="0" y="1"/>
                </a:cxn>
                <a:cxn ang="0">
                  <a:pos x="13" y="6"/>
                </a:cxn>
                <a:cxn ang="0">
                  <a:pos x="8" y="13"/>
                </a:cxn>
                <a:cxn ang="0">
                  <a:pos x="13" y="19"/>
                </a:cxn>
                <a:cxn ang="0">
                  <a:pos x="18" y="12"/>
                </a:cxn>
                <a:cxn ang="0">
                  <a:pos x="13" y="6"/>
                </a:cxn>
              </a:cxnLst>
              <a:rect l="0" t="0" r="r" b="b"/>
              <a:pathLst>
                <a:path w="27" h="34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3" y="0"/>
                    <a:pt x="27" y="6"/>
                    <a:pt x="27" y="12"/>
                  </a:cubicBezTo>
                  <a:cubicBezTo>
                    <a:pt x="27" y="19"/>
                    <a:pt x="23" y="25"/>
                    <a:pt x="16" y="25"/>
                  </a:cubicBezTo>
                  <a:cubicBezTo>
                    <a:pt x="13" y="25"/>
                    <a:pt x="10" y="24"/>
                    <a:pt x="8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0" y="34"/>
                    <a:pt x="0" y="34"/>
                    <a:pt x="0" y="34"/>
                  </a:cubicBezTo>
                  <a:lnTo>
                    <a:pt x="0" y="1"/>
                  </a:lnTo>
                  <a:close/>
                  <a:moveTo>
                    <a:pt x="13" y="6"/>
                  </a:moveTo>
                  <a:cubicBezTo>
                    <a:pt x="10" y="6"/>
                    <a:pt x="8" y="9"/>
                    <a:pt x="8" y="13"/>
                  </a:cubicBezTo>
                  <a:cubicBezTo>
                    <a:pt x="8" y="16"/>
                    <a:pt x="11" y="19"/>
                    <a:pt x="13" y="19"/>
                  </a:cubicBezTo>
                  <a:cubicBezTo>
                    <a:pt x="16" y="19"/>
                    <a:pt x="18" y="16"/>
                    <a:pt x="18" y="12"/>
                  </a:cubicBezTo>
                  <a:cubicBezTo>
                    <a:pt x="18" y="9"/>
                    <a:pt x="17" y="6"/>
                    <a:pt x="13" y="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3" name="Freeform 1455"/>
            <p:cNvSpPr>
              <a:spLocks noEditPoints="1"/>
            </p:cNvSpPr>
            <p:nvPr userDrawn="1"/>
          </p:nvSpPr>
          <p:spPr bwMode="auto">
            <a:xfrm>
              <a:off x="1593" y="349"/>
              <a:ext cx="56" cy="5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9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9" y="9"/>
                    <a:pt x="9" y="13"/>
                  </a:cubicBezTo>
                  <a:cubicBezTo>
                    <a:pt x="9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4" name="Freeform 1456"/>
            <p:cNvSpPr>
              <a:spLocks/>
            </p:cNvSpPr>
            <p:nvPr userDrawn="1"/>
          </p:nvSpPr>
          <p:spPr bwMode="auto">
            <a:xfrm>
              <a:off x="1655" y="349"/>
              <a:ext cx="36" cy="50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5" y="7"/>
                </a:cxn>
                <a:cxn ang="0">
                  <a:pos x="9" y="14"/>
                </a:cxn>
                <a:cxn ang="0">
                  <a:pos x="9" y="25"/>
                </a:cxn>
                <a:cxn ang="0">
                  <a:pos x="0" y="25"/>
                </a:cxn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17" y="7"/>
                </a:cxn>
              </a:cxnLst>
              <a:rect l="0" t="0" r="r" b="b"/>
              <a:pathLst>
                <a:path w="18" h="25">
                  <a:moveTo>
                    <a:pt x="17" y="7"/>
                  </a:moveTo>
                  <a:cubicBezTo>
                    <a:pt x="16" y="7"/>
                    <a:pt x="16" y="7"/>
                    <a:pt x="15" y="7"/>
                  </a:cubicBezTo>
                  <a:cubicBezTo>
                    <a:pt x="11" y="7"/>
                    <a:pt x="9" y="10"/>
                    <a:pt x="9" y="14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8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5" name="Freeform 1457"/>
            <p:cNvSpPr>
              <a:spLocks noEditPoints="1"/>
            </p:cNvSpPr>
            <p:nvPr userDrawn="1"/>
          </p:nvSpPr>
          <p:spPr bwMode="auto">
            <a:xfrm>
              <a:off x="1693" y="349"/>
              <a:ext cx="48" cy="50"/>
            </a:xfrm>
            <a:custGeom>
              <a:avLst/>
              <a:gdLst/>
              <a:ahLst/>
              <a:cxnLst>
                <a:cxn ang="0">
                  <a:pos x="17" y="25"/>
                </a:cxn>
                <a:cxn ang="0">
                  <a:pos x="17" y="21"/>
                </a:cxn>
                <a:cxn ang="0">
                  <a:pos x="16" y="21"/>
                </a:cxn>
                <a:cxn ang="0">
                  <a:pos x="9" y="25"/>
                </a:cxn>
                <a:cxn ang="0">
                  <a:pos x="0" y="18"/>
                </a:cxn>
                <a:cxn ang="0">
                  <a:pos x="12" y="9"/>
                </a:cxn>
                <a:cxn ang="0">
                  <a:pos x="16" y="10"/>
                </a:cxn>
                <a:cxn ang="0">
                  <a:pos x="11" y="6"/>
                </a:cxn>
                <a:cxn ang="0">
                  <a:pos x="3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4" y="25"/>
                </a:cxn>
                <a:cxn ang="0">
                  <a:pos x="17" y="25"/>
                </a:cxn>
                <a:cxn ang="0">
                  <a:pos x="11" y="20"/>
                </a:cxn>
                <a:cxn ang="0">
                  <a:pos x="16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20"/>
                </a:cxn>
              </a:cxnLst>
              <a:rect l="0" t="0" r="r" b="b"/>
              <a:pathLst>
                <a:path w="24" h="25">
                  <a:moveTo>
                    <a:pt x="17" y="25"/>
                  </a:moveTo>
                  <a:cubicBezTo>
                    <a:pt x="17" y="23"/>
                    <a:pt x="17" y="22"/>
                    <a:pt x="17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5" y="24"/>
                    <a:pt x="12" y="25"/>
                    <a:pt x="9" y="25"/>
                  </a:cubicBezTo>
                  <a:cubicBezTo>
                    <a:pt x="4" y="25"/>
                    <a:pt x="0" y="23"/>
                    <a:pt x="0" y="18"/>
                  </a:cubicBezTo>
                  <a:cubicBezTo>
                    <a:pt x="0" y="10"/>
                    <a:pt x="8" y="9"/>
                    <a:pt x="12" y="9"/>
                  </a:cubicBezTo>
                  <a:cubicBezTo>
                    <a:pt x="14" y="9"/>
                    <a:pt x="15" y="10"/>
                    <a:pt x="16" y="10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5" y="6"/>
                    <a:pt x="3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1"/>
                    <a:pt x="9" y="0"/>
                    <a:pt x="13" y="0"/>
                  </a:cubicBezTo>
                  <a:cubicBezTo>
                    <a:pt x="19" y="0"/>
                    <a:pt x="24" y="3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1"/>
                    <a:pt x="24" y="23"/>
                    <a:pt x="24" y="25"/>
                  </a:cubicBezTo>
                  <a:lnTo>
                    <a:pt x="17" y="25"/>
                  </a:lnTo>
                  <a:close/>
                  <a:moveTo>
                    <a:pt x="11" y="20"/>
                  </a:moveTo>
                  <a:cubicBezTo>
                    <a:pt x="14" y="20"/>
                    <a:pt x="16" y="17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cubicBezTo>
                    <a:pt x="10" y="14"/>
                    <a:pt x="8" y="15"/>
                    <a:pt x="8" y="17"/>
                  </a:cubicBezTo>
                  <a:cubicBezTo>
                    <a:pt x="8" y="19"/>
                    <a:pt x="9" y="20"/>
                    <a:pt x="11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6" name="Freeform 1458"/>
            <p:cNvSpPr>
              <a:spLocks/>
            </p:cNvSpPr>
            <p:nvPr userDrawn="1"/>
          </p:nvSpPr>
          <p:spPr bwMode="auto">
            <a:xfrm>
              <a:off x="1747" y="334"/>
              <a:ext cx="38" cy="6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2"/>
                </a:cxn>
                <a:cxn ang="0">
                  <a:pos x="12" y="0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13"/>
                </a:cxn>
                <a:cxn ang="0">
                  <a:pos x="12" y="13"/>
                </a:cxn>
                <a:cxn ang="0">
                  <a:pos x="12" y="22"/>
                </a:cxn>
                <a:cxn ang="0">
                  <a:pos x="16" y="27"/>
                </a:cxn>
                <a:cxn ang="0">
                  <a:pos x="18" y="26"/>
                </a:cxn>
                <a:cxn ang="0">
                  <a:pos x="19" y="32"/>
                </a:cxn>
                <a:cxn ang="0">
                  <a:pos x="13" y="32"/>
                </a:cxn>
                <a:cxn ang="0">
                  <a:pos x="4" y="23"/>
                </a:cxn>
                <a:cxn ang="0">
                  <a:pos x="4" y="13"/>
                </a:cxn>
                <a:cxn ang="0">
                  <a:pos x="0" y="13"/>
                </a:cxn>
                <a:cxn ang="0">
                  <a:pos x="0" y="8"/>
                </a:cxn>
              </a:cxnLst>
              <a:rect l="0" t="0" r="r" b="b"/>
              <a:pathLst>
                <a:path w="19" h="32">
                  <a:moveTo>
                    <a:pt x="0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5"/>
                    <a:pt x="13" y="27"/>
                    <a:pt x="16" y="27"/>
                  </a:cubicBezTo>
                  <a:cubicBezTo>
                    <a:pt x="17" y="27"/>
                    <a:pt x="17" y="26"/>
                    <a:pt x="18" y="26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7" y="32"/>
                    <a:pt x="15" y="32"/>
                    <a:pt x="13" y="32"/>
                  </a:cubicBezTo>
                  <a:cubicBezTo>
                    <a:pt x="6" y="32"/>
                    <a:pt x="4" y="29"/>
                    <a:pt x="4" y="2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7" name="Freeform 1459"/>
            <p:cNvSpPr>
              <a:spLocks noEditPoints="1"/>
            </p:cNvSpPr>
            <p:nvPr userDrawn="1"/>
          </p:nvSpPr>
          <p:spPr bwMode="auto">
            <a:xfrm>
              <a:off x="1791" y="330"/>
              <a:ext cx="18" cy="69"/>
            </a:xfrm>
            <a:custGeom>
              <a:avLst/>
              <a:gdLst/>
              <a:ahLst/>
              <a:cxnLst>
                <a:cxn ang="0">
                  <a:pos x="18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8" y="0"/>
                </a:cxn>
                <a:cxn ang="0">
                  <a:pos x="18" y="13"/>
                </a:cxn>
                <a:cxn ang="0">
                  <a:pos x="0" y="21"/>
                </a:cxn>
                <a:cxn ang="0">
                  <a:pos x="18" y="21"/>
                </a:cxn>
                <a:cxn ang="0">
                  <a:pos x="18" y="69"/>
                </a:cxn>
                <a:cxn ang="0">
                  <a:pos x="0" y="69"/>
                </a:cxn>
                <a:cxn ang="0">
                  <a:pos x="0" y="21"/>
                </a:cxn>
              </a:cxnLst>
              <a:rect l="0" t="0" r="r" b="b"/>
              <a:pathLst>
                <a:path w="18" h="69">
                  <a:moveTo>
                    <a:pt x="18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3"/>
                  </a:lnTo>
                  <a:close/>
                  <a:moveTo>
                    <a:pt x="0" y="21"/>
                  </a:moveTo>
                  <a:lnTo>
                    <a:pt x="18" y="21"/>
                  </a:lnTo>
                  <a:lnTo>
                    <a:pt x="18" y="69"/>
                  </a:lnTo>
                  <a:lnTo>
                    <a:pt x="0" y="6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8" name="Freeform 1460"/>
            <p:cNvSpPr>
              <a:spLocks noEditPoints="1"/>
            </p:cNvSpPr>
            <p:nvPr userDrawn="1"/>
          </p:nvSpPr>
          <p:spPr bwMode="auto">
            <a:xfrm>
              <a:off x="1817" y="349"/>
              <a:ext cx="56" cy="5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9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9" y="9"/>
                    <a:pt x="9" y="13"/>
                  </a:cubicBezTo>
                  <a:cubicBezTo>
                    <a:pt x="9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9" name="Freeform 1461"/>
            <p:cNvSpPr>
              <a:spLocks/>
            </p:cNvSpPr>
            <p:nvPr userDrawn="1"/>
          </p:nvSpPr>
          <p:spPr bwMode="auto">
            <a:xfrm>
              <a:off x="1879" y="349"/>
              <a:ext cx="52" cy="5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6" y="0"/>
                </a:cxn>
                <a:cxn ang="0">
                  <a:pos x="26" y="10"/>
                </a:cxn>
                <a:cxn ang="0">
                  <a:pos x="26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6" h="25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3" y="0"/>
                    <a:pt x="16" y="0"/>
                  </a:cubicBezTo>
                  <a:cubicBezTo>
                    <a:pt x="23" y="0"/>
                    <a:pt x="26" y="5"/>
                    <a:pt x="26" y="1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6" y="7"/>
                    <a:pt x="14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0" name="Freeform 1462"/>
            <p:cNvSpPr>
              <a:spLocks/>
            </p:cNvSpPr>
            <p:nvPr userDrawn="1"/>
          </p:nvSpPr>
          <p:spPr bwMode="auto">
            <a:xfrm>
              <a:off x="990" y="425"/>
              <a:ext cx="48" cy="38"/>
            </a:xfrm>
            <a:custGeom>
              <a:avLst/>
              <a:gdLst/>
              <a:ahLst/>
              <a:cxnLst>
                <a:cxn ang="0">
                  <a:pos x="38" y="38"/>
                </a:cxn>
                <a:cxn ang="0">
                  <a:pos x="34" y="38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6" y="38"/>
                </a:cxn>
                <a:cxn ang="0">
                  <a:pos x="10" y="38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36" y="34"/>
                </a:cxn>
                <a:cxn ang="0">
                  <a:pos x="36" y="34"/>
                </a:cxn>
                <a:cxn ang="0">
                  <a:pos x="46" y="0"/>
                </a:cxn>
                <a:cxn ang="0">
                  <a:pos x="48" y="0"/>
                </a:cxn>
                <a:cxn ang="0">
                  <a:pos x="38" y="38"/>
                </a:cxn>
              </a:cxnLst>
              <a:rect l="0" t="0" r="r" b="b"/>
              <a:pathLst>
                <a:path w="48" h="38">
                  <a:moveTo>
                    <a:pt x="38" y="38"/>
                  </a:moveTo>
                  <a:lnTo>
                    <a:pt x="34" y="38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6" y="38"/>
                  </a:lnTo>
                  <a:lnTo>
                    <a:pt x="10" y="38"/>
                  </a:lnTo>
                  <a:lnTo>
                    <a:pt x="0" y="0"/>
                  </a:lnTo>
                  <a:lnTo>
                    <a:pt x="4" y="0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1" name="Freeform 1463"/>
            <p:cNvSpPr>
              <a:spLocks noEditPoints="1"/>
            </p:cNvSpPr>
            <p:nvPr userDrawn="1"/>
          </p:nvSpPr>
          <p:spPr bwMode="auto">
            <a:xfrm>
              <a:off x="1040" y="435"/>
              <a:ext cx="24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6" y="13"/>
                </a:cxn>
                <a:cxn ang="0">
                  <a:pos x="11" y="7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</a:cxnLst>
              <a:rect l="0" t="0" r="r" b="b"/>
              <a:pathLst>
                <a:path w="12" h="14">
                  <a:moveTo>
                    <a:pt x="6" y="0"/>
                  </a:move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lose/>
                  <a:moveTo>
                    <a:pt x="6" y="13"/>
                  </a:moveTo>
                  <a:cubicBezTo>
                    <a:pt x="9" y="13"/>
                    <a:pt x="11" y="10"/>
                    <a:pt x="11" y="7"/>
                  </a:cubicBezTo>
                  <a:cubicBezTo>
                    <a:pt x="11" y="4"/>
                    <a:pt x="9" y="1"/>
                    <a:pt x="6" y="1"/>
                  </a:cubicBezTo>
                  <a:cubicBezTo>
                    <a:pt x="3" y="1"/>
                    <a:pt x="2" y="4"/>
                    <a:pt x="2" y="7"/>
                  </a:cubicBezTo>
                  <a:cubicBezTo>
                    <a:pt x="2" y="10"/>
                    <a:pt x="3" y="13"/>
                    <a:pt x="6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2" name="Freeform 1464"/>
            <p:cNvSpPr>
              <a:spLocks/>
            </p:cNvSpPr>
            <p:nvPr userDrawn="1"/>
          </p:nvSpPr>
          <p:spPr bwMode="auto">
            <a:xfrm>
              <a:off x="1070" y="435"/>
              <a:ext cx="1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2" y="7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6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3" y="2"/>
                    <a:pt x="2" y="5"/>
                    <a:pt x="2" y="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3" name="Rectangle 1465"/>
            <p:cNvSpPr>
              <a:spLocks noChangeArrowheads="1"/>
            </p:cNvSpPr>
            <p:nvPr userDrawn="1"/>
          </p:nvSpPr>
          <p:spPr bwMode="auto">
            <a:xfrm>
              <a:off x="1088" y="423"/>
              <a:ext cx="2" cy="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4" name="Freeform 1466"/>
            <p:cNvSpPr>
              <a:spLocks noEditPoints="1"/>
            </p:cNvSpPr>
            <p:nvPr userDrawn="1"/>
          </p:nvSpPr>
          <p:spPr bwMode="auto">
            <a:xfrm>
              <a:off x="1096" y="423"/>
              <a:ext cx="24" cy="40"/>
            </a:xfrm>
            <a:custGeom>
              <a:avLst/>
              <a:gdLst/>
              <a:ahLst/>
              <a:cxnLst>
                <a:cxn ang="0">
                  <a:pos x="12" y="20"/>
                </a:cxn>
                <a:cxn ang="0">
                  <a:pos x="10" y="20"/>
                </a:cxn>
                <a:cxn ang="0">
                  <a:pos x="10" y="17"/>
                </a:cxn>
                <a:cxn ang="0">
                  <a:pos x="10" y="17"/>
                </a:cxn>
                <a:cxn ang="0">
                  <a:pos x="6" y="20"/>
                </a:cxn>
                <a:cxn ang="0">
                  <a:pos x="0" y="13"/>
                </a:cxn>
                <a:cxn ang="0">
                  <a:pos x="6" y="6"/>
                </a:cxn>
                <a:cxn ang="0">
                  <a:pos x="10" y="9"/>
                </a:cxn>
                <a:cxn ang="0">
                  <a:pos x="10" y="9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20"/>
                </a:cxn>
                <a:cxn ang="0">
                  <a:pos x="6" y="19"/>
                </a:cxn>
                <a:cxn ang="0">
                  <a:pos x="10" y="13"/>
                </a:cxn>
                <a:cxn ang="0">
                  <a:pos x="6" y="7"/>
                </a:cxn>
                <a:cxn ang="0">
                  <a:pos x="2" y="13"/>
                </a:cxn>
                <a:cxn ang="0">
                  <a:pos x="6" y="19"/>
                </a:cxn>
              </a:cxnLst>
              <a:rect l="0" t="0" r="r" b="b"/>
              <a:pathLst>
                <a:path w="12" h="20">
                  <a:moveTo>
                    <a:pt x="12" y="20"/>
                  </a:moveTo>
                  <a:cubicBezTo>
                    <a:pt x="10" y="20"/>
                    <a:pt x="10" y="20"/>
                    <a:pt x="10" y="20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9"/>
                    <a:pt x="8" y="20"/>
                    <a:pt x="6" y="20"/>
                  </a:cubicBezTo>
                  <a:cubicBezTo>
                    <a:pt x="2" y="20"/>
                    <a:pt x="0" y="17"/>
                    <a:pt x="0" y="13"/>
                  </a:cubicBezTo>
                  <a:cubicBezTo>
                    <a:pt x="0" y="9"/>
                    <a:pt x="2" y="6"/>
                    <a:pt x="6" y="6"/>
                  </a:cubicBezTo>
                  <a:cubicBezTo>
                    <a:pt x="8" y="6"/>
                    <a:pt x="10" y="8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20"/>
                  </a:lnTo>
                  <a:close/>
                  <a:moveTo>
                    <a:pt x="6" y="19"/>
                  </a:moveTo>
                  <a:cubicBezTo>
                    <a:pt x="9" y="19"/>
                    <a:pt x="10" y="15"/>
                    <a:pt x="10" y="13"/>
                  </a:cubicBezTo>
                  <a:cubicBezTo>
                    <a:pt x="10" y="11"/>
                    <a:pt x="9" y="7"/>
                    <a:pt x="6" y="7"/>
                  </a:cubicBezTo>
                  <a:cubicBezTo>
                    <a:pt x="3" y="7"/>
                    <a:pt x="2" y="10"/>
                    <a:pt x="2" y="13"/>
                  </a:cubicBezTo>
                  <a:cubicBezTo>
                    <a:pt x="2" y="16"/>
                    <a:pt x="3" y="19"/>
                    <a:pt x="6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5" name="Freeform 1467"/>
            <p:cNvSpPr>
              <a:spLocks noEditPoints="1"/>
            </p:cNvSpPr>
            <p:nvPr userDrawn="1"/>
          </p:nvSpPr>
          <p:spPr bwMode="auto">
            <a:xfrm>
              <a:off x="1140" y="425"/>
              <a:ext cx="22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7" y="9"/>
                </a:cxn>
                <a:cxn ang="0">
                  <a:pos x="7" y="9"/>
                </a:cxn>
                <a:cxn ang="0">
                  <a:pos x="11" y="13"/>
                </a:cxn>
                <a:cxn ang="0">
                  <a:pos x="4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2" y="17"/>
                </a:cxn>
                <a:cxn ang="0">
                  <a:pos x="4" y="17"/>
                </a:cxn>
                <a:cxn ang="0">
                  <a:pos x="9" y="13"/>
                </a:cxn>
                <a:cxn ang="0">
                  <a:pos x="4" y="10"/>
                </a:cxn>
                <a:cxn ang="0">
                  <a:pos x="2" y="10"/>
                </a:cxn>
                <a:cxn ang="0">
                  <a:pos x="2" y="17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9" y="5"/>
                </a:cxn>
                <a:cxn ang="0">
                  <a:pos x="5" y="2"/>
                </a:cxn>
                <a:cxn ang="0">
                  <a:pos x="2" y="2"/>
                </a:cxn>
                <a:cxn ang="0">
                  <a:pos x="2" y="8"/>
                </a:cxn>
              </a:cxnLst>
              <a:rect l="0" t="0" r="r" b="b"/>
              <a:pathLst>
                <a:path w="11" h="19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8" y="0"/>
                    <a:pt x="10" y="1"/>
                    <a:pt x="10" y="5"/>
                  </a:cubicBezTo>
                  <a:cubicBezTo>
                    <a:pt x="10" y="7"/>
                    <a:pt x="9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9"/>
                    <a:pt x="11" y="11"/>
                    <a:pt x="11" y="13"/>
                  </a:cubicBezTo>
                  <a:cubicBezTo>
                    <a:pt x="11" y="17"/>
                    <a:pt x="8" y="19"/>
                    <a:pt x="4" y="19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0" y="0"/>
                  </a:lnTo>
                  <a:close/>
                  <a:moveTo>
                    <a:pt x="2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6" y="17"/>
                    <a:pt x="9" y="16"/>
                    <a:pt x="9" y="13"/>
                  </a:cubicBezTo>
                  <a:cubicBezTo>
                    <a:pt x="9" y="10"/>
                    <a:pt x="6" y="10"/>
                    <a:pt x="4" y="10"/>
                  </a:cubicBezTo>
                  <a:cubicBezTo>
                    <a:pt x="2" y="10"/>
                    <a:pt x="2" y="10"/>
                    <a:pt x="2" y="10"/>
                  </a:cubicBezTo>
                  <a:lnTo>
                    <a:pt x="2" y="17"/>
                  </a:lnTo>
                  <a:close/>
                  <a:moveTo>
                    <a:pt x="2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6" y="8"/>
                    <a:pt x="9" y="8"/>
                    <a:pt x="9" y="5"/>
                  </a:cubicBezTo>
                  <a:cubicBezTo>
                    <a:pt x="9" y="2"/>
                    <a:pt x="6" y="2"/>
                    <a:pt x="5" y="2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2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6" name="Freeform 1468"/>
            <p:cNvSpPr>
              <a:spLocks noEditPoints="1"/>
            </p:cNvSpPr>
            <p:nvPr userDrawn="1"/>
          </p:nvSpPr>
          <p:spPr bwMode="auto">
            <a:xfrm>
              <a:off x="1168" y="435"/>
              <a:ext cx="20" cy="28"/>
            </a:xfrm>
            <a:custGeom>
              <a:avLst/>
              <a:gdLst/>
              <a:ahLst/>
              <a:cxnLst>
                <a:cxn ang="0">
                  <a:pos x="8" y="11"/>
                </a:cxn>
                <a:cxn ang="0">
                  <a:pos x="8" y="11"/>
                </a:cxn>
                <a:cxn ang="0">
                  <a:pos x="4" y="14"/>
                </a:cxn>
                <a:cxn ang="0">
                  <a:pos x="0" y="10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5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10" y="11"/>
                </a:cxn>
                <a:cxn ang="0">
                  <a:pos x="10" y="14"/>
                </a:cxn>
                <a:cxn ang="0">
                  <a:pos x="8" y="14"/>
                </a:cxn>
                <a:cxn ang="0">
                  <a:pos x="8" y="11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1" y="10"/>
                </a:cxn>
                <a:cxn ang="0">
                  <a:pos x="4" y="13"/>
                </a:cxn>
                <a:cxn ang="0">
                  <a:pos x="8" y="8"/>
                </a:cxn>
                <a:cxn ang="0">
                  <a:pos x="8" y="7"/>
                </a:cxn>
              </a:cxnLst>
              <a:rect l="0" t="0" r="r" b="b"/>
              <a:pathLst>
                <a:path w="10" h="14">
                  <a:moveTo>
                    <a:pt x="8" y="11"/>
                  </a:moveTo>
                  <a:cubicBezTo>
                    <a:pt x="8" y="11"/>
                    <a:pt x="8" y="11"/>
                    <a:pt x="8" y="11"/>
                  </a:cubicBezTo>
                  <a:cubicBezTo>
                    <a:pt x="7" y="13"/>
                    <a:pt x="6" y="14"/>
                    <a:pt x="4" y="14"/>
                  </a:cubicBezTo>
                  <a:cubicBezTo>
                    <a:pt x="0" y="14"/>
                    <a:pt x="0" y="11"/>
                    <a:pt x="0" y="10"/>
                  </a:cubicBezTo>
                  <a:cubicBezTo>
                    <a:pt x="0" y="6"/>
                    <a:pt x="4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3"/>
                    <a:pt x="7" y="1"/>
                    <a:pt x="5" y="1"/>
                  </a:cubicBezTo>
                  <a:cubicBezTo>
                    <a:pt x="4" y="1"/>
                    <a:pt x="2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8" y="0"/>
                    <a:pt x="10" y="1"/>
                    <a:pt x="10" y="5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10" y="13"/>
                    <a:pt x="10" y="14"/>
                  </a:cubicBezTo>
                  <a:cubicBezTo>
                    <a:pt x="8" y="14"/>
                    <a:pt x="8" y="14"/>
                    <a:pt x="8" y="14"/>
                  </a:cubicBezTo>
                  <a:lnTo>
                    <a:pt x="8" y="11"/>
                  </a:lnTo>
                  <a:close/>
                  <a:moveTo>
                    <a:pt x="8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5" y="7"/>
                    <a:pt x="1" y="7"/>
                    <a:pt x="1" y="10"/>
                  </a:cubicBezTo>
                  <a:cubicBezTo>
                    <a:pt x="1" y="12"/>
                    <a:pt x="3" y="13"/>
                    <a:pt x="4" y="13"/>
                  </a:cubicBezTo>
                  <a:cubicBezTo>
                    <a:pt x="8" y="13"/>
                    <a:pt x="8" y="9"/>
                    <a:pt x="8" y="8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7" name="Freeform 1469"/>
            <p:cNvSpPr>
              <a:spLocks/>
            </p:cNvSpPr>
            <p:nvPr userDrawn="1"/>
          </p:nvSpPr>
          <p:spPr bwMode="auto">
            <a:xfrm>
              <a:off x="1194" y="435"/>
              <a:ext cx="2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6" y="0"/>
                </a:cxn>
                <a:cxn ang="0">
                  <a:pos x="11" y="5"/>
                </a:cxn>
                <a:cxn ang="0">
                  <a:pos x="11" y="14"/>
                </a:cxn>
                <a:cxn ang="0">
                  <a:pos x="9" y="14"/>
                </a:cxn>
                <a:cxn ang="0">
                  <a:pos x="9" y="6"/>
                </a:cxn>
                <a:cxn ang="0">
                  <a:pos x="6" y="1"/>
                </a:cxn>
                <a:cxn ang="0">
                  <a:pos x="2" y="6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11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6" y="0"/>
                  </a:cubicBezTo>
                  <a:cubicBezTo>
                    <a:pt x="9" y="0"/>
                    <a:pt x="11" y="2"/>
                    <a:pt x="11" y="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3"/>
                    <a:pt x="8" y="1"/>
                    <a:pt x="6" y="1"/>
                  </a:cubicBezTo>
                  <a:cubicBezTo>
                    <a:pt x="3" y="1"/>
                    <a:pt x="2" y="4"/>
                    <a:pt x="2" y="6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8" name="Freeform 1470"/>
            <p:cNvSpPr>
              <a:spLocks/>
            </p:cNvSpPr>
            <p:nvPr userDrawn="1"/>
          </p:nvSpPr>
          <p:spPr bwMode="auto">
            <a:xfrm>
              <a:off x="1224" y="423"/>
              <a:ext cx="20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4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6" y="24"/>
                </a:cxn>
                <a:cxn ang="0">
                  <a:pos x="20" y="40"/>
                </a:cxn>
                <a:cxn ang="0">
                  <a:pos x="16" y="40"/>
                </a:cxn>
                <a:cxn ang="0">
                  <a:pos x="2" y="26"/>
                </a:cxn>
                <a:cxn ang="0">
                  <a:pos x="2" y="40"/>
                </a:cxn>
                <a:cxn ang="0">
                  <a:pos x="0" y="40"/>
                </a:cxn>
                <a:cxn ang="0">
                  <a:pos x="0" y="0"/>
                </a:cxn>
              </a:cxnLst>
              <a:rect l="0" t="0" r="r" b="b"/>
              <a:pathLst>
                <a:path w="20" h="40">
                  <a:moveTo>
                    <a:pt x="0" y="0"/>
                  </a:moveTo>
                  <a:lnTo>
                    <a:pt x="2" y="0"/>
                  </a:lnTo>
                  <a:lnTo>
                    <a:pt x="2" y="24"/>
                  </a:lnTo>
                  <a:lnTo>
                    <a:pt x="14" y="12"/>
                  </a:lnTo>
                  <a:lnTo>
                    <a:pt x="18" y="12"/>
                  </a:lnTo>
                  <a:lnTo>
                    <a:pt x="6" y="24"/>
                  </a:lnTo>
                  <a:lnTo>
                    <a:pt x="20" y="40"/>
                  </a:lnTo>
                  <a:lnTo>
                    <a:pt x="16" y="40"/>
                  </a:lnTo>
                  <a:lnTo>
                    <a:pt x="2" y="26"/>
                  </a:lnTo>
                  <a:lnTo>
                    <a:pt x="2" y="40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9" name="Freeform 1471"/>
            <p:cNvSpPr>
              <a:spLocks/>
            </p:cNvSpPr>
            <p:nvPr userDrawn="1"/>
          </p:nvSpPr>
          <p:spPr bwMode="auto">
            <a:xfrm>
              <a:off x="1262" y="425"/>
              <a:ext cx="30" cy="38"/>
            </a:xfrm>
            <a:custGeom>
              <a:avLst/>
              <a:gdLst/>
              <a:ahLst/>
              <a:cxnLst>
                <a:cxn ang="0">
                  <a:pos x="13" y="10"/>
                </a:cxn>
                <a:cxn ang="0">
                  <a:pos x="9" y="10"/>
                </a:cxn>
                <a:cxn ang="0">
                  <a:pos x="9" y="9"/>
                </a:cxn>
                <a:cxn ang="0">
                  <a:pos x="15" y="9"/>
                </a:cxn>
                <a:cxn ang="0">
                  <a:pos x="15" y="18"/>
                </a:cxn>
                <a:cxn ang="0">
                  <a:pos x="9" y="19"/>
                </a:cxn>
                <a:cxn ang="0">
                  <a:pos x="0" y="9"/>
                </a:cxn>
                <a:cxn ang="0">
                  <a:pos x="9" y="0"/>
                </a:cxn>
                <a:cxn ang="0">
                  <a:pos x="14" y="1"/>
                </a:cxn>
                <a:cxn ang="0">
                  <a:pos x="14" y="3"/>
                </a:cxn>
                <a:cxn ang="0">
                  <a:pos x="9" y="2"/>
                </a:cxn>
                <a:cxn ang="0">
                  <a:pos x="2" y="9"/>
                </a:cxn>
                <a:cxn ang="0">
                  <a:pos x="9" y="17"/>
                </a:cxn>
                <a:cxn ang="0">
                  <a:pos x="13" y="17"/>
                </a:cxn>
                <a:cxn ang="0">
                  <a:pos x="13" y="10"/>
                </a:cxn>
              </a:cxnLst>
              <a:rect l="0" t="0" r="r" b="b"/>
              <a:pathLst>
                <a:path w="15" h="19">
                  <a:moveTo>
                    <a:pt x="13" y="10"/>
                  </a:move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3" y="19"/>
                    <a:pt x="11" y="19"/>
                    <a:pt x="9" y="19"/>
                  </a:cubicBezTo>
                  <a:cubicBezTo>
                    <a:pt x="3" y="19"/>
                    <a:pt x="0" y="15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1" y="0"/>
                    <a:pt x="13" y="0"/>
                    <a:pt x="14" y="1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4" y="2"/>
                    <a:pt x="2" y="5"/>
                    <a:pt x="2" y="9"/>
                  </a:cubicBezTo>
                  <a:cubicBezTo>
                    <a:pt x="2" y="14"/>
                    <a:pt x="4" y="17"/>
                    <a:pt x="9" y="17"/>
                  </a:cubicBezTo>
                  <a:cubicBezTo>
                    <a:pt x="10" y="17"/>
                    <a:pt x="12" y="17"/>
                    <a:pt x="13" y="17"/>
                  </a:cubicBezTo>
                  <a:lnTo>
                    <a:pt x="13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0" name="Freeform 1472"/>
            <p:cNvSpPr>
              <a:spLocks/>
            </p:cNvSpPr>
            <p:nvPr userDrawn="1"/>
          </p:nvSpPr>
          <p:spPr bwMode="auto">
            <a:xfrm>
              <a:off x="1300" y="435"/>
              <a:ext cx="1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2" y="7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6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5" y="2"/>
                    <a:pt x="5" y="2"/>
                  </a:cubicBezTo>
                  <a:cubicBezTo>
                    <a:pt x="2" y="2"/>
                    <a:pt x="2" y="5"/>
                    <a:pt x="2" y="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1" name="Freeform 1473"/>
            <p:cNvSpPr>
              <a:spLocks noEditPoints="1"/>
            </p:cNvSpPr>
            <p:nvPr userDrawn="1"/>
          </p:nvSpPr>
          <p:spPr bwMode="auto">
            <a:xfrm>
              <a:off x="1314" y="435"/>
              <a:ext cx="24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6" y="13"/>
                </a:cxn>
                <a:cxn ang="0">
                  <a:pos x="10" y="7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</a:cxnLst>
              <a:rect l="0" t="0" r="r" b="b"/>
              <a:pathLst>
                <a:path w="12" h="14">
                  <a:moveTo>
                    <a:pt x="6" y="0"/>
                  </a:move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lose/>
                  <a:moveTo>
                    <a:pt x="6" y="13"/>
                  </a:moveTo>
                  <a:cubicBezTo>
                    <a:pt x="9" y="13"/>
                    <a:pt x="10" y="10"/>
                    <a:pt x="10" y="7"/>
                  </a:cubicBezTo>
                  <a:cubicBezTo>
                    <a:pt x="10" y="4"/>
                    <a:pt x="9" y="1"/>
                    <a:pt x="6" y="1"/>
                  </a:cubicBezTo>
                  <a:cubicBezTo>
                    <a:pt x="3" y="1"/>
                    <a:pt x="2" y="4"/>
                    <a:pt x="2" y="7"/>
                  </a:cubicBezTo>
                  <a:cubicBezTo>
                    <a:pt x="2" y="10"/>
                    <a:pt x="3" y="13"/>
                    <a:pt x="6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2" name="Freeform 1474"/>
            <p:cNvSpPr>
              <a:spLocks/>
            </p:cNvSpPr>
            <p:nvPr userDrawn="1"/>
          </p:nvSpPr>
          <p:spPr bwMode="auto">
            <a:xfrm>
              <a:off x="1344" y="435"/>
              <a:ext cx="22" cy="28"/>
            </a:xfrm>
            <a:custGeom>
              <a:avLst/>
              <a:gdLst/>
              <a:ahLst/>
              <a:cxnLst>
                <a:cxn ang="0">
                  <a:pos x="11" y="10"/>
                </a:cxn>
                <a:cxn ang="0">
                  <a:pos x="11" y="14"/>
                </a:cxn>
                <a:cxn ang="0">
                  <a:pos x="9" y="14"/>
                </a:cxn>
                <a:cxn ang="0">
                  <a:pos x="9" y="11"/>
                </a:cxn>
                <a:cxn ang="0">
                  <a:pos x="9" y="11"/>
                </a:cxn>
                <a:cxn ang="0">
                  <a:pos x="5" y="14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8"/>
                </a:cxn>
                <a:cxn ang="0">
                  <a:pos x="5" y="13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1" y="10"/>
                </a:cxn>
              </a:cxnLst>
              <a:rect l="0" t="0" r="r" b="b"/>
              <a:pathLst>
                <a:path w="11" h="14">
                  <a:moveTo>
                    <a:pt x="11" y="10"/>
                  </a:moveTo>
                  <a:cubicBezTo>
                    <a:pt x="11" y="11"/>
                    <a:pt x="11" y="13"/>
                    <a:pt x="11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12"/>
                    <a:pt x="7" y="14"/>
                    <a:pt x="5" y="14"/>
                  </a:cubicBezTo>
                  <a:cubicBezTo>
                    <a:pt x="1" y="14"/>
                    <a:pt x="0" y="12"/>
                    <a:pt x="0" y="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11"/>
                    <a:pt x="3" y="13"/>
                    <a:pt x="5" y="13"/>
                  </a:cubicBezTo>
                  <a:cubicBezTo>
                    <a:pt x="8" y="13"/>
                    <a:pt x="9" y="10"/>
                    <a:pt x="9" y="8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11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3" name="Freeform 1475"/>
            <p:cNvSpPr>
              <a:spLocks noEditPoints="1"/>
            </p:cNvSpPr>
            <p:nvPr userDrawn="1"/>
          </p:nvSpPr>
          <p:spPr bwMode="auto">
            <a:xfrm>
              <a:off x="1372" y="435"/>
              <a:ext cx="24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2" y="11"/>
                </a:cxn>
                <a:cxn ang="0">
                  <a:pos x="2" y="11"/>
                </a:cxn>
                <a:cxn ang="0">
                  <a:pos x="2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  <a:cxn ang="0">
                  <a:pos x="10" y="7"/>
                </a:cxn>
                <a:cxn ang="0">
                  <a:pos x="6" y="1"/>
                </a:cxn>
              </a:cxnLst>
              <a:rect l="0" t="0" r="r" b="b"/>
              <a:pathLst>
                <a:path w="12" h="19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3" y="0"/>
                    <a:pt x="6" y="0"/>
                  </a:cubicBez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4" y="14"/>
                    <a:pt x="3" y="13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0" y="0"/>
                  </a:lnTo>
                  <a:close/>
                  <a:moveTo>
                    <a:pt x="6" y="1"/>
                  </a:moveTo>
                  <a:cubicBezTo>
                    <a:pt x="3" y="1"/>
                    <a:pt x="2" y="5"/>
                    <a:pt x="2" y="7"/>
                  </a:cubicBezTo>
                  <a:cubicBezTo>
                    <a:pt x="2" y="9"/>
                    <a:pt x="3" y="13"/>
                    <a:pt x="6" y="13"/>
                  </a:cubicBezTo>
                  <a:cubicBezTo>
                    <a:pt x="9" y="13"/>
                    <a:pt x="10" y="10"/>
                    <a:pt x="10" y="7"/>
                  </a:cubicBezTo>
                  <a:cubicBezTo>
                    <a:pt x="10" y="4"/>
                    <a:pt x="9" y="1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4" name="Freeform 1476"/>
            <p:cNvSpPr>
              <a:spLocks noEditPoints="1"/>
            </p:cNvSpPr>
            <p:nvPr userDrawn="1"/>
          </p:nvSpPr>
          <p:spPr bwMode="auto">
            <a:xfrm>
              <a:off x="257" y="248"/>
              <a:ext cx="212" cy="213"/>
            </a:xfrm>
            <a:custGeom>
              <a:avLst/>
              <a:gdLst/>
              <a:ahLst/>
              <a:cxnLst>
                <a:cxn ang="0">
                  <a:pos x="106" y="30"/>
                </a:cxn>
                <a:cxn ang="0">
                  <a:pos x="106" y="0"/>
                </a:cxn>
                <a:cxn ang="0">
                  <a:pos x="106" y="0"/>
                </a:cxn>
                <a:cxn ang="0">
                  <a:pos x="76" y="0"/>
                </a:cxn>
                <a:cxn ang="0">
                  <a:pos x="106" y="30"/>
                </a:cxn>
                <a:cxn ang="0">
                  <a:pos x="2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29" y="0"/>
                </a:cxn>
                <a:cxn ang="0">
                  <a:pos x="76" y="106"/>
                </a:cxn>
                <a:cxn ang="0">
                  <a:pos x="106" y="106"/>
                </a:cxn>
                <a:cxn ang="0">
                  <a:pos x="106" y="106"/>
                </a:cxn>
                <a:cxn ang="0">
                  <a:pos x="106" y="77"/>
                </a:cxn>
                <a:cxn ang="0">
                  <a:pos x="76" y="106"/>
                </a:cxn>
                <a:cxn ang="0">
                  <a:pos x="0" y="77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29" y="106"/>
                </a:cxn>
                <a:cxn ang="0">
                  <a:pos x="0" y="77"/>
                </a:cxn>
              </a:cxnLst>
              <a:rect l="0" t="0" r="r" b="b"/>
              <a:pathLst>
                <a:path w="106" h="106">
                  <a:moveTo>
                    <a:pt x="106" y="30"/>
                  </a:moveTo>
                  <a:cubicBezTo>
                    <a:pt x="106" y="0"/>
                    <a:pt x="106" y="0"/>
                    <a:pt x="106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90" y="6"/>
                    <a:pt x="100" y="16"/>
                    <a:pt x="106" y="30"/>
                  </a:cubicBezTo>
                  <a:close/>
                  <a:moveTo>
                    <a:pt x="2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6" y="16"/>
                    <a:pt x="16" y="6"/>
                    <a:pt x="29" y="0"/>
                  </a:cubicBezTo>
                  <a:close/>
                  <a:moveTo>
                    <a:pt x="76" y="106"/>
                  </a:moveTo>
                  <a:cubicBezTo>
                    <a:pt x="106" y="106"/>
                    <a:pt x="106" y="106"/>
                    <a:pt x="106" y="106"/>
                  </a:cubicBezTo>
                  <a:cubicBezTo>
                    <a:pt x="106" y="106"/>
                    <a:pt x="106" y="106"/>
                    <a:pt x="106" y="106"/>
                  </a:cubicBezTo>
                  <a:cubicBezTo>
                    <a:pt x="106" y="77"/>
                    <a:pt x="106" y="77"/>
                    <a:pt x="106" y="77"/>
                  </a:cubicBezTo>
                  <a:cubicBezTo>
                    <a:pt x="100" y="90"/>
                    <a:pt x="90" y="101"/>
                    <a:pt x="76" y="106"/>
                  </a:cubicBezTo>
                  <a:close/>
                  <a:moveTo>
                    <a:pt x="0" y="77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29" y="106"/>
                    <a:pt x="29" y="106"/>
                    <a:pt x="29" y="106"/>
                  </a:cubicBezTo>
                  <a:cubicBezTo>
                    <a:pt x="16" y="101"/>
                    <a:pt x="6" y="90"/>
                    <a:pt x="0" y="7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5" name="Freeform 1477"/>
            <p:cNvSpPr>
              <a:spLocks/>
            </p:cNvSpPr>
            <p:nvPr userDrawn="1"/>
          </p:nvSpPr>
          <p:spPr bwMode="auto">
            <a:xfrm>
              <a:off x="295" y="395"/>
              <a:ext cx="56" cy="58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1" y="6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11" y="15"/>
                </a:cxn>
                <a:cxn ang="0">
                  <a:pos x="14" y="21"/>
                </a:cxn>
                <a:cxn ang="0">
                  <a:pos x="15" y="24"/>
                </a:cxn>
                <a:cxn ang="0">
                  <a:pos x="17" y="26"/>
                </a:cxn>
                <a:cxn ang="0">
                  <a:pos x="16" y="25"/>
                </a:cxn>
                <a:cxn ang="0">
                  <a:pos x="16" y="26"/>
                </a:cxn>
                <a:cxn ang="0">
                  <a:pos x="18" y="27"/>
                </a:cxn>
                <a:cxn ang="0">
                  <a:pos x="17" y="26"/>
                </a:cxn>
                <a:cxn ang="0">
                  <a:pos x="18" y="28"/>
                </a:cxn>
                <a:cxn ang="0">
                  <a:pos x="18" y="27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2" y="29"/>
                </a:cxn>
                <a:cxn ang="0">
                  <a:pos x="21" y="27"/>
                </a:cxn>
                <a:cxn ang="0">
                  <a:pos x="20" y="26"/>
                </a:cxn>
                <a:cxn ang="0">
                  <a:pos x="20" y="25"/>
                </a:cxn>
                <a:cxn ang="0">
                  <a:pos x="20" y="25"/>
                </a:cxn>
                <a:cxn ang="0">
                  <a:pos x="20" y="25"/>
                </a:cxn>
                <a:cxn ang="0">
                  <a:pos x="19" y="24"/>
                </a:cxn>
                <a:cxn ang="0">
                  <a:pos x="20" y="24"/>
                </a:cxn>
                <a:cxn ang="0">
                  <a:pos x="20" y="23"/>
                </a:cxn>
                <a:cxn ang="0">
                  <a:pos x="20" y="21"/>
                </a:cxn>
                <a:cxn ang="0">
                  <a:pos x="23" y="21"/>
                </a:cxn>
                <a:cxn ang="0">
                  <a:pos x="24" y="19"/>
                </a:cxn>
                <a:cxn ang="0">
                  <a:pos x="23" y="17"/>
                </a:cxn>
                <a:cxn ang="0">
                  <a:pos x="26" y="16"/>
                </a:cxn>
                <a:cxn ang="0">
                  <a:pos x="26" y="13"/>
                </a:cxn>
                <a:cxn ang="0">
                  <a:pos x="26" y="11"/>
                </a:cxn>
                <a:cxn ang="0">
                  <a:pos x="27" y="8"/>
                </a:cxn>
                <a:cxn ang="0">
                  <a:pos x="21" y="7"/>
                </a:cxn>
                <a:cxn ang="0">
                  <a:pos x="18" y="6"/>
                </a:cxn>
                <a:cxn ang="0">
                  <a:pos x="17" y="7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3"/>
                </a:cxn>
                <a:cxn ang="0">
                  <a:pos x="10" y="2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3"/>
                </a:cxn>
              </a:cxnLst>
              <a:rect l="0" t="0" r="r" b="b"/>
              <a:pathLst>
                <a:path w="28" h="29">
                  <a:moveTo>
                    <a:pt x="2" y="3"/>
                  </a:moveTo>
                  <a:cubicBezTo>
                    <a:pt x="2" y="5"/>
                    <a:pt x="2" y="5"/>
                    <a:pt x="1" y="6"/>
                  </a:cubicBezTo>
                  <a:cubicBezTo>
                    <a:pt x="1" y="6"/>
                    <a:pt x="1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9"/>
                    <a:pt x="9" y="13"/>
                    <a:pt x="11" y="15"/>
                  </a:cubicBezTo>
                  <a:cubicBezTo>
                    <a:pt x="12" y="16"/>
                    <a:pt x="13" y="19"/>
                    <a:pt x="14" y="21"/>
                  </a:cubicBezTo>
                  <a:cubicBezTo>
                    <a:pt x="14" y="22"/>
                    <a:pt x="14" y="23"/>
                    <a:pt x="15" y="24"/>
                  </a:cubicBezTo>
                  <a:cubicBezTo>
                    <a:pt x="16" y="24"/>
                    <a:pt x="16" y="24"/>
                    <a:pt x="17" y="26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6" y="26"/>
                    <a:pt x="16" y="26"/>
                  </a:cubicBezTo>
                  <a:cubicBezTo>
                    <a:pt x="17" y="26"/>
                    <a:pt x="17" y="26"/>
                    <a:pt x="18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7"/>
                    <a:pt x="18" y="27"/>
                    <a:pt x="18" y="28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8"/>
                    <a:pt x="20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0" y="28"/>
                    <a:pt x="22" y="28"/>
                    <a:pt x="21" y="27"/>
                  </a:cubicBezTo>
                  <a:cubicBezTo>
                    <a:pt x="21" y="26"/>
                    <a:pt x="19" y="26"/>
                    <a:pt x="20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4"/>
                    <a:pt x="19" y="24"/>
                  </a:cubicBezTo>
                  <a:cubicBezTo>
                    <a:pt x="19" y="24"/>
                    <a:pt x="20" y="24"/>
                    <a:pt x="20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3" y="24"/>
                    <a:pt x="22" y="22"/>
                    <a:pt x="20" y="21"/>
                  </a:cubicBezTo>
                  <a:cubicBezTo>
                    <a:pt x="22" y="22"/>
                    <a:pt x="22" y="21"/>
                    <a:pt x="23" y="21"/>
                  </a:cubicBezTo>
                  <a:cubicBezTo>
                    <a:pt x="23" y="20"/>
                    <a:pt x="23" y="20"/>
                    <a:pt x="24" y="19"/>
                  </a:cubicBezTo>
                  <a:cubicBezTo>
                    <a:pt x="24" y="18"/>
                    <a:pt x="23" y="18"/>
                    <a:pt x="23" y="17"/>
                  </a:cubicBezTo>
                  <a:cubicBezTo>
                    <a:pt x="24" y="16"/>
                    <a:pt x="25" y="17"/>
                    <a:pt x="26" y="16"/>
                  </a:cubicBezTo>
                  <a:cubicBezTo>
                    <a:pt x="26" y="15"/>
                    <a:pt x="27" y="15"/>
                    <a:pt x="26" y="13"/>
                  </a:cubicBezTo>
                  <a:cubicBezTo>
                    <a:pt x="26" y="12"/>
                    <a:pt x="26" y="12"/>
                    <a:pt x="26" y="11"/>
                  </a:cubicBezTo>
                  <a:cubicBezTo>
                    <a:pt x="27" y="10"/>
                    <a:pt x="28" y="9"/>
                    <a:pt x="27" y="8"/>
                  </a:cubicBezTo>
                  <a:cubicBezTo>
                    <a:pt x="26" y="7"/>
                    <a:pt x="22" y="6"/>
                    <a:pt x="21" y="7"/>
                  </a:cubicBezTo>
                  <a:cubicBezTo>
                    <a:pt x="20" y="6"/>
                    <a:pt x="19" y="6"/>
                    <a:pt x="18" y="6"/>
                  </a:cubicBezTo>
                  <a:cubicBezTo>
                    <a:pt x="18" y="6"/>
                    <a:pt x="17" y="6"/>
                    <a:pt x="17" y="7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5"/>
                    <a:pt x="16" y="4"/>
                    <a:pt x="15" y="3"/>
                  </a:cubicBezTo>
                  <a:cubicBezTo>
                    <a:pt x="14" y="3"/>
                    <a:pt x="13" y="3"/>
                    <a:pt x="12" y="3"/>
                  </a:cubicBezTo>
                  <a:cubicBezTo>
                    <a:pt x="11" y="3"/>
                    <a:pt x="11" y="2"/>
                    <a:pt x="10" y="2"/>
                  </a:cubicBezTo>
                  <a:cubicBezTo>
                    <a:pt x="9" y="2"/>
                    <a:pt x="9" y="1"/>
                    <a:pt x="8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1"/>
                    <a:pt x="6" y="1"/>
                    <a:pt x="5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ubicBezTo>
                    <a:pt x="2" y="1"/>
                    <a:pt x="2" y="1"/>
                    <a:pt x="2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6" name="Freeform 1478"/>
            <p:cNvSpPr>
              <a:spLocks/>
            </p:cNvSpPr>
            <p:nvPr userDrawn="1"/>
          </p:nvSpPr>
          <p:spPr bwMode="auto">
            <a:xfrm>
              <a:off x="295" y="389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7" name="Freeform 1479"/>
            <p:cNvSpPr>
              <a:spLocks/>
            </p:cNvSpPr>
            <p:nvPr userDrawn="1"/>
          </p:nvSpPr>
          <p:spPr bwMode="auto">
            <a:xfrm>
              <a:off x="295" y="389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8" name="Freeform 1480"/>
            <p:cNvSpPr>
              <a:spLocks/>
            </p:cNvSpPr>
            <p:nvPr userDrawn="1"/>
          </p:nvSpPr>
          <p:spPr bwMode="auto">
            <a:xfrm>
              <a:off x="289" y="383"/>
              <a:ext cx="10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0" y="1"/>
                </a:cxn>
              </a:cxnLst>
              <a:rect l="0" t="0" r="r" b="b"/>
              <a:pathLst>
                <a:path w="5" h="2">
                  <a:moveTo>
                    <a:pt x="0" y="1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4" y="1"/>
                    <a:pt x="3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4" y="2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9" name="Freeform 1481"/>
            <p:cNvSpPr>
              <a:spLocks/>
            </p:cNvSpPr>
            <p:nvPr userDrawn="1"/>
          </p:nvSpPr>
          <p:spPr bwMode="auto">
            <a:xfrm>
              <a:off x="289" y="383"/>
              <a:ext cx="10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5" h="3">
                  <a:moveTo>
                    <a:pt x="0" y="2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3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4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0" name="Freeform 1482"/>
            <p:cNvSpPr>
              <a:spLocks/>
            </p:cNvSpPr>
            <p:nvPr userDrawn="1"/>
          </p:nvSpPr>
          <p:spPr bwMode="auto">
            <a:xfrm>
              <a:off x="299" y="387"/>
              <a:ext cx="6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1" name="Freeform 1483"/>
            <p:cNvSpPr>
              <a:spLocks/>
            </p:cNvSpPr>
            <p:nvPr userDrawn="1"/>
          </p:nvSpPr>
          <p:spPr bwMode="auto">
            <a:xfrm>
              <a:off x="299" y="387"/>
              <a:ext cx="6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1" y="1"/>
                    <a:pt x="1" y="1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2" name="Freeform 1484"/>
            <p:cNvSpPr>
              <a:spLocks/>
            </p:cNvSpPr>
            <p:nvPr userDrawn="1"/>
          </p:nvSpPr>
          <p:spPr bwMode="auto">
            <a:xfrm>
              <a:off x="307" y="389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3" name="Freeform 1485"/>
            <p:cNvSpPr>
              <a:spLocks/>
            </p:cNvSpPr>
            <p:nvPr userDrawn="1"/>
          </p:nvSpPr>
          <p:spPr bwMode="auto">
            <a:xfrm>
              <a:off x="307" y="389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4" name="Freeform 1486"/>
            <p:cNvSpPr>
              <a:spLocks/>
            </p:cNvSpPr>
            <p:nvPr userDrawn="1"/>
          </p:nvSpPr>
          <p:spPr bwMode="auto">
            <a:xfrm>
              <a:off x="299" y="314"/>
              <a:ext cx="2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3">
                  <a:moveTo>
                    <a:pt x="0" y="2"/>
                  </a:moveTo>
                  <a:cubicBezTo>
                    <a:pt x="0" y="3"/>
                    <a:pt x="1" y="0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5" name="Freeform 1487"/>
            <p:cNvSpPr>
              <a:spLocks/>
            </p:cNvSpPr>
            <p:nvPr userDrawn="1"/>
          </p:nvSpPr>
          <p:spPr bwMode="auto">
            <a:xfrm>
              <a:off x="299" y="316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6" name="Freeform 1488"/>
            <p:cNvSpPr>
              <a:spLocks/>
            </p:cNvSpPr>
            <p:nvPr userDrawn="1"/>
          </p:nvSpPr>
          <p:spPr bwMode="auto">
            <a:xfrm>
              <a:off x="297" y="302"/>
              <a:ext cx="8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4" h="4">
                  <a:moveTo>
                    <a:pt x="2" y="1"/>
                  </a:moveTo>
                  <a:cubicBezTo>
                    <a:pt x="0" y="4"/>
                    <a:pt x="4" y="0"/>
                    <a:pt x="2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7" name="Freeform 1489"/>
            <p:cNvSpPr>
              <a:spLocks/>
            </p:cNvSpPr>
            <p:nvPr userDrawn="1"/>
          </p:nvSpPr>
          <p:spPr bwMode="auto">
            <a:xfrm>
              <a:off x="299" y="304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8" name="Freeform 1490"/>
            <p:cNvSpPr>
              <a:spLocks/>
            </p:cNvSpPr>
            <p:nvPr userDrawn="1"/>
          </p:nvSpPr>
          <p:spPr bwMode="auto">
            <a:xfrm>
              <a:off x="293" y="30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9" name="Freeform 1491"/>
            <p:cNvSpPr>
              <a:spLocks/>
            </p:cNvSpPr>
            <p:nvPr userDrawn="1"/>
          </p:nvSpPr>
          <p:spPr bwMode="auto">
            <a:xfrm>
              <a:off x="293" y="298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0" name="Freeform 1492"/>
            <p:cNvSpPr>
              <a:spLocks/>
            </p:cNvSpPr>
            <p:nvPr userDrawn="1"/>
          </p:nvSpPr>
          <p:spPr bwMode="auto">
            <a:xfrm>
              <a:off x="297" y="284"/>
              <a:ext cx="6" cy="12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2" y="3"/>
                </a:cxn>
                <a:cxn ang="0">
                  <a:pos x="3" y="0"/>
                </a:cxn>
                <a:cxn ang="0">
                  <a:pos x="1" y="2"/>
                </a:cxn>
              </a:cxnLst>
              <a:rect l="0" t="0" r="r" b="b"/>
              <a:pathLst>
                <a:path w="3" h="6">
                  <a:moveTo>
                    <a:pt x="1" y="2"/>
                  </a:moveTo>
                  <a:cubicBezTo>
                    <a:pt x="1" y="3"/>
                    <a:pt x="0" y="6"/>
                    <a:pt x="2" y="3"/>
                  </a:cubicBezTo>
                  <a:cubicBezTo>
                    <a:pt x="3" y="2"/>
                    <a:pt x="2" y="1"/>
                    <a:pt x="3" y="0"/>
                  </a:cubicBezTo>
                  <a:cubicBezTo>
                    <a:pt x="2" y="0"/>
                    <a:pt x="2" y="1"/>
                    <a:pt x="1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1" name="Freeform 1493"/>
            <p:cNvSpPr>
              <a:spLocks/>
            </p:cNvSpPr>
            <p:nvPr userDrawn="1"/>
          </p:nvSpPr>
          <p:spPr bwMode="auto">
            <a:xfrm>
              <a:off x="299" y="282"/>
              <a:ext cx="4" cy="1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3"/>
                </a:cxn>
                <a:cxn ang="0">
                  <a:pos x="1" y="4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3"/>
                </a:cxn>
              </a:cxnLst>
              <a:rect l="0" t="0" r="r" b="b"/>
              <a:pathLst>
                <a:path w="2" h="5">
                  <a:moveTo>
                    <a:pt x="0" y="3"/>
                  </a:moveTo>
                  <a:cubicBezTo>
                    <a:pt x="0" y="3"/>
                    <a:pt x="0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4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2" y="2"/>
                    <a:pt x="2" y="3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1" y="4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2" name="Freeform 1494"/>
            <p:cNvSpPr>
              <a:spLocks/>
            </p:cNvSpPr>
            <p:nvPr userDrawn="1"/>
          </p:nvSpPr>
          <p:spPr bwMode="auto">
            <a:xfrm>
              <a:off x="293" y="288"/>
              <a:ext cx="4" cy="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1"/>
                </a:cxn>
              </a:cxnLst>
              <a:rect l="0" t="0" r="r" b="b"/>
              <a:pathLst>
                <a:path w="2" h="3">
                  <a:moveTo>
                    <a:pt x="1" y="1"/>
                  </a:move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2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2" y="2"/>
                    <a:pt x="2" y="0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3" name="Freeform 1495"/>
            <p:cNvSpPr>
              <a:spLocks/>
            </p:cNvSpPr>
            <p:nvPr userDrawn="1"/>
          </p:nvSpPr>
          <p:spPr bwMode="auto">
            <a:xfrm>
              <a:off x="293" y="288"/>
              <a:ext cx="4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4" name="Freeform 1496"/>
            <p:cNvSpPr>
              <a:spLocks/>
            </p:cNvSpPr>
            <p:nvPr userDrawn="1"/>
          </p:nvSpPr>
          <p:spPr bwMode="auto">
            <a:xfrm>
              <a:off x="295" y="294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1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5" name="Freeform 1497"/>
            <p:cNvSpPr>
              <a:spLocks/>
            </p:cNvSpPr>
            <p:nvPr userDrawn="1"/>
          </p:nvSpPr>
          <p:spPr bwMode="auto">
            <a:xfrm>
              <a:off x="295" y="292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6" name="Freeform 1498"/>
            <p:cNvSpPr>
              <a:spLocks/>
            </p:cNvSpPr>
            <p:nvPr userDrawn="1"/>
          </p:nvSpPr>
          <p:spPr bwMode="auto">
            <a:xfrm>
              <a:off x="291" y="290"/>
              <a:ext cx="4" cy="1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</a:cxnLst>
              <a:rect l="0" t="0" r="r" b="b"/>
              <a:pathLst>
                <a:path w="2" h="8">
                  <a:moveTo>
                    <a:pt x="0" y="3"/>
                  </a:move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8"/>
                    <a:pt x="2" y="0"/>
                    <a:pt x="0" y="4"/>
                  </a:cubicBezTo>
                  <a:cubicBezTo>
                    <a:pt x="1" y="4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7" name="Freeform 1499"/>
            <p:cNvSpPr>
              <a:spLocks/>
            </p:cNvSpPr>
            <p:nvPr userDrawn="1"/>
          </p:nvSpPr>
          <p:spPr bwMode="auto">
            <a:xfrm>
              <a:off x="291" y="296"/>
              <a:ext cx="2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8" name="Freeform 1500"/>
            <p:cNvSpPr>
              <a:spLocks/>
            </p:cNvSpPr>
            <p:nvPr userDrawn="1"/>
          </p:nvSpPr>
          <p:spPr bwMode="auto">
            <a:xfrm>
              <a:off x="289" y="298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9" name="Freeform 1501"/>
            <p:cNvSpPr>
              <a:spLocks/>
            </p:cNvSpPr>
            <p:nvPr userDrawn="1"/>
          </p:nvSpPr>
          <p:spPr bwMode="auto">
            <a:xfrm>
              <a:off x="289" y="298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0" name="Freeform 1502"/>
            <p:cNvSpPr>
              <a:spLocks/>
            </p:cNvSpPr>
            <p:nvPr userDrawn="1"/>
          </p:nvSpPr>
          <p:spPr bwMode="auto">
            <a:xfrm>
              <a:off x="291" y="290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0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1" name="Freeform 1503"/>
            <p:cNvSpPr>
              <a:spLocks/>
            </p:cNvSpPr>
            <p:nvPr userDrawn="1"/>
          </p:nvSpPr>
          <p:spPr bwMode="auto">
            <a:xfrm>
              <a:off x="289" y="290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2" name="Freeform 1504"/>
            <p:cNvSpPr>
              <a:spLocks/>
            </p:cNvSpPr>
            <p:nvPr userDrawn="1"/>
          </p:nvSpPr>
          <p:spPr bwMode="auto">
            <a:xfrm>
              <a:off x="289" y="292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3" name="Freeform 1505"/>
            <p:cNvSpPr>
              <a:spLocks/>
            </p:cNvSpPr>
            <p:nvPr userDrawn="1"/>
          </p:nvSpPr>
          <p:spPr bwMode="auto">
            <a:xfrm>
              <a:off x="289" y="292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4" name="Freeform 1506"/>
            <p:cNvSpPr>
              <a:spLocks/>
            </p:cNvSpPr>
            <p:nvPr userDrawn="1"/>
          </p:nvSpPr>
          <p:spPr bwMode="auto">
            <a:xfrm>
              <a:off x="285" y="298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5" name="Freeform 1507"/>
            <p:cNvSpPr>
              <a:spLocks/>
            </p:cNvSpPr>
            <p:nvPr userDrawn="1"/>
          </p:nvSpPr>
          <p:spPr bwMode="auto">
            <a:xfrm>
              <a:off x="285" y="296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6" name="Freeform 1508"/>
            <p:cNvSpPr>
              <a:spLocks/>
            </p:cNvSpPr>
            <p:nvPr userDrawn="1"/>
          </p:nvSpPr>
          <p:spPr bwMode="auto">
            <a:xfrm>
              <a:off x="283" y="294"/>
              <a:ext cx="6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1" y="2"/>
                    <a:pt x="1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2" y="0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7" name="Freeform 1509"/>
            <p:cNvSpPr>
              <a:spLocks/>
            </p:cNvSpPr>
            <p:nvPr userDrawn="1"/>
          </p:nvSpPr>
          <p:spPr bwMode="auto">
            <a:xfrm>
              <a:off x="283" y="292"/>
              <a:ext cx="6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8" name="Freeform 1510"/>
            <p:cNvSpPr>
              <a:spLocks/>
            </p:cNvSpPr>
            <p:nvPr userDrawn="1"/>
          </p:nvSpPr>
          <p:spPr bwMode="auto">
            <a:xfrm>
              <a:off x="285" y="296"/>
              <a:ext cx="4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2" y="2"/>
                    <a:pt x="2" y="2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0"/>
                    <a:pt x="1" y="0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9" name="Freeform 1511"/>
            <p:cNvSpPr>
              <a:spLocks/>
            </p:cNvSpPr>
            <p:nvPr userDrawn="1"/>
          </p:nvSpPr>
          <p:spPr bwMode="auto">
            <a:xfrm>
              <a:off x="285" y="296"/>
              <a:ext cx="6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0" name="Freeform 1512"/>
            <p:cNvSpPr>
              <a:spLocks/>
            </p:cNvSpPr>
            <p:nvPr userDrawn="1"/>
          </p:nvSpPr>
          <p:spPr bwMode="auto">
            <a:xfrm>
              <a:off x="279" y="298"/>
              <a:ext cx="6" cy="1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5"/>
                </a:cxn>
                <a:cxn ang="0">
                  <a:pos x="2" y="2"/>
                </a:cxn>
                <a:cxn ang="0">
                  <a:pos x="0" y="4"/>
                </a:cxn>
              </a:cxnLst>
              <a:rect l="0" t="0" r="r" b="b"/>
              <a:pathLst>
                <a:path w="3" h="5">
                  <a:moveTo>
                    <a:pt x="0" y="4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2" y="3"/>
                    <a:pt x="2" y="2"/>
                  </a:cubicBezTo>
                  <a:cubicBezTo>
                    <a:pt x="3" y="0"/>
                    <a:pt x="0" y="4"/>
                    <a:pt x="0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1" name="Freeform 1513"/>
            <p:cNvSpPr>
              <a:spLocks/>
            </p:cNvSpPr>
            <p:nvPr userDrawn="1"/>
          </p:nvSpPr>
          <p:spPr bwMode="auto">
            <a:xfrm>
              <a:off x="277" y="300"/>
              <a:ext cx="8" cy="1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2" y="3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</a:cxnLst>
              <a:rect l="0" t="0" r="r" b="b"/>
              <a:pathLst>
                <a:path w="4" h="5">
                  <a:moveTo>
                    <a:pt x="0" y="3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2" y="4"/>
                    <a:pt x="2" y="3"/>
                  </a:cubicBezTo>
                  <a:cubicBezTo>
                    <a:pt x="3" y="2"/>
                    <a:pt x="3" y="2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2"/>
                    <a:pt x="2" y="3"/>
                  </a:cubicBezTo>
                  <a:cubicBezTo>
                    <a:pt x="2" y="3"/>
                    <a:pt x="1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2" name="Freeform 1514"/>
            <p:cNvSpPr>
              <a:spLocks/>
            </p:cNvSpPr>
            <p:nvPr userDrawn="1"/>
          </p:nvSpPr>
          <p:spPr bwMode="auto">
            <a:xfrm>
              <a:off x="413" y="389"/>
              <a:ext cx="4" cy="1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5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0" y="6"/>
                </a:cxn>
              </a:cxnLst>
              <a:rect l="0" t="0" r="r" b="b"/>
              <a:pathLst>
                <a:path w="2" h="8">
                  <a:moveTo>
                    <a:pt x="0" y="6"/>
                  </a:moveTo>
                  <a:cubicBezTo>
                    <a:pt x="0" y="8"/>
                    <a:pt x="2" y="7"/>
                    <a:pt x="2" y="5"/>
                  </a:cubicBezTo>
                  <a:cubicBezTo>
                    <a:pt x="2" y="4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0" y="4"/>
                    <a:pt x="0" y="5"/>
                    <a:pt x="0" y="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3" name="Freeform 1515"/>
            <p:cNvSpPr>
              <a:spLocks/>
            </p:cNvSpPr>
            <p:nvPr userDrawn="1"/>
          </p:nvSpPr>
          <p:spPr bwMode="auto">
            <a:xfrm>
              <a:off x="431" y="351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4" name="Freeform 1516"/>
            <p:cNvSpPr>
              <a:spLocks/>
            </p:cNvSpPr>
            <p:nvPr userDrawn="1"/>
          </p:nvSpPr>
          <p:spPr bwMode="auto">
            <a:xfrm>
              <a:off x="431" y="351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5" name="Freeform 1517"/>
            <p:cNvSpPr>
              <a:spLocks/>
            </p:cNvSpPr>
            <p:nvPr userDrawn="1"/>
          </p:nvSpPr>
          <p:spPr bwMode="auto">
            <a:xfrm>
              <a:off x="445" y="324"/>
              <a:ext cx="1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h="2">
                  <a:moveTo>
                    <a:pt x="0" y="1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6" name="Freeform 1518"/>
            <p:cNvSpPr>
              <a:spLocks/>
            </p:cNvSpPr>
            <p:nvPr userDrawn="1"/>
          </p:nvSpPr>
          <p:spPr bwMode="auto">
            <a:xfrm>
              <a:off x="443" y="324"/>
              <a:ext cx="2" cy="4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7" name="Freeform 1519"/>
            <p:cNvSpPr>
              <a:spLocks/>
            </p:cNvSpPr>
            <p:nvPr userDrawn="1"/>
          </p:nvSpPr>
          <p:spPr bwMode="auto">
            <a:xfrm>
              <a:off x="447" y="316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8" name="Freeform 1520"/>
            <p:cNvSpPr>
              <a:spLocks/>
            </p:cNvSpPr>
            <p:nvPr userDrawn="1"/>
          </p:nvSpPr>
          <p:spPr bwMode="auto">
            <a:xfrm>
              <a:off x="447" y="316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9" name="Freeform 1521"/>
            <p:cNvSpPr>
              <a:spLocks/>
            </p:cNvSpPr>
            <p:nvPr userDrawn="1"/>
          </p:nvSpPr>
          <p:spPr bwMode="auto">
            <a:xfrm>
              <a:off x="443" y="304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0" name="Freeform 1522"/>
            <p:cNvSpPr>
              <a:spLocks/>
            </p:cNvSpPr>
            <p:nvPr userDrawn="1"/>
          </p:nvSpPr>
          <p:spPr bwMode="auto">
            <a:xfrm>
              <a:off x="443" y="304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1" name="Freeform 1523"/>
            <p:cNvSpPr>
              <a:spLocks/>
            </p:cNvSpPr>
            <p:nvPr userDrawn="1"/>
          </p:nvSpPr>
          <p:spPr bwMode="auto">
            <a:xfrm>
              <a:off x="445" y="304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2" name="Freeform 1524"/>
            <p:cNvSpPr>
              <a:spLocks/>
            </p:cNvSpPr>
            <p:nvPr userDrawn="1"/>
          </p:nvSpPr>
          <p:spPr bwMode="auto">
            <a:xfrm>
              <a:off x="445" y="302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3" name="Freeform 1525"/>
            <p:cNvSpPr>
              <a:spLocks/>
            </p:cNvSpPr>
            <p:nvPr userDrawn="1"/>
          </p:nvSpPr>
          <p:spPr bwMode="auto">
            <a:xfrm>
              <a:off x="439" y="294"/>
              <a:ext cx="6" cy="10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5"/>
                </a:cxn>
              </a:cxnLst>
              <a:rect l="0" t="0" r="r" b="b"/>
              <a:pathLst>
                <a:path w="3" h="5">
                  <a:moveTo>
                    <a:pt x="2" y="5"/>
                  </a:moveTo>
                  <a:cubicBezTo>
                    <a:pt x="2" y="5"/>
                    <a:pt x="3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1" y="1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4"/>
                    <a:pt x="2" y="4"/>
                    <a:pt x="2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4" name="Freeform 1526"/>
            <p:cNvSpPr>
              <a:spLocks/>
            </p:cNvSpPr>
            <p:nvPr userDrawn="1"/>
          </p:nvSpPr>
          <p:spPr bwMode="auto">
            <a:xfrm>
              <a:off x="439" y="294"/>
              <a:ext cx="6" cy="10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</a:cxnLst>
              <a:rect l="0" t="0" r="r" b="b"/>
              <a:pathLst>
                <a:path w="3" h="5"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2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2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5" name="Freeform 1527"/>
            <p:cNvSpPr>
              <a:spLocks/>
            </p:cNvSpPr>
            <p:nvPr userDrawn="1"/>
          </p:nvSpPr>
          <p:spPr bwMode="auto">
            <a:xfrm>
              <a:off x="437" y="292"/>
              <a:ext cx="2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1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6" name="Freeform 1528"/>
            <p:cNvSpPr>
              <a:spLocks/>
            </p:cNvSpPr>
            <p:nvPr userDrawn="1"/>
          </p:nvSpPr>
          <p:spPr bwMode="auto">
            <a:xfrm>
              <a:off x="435" y="290"/>
              <a:ext cx="6" cy="6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7" name="Freeform 1529"/>
            <p:cNvSpPr>
              <a:spLocks/>
            </p:cNvSpPr>
            <p:nvPr userDrawn="1"/>
          </p:nvSpPr>
          <p:spPr bwMode="auto">
            <a:xfrm>
              <a:off x="437" y="290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0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8" name="Freeform 1530"/>
            <p:cNvSpPr>
              <a:spLocks/>
            </p:cNvSpPr>
            <p:nvPr userDrawn="1"/>
          </p:nvSpPr>
          <p:spPr bwMode="auto">
            <a:xfrm>
              <a:off x="437" y="290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9" name="Freeform 1531"/>
            <p:cNvSpPr>
              <a:spLocks/>
            </p:cNvSpPr>
            <p:nvPr userDrawn="1"/>
          </p:nvSpPr>
          <p:spPr bwMode="auto">
            <a:xfrm>
              <a:off x="431" y="282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0" name="Freeform 1532"/>
            <p:cNvSpPr>
              <a:spLocks/>
            </p:cNvSpPr>
            <p:nvPr userDrawn="1"/>
          </p:nvSpPr>
          <p:spPr bwMode="auto">
            <a:xfrm>
              <a:off x="431" y="282"/>
              <a:ext cx="2" cy="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1" name="Freeform 1533"/>
            <p:cNvSpPr>
              <a:spLocks/>
            </p:cNvSpPr>
            <p:nvPr userDrawn="1"/>
          </p:nvSpPr>
          <p:spPr bwMode="auto">
            <a:xfrm>
              <a:off x="419" y="274"/>
              <a:ext cx="2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2" name="Freeform 1534"/>
            <p:cNvSpPr>
              <a:spLocks/>
            </p:cNvSpPr>
            <p:nvPr userDrawn="1"/>
          </p:nvSpPr>
          <p:spPr bwMode="auto">
            <a:xfrm>
              <a:off x="419" y="272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3" name="Freeform 1535"/>
            <p:cNvSpPr>
              <a:spLocks/>
            </p:cNvSpPr>
            <p:nvPr userDrawn="1"/>
          </p:nvSpPr>
          <p:spPr bwMode="auto">
            <a:xfrm>
              <a:off x="425" y="284"/>
              <a:ext cx="10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5" h="4">
                  <a:moveTo>
                    <a:pt x="1" y="1"/>
                  </a:moveTo>
                  <a:cubicBezTo>
                    <a:pt x="2" y="2"/>
                    <a:pt x="4" y="3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1"/>
                    <a:pt x="2" y="1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4" name="Freeform 1536"/>
            <p:cNvSpPr>
              <a:spLocks/>
            </p:cNvSpPr>
            <p:nvPr userDrawn="1"/>
          </p:nvSpPr>
          <p:spPr bwMode="auto">
            <a:xfrm>
              <a:off x="425" y="284"/>
              <a:ext cx="12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6" y="4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4" y="3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6" h="4">
                  <a:moveTo>
                    <a:pt x="1" y="1"/>
                  </a:moveTo>
                  <a:cubicBezTo>
                    <a:pt x="2" y="2"/>
                    <a:pt x="4" y="3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4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3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5" name="Freeform 1537"/>
            <p:cNvSpPr>
              <a:spLocks/>
            </p:cNvSpPr>
            <p:nvPr userDrawn="1"/>
          </p:nvSpPr>
          <p:spPr bwMode="auto">
            <a:xfrm>
              <a:off x="391" y="266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6" name="Freeform 1538"/>
            <p:cNvSpPr>
              <a:spLocks/>
            </p:cNvSpPr>
            <p:nvPr userDrawn="1"/>
          </p:nvSpPr>
          <p:spPr bwMode="auto">
            <a:xfrm>
              <a:off x="389" y="266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7" name="Freeform 1539"/>
            <p:cNvSpPr>
              <a:spLocks/>
            </p:cNvSpPr>
            <p:nvPr userDrawn="1"/>
          </p:nvSpPr>
          <p:spPr bwMode="auto">
            <a:xfrm>
              <a:off x="387" y="262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8" name="Freeform 1540"/>
            <p:cNvSpPr>
              <a:spLocks/>
            </p:cNvSpPr>
            <p:nvPr userDrawn="1"/>
          </p:nvSpPr>
          <p:spPr bwMode="auto">
            <a:xfrm>
              <a:off x="385" y="262"/>
              <a:ext cx="4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2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9" name="Freeform 1541"/>
            <p:cNvSpPr>
              <a:spLocks/>
            </p:cNvSpPr>
            <p:nvPr userDrawn="1"/>
          </p:nvSpPr>
          <p:spPr bwMode="auto">
            <a:xfrm>
              <a:off x="385" y="262"/>
              <a:ext cx="4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2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2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0" name="Freeform 1542"/>
            <p:cNvSpPr>
              <a:spLocks/>
            </p:cNvSpPr>
            <p:nvPr userDrawn="1"/>
          </p:nvSpPr>
          <p:spPr bwMode="auto">
            <a:xfrm>
              <a:off x="383" y="262"/>
              <a:ext cx="6" cy="4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1" name="Freeform 1543"/>
            <p:cNvSpPr>
              <a:spLocks/>
            </p:cNvSpPr>
            <p:nvPr userDrawn="1"/>
          </p:nvSpPr>
          <p:spPr bwMode="auto">
            <a:xfrm>
              <a:off x="369" y="270"/>
              <a:ext cx="4" cy="2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2" name="Freeform 1544"/>
            <p:cNvSpPr>
              <a:spLocks/>
            </p:cNvSpPr>
            <p:nvPr userDrawn="1"/>
          </p:nvSpPr>
          <p:spPr bwMode="auto">
            <a:xfrm>
              <a:off x="369" y="268"/>
              <a:ext cx="4" cy="4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3" name="Freeform 1545"/>
            <p:cNvSpPr>
              <a:spLocks/>
            </p:cNvSpPr>
            <p:nvPr userDrawn="1"/>
          </p:nvSpPr>
          <p:spPr bwMode="auto">
            <a:xfrm>
              <a:off x="361" y="268"/>
              <a:ext cx="8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1" y="2"/>
                </a:cxn>
              </a:cxnLst>
              <a:rect l="0" t="0" r="r" b="b"/>
              <a:pathLst>
                <a:path w="4" h="2">
                  <a:moveTo>
                    <a:pt x="1" y="2"/>
                  </a:moveTo>
                  <a:cubicBezTo>
                    <a:pt x="2" y="2"/>
                    <a:pt x="4" y="2"/>
                    <a:pt x="4" y="2"/>
                  </a:cubicBezTo>
                  <a:cubicBezTo>
                    <a:pt x="3" y="1"/>
                    <a:pt x="2" y="0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4" name="Freeform 1546"/>
            <p:cNvSpPr>
              <a:spLocks/>
            </p:cNvSpPr>
            <p:nvPr userDrawn="1"/>
          </p:nvSpPr>
          <p:spPr bwMode="auto">
            <a:xfrm>
              <a:off x="361" y="268"/>
              <a:ext cx="10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5" h="2">
                  <a:moveTo>
                    <a:pt x="1" y="2"/>
                  </a:move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2" y="2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5" name="Freeform 1547"/>
            <p:cNvSpPr>
              <a:spLocks/>
            </p:cNvSpPr>
            <p:nvPr userDrawn="1"/>
          </p:nvSpPr>
          <p:spPr bwMode="auto">
            <a:xfrm>
              <a:off x="367" y="302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6" name="Freeform 1548"/>
            <p:cNvSpPr>
              <a:spLocks/>
            </p:cNvSpPr>
            <p:nvPr userDrawn="1"/>
          </p:nvSpPr>
          <p:spPr bwMode="auto">
            <a:xfrm>
              <a:off x="367" y="300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7" name="Freeform 1549"/>
            <p:cNvSpPr>
              <a:spLocks/>
            </p:cNvSpPr>
            <p:nvPr userDrawn="1"/>
          </p:nvSpPr>
          <p:spPr bwMode="auto">
            <a:xfrm>
              <a:off x="339" y="339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1"/>
                    <a:pt x="1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8" name="Freeform 1550"/>
            <p:cNvSpPr>
              <a:spLocks/>
            </p:cNvSpPr>
            <p:nvPr userDrawn="1"/>
          </p:nvSpPr>
          <p:spPr bwMode="auto">
            <a:xfrm>
              <a:off x="339" y="339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9" name="Freeform 1551"/>
            <p:cNvSpPr>
              <a:spLocks/>
            </p:cNvSpPr>
            <p:nvPr userDrawn="1"/>
          </p:nvSpPr>
          <p:spPr bwMode="auto">
            <a:xfrm>
              <a:off x="351" y="33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0" name="Freeform 1552"/>
            <p:cNvSpPr>
              <a:spLocks/>
            </p:cNvSpPr>
            <p:nvPr userDrawn="1"/>
          </p:nvSpPr>
          <p:spPr bwMode="auto">
            <a:xfrm>
              <a:off x="351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1" name="Freeform 1553"/>
            <p:cNvSpPr>
              <a:spLocks/>
            </p:cNvSpPr>
            <p:nvPr userDrawn="1"/>
          </p:nvSpPr>
          <p:spPr bwMode="auto">
            <a:xfrm>
              <a:off x="353" y="334"/>
              <a:ext cx="2" cy="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2" name="Freeform 1554"/>
            <p:cNvSpPr>
              <a:spLocks/>
            </p:cNvSpPr>
            <p:nvPr userDrawn="1"/>
          </p:nvSpPr>
          <p:spPr bwMode="auto">
            <a:xfrm>
              <a:off x="353" y="334"/>
              <a:ext cx="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3" name="Freeform 1555"/>
            <p:cNvSpPr>
              <a:spLocks/>
            </p:cNvSpPr>
            <p:nvPr userDrawn="1"/>
          </p:nvSpPr>
          <p:spPr bwMode="auto">
            <a:xfrm>
              <a:off x="353" y="337"/>
              <a:ext cx="1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4" name="Freeform 1556"/>
            <p:cNvSpPr>
              <a:spLocks/>
            </p:cNvSpPr>
            <p:nvPr userDrawn="1"/>
          </p:nvSpPr>
          <p:spPr bwMode="auto">
            <a:xfrm>
              <a:off x="353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5" name="Freeform 1557"/>
            <p:cNvSpPr>
              <a:spLocks/>
            </p:cNvSpPr>
            <p:nvPr userDrawn="1"/>
          </p:nvSpPr>
          <p:spPr bwMode="auto">
            <a:xfrm>
              <a:off x="353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6" name="Freeform 1558"/>
            <p:cNvSpPr>
              <a:spLocks/>
            </p:cNvSpPr>
            <p:nvPr userDrawn="1"/>
          </p:nvSpPr>
          <p:spPr bwMode="auto">
            <a:xfrm>
              <a:off x="359" y="328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7" name="Freeform 1559"/>
            <p:cNvSpPr>
              <a:spLocks/>
            </p:cNvSpPr>
            <p:nvPr userDrawn="1"/>
          </p:nvSpPr>
          <p:spPr bwMode="auto">
            <a:xfrm>
              <a:off x="359" y="326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8" name="Freeform 1560"/>
            <p:cNvSpPr>
              <a:spLocks/>
            </p:cNvSpPr>
            <p:nvPr userDrawn="1"/>
          </p:nvSpPr>
          <p:spPr bwMode="auto">
            <a:xfrm>
              <a:off x="359" y="326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9" name="Freeform 1561"/>
            <p:cNvSpPr>
              <a:spLocks/>
            </p:cNvSpPr>
            <p:nvPr userDrawn="1"/>
          </p:nvSpPr>
          <p:spPr bwMode="auto">
            <a:xfrm>
              <a:off x="359" y="326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0" name="Freeform 1562"/>
            <p:cNvSpPr>
              <a:spLocks/>
            </p:cNvSpPr>
            <p:nvPr userDrawn="1"/>
          </p:nvSpPr>
          <p:spPr bwMode="auto">
            <a:xfrm>
              <a:off x="359" y="326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1" name="Freeform 1563"/>
            <p:cNvSpPr>
              <a:spLocks/>
            </p:cNvSpPr>
            <p:nvPr userDrawn="1"/>
          </p:nvSpPr>
          <p:spPr bwMode="auto">
            <a:xfrm>
              <a:off x="337" y="337"/>
              <a:ext cx="10" cy="14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2" y="7"/>
                </a:cxn>
              </a:cxnLst>
              <a:rect l="0" t="0" r="r" b="b"/>
              <a:pathLst>
                <a:path w="5" h="7">
                  <a:moveTo>
                    <a:pt x="2" y="7"/>
                  </a:moveTo>
                  <a:cubicBezTo>
                    <a:pt x="3" y="6"/>
                    <a:pt x="4" y="6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5" y="4"/>
                    <a:pt x="4" y="4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3" y="4"/>
                    <a:pt x="2" y="4"/>
                  </a:cubicBezTo>
                  <a:cubicBezTo>
                    <a:pt x="2" y="5"/>
                    <a:pt x="2" y="5"/>
                    <a:pt x="2" y="6"/>
                  </a:cubicBezTo>
                  <a:cubicBezTo>
                    <a:pt x="2" y="5"/>
                    <a:pt x="3" y="6"/>
                    <a:pt x="3" y="5"/>
                  </a:cubicBezTo>
                  <a:cubicBezTo>
                    <a:pt x="3" y="6"/>
                    <a:pt x="3" y="6"/>
                    <a:pt x="2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2" name="Freeform 1564"/>
            <p:cNvSpPr>
              <a:spLocks/>
            </p:cNvSpPr>
            <p:nvPr userDrawn="1"/>
          </p:nvSpPr>
          <p:spPr bwMode="auto">
            <a:xfrm>
              <a:off x="337" y="337"/>
              <a:ext cx="10" cy="14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5" y="5"/>
                </a:cxn>
                <a:cxn ang="0">
                  <a:pos x="5" y="4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5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2" y="7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5"/>
                </a:cxn>
                <a:cxn ang="0">
                  <a:pos x="5" y="5"/>
                </a:cxn>
                <a:cxn ang="0">
                  <a:pos x="2" y="7"/>
                </a:cxn>
              </a:cxnLst>
              <a:rect l="0" t="0" r="r" b="b"/>
              <a:pathLst>
                <a:path w="5" h="7">
                  <a:moveTo>
                    <a:pt x="2" y="7"/>
                  </a:moveTo>
                  <a:cubicBezTo>
                    <a:pt x="3" y="6"/>
                    <a:pt x="5" y="6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6"/>
                    <a:pt x="2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6"/>
                    <a:pt x="3" y="6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4" y="3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3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3" name="Freeform 1565"/>
            <p:cNvSpPr>
              <a:spLocks/>
            </p:cNvSpPr>
            <p:nvPr userDrawn="1"/>
          </p:nvSpPr>
          <p:spPr bwMode="auto">
            <a:xfrm>
              <a:off x="335" y="343"/>
              <a:ext cx="6" cy="8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3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2" y="4"/>
                    <a:pt x="3" y="1"/>
                    <a:pt x="2" y="1"/>
                  </a:cubicBezTo>
                  <a:cubicBezTo>
                    <a:pt x="1" y="0"/>
                    <a:pt x="0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4" name="Freeform 1566"/>
            <p:cNvSpPr>
              <a:spLocks/>
            </p:cNvSpPr>
            <p:nvPr userDrawn="1"/>
          </p:nvSpPr>
          <p:spPr bwMode="auto">
            <a:xfrm>
              <a:off x="335" y="343"/>
              <a:ext cx="6" cy="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4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" h="4">
                  <a:moveTo>
                    <a:pt x="0" y="3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3" y="2"/>
                    <a:pt x="3" y="2"/>
                  </a:cubicBezTo>
                  <a:cubicBezTo>
                    <a:pt x="3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5" name="Freeform 1567"/>
            <p:cNvSpPr>
              <a:spLocks/>
            </p:cNvSpPr>
            <p:nvPr userDrawn="1"/>
          </p:nvSpPr>
          <p:spPr bwMode="auto">
            <a:xfrm>
              <a:off x="359" y="355"/>
              <a:ext cx="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6" name="Freeform 1568"/>
            <p:cNvSpPr>
              <a:spLocks/>
            </p:cNvSpPr>
            <p:nvPr userDrawn="1"/>
          </p:nvSpPr>
          <p:spPr bwMode="auto">
            <a:xfrm>
              <a:off x="357" y="353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7" name="Freeform 1569"/>
            <p:cNvSpPr>
              <a:spLocks/>
            </p:cNvSpPr>
            <p:nvPr userDrawn="1"/>
          </p:nvSpPr>
          <p:spPr bwMode="auto">
            <a:xfrm>
              <a:off x="359" y="357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8" name="Freeform 1570"/>
            <p:cNvSpPr>
              <a:spLocks/>
            </p:cNvSpPr>
            <p:nvPr userDrawn="1"/>
          </p:nvSpPr>
          <p:spPr bwMode="auto">
            <a:xfrm>
              <a:off x="359" y="357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9" name="Freeform 1571"/>
            <p:cNvSpPr>
              <a:spLocks/>
            </p:cNvSpPr>
            <p:nvPr userDrawn="1"/>
          </p:nvSpPr>
          <p:spPr bwMode="auto">
            <a:xfrm>
              <a:off x="363" y="357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0" name="Freeform 1572"/>
            <p:cNvSpPr>
              <a:spLocks/>
            </p:cNvSpPr>
            <p:nvPr userDrawn="1"/>
          </p:nvSpPr>
          <p:spPr bwMode="auto">
            <a:xfrm>
              <a:off x="363" y="357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1" name="Freeform 1573"/>
            <p:cNvSpPr>
              <a:spLocks/>
            </p:cNvSpPr>
            <p:nvPr userDrawn="1"/>
          </p:nvSpPr>
          <p:spPr bwMode="auto">
            <a:xfrm>
              <a:off x="371" y="355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2" name="Freeform 1574"/>
            <p:cNvSpPr>
              <a:spLocks/>
            </p:cNvSpPr>
            <p:nvPr userDrawn="1"/>
          </p:nvSpPr>
          <p:spPr bwMode="auto">
            <a:xfrm>
              <a:off x="371" y="355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3" name="Freeform 1575"/>
            <p:cNvSpPr>
              <a:spLocks/>
            </p:cNvSpPr>
            <p:nvPr userDrawn="1"/>
          </p:nvSpPr>
          <p:spPr bwMode="auto">
            <a:xfrm>
              <a:off x="375" y="355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4" name="Freeform 1576"/>
            <p:cNvSpPr>
              <a:spLocks/>
            </p:cNvSpPr>
            <p:nvPr userDrawn="1"/>
          </p:nvSpPr>
          <p:spPr bwMode="auto">
            <a:xfrm>
              <a:off x="375" y="355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5" name="Freeform 1577"/>
            <p:cNvSpPr>
              <a:spLocks/>
            </p:cNvSpPr>
            <p:nvPr userDrawn="1"/>
          </p:nvSpPr>
          <p:spPr bwMode="auto">
            <a:xfrm>
              <a:off x="383" y="351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6" name="Freeform 1578"/>
            <p:cNvSpPr>
              <a:spLocks/>
            </p:cNvSpPr>
            <p:nvPr userDrawn="1"/>
          </p:nvSpPr>
          <p:spPr bwMode="auto">
            <a:xfrm>
              <a:off x="383" y="351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7" name="Freeform 1579"/>
            <p:cNvSpPr>
              <a:spLocks/>
            </p:cNvSpPr>
            <p:nvPr userDrawn="1"/>
          </p:nvSpPr>
          <p:spPr bwMode="auto">
            <a:xfrm>
              <a:off x="375" y="351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8" name="Freeform 1580"/>
            <p:cNvSpPr>
              <a:spLocks/>
            </p:cNvSpPr>
            <p:nvPr userDrawn="1"/>
          </p:nvSpPr>
          <p:spPr bwMode="auto">
            <a:xfrm>
              <a:off x="375" y="351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9" name="Line 1581"/>
            <p:cNvSpPr>
              <a:spLocks noChangeShapeType="1"/>
            </p:cNvSpPr>
            <p:nvPr userDrawn="1"/>
          </p:nvSpPr>
          <p:spPr bwMode="auto">
            <a:xfrm>
              <a:off x="375" y="35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0" name="Line 1582"/>
            <p:cNvSpPr>
              <a:spLocks noChangeShapeType="1"/>
            </p:cNvSpPr>
            <p:nvPr userDrawn="1"/>
          </p:nvSpPr>
          <p:spPr bwMode="auto">
            <a:xfrm>
              <a:off x="375" y="35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1" name="Freeform 1583"/>
            <p:cNvSpPr>
              <a:spLocks/>
            </p:cNvSpPr>
            <p:nvPr userDrawn="1"/>
          </p:nvSpPr>
          <p:spPr bwMode="auto">
            <a:xfrm>
              <a:off x="375" y="351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2" name="Freeform 1584"/>
            <p:cNvSpPr>
              <a:spLocks/>
            </p:cNvSpPr>
            <p:nvPr userDrawn="1"/>
          </p:nvSpPr>
          <p:spPr bwMode="auto">
            <a:xfrm>
              <a:off x="375" y="395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3" name="Freeform 1585"/>
            <p:cNvSpPr>
              <a:spLocks/>
            </p:cNvSpPr>
            <p:nvPr userDrawn="1"/>
          </p:nvSpPr>
          <p:spPr bwMode="auto">
            <a:xfrm>
              <a:off x="461" y="341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4" name="Freeform 1586"/>
            <p:cNvSpPr>
              <a:spLocks/>
            </p:cNvSpPr>
            <p:nvPr userDrawn="1"/>
          </p:nvSpPr>
          <p:spPr bwMode="auto">
            <a:xfrm>
              <a:off x="461" y="341"/>
              <a:ext cx="2" cy="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5" name="Freeform 1587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0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6" name="Freeform 1588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7" name="Freeform 1589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8" name="Freeform 1590"/>
            <p:cNvSpPr>
              <a:spLocks/>
            </p:cNvSpPr>
            <p:nvPr userDrawn="1"/>
          </p:nvSpPr>
          <p:spPr bwMode="auto">
            <a:xfrm>
              <a:off x="465" y="361"/>
              <a:ext cx="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9" name="Freeform 1591"/>
            <p:cNvSpPr>
              <a:spLocks/>
            </p:cNvSpPr>
            <p:nvPr userDrawn="1"/>
          </p:nvSpPr>
          <p:spPr bwMode="auto">
            <a:xfrm>
              <a:off x="463" y="359"/>
              <a:ext cx="2" cy="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" h="3">
                  <a:moveTo>
                    <a:pt x="1" y="1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0" name="Freeform 1592"/>
            <p:cNvSpPr>
              <a:spLocks/>
            </p:cNvSpPr>
            <p:nvPr userDrawn="1"/>
          </p:nvSpPr>
          <p:spPr bwMode="auto">
            <a:xfrm>
              <a:off x="443" y="345"/>
              <a:ext cx="8" cy="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0" y="1"/>
                </a:cxn>
              </a:cxnLst>
              <a:rect l="0" t="0" r="r" b="b"/>
              <a:pathLst>
                <a:path w="4" h="4">
                  <a:moveTo>
                    <a:pt x="0" y="1"/>
                  </a:moveTo>
                  <a:cubicBezTo>
                    <a:pt x="0" y="2"/>
                    <a:pt x="1" y="2"/>
                    <a:pt x="2" y="2"/>
                  </a:cubicBezTo>
                  <a:cubicBezTo>
                    <a:pt x="3" y="2"/>
                    <a:pt x="4" y="4"/>
                    <a:pt x="4" y="2"/>
                  </a:cubicBezTo>
                  <a:cubicBezTo>
                    <a:pt x="4" y="1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1" name="Freeform 1593"/>
            <p:cNvSpPr>
              <a:spLocks/>
            </p:cNvSpPr>
            <p:nvPr userDrawn="1"/>
          </p:nvSpPr>
          <p:spPr bwMode="auto">
            <a:xfrm>
              <a:off x="443" y="345"/>
              <a:ext cx="8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3" y="1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3"/>
                </a:cxn>
                <a:cxn ang="0">
                  <a:pos x="3" y="3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4" h="3">
                  <a:moveTo>
                    <a:pt x="0" y="1"/>
                  </a:moveTo>
                  <a:cubicBezTo>
                    <a:pt x="0" y="2"/>
                    <a:pt x="1" y="2"/>
                    <a:pt x="2" y="2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2"/>
                    <a:pt x="2" y="2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2" name="Freeform 1594"/>
            <p:cNvSpPr>
              <a:spLocks/>
            </p:cNvSpPr>
            <p:nvPr userDrawn="1"/>
          </p:nvSpPr>
          <p:spPr bwMode="auto">
            <a:xfrm>
              <a:off x="451" y="347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1" y="2"/>
                    <a:pt x="2" y="1"/>
                    <a:pt x="2" y="0"/>
                  </a:cubicBezTo>
                  <a:cubicBezTo>
                    <a:pt x="2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3" name="Freeform 1595"/>
            <p:cNvSpPr>
              <a:spLocks/>
            </p:cNvSpPr>
            <p:nvPr userDrawn="1"/>
          </p:nvSpPr>
          <p:spPr bwMode="auto">
            <a:xfrm>
              <a:off x="451" y="347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1" y="2"/>
                    <a:pt x="1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4" name="Freeform 1596"/>
            <p:cNvSpPr>
              <a:spLocks/>
            </p:cNvSpPr>
            <p:nvPr userDrawn="1"/>
          </p:nvSpPr>
          <p:spPr bwMode="auto">
            <a:xfrm>
              <a:off x="455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5" name="Freeform 1597"/>
            <p:cNvSpPr>
              <a:spLocks/>
            </p:cNvSpPr>
            <p:nvPr userDrawn="1"/>
          </p:nvSpPr>
          <p:spPr bwMode="auto">
            <a:xfrm>
              <a:off x="455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6" name="Freeform 1598"/>
            <p:cNvSpPr>
              <a:spLocks/>
            </p:cNvSpPr>
            <p:nvPr userDrawn="1"/>
          </p:nvSpPr>
          <p:spPr bwMode="auto">
            <a:xfrm>
              <a:off x="457" y="343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7" name="Freeform 1599"/>
            <p:cNvSpPr>
              <a:spLocks/>
            </p:cNvSpPr>
            <p:nvPr userDrawn="1"/>
          </p:nvSpPr>
          <p:spPr bwMode="auto">
            <a:xfrm>
              <a:off x="455" y="341"/>
              <a:ext cx="4" cy="6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2"/>
                    <a:pt x="2" y="2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8" name="Freeform 1600"/>
            <p:cNvSpPr>
              <a:spLocks/>
            </p:cNvSpPr>
            <p:nvPr userDrawn="1"/>
          </p:nvSpPr>
          <p:spPr bwMode="auto">
            <a:xfrm>
              <a:off x="459" y="341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9" name="Freeform 1601"/>
            <p:cNvSpPr>
              <a:spLocks/>
            </p:cNvSpPr>
            <p:nvPr userDrawn="1"/>
          </p:nvSpPr>
          <p:spPr bwMode="auto">
            <a:xfrm>
              <a:off x="459" y="339"/>
              <a:ext cx="1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0" name="Freeform 1602"/>
            <p:cNvSpPr>
              <a:spLocks/>
            </p:cNvSpPr>
            <p:nvPr userDrawn="1"/>
          </p:nvSpPr>
          <p:spPr bwMode="auto">
            <a:xfrm>
              <a:off x="459" y="33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1" name="Freeform 1603"/>
            <p:cNvSpPr>
              <a:spLocks/>
            </p:cNvSpPr>
            <p:nvPr userDrawn="1"/>
          </p:nvSpPr>
          <p:spPr bwMode="auto">
            <a:xfrm>
              <a:off x="457" y="345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2" name="Freeform 1604"/>
            <p:cNvSpPr>
              <a:spLocks/>
            </p:cNvSpPr>
            <p:nvPr userDrawn="1"/>
          </p:nvSpPr>
          <p:spPr bwMode="auto">
            <a:xfrm>
              <a:off x="457" y="345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3" name="Freeform 1605"/>
            <p:cNvSpPr>
              <a:spLocks/>
            </p:cNvSpPr>
            <p:nvPr userDrawn="1"/>
          </p:nvSpPr>
          <p:spPr bwMode="auto">
            <a:xfrm>
              <a:off x="459" y="341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4" name="Freeform 1606"/>
            <p:cNvSpPr>
              <a:spLocks/>
            </p:cNvSpPr>
            <p:nvPr userDrawn="1"/>
          </p:nvSpPr>
          <p:spPr bwMode="auto">
            <a:xfrm>
              <a:off x="459" y="341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5" name="Freeform 1607"/>
            <p:cNvSpPr>
              <a:spLocks/>
            </p:cNvSpPr>
            <p:nvPr userDrawn="1"/>
          </p:nvSpPr>
          <p:spPr bwMode="auto">
            <a:xfrm>
              <a:off x="461" y="334"/>
              <a:ext cx="2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" name="Freeform 1608"/>
            <p:cNvSpPr>
              <a:spLocks/>
            </p:cNvSpPr>
            <p:nvPr userDrawn="1"/>
          </p:nvSpPr>
          <p:spPr bwMode="auto">
            <a:xfrm>
              <a:off x="461" y="332"/>
              <a:ext cx="2" cy="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2" y="2"/>
                </a:cxn>
              </a:cxnLst>
              <a:rect l="0" t="0" r="r" b="b"/>
              <a:pathLst>
                <a:path w="2" h="5">
                  <a:moveTo>
                    <a:pt x="2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7" name="Freeform 1609"/>
            <p:cNvSpPr>
              <a:spLocks/>
            </p:cNvSpPr>
            <p:nvPr userDrawn="1"/>
          </p:nvSpPr>
          <p:spPr bwMode="auto">
            <a:xfrm>
              <a:off x="449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8" name="Freeform 1610"/>
            <p:cNvSpPr>
              <a:spLocks/>
            </p:cNvSpPr>
            <p:nvPr userDrawn="1"/>
          </p:nvSpPr>
          <p:spPr bwMode="auto">
            <a:xfrm>
              <a:off x="449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9" name="Freeform 1611"/>
            <p:cNvSpPr>
              <a:spLocks/>
            </p:cNvSpPr>
            <p:nvPr userDrawn="1"/>
          </p:nvSpPr>
          <p:spPr bwMode="auto">
            <a:xfrm>
              <a:off x="455" y="34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0" name="Freeform 1612"/>
            <p:cNvSpPr>
              <a:spLocks/>
            </p:cNvSpPr>
            <p:nvPr userDrawn="1"/>
          </p:nvSpPr>
          <p:spPr bwMode="auto">
            <a:xfrm>
              <a:off x="451" y="332"/>
              <a:ext cx="6" cy="1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5"/>
                </a:cxn>
              </a:cxnLst>
              <a:rect l="0" t="0" r="r" b="b"/>
              <a:pathLst>
                <a:path w="3" h="6">
                  <a:moveTo>
                    <a:pt x="0" y="5"/>
                  </a:moveTo>
                  <a:cubicBezTo>
                    <a:pt x="0" y="5"/>
                    <a:pt x="0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5"/>
                    <a:pt x="1" y="5"/>
                    <a:pt x="2" y="5"/>
                  </a:cubicBezTo>
                  <a:cubicBezTo>
                    <a:pt x="3" y="3"/>
                    <a:pt x="1" y="2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0" y="4"/>
                    <a:pt x="0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1" name="Freeform 1613"/>
            <p:cNvSpPr>
              <a:spLocks/>
            </p:cNvSpPr>
            <p:nvPr userDrawn="1"/>
          </p:nvSpPr>
          <p:spPr bwMode="auto">
            <a:xfrm>
              <a:off x="455" y="332"/>
              <a:ext cx="4" cy="11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1" y="4"/>
                </a:cxn>
              </a:cxnLst>
              <a:rect l="0" t="0" r="r" b="b"/>
              <a:pathLst>
                <a:path w="2" h="5">
                  <a:moveTo>
                    <a:pt x="1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1" y="2"/>
                    <a:pt x="0" y="2"/>
                    <a:pt x="1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2" name="Freeform 1614"/>
            <p:cNvSpPr>
              <a:spLocks/>
            </p:cNvSpPr>
            <p:nvPr userDrawn="1"/>
          </p:nvSpPr>
          <p:spPr bwMode="auto">
            <a:xfrm>
              <a:off x="455" y="332"/>
              <a:ext cx="4" cy="11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0" y="4"/>
                </a:cxn>
              </a:cxnLst>
              <a:rect l="0" t="0" r="r" b="b"/>
              <a:pathLst>
                <a:path w="2" h="5">
                  <a:moveTo>
                    <a:pt x="0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3" name="Freeform 1615"/>
            <p:cNvSpPr>
              <a:spLocks/>
            </p:cNvSpPr>
            <p:nvPr userDrawn="1"/>
          </p:nvSpPr>
          <p:spPr bwMode="auto">
            <a:xfrm>
              <a:off x="457" y="330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1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4" name="Freeform 1616"/>
            <p:cNvSpPr>
              <a:spLocks/>
            </p:cNvSpPr>
            <p:nvPr userDrawn="1"/>
          </p:nvSpPr>
          <p:spPr bwMode="auto">
            <a:xfrm>
              <a:off x="457" y="330"/>
              <a:ext cx="2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5" name="Freeform 1617"/>
            <p:cNvSpPr>
              <a:spLocks/>
            </p:cNvSpPr>
            <p:nvPr userDrawn="1"/>
          </p:nvSpPr>
          <p:spPr bwMode="auto">
            <a:xfrm>
              <a:off x="459" y="33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6" name="Freeform 1618"/>
            <p:cNvSpPr>
              <a:spLocks/>
            </p:cNvSpPr>
            <p:nvPr userDrawn="1"/>
          </p:nvSpPr>
          <p:spPr bwMode="auto">
            <a:xfrm>
              <a:off x="459" y="33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7" name="Freeform 1619"/>
            <p:cNvSpPr>
              <a:spLocks/>
            </p:cNvSpPr>
            <p:nvPr userDrawn="1"/>
          </p:nvSpPr>
          <p:spPr bwMode="auto">
            <a:xfrm>
              <a:off x="459" y="334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8" name="Freeform 1620"/>
            <p:cNvSpPr>
              <a:spLocks/>
            </p:cNvSpPr>
            <p:nvPr userDrawn="1"/>
          </p:nvSpPr>
          <p:spPr bwMode="auto">
            <a:xfrm>
              <a:off x="459" y="334"/>
              <a:ext cx="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9" name="Freeform 1621"/>
            <p:cNvSpPr>
              <a:spLocks/>
            </p:cNvSpPr>
            <p:nvPr userDrawn="1"/>
          </p:nvSpPr>
          <p:spPr bwMode="auto">
            <a:xfrm>
              <a:off x="459" y="330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0" name="Freeform 1622"/>
            <p:cNvSpPr>
              <a:spLocks/>
            </p:cNvSpPr>
            <p:nvPr userDrawn="1"/>
          </p:nvSpPr>
          <p:spPr bwMode="auto">
            <a:xfrm>
              <a:off x="449" y="322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1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1" name="Freeform 1623"/>
            <p:cNvSpPr>
              <a:spLocks/>
            </p:cNvSpPr>
            <p:nvPr userDrawn="1"/>
          </p:nvSpPr>
          <p:spPr bwMode="auto">
            <a:xfrm>
              <a:off x="449" y="320"/>
              <a:ext cx="4" cy="6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2" name="Freeform 1624"/>
            <p:cNvSpPr>
              <a:spLocks/>
            </p:cNvSpPr>
            <p:nvPr userDrawn="1"/>
          </p:nvSpPr>
          <p:spPr bwMode="auto">
            <a:xfrm>
              <a:off x="453" y="328"/>
              <a:ext cx="1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3" name="Freeform 1625"/>
            <p:cNvSpPr>
              <a:spLocks/>
            </p:cNvSpPr>
            <p:nvPr userDrawn="1"/>
          </p:nvSpPr>
          <p:spPr bwMode="auto">
            <a:xfrm>
              <a:off x="451" y="328"/>
              <a:ext cx="2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4" name="Freeform 1626"/>
            <p:cNvSpPr>
              <a:spLocks/>
            </p:cNvSpPr>
            <p:nvPr userDrawn="1"/>
          </p:nvSpPr>
          <p:spPr bwMode="auto">
            <a:xfrm>
              <a:off x="451" y="326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5" name="Freeform 1627"/>
            <p:cNvSpPr>
              <a:spLocks/>
            </p:cNvSpPr>
            <p:nvPr userDrawn="1"/>
          </p:nvSpPr>
          <p:spPr bwMode="auto">
            <a:xfrm>
              <a:off x="451" y="326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6" name="Freeform 1628"/>
            <p:cNvSpPr>
              <a:spLocks/>
            </p:cNvSpPr>
            <p:nvPr userDrawn="1"/>
          </p:nvSpPr>
          <p:spPr bwMode="auto">
            <a:xfrm>
              <a:off x="451" y="326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7" name="Freeform 1629"/>
            <p:cNvSpPr>
              <a:spLocks/>
            </p:cNvSpPr>
            <p:nvPr userDrawn="1"/>
          </p:nvSpPr>
          <p:spPr bwMode="auto">
            <a:xfrm>
              <a:off x="453" y="324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8" name="Freeform 1630"/>
            <p:cNvSpPr>
              <a:spLocks/>
            </p:cNvSpPr>
            <p:nvPr userDrawn="1"/>
          </p:nvSpPr>
          <p:spPr bwMode="auto">
            <a:xfrm>
              <a:off x="453" y="324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9" name="Freeform 1631"/>
            <p:cNvSpPr>
              <a:spLocks/>
            </p:cNvSpPr>
            <p:nvPr userDrawn="1"/>
          </p:nvSpPr>
          <p:spPr bwMode="auto">
            <a:xfrm>
              <a:off x="453" y="326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0" name="Freeform 1632"/>
            <p:cNvSpPr>
              <a:spLocks/>
            </p:cNvSpPr>
            <p:nvPr userDrawn="1"/>
          </p:nvSpPr>
          <p:spPr bwMode="auto">
            <a:xfrm>
              <a:off x="453" y="326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1" name="Freeform 1633"/>
            <p:cNvSpPr>
              <a:spLocks/>
            </p:cNvSpPr>
            <p:nvPr userDrawn="1"/>
          </p:nvSpPr>
          <p:spPr bwMode="auto">
            <a:xfrm>
              <a:off x="455" y="326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2" name="Freeform 1634"/>
            <p:cNvSpPr>
              <a:spLocks/>
            </p:cNvSpPr>
            <p:nvPr userDrawn="1"/>
          </p:nvSpPr>
          <p:spPr bwMode="auto">
            <a:xfrm>
              <a:off x="453" y="326"/>
              <a:ext cx="4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3" name="Freeform 1635"/>
            <p:cNvSpPr>
              <a:spLocks/>
            </p:cNvSpPr>
            <p:nvPr userDrawn="1"/>
          </p:nvSpPr>
          <p:spPr bwMode="auto">
            <a:xfrm>
              <a:off x="343" y="357"/>
              <a:ext cx="68" cy="72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5" y="3"/>
                </a:cxn>
                <a:cxn ang="0">
                  <a:pos x="16" y="4"/>
                </a:cxn>
                <a:cxn ang="0">
                  <a:pos x="14" y="4"/>
                </a:cxn>
                <a:cxn ang="0">
                  <a:pos x="12" y="4"/>
                </a:cxn>
                <a:cxn ang="0">
                  <a:pos x="10" y="2"/>
                </a:cxn>
                <a:cxn ang="0">
                  <a:pos x="5" y="5"/>
                </a:cxn>
                <a:cxn ang="0">
                  <a:pos x="2" y="7"/>
                </a:cxn>
                <a:cxn ang="0">
                  <a:pos x="1" y="9"/>
                </a:cxn>
                <a:cxn ang="0">
                  <a:pos x="1" y="12"/>
                </a:cxn>
                <a:cxn ang="0">
                  <a:pos x="0" y="14"/>
                </a:cxn>
                <a:cxn ang="0">
                  <a:pos x="1" y="19"/>
                </a:cxn>
                <a:cxn ang="0">
                  <a:pos x="5" y="22"/>
                </a:cxn>
                <a:cxn ang="0">
                  <a:pos x="9" y="21"/>
                </a:cxn>
                <a:cxn ang="0">
                  <a:pos x="11" y="20"/>
                </a:cxn>
                <a:cxn ang="0">
                  <a:pos x="13" y="19"/>
                </a:cxn>
                <a:cxn ang="0">
                  <a:pos x="14" y="20"/>
                </a:cxn>
                <a:cxn ang="0">
                  <a:pos x="15" y="19"/>
                </a:cxn>
                <a:cxn ang="0">
                  <a:pos x="17" y="21"/>
                </a:cxn>
                <a:cxn ang="0">
                  <a:pos x="20" y="23"/>
                </a:cxn>
                <a:cxn ang="0">
                  <a:pos x="21" y="27"/>
                </a:cxn>
                <a:cxn ang="0">
                  <a:pos x="23" y="30"/>
                </a:cxn>
                <a:cxn ang="0">
                  <a:pos x="26" y="33"/>
                </a:cxn>
                <a:cxn ang="0">
                  <a:pos x="31" y="27"/>
                </a:cxn>
                <a:cxn ang="0">
                  <a:pos x="32" y="25"/>
                </a:cxn>
                <a:cxn ang="0">
                  <a:pos x="32" y="23"/>
                </a:cxn>
                <a:cxn ang="0">
                  <a:pos x="33" y="19"/>
                </a:cxn>
                <a:cxn ang="0">
                  <a:pos x="31" y="16"/>
                </a:cxn>
                <a:cxn ang="0">
                  <a:pos x="32" y="13"/>
                </a:cxn>
                <a:cxn ang="0">
                  <a:pos x="33" y="5"/>
                </a:cxn>
                <a:cxn ang="0">
                  <a:pos x="30" y="8"/>
                </a:cxn>
                <a:cxn ang="0">
                  <a:pos x="26" y="5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3" y="1"/>
                </a:cxn>
                <a:cxn ang="0">
                  <a:pos x="22" y="0"/>
                </a:cxn>
              </a:cxnLst>
              <a:rect l="0" t="0" r="r" b="b"/>
              <a:pathLst>
                <a:path w="34" h="36">
                  <a:moveTo>
                    <a:pt x="22" y="0"/>
                  </a:moveTo>
                  <a:cubicBezTo>
                    <a:pt x="21" y="1"/>
                    <a:pt x="17" y="2"/>
                    <a:pt x="15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5" y="5"/>
                    <a:pt x="15" y="4"/>
                    <a:pt x="14" y="4"/>
                  </a:cubicBezTo>
                  <a:cubicBezTo>
                    <a:pt x="13" y="5"/>
                    <a:pt x="13" y="4"/>
                    <a:pt x="12" y="4"/>
                  </a:cubicBezTo>
                  <a:cubicBezTo>
                    <a:pt x="10" y="5"/>
                    <a:pt x="11" y="4"/>
                    <a:pt x="10" y="2"/>
                  </a:cubicBezTo>
                  <a:cubicBezTo>
                    <a:pt x="8" y="3"/>
                    <a:pt x="6" y="4"/>
                    <a:pt x="5" y="5"/>
                  </a:cubicBezTo>
                  <a:cubicBezTo>
                    <a:pt x="4" y="6"/>
                    <a:pt x="2" y="6"/>
                    <a:pt x="2" y="7"/>
                  </a:cubicBezTo>
                  <a:cubicBezTo>
                    <a:pt x="2" y="8"/>
                    <a:pt x="2" y="8"/>
                    <a:pt x="1" y="9"/>
                  </a:cubicBezTo>
                  <a:cubicBezTo>
                    <a:pt x="1" y="10"/>
                    <a:pt x="1" y="10"/>
                    <a:pt x="1" y="12"/>
                  </a:cubicBezTo>
                  <a:cubicBezTo>
                    <a:pt x="0" y="12"/>
                    <a:pt x="0" y="13"/>
                    <a:pt x="0" y="14"/>
                  </a:cubicBezTo>
                  <a:cubicBezTo>
                    <a:pt x="0" y="16"/>
                    <a:pt x="2" y="17"/>
                    <a:pt x="1" y="19"/>
                  </a:cubicBezTo>
                  <a:cubicBezTo>
                    <a:pt x="2" y="20"/>
                    <a:pt x="3" y="21"/>
                    <a:pt x="5" y="22"/>
                  </a:cubicBezTo>
                  <a:cubicBezTo>
                    <a:pt x="6" y="22"/>
                    <a:pt x="7" y="22"/>
                    <a:pt x="9" y="21"/>
                  </a:cubicBezTo>
                  <a:cubicBezTo>
                    <a:pt x="10" y="21"/>
                    <a:pt x="10" y="21"/>
                    <a:pt x="11" y="20"/>
                  </a:cubicBezTo>
                  <a:cubicBezTo>
                    <a:pt x="12" y="20"/>
                    <a:pt x="12" y="19"/>
                    <a:pt x="13" y="19"/>
                  </a:cubicBezTo>
                  <a:cubicBezTo>
                    <a:pt x="14" y="19"/>
                    <a:pt x="14" y="20"/>
                    <a:pt x="14" y="2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6" y="20"/>
                    <a:pt x="17" y="20"/>
                    <a:pt x="17" y="21"/>
                  </a:cubicBezTo>
                  <a:cubicBezTo>
                    <a:pt x="17" y="22"/>
                    <a:pt x="19" y="23"/>
                    <a:pt x="20" y="23"/>
                  </a:cubicBezTo>
                  <a:cubicBezTo>
                    <a:pt x="21" y="25"/>
                    <a:pt x="20" y="25"/>
                    <a:pt x="21" y="27"/>
                  </a:cubicBezTo>
                  <a:cubicBezTo>
                    <a:pt x="21" y="28"/>
                    <a:pt x="22" y="29"/>
                    <a:pt x="23" y="30"/>
                  </a:cubicBezTo>
                  <a:cubicBezTo>
                    <a:pt x="24" y="31"/>
                    <a:pt x="26" y="33"/>
                    <a:pt x="26" y="33"/>
                  </a:cubicBezTo>
                  <a:cubicBezTo>
                    <a:pt x="28" y="36"/>
                    <a:pt x="31" y="29"/>
                    <a:pt x="31" y="27"/>
                  </a:cubicBezTo>
                  <a:cubicBezTo>
                    <a:pt x="31" y="27"/>
                    <a:pt x="32" y="26"/>
                    <a:pt x="32" y="25"/>
                  </a:cubicBezTo>
                  <a:cubicBezTo>
                    <a:pt x="32" y="24"/>
                    <a:pt x="31" y="24"/>
                    <a:pt x="32" y="23"/>
                  </a:cubicBezTo>
                  <a:cubicBezTo>
                    <a:pt x="32" y="22"/>
                    <a:pt x="34" y="20"/>
                    <a:pt x="33" y="19"/>
                  </a:cubicBezTo>
                  <a:cubicBezTo>
                    <a:pt x="32" y="18"/>
                    <a:pt x="31" y="17"/>
                    <a:pt x="31" y="16"/>
                  </a:cubicBezTo>
                  <a:cubicBezTo>
                    <a:pt x="31" y="15"/>
                    <a:pt x="32" y="14"/>
                    <a:pt x="32" y="13"/>
                  </a:cubicBezTo>
                  <a:cubicBezTo>
                    <a:pt x="33" y="10"/>
                    <a:pt x="34" y="8"/>
                    <a:pt x="33" y="5"/>
                  </a:cubicBezTo>
                  <a:cubicBezTo>
                    <a:pt x="33" y="6"/>
                    <a:pt x="31" y="8"/>
                    <a:pt x="30" y="8"/>
                  </a:cubicBezTo>
                  <a:cubicBezTo>
                    <a:pt x="30" y="6"/>
                    <a:pt x="27" y="6"/>
                    <a:pt x="26" y="5"/>
                  </a:cubicBezTo>
                  <a:cubicBezTo>
                    <a:pt x="25" y="4"/>
                    <a:pt x="22" y="3"/>
                    <a:pt x="21" y="1"/>
                  </a:cubicBezTo>
                  <a:cubicBezTo>
                    <a:pt x="22" y="2"/>
                    <a:pt x="22" y="2"/>
                    <a:pt x="23" y="2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0"/>
                    <a:pt x="23" y="0"/>
                    <a:pt x="2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4" name="Freeform 1636"/>
            <p:cNvSpPr>
              <a:spLocks/>
            </p:cNvSpPr>
            <p:nvPr userDrawn="1"/>
          </p:nvSpPr>
          <p:spPr bwMode="auto">
            <a:xfrm>
              <a:off x="341" y="260"/>
              <a:ext cx="108" cy="111"/>
            </a:xfrm>
            <a:custGeom>
              <a:avLst/>
              <a:gdLst/>
              <a:ahLst/>
              <a:cxnLst>
                <a:cxn ang="0">
                  <a:pos x="34" y="44"/>
                </a:cxn>
                <a:cxn ang="0">
                  <a:pos x="40" y="42"/>
                </a:cxn>
                <a:cxn ang="0">
                  <a:pos x="46" y="38"/>
                </a:cxn>
                <a:cxn ang="0">
                  <a:pos x="49" y="37"/>
                </a:cxn>
                <a:cxn ang="0">
                  <a:pos x="51" y="38"/>
                </a:cxn>
                <a:cxn ang="0">
                  <a:pos x="52" y="33"/>
                </a:cxn>
                <a:cxn ang="0">
                  <a:pos x="50" y="25"/>
                </a:cxn>
                <a:cxn ang="0">
                  <a:pos x="48" y="23"/>
                </a:cxn>
                <a:cxn ang="0">
                  <a:pos x="46" y="15"/>
                </a:cxn>
                <a:cxn ang="0">
                  <a:pos x="42" y="13"/>
                </a:cxn>
                <a:cxn ang="0">
                  <a:pos x="37" y="6"/>
                </a:cxn>
                <a:cxn ang="0">
                  <a:pos x="45" y="11"/>
                </a:cxn>
                <a:cxn ang="0">
                  <a:pos x="38" y="6"/>
                </a:cxn>
                <a:cxn ang="0">
                  <a:pos x="29" y="0"/>
                </a:cxn>
                <a:cxn ang="0">
                  <a:pos x="26" y="4"/>
                </a:cxn>
                <a:cxn ang="0">
                  <a:pos x="28" y="6"/>
                </a:cxn>
                <a:cxn ang="0">
                  <a:pos x="22" y="7"/>
                </a:cxn>
                <a:cxn ang="0">
                  <a:pos x="20" y="6"/>
                </a:cxn>
                <a:cxn ang="0">
                  <a:pos x="16" y="6"/>
                </a:cxn>
                <a:cxn ang="0">
                  <a:pos x="18" y="8"/>
                </a:cxn>
                <a:cxn ang="0">
                  <a:pos x="20" y="13"/>
                </a:cxn>
                <a:cxn ang="0">
                  <a:pos x="18" y="14"/>
                </a:cxn>
                <a:cxn ang="0">
                  <a:pos x="22" y="19"/>
                </a:cxn>
                <a:cxn ang="0">
                  <a:pos x="15" y="18"/>
                </a:cxn>
                <a:cxn ang="0">
                  <a:pos x="15" y="21"/>
                </a:cxn>
                <a:cxn ang="0">
                  <a:pos x="12" y="22"/>
                </a:cxn>
                <a:cxn ang="0">
                  <a:pos x="13" y="27"/>
                </a:cxn>
                <a:cxn ang="0">
                  <a:pos x="7" y="23"/>
                </a:cxn>
                <a:cxn ang="0">
                  <a:pos x="5" y="23"/>
                </a:cxn>
                <a:cxn ang="0">
                  <a:pos x="3" y="27"/>
                </a:cxn>
                <a:cxn ang="0">
                  <a:pos x="3" y="27"/>
                </a:cxn>
                <a:cxn ang="0">
                  <a:pos x="6" y="37"/>
                </a:cxn>
                <a:cxn ang="0">
                  <a:pos x="6" y="29"/>
                </a:cxn>
                <a:cxn ang="0">
                  <a:pos x="10" y="33"/>
                </a:cxn>
                <a:cxn ang="0">
                  <a:pos x="7" y="38"/>
                </a:cxn>
                <a:cxn ang="0">
                  <a:pos x="4" y="41"/>
                </a:cxn>
                <a:cxn ang="0">
                  <a:pos x="1" y="46"/>
                </a:cxn>
                <a:cxn ang="0">
                  <a:pos x="1" y="50"/>
                </a:cxn>
                <a:cxn ang="0">
                  <a:pos x="5" y="50"/>
                </a:cxn>
                <a:cxn ang="0">
                  <a:pos x="13" y="48"/>
                </a:cxn>
                <a:cxn ang="0">
                  <a:pos x="10" y="45"/>
                </a:cxn>
                <a:cxn ang="0">
                  <a:pos x="17" y="47"/>
                </a:cxn>
                <a:cxn ang="0">
                  <a:pos x="17" y="44"/>
                </a:cxn>
                <a:cxn ang="0">
                  <a:pos x="18" y="45"/>
                </a:cxn>
                <a:cxn ang="0">
                  <a:pos x="22" y="44"/>
                </a:cxn>
                <a:cxn ang="0">
                  <a:pos x="29" y="52"/>
                </a:cxn>
                <a:cxn ang="0">
                  <a:pos x="34" y="45"/>
                </a:cxn>
                <a:cxn ang="0">
                  <a:pos x="29" y="45"/>
                </a:cxn>
              </a:cxnLst>
              <a:rect l="0" t="0" r="r" b="b"/>
              <a:pathLst>
                <a:path w="54" h="55">
                  <a:moveTo>
                    <a:pt x="29" y="44"/>
                  </a:moveTo>
                  <a:cubicBezTo>
                    <a:pt x="30" y="44"/>
                    <a:pt x="31" y="45"/>
                    <a:pt x="32" y="45"/>
                  </a:cubicBezTo>
                  <a:cubicBezTo>
                    <a:pt x="32" y="45"/>
                    <a:pt x="33" y="45"/>
                    <a:pt x="33" y="45"/>
                  </a:cubicBezTo>
                  <a:cubicBezTo>
                    <a:pt x="34" y="44"/>
                    <a:pt x="34" y="45"/>
                    <a:pt x="34" y="44"/>
                  </a:cubicBezTo>
                  <a:cubicBezTo>
                    <a:pt x="35" y="44"/>
                    <a:pt x="36" y="43"/>
                    <a:pt x="38" y="42"/>
                  </a:cubicBezTo>
                  <a:cubicBezTo>
                    <a:pt x="38" y="42"/>
                    <a:pt x="39" y="43"/>
                    <a:pt x="40" y="42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40" y="43"/>
                    <a:pt x="41" y="43"/>
                    <a:pt x="40" y="42"/>
                  </a:cubicBezTo>
                  <a:cubicBezTo>
                    <a:pt x="41" y="43"/>
                    <a:pt x="42" y="44"/>
                    <a:pt x="43" y="45"/>
                  </a:cubicBezTo>
                  <a:cubicBezTo>
                    <a:pt x="44" y="46"/>
                    <a:pt x="45" y="48"/>
                    <a:pt x="45" y="46"/>
                  </a:cubicBezTo>
                  <a:cubicBezTo>
                    <a:pt x="46" y="44"/>
                    <a:pt x="44" y="43"/>
                    <a:pt x="45" y="42"/>
                  </a:cubicBezTo>
                  <a:cubicBezTo>
                    <a:pt x="46" y="41"/>
                    <a:pt x="46" y="39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7" y="37"/>
                    <a:pt x="48" y="37"/>
                    <a:pt x="49" y="39"/>
                  </a:cubicBezTo>
                  <a:cubicBezTo>
                    <a:pt x="49" y="38"/>
                    <a:pt x="49" y="38"/>
                    <a:pt x="49" y="37"/>
                  </a:cubicBezTo>
                  <a:cubicBezTo>
                    <a:pt x="51" y="38"/>
                    <a:pt x="51" y="39"/>
                    <a:pt x="51" y="41"/>
                  </a:cubicBezTo>
                  <a:cubicBezTo>
                    <a:pt x="52" y="41"/>
                    <a:pt x="54" y="43"/>
                    <a:pt x="53" y="41"/>
                  </a:cubicBezTo>
                  <a:cubicBezTo>
                    <a:pt x="53" y="40"/>
                    <a:pt x="52" y="41"/>
                    <a:pt x="52" y="40"/>
                  </a:cubicBezTo>
                  <a:cubicBezTo>
                    <a:pt x="51" y="40"/>
                    <a:pt x="51" y="39"/>
                    <a:pt x="51" y="38"/>
                  </a:cubicBezTo>
                  <a:cubicBezTo>
                    <a:pt x="52" y="38"/>
                    <a:pt x="53" y="38"/>
                    <a:pt x="53" y="39"/>
                  </a:cubicBezTo>
                  <a:cubicBezTo>
                    <a:pt x="53" y="37"/>
                    <a:pt x="54" y="36"/>
                    <a:pt x="52" y="35"/>
                  </a:cubicBezTo>
                  <a:cubicBezTo>
                    <a:pt x="52" y="34"/>
                    <a:pt x="50" y="34"/>
                    <a:pt x="52" y="32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1"/>
                    <a:pt x="52" y="31"/>
                    <a:pt x="53" y="30"/>
                  </a:cubicBezTo>
                  <a:cubicBezTo>
                    <a:pt x="53" y="29"/>
                    <a:pt x="52" y="27"/>
                    <a:pt x="52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5"/>
                    <a:pt x="50" y="25"/>
                    <a:pt x="50" y="25"/>
                  </a:cubicBezTo>
                  <a:cubicBezTo>
                    <a:pt x="49" y="24"/>
                    <a:pt x="49" y="24"/>
                    <a:pt x="49" y="23"/>
                  </a:cubicBezTo>
                  <a:cubicBezTo>
                    <a:pt x="49" y="23"/>
                    <a:pt x="49" y="23"/>
                    <a:pt x="49" y="24"/>
                  </a:cubicBezTo>
                  <a:cubicBezTo>
                    <a:pt x="47" y="24"/>
                    <a:pt x="48" y="23"/>
                    <a:pt x="47" y="22"/>
                  </a:cubicBezTo>
                  <a:cubicBezTo>
                    <a:pt x="47" y="22"/>
                    <a:pt x="48" y="22"/>
                    <a:pt x="48" y="23"/>
                  </a:cubicBezTo>
                  <a:cubicBezTo>
                    <a:pt x="48" y="20"/>
                    <a:pt x="50" y="22"/>
                    <a:pt x="51" y="23"/>
                  </a:cubicBezTo>
                  <a:cubicBezTo>
                    <a:pt x="51" y="22"/>
                    <a:pt x="50" y="22"/>
                    <a:pt x="49" y="21"/>
                  </a:cubicBezTo>
                  <a:cubicBezTo>
                    <a:pt x="48" y="21"/>
                    <a:pt x="48" y="19"/>
                    <a:pt x="48" y="18"/>
                  </a:cubicBezTo>
                  <a:cubicBezTo>
                    <a:pt x="49" y="18"/>
                    <a:pt x="46" y="15"/>
                    <a:pt x="46" y="15"/>
                  </a:cubicBezTo>
                  <a:cubicBezTo>
                    <a:pt x="45" y="14"/>
                    <a:pt x="42" y="12"/>
                    <a:pt x="43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39" y="11"/>
                    <a:pt x="39" y="10"/>
                  </a:cubicBezTo>
                  <a:cubicBezTo>
                    <a:pt x="39" y="10"/>
                    <a:pt x="39" y="9"/>
                    <a:pt x="39" y="8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8"/>
                    <a:pt x="38" y="7"/>
                    <a:pt x="37" y="6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6"/>
                    <a:pt x="37" y="6"/>
                    <a:pt x="37" y="5"/>
                  </a:cubicBezTo>
                  <a:cubicBezTo>
                    <a:pt x="38" y="6"/>
                    <a:pt x="40" y="7"/>
                    <a:pt x="41" y="8"/>
                  </a:cubicBezTo>
                  <a:cubicBezTo>
                    <a:pt x="42" y="9"/>
                    <a:pt x="44" y="10"/>
                    <a:pt x="45" y="11"/>
                  </a:cubicBezTo>
                  <a:cubicBezTo>
                    <a:pt x="44" y="10"/>
                    <a:pt x="42" y="8"/>
                    <a:pt x="41" y="8"/>
                  </a:cubicBezTo>
                  <a:cubicBezTo>
                    <a:pt x="40" y="7"/>
                    <a:pt x="39" y="7"/>
                    <a:pt x="38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8" y="5"/>
                    <a:pt x="37" y="4"/>
                    <a:pt x="36" y="3"/>
                  </a:cubicBezTo>
                  <a:cubicBezTo>
                    <a:pt x="35" y="3"/>
                    <a:pt x="35" y="3"/>
                    <a:pt x="34" y="2"/>
                  </a:cubicBezTo>
                  <a:cubicBezTo>
                    <a:pt x="33" y="2"/>
                    <a:pt x="30" y="0"/>
                    <a:pt x="29" y="0"/>
                  </a:cubicBezTo>
                  <a:cubicBezTo>
                    <a:pt x="28" y="1"/>
                    <a:pt x="30" y="2"/>
                    <a:pt x="31" y="2"/>
                  </a:cubicBezTo>
                  <a:cubicBezTo>
                    <a:pt x="30" y="2"/>
                    <a:pt x="30" y="2"/>
                    <a:pt x="29" y="2"/>
                  </a:cubicBezTo>
                  <a:cubicBezTo>
                    <a:pt x="32" y="3"/>
                    <a:pt x="28" y="2"/>
                    <a:pt x="29" y="3"/>
                  </a:cubicBezTo>
                  <a:cubicBezTo>
                    <a:pt x="28" y="3"/>
                    <a:pt x="27" y="3"/>
                    <a:pt x="26" y="4"/>
                  </a:cubicBezTo>
                  <a:cubicBezTo>
                    <a:pt x="26" y="4"/>
                    <a:pt x="27" y="4"/>
                    <a:pt x="28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6"/>
                    <a:pt x="27" y="6"/>
                    <a:pt x="28" y="6"/>
                  </a:cubicBezTo>
                  <a:cubicBezTo>
                    <a:pt x="26" y="6"/>
                    <a:pt x="25" y="4"/>
                    <a:pt x="24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4" y="7"/>
                    <a:pt x="23" y="6"/>
                    <a:pt x="23" y="7"/>
                  </a:cubicBezTo>
                  <a:cubicBezTo>
                    <a:pt x="23" y="7"/>
                    <a:pt x="22" y="7"/>
                    <a:pt x="22" y="7"/>
                  </a:cubicBezTo>
                  <a:cubicBezTo>
                    <a:pt x="22" y="7"/>
                    <a:pt x="22" y="7"/>
                    <a:pt x="23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8"/>
                    <a:pt x="22" y="8"/>
                    <a:pt x="22" y="9"/>
                  </a:cubicBezTo>
                  <a:cubicBezTo>
                    <a:pt x="22" y="8"/>
                    <a:pt x="21" y="6"/>
                    <a:pt x="20" y="6"/>
                  </a:cubicBezTo>
                  <a:cubicBezTo>
                    <a:pt x="19" y="5"/>
                    <a:pt x="18" y="5"/>
                    <a:pt x="19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7" y="6"/>
                    <a:pt x="18" y="6"/>
                    <a:pt x="17" y="6"/>
                  </a:cubicBezTo>
                  <a:cubicBezTo>
                    <a:pt x="17" y="6"/>
                    <a:pt x="17" y="6"/>
                    <a:pt x="16" y="6"/>
                  </a:cubicBezTo>
                  <a:cubicBezTo>
                    <a:pt x="17" y="6"/>
                    <a:pt x="17" y="7"/>
                    <a:pt x="18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9"/>
                    <a:pt x="17" y="10"/>
                    <a:pt x="18" y="11"/>
                  </a:cubicBezTo>
                  <a:cubicBezTo>
                    <a:pt x="18" y="11"/>
                    <a:pt x="18" y="12"/>
                    <a:pt x="17" y="12"/>
                  </a:cubicBezTo>
                  <a:cubicBezTo>
                    <a:pt x="18" y="13"/>
                    <a:pt x="19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8" y="13"/>
                    <a:pt x="18" y="13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8" y="15"/>
                    <a:pt x="18" y="14"/>
                    <a:pt x="17" y="14"/>
                  </a:cubicBezTo>
                  <a:cubicBezTo>
                    <a:pt x="18" y="14"/>
                    <a:pt x="19" y="17"/>
                    <a:pt x="20" y="16"/>
                  </a:cubicBezTo>
                  <a:cubicBezTo>
                    <a:pt x="21" y="17"/>
                    <a:pt x="22" y="18"/>
                    <a:pt x="22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7"/>
                    <a:pt x="17" y="14"/>
                    <a:pt x="15" y="14"/>
                  </a:cubicBezTo>
                  <a:cubicBezTo>
                    <a:pt x="15" y="16"/>
                    <a:pt x="18" y="17"/>
                    <a:pt x="19" y="18"/>
                  </a:cubicBezTo>
                  <a:cubicBezTo>
                    <a:pt x="18" y="18"/>
                    <a:pt x="16" y="18"/>
                    <a:pt x="15" y="18"/>
                  </a:cubicBezTo>
                  <a:cubicBezTo>
                    <a:pt x="16" y="19"/>
                    <a:pt x="17" y="19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20"/>
                    <a:pt x="16" y="20"/>
                    <a:pt x="15" y="2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4" y="21"/>
                    <a:pt x="14" y="23"/>
                    <a:pt x="13" y="2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2" y="22"/>
                    <a:pt x="12" y="22"/>
                  </a:cubicBezTo>
                  <a:cubicBezTo>
                    <a:pt x="12" y="23"/>
                    <a:pt x="13" y="23"/>
                    <a:pt x="13" y="24"/>
                  </a:cubicBezTo>
                  <a:cubicBezTo>
                    <a:pt x="12" y="24"/>
                    <a:pt x="12" y="26"/>
                    <a:pt x="13" y="26"/>
                  </a:cubicBezTo>
                  <a:cubicBezTo>
                    <a:pt x="13" y="26"/>
                    <a:pt x="12" y="26"/>
                    <a:pt x="12" y="26"/>
                  </a:cubicBezTo>
                  <a:cubicBezTo>
                    <a:pt x="12" y="26"/>
                    <a:pt x="12" y="27"/>
                    <a:pt x="13" y="27"/>
                  </a:cubicBezTo>
                  <a:cubicBezTo>
                    <a:pt x="11" y="28"/>
                    <a:pt x="10" y="26"/>
                    <a:pt x="9" y="25"/>
                  </a:cubicBezTo>
                  <a:cubicBezTo>
                    <a:pt x="10" y="26"/>
                    <a:pt x="13" y="25"/>
                    <a:pt x="12" y="24"/>
                  </a:cubicBezTo>
                  <a:cubicBezTo>
                    <a:pt x="10" y="23"/>
                    <a:pt x="7" y="23"/>
                    <a:pt x="6" y="23"/>
                  </a:cubicBezTo>
                  <a:cubicBezTo>
                    <a:pt x="7" y="23"/>
                    <a:pt x="6" y="23"/>
                    <a:pt x="7" y="23"/>
                  </a:cubicBezTo>
                  <a:cubicBezTo>
                    <a:pt x="6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4" y="24"/>
                    <a:pt x="2" y="26"/>
                    <a:pt x="3" y="26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8"/>
                    <a:pt x="2" y="28"/>
                    <a:pt x="3" y="27"/>
                  </a:cubicBezTo>
                  <a:cubicBezTo>
                    <a:pt x="2" y="29"/>
                    <a:pt x="3" y="31"/>
                    <a:pt x="2" y="33"/>
                  </a:cubicBezTo>
                  <a:cubicBezTo>
                    <a:pt x="2" y="34"/>
                    <a:pt x="1" y="36"/>
                    <a:pt x="3" y="36"/>
                  </a:cubicBezTo>
                  <a:cubicBezTo>
                    <a:pt x="2" y="38"/>
                    <a:pt x="4" y="36"/>
                    <a:pt x="4" y="35"/>
                  </a:cubicBezTo>
                  <a:cubicBezTo>
                    <a:pt x="5" y="36"/>
                    <a:pt x="6" y="37"/>
                    <a:pt x="6" y="37"/>
                  </a:cubicBezTo>
                  <a:cubicBezTo>
                    <a:pt x="7" y="38"/>
                    <a:pt x="8" y="36"/>
                    <a:pt x="7" y="35"/>
                  </a:cubicBezTo>
                  <a:cubicBezTo>
                    <a:pt x="7" y="35"/>
                    <a:pt x="8" y="34"/>
                    <a:pt x="7" y="34"/>
                  </a:cubicBezTo>
                  <a:cubicBezTo>
                    <a:pt x="7" y="33"/>
                    <a:pt x="6" y="33"/>
                    <a:pt x="6" y="33"/>
                  </a:cubicBezTo>
                  <a:cubicBezTo>
                    <a:pt x="6" y="32"/>
                    <a:pt x="7" y="29"/>
                    <a:pt x="6" y="29"/>
                  </a:cubicBezTo>
                  <a:cubicBezTo>
                    <a:pt x="5" y="29"/>
                    <a:pt x="7" y="28"/>
                    <a:pt x="7" y="28"/>
                  </a:cubicBezTo>
                  <a:cubicBezTo>
                    <a:pt x="8" y="27"/>
                    <a:pt x="7" y="31"/>
                    <a:pt x="7" y="31"/>
                  </a:cubicBezTo>
                  <a:cubicBezTo>
                    <a:pt x="8" y="34"/>
                    <a:pt x="10" y="31"/>
                    <a:pt x="12" y="31"/>
                  </a:cubicBezTo>
                  <a:cubicBezTo>
                    <a:pt x="12" y="32"/>
                    <a:pt x="9" y="33"/>
                    <a:pt x="10" y="33"/>
                  </a:cubicBezTo>
                  <a:cubicBezTo>
                    <a:pt x="10" y="34"/>
                    <a:pt x="11" y="35"/>
                    <a:pt x="10" y="35"/>
                  </a:cubicBezTo>
                  <a:cubicBezTo>
                    <a:pt x="9" y="34"/>
                    <a:pt x="10" y="37"/>
                    <a:pt x="10" y="37"/>
                  </a:cubicBezTo>
                  <a:cubicBezTo>
                    <a:pt x="10" y="37"/>
                    <a:pt x="8" y="39"/>
                    <a:pt x="7" y="39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9"/>
                    <a:pt x="6" y="39"/>
                    <a:pt x="6" y="39"/>
                  </a:cubicBezTo>
                  <a:cubicBezTo>
                    <a:pt x="5" y="39"/>
                    <a:pt x="6" y="38"/>
                    <a:pt x="5" y="37"/>
                  </a:cubicBezTo>
                  <a:cubicBezTo>
                    <a:pt x="3" y="38"/>
                    <a:pt x="5" y="39"/>
                    <a:pt x="5" y="40"/>
                  </a:cubicBezTo>
                  <a:cubicBezTo>
                    <a:pt x="4" y="40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2"/>
                    <a:pt x="3" y="45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2" y="45"/>
                    <a:pt x="1" y="46"/>
                    <a:pt x="1" y="46"/>
                  </a:cubicBezTo>
                  <a:cubicBezTo>
                    <a:pt x="1" y="46"/>
                    <a:pt x="2" y="46"/>
                    <a:pt x="2" y="46"/>
                  </a:cubicBezTo>
                  <a:cubicBezTo>
                    <a:pt x="3" y="46"/>
                    <a:pt x="3" y="47"/>
                    <a:pt x="3" y="47"/>
                  </a:cubicBezTo>
                  <a:cubicBezTo>
                    <a:pt x="4" y="49"/>
                    <a:pt x="4" y="48"/>
                    <a:pt x="3" y="49"/>
                  </a:cubicBezTo>
                  <a:cubicBezTo>
                    <a:pt x="1" y="50"/>
                    <a:pt x="1" y="49"/>
                    <a:pt x="1" y="50"/>
                  </a:cubicBezTo>
                  <a:cubicBezTo>
                    <a:pt x="0" y="51"/>
                    <a:pt x="1" y="53"/>
                    <a:pt x="2" y="54"/>
                  </a:cubicBezTo>
                  <a:cubicBezTo>
                    <a:pt x="3" y="53"/>
                    <a:pt x="3" y="54"/>
                    <a:pt x="4" y="53"/>
                  </a:cubicBezTo>
                  <a:cubicBezTo>
                    <a:pt x="5" y="52"/>
                    <a:pt x="5" y="52"/>
                    <a:pt x="6" y="51"/>
                  </a:cubicBezTo>
                  <a:cubicBezTo>
                    <a:pt x="5" y="51"/>
                    <a:pt x="5" y="51"/>
                    <a:pt x="5" y="50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9" y="46"/>
                    <a:pt x="10" y="47"/>
                    <a:pt x="11" y="47"/>
                  </a:cubicBezTo>
                  <a:cubicBezTo>
                    <a:pt x="12" y="47"/>
                    <a:pt x="13" y="47"/>
                    <a:pt x="13" y="48"/>
                  </a:cubicBezTo>
                  <a:cubicBezTo>
                    <a:pt x="13" y="48"/>
                    <a:pt x="13" y="47"/>
                    <a:pt x="13" y="47"/>
                  </a:cubicBezTo>
                  <a:cubicBezTo>
                    <a:pt x="13" y="47"/>
                    <a:pt x="13" y="47"/>
                    <a:pt x="14" y="47"/>
                  </a:cubicBezTo>
                  <a:cubicBezTo>
                    <a:pt x="13" y="47"/>
                    <a:pt x="8" y="45"/>
                    <a:pt x="10" y="44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1" y="45"/>
                    <a:pt x="12" y="45"/>
                    <a:pt x="14" y="45"/>
                  </a:cubicBezTo>
                  <a:cubicBezTo>
                    <a:pt x="14" y="46"/>
                    <a:pt x="14" y="47"/>
                    <a:pt x="15" y="47"/>
                  </a:cubicBezTo>
                  <a:cubicBezTo>
                    <a:pt x="16" y="47"/>
                    <a:pt x="16" y="47"/>
                    <a:pt x="17" y="47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6" y="46"/>
                    <a:pt x="16" y="46"/>
                    <a:pt x="15" y="45"/>
                  </a:cubicBezTo>
                  <a:cubicBezTo>
                    <a:pt x="16" y="45"/>
                    <a:pt x="16" y="45"/>
                    <a:pt x="17" y="44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7" y="44"/>
                    <a:pt x="17" y="44"/>
                    <a:pt x="18" y="44"/>
                  </a:cubicBezTo>
                  <a:cubicBezTo>
                    <a:pt x="18" y="44"/>
                    <a:pt x="17" y="44"/>
                    <a:pt x="17" y="45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20" y="46"/>
                    <a:pt x="21" y="45"/>
                    <a:pt x="22" y="44"/>
                  </a:cubicBezTo>
                  <a:cubicBezTo>
                    <a:pt x="22" y="45"/>
                    <a:pt x="23" y="46"/>
                    <a:pt x="23" y="46"/>
                  </a:cubicBezTo>
                  <a:cubicBezTo>
                    <a:pt x="23" y="47"/>
                    <a:pt x="23" y="48"/>
                    <a:pt x="23" y="48"/>
                  </a:cubicBezTo>
                  <a:cubicBezTo>
                    <a:pt x="24" y="48"/>
                    <a:pt x="24" y="49"/>
                    <a:pt x="24" y="49"/>
                  </a:cubicBezTo>
                  <a:cubicBezTo>
                    <a:pt x="26" y="49"/>
                    <a:pt x="28" y="52"/>
                    <a:pt x="29" y="52"/>
                  </a:cubicBezTo>
                  <a:cubicBezTo>
                    <a:pt x="31" y="54"/>
                    <a:pt x="31" y="55"/>
                    <a:pt x="33" y="53"/>
                  </a:cubicBezTo>
                  <a:cubicBezTo>
                    <a:pt x="33" y="52"/>
                    <a:pt x="36" y="49"/>
                    <a:pt x="35" y="48"/>
                  </a:cubicBezTo>
                  <a:cubicBezTo>
                    <a:pt x="35" y="48"/>
                    <a:pt x="36" y="47"/>
                    <a:pt x="36" y="46"/>
                  </a:cubicBezTo>
                  <a:cubicBezTo>
                    <a:pt x="35" y="45"/>
                    <a:pt x="34" y="46"/>
                    <a:pt x="34" y="45"/>
                  </a:cubicBezTo>
                  <a:cubicBezTo>
                    <a:pt x="33" y="46"/>
                    <a:pt x="33" y="47"/>
                    <a:pt x="32" y="47"/>
                  </a:cubicBezTo>
                  <a:cubicBezTo>
                    <a:pt x="32" y="46"/>
                    <a:pt x="32" y="46"/>
                    <a:pt x="31" y="46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0" y="46"/>
                    <a:pt x="29" y="45"/>
                  </a:cubicBezTo>
                  <a:cubicBezTo>
                    <a:pt x="29" y="44"/>
                    <a:pt x="29" y="44"/>
                    <a:pt x="29" y="4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5" name="Freeform 1637"/>
            <p:cNvSpPr>
              <a:spLocks/>
            </p:cNvSpPr>
            <p:nvPr userDrawn="1"/>
          </p:nvSpPr>
          <p:spPr bwMode="auto">
            <a:xfrm>
              <a:off x="257" y="250"/>
              <a:ext cx="210" cy="211"/>
            </a:xfrm>
            <a:custGeom>
              <a:avLst/>
              <a:gdLst/>
              <a:ahLst/>
              <a:cxnLst>
                <a:cxn ang="0">
                  <a:pos x="36" y="4"/>
                </a:cxn>
                <a:cxn ang="0">
                  <a:pos x="36" y="3"/>
                </a:cxn>
                <a:cxn ang="0">
                  <a:pos x="0" y="52"/>
                </a:cxn>
                <a:cxn ang="0">
                  <a:pos x="3" y="70"/>
                </a:cxn>
                <a:cxn ang="0">
                  <a:pos x="53" y="105"/>
                </a:cxn>
                <a:cxn ang="0">
                  <a:pos x="70" y="102"/>
                </a:cxn>
                <a:cxn ang="0">
                  <a:pos x="105" y="52"/>
                </a:cxn>
                <a:cxn ang="0">
                  <a:pos x="102" y="35"/>
                </a:cxn>
                <a:cxn ang="0">
                  <a:pos x="53" y="0"/>
                </a:cxn>
                <a:cxn ang="0">
                  <a:pos x="36" y="3"/>
                </a:cxn>
                <a:cxn ang="0">
                  <a:pos x="36" y="4"/>
                </a:cxn>
                <a:cxn ang="0">
                  <a:pos x="36" y="5"/>
                </a:cxn>
                <a:cxn ang="0">
                  <a:pos x="53" y="2"/>
                </a:cxn>
                <a:cxn ang="0">
                  <a:pos x="100" y="36"/>
                </a:cxn>
                <a:cxn ang="0">
                  <a:pos x="103" y="52"/>
                </a:cxn>
                <a:cxn ang="0">
                  <a:pos x="70" y="100"/>
                </a:cxn>
                <a:cxn ang="0">
                  <a:pos x="53" y="102"/>
                </a:cxn>
                <a:cxn ang="0">
                  <a:pos x="6" y="69"/>
                </a:cxn>
                <a:cxn ang="0">
                  <a:pos x="3" y="52"/>
                </a:cxn>
                <a:cxn ang="0">
                  <a:pos x="36" y="5"/>
                </a:cxn>
                <a:cxn ang="0">
                  <a:pos x="36" y="4"/>
                </a:cxn>
              </a:cxnLst>
              <a:rect l="0" t="0" r="r" b="b"/>
              <a:pathLst>
                <a:path w="105" h="105">
                  <a:moveTo>
                    <a:pt x="36" y="4"/>
                  </a:moveTo>
                  <a:cubicBezTo>
                    <a:pt x="36" y="3"/>
                    <a:pt x="36" y="3"/>
                    <a:pt x="36" y="3"/>
                  </a:cubicBezTo>
                  <a:cubicBezTo>
                    <a:pt x="14" y="10"/>
                    <a:pt x="0" y="31"/>
                    <a:pt x="0" y="52"/>
                  </a:cubicBezTo>
                  <a:cubicBezTo>
                    <a:pt x="0" y="58"/>
                    <a:pt x="1" y="64"/>
                    <a:pt x="3" y="70"/>
                  </a:cubicBezTo>
                  <a:cubicBezTo>
                    <a:pt x="11" y="91"/>
                    <a:pt x="31" y="105"/>
                    <a:pt x="53" y="105"/>
                  </a:cubicBezTo>
                  <a:cubicBezTo>
                    <a:pt x="59" y="105"/>
                    <a:pt x="65" y="104"/>
                    <a:pt x="70" y="102"/>
                  </a:cubicBezTo>
                  <a:cubicBezTo>
                    <a:pt x="92" y="94"/>
                    <a:pt x="105" y="74"/>
                    <a:pt x="105" y="52"/>
                  </a:cubicBezTo>
                  <a:cubicBezTo>
                    <a:pt x="105" y="46"/>
                    <a:pt x="105" y="41"/>
                    <a:pt x="102" y="35"/>
                  </a:cubicBezTo>
                  <a:cubicBezTo>
                    <a:pt x="95" y="13"/>
                    <a:pt x="75" y="0"/>
                    <a:pt x="53" y="0"/>
                  </a:cubicBezTo>
                  <a:cubicBezTo>
                    <a:pt x="47" y="0"/>
                    <a:pt x="41" y="1"/>
                    <a:pt x="36" y="3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42" y="3"/>
                    <a:pt x="47" y="2"/>
                    <a:pt x="53" y="2"/>
                  </a:cubicBezTo>
                  <a:cubicBezTo>
                    <a:pt x="74" y="2"/>
                    <a:pt x="93" y="15"/>
                    <a:pt x="100" y="36"/>
                  </a:cubicBezTo>
                  <a:cubicBezTo>
                    <a:pt x="102" y="41"/>
                    <a:pt x="103" y="47"/>
                    <a:pt x="103" y="52"/>
                  </a:cubicBezTo>
                  <a:cubicBezTo>
                    <a:pt x="103" y="73"/>
                    <a:pt x="90" y="92"/>
                    <a:pt x="70" y="100"/>
                  </a:cubicBezTo>
                  <a:cubicBezTo>
                    <a:pt x="64" y="101"/>
                    <a:pt x="58" y="102"/>
                    <a:pt x="53" y="102"/>
                  </a:cubicBezTo>
                  <a:cubicBezTo>
                    <a:pt x="32" y="102"/>
                    <a:pt x="13" y="89"/>
                    <a:pt x="6" y="69"/>
                  </a:cubicBezTo>
                  <a:cubicBezTo>
                    <a:pt x="4" y="63"/>
                    <a:pt x="3" y="58"/>
                    <a:pt x="3" y="52"/>
                  </a:cubicBezTo>
                  <a:cubicBezTo>
                    <a:pt x="3" y="32"/>
                    <a:pt x="16" y="12"/>
                    <a:pt x="36" y="5"/>
                  </a:cubicBezTo>
                  <a:cubicBezTo>
                    <a:pt x="36" y="4"/>
                    <a:pt x="36" y="4"/>
                    <a:pt x="36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6" name="Freeform 1638"/>
            <p:cNvSpPr>
              <a:spLocks/>
            </p:cNvSpPr>
            <p:nvPr userDrawn="1"/>
          </p:nvSpPr>
          <p:spPr bwMode="auto">
            <a:xfrm>
              <a:off x="257" y="248"/>
              <a:ext cx="212" cy="213"/>
            </a:xfrm>
            <a:custGeom>
              <a:avLst/>
              <a:gdLst/>
              <a:ahLst/>
              <a:cxnLst>
                <a:cxn ang="0">
                  <a:pos x="105" y="53"/>
                </a:cxn>
                <a:cxn ang="0">
                  <a:pos x="104" y="53"/>
                </a:cxn>
                <a:cxn ang="0">
                  <a:pos x="89" y="89"/>
                </a:cxn>
                <a:cxn ang="0">
                  <a:pos x="53" y="104"/>
                </a:cxn>
                <a:cxn ang="0">
                  <a:pos x="17" y="89"/>
                </a:cxn>
                <a:cxn ang="0">
                  <a:pos x="3" y="53"/>
                </a:cxn>
                <a:cxn ang="0">
                  <a:pos x="17" y="17"/>
                </a:cxn>
                <a:cxn ang="0">
                  <a:pos x="53" y="3"/>
                </a:cxn>
                <a:cxn ang="0">
                  <a:pos x="89" y="17"/>
                </a:cxn>
                <a:cxn ang="0">
                  <a:pos x="104" y="53"/>
                </a:cxn>
                <a:cxn ang="0">
                  <a:pos x="105" y="53"/>
                </a:cxn>
                <a:cxn ang="0">
                  <a:pos x="106" y="53"/>
                </a:cxn>
                <a:cxn ang="0">
                  <a:pos x="53" y="0"/>
                </a:cxn>
                <a:cxn ang="0">
                  <a:pos x="0" y="53"/>
                </a:cxn>
                <a:cxn ang="0">
                  <a:pos x="53" y="106"/>
                </a:cxn>
                <a:cxn ang="0">
                  <a:pos x="106" y="53"/>
                </a:cxn>
                <a:cxn ang="0">
                  <a:pos x="105" y="53"/>
                </a:cxn>
              </a:cxnLst>
              <a:rect l="0" t="0" r="r" b="b"/>
              <a:pathLst>
                <a:path w="106" h="106">
                  <a:moveTo>
                    <a:pt x="105" y="53"/>
                  </a:moveTo>
                  <a:cubicBezTo>
                    <a:pt x="104" y="53"/>
                    <a:pt x="104" y="53"/>
                    <a:pt x="104" y="53"/>
                  </a:cubicBezTo>
                  <a:cubicBezTo>
                    <a:pt x="104" y="67"/>
                    <a:pt x="98" y="80"/>
                    <a:pt x="89" y="89"/>
                  </a:cubicBezTo>
                  <a:cubicBezTo>
                    <a:pt x="80" y="98"/>
                    <a:pt x="67" y="104"/>
                    <a:pt x="53" y="104"/>
                  </a:cubicBezTo>
                  <a:cubicBezTo>
                    <a:pt x="39" y="104"/>
                    <a:pt x="26" y="98"/>
                    <a:pt x="17" y="89"/>
                  </a:cubicBezTo>
                  <a:cubicBezTo>
                    <a:pt x="8" y="80"/>
                    <a:pt x="3" y="67"/>
                    <a:pt x="3" y="53"/>
                  </a:cubicBezTo>
                  <a:cubicBezTo>
                    <a:pt x="3" y="39"/>
                    <a:pt x="8" y="27"/>
                    <a:pt x="17" y="17"/>
                  </a:cubicBezTo>
                  <a:cubicBezTo>
                    <a:pt x="26" y="8"/>
                    <a:pt x="39" y="3"/>
                    <a:pt x="53" y="3"/>
                  </a:cubicBezTo>
                  <a:cubicBezTo>
                    <a:pt x="67" y="3"/>
                    <a:pt x="80" y="8"/>
                    <a:pt x="89" y="17"/>
                  </a:cubicBezTo>
                  <a:cubicBezTo>
                    <a:pt x="98" y="27"/>
                    <a:pt x="104" y="39"/>
                    <a:pt x="104" y="53"/>
                  </a:cubicBezTo>
                  <a:cubicBezTo>
                    <a:pt x="105" y="53"/>
                    <a:pt x="105" y="53"/>
                    <a:pt x="105" y="53"/>
                  </a:cubicBezTo>
                  <a:cubicBezTo>
                    <a:pt x="106" y="53"/>
                    <a:pt x="106" y="53"/>
                    <a:pt x="106" y="53"/>
                  </a:cubicBezTo>
                  <a:cubicBezTo>
                    <a:pt x="106" y="24"/>
                    <a:pt x="82" y="0"/>
                    <a:pt x="53" y="0"/>
                  </a:cubicBezTo>
                  <a:cubicBezTo>
                    <a:pt x="24" y="0"/>
                    <a:pt x="0" y="24"/>
                    <a:pt x="0" y="53"/>
                  </a:cubicBezTo>
                  <a:cubicBezTo>
                    <a:pt x="0" y="82"/>
                    <a:pt x="24" y="106"/>
                    <a:pt x="53" y="106"/>
                  </a:cubicBezTo>
                  <a:cubicBezTo>
                    <a:pt x="82" y="106"/>
                    <a:pt x="106" y="82"/>
                    <a:pt x="106" y="53"/>
                  </a:cubicBezTo>
                  <a:cubicBezTo>
                    <a:pt x="105" y="53"/>
                    <a:pt x="105" y="53"/>
                    <a:pt x="105" y="5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7" name="Freeform 1639"/>
            <p:cNvSpPr>
              <a:spLocks/>
            </p:cNvSpPr>
            <p:nvPr userDrawn="1"/>
          </p:nvSpPr>
          <p:spPr bwMode="auto">
            <a:xfrm>
              <a:off x="311" y="272"/>
              <a:ext cx="64" cy="54"/>
            </a:xfrm>
            <a:custGeom>
              <a:avLst/>
              <a:gdLst/>
              <a:ahLst/>
              <a:cxnLst>
                <a:cxn ang="0">
                  <a:pos x="28" y="19"/>
                </a:cxn>
                <a:cxn ang="0">
                  <a:pos x="27" y="19"/>
                </a:cxn>
                <a:cxn ang="0">
                  <a:pos x="13" y="25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3" y="16"/>
                </a:cxn>
                <a:cxn ang="0">
                  <a:pos x="6" y="9"/>
                </a:cxn>
                <a:cxn ang="0">
                  <a:pos x="6" y="9"/>
                </a:cxn>
                <a:cxn ang="0">
                  <a:pos x="6" y="9"/>
                </a:cxn>
                <a:cxn ang="0">
                  <a:pos x="19" y="2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9" y="12"/>
                </a:cxn>
                <a:cxn ang="0">
                  <a:pos x="27" y="19"/>
                </a:cxn>
                <a:cxn ang="0">
                  <a:pos x="28" y="19"/>
                </a:cxn>
                <a:cxn ang="0">
                  <a:pos x="27" y="19"/>
                </a:cxn>
                <a:cxn ang="0">
                  <a:pos x="28" y="19"/>
                </a:cxn>
                <a:cxn ang="0">
                  <a:pos x="29" y="20"/>
                </a:cxn>
                <a:cxn ang="0">
                  <a:pos x="32" y="12"/>
                </a:cxn>
                <a:cxn ang="0">
                  <a:pos x="25" y="2"/>
                </a:cxn>
                <a:cxn ang="0">
                  <a:pos x="25" y="3"/>
                </a:cxn>
                <a:cxn ang="0">
                  <a:pos x="25" y="2"/>
                </a:cxn>
                <a:cxn ang="0">
                  <a:pos x="19" y="0"/>
                </a:cxn>
                <a:cxn ang="0">
                  <a:pos x="4" y="7"/>
                </a:cxn>
                <a:cxn ang="0">
                  <a:pos x="5" y="8"/>
                </a:cxn>
                <a:cxn ang="0">
                  <a:pos x="4" y="7"/>
                </a:cxn>
                <a:cxn ang="0">
                  <a:pos x="0" y="1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13" y="27"/>
                </a:cxn>
                <a:cxn ang="0">
                  <a:pos x="29" y="20"/>
                </a:cxn>
                <a:cxn ang="0">
                  <a:pos x="29" y="20"/>
                </a:cxn>
                <a:cxn ang="0">
                  <a:pos x="29" y="20"/>
                </a:cxn>
                <a:cxn ang="0">
                  <a:pos x="28" y="19"/>
                </a:cxn>
              </a:cxnLst>
              <a:rect l="0" t="0" r="r" b="b"/>
              <a:pathLst>
                <a:path w="32" h="27">
                  <a:moveTo>
                    <a:pt x="28" y="19"/>
                  </a:moveTo>
                  <a:cubicBezTo>
                    <a:pt x="27" y="19"/>
                    <a:pt x="27" y="19"/>
                    <a:pt x="27" y="19"/>
                  </a:cubicBezTo>
                  <a:cubicBezTo>
                    <a:pt x="24" y="23"/>
                    <a:pt x="18" y="25"/>
                    <a:pt x="13" y="25"/>
                  </a:cubicBezTo>
                  <a:cubicBezTo>
                    <a:pt x="11" y="25"/>
                    <a:pt x="9" y="25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4" y="22"/>
                    <a:pt x="3" y="19"/>
                    <a:pt x="3" y="16"/>
                  </a:cubicBezTo>
                  <a:cubicBezTo>
                    <a:pt x="3" y="14"/>
                    <a:pt x="4" y="11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9" y="5"/>
                    <a:pt x="14" y="2"/>
                    <a:pt x="19" y="2"/>
                  </a:cubicBezTo>
                  <a:cubicBezTo>
                    <a:pt x="20" y="2"/>
                    <a:pt x="22" y="3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7" y="5"/>
                    <a:pt x="29" y="9"/>
                    <a:pt x="29" y="12"/>
                  </a:cubicBezTo>
                  <a:cubicBezTo>
                    <a:pt x="29" y="14"/>
                    <a:pt x="28" y="17"/>
                    <a:pt x="27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31" y="18"/>
                    <a:pt x="32" y="15"/>
                    <a:pt x="32" y="12"/>
                  </a:cubicBezTo>
                  <a:cubicBezTo>
                    <a:pt x="32" y="8"/>
                    <a:pt x="29" y="4"/>
                    <a:pt x="25" y="2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3" y="1"/>
                    <a:pt x="21" y="0"/>
                    <a:pt x="19" y="0"/>
                  </a:cubicBezTo>
                  <a:cubicBezTo>
                    <a:pt x="13" y="0"/>
                    <a:pt x="8" y="3"/>
                    <a:pt x="4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10"/>
                    <a:pt x="0" y="13"/>
                    <a:pt x="0" y="16"/>
                  </a:cubicBezTo>
                  <a:cubicBezTo>
                    <a:pt x="0" y="20"/>
                    <a:pt x="2" y="24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8" y="27"/>
                    <a:pt x="11" y="27"/>
                    <a:pt x="13" y="27"/>
                  </a:cubicBezTo>
                  <a:cubicBezTo>
                    <a:pt x="19" y="27"/>
                    <a:pt x="25" y="25"/>
                    <a:pt x="29" y="20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8" y="19"/>
                    <a:pt x="28" y="19"/>
                    <a:pt x="28" y="19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8" name="Freeform 1640"/>
            <p:cNvSpPr>
              <a:spLocks/>
            </p:cNvSpPr>
            <p:nvPr userDrawn="1"/>
          </p:nvSpPr>
          <p:spPr bwMode="auto">
            <a:xfrm>
              <a:off x="289" y="256"/>
              <a:ext cx="114" cy="103"/>
            </a:xfrm>
            <a:custGeom>
              <a:avLst/>
              <a:gdLst/>
              <a:ahLst/>
              <a:cxnLst>
                <a:cxn ang="0">
                  <a:pos x="50" y="37"/>
                </a:cxn>
                <a:cxn ang="0">
                  <a:pos x="49" y="36"/>
                </a:cxn>
                <a:cxn ang="0">
                  <a:pos x="23" y="49"/>
                </a:cxn>
                <a:cxn ang="0">
                  <a:pos x="12" y="46"/>
                </a:cxn>
                <a:cxn ang="0">
                  <a:pos x="12" y="47"/>
                </a:cxn>
                <a:cxn ang="0">
                  <a:pos x="12" y="46"/>
                </a:cxn>
                <a:cxn ang="0">
                  <a:pos x="2" y="30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33" y="3"/>
                </a:cxn>
                <a:cxn ang="0">
                  <a:pos x="45" y="6"/>
                </a:cxn>
                <a:cxn ang="0">
                  <a:pos x="45" y="6"/>
                </a:cxn>
                <a:cxn ang="0">
                  <a:pos x="45" y="6"/>
                </a:cxn>
                <a:cxn ang="0">
                  <a:pos x="55" y="22"/>
                </a:cxn>
                <a:cxn ang="0">
                  <a:pos x="49" y="36"/>
                </a:cxn>
                <a:cxn ang="0">
                  <a:pos x="49" y="36"/>
                </a:cxn>
                <a:cxn ang="0">
                  <a:pos x="49" y="36"/>
                </a:cxn>
                <a:cxn ang="0">
                  <a:pos x="50" y="37"/>
                </a:cxn>
                <a:cxn ang="0">
                  <a:pos x="51" y="37"/>
                </a:cxn>
                <a:cxn ang="0">
                  <a:pos x="57" y="22"/>
                </a:cxn>
                <a:cxn ang="0">
                  <a:pos x="46" y="3"/>
                </a:cxn>
                <a:cxn ang="0">
                  <a:pos x="45" y="4"/>
                </a:cxn>
                <a:cxn ang="0">
                  <a:pos x="46" y="3"/>
                </a:cxn>
                <a:cxn ang="0">
                  <a:pos x="33" y="0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0" y="30"/>
                </a:cxn>
                <a:cxn ang="0">
                  <a:pos x="11" y="48"/>
                </a:cxn>
                <a:cxn ang="0">
                  <a:pos x="11" y="48"/>
                </a:cxn>
                <a:cxn ang="0">
                  <a:pos x="11" y="48"/>
                </a:cxn>
                <a:cxn ang="0">
                  <a:pos x="23" y="51"/>
                </a:cxn>
                <a:cxn ang="0">
                  <a:pos x="51" y="37"/>
                </a:cxn>
                <a:cxn ang="0">
                  <a:pos x="51" y="37"/>
                </a:cxn>
                <a:cxn ang="0">
                  <a:pos x="51" y="37"/>
                </a:cxn>
                <a:cxn ang="0">
                  <a:pos x="50" y="37"/>
                </a:cxn>
              </a:cxnLst>
              <a:rect l="0" t="0" r="r" b="b"/>
              <a:pathLst>
                <a:path w="57" h="51">
                  <a:moveTo>
                    <a:pt x="50" y="37"/>
                  </a:moveTo>
                  <a:cubicBezTo>
                    <a:pt x="49" y="36"/>
                    <a:pt x="49" y="36"/>
                    <a:pt x="49" y="36"/>
                  </a:cubicBezTo>
                  <a:cubicBezTo>
                    <a:pt x="43" y="44"/>
                    <a:pt x="33" y="49"/>
                    <a:pt x="23" y="49"/>
                  </a:cubicBezTo>
                  <a:cubicBezTo>
                    <a:pt x="19" y="49"/>
                    <a:pt x="15" y="48"/>
                    <a:pt x="12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6" y="43"/>
                    <a:pt x="2" y="37"/>
                    <a:pt x="2" y="30"/>
                  </a:cubicBezTo>
                  <a:cubicBezTo>
                    <a:pt x="2" y="25"/>
                    <a:pt x="4" y="20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4" y="7"/>
                    <a:pt x="24" y="3"/>
                    <a:pt x="33" y="3"/>
                  </a:cubicBezTo>
                  <a:cubicBezTo>
                    <a:pt x="37" y="3"/>
                    <a:pt x="41" y="4"/>
                    <a:pt x="45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51" y="9"/>
                    <a:pt x="55" y="15"/>
                    <a:pt x="55" y="22"/>
                  </a:cubicBezTo>
                  <a:cubicBezTo>
                    <a:pt x="55" y="26"/>
                    <a:pt x="53" y="31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5" y="32"/>
                    <a:pt x="57" y="27"/>
                    <a:pt x="57" y="22"/>
                  </a:cubicBezTo>
                  <a:cubicBezTo>
                    <a:pt x="57" y="14"/>
                    <a:pt x="53" y="7"/>
                    <a:pt x="46" y="3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42" y="1"/>
                    <a:pt x="37" y="0"/>
                    <a:pt x="33" y="0"/>
                  </a:cubicBezTo>
                  <a:cubicBezTo>
                    <a:pt x="23" y="0"/>
                    <a:pt x="13" y="5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2" y="19"/>
                    <a:pt x="0" y="25"/>
                    <a:pt x="0" y="30"/>
                  </a:cubicBezTo>
                  <a:cubicBezTo>
                    <a:pt x="0" y="38"/>
                    <a:pt x="4" y="44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5" y="50"/>
                    <a:pt x="19" y="51"/>
                    <a:pt x="23" y="51"/>
                  </a:cubicBezTo>
                  <a:cubicBezTo>
                    <a:pt x="34" y="51"/>
                    <a:pt x="44" y="46"/>
                    <a:pt x="51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0" y="37"/>
                    <a:pt x="50" y="37"/>
                    <a:pt x="50" y="3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9" name="Freeform 1641"/>
            <p:cNvSpPr>
              <a:spLocks/>
            </p:cNvSpPr>
            <p:nvPr userDrawn="1"/>
          </p:nvSpPr>
          <p:spPr bwMode="auto">
            <a:xfrm>
              <a:off x="271" y="248"/>
              <a:ext cx="158" cy="143"/>
            </a:xfrm>
            <a:custGeom>
              <a:avLst/>
              <a:gdLst/>
              <a:ahLst/>
              <a:cxnLst>
                <a:cxn ang="0">
                  <a:pos x="69" y="54"/>
                </a:cxn>
                <a:cxn ang="0">
                  <a:pos x="68" y="53"/>
                </a:cxn>
                <a:cxn ang="0">
                  <a:pos x="35" y="69"/>
                </a:cxn>
                <a:cxn ang="0">
                  <a:pos x="16" y="63"/>
                </a:cxn>
                <a:cxn ang="0">
                  <a:pos x="2" y="4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46" y="3"/>
                </a:cxn>
                <a:cxn ang="0">
                  <a:pos x="65" y="8"/>
                </a:cxn>
                <a:cxn ang="0">
                  <a:pos x="77" y="30"/>
                </a:cxn>
                <a:cxn ang="0">
                  <a:pos x="68" y="53"/>
                </a:cxn>
                <a:cxn ang="0">
                  <a:pos x="68" y="53"/>
                </a:cxn>
                <a:cxn ang="0">
                  <a:pos x="68" y="53"/>
                </a:cxn>
                <a:cxn ang="0">
                  <a:pos x="69" y="54"/>
                </a:cxn>
                <a:cxn ang="0">
                  <a:pos x="69" y="55"/>
                </a:cxn>
                <a:cxn ang="0">
                  <a:pos x="79" y="30"/>
                </a:cxn>
                <a:cxn ang="0">
                  <a:pos x="66" y="6"/>
                </a:cxn>
                <a:cxn ang="0">
                  <a:pos x="46" y="0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0" y="40"/>
                </a:cxn>
                <a:cxn ang="0">
                  <a:pos x="15" y="65"/>
                </a:cxn>
                <a:cxn ang="0">
                  <a:pos x="35" y="71"/>
                </a:cxn>
                <a:cxn ang="0">
                  <a:pos x="69" y="55"/>
                </a:cxn>
                <a:cxn ang="0">
                  <a:pos x="69" y="55"/>
                </a:cxn>
                <a:cxn ang="0">
                  <a:pos x="69" y="55"/>
                </a:cxn>
                <a:cxn ang="0">
                  <a:pos x="69" y="54"/>
                </a:cxn>
              </a:cxnLst>
              <a:rect l="0" t="0" r="r" b="b"/>
              <a:pathLst>
                <a:path w="79" h="71">
                  <a:moveTo>
                    <a:pt x="69" y="54"/>
                  </a:moveTo>
                  <a:cubicBezTo>
                    <a:pt x="68" y="53"/>
                    <a:pt x="68" y="53"/>
                    <a:pt x="68" y="53"/>
                  </a:cubicBezTo>
                  <a:cubicBezTo>
                    <a:pt x="59" y="63"/>
                    <a:pt x="47" y="69"/>
                    <a:pt x="35" y="69"/>
                  </a:cubicBezTo>
                  <a:cubicBezTo>
                    <a:pt x="28" y="69"/>
                    <a:pt x="22" y="67"/>
                    <a:pt x="16" y="63"/>
                  </a:cubicBezTo>
                  <a:cubicBezTo>
                    <a:pt x="7" y="58"/>
                    <a:pt x="2" y="49"/>
                    <a:pt x="2" y="40"/>
                  </a:cubicBezTo>
                  <a:cubicBezTo>
                    <a:pt x="2" y="32"/>
                    <a:pt x="6" y="25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21" y="8"/>
                    <a:pt x="34" y="3"/>
                    <a:pt x="46" y="3"/>
                  </a:cubicBezTo>
                  <a:cubicBezTo>
                    <a:pt x="52" y="3"/>
                    <a:pt x="59" y="4"/>
                    <a:pt x="65" y="8"/>
                  </a:cubicBezTo>
                  <a:cubicBezTo>
                    <a:pt x="73" y="13"/>
                    <a:pt x="77" y="21"/>
                    <a:pt x="77" y="30"/>
                  </a:cubicBezTo>
                  <a:cubicBezTo>
                    <a:pt x="77" y="38"/>
                    <a:pt x="74" y="46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76" y="47"/>
                    <a:pt x="79" y="39"/>
                    <a:pt x="79" y="30"/>
                  </a:cubicBezTo>
                  <a:cubicBezTo>
                    <a:pt x="79" y="21"/>
                    <a:pt x="75" y="12"/>
                    <a:pt x="66" y="6"/>
                  </a:cubicBezTo>
                  <a:cubicBezTo>
                    <a:pt x="60" y="2"/>
                    <a:pt x="53" y="0"/>
                    <a:pt x="46" y="0"/>
                  </a:cubicBezTo>
                  <a:cubicBezTo>
                    <a:pt x="33" y="0"/>
                    <a:pt x="20" y="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3" y="23"/>
                    <a:pt x="0" y="32"/>
                    <a:pt x="0" y="40"/>
                  </a:cubicBezTo>
                  <a:cubicBezTo>
                    <a:pt x="0" y="50"/>
                    <a:pt x="5" y="59"/>
                    <a:pt x="15" y="65"/>
                  </a:cubicBezTo>
                  <a:cubicBezTo>
                    <a:pt x="21" y="69"/>
                    <a:pt x="28" y="71"/>
                    <a:pt x="35" y="71"/>
                  </a:cubicBezTo>
                  <a:cubicBezTo>
                    <a:pt x="47" y="71"/>
                    <a:pt x="60" y="65"/>
                    <a:pt x="69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9" y="54"/>
                    <a:pt x="69" y="54"/>
                    <a:pt x="69" y="5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0" name="Freeform 1642"/>
            <p:cNvSpPr>
              <a:spLocks/>
            </p:cNvSpPr>
            <p:nvPr userDrawn="1"/>
          </p:nvSpPr>
          <p:spPr bwMode="auto">
            <a:xfrm>
              <a:off x="259" y="274"/>
              <a:ext cx="192" cy="145"/>
            </a:xfrm>
            <a:custGeom>
              <a:avLst/>
              <a:gdLst/>
              <a:ahLst/>
              <a:cxnLst>
                <a:cxn ang="0">
                  <a:pos x="3" y="20"/>
                </a:cxn>
                <a:cxn ang="0">
                  <a:pos x="0" y="35"/>
                </a:cxn>
                <a:cxn ang="0">
                  <a:pos x="18" y="65"/>
                </a:cxn>
                <a:cxn ang="0">
                  <a:pos x="42" y="72"/>
                </a:cxn>
                <a:cxn ang="0">
                  <a:pos x="84" y="53"/>
                </a:cxn>
                <a:cxn ang="0">
                  <a:pos x="84" y="53"/>
                </a:cxn>
                <a:cxn ang="0">
                  <a:pos x="84" y="53"/>
                </a:cxn>
                <a:cxn ang="0">
                  <a:pos x="96" y="24"/>
                </a:cxn>
                <a:cxn ang="0">
                  <a:pos x="86" y="0"/>
                </a:cxn>
                <a:cxn ang="0">
                  <a:pos x="84" y="1"/>
                </a:cxn>
                <a:cxn ang="0">
                  <a:pos x="93" y="24"/>
                </a:cxn>
                <a:cxn ang="0">
                  <a:pos x="82" y="51"/>
                </a:cxn>
                <a:cxn ang="0">
                  <a:pos x="82" y="51"/>
                </a:cxn>
                <a:cxn ang="0">
                  <a:pos x="82" y="51"/>
                </a:cxn>
                <a:cxn ang="0">
                  <a:pos x="42" y="70"/>
                </a:cxn>
                <a:cxn ang="0">
                  <a:pos x="19" y="63"/>
                </a:cxn>
                <a:cxn ang="0">
                  <a:pos x="3" y="35"/>
                </a:cxn>
                <a:cxn ang="0">
                  <a:pos x="5" y="21"/>
                </a:cxn>
                <a:cxn ang="0">
                  <a:pos x="3" y="20"/>
                </a:cxn>
              </a:cxnLst>
              <a:rect l="0" t="0" r="r" b="b"/>
              <a:pathLst>
                <a:path w="96" h="72">
                  <a:moveTo>
                    <a:pt x="3" y="20"/>
                  </a:moveTo>
                  <a:cubicBezTo>
                    <a:pt x="1" y="25"/>
                    <a:pt x="0" y="30"/>
                    <a:pt x="0" y="35"/>
                  </a:cubicBezTo>
                  <a:cubicBezTo>
                    <a:pt x="0" y="47"/>
                    <a:pt x="6" y="58"/>
                    <a:pt x="18" y="65"/>
                  </a:cubicBezTo>
                  <a:cubicBezTo>
                    <a:pt x="26" y="70"/>
                    <a:pt x="34" y="72"/>
                    <a:pt x="42" y="72"/>
                  </a:cubicBezTo>
                  <a:cubicBezTo>
                    <a:pt x="58" y="72"/>
                    <a:pt x="73" y="65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92" y="44"/>
                    <a:pt x="96" y="34"/>
                    <a:pt x="96" y="24"/>
                  </a:cubicBezTo>
                  <a:cubicBezTo>
                    <a:pt x="96" y="15"/>
                    <a:pt x="92" y="6"/>
                    <a:pt x="86" y="0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90" y="7"/>
                    <a:pt x="93" y="15"/>
                    <a:pt x="93" y="24"/>
                  </a:cubicBezTo>
                  <a:cubicBezTo>
                    <a:pt x="93" y="33"/>
                    <a:pt x="90" y="43"/>
                    <a:pt x="82" y="5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71" y="63"/>
                    <a:pt x="57" y="70"/>
                    <a:pt x="42" y="70"/>
                  </a:cubicBezTo>
                  <a:cubicBezTo>
                    <a:pt x="34" y="70"/>
                    <a:pt x="26" y="68"/>
                    <a:pt x="19" y="63"/>
                  </a:cubicBezTo>
                  <a:cubicBezTo>
                    <a:pt x="8" y="56"/>
                    <a:pt x="3" y="46"/>
                    <a:pt x="3" y="35"/>
                  </a:cubicBezTo>
                  <a:cubicBezTo>
                    <a:pt x="3" y="30"/>
                    <a:pt x="3" y="26"/>
                    <a:pt x="5" y="21"/>
                  </a:cubicBezTo>
                  <a:cubicBezTo>
                    <a:pt x="3" y="20"/>
                    <a:pt x="3" y="20"/>
                    <a:pt x="3" y="2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1" name="Freeform 1643"/>
            <p:cNvSpPr>
              <a:spLocks/>
            </p:cNvSpPr>
            <p:nvPr userDrawn="1"/>
          </p:nvSpPr>
          <p:spPr bwMode="auto">
            <a:xfrm>
              <a:off x="265" y="302"/>
              <a:ext cx="200" cy="141"/>
            </a:xfrm>
            <a:custGeom>
              <a:avLst/>
              <a:gdLst/>
              <a:ahLst/>
              <a:cxnLst>
                <a:cxn ang="0">
                  <a:pos x="93" y="1"/>
                </a:cxn>
                <a:cxn ang="0">
                  <a:pos x="98" y="19"/>
                </a:cxn>
                <a:cxn ang="0">
                  <a:pos x="86" y="48"/>
                </a:cxn>
                <a:cxn ang="0">
                  <a:pos x="86" y="48"/>
                </a:cxn>
                <a:cxn ang="0">
                  <a:pos x="86" y="48"/>
                </a:cxn>
                <a:cxn ang="0">
                  <a:pos x="43" y="67"/>
                </a:cxn>
                <a:cxn ang="0">
                  <a:pos x="17" y="60"/>
                </a:cxn>
                <a:cxn ang="0">
                  <a:pos x="2" y="44"/>
                </a:cxn>
                <a:cxn ang="0">
                  <a:pos x="0" y="45"/>
                </a:cxn>
                <a:cxn ang="0">
                  <a:pos x="15" y="62"/>
                </a:cxn>
                <a:cxn ang="0">
                  <a:pos x="43" y="70"/>
                </a:cxn>
                <a:cxn ang="0">
                  <a:pos x="87" y="49"/>
                </a:cxn>
                <a:cxn ang="0">
                  <a:pos x="87" y="49"/>
                </a:cxn>
                <a:cxn ang="0">
                  <a:pos x="87" y="49"/>
                </a:cxn>
                <a:cxn ang="0">
                  <a:pos x="100" y="19"/>
                </a:cxn>
                <a:cxn ang="0">
                  <a:pos x="95" y="0"/>
                </a:cxn>
                <a:cxn ang="0">
                  <a:pos x="93" y="1"/>
                </a:cxn>
              </a:cxnLst>
              <a:rect l="0" t="0" r="r" b="b"/>
              <a:pathLst>
                <a:path w="100" h="70">
                  <a:moveTo>
                    <a:pt x="93" y="1"/>
                  </a:moveTo>
                  <a:cubicBezTo>
                    <a:pt x="96" y="7"/>
                    <a:pt x="98" y="13"/>
                    <a:pt x="98" y="19"/>
                  </a:cubicBezTo>
                  <a:cubicBezTo>
                    <a:pt x="98" y="28"/>
                    <a:pt x="94" y="39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74" y="60"/>
                    <a:pt x="58" y="67"/>
                    <a:pt x="43" y="67"/>
                  </a:cubicBezTo>
                  <a:cubicBezTo>
                    <a:pt x="34" y="67"/>
                    <a:pt x="25" y="65"/>
                    <a:pt x="17" y="60"/>
                  </a:cubicBezTo>
                  <a:cubicBezTo>
                    <a:pt x="10" y="56"/>
                    <a:pt x="5" y="50"/>
                    <a:pt x="2" y="4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2"/>
                    <a:pt x="8" y="58"/>
                    <a:pt x="15" y="62"/>
                  </a:cubicBezTo>
                  <a:cubicBezTo>
                    <a:pt x="24" y="67"/>
                    <a:pt x="33" y="70"/>
                    <a:pt x="43" y="70"/>
                  </a:cubicBezTo>
                  <a:cubicBezTo>
                    <a:pt x="59" y="70"/>
                    <a:pt x="75" y="62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96" y="40"/>
                    <a:pt x="100" y="29"/>
                    <a:pt x="100" y="19"/>
                  </a:cubicBezTo>
                  <a:cubicBezTo>
                    <a:pt x="100" y="12"/>
                    <a:pt x="98" y="6"/>
                    <a:pt x="95" y="0"/>
                  </a:cubicBezTo>
                  <a:cubicBezTo>
                    <a:pt x="93" y="1"/>
                    <a:pt x="93" y="1"/>
                    <a:pt x="93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2" name="Freeform 1644"/>
            <p:cNvSpPr>
              <a:spLocks/>
            </p:cNvSpPr>
            <p:nvPr userDrawn="1"/>
          </p:nvSpPr>
          <p:spPr bwMode="auto">
            <a:xfrm>
              <a:off x="311" y="379"/>
              <a:ext cx="154" cy="78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65" y="17"/>
                </a:cxn>
                <a:cxn ang="0">
                  <a:pos x="65" y="17"/>
                </a:cxn>
                <a:cxn ang="0">
                  <a:pos x="65" y="17"/>
                </a:cxn>
                <a:cxn ang="0">
                  <a:pos x="22" y="37"/>
                </a:cxn>
                <a:cxn ang="0">
                  <a:pos x="1" y="32"/>
                </a:cxn>
                <a:cxn ang="0">
                  <a:pos x="0" y="34"/>
                </a:cxn>
                <a:cxn ang="0">
                  <a:pos x="22" y="39"/>
                </a:cxn>
                <a:cxn ang="0">
                  <a:pos x="67" y="19"/>
                </a:cxn>
                <a:cxn ang="0">
                  <a:pos x="67" y="19"/>
                </a:cxn>
                <a:cxn ang="0">
                  <a:pos x="67" y="19"/>
                </a:cxn>
                <a:cxn ang="0">
                  <a:pos x="77" y="1"/>
                </a:cxn>
                <a:cxn ang="0">
                  <a:pos x="75" y="0"/>
                </a:cxn>
              </a:cxnLst>
              <a:rect l="0" t="0" r="r" b="b"/>
              <a:pathLst>
                <a:path w="77" h="39">
                  <a:moveTo>
                    <a:pt x="75" y="0"/>
                  </a:moveTo>
                  <a:cubicBezTo>
                    <a:pt x="73" y="6"/>
                    <a:pt x="70" y="12"/>
                    <a:pt x="65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54" y="30"/>
                    <a:pt x="38" y="37"/>
                    <a:pt x="22" y="37"/>
                  </a:cubicBezTo>
                  <a:cubicBezTo>
                    <a:pt x="15" y="37"/>
                    <a:pt x="8" y="35"/>
                    <a:pt x="1" y="3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7" y="38"/>
                    <a:pt x="15" y="39"/>
                    <a:pt x="22" y="39"/>
                  </a:cubicBezTo>
                  <a:cubicBezTo>
                    <a:pt x="39" y="39"/>
                    <a:pt x="55" y="32"/>
                    <a:pt x="67" y="19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72" y="13"/>
                    <a:pt x="75" y="7"/>
                    <a:pt x="77" y="1"/>
                  </a:cubicBezTo>
                  <a:cubicBezTo>
                    <a:pt x="75" y="0"/>
                    <a:pt x="75" y="0"/>
                    <a:pt x="75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3" name="Freeform 1645"/>
            <p:cNvSpPr>
              <a:spLocks/>
            </p:cNvSpPr>
            <p:nvPr userDrawn="1"/>
          </p:nvSpPr>
          <p:spPr bwMode="auto">
            <a:xfrm>
              <a:off x="277" y="280"/>
              <a:ext cx="46" cy="16"/>
            </a:xfrm>
            <a:custGeom>
              <a:avLst/>
              <a:gdLst/>
              <a:ahLst/>
              <a:cxnLst>
                <a:cxn ang="0">
                  <a:pos x="23" y="3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12" y="2"/>
                </a:cxn>
                <a:cxn ang="0">
                  <a:pos x="22" y="5"/>
                </a:cxn>
                <a:cxn ang="0">
                  <a:pos x="23" y="3"/>
                </a:cxn>
              </a:cxnLst>
              <a:rect l="0" t="0" r="r" b="b"/>
              <a:pathLst>
                <a:path w="23" h="8">
                  <a:moveTo>
                    <a:pt x="23" y="3"/>
                  </a:moveTo>
                  <a:cubicBezTo>
                    <a:pt x="19" y="1"/>
                    <a:pt x="15" y="0"/>
                    <a:pt x="12" y="0"/>
                  </a:cubicBezTo>
                  <a:cubicBezTo>
                    <a:pt x="7" y="0"/>
                    <a:pt x="3" y="2"/>
                    <a:pt x="0" y="6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4"/>
                    <a:pt x="8" y="2"/>
                    <a:pt x="12" y="2"/>
                  </a:cubicBezTo>
                  <a:cubicBezTo>
                    <a:pt x="15" y="2"/>
                    <a:pt x="18" y="3"/>
                    <a:pt x="22" y="5"/>
                  </a:cubicBezTo>
                  <a:cubicBezTo>
                    <a:pt x="23" y="3"/>
                    <a:pt x="23" y="3"/>
                    <a:pt x="23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4" name="Freeform 1646"/>
            <p:cNvSpPr>
              <a:spLocks/>
            </p:cNvSpPr>
            <p:nvPr userDrawn="1"/>
          </p:nvSpPr>
          <p:spPr bwMode="auto">
            <a:xfrm>
              <a:off x="365" y="308"/>
              <a:ext cx="88" cy="103"/>
            </a:xfrm>
            <a:custGeom>
              <a:avLst/>
              <a:gdLst/>
              <a:ahLst/>
              <a:cxnLst>
                <a:cxn ang="0">
                  <a:pos x="44" y="50"/>
                </a:cxn>
                <a:cxn ang="0">
                  <a:pos x="28" y="24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26" y="25"/>
                </a:cxn>
                <a:cxn ang="0">
                  <a:pos x="42" y="51"/>
                </a:cxn>
                <a:cxn ang="0">
                  <a:pos x="44" y="50"/>
                </a:cxn>
              </a:cxnLst>
              <a:rect l="0" t="0" r="r" b="b"/>
              <a:pathLst>
                <a:path w="44" h="51">
                  <a:moveTo>
                    <a:pt x="44" y="50"/>
                  </a:moveTo>
                  <a:cubicBezTo>
                    <a:pt x="42" y="42"/>
                    <a:pt x="36" y="33"/>
                    <a:pt x="28" y="24"/>
                  </a:cubicBezTo>
                  <a:cubicBezTo>
                    <a:pt x="20" y="15"/>
                    <a:pt x="10" y="7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8" y="8"/>
                    <a:pt x="18" y="17"/>
                    <a:pt x="26" y="25"/>
                  </a:cubicBezTo>
                  <a:cubicBezTo>
                    <a:pt x="34" y="34"/>
                    <a:pt x="40" y="43"/>
                    <a:pt x="42" y="51"/>
                  </a:cubicBezTo>
                  <a:cubicBezTo>
                    <a:pt x="44" y="50"/>
                    <a:pt x="44" y="50"/>
                    <a:pt x="44" y="5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5" name="Freeform 1647"/>
            <p:cNvSpPr>
              <a:spLocks/>
            </p:cNvSpPr>
            <p:nvPr userDrawn="1"/>
          </p:nvSpPr>
          <p:spPr bwMode="auto">
            <a:xfrm>
              <a:off x="359" y="316"/>
              <a:ext cx="74" cy="117"/>
            </a:xfrm>
            <a:custGeom>
              <a:avLst/>
              <a:gdLst/>
              <a:ahLst/>
              <a:cxnLst>
                <a:cxn ang="0">
                  <a:pos x="37" y="58"/>
                </a:cxn>
                <a:cxn ang="0">
                  <a:pos x="37" y="58"/>
                </a:cxn>
                <a:cxn ang="0">
                  <a:pos x="33" y="44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21" y="29"/>
                </a:cxn>
                <a:cxn ang="0">
                  <a:pos x="31" y="45"/>
                </a:cxn>
                <a:cxn ang="0">
                  <a:pos x="35" y="58"/>
                </a:cxn>
                <a:cxn ang="0">
                  <a:pos x="35" y="58"/>
                </a:cxn>
                <a:cxn ang="0">
                  <a:pos x="37" y="58"/>
                </a:cxn>
              </a:cxnLst>
              <a:rect l="0" t="0" r="r" b="b"/>
              <a:pathLst>
                <a:path w="37" h="58">
                  <a:moveTo>
                    <a:pt x="37" y="58"/>
                  </a:moveTo>
                  <a:cubicBezTo>
                    <a:pt x="37" y="58"/>
                    <a:pt x="37" y="58"/>
                    <a:pt x="37" y="58"/>
                  </a:cubicBezTo>
                  <a:cubicBezTo>
                    <a:pt x="37" y="54"/>
                    <a:pt x="36" y="50"/>
                    <a:pt x="33" y="44"/>
                  </a:cubicBezTo>
                  <a:cubicBezTo>
                    <a:pt x="25" y="28"/>
                    <a:pt x="9" y="7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6"/>
                    <a:pt x="13" y="17"/>
                    <a:pt x="21" y="29"/>
                  </a:cubicBezTo>
                  <a:cubicBezTo>
                    <a:pt x="25" y="34"/>
                    <a:pt x="28" y="40"/>
                    <a:pt x="31" y="45"/>
                  </a:cubicBezTo>
                  <a:cubicBezTo>
                    <a:pt x="33" y="51"/>
                    <a:pt x="35" y="55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7" y="58"/>
                    <a:pt x="37" y="58"/>
                    <a:pt x="37" y="58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6" name="Freeform 1648"/>
            <p:cNvSpPr>
              <a:spLocks/>
            </p:cNvSpPr>
            <p:nvPr userDrawn="1"/>
          </p:nvSpPr>
          <p:spPr bwMode="auto">
            <a:xfrm>
              <a:off x="351" y="320"/>
              <a:ext cx="60" cy="129"/>
            </a:xfrm>
            <a:custGeom>
              <a:avLst/>
              <a:gdLst/>
              <a:ahLst/>
              <a:cxnLst>
                <a:cxn ang="0">
                  <a:pos x="30" y="64"/>
                </a:cxn>
                <a:cxn ang="0">
                  <a:pos x="28" y="59"/>
                </a:cxn>
                <a:cxn ang="0">
                  <a:pos x="14" y="25"/>
                </a:cxn>
                <a:cxn ang="0">
                  <a:pos x="7" y="9"/>
                </a:cxn>
                <a:cxn ang="0">
                  <a:pos x="4" y="3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5"/>
                </a:cxn>
                <a:cxn ang="0">
                  <a:pos x="17" y="37"/>
                </a:cxn>
                <a:cxn ang="0">
                  <a:pos x="24" y="54"/>
                </a:cxn>
                <a:cxn ang="0">
                  <a:pos x="27" y="64"/>
                </a:cxn>
                <a:cxn ang="0">
                  <a:pos x="30" y="64"/>
                </a:cxn>
              </a:cxnLst>
              <a:rect l="0" t="0" r="r" b="b"/>
              <a:pathLst>
                <a:path w="30" h="64">
                  <a:moveTo>
                    <a:pt x="30" y="64"/>
                  </a:moveTo>
                  <a:cubicBezTo>
                    <a:pt x="30" y="63"/>
                    <a:pt x="29" y="61"/>
                    <a:pt x="28" y="59"/>
                  </a:cubicBezTo>
                  <a:cubicBezTo>
                    <a:pt x="26" y="51"/>
                    <a:pt x="20" y="38"/>
                    <a:pt x="14" y="25"/>
                  </a:cubicBezTo>
                  <a:cubicBezTo>
                    <a:pt x="11" y="19"/>
                    <a:pt x="9" y="13"/>
                    <a:pt x="7" y="9"/>
                  </a:cubicBezTo>
                  <a:cubicBezTo>
                    <a:pt x="5" y="6"/>
                    <a:pt x="5" y="4"/>
                    <a:pt x="4" y="3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3"/>
                    <a:pt x="2" y="5"/>
                  </a:cubicBezTo>
                  <a:cubicBezTo>
                    <a:pt x="5" y="11"/>
                    <a:pt x="11" y="24"/>
                    <a:pt x="17" y="37"/>
                  </a:cubicBezTo>
                  <a:cubicBezTo>
                    <a:pt x="20" y="43"/>
                    <a:pt x="22" y="49"/>
                    <a:pt x="24" y="54"/>
                  </a:cubicBezTo>
                  <a:cubicBezTo>
                    <a:pt x="26" y="59"/>
                    <a:pt x="27" y="63"/>
                    <a:pt x="27" y="64"/>
                  </a:cubicBezTo>
                  <a:cubicBezTo>
                    <a:pt x="30" y="64"/>
                    <a:pt x="30" y="64"/>
                    <a:pt x="30" y="6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7" name="Freeform 1649"/>
            <p:cNvSpPr>
              <a:spLocks/>
            </p:cNvSpPr>
            <p:nvPr userDrawn="1"/>
          </p:nvSpPr>
          <p:spPr bwMode="auto">
            <a:xfrm>
              <a:off x="343" y="324"/>
              <a:ext cx="42" cy="135"/>
            </a:xfrm>
            <a:custGeom>
              <a:avLst/>
              <a:gdLst/>
              <a:ahLst/>
              <a:cxnLst>
                <a:cxn ang="0">
                  <a:pos x="21" y="65"/>
                </a:cxn>
                <a:cxn ang="0">
                  <a:pos x="16" y="54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8" y="35"/>
                </a:cxn>
                <a:cxn ang="0">
                  <a:pos x="14" y="54"/>
                </a:cxn>
                <a:cxn ang="0">
                  <a:pos x="19" y="67"/>
                </a:cxn>
                <a:cxn ang="0">
                  <a:pos x="21" y="65"/>
                </a:cxn>
              </a:cxnLst>
              <a:rect l="0" t="0" r="r" b="b"/>
              <a:pathLst>
                <a:path w="21" h="67">
                  <a:moveTo>
                    <a:pt x="21" y="65"/>
                  </a:moveTo>
                  <a:cubicBezTo>
                    <a:pt x="19" y="64"/>
                    <a:pt x="18" y="59"/>
                    <a:pt x="16" y="54"/>
                  </a:cubicBezTo>
                  <a:cubicBezTo>
                    <a:pt x="10" y="37"/>
                    <a:pt x="4" y="1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7"/>
                    <a:pt x="4" y="21"/>
                    <a:pt x="8" y="35"/>
                  </a:cubicBezTo>
                  <a:cubicBezTo>
                    <a:pt x="10" y="42"/>
                    <a:pt x="12" y="49"/>
                    <a:pt x="14" y="54"/>
                  </a:cubicBezTo>
                  <a:cubicBezTo>
                    <a:pt x="15" y="60"/>
                    <a:pt x="17" y="64"/>
                    <a:pt x="19" y="67"/>
                  </a:cubicBezTo>
                  <a:cubicBezTo>
                    <a:pt x="21" y="65"/>
                    <a:pt x="21" y="65"/>
                    <a:pt x="21" y="6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8" name="Freeform 1650"/>
            <p:cNvSpPr>
              <a:spLocks/>
            </p:cNvSpPr>
            <p:nvPr userDrawn="1"/>
          </p:nvSpPr>
          <p:spPr bwMode="auto">
            <a:xfrm>
              <a:off x="335" y="324"/>
              <a:ext cx="20" cy="135"/>
            </a:xfrm>
            <a:custGeom>
              <a:avLst/>
              <a:gdLst/>
              <a:ahLst/>
              <a:cxnLst>
                <a:cxn ang="0">
                  <a:pos x="10" y="66"/>
                </a:cxn>
                <a:cxn ang="0">
                  <a:pos x="4" y="45"/>
                </a:cxn>
                <a:cxn ang="0">
                  <a:pos x="2" y="18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1" y="45"/>
                </a:cxn>
                <a:cxn ang="0">
                  <a:pos x="8" y="67"/>
                </a:cxn>
                <a:cxn ang="0">
                  <a:pos x="10" y="66"/>
                </a:cxn>
              </a:cxnLst>
              <a:rect l="0" t="0" r="r" b="b"/>
              <a:pathLst>
                <a:path w="10" h="67">
                  <a:moveTo>
                    <a:pt x="10" y="66"/>
                  </a:moveTo>
                  <a:cubicBezTo>
                    <a:pt x="7" y="61"/>
                    <a:pt x="5" y="53"/>
                    <a:pt x="4" y="45"/>
                  </a:cubicBezTo>
                  <a:cubicBezTo>
                    <a:pt x="3" y="36"/>
                    <a:pt x="2" y="27"/>
                    <a:pt x="2" y="18"/>
                  </a:cubicBezTo>
                  <a:cubicBezTo>
                    <a:pt x="2" y="11"/>
                    <a:pt x="2" y="5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11"/>
                    <a:pt x="0" y="18"/>
                  </a:cubicBezTo>
                  <a:cubicBezTo>
                    <a:pt x="0" y="27"/>
                    <a:pt x="0" y="36"/>
                    <a:pt x="1" y="45"/>
                  </a:cubicBezTo>
                  <a:cubicBezTo>
                    <a:pt x="3" y="54"/>
                    <a:pt x="5" y="62"/>
                    <a:pt x="8" y="67"/>
                  </a:cubicBezTo>
                  <a:cubicBezTo>
                    <a:pt x="10" y="66"/>
                    <a:pt x="10" y="66"/>
                    <a:pt x="10" y="6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9" name="Freeform 1651"/>
            <p:cNvSpPr>
              <a:spLocks/>
            </p:cNvSpPr>
            <p:nvPr userDrawn="1"/>
          </p:nvSpPr>
          <p:spPr bwMode="auto">
            <a:xfrm>
              <a:off x="315" y="322"/>
              <a:ext cx="18" cy="13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45"/>
                </a:cxn>
                <a:cxn ang="0">
                  <a:pos x="3" y="65"/>
                </a:cxn>
                <a:cxn ang="0">
                  <a:pos x="5" y="63"/>
                </a:cxn>
                <a:cxn ang="0">
                  <a:pos x="2" y="45"/>
                </a:cxn>
                <a:cxn ang="0">
                  <a:pos x="9" y="1"/>
                </a:cxn>
                <a:cxn ang="0">
                  <a:pos x="7" y="0"/>
                </a:cxn>
              </a:cxnLst>
              <a:rect l="0" t="0" r="r" b="b"/>
              <a:pathLst>
                <a:path w="9" h="65">
                  <a:moveTo>
                    <a:pt x="7" y="0"/>
                  </a:moveTo>
                  <a:cubicBezTo>
                    <a:pt x="3" y="9"/>
                    <a:pt x="0" y="29"/>
                    <a:pt x="0" y="45"/>
                  </a:cubicBezTo>
                  <a:cubicBezTo>
                    <a:pt x="0" y="54"/>
                    <a:pt x="0" y="61"/>
                    <a:pt x="3" y="65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3" y="60"/>
                    <a:pt x="2" y="53"/>
                    <a:pt x="2" y="45"/>
                  </a:cubicBezTo>
                  <a:cubicBezTo>
                    <a:pt x="2" y="30"/>
                    <a:pt x="5" y="10"/>
                    <a:pt x="9" y="1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0" name="Freeform 1652"/>
            <p:cNvSpPr>
              <a:spLocks/>
            </p:cNvSpPr>
            <p:nvPr userDrawn="1"/>
          </p:nvSpPr>
          <p:spPr bwMode="auto">
            <a:xfrm>
              <a:off x="357" y="256"/>
              <a:ext cx="48" cy="22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19" y="2"/>
                </a:cxn>
                <a:cxn ang="0">
                  <a:pos x="23" y="3"/>
                </a:cxn>
                <a:cxn ang="0">
                  <a:pos x="24" y="1"/>
                </a:cxn>
                <a:cxn ang="0">
                  <a:pos x="19" y="0"/>
                </a:cxn>
                <a:cxn ang="0">
                  <a:pos x="0" y="10"/>
                </a:cxn>
                <a:cxn ang="0">
                  <a:pos x="2" y="11"/>
                </a:cxn>
              </a:cxnLst>
              <a:rect l="0" t="0" r="r" b="b"/>
              <a:pathLst>
                <a:path w="24" h="11">
                  <a:moveTo>
                    <a:pt x="2" y="11"/>
                  </a:moveTo>
                  <a:cubicBezTo>
                    <a:pt x="7" y="6"/>
                    <a:pt x="13" y="2"/>
                    <a:pt x="19" y="2"/>
                  </a:cubicBezTo>
                  <a:cubicBezTo>
                    <a:pt x="20" y="2"/>
                    <a:pt x="22" y="2"/>
                    <a:pt x="23" y="3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2" y="0"/>
                    <a:pt x="21" y="0"/>
                    <a:pt x="19" y="0"/>
                  </a:cubicBezTo>
                  <a:cubicBezTo>
                    <a:pt x="12" y="0"/>
                    <a:pt x="6" y="4"/>
                    <a:pt x="0" y="10"/>
                  </a:cubicBezTo>
                  <a:cubicBezTo>
                    <a:pt x="2" y="11"/>
                    <a:pt x="2" y="11"/>
                    <a:pt x="2" y="1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1" name="Freeform 1653"/>
            <p:cNvSpPr>
              <a:spLocks/>
            </p:cNvSpPr>
            <p:nvPr userDrawn="1"/>
          </p:nvSpPr>
          <p:spPr bwMode="auto">
            <a:xfrm>
              <a:off x="293" y="320"/>
              <a:ext cx="34" cy="115"/>
            </a:xfrm>
            <a:custGeom>
              <a:avLst/>
              <a:gdLst/>
              <a:ahLst/>
              <a:cxnLst>
                <a:cxn ang="0">
                  <a:pos x="3" y="56"/>
                </a:cxn>
                <a:cxn ang="0">
                  <a:pos x="2" y="47"/>
                </a:cxn>
                <a:cxn ang="0">
                  <a:pos x="17" y="1"/>
                </a:cxn>
                <a:cxn ang="0">
                  <a:pos x="15" y="0"/>
                </a:cxn>
                <a:cxn ang="0">
                  <a:pos x="0" y="47"/>
                </a:cxn>
                <a:cxn ang="0">
                  <a:pos x="0" y="57"/>
                </a:cxn>
                <a:cxn ang="0">
                  <a:pos x="3" y="56"/>
                </a:cxn>
              </a:cxnLst>
              <a:rect l="0" t="0" r="r" b="b"/>
              <a:pathLst>
                <a:path w="17" h="57">
                  <a:moveTo>
                    <a:pt x="3" y="56"/>
                  </a:moveTo>
                  <a:cubicBezTo>
                    <a:pt x="2" y="53"/>
                    <a:pt x="2" y="50"/>
                    <a:pt x="2" y="47"/>
                  </a:cubicBezTo>
                  <a:cubicBezTo>
                    <a:pt x="2" y="30"/>
                    <a:pt x="9" y="13"/>
                    <a:pt x="1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12"/>
                    <a:pt x="0" y="29"/>
                    <a:pt x="0" y="47"/>
                  </a:cubicBezTo>
                  <a:cubicBezTo>
                    <a:pt x="0" y="50"/>
                    <a:pt x="0" y="54"/>
                    <a:pt x="0" y="57"/>
                  </a:cubicBezTo>
                  <a:cubicBezTo>
                    <a:pt x="3" y="56"/>
                    <a:pt x="3" y="56"/>
                    <a:pt x="3" y="5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2" name="Freeform 1654"/>
            <p:cNvSpPr>
              <a:spLocks/>
            </p:cNvSpPr>
            <p:nvPr userDrawn="1"/>
          </p:nvSpPr>
          <p:spPr bwMode="auto">
            <a:xfrm>
              <a:off x="273" y="316"/>
              <a:ext cx="48" cy="97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" y="20"/>
                </a:cxn>
                <a:cxn ang="0">
                  <a:pos x="0" y="44"/>
                </a:cxn>
                <a:cxn ang="0">
                  <a:pos x="1" y="48"/>
                </a:cxn>
                <a:cxn ang="0">
                  <a:pos x="3" y="48"/>
                </a:cxn>
                <a:cxn ang="0">
                  <a:pos x="3" y="44"/>
                </a:cxn>
                <a:cxn ang="0">
                  <a:pos x="9" y="21"/>
                </a:cxn>
                <a:cxn ang="0">
                  <a:pos x="24" y="2"/>
                </a:cxn>
                <a:cxn ang="0">
                  <a:pos x="22" y="0"/>
                </a:cxn>
              </a:cxnLst>
              <a:rect l="0" t="0" r="r" b="b"/>
              <a:pathLst>
                <a:path w="24" h="48">
                  <a:moveTo>
                    <a:pt x="22" y="0"/>
                  </a:moveTo>
                  <a:cubicBezTo>
                    <a:pt x="17" y="5"/>
                    <a:pt x="12" y="12"/>
                    <a:pt x="7" y="20"/>
                  </a:cubicBezTo>
                  <a:cubicBezTo>
                    <a:pt x="3" y="28"/>
                    <a:pt x="0" y="37"/>
                    <a:pt x="0" y="44"/>
                  </a:cubicBezTo>
                  <a:cubicBezTo>
                    <a:pt x="0" y="45"/>
                    <a:pt x="1" y="47"/>
                    <a:pt x="1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6"/>
                    <a:pt x="3" y="45"/>
                    <a:pt x="3" y="44"/>
                  </a:cubicBezTo>
                  <a:cubicBezTo>
                    <a:pt x="3" y="37"/>
                    <a:pt x="5" y="29"/>
                    <a:pt x="9" y="21"/>
                  </a:cubicBezTo>
                  <a:cubicBezTo>
                    <a:pt x="13" y="13"/>
                    <a:pt x="19" y="6"/>
                    <a:pt x="24" y="2"/>
                  </a:cubicBez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3" name="Freeform 1655"/>
            <p:cNvSpPr>
              <a:spLocks/>
            </p:cNvSpPr>
            <p:nvPr userDrawn="1"/>
          </p:nvSpPr>
          <p:spPr bwMode="auto">
            <a:xfrm>
              <a:off x="263" y="310"/>
              <a:ext cx="54" cy="79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8" y="17"/>
                </a:cxn>
                <a:cxn ang="0">
                  <a:pos x="0" y="36"/>
                </a:cxn>
                <a:cxn ang="0">
                  <a:pos x="0" y="39"/>
                </a:cxn>
                <a:cxn ang="0">
                  <a:pos x="2" y="38"/>
                </a:cxn>
                <a:cxn ang="0">
                  <a:pos x="2" y="36"/>
                </a:cxn>
                <a:cxn ang="0">
                  <a:pos x="10" y="18"/>
                </a:cxn>
                <a:cxn ang="0">
                  <a:pos x="27" y="2"/>
                </a:cxn>
                <a:cxn ang="0">
                  <a:pos x="26" y="0"/>
                </a:cxn>
              </a:cxnLst>
              <a:rect l="0" t="0" r="r" b="b"/>
              <a:pathLst>
                <a:path w="27" h="39">
                  <a:moveTo>
                    <a:pt x="26" y="0"/>
                  </a:moveTo>
                  <a:cubicBezTo>
                    <a:pt x="19" y="4"/>
                    <a:pt x="13" y="10"/>
                    <a:pt x="8" y="17"/>
                  </a:cubicBezTo>
                  <a:cubicBezTo>
                    <a:pt x="3" y="23"/>
                    <a:pt x="0" y="31"/>
                    <a:pt x="0" y="36"/>
                  </a:cubicBezTo>
                  <a:cubicBezTo>
                    <a:pt x="0" y="37"/>
                    <a:pt x="0" y="38"/>
                    <a:pt x="0" y="39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7"/>
                    <a:pt x="2" y="36"/>
                  </a:cubicBezTo>
                  <a:cubicBezTo>
                    <a:pt x="2" y="32"/>
                    <a:pt x="5" y="25"/>
                    <a:pt x="10" y="18"/>
                  </a:cubicBezTo>
                  <a:cubicBezTo>
                    <a:pt x="15" y="12"/>
                    <a:pt x="21" y="6"/>
                    <a:pt x="27" y="2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4" name="Freeform 1656"/>
            <p:cNvSpPr>
              <a:spLocks/>
            </p:cNvSpPr>
            <p:nvPr userDrawn="1"/>
          </p:nvSpPr>
          <p:spPr bwMode="auto">
            <a:xfrm>
              <a:off x="257" y="304"/>
              <a:ext cx="58" cy="5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9" y="1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3" y="28"/>
                </a:cxn>
                <a:cxn ang="0">
                  <a:pos x="3" y="28"/>
                </a:cxn>
                <a:cxn ang="0">
                  <a:pos x="11" y="14"/>
                </a:cxn>
                <a:cxn ang="0">
                  <a:pos x="29" y="2"/>
                </a:cxn>
                <a:cxn ang="0">
                  <a:pos x="28" y="0"/>
                </a:cxn>
              </a:cxnLst>
              <a:rect l="0" t="0" r="r" b="b"/>
              <a:pathLst>
                <a:path w="29" h="28">
                  <a:moveTo>
                    <a:pt x="28" y="0"/>
                  </a:moveTo>
                  <a:cubicBezTo>
                    <a:pt x="21" y="2"/>
                    <a:pt x="14" y="7"/>
                    <a:pt x="9" y="12"/>
                  </a:cubicBezTo>
                  <a:cubicBezTo>
                    <a:pt x="4" y="17"/>
                    <a:pt x="0" y="23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3" y="24"/>
                    <a:pt x="6" y="19"/>
                    <a:pt x="11" y="14"/>
                  </a:cubicBezTo>
                  <a:cubicBezTo>
                    <a:pt x="15" y="9"/>
                    <a:pt x="22" y="4"/>
                    <a:pt x="29" y="2"/>
                  </a:cubicBezTo>
                  <a:cubicBezTo>
                    <a:pt x="28" y="0"/>
                    <a:pt x="28" y="0"/>
                    <a:pt x="28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5" name="Freeform 1657"/>
            <p:cNvSpPr>
              <a:spLocks/>
            </p:cNvSpPr>
            <p:nvPr userDrawn="1"/>
          </p:nvSpPr>
          <p:spPr bwMode="auto">
            <a:xfrm>
              <a:off x="259" y="296"/>
              <a:ext cx="56" cy="3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9" y="7"/>
                </a:cxn>
                <a:cxn ang="0">
                  <a:pos x="0" y="19"/>
                </a:cxn>
                <a:cxn ang="0">
                  <a:pos x="2" y="19"/>
                </a:cxn>
                <a:cxn ang="0">
                  <a:pos x="11" y="9"/>
                </a:cxn>
                <a:cxn ang="0">
                  <a:pos x="28" y="3"/>
                </a:cxn>
                <a:cxn ang="0">
                  <a:pos x="28" y="0"/>
                </a:cxn>
              </a:cxnLst>
              <a:rect l="0" t="0" r="r" b="b"/>
              <a:pathLst>
                <a:path w="28" h="19">
                  <a:moveTo>
                    <a:pt x="28" y="0"/>
                  </a:moveTo>
                  <a:cubicBezTo>
                    <a:pt x="21" y="1"/>
                    <a:pt x="14" y="4"/>
                    <a:pt x="9" y="7"/>
                  </a:cubicBezTo>
                  <a:cubicBezTo>
                    <a:pt x="4" y="11"/>
                    <a:pt x="1" y="15"/>
                    <a:pt x="0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7"/>
                    <a:pt x="6" y="13"/>
                    <a:pt x="11" y="9"/>
                  </a:cubicBezTo>
                  <a:cubicBezTo>
                    <a:pt x="15" y="6"/>
                    <a:pt x="21" y="3"/>
                    <a:pt x="28" y="3"/>
                  </a:cubicBezTo>
                  <a:cubicBezTo>
                    <a:pt x="28" y="0"/>
                    <a:pt x="28" y="0"/>
                    <a:pt x="28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6" name="Freeform 1658"/>
            <p:cNvSpPr>
              <a:spLocks/>
            </p:cNvSpPr>
            <p:nvPr userDrawn="1"/>
          </p:nvSpPr>
          <p:spPr bwMode="auto">
            <a:xfrm>
              <a:off x="267" y="290"/>
              <a:ext cx="50" cy="2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0" y="0"/>
                </a:cxn>
                <a:cxn ang="0">
                  <a:pos x="0" y="10"/>
                </a:cxn>
                <a:cxn ang="0">
                  <a:pos x="2" y="11"/>
                </a:cxn>
                <a:cxn ang="0">
                  <a:pos x="20" y="2"/>
                </a:cxn>
                <a:cxn ang="0">
                  <a:pos x="25" y="3"/>
                </a:cxn>
                <a:cxn ang="0">
                  <a:pos x="25" y="0"/>
                </a:cxn>
              </a:cxnLst>
              <a:rect l="0" t="0" r="r" b="b"/>
              <a:pathLst>
                <a:path w="25" h="11">
                  <a:moveTo>
                    <a:pt x="25" y="0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10" y="0"/>
                    <a:pt x="2" y="5"/>
                    <a:pt x="0" y="1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7"/>
                    <a:pt x="10" y="2"/>
                    <a:pt x="20" y="2"/>
                  </a:cubicBezTo>
                  <a:cubicBezTo>
                    <a:pt x="21" y="2"/>
                    <a:pt x="23" y="3"/>
                    <a:pt x="25" y="3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7" name="Freeform 1659"/>
            <p:cNvSpPr>
              <a:spLocks/>
            </p:cNvSpPr>
            <p:nvPr userDrawn="1"/>
          </p:nvSpPr>
          <p:spPr bwMode="auto">
            <a:xfrm>
              <a:off x="299" y="268"/>
              <a:ext cx="28" cy="16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13" y="8"/>
                </a:cxn>
                <a:cxn ang="0">
                  <a:pos x="14" y="6"/>
                </a:cxn>
              </a:cxnLst>
              <a:rect l="0" t="0" r="r" b="b"/>
              <a:pathLst>
                <a:path w="14" h="8">
                  <a:moveTo>
                    <a:pt x="14" y="6"/>
                  </a:moveTo>
                  <a:cubicBezTo>
                    <a:pt x="9" y="2"/>
                    <a:pt x="5" y="0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4" y="3"/>
                    <a:pt x="7" y="4"/>
                    <a:pt x="13" y="8"/>
                  </a:cubicBezTo>
                  <a:cubicBezTo>
                    <a:pt x="14" y="6"/>
                    <a:pt x="14" y="6"/>
                    <a:pt x="14" y="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8" name="Freeform 1660"/>
            <p:cNvSpPr>
              <a:spLocks/>
            </p:cNvSpPr>
            <p:nvPr userDrawn="1"/>
          </p:nvSpPr>
          <p:spPr bwMode="auto">
            <a:xfrm>
              <a:off x="371" y="290"/>
              <a:ext cx="92" cy="3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7" y="2"/>
                </a:cxn>
                <a:cxn ang="0">
                  <a:pos x="30" y="6"/>
                </a:cxn>
                <a:cxn ang="0">
                  <a:pos x="44" y="16"/>
                </a:cxn>
                <a:cxn ang="0">
                  <a:pos x="46" y="15"/>
                </a:cxn>
                <a:cxn ang="0">
                  <a:pos x="31" y="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46" h="16">
                  <a:moveTo>
                    <a:pt x="0" y="2"/>
                  </a:moveTo>
                  <a:cubicBezTo>
                    <a:pt x="2" y="2"/>
                    <a:pt x="5" y="2"/>
                    <a:pt x="7" y="2"/>
                  </a:cubicBezTo>
                  <a:cubicBezTo>
                    <a:pt x="15" y="2"/>
                    <a:pt x="23" y="3"/>
                    <a:pt x="30" y="6"/>
                  </a:cubicBezTo>
                  <a:cubicBezTo>
                    <a:pt x="37" y="8"/>
                    <a:pt x="42" y="12"/>
                    <a:pt x="44" y="16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4" y="10"/>
                    <a:pt x="38" y="6"/>
                    <a:pt x="31" y="3"/>
                  </a:cubicBezTo>
                  <a:cubicBezTo>
                    <a:pt x="23" y="1"/>
                    <a:pt x="15" y="0"/>
                    <a:pt x="7" y="0"/>
                  </a:cubicBezTo>
                  <a:cubicBezTo>
                    <a:pt x="5" y="0"/>
                    <a:pt x="2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9" name="Freeform 1661"/>
            <p:cNvSpPr>
              <a:spLocks/>
            </p:cNvSpPr>
            <p:nvPr userDrawn="1"/>
          </p:nvSpPr>
          <p:spPr bwMode="auto">
            <a:xfrm>
              <a:off x="371" y="296"/>
              <a:ext cx="98" cy="5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11"/>
                </a:cxn>
                <a:cxn ang="0">
                  <a:pos x="41" y="19"/>
                </a:cxn>
                <a:cxn ang="0">
                  <a:pos x="47" y="28"/>
                </a:cxn>
                <a:cxn ang="0">
                  <a:pos x="49" y="28"/>
                </a:cxn>
                <a:cxn ang="0">
                  <a:pos x="42" y="17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49" h="28">
                  <a:moveTo>
                    <a:pt x="0" y="2"/>
                  </a:moveTo>
                  <a:cubicBezTo>
                    <a:pt x="8" y="3"/>
                    <a:pt x="19" y="6"/>
                    <a:pt x="28" y="11"/>
                  </a:cubicBezTo>
                  <a:cubicBezTo>
                    <a:pt x="33" y="13"/>
                    <a:pt x="38" y="16"/>
                    <a:pt x="41" y="19"/>
                  </a:cubicBezTo>
                  <a:cubicBezTo>
                    <a:pt x="44" y="22"/>
                    <a:pt x="46" y="25"/>
                    <a:pt x="47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8" y="24"/>
                    <a:pt x="46" y="21"/>
                    <a:pt x="42" y="17"/>
                  </a:cubicBezTo>
                  <a:cubicBezTo>
                    <a:pt x="32" y="8"/>
                    <a:pt x="12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0" name="Freeform 1662"/>
            <p:cNvSpPr>
              <a:spLocks/>
            </p:cNvSpPr>
            <p:nvPr userDrawn="1"/>
          </p:nvSpPr>
          <p:spPr bwMode="auto">
            <a:xfrm>
              <a:off x="369" y="304"/>
              <a:ext cx="96" cy="8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17"/>
                </a:cxn>
                <a:cxn ang="0">
                  <a:pos x="40" y="28"/>
                </a:cxn>
                <a:cxn ang="0">
                  <a:pos x="46" y="40"/>
                </a:cxn>
                <a:cxn ang="0">
                  <a:pos x="48" y="40"/>
                </a:cxn>
                <a:cxn ang="0">
                  <a:pos x="42" y="27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48" h="40">
                  <a:moveTo>
                    <a:pt x="0" y="2"/>
                  </a:moveTo>
                  <a:cubicBezTo>
                    <a:pt x="7" y="4"/>
                    <a:pt x="18" y="10"/>
                    <a:pt x="28" y="17"/>
                  </a:cubicBezTo>
                  <a:cubicBezTo>
                    <a:pt x="33" y="20"/>
                    <a:pt x="37" y="24"/>
                    <a:pt x="40" y="28"/>
                  </a:cubicBezTo>
                  <a:cubicBezTo>
                    <a:pt x="43" y="32"/>
                    <a:pt x="45" y="36"/>
                    <a:pt x="46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35"/>
                    <a:pt x="45" y="31"/>
                    <a:pt x="42" y="27"/>
                  </a:cubicBezTo>
                  <a:cubicBezTo>
                    <a:pt x="32" y="14"/>
                    <a:pt x="12" y="3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1" name="Freeform 1663"/>
            <p:cNvSpPr>
              <a:spLocks/>
            </p:cNvSpPr>
            <p:nvPr userDrawn="1"/>
          </p:nvSpPr>
          <p:spPr bwMode="auto">
            <a:xfrm>
              <a:off x="369" y="278"/>
              <a:ext cx="76" cy="12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20" y="2"/>
                </a:cxn>
                <a:cxn ang="0">
                  <a:pos x="31" y="3"/>
                </a:cxn>
                <a:cxn ang="0">
                  <a:pos x="36" y="6"/>
                </a:cxn>
                <a:cxn ang="0">
                  <a:pos x="38" y="5"/>
                </a:cxn>
                <a:cxn ang="0">
                  <a:pos x="31" y="1"/>
                </a:cxn>
                <a:cxn ang="0">
                  <a:pos x="20" y="0"/>
                </a:cxn>
                <a:cxn ang="0">
                  <a:pos x="0" y="3"/>
                </a:cxn>
                <a:cxn ang="0">
                  <a:pos x="1" y="5"/>
                </a:cxn>
              </a:cxnLst>
              <a:rect l="0" t="0" r="r" b="b"/>
              <a:pathLst>
                <a:path w="38" h="6">
                  <a:moveTo>
                    <a:pt x="1" y="5"/>
                  </a:moveTo>
                  <a:cubicBezTo>
                    <a:pt x="7" y="3"/>
                    <a:pt x="14" y="2"/>
                    <a:pt x="20" y="2"/>
                  </a:cubicBezTo>
                  <a:cubicBezTo>
                    <a:pt x="24" y="2"/>
                    <a:pt x="28" y="2"/>
                    <a:pt x="31" y="3"/>
                  </a:cubicBezTo>
                  <a:cubicBezTo>
                    <a:pt x="33" y="4"/>
                    <a:pt x="35" y="5"/>
                    <a:pt x="36" y="6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7" y="3"/>
                    <a:pt x="34" y="2"/>
                    <a:pt x="31" y="1"/>
                  </a:cubicBezTo>
                  <a:cubicBezTo>
                    <a:pt x="28" y="0"/>
                    <a:pt x="24" y="0"/>
                    <a:pt x="20" y="0"/>
                  </a:cubicBezTo>
                  <a:cubicBezTo>
                    <a:pt x="14" y="0"/>
                    <a:pt x="6" y="1"/>
                    <a:pt x="0" y="3"/>
                  </a:cubicBezTo>
                  <a:cubicBezTo>
                    <a:pt x="1" y="5"/>
                    <a:pt x="1" y="5"/>
                    <a:pt x="1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2" name="Freeform 1664"/>
            <p:cNvSpPr>
              <a:spLocks/>
            </p:cNvSpPr>
            <p:nvPr userDrawn="1"/>
          </p:nvSpPr>
          <p:spPr bwMode="auto">
            <a:xfrm>
              <a:off x="365" y="264"/>
              <a:ext cx="62" cy="20"/>
            </a:xfrm>
            <a:custGeom>
              <a:avLst/>
              <a:gdLst/>
              <a:ahLst/>
              <a:cxnLst>
                <a:cxn ang="0">
                  <a:pos x="1" y="10"/>
                </a:cxn>
                <a:cxn ang="0">
                  <a:pos x="22" y="3"/>
                </a:cxn>
                <a:cxn ang="0">
                  <a:pos x="29" y="5"/>
                </a:cxn>
                <a:cxn ang="0">
                  <a:pos x="31" y="3"/>
                </a:cxn>
                <a:cxn ang="0">
                  <a:pos x="22" y="0"/>
                </a:cxn>
                <a:cxn ang="0">
                  <a:pos x="0" y="8"/>
                </a:cxn>
                <a:cxn ang="0">
                  <a:pos x="1" y="10"/>
                </a:cxn>
              </a:cxnLst>
              <a:rect l="0" t="0" r="r" b="b"/>
              <a:pathLst>
                <a:path w="31" h="10">
                  <a:moveTo>
                    <a:pt x="1" y="10"/>
                  </a:moveTo>
                  <a:cubicBezTo>
                    <a:pt x="8" y="5"/>
                    <a:pt x="16" y="3"/>
                    <a:pt x="22" y="3"/>
                  </a:cubicBezTo>
                  <a:cubicBezTo>
                    <a:pt x="25" y="3"/>
                    <a:pt x="28" y="3"/>
                    <a:pt x="29" y="5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29" y="1"/>
                    <a:pt x="25" y="0"/>
                    <a:pt x="22" y="0"/>
                  </a:cubicBezTo>
                  <a:cubicBezTo>
                    <a:pt x="15" y="0"/>
                    <a:pt x="7" y="3"/>
                    <a:pt x="0" y="8"/>
                  </a:cubicBezTo>
                  <a:cubicBezTo>
                    <a:pt x="1" y="10"/>
                    <a:pt x="1" y="10"/>
                    <a:pt x="1" y="1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3" name="Freeform 1665"/>
            <p:cNvSpPr>
              <a:spLocks/>
            </p:cNvSpPr>
            <p:nvPr userDrawn="1"/>
          </p:nvSpPr>
          <p:spPr bwMode="auto">
            <a:xfrm>
              <a:off x="319" y="258"/>
              <a:ext cx="14" cy="22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5" y="5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3" y="6"/>
                </a:cxn>
                <a:cxn ang="0">
                  <a:pos x="5" y="11"/>
                </a:cxn>
                <a:cxn ang="0">
                  <a:pos x="7" y="10"/>
                </a:cxn>
              </a:cxnLst>
              <a:rect l="0" t="0" r="r" b="b"/>
              <a:pathLst>
                <a:path w="7" h="11">
                  <a:moveTo>
                    <a:pt x="7" y="10"/>
                  </a:moveTo>
                  <a:cubicBezTo>
                    <a:pt x="7" y="9"/>
                    <a:pt x="6" y="7"/>
                    <a:pt x="5" y="5"/>
                  </a:cubicBezTo>
                  <a:cubicBezTo>
                    <a:pt x="4" y="3"/>
                    <a:pt x="3" y="1"/>
                    <a:pt x="2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2" y="4"/>
                    <a:pt x="3" y="6"/>
                  </a:cubicBezTo>
                  <a:cubicBezTo>
                    <a:pt x="4" y="8"/>
                    <a:pt x="5" y="10"/>
                    <a:pt x="5" y="11"/>
                  </a:cubicBezTo>
                  <a:cubicBezTo>
                    <a:pt x="7" y="10"/>
                    <a:pt x="7" y="10"/>
                    <a:pt x="7" y="1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4" name="Freeform 1666"/>
            <p:cNvSpPr>
              <a:spLocks/>
            </p:cNvSpPr>
            <p:nvPr userDrawn="1"/>
          </p:nvSpPr>
          <p:spPr bwMode="auto">
            <a:xfrm>
              <a:off x="335" y="254"/>
              <a:ext cx="6" cy="22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11"/>
                </a:cxn>
                <a:cxn ang="0">
                  <a:pos x="3" y="11"/>
                </a:cxn>
              </a:cxnLst>
              <a:rect l="0" t="0" r="r" b="b"/>
              <a:pathLst>
                <a:path w="3" h="11">
                  <a:moveTo>
                    <a:pt x="3" y="11"/>
                  </a:moveTo>
                  <a:cubicBezTo>
                    <a:pt x="3" y="9"/>
                    <a:pt x="3" y="4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4"/>
                    <a:pt x="1" y="9"/>
                    <a:pt x="1" y="11"/>
                  </a:cubicBezTo>
                  <a:cubicBezTo>
                    <a:pt x="3" y="11"/>
                    <a:pt x="3" y="11"/>
                    <a:pt x="3" y="1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5" name="Freeform 1667"/>
            <p:cNvSpPr>
              <a:spLocks/>
            </p:cNvSpPr>
            <p:nvPr userDrawn="1"/>
          </p:nvSpPr>
          <p:spPr bwMode="auto">
            <a:xfrm>
              <a:off x="351" y="250"/>
              <a:ext cx="32" cy="26"/>
            </a:xfrm>
            <a:custGeom>
              <a:avLst/>
              <a:gdLst/>
              <a:ahLst/>
              <a:cxnLst>
                <a:cxn ang="0">
                  <a:pos x="2" y="13"/>
                </a:cxn>
                <a:cxn ang="0">
                  <a:pos x="9" y="4"/>
                </a:cxn>
                <a:cxn ang="0">
                  <a:pos x="14" y="2"/>
                </a:cxn>
                <a:cxn ang="0">
                  <a:pos x="15" y="3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0" y="12"/>
                </a:cxn>
                <a:cxn ang="0">
                  <a:pos x="2" y="13"/>
                </a:cxn>
              </a:cxnLst>
              <a:rect l="0" t="0" r="r" b="b"/>
              <a:pathLst>
                <a:path w="16" h="13">
                  <a:moveTo>
                    <a:pt x="2" y="13"/>
                  </a:moveTo>
                  <a:cubicBezTo>
                    <a:pt x="5" y="9"/>
                    <a:pt x="7" y="6"/>
                    <a:pt x="9" y="4"/>
                  </a:cubicBezTo>
                  <a:cubicBezTo>
                    <a:pt x="11" y="3"/>
                    <a:pt x="13" y="2"/>
                    <a:pt x="14" y="2"/>
                  </a:cubicBezTo>
                  <a:cubicBezTo>
                    <a:pt x="15" y="2"/>
                    <a:pt x="15" y="2"/>
                    <a:pt x="15" y="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2" y="0"/>
                    <a:pt x="10" y="1"/>
                    <a:pt x="8" y="2"/>
                  </a:cubicBezTo>
                  <a:cubicBezTo>
                    <a:pt x="5" y="4"/>
                    <a:pt x="3" y="7"/>
                    <a:pt x="0" y="12"/>
                  </a:cubicBezTo>
                  <a:cubicBezTo>
                    <a:pt x="2" y="13"/>
                    <a:pt x="2" y="13"/>
                    <a:pt x="2" y="1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6" name="Freeform 1668"/>
            <p:cNvSpPr>
              <a:spLocks/>
            </p:cNvSpPr>
            <p:nvPr userDrawn="1"/>
          </p:nvSpPr>
          <p:spPr bwMode="auto">
            <a:xfrm>
              <a:off x="343" y="248"/>
              <a:ext cx="14" cy="28"/>
            </a:xfrm>
            <a:custGeom>
              <a:avLst/>
              <a:gdLst/>
              <a:ahLst/>
              <a:cxnLst>
                <a:cxn ang="0">
                  <a:pos x="3" y="14"/>
                </a:cxn>
                <a:cxn ang="0">
                  <a:pos x="6" y="4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5"/>
                </a:cxn>
                <a:cxn ang="0">
                  <a:pos x="0" y="13"/>
                </a:cxn>
                <a:cxn ang="0">
                  <a:pos x="3" y="14"/>
                </a:cxn>
              </a:cxnLst>
              <a:rect l="0" t="0" r="r" b="b"/>
              <a:pathLst>
                <a:path w="7" h="14">
                  <a:moveTo>
                    <a:pt x="3" y="14"/>
                  </a:moveTo>
                  <a:cubicBezTo>
                    <a:pt x="4" y="8"/>
                    <a:pt x="5" y="6"/>
                    <a:pt x="6" y="4"/>
                  </a:cubicBezTo>
                  <a:cubicBezTo>
                    <a:pt x="6" y="4"/>
                    <a:pt x="6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2"/>
                    <a:pt x="4" y="3"/>
                    <a:pt x="3" y="5"/>
                  </a:cubicBezTo>
                  <a:cubicBezTo>
                    <a:pt x="2" y="6"/>
                    <a:pt x="1" y="9"/>
                    <a:pt x="0" y="13"/>
                  </a:cubicBezTo>
                  <a:cubicBezTo>
                    <a:pt x="3" y="14"/>
                    <a:pt x="3" y="14"/>
                    <a:pt x="3" y="1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7" name="Freeform 1669"/>
            <p:cNvSpPr>
              <a:spLocks/>
            </p:cNvSpPr>
            <p:nvPr userDrawn="1"/>
          </p:nvSpPr>
          <p:spPr bwMode="auto">
            <a:xfrm>
              <a:off x="319" y="306"/>
              <a:ext cx="16" cy="43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6" y="5"/>
                </a:cxn>
                <a:cxn ang="0">
                  <a:pos x="6" y="5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8" y="9"/>
                </a:cxn>
                <a:cxn ang="0">
                  <a:pos x="7" y="10"/>
                </a:cxn>
                <a:cxn ang="0">
                  <a:pos x="7" y="10"/>
                </a:cxn>
                <a:cxn ang="0">
                  <a:pos x="7" y="11"/>
                </a:cxn>
                <a:cxn ang="0">
                  <a:pos x="8" y="11"/>
                </a:cxn>
                <a:cxn ang="0">
                  <a:pos x="6" y="13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6" y="15"/>
                </a:cxn>
                <a:cxn ang="0">
                  <a:pos x="6" y="14"/>
                </a:cxn>
                <a:cxn ang="0">
                  <a:pos x="5" y="16"/>
                </a:cxn>
                <a:cxn ang="0">
                  <a:pos x="5" y="16"/>
                </a:cxn>
                <a:cxn ang="0">
                  <a:pos x="4" y="21"/>
                </a:cxn>
                <a:cxn ang="0">
                  <a:pos x="2" y="17"/>
                </a:cxn>
                <a:cxn ang="0">
                  <a:pos x="2" y="17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1" y="12"/>
                </a:cxn>
                <a:cxn ang="0">
                  <a:pos x="1" y="12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</a:cxnLst>
              <a:rect l="0" t="0" r="r" b="b"/>
              <a:pathLst>
                <a:path w="8" h="21">
                  <a:moveTo>
                    <a:pt x="3" y="1"/>
                  </a:moveTo>
                  <a:cubicBezTo>
                    <a:pt x="3" y="1"/>
                    <a:pt x="3" y="1"/>
                    <a:pt x="4" y="1"/>
                  </a:cubicBezTo>
                  <a:cubicBezTo>
                    <a:pt x="4" y="0"/>
                    <a:pt x="4" y="2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6" y="4"/>
                    <a:pt x="6" y="5"/>
                  </a:cubicBezTo>
                  <a:cubicBezTo>
                    <a:pt x="6" y="5"/>
                    <a:pt x="7" y="5"/>
                    <a:pt x="6" y="5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6" y="11"/>
                    <a:pt x="8" y="9"/>
                  </a:cubicBezTo>
                  <a:cubicBezTo>
                    <a:pt x="8" y="10"/>
                    <a:pt x="8" y="10"/>
                    <a:pt x="7" y="10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0"/>
                    <a:pt x="8" y="10"/>
                    <a:pt x="8" y="11"/>
                  </a:cubicBezTo>
                  <a:cubicBezTo>
                    <a:pt x="7" y="11"/>
                    <a:pt x="8" y="13"/>
                    <a:pt x="6" y="13"/>
                  </a:cubicBezTo>
                  <a:cubicBezTo>
                    <a:pt x="7" y="13"/>
                    <a:pt x="7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5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8"/>
                    <a:pt x="5" y="20"/>
                    <a:pt x="4" y="21"/>
                  </a:cubicBezTo>
                  <a:cubicBezTo>
                    <a:pt x="3" y="21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" y="16"/>
                    <a:pt x="1" y="13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0"/>
                    <a:pt x="1" y="12"/>
                    <a:pt x="1" y="12"/>
                  </a:cubicBezTo>
                  <a:cubicBezTo>
                    <a:pt x="1" y="11"/>
                    <a:pt x="1" y="9"/>
                    <a:pt x="0" y="8"/>
                  </a:cubicBezTo>
                  <a:cubicBezTo>
                    <a:pt x="0" y="10"/>
                    <a:pt x="0" y="0"/>
                    <a:pt x="2" y="2"/>
                  </a:cubicBezTo>
                  <a:cubicBezTo>
                    <a:pt x="2" y="4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8" name="Freeform 1670"/>
            <p:cNvSpPr>
              <a:spLocks/>
            </p:cNvSpPr>
            <p:nvPr userDrawn="1"/>
          </p:nvSpPr>
          <p:spPr bwMode="auto">
            <a:xfrm>
              <a:off x="261" y="33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9" name="Freeform 1671"/>
            <p:cNvSpPr>
              <a:spLocks/>
            </p:cNvSpPr>
            <p:nvPr userDrawn="1"/>
          </p:nvSpPr>
          <p:spPr bwMode="auto">
            <a:xfrm>
              <a:off x="261" y="341"/>
              <a:ext cx="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0" name="Freeform 1672"/>
            <p:cNvSpPr>
              <a:spLocks/>
            </p:cNvSpPr>
            <p:nvPr userDrawn="1"/>
          </p:nvSpPr>
          <p:spPr bwMode="auto">
            <a:xfrm>
              <a:off x="465" y="35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1" name="Freeform 1673"/>
            <p:cNvSpPr>
              <a:spLocks/>
            </p:cNvSpPr>
            <p:nvPr userDrawn="1"/>
          </p:nvSpPr>
          <p:spPr bwMode="auto">
            <a:xfrm>
              <a:off x="457" y="337"/>
              <a:ext cx="10" cy="34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11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7"/>
                </a:cxn>
                <a:cxn ang="0">
                  <a:pos x="3" y="11"/>
                </a:cxn>
                <a:cxn ang="0">
                  <a:pos x="3" y="12"/>
                </a:cxn>
                <a:cxn ang="0">
                  <a:pos x="4" y="10"/>
                </a:cxn>
                <a:cxn ang="0">
                  <a:pos x="3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5" y="8"/>
                </a:cxn>
                <a:cxn ang="0">
                  <a:pos x="4" y="0"/>
                </a:cxn>
                <a:cxn ang="0">
                  <a:pos x="4" y="2"/>
                </a:cxn>
              </a:cxnLst>
              <a:rect l="0" t="0" r="r" b="b"/>
              <a:pathLst>
                <a:path w="5" h="17">
                  <a:moveTo>
                    <a:pt x="4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2"/>
                    <a:pt x="3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6"/>
                    <a:pt x="2" y="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8"/>
                    <a:pt x="0" y="10"/>
                    <a:pt x="0" y="11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5"/>
                    <a:pt x="0" y="17"/>
                  </a:cubicBezTo>
                  <a:cubicBezTo>
                    <a:pt x="1" y="16"/>
                    <a:pt x="2" y="12"/>
                    <a:pt x="3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1"/>
                    <a:pt x="4" y="10"/>
                    <a:pt x="4" y="10"/>
                  </a:cubicBezTo>
                  <a:cubicBezTo>
                    <a:pt x="4" y="10"/>
                    <a:pt x="4" y="11"/>
                    <a:pt x="3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0"/>
                    <a:pt x="5" y="9"/>
                    <a:pt x="5" y="8"/>
                  </a:cubicBezTo>
                  <a:cubicBezTo>
                    <a:pt x="5" y="5"/>
                    <a:pt x="4" y="2"/>
                    <a:pt x="4" y="0"/>
                  </a:cubicBezTo>
                  <a:cubicBezTo>
                    <a:pt x="4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2" name="Freeform 1674"/>
            <p:cNvSpPr>
              <a:spLocks/>
            </p:cNvSpPr>
            <p:nvPr userDrawn="1"/>
          </p:nvSpPr>
          <p:spPr bwMode="auto">
            <a:xfrm>
              <a:off x="465" y="35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3" name="Freeform 1675"/>
            <p:cNvSpPr>
              <a:spLocks/>
            </p:cNvSpPr>
            <p:nvPr userDrawn="1"/>
          </p:nvSpPr>
          <p:spPr bwMode="auto">
            <a:xfrm>
              <a:off x="459" y="328"/>
              <a:ext cx="6" cy="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1" y="2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1" y="1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4" name="Freeform 1676"/>
            <p:cNvSpPr>
              <a:spLocks/>
            </p:cNvSpPr>
            <p:nvPr userDrawn="1"/>
          </p:nvSpPr>
          <p:spPr bwMode="auto">
            <a:xfrm>
              <a:off x="459" y="328"/>
              <a:ext cx="6" cy="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5" name="Freeform 1677"/>
            <p:cNvSpPr>
              <a:spLocks/>
            </p:cNvSpPr>
            <p:nvPr userDrawn="1"/>
          </p:nvSpPr>
          <p:spPr bwMode="auto">
            <a:xfrm>
              <a:off x="295" y="304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6" name="Freeform 1678"/>
            <p:cNvSpPr>
              <a:spLocks noEditPoints="1"/>
            </p:cNvSpPr>
            <p:nvPr userDrawn="1"/>
          </p:nvSpPr>
          <p:spPr bwMode="auto">
            <a:xfrm>
              <a:off x="259" y="296"/>
              <a:ext cx="60" cy="105"/>
            </a:xfrm>
            <a:custGeom>
              <a:avLst/>
              <a:gdLst/>
              <a:ahLst/>
              <a:cxnLst>
                <a:cxn ang="0">
                  <a:pos x="30" y="26"/>
                </a:cxn>
                <a:cxn ang="0">
                  <a:pos x="28" y="25"/>
                </a:cxn>
                <a:cxn ang="0">
                  <a:pos x="28" y="22"/>
                </a:cxn>
                <a:cxn ang="0">
                  <a:pos x="27" y="20"/>
                </a:cxn>
                <a:cxn ang="0">
                  <a:pos x="24" y="19"/>
                </a:cxn>
                <a:cxn ang="0">
                  <a:pos x="20" y="16"/>
                </a:cxn>
                <a:cxn ang="0">
                  <a:pos x="20" y="20"/>
                </a:cxn>
                <a:cxn ang="0">
                  <a:pos x="16" y="22"/>
                </a:cxn>
                <a:cxn ang="0">
                  <a:pos x="16" y="15"/>
                </a:cxn>
                <a:cxn ang="0">
                  <a:pos x="18" y="14"/>
                </a:cxn>
                <a:cxn ang="0">
                  <a:pos x="20" y="14"/>
                </a:cxn>
                <a:cxn ang="0">
                  <a:pos x="23" y="15"/>
                </a:cxn>
                <a:cxn ang="0">
                  <a:pos x="25" y="11"/>
                </a:cxn>
                <a:cxn ang="0">
                  <a:pos x="23" y="8"/>
                </a:cxn>
                <a:cxn ang="0">
                  <a:pos x="19" y="6"/>
                </a:cxn>
                <a:cxn ang="0">
                  <a:pos x="21" y="2"/>
                </a:cxn>
                <a:cxn ang="0">
                  <a:pos x="18" y="1"/>
                </a:cxn>
                <a:cxn ang="0">
                  <a:pos x="17" y="8"/>
                </a:cxn>
                <a:cxn ang="0">
                  <a:pos x="16" y="8"/>
                </a:cxn>
                <a:cxn ang="0">
                  <a:pos x="14" y="8"/>
                </a:cxn>
                <a:cxn ang="0">
                  <a:pos x="13" y="5"/>
                </a:cxn>
                <a:cxn ang="0">
                  <a:pos x="11" y="6"/>
                </a:cxn>
                <a:cxn ang="0">
                  <a:pos x="10" y="9"/>
                </a:cxn>
                <a:cxn ang="0">
                  <a:pos x="12" y="10"/>
                </a:cxn>
                <a:cxn ang="0">
                  <a:pos x="9" y="8"/>
                </a:cxn>
                <a:cxn ang="0">
                  <a:pos x="7" y="7"/>
                </a:cxn>
                <a:cxn ang="0">
                  <a:pos x="1" y="21"/>
                </a:cxn>
                <a:cxn ang="0">
                  <a:pos x="1" y="22"/>
                </a:cxn>
                <a:cxn ang="0">
                  <a:pos x="1" y="27"/>
                </a:cxn>
                <a:cxn ang="0">
                  <a:pos x="1" y="36"/>
                </a:cxn>
                <a:cxn ang="0">
                  <a:pos x="2" y="40"/>
                </a:cxn>
                <a:cxn ang="0">
                  <a:pos x="4" y="42"/>
                </a:cxn>
                <a:cxn ang="0">
                  <a:pos x="3" y="38"/>
                </a:cxn>
                <a:cxn ang="0">
                  <a:pos x="6" y="44"/>
                </a:cxn>
                <a:cxn ang="0">
                  <a:pos x="16" y="49"/>
                </a:cxn>
                <a:cxn ang="0">
                  <a:pos x="18" y="51"/>
                </a:cxn>
                <a:cxn ang="0">
                  <a:pos x="20" y="51"/>
                </a:cxn>
                <a:cxn ang="0">
                  <a:pos x="19" y="50"/>
                </a:cxn>
                <a:cxn ang="0">
                  <a:pos x="14" y="46"/>
                </a:cxn>
                <a:cxn ang="0">
                  <a:pos x="12" y="46"/>
                </a:cxn>
                <a:cxn ang="0">
                  <a:pos x="10" y="40"/>
                </a:cxn>
                <a:cxn ang="0">
                  <a:pos x="13" y="40"/>
                </a:cxn>
                <a:cxn ang="0">
                  <a:pos x="14" y="39"/>
                </a:cxn>
                <a:cxn ang="0">
                  <a:pos x="16" y="41"/>
                </a:cxn>
                <a:cxn ang="0">
                  <a:pos x="19" y="36"/>
                </a:cxn>
                <a:cxn ang="0">
                  <a:pos x="19" y="35"/>
                </a:cxn>
                <a:cxn ang="0">
                  <a:pos x="19" y="35"/>
                </a:cxn>
                <a:cxn ang="0">
                  <a:pos x="20" y="33"/>
                </a:cxn>
                <a:cxn ang="0">
                  <a:pos x="22" y="32"/>
                </a:cxn>
                <a:cxn ang="0">
                  <a:pos x="22" y="31"/>
                </a:cxn>
                <a:cxn ang="0">
                  <a:pos x="25" y="29"/>
                </a:cxn>
                <a:cxn ang="0">
                  <a:pos x="27" y="28"/>
                </a:cxn>
                <a:cxn ang="0">
                  <a:pos x="24" y="27"/>
                </a:cxn>
                <a:cxn ang="0">
                  <a:pos x="28" y="24"/>
                </a:cxn>
                <a:cxn ang="0">
                  <a:pos x="29" y="28"/>
                </a:cxn>
                <a:cxn ang="0">
                  <a:pos x="30" y="28"/>
                </a:cxn>
                <a:cxn ang="0">
                  <a:pos x="21" y="9"/>
                </a:cxn>
                <a:cxn ang="0">
                  <a:pos x="19" y="13"/>
                </a:cxn>
                <a:cxn ang="0">
                  <a:pos x="20" y="10"/>
                </a:cxn>
                <a:cxn ang="0">
                  <a:pos x="18" y="11"/>
                </a:cxn>
              </a:cxnLst>
              <a:rect l="0" t="0" r="r" b="b"/>
              <a:pathLst>
                <a:path w="30" h="52">
                  <a:moveTo>
                    <a:pt x="30" y="27"/>
                  </a:move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6" y="19"/>
                    <a:pt x="26" y="18"/>
                    <a:pt x="26" y="17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3" y="18"/>
                    <a:pt x="23" y="17"/>
                    <a:pt x="24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1" y="16"/>
                    <a:pt x="21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8"/>
                    <a:pt x="20" y="18"/>
                    <a:pt x="20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21"/>
                    <a:pt x="20" y="22"/>
                    <a:pt x="18" y="23"/>
                  </a:cubicBezTo>
                  <a:cubicBezTo>
                    <a:pt x="19" y="23"/>
                    <a:pt x="19" y="24"/>
                    <a:pt x="19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3"/>
                    <a:pt x="17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5" y="22"/>
                    <a:pt x="15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0"/>
                    <a:pt x="14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8"/>
                    <a:pt x="14" y="17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5"/>
                    <a:pt x="16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8" y="13"/>
                    <a:pt x="18" y="12"/>
                  </a:cubicBezTo>
                  <a:cubicBezTo>
                    <a:pt x="18" y="13"/>
                    <a:pt x="18" y="13"/>
                    <a:pt x="18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1" y="14"/>
                    <a:pt x="21" y="14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6"/>
                    <a:pt x="23" y="16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2" y="15"/>
                    <a:pt x="22" y="14"/>
                    <a:pt x="22" y="14"/>
                  </a:cubicBezTo>
                  <a:cubicBezTo>
                    <a:pt x="22" y="14"/>
                    <a:pt x="23" y="15"/>
                    <a:pt x="23" y="1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3" y="13"/>
                    <a:pt x="23" y="12"/>
                    <a:pt x="23" y="11"/>
                  </a:cubicBezTo>
                  <a:cubicBezTo>
                    <a:pt x="23" y="12"/>
                    <a:pt x="23" y="12"/>
                    <a:pt x="24" y="12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5" y="11"/>
                    <a:pt x="24" y="10"/>
                    <a:pt x="24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7"/>
                    <a:pt x="23" y="6"/>
                    <a:pt x="22" y="6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0" y="6"/>
                    <a:pt x="20" y="6"/>
                  </a:cubicBezTo>
                  <a:cubicBezTo>
                    <a:pt x="20" y="5"/>
                    <a:pt x="20" y="4"/>
                    <a:pt x="20" y="4"/>
                  </a:cubicBezTo>
                  <a:cubicBezTo>
                    <a:pt x="19" y="4"/>
                    <a:pt x="19" y="5"/>
                    <a:pt x="19" y="6"/>
                  </a:cubicBezTo>
                  <a:cubicBezTo>
                    <a:pt x="18" y="5"/>
                    <a:pt x="19" y="4"/>
                    <a:pt x="20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1" y="3"/>
                    <a:pt x="21" y="2"/>
                    <a:pt x="21" y="2"/>
                  </a:cubicBezTo>
                  <a:cubicBezTo>
                    <a:pt x="21" y="1"/>
                    <a:pt x="20" y="1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1"/>
                    <a:pt x="18" y="2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4"/>
                    <a:pt x="17" y="5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6" y="7"/>
                    <a:pt x="16" y="8"/>
                    <a:pt x="17" y="8"/>
                  </a:cubicBezTo>
                  <a:cubicBezTo>
                    <a:pt x="16" y="9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8"/>
                    <a:pt x="16" y="8"/>
                  </a:cubicBezTo>
                  <a:cubicBezTo>
                    <a:pt x="15" y="8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0"/>
                    <a:pt x="15" y="10"/>
                    <a:pt x="14" y="10"/>
                  </a:cubicBezTo>
                  <a:cubicBezTo>
                    <a:pt x="14" y="11"/>
                    <a:pt x="13" y="10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3" y="7"/>
                    <a:pt x="13" y="7"/>
                  </a:cubicBezTo>
                  <a:cubicBezTo>
                    <a:pt x="14" y="6"/>
                    <a:pt x="14" y="5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5"/>
                    <a:pt x="11" y="5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2" y="9"/>
                    <a:pt x="12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9"/>
                    <a:pt x="10" y="9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7"/>
                    <a:pt x="8" y="7"/>
                    <a:pt x="9" y="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3" y="11"/>
                    <a:pt x="2" y="16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4"/>
                    <a:pt x="1" y="25"/>
                    <a:pt x="1" y="26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7"/>
                    <a:pt x="2" y="27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8"/>
                    <a:pt x="1" y="28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30"/>
                    <a:pt x="0" y="30"/>
                  </a:cubicBezTo>
                  <a:cubicBezTo>
                    <a:pt x="0" y="32"/>
                    <a:pt x="1" y="34"/>
                    <a:pt x="1" y="36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" y="37"/>
                    <a:pt x="2" y="38"/>
                    <a:pt x="2" y="38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40"/>
                    <a:pt x="2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3" y="41"/>
                    <a:pt x="3" y="41"/>
                    <a:pt x="3" y="42"/>
                  </a:cubicBezTo>
                  <a:cubicBezTo>
                    <a:pt x="4" y="42"/>
                    <a:pt x="4" y="43"/>
                    <a:pt x="4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3" y="41"/>
                    <a:pt x="2" y="39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9"/>
                    <a:pt x="3" y="40"/>
                    <a:pt x="4" y="4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5" y="42"/>
                    <a:pt x="6" y="43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5"/>
                    <a:pt x="7" y="45"/>
                    <a:pt x="8" y="46"/>
                  </a:cubicBezTo>
                  <a:cubicBezTo>
                    <a:pt x="9" y="46"/>
                    <a:pt x="10" y="47"/>
                    <a:pt x="11" y="47"/>
                  </a:cubicBezTo>
                  <a:cubicBezTo>
                    <a:pt x="12" y="46"/>
                    <a:pt x="14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9"/>
                    <a:pt x="16" y="49"/>
                    <a:pt x="16" y="49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1" y="50"/>
                    <a:pt x="20" y="50"/>
                    <a:pt x="20" y="50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18" y="50"/>
                    <a:pt x="18" y="50"/>
                    <a:pt x="17" y="49"/>
                  </a:cubicBezTo>
                  <a:cubicBezTo>
                    <a:pt x="17" y="49"/>
                    <a:pt x="17" y="48"/>
                    <a:pt x="17" y="47"/>
                  </a:cubicBezTo>
                  <a:cubicBezTo>
                    <a:pt x="16" y="47"/>
                    <a:pt x="15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4" y="47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5"/>
                    <a:pt x="15" y="45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4" y="44"/>
                    <a:pt x="14" y="44"/>
                    <a:pt x="13" y="44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1" y="46"/>
                  </a:cubicBezTo>
                  <a:cubicBezTo>
                    <a:pt x="10" y="45"/>
                    <a:pt x="10" y="45"/>
                    <a:pt x="10" y="44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9" y="43"/>
                    <a:pt x="9" y="41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1" y="40"/>
                    <a:pt x="11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7" y="41"/>
                    <a:pt x="17" y="42"/>
                    <a:pt x="17" y="42"/>
                  </a:cubicBezTo>
                  <a:cubicBezTo>
                    <a:pt x="19" y="41"/>
                    <a:pt x="17" y="40"/>
                    <a:pt x="17" y="39"/>
                  </a:cubicBezTo>
                  <a:cubicBezTo>
                    <a:pt x="17" y="38"/>
                    <a:pt x="18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19" y="36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1" y="33"/>
                    <a:pt x="21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6" y="30"/>
                    <a:pt x="26" y="29"/>
                    <a:pt x="27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6" y="29"/>
                    <a:pt x="26" y="29"/>
                    <a:pt x="25" y="29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4" y="26"/>
                    <a:pt x="23" y="28"/>
                    <a:pt x="22" y="28"/>
                  </a:cubicBezTo>
                  <a:cubicBezTo>
                    <a:pt x="22" y="28"/>
                    <a:pt x="23" y="27"/>
                    <a:pt x="23" y="26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4" y="25"/>
                    <a:pt x="26" y="26"/>
                    <a:pt x="27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5"/>
                    <a:pt x="28" y="26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8" y="27"/>
                    <a:pt x="28" y="27"/>
                    <a:pt x="29" y="2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7"/>
                    <a:pt x="30" y="27"/>
                    <a:pt x="30" y="27"/>
                  </a:cubicBezTo>
                  <a:close/>
                  <a:moveTo>
                    <a:pt x="20" y="10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1" y="11"/>
                    <a:pt x="21" y="12"/>
                    <a:pt x="20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0" y="12"/>
                    <a:pt x="20" y="11"/>
                    <a:pt x="20" y="10"/>
                  </a:cubicBezTo>
                  <a:close/>
                  <a:moveTo>
                    <a:pt x="18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9" y="8"/>
                    <a:pt x="19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9"/>
                    <a:pt x="19" y="9"/>
                    <a:pt x="19" y="10"/>
                  </a:cubicBezTo>
                  <a:cubicBezTo>
                    <a:pt x="19" y="10"/>
                    <a:pt x="18" y="10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0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7" y="8"/>
                    <a:pt x="17" y="8"/>
                  </a:cubicBezTo>
                  <a:lnTo>
                    <a:pt x="18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7" name="Freeform 1679"/>
            <p:cNvSpPr>
              <a:spLocks/>
            </p:cNvSpPr>
            <p:nvPr userDrawn="1"/>
          </p:nvSpPr>
          <p:spPr bwMode="auto">
            <a:xfrm>
              <a:off x="291" y="302"/>
              <a:ext cx="4" cy="6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2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728" name="Rectangle 1680"/>
          <p:cNvSpPr>
            <a:spLocks noChangeArrowheads="1"/>
          </p:cNvSpPr>
          <p:nvPr userDrawn="1"/>
        </p:nvSpPr>
        <p:spPr bwMode="auto">
          <a:xfrm>
            <a:off x="0" y="6669088"/>
            <a:ext cx="9144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3732" name="Group 1684"/>
          <p:cNvGrpSpPr>
            <a:grpSpLocks/>
          </p:cNvGrpSpPr>
          <p:nvPr userDrawn="1"/>
        </p:nvGrpSpPr>
        <p:grpSpPr bwMode="auto">
          <a:xfrm flipH="1">
            <a:off x="6376988" y="6350"/>
            <a:ext cx="2767012" cy="2501900"/>
            <a:chOff x="0" y="2744"/>
            <a:chExt cx="1740" cy="1576"/>
          </a:xfrm>
        </p:grpSpPr>
        <p:sp>
          <p:nvSpPr>
            <p:cNvPr id="3733" name="Freeform 1685"/>
            <p:cNvSpPr>
              <a:spLocks/>
            </p:cNvSpPr>
            <p:nvPr userDrawn="1"/>
          </p:nvSpPr>
          <p:spPr bwMode="auto">
            <a:xfrm>
              <a:off x="648" y="2744"/>
              <a:ext cx="1092" cy="1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1" y="176"/>
                </a:cxn>
              </a:cxnLst>
              <a:rect l="0" t="0" r="r" b="b"/>
              <a:pathLst>
                <a:path w="181" h="176">
                  <a:moveTo>
                    <a:pt x="0" y="0"/>
                  </a:moveTo>
                  <a:cubicBezTo>
                    <a:pt x="81" y="32"/>
                    <a:pt x="147" y="96"/>
                    <a:pt x="181" y="176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34" name="Freeform 1686"/>
            <p:cNvSpPr>
              <a:spLocks noEditPoints="1"/>
            </p:cNvSpPr>
            <p:nvPr userDrawn="1"/>
          </p:nvSpPr>
          <p:spPr bwMode="auto">
            <a:xfrm>
              <a:off x="0" y="2744"/>
              <a:ext cx="1401" cy="157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13" y="176"/>
                </a:cxn>
                <a:cxn ang="0">
                  <a:pos x="168" y="0"/>
                </a:cxn>
                <a:cxn ang="0">
                  <a:pos x="254" y="175"/>
                </a:cxn>
              </a:cxnLst>
              <a:rect l="0" t="0" r="r" b="b"/>
              <a:pathLst>
                <a:path w="254" h="176">
                  <a:moveTo>
                    <a:pt x="0" y="12"/>
                  </a:moveTo>
                  <a:cubicBezTo>
                    <a:pt x="94" y="31"/>
                    <a:pt x="172" y="93"/>
                    <a:pt x="213" y="176"/>
                  </a:cubicBezTo>
                  <a:moveTo>
                    <a:pt x="168" y="0"/>
                  </a:moveTo>
                  <a:cubicBezTo>
                    <a:pt x="210" y="50"/>
                    <a:pt x="240" y="110"/>
                    <a:pt x="254" y="175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082" name="Rectangle 1034"/>
          <p:cNvSpPr>
            <a:spLocks noChangeArrowheads="1"/>
          </p:cNvSpPr>
          <p:nvPr userDrawn="1"/>
        </p:nvSpPr>
        <p:spPr bwMode="auto">
          <a:xfrm>
            <a:off x="236538" y="-9525"/>
            <a:ext cx="8912225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4" name="Line 1086"/>
          <p:cNvSpPr>
            <a:spLocks noChangeShapeType="1"/>
          </p:cNvSpPr>
          <p:nvPr userDrawn="1"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5" name="Line 1087"/>
          <p:cNvSpPr>
            <a:spLocks noChangeShapeType="1"/>
          </p:cNvSpPr>
          <p:nvPr userDrawn="1"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6" name="Rectangle 1088"/>
          <p:cNvSpPr>
            <a:spLocks noChangeArrowheads="1"/>
          </p:cNvSpPr>
          <p:nvPr userDrawn="1"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7" name="Rectangle 1089"/>
          <p:cNvSpPr>
            <a:spLocks noChangeArrowheads="1"/>
          </p:cNvSpPr>
          <p:nvPr userDrawn="1"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46" name="Freeform 1098"/>
          <p:cNvSpPr>
            <a:spLocks/>
          </p:cNvSpPr>
          <p:nvPr userDrawn="1"/>
        </p:nvSpPr>
        <p:spPr bwMode="auto">
          <a:xfrm>
            <a:off x="487363" y="617538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63" name="Freeform 1115"/>
          <p:cNvSpPr>
            <a:spLocks/>
          </p:cNvSpPr>
          <p:nvPr userDrawn="1"/>
        </p:nvSpPr>
        <p:spPr bwMode="auto">
          <a:xfrm>
            <a:off x="458788" y="473075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68" name="Freeform 1120"/>
          <p:cNvSpPr>
            <a:spLocks/>
          </p:cNvSpPr>
          <p:nvPr userDrawn="1"/>
        </p:nvSpPr>
        <p:spPr bwMode="auto">
          <a:xfrm>
            <a:off x="458788" y="463550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82" name="Freeform 1134"/>
          <p:cNvSpPr>
            <a:spLocks/>
          </p:cNvSpPr>
          <p:nvPr userDrawn="1"/>
        </p:nvSpPr>
        <p:spPr bwMode="auto">
          <a:xfrm>
            <a:off x="703263" y="514350"/>
            <a:ext cx="3175" cy="6350"/>
          </a:xfrm>
          <a:custGeom>
            <a:avLst/>
            <a:gdLst/>
            <a:ahLst/>
            <a:cxnLst>
              <a:cxn ang="0">
                <a:pos x="2" y="4"/>
              </a:cxn>
              <a:cxn ang="0">
                <a:pos x="2" y="4"/>
              </a:cxn>
              <a:cxn ang="0">
                <a:pos x="2" y="4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4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2" y="4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89" name="Freeform 1141"/>
          <p:cNvSpPr>
            <a:spLocks/>
          </p:cNvSpPr>
          <p:nvPr userDrawn="1"/>
        </p:nvSpPr>
        <p:spPr bwMode="auto">
          <a:xfrm>
            <a:off x="706438" y="479425"/>
            <a:ext cx="1587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</a:cxnLst>
            <a:rect l="0" t="0" r="r" b="b"/>
            <a:pathLst>
              <a:path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96" name="Freeform 1148"/>
          <p:cNvSpPr>
            <a:spLocks/>
          </p:cNvSpPr>
          <p:nvPr userDrawn="1"/>
        </p:nvSpPr>
        <p:spPr bwMode="auto">
          <a:xfrm>
            <a:off x="693738" y="460375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98" name="Freeform 1150"/>
          <p:cNvSpPr>
            <a:spLocks/>
          </p:cNvSpPr>
          <p:nvPr userDrawn="1"/>
        </p:nvSpPr>
        <p:spPr bwMode="auto">
          <a:xfrm>
            <a:off x="684213" y="447675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00" name="Freeform 1152"/>
          <p:cNvSpPr>
            <a:spLocks/>
          </p:cNvSpPr>
          <p:nvPr userDrawn="1"/>
        </p:nvSpPr>
        <p:spPr bwMode="auto">
          <a:xfrm>
            <a:off x="684213" y="447675"/>
            <a:ext cx="3175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02" name="Freeform 1154"/>
          <p:cNvSpPr>
            <a:spLocks/>
          </p:cNvSpPr>
          <p:nvPr userDrawn="1"/>
        </p:nvSpPr>
        <p:spPr bwMode="auto">
          <a:xfrm>
            <a:off x="665163" y="434975"/>
            <a:ext cx="3175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04" name="Freeform 1156"/>
          <p:cNvSpPr>
            <a:spLocks/>
          </p:cNvSpPr>
          <p:nvPr userDrawn="1"/>
        </p:nvSpPr>
        <p:spPr bwMode="auto">
          <a:xfrm>
            <a:off x="665163" y="431800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11" name="Freeform 1163"/>
          <p:cNvSpPr>
            <a:spLocks/>
          </p:cNvSpPr>
          <p:nvPr userDrawn="1"/>
        </p:nvSpPr>
        <p:spPr bwMode="auto">
          <a:xfrm>
            <a:off x="611188" y="415925"/>
            <a:ext cx="6350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2" y="2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20" name="Freeform 1172"/>
          <p:cNvSpPr>
            <a:spLocks/>
          </p:cNvSpPr>
          <p:nvPr userDrawn="1"/>
        </p:nvSpPr>
        <p:spPr bwMode="auto">
          <a:xfrm>
            <a:off x="582613" y="476250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25" name="Freeform 1177"/>
          <p:cNvSpPr>
            <a:spLocks/>
          </p:cNvSpPr>
          <p:nvPr userDrawn="1"/>
        </p:nvSpPr>
        <p:spPr bwMode="auto">
          <a:xfrm>
            <a:off x="557213" y="534988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28" name="Freeform 1180"/>
          <p:cNvSpPr>
            <a:spLocks/>
          </p:cNvSpPr>
          <p:nvPr userDrawn="1"/>
        </p:nvSpPr>
        <p:spPr bwMode="auto">
          <a:xfrm>
            <a:off x="560388" y="530225"/>
            <a:ext cx="3175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2" y="3"/>
              </a:cxn>
              <a:cxn ang="0">
                <a:pos x="2" y="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2" y="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35" name="Line 1187"/>
          <p:cNvSpPr>
            <a:spLocks noChangeShapeType="1"/>
          </p:cNvSpPr>
          <p:nvPr userDrawn="1"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36" name="Line 1188"/>
          <p:cNvSpPr>
            <a:spLocks noChangeShapeType="1"/>
          </p:cNvSpPr>
          <p:nvPr userDrawn="1"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56" name="Freeform 1208"/>
          <p:cNvSpPr>
            <a:spLocks/>
          </p:cNvSpPr>
          <p:nvPr userDrawn="1"/>
        </p:nvSpPr>
        <p:spPr bwMode="auto">
          <a:xfrm>
            <a:off x="595313" y="55721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58" name="Freeform 1210"/>
          <p:cNvSpPr>
            <a:spLocks/>
          </p:cNvSpPr>
          <p:nvPr userDrawn="1"/>
        </p:nvSpPr>
        <p:spPr bwMode="auto">
          <a:xfrm>
            <a:off x="595313" y="557213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2" name="Freeform 1214"/>
          <p:cNvSpPr>
            <a:spLocks/>
          </p:cNvSpPr>
          <p:nvPr userDrawn="1"/>
        </p:nvSpPr>
        <p:spPr bwMode="auto">
          <a:xfrm>
            <a:off x="595313" y="557213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3" name="Rectangle 1215"/>
          <p:cNvSpPr>
            <a:spLocks noChangeArrowheads="1"/>
          </p:cNvSpPr>
          <p:nvPr userDrawn="1"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5" name="Freeform 1217"/>
          <p:cNvSpPr>
            <a:spLocks/>
          </p:cNvSpPr>
          <p:nvPr userDrawn="1"/>
        </p:nvSpPr>
        <p:spPr bwMode="auto">
          <a:xfrm>
            <a:off x="595313" y="62706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7" name="Freeform 1219"/>
          <p:cNvSpPr>
            <a:spLocks/>
          </p:cNvSpPr>
          <p:nvPr userDrawn="1"/>
        </p:nvSpPr>
        <p:spPr bwMode="auto">
          <a:xfrm>
            <a:off x="731838" y="541338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9" name="Freeform 1221"/>
          <p:cNvSpPr>
            <a:spLocks/>
          </p:cNvSpPr>
          <p:nvPr userDrawn="1"/>
        </p:nvSpPr>
        <p:spPr bwMode="auto">
          <a:xfrm>
            <a:off x="731838" y="541338"/>
            <a:ext cx="3175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2" name="Freeform 1234"/>
          <p:cNvSpPr>
            <a:spLocks/>
          </p:cNvSpPr>
          <p:nvPr userDrawn="1"/>
        </p:nvSpPr>
        <p:spPr bwMode="auto">
          <a:xfrm>
            <a:off x="722313" y="550863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5" name="Line 1237"/>
          <p:cNvSpPr>
            <a:spLocks noChangeShapeType="1"/>
          </p:cNvSpPr>
          <p:nvPr userDrawn="1"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6" name="Line 1238"/>
          <p:cNvSpPr>
            <a:spLocks noChangeShapeType="1"/>
          </p:cNvSpPr>
          <p:nvPr userDrawn="1"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8" name="Freeform 1240"/>
          <p:cNvSpPr>
            <a:spLocks/>
          </p:cNvSpPr>
          <p:nvPr userDrawn="1"/>
        </p:nvSpPr>
        <p:spPr bwMode="auto">
          <a:xfrm>
            <a:off x="728663" y="541338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91" name="Freeform 1243"/>
          <p:cNvSpPr>
            <a:spLocks/>
          </p:cNvSpPr>
          <p:nvPr userDrawn="1"/>
        </p:nvSpPr>
        <p:spPr bwMode="auto">
          <a:xfrm>
            <a:off x="728663" y="538163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94" name="Freeform 1246"/>
          <p:cNvSpPr>
            <a:spLocks/>
          </p:cNvSpPr>
          <p:nvPr userDrawn="1"/>
        </p:nvSpPr>
        <p:spPr bwMode="auto">
          <a:xfrm>
            <a:off x="725488" y="547688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98" name="Freeform 1250"/>
          <p:cNvSpPr>
            <a:spLocks/>
          </p:cNvSpPr>
          <p:nvPr userDrawn="1"/>
        </p:nvSpPr>
        <p:spPr bwMode="auto">
          <a:xfrm>
            <a:off x="731838" y="530225"/>
            <a:ext cx="3175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0" name="Freeform 1252"/>
          <p:cNvSpPr>
            <a:spLocks/>
          </p:cNvSpPr>
          <p:nvPr userDrawn="1"/>
        </p:nvSpPr>
        <p:spPr bwMode="auto">
          <a:xfrm>
            <a:off x="731838" y="527050"/>
            <a:ext cx="3175" cy="7938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3" name="Freeform 1255"/>
          <p:cNvSpPr>
            <a:spLocks/>
          </p:cNvSpPr>
          <p:nvPr userDrawn="1"/>
        </p:nvSpPr>
        <p:spPr bwMode="auto">
          <a:xfrm>
            <a:off x="712788" y="550863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4" name="Rectangle 1256"/>
          <p:cNvSpPr>
            <a:spLocks noChangeArrowheads="1"/>
          </p:cNvSpPr>
          <p:nvPr userDrawn="1"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6" name="Freeform 1258"/>
          <p:cNvSpPr>
            <a:spLocks/>
          </p:cNvSpPr>
          <p:nvPr userDrawn="1"/>
        </p:nvSpPr>
        <p:spPr bwMode="auto">
          <a:xfrm>
            <a:off x="722313" y="55086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4" name="Freeform 1266"/>
          <p:cNvSpPr>
            <a:spLocks/>
          </p:cNvSpPr>
          <p:nvPr userDrawn="1"/>
        </p:nvSpPr>
        <p:spPr bwMode="auto">
          <a:xfrm>
            <a:off x="728663" y="534988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7" name="Freeform 1269"/>
          <p:cNvSpPr>
            <a:spLocks/>
          </p:cNvSpPr>
          <p:nvPr userDrawn="1"/>
        </p:nvSpPr>
        <p:spPr bwMode="auto">
          <a:xfrm>
            <a:off x="728663" y="530225"/>
            <a:ext cx="3175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8" name="Line 1270"/>
          <p:cNvSpPr>
            <a:spLocks noChangeShapeType="1"/>
          </p:cNvSpPr>
          <p:nvPr userDrawn="1"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9" name="Line 1271"/>
          <p:cNvSpPr>
            <a:spLocks noChangeShapeType="1"/>
          </p:cNvSpPr>
          <p:nvPr userDrawn="1"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0" name="Rectangle 1272"/>
          <p:cNvSpPr>
            <a:spLocks noChangeArrowheads="1"/>
          </p:cNvSpPr>
          <p:nvPr userDrawn="1"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1" name="Rectangle 1273"/>
          <p:cNvSpPr>
            <a:spLocks noChangeArrowheads="1"/>
          </p:cNvSpPr>
          <p:nvPr userDrawn="1"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2" name="Line 1274"/>
          <p:cNvSpPr>
            <a:spLocks noChangeShapeType="1"/>
          </p:cNvSpPr>
          <p:nvPr userDrawn="1"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3" name="Line 1275"/>
          <p:cNvSpPr>
            <a:spLocks noChangeShapeType="1"/>
          </p:cNvSpPr>
          <p:nvPr userDrawn="1"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5" name="Freeform 1277"/>
          <p:cNvSpPr>
            <a:spLocks/>
          </p:cNvSpPr>
          <p:nvPr userDrawn="1"/>
        </p:nvSpPr>
        <p:spPr bwMode="auto">
          <a:xfrm>
            <a:off x="728663" y="523875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35" name="Freeform 1287"/>
          <p:cNvSpPr>
            <a:spLocks/>
          </p:cNvSpPr>
          <p:nvPr userDrawn="1"/>
        </p:nvSpPr>
        <p:spPr bwMode="auto">
          <a:xfrm>
            <a:off x="719138" y="514350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38" name="Freeform 1290"/>
          <p:cNvSpPr>
            <a:spLocks/>
          </p:cNvSpPr>
          <p:nvPr userDrawn="1"/>
        </p:nvSpPr>
        <p:spPr bwMode="auto">
          <a:xfrm>
            <a:off x="719138" y="517525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3" name="Rectangle 1335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4" name="Rectangle 1336"/>
          <p:cNvSpPr>
            <a:spLocks noChangeArrowheads="1"/>
          </p:cNvSpPr>
          <p:nvPr userDrawn="1"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5" name="Rectangle 1337"/>
          <p:cNvSpPr>
            <a:spLocks noChangeArrowheads="1"/>
          </p:cNvSpPr>
          <p:nvPr userDrawn="1"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8" name="Rectangle 1340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9" name="Rectangle 1341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90" name="Rectangle 1342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91" name="Rectangle 1343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92" name="Rectangle 1344"/>
          <p:cNvSpPr>
            <a:spLocks noChangeArrowheads="1"/>
          </p:cNvSpPr>
          <p:nvPr userDrawn="1"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BDF1F-6921-4C2D-996F-AFDD61F9A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71538"/>
            <a:ext cx="1943100" cy="5224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71538"/>
            <a:ext cx="5676900" cy="5224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FDD98-9DA8-4E01-8FF4-D194F8A7CAB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18D2-0F8D-4602-A0D7-B1F86CBE2AB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85708-72AD-45EE-8E9D-B63F7093936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07307-A609-428A-9E99-140DEB2CEE4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9AE62-9CD2-4AB2-8767-252DABCA785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EBB8E-3FEA-4560-B0BC-CFE1A04CA55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103A2-8C4E-4E97-A1AF-54A29BAD86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169E5-8F4E-4704-A516-6C8FEB1B2F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B4526-4826-4BBE-B562-5DDAFE44B86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Rectangle 108"/>
          <p:cNvSpPr>
            <a:spLocks noChangeArrowheads="1"/>
          </p:cNvSpPr>
          <p:nvPr userDrawn="1"/>
        </p:nvSpPr>
        <p:spPr bwMode="auto">
          <a:xfrm>
            <a:off x="0" y="6145213"/>
            <a:ext cx="9144000" cy="712787"/>
          </a:xfrm>
          <a:prstGeom prst="rect">
            <a:avLst/>
          </a:prstGeom>
          <a:solidFill>
            <a:srgbClr val="014C6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133" name="Rectangle 109"/>
          <p:cNvSpPr>
            <a:spLocks noChangeArrowheads="1"/>
          </p:cNvSpPr>
          <p:nvPr userDrawn="1"/>
        </p:nvSpPr>
        <p:spPr bwMode="auto">
          <a:xfrm flipH="1">
            <a:off x="0" y="0"/>
            <a:ext cx="9144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134" name="Picture 110" descr="C:\Documents and Settings\Bob Pitcher\Desktop\IFC_Wt_Logo.em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5425" y="6364288"/>
            <a:ext cx="1890713" cy="273050"/>
          </a:xfrm>
          <a:prstGeom prst="rect">
            <a:avLst/>
          </a:prstGeom>
          <a:noFill/>
        </p:spPr>
      </p:pic>
      <p:grpSp>
        <p:nvGrpSpPr>
          <p:cNvPr id="1138" name="Group 114"/>
          <p:cNvGrpSpPr>
            <a:grpSpLocks/>
          </p:cNvGrpSpPr>
          <p:nvPr userDrawn="1"/>
        </p:nvGrpSpPr>
        <p:grpSpPr bwMode="auto">
          <a:xfrm flipH="1">
            <a:off x="8175625" y="6142038"/>
            <a:ext cx="968375" cy="714375"/>
            <a:chOff x="0" y="2744"/>
            <a:chExt cx="1740" cy="1576"/>
          </a:xfrm>
        </p:grpSpPr>
        <p:sp>
          <p:nvSpPr>
            <p:cNvPr id="1139" name="Freeform 115"/>
            <p:cNvSpPr>
              <a:spLocks/>
            </p:cNvSpPr>
            <p:nvPr userDrawn="1"/>
          </p:nvSpPr>
          <p:spPr bwMode="auto">
            <a:xfrm>
              <a:off x="648" y="2744"/>
              <a:ext cx="1092" cy="1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1" y="176"/>
                </a:cxn>
              </a:cxnLst>
              <a:rect l="0" t="0" r="r" b="b"/>
              <a:pathLst>
                <a:path w="181" h="176">
                  <a:moveTo>
                    <a:pt x="0" y="0"/>
                  </a:moveTo>
                  <a:cubicBezTo>
                    <a:pt x="81" y="32"/>
                    <a:pt x="147" y="96"/>
                    <a:pt x="181" y="176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0" name="Freeform 116"/>
            <p:cNvSpPr>
              <a:spLocks noEditPoints="1"/>
            </p:cNvSpPr>
            <p:nvPr userDrawn="1"/>
          </p:nvSpPr>
          <p:spPr bwMode="auto">
            <a:xfrm>
              <a:off x="0" y="2744"/>
              <a:ext cx="1401" cy="157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13" y="176"/>
                </a:cxn>
                <a:cxn ang="0">
                  <a:pos x="168" y="0"/>
                </a:cxn>
                <a:cxn ang="0">
                  <a:pos x="254" y="175"/>
                </a:cxn>
              </a:cxnLst>
              <a:rect l="0" t="0" r="r" b="b"/>
              <a:pathLst>
                <a:path w="254" h="176">
                  <a:moveTo>
                    <a:pt x="0" y="12"/>
                  </a:moveTo>
                  <a:cubicBezTo>
                    <a:pt x="94" y="31"/>
                    <a:pt x="172" y="93"/>
                    <a:pt x="213" y="176"/>
                  </a:cubicBezTo>
                  <a:moveTo>
                    <a:pt x="168" y="0"/>
                  </a:moveTo>
                  <a:cubicBezTo>
                    <a:pt x="210" y="50"/>
                    <a:pt x="240" y="110"/>
                    <a:pt x="254" y="175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105" name="Rectangle 81"/>
          <p:cNvSpPr>
            <a:spLocks noChangeArrowheads="1"/>
          </p:cNvSpPr>
          <p:nvPr userDrawn="1"/>
        </p:nvSpPr>
        <p:spPr bwMode="auto">
          <a:xfrm flipH="1">
            <a:off x="0" y="0"/>
            <a:ext cx="9144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71538"/>
            <a:ext cx="7772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7333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5213" y="6400800"/>
            <a:ext cx="1566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32200" y="6435725"/>
            <a:ext cx="188436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fld id="{F4E9ECC5-69B7-49B5-AA69-F3385E0E61FD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227013" indent="-227013" algn="l" rtl="0" fontAlgn="base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gif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oleObject" Target="file:///\\IFCMoscow2\IFC%20Divisional%20Shared%20Data\TA%20Office\Yakubov,%20Eduard\Russia%20REE\Products\HOA%20Training\HOA%20Training%20Support%20File.xls!Comparison!%5bHOA%20Training%20Support%20File.xls%5dComparison%20Chart%20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6810" y="2677030"/>
            <a:ext cx="824864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lvl="0" indent="-227013" algn="ctr">
              <a:spcBef>
                <a:spcPts val="0"/>
              </a:spcBef>
              <a:buClr>
                <a:srgbClr val="00783C"/>
              </a:buClr>
              <a:buNone/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Финансирование капитального ремонта и энергоэффективной модернизации жилищного фонда: потребность в кредитных ресурсах и потенциал рынка</a:t>
            </a:r>
            <a:endParaRPr lang="en-US" sz="2400" b="1" kern="0" dirty="0" smtClean="0">
              <a:latin typeface="Arial" pitchFamily="34" charset="0"/>
              <a:cs typeface="Arial" pitchFamily="34" charset="0"/>
            </a:endParaRPr>
          </a:p>
          <a:p>
            <a:pPr marL="227013" lvl="0" indent="-227013" algn="ctr">
              <a:spcBef>
                <a:spcPts val="0"/>
              </a:spcBef>
              <a:buClr>
                <a:srgbClr val="00783C"/>
              </a:buClr>
              <a:buNone/>
              <a:defRPr/>
            </a:pPr>
            <a:endParaRPr lang="ru-RU" sz="2400" kern="0" dirty="0" smtClean="0">
              <a:latin typeface="Arial" pitchFamily="34" charset="0"/>
              <a:cs typeface="Arial" pitchFamily="34" charset="0"/>
            </a:endParaRPr>
          </a:p>
          <a:p>
            <a:pPr marL="227013" lvl="0" indent="-227013" algn="ctr">
              <a:spcBef>
                <a:spcPts val="0"/>
              </a:spcBef>
              <a:buClr>
                <a:srgbClr val="00783C"/>
              </a:buClr>
              <a:buNone/>
              <a:defRPr/>
            </a:pPr>
            <a:endParaRPr lang="ru-RU" sz="2400" kern="0" dirty="0" smtClean="0">
              <a:latin typeface="Arial" pitchFamily="34" charset="0"/>
              <a:cs typeface="Arial" pitchFamily="34" charset="0"/>
            </a:endParaRPr>
          </a:p>
          <a:p>
            <a:pPr marL="227013" lvl="0" indent="-227013" algn="ctr">
              <a:spcBef>
                <a:spcPts val="0"/>
              </a:spcBef>
              <a:spcAft>
                <a:spcPts val="600"/>
              </a:spcAft>
              <a:buClr>
                <a:srgbClr val="00783C"/>
              </a:buClr>
              <a:buNone/>
              <a:defRPr/>
            </a:pPr>
            <a:endParaRPr lang="ru-RU" sz="2000" kern="0" dirty="0" smtClean="0">
              <a:latin typeface="Arial" pitchFamily="34" charset="0"/>
              <a:cs typeface="Arial" pitchFamily="34" charset="0"/>
            </a:endParaRPr>
          </a:p>
          <a:p>
            <a:pPr marL="227013" lvl="0" indent="-227013" algn="ctr">
              <a:spcBef>
                <a:spcPts val="0"/>
              </a:spcBef>
              <a:spcAft>
                <a:spcPts val="600"/>
              </a:spcAft>
              <a:buClr>
                <a:srgbClr val="00783C"/>
              </a:buClr>
              <a:buNone/>
              <a:defRPr/>
            </a:pPr>
            <a:endParaRPr lang="en-US" sz="2000" kern="0" dirty="0" smtClean="0">
              <a:latin typeface="Arial" pitchFamily="34" charset="0"/>
              <a:cs typeface="Arial" pitchFamily="34" charset="0"/>
            </a:endParaRPr>
          </a:p>
          <a:p>
            <a:pPr marL="227013" lvl="0" indent="-227013" algn="ctr">
              <a:spcBef>
                <a:spcPts val="0"/>
              </a:spcBef>
              <a:spcAft>
                <a:spcPts val="0"/>
              </a:spcAft>
              <a:buClr>
                <a:srgbClr val="00783C"/>
              </a:buClr>
              <a:buNone/>
              <a:defRPr/>
            </a:pPr>
            <a:r>
              <a:rPr lang="ru-RU" sz="2000" kern="0" dirty="0" smtClean="0">
                <a:latin typeface="Arial" pitchFamily="34" charset="0"/>
                <a:cs typeface="Arial" pitchFamily="34" charset="0"/>
              </a:rPr>
              <a:t>Москва</a:t>
            </a:r>
            <a:endParaRPr lang="en-US" sz="2000" kern="0" dirty="0" smtClean="0">
              <a:latin typeface="Arial" pitchFamily="34" charset="0"/>
              <a:cs typeface="Arial" pitchFamily="34" charset="0"/>
            </a:endParaRPr>
          </a:p>
          <a:p>
            <a:pPr marL="227013" lvl="0" indent="-227013" algn="ctr">
              <a:spcBef>
                <a:spcPts val="0"/>
              </a:spcBef>
              <a:spcAft>
                <a:spcPts val="0"/>
              </a:spcAft>
              <a:buClr>
                <a:srgbClr val="00783C"/>
              </a:buClr>
              <a:buNone/>
              <a:defRPr/>
            </a:pPr>
            <a:r>
              <a:rPr lang="ru-RU" sz="2000" kern="0" dirty="0" smtClean="0">
                <a:latin typeface="Arial" pitchFamily="34" charset="0"/>
                <a:cs typeface="Arial" pitchFamily="34" charset="0"/>
              </a:rPr>
              <a:t>22 ноября 2012 г.</a:t>
            </a:r>
            <a:endParaRPr lang="en-US" sz="2000" kern="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6453" y="3166913"/>
            <a:ext cx="8249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Elbow Connector 13"/>
          <p:cNvCxnSpPr/>
          <p:nvPr/>
        </p:nvCxnSpPr>
        <p:spPr bwMode="auto">
          <a:xfrm>
            <a:off x="7891650" y="4775200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156" name="Elbow Connector 155"/>
          <p:cNvCxnSpPr/>
          <p:nvPr/>
        </p:nvCxnSpPr>
        <p:spPr bwMode="auto">
          <a:xfrm>
            <a:off x="7904351" y="4897418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 bwMode="auto">
          <a:xfrm>
            <a:off x="1391919" y="1020278"/>
            <a:ext cx="6390641" cy="506743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4227454" y="2340540"/>
            <a:ext cx="759717" cy="1834896"/>
          </a:xfrm>
          <a:prstGeom prst="line">
            <a:avLst/>
          </a:prstGeom>
          <a:noFill/>
          <a:ln w="158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1638" y="266920"/>
            <a:ext cx="8248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жилищном фонде в России преобладают многоквартирные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дома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84345" y="5386205"/>
            <a:ext cx="509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МКД – многоквартирный дом; ИЖЗ – индивидуальное жилое здание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Источник: Федеральная служба государственной статистики, Фонд «Институт Экономики Города».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5550" y="2346636"/>
            <a:ext cx="1783080" cy="291428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 anchor="ctr" anchorCtr="0">
            <a:noAutofit/>
          </a:bodyPr>
          <a:lstStyle/>
          <a:p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16.3</a:t>
            </a:r>
            <a:endParaRPr lang="ru-RU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миллионов ИЖЗ</a:t>
            </a:r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5550" y="1762040"/>
            <a:ext cx="178308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 anchorCtr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3.2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миллиона МКД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85390" y="4175436"/>
            <a:ext cx="1783080" cy="1075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1.0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миллиард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sz="16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1600" baseline="300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85390" y="1762040"/>
            <a:ext cx="1783080" cy="2414016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 anchorCtr="0">
            <a:noAutofit/>
          </a:bodyPr>
          <a:lstStyle/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2.2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миллиарда     м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4228471" y="1769547"/>
            <a:ext cx="762000" cy="0"/>
          </a:xfrm>
          <a:prstGeom prst="line">
            <a:avLst/>
          </a:prstGeom>
          <a:noFill/>
          <a:ln w="158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2135511" y="5326965"/>
            <a:ext cx="502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1576939" y="1112330"/>
            <a:ext cx="6007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Жилищный фонд РФ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(по состоянию на конец 2010 г.)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6882" y="324670"/>
            <a:ext cx="8450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Жилищный фонд в многоквартирных домах старый: около половины домов были построены более 40 лет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назад 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99514" y="5365756"/>
            <a:ext cx="4570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Источник: Федеральная служба государственной статистики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7071" y="1338122"/>
            <a:ext cx="4810543" cy="404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41" name="Object 1"/>
          <p:cNvGraphicFramePr>
            <a:graphicFrameLocks noChangeAspect="1"/>
          </p:cNvGraphicFramePr>
          <p:nvPr/>
        </p:nvGraphicFramePr>
        <p:xfrm>
          <a:off x="2057400" y="1482725"/>
          <a:ext cx="5046663" cy="4083050"/>
        </p:xfrm>
        <a:graphic>
          <a:graphicData uri="http://schemas.openxmlformats.org/presentationml/2006/ole">
            <p:oleObj spid="_x0000_s41986" name="Worksheet" r:id="rId4" imgW="4587290" imgH="3710880" progId="Excel.Sheet.8">
              <p:link updateAutomatic="1"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1263" y="381801"/>
            <a:ext cx="8219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Многоквартирные дома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России характеризуются сравнительно высоким уровнем потребления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энергоресурсов 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Flag of Finlan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14419" y="4749155"/>
            <a:ext cx="637541" cy="422974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0073" y="4749155"/>
            <a:ext cx="695328" cy="43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03199" y="4749155"/>
            <a:ext cx="614363" cy="4095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/>
        </p:nvCxnSpPr>
        <p:spPr bwMode="auto">
          <a:xfrm>
            <a:off x="2627697" y="2369296"/>
            <a:ext cx="335413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2674601" y="2415934"/>
            <a:ext cx="0" cy="698636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2439343" y="2594205"/>
            <a:ext cx="499872" cy="23774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96671" y="2588110"/>
            <a:ext cx="585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+67%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55900" y="5613524"/>
            <a:ext cx="5067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Источник: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McKinsey&amp;Company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, 2009 г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3252" name="Picture 4" descr="C:\Users\EYakubov\Desktop\206px-Flag_of_Norway_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0625" y="4749155"/>
            <a:ext cx="604342" cy="440055"/>
          </a:xfrm>
          <a:prstGeom prst="rect">
            <a:avLst/>
          </a:prstGeom>
          <a:noFill/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25213" y="5317628"/>
            <a:ext cx="4550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Источник: Федеральная служба государственной статистики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5442" y="1472314"/>
            <a:ext cx="4617720" cy="3858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36882" y="372795"/>
            <a:ext cx="8450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Свыше 60% всех многоквартирных домов нуждаются в капитальном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ремонте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359" y="332690"/>
            <a:ext cx="8229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Потребность в финансировании капитального  ремонта в многоквартирных домах оценивается в триллионы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рублей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505819" y="1722924"/>
            <a:ext cx="6006162" cy="3099334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211543" y="2531457"/>
            <a:ext cx="2298837" cy="154004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42637" y="2978314"/>
            <a:ext cx="1836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триллионов рублей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8477" y="2978314"/>
            <a:ext cx="2040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триллиона рублей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46597" y="1271809"/>
            <a:ext cx="51028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Объем необходимого финансирования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528" y="4563653"/>
            <a:ext cx="2364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Комплексный капитальный ремонт с учетом требований к энергоэффективности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2915" y="4563653"/>
            <a:ext cx="25988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Минимальный капитальный ремонт без учета требований к энергоэффективности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81280" y="5728507"/>
            <a:ext cx="914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93076" y="5803707"/>
            <a:ext cx="7289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*По оценке Фонда «Институт Экономики Города», суммарные затраты на период 2013-2035 гг.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3330877" y="3412477"/>
            <a:ext cx="0" cy="177554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H="1">
            <a:off x="2603500" y="5183906"/>
            <a:ext cx="72687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2605200" y="4691145"/>
            <a:ext cx="0" cy="84859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5662597" y="3412477"/>
            <a:ext cx="0" cy="177554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5666740" y="5183906"/>
            <a:ext cx="72687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6392340" y="4691145"/>
            <a:ext cx="0" cy="84859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6882" y="324670"/>
            <a:ext cx="8450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Банковские кредиты могут стать одним из основных источников финансирования капитальных ремонтов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44367" y="1742171"/>
            <a:ext cx="1673352" cy="1106378"/>
            <a:chOff x="644367" y="1857149"/>
            <a:chExt cx="1673352" cy="914400"/>
          </a:xfrm>
        </p:grpSpPr>
        <p:sp>
          <p:nvSpPr>
            <p:cNvPr id="7" name="Rectangle 6"/>
            <p:cNvSpPr/>
            <p:nvPr/>
          </p:nvSpPr>
          <p:spPr bwMode="auto">
            <a:xfrm>
              <a:off x="644367" y="1857149"/>
              <a:ext cx="1673352" cy="914400"/>
            </a:xfrm>
            <a:prstGeom prst="rect">
              <a:avLst/>
            </a:prstGeom>
            <a:solidFill>
              <a:srgbClr val="FBE6CB"/>
            </a:solidFill>
            <a:ln w="1587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5502" y="2145072"/>
              <a:ext cx="16110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ru-RU" sz="1600" b="1" dirty="0" smtClean="0">
                  <a:latin typeface="Arial" pitchFamily="34" charset="0"/>
                  <a:cs typeface="Arial" pitchFamily="34" charset="0"/>
                </a:rPr>
                <a:t>Государство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42762" y="3203082"/>
            <a:ext cx="1673352" cy="1147540"/>
            <a:chOff x="642762" y="3280081"/>
            <a:chExt cx="1673352" cy="914400"/>
          </a:xfrm>
        </p:grpSpPr>
        <p:sp>
          <p:nvSpPr>
            <p:cNvPr id="9" name="Rectangle 8"/>
            <p:cNvSpPr/>
            <p:nvPr/>
          </p:nvSpPr>
          <p:spPr bwMode="auto">
            <a:xfrm>
              <a:off x="642762" y="3280081"/>
              <a:ext cx="1673352" cy="914400"/>
            </a:xfrm>
            <a:prstGeom prst="rect">
              <a:avLst/>
            </a:prstGeom>
            <a:solidFill>
              <a:srgbClr val="FBE6CB"/>
            </a:solidFill>
            <a:ln w="1587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5022" y="3411862"/>
              <a:ext cx="1665050" cy="662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ru-RU" sz="1600" b="1" dirty="0" smtClean="0">
                  <a:latin typeface="Arial" pitchFamily="34" charset="0"/>
                  <a:cs typeface="Arial" pitchFamily="34" charset="0"/>
                </a:rPr>
                <a:t>Собственники </a:t>
              </a:r>
              <a:r>
                <a:rPr lang="ru-RU" sz="1600" b="1" dirty="0" err="1" smtClean="0">
                  <a:latin typeface="Arial" pitchFamily="34" charset="0"/>
                  <a:cs typeface="Arial" pitchFamily="34" charset="0"/>
                </a:rPr>
                <a:t>многоквартир-ных</a:t>
              </a:r>
              <a:r>
                <a:rPr lang="ru-RU" sz="1600" b="1" dirty="0" smtClean="0">
                  <a:latin typeface="Arial" pitchFamily="34" charset="0"/>
                  <a:cs typeface="Arial" pitchFamily="34" charset="0"/>
                </a:rPr>
                <a:t> домов 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41158" y="4703012"/>
            <a:ext cx="1673352" cy="1197274"/>
            <a:chOff x="641158" y="4703012"/>
            <a:chExt cx="1673352" cy="9144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641158" y="4703012"/>
              <a:ext cx="1673352" cy="914400"/>
            </a:xfrm>
            <a:prstGeom prst="rect">
              <a:avLst/>
            </a:prstGeom>
            <a:solidFill>
              <a:srgbClr val="97A680"/>
            </a:solidFill>
            <a:ln w="15875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2293" y="4990935"/>
              <a:ext cx="16110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ru-RU" sz="1600" b="1" dirty="0" smtClean="0">
                  <a:latin typeface="Arial" pitchFamily="34" charset="0"/>
                  <a:cs typeface="Arial" pitchFamily="34" charset="0"/>
                </a:rPr>
                <a:t>Банки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531576" y="1768086"/>
            <a:ext cx="6200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 введением новой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системы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финансирования капитального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ремонта многоквартирных домов,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доля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бюджетного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со-финансирования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будет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постоянно снижаться.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31575" y="3210271"/>
            <a:ext cx="618034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обладают, финансовыми ресурсами, необходимыми для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проведения капитального ремонта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73038" indent="-173038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Система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постепенного накопления средств собственников не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эффективна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1768" y="4834489"/>
            <a:ext cx="6120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Механизм банковского кредитования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может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быть задействован для финансирования капитального ремонта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 повышения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энергоэффективности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многоквартирных домов.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Rectangle 250"/>
          <p:cNvSpPr/>
          <p:nvPr/>
        </p:nvSpPr>
        <p:spPr bwMode="auto">
          <a:xfrm>
            <a:off x="8237220" y="2802646"/>
            <a:ext cx="548640" cy="5867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2" name="Group 196"/>
          <p:cNvGrpSpPr/>
          <p:nvPr/>
        </p:nvGrpSpPr>
        <p:grpSpPr>
          <a:xfrm>
            <a:off x="3148602" y="1861923"/>
            <a:ext cx="2865266" cy="2626602"/>
            <a:chOff x="328383" y="1292443"/>
            <a:chExt cx="4548041" cy="4169210"/>
          </a:xfrm>
        </p:grpSpPr>
        <p:cxnSp>
          <p:nvCxnSpPr>
            <p:cNvPr id="42" name="AutoShape 36"/>
            <p:cNvCxnSpPr>
              <a:cxnSpLocks noChangeShapeType="1"/>
            </p:cNvCxnSpPr>
            <p:nvPr/>
          </p:nvCxnSpPr>
          <p:spPr bwMode="auto">
            <a:xfrm flipV="1">
              <a:off x="1429439" y="4924594"/>
              <a:ext cx="3444953" cy="535331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46" name="AutoShape 36"/>
            <p:cNvCxnSpPr>
              <a:cxnSpLocks noChangeShapeType="1"/>
            </p:cNvCxnSpPr>
            <p:nvPr/>
          </p:nvCxnSpPr>
          <p:spPr bwMode="auto">
            <a:xfrm flipV="1">
              <a:off x="1435945" y="2176716"/>
              <a:ext cx="3440479" cy="410292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47" name="AutoShape 36"/>
            <p:cNvCxnSpPr>
              <a:cxnSpLocks noChangeShapeType="1"/>
            </p:cNvCxnSpPr>
            <p:nvPr/>
          </p:nvCxnSpPr>
          <p:spPr bwMode="auto">
            <a:xfrm>
              <a:off x="1434561" y="2579996"/>
              <a:ext cx="0" cy="2878021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48" name="AutoShape 36"/>
            <p:cNvCxnSpPr>
              <a:cxnSpLocks noChangeShapeType="1"/>
            </p:cNvCxnSpPr>
            <p:nvPr/>
          </p:nvCxnSpPr>
          <p:spPr bwMode="auto">
            <a:xfrm>
              <a:off x="4868992" y="2184864"/>
              <a:ext cx="0" cy="2734569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49" name="AutoShape 36"/>
            <p:cNvCxnSpPr>
              <a:cxnSpLocks noChangeShapeType="1"/>
            </p:cNvCxnSpPr>
            <p:nvPr/>
          </p:nvCxnSpPr>
          <p:spPr bwMode="auto">
            <a:xfrm>
              <a:off x="328383" y="1694779"/>
              <a:ext cx="1106745" cy="894945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50" name="AutoShape 36"/>
            <p:cNvCxnSpPr>
              <a:cxnSpLocks noChangeShapeType="1"/>
            </p:cNvCxnSpPr>
            <p:nvPr/>
          </p:nvCxnSpPr>
          <p:spPr bwMode="auto">
            <a:xfrm>
              <a:off x="329985" y="1691942"/>
              <a:ext cx="0" cy="2878021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51" name="AutoShape 36"/>
            <p:cNvCxnSpPr>
              <a:cxnSpLocks noChangeShapeType="1"/>
            </p:cNvCxnSpPr>
            <p:nvPr/>
          </p:nvCxnSpPr>
          <p:spPr bwMode="auto">
            <a:xfrm>
              <a:off x="328545" y="4566708"/>
              <a:ext cx="1106745" cy="894945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52" name="AutoShape 36"/>
            <p:cNvCxnSpPr>
              <a:cxnSpLocks noChangeShapeType="1"/>
            </p:cNvCxnSpPr>
            <p:nvPr/>
          </p:nvCxnSpPr>
          <p:spPr bwMode="auto">
            <a:xfrm flipV="1">
              <a:off x="334287" y="1299420"/>
              <a:ext cx="3447905" cy="391102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53" name="AutoShape 36"/>
            <p:cNvCxnSpPr>
              <a:cxnSpLocks noChangeShapeType="1"/>
            </p:cNvCxnSpPr>
            <p:nvPr/>
          </p:nvCxnSpPr>
          <p:spPr bwMode="auto">
            <a:xfrm>
              <a:off x="3768476" y="1292443"/>
              <a:ext cx="1097280" cy="877824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grpSp>
          <p:nvGrpSpPr>
            <p:cNvPr id="3" name="Group 53"/>
            <p:cNvGrpSpPr/>
            <p:nvPr/>
          </p:nvGrpSpPr>
          <p:grpSpPr>
            <a:xfrm>
              <a:off x="682768" y="2126299"/>
              <a:ext cx="272667" cy="628371"/>
              <a:chOff x="2211716" y="2594719"/>
              <a:chExt cx="272667" cy="628371"/>
            </a:xfrm>
          </p:grpSpPr>
          <p:cxnSp>
            <p:nvCxnSpPr>
              <p:cNvPr id="55" name="AutoShape 36"/>
              <p:cNvCxnSpPr>
                <a:cxnSpLocks noChangeShapeType="1"/>
              </p:cNvCxnSpPr>
              <p:nvPr/>
            </p:nvCxnSpPr>
            <p:spPr bwMode="auto">
              <a:xfrm>
                <a:off x="2211968" y="2594719"/>
                <a:ext cx="0" cy="415011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56" name="AutoShape 36"/>
              <p:cNvCxnSpPr>
                <a:cxnSpLocks noChangeShapeType="1"/>
              </p:cNvCxnSpPr>
              <p:nvPr/>
            </p:nvCxnSpPr>
            <p:spPr bwMode="auto">
              <a:xfrm>
                <a:off x="2211716" y="2595876"/>
                <a:ext cx="270858" cy="21399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57" name="AutoShape 36"/>
              <p:cNvCxnSpPr>
                <a:cxnSpLocks noChangeShapeType="1"/>
              </p:cNvCxnSpPr>
              <p:nvPr/>
            </p:nvCxnSpPr>
            <p:spPr bwMode="auto">
              <a:xfrm>
                <a:off x="2211716" y="3007991"/>
                <a:ext cx="270858" cy="21399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58" name="AutoShape 36"/>
              <p:cNvCxnSpPr>
                <a:cxnSpLocks noChangeShapeType="1"/>
              </p:cNvCxnSpPr>
              <p:nvPr/>
            </p:nvCxnSpPr>
            <p:spPr bwMode="auto">
              <a:xfrm>
                <a:off x="2484383" y="2808079"/>
                <a:ext cx="0" cy="415011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grpSp>
          <p:nvGrpSpPr>
            <p:cNvPr id="5" name="Group 58"/>
            <p:cNvGrpSpPr/>
            <p:nvPr/>
          </p:nvGrpSpPr>
          <p:grpSpPr>
            <a:xfrm>
              <a:off x="682768" y="2739709"/>
              <a:ext cx="272667" cy="628371"/>
              <a:chOff x="2211716" y="2594719"/>
              <a:chExt cx="272667" cy="628371"/>
            </a:xfrm>
          </p:grpSpPr>
          <p:cxnSp>
            <p:nvCxnSpPr>
              <p:cNvPr id="60" name="AutoShape 36"/>
              <p:cNvCxnSpPr>
                <a:cxnSpLocks noChangeShapeType="1"/>
              </p:cNvCxnSpPr>
              <p:nvPr/>
            </p:nvCxnSpPr>
            <p:spPr bwMode="auto">
              <a:xfrm>
                <a:off x="2211968" y="2594719"/>
                <a:ext cx="0" cy="415011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61" name="AutoShape 36"/>
              <p:cNvCxnSpPr>
                <a:cxnSpLocks noChangeShapeType="1"/>
              </p:cNvCxnSpPr>
              <p:nvPr/>
            </p:nvCxnSpPr>
            <p:spPr bwMode="auto">
              <a:xfrm>
                <a:off x="2211716" y="2595876"/>
                <a:ext cx="270858" cy="21399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62" name="AutoShape 36"/>
              <p:cNvCxnSpPr>
                <a:cxnSpLocks noChangeShapeType="1"/>
              </p:cNvCxnSpPr>
              <p:nvPr/>
            </p:nvCxnSpPr>
            <p:spPr bwMode="auto">
              <a:xfrm>
                <a:off x="2211716" y="3007991"/>
                <a:ext cx="270858" cy="21399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63" name="AutoShape 36"/>
              <p:cNvCxnSpPr>
                <a:cxnSpLocks noChangeShapeType="1"/>
              </p:cNvCxnSpPr>
              <p:nvPr/>
            </p:nvCxnSpPr>
            <p:spPr bwMode="auto">
              <a:xfrm>
                <a:off x="2484383" y="2808079"/>
                <a:ext cx="0" cy="415011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grpSp>
          <p:nvGrpSpPr>
            <p:cNvPr id="6" name="Group 63"/>
            <p:cNvGrpSpPr/>
            <p:nvPr/>
          </p:nvGrpSpPr>
          <p:grpSpPr>
            <a:xfrm>
              <a:off x="682768" y="3372169"/>
              <a:ext cx="272667" cy="628371"/>
              <a:chOff x="2211716" y="2594719"/>
              <a:chExt cx="272667" cy="628371"/>
            </a:xfrm>
          </p:grpSpPr>
          <p:cxnSp>
            <p:nvCxnSpPr>
              <p:cNvPr id="65" name="AutoShape 36"/>
              <p:cNvCxnSpPr>
                <a:cxnSpLocks noChangeShapeType="1"/>
              </p:cNvCxnSpPr>
              <p:nvPr/>
            </p:nvCxnSpPr>
            <p:spPr bwMode="auto">
              <a:xfrm>
                <a:off x="2211968" y="2594719"/>
                <a:ext cx="0" cy="415011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66" name="AutoShape 36"/>
              <p:cNvCxnSpPr>
                <a:cxnSpLocks noChangeShapeType="1"/>
              </p:cNvCxnSpPr>
              <p:nvPr/>
            </p:nvCxnSpPr>
            <p:spPr bwMode="auto">
              <a:xfrm>
                <a:off x="2211716" y="2595876"/>
                <a:ext cx="270858" cy="21399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67" name="AutoShape 36"/>
              <p:cNvCxnSpPr>
                <a:cxnSpLocks noChangeShapeType="1"/>
              </p:cNvCxnSpPr>
              <p:nvPr/>
            </p:nvCxnSpPr>
            <p:spPr bwMode="auto">
              <a:xfrm>
                <a:off x="2211716" y="3007991"/>
                <a:ext cx="270858" cy="21399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68" name="AutoShape 36"/>
              <p:cNvCxnSpPr>
                <a:cxnSpLocks noChangeShapeType="1"/>
              </p:cNvCxnSpPr>
              <p:nvPr/>
            </p:nvCxnSpPr>
            <p:spPr bwMode="auto">
              <a:xfrm>
                <a:off x="2484383" y="2808079"/>
                <a:ext cx="0" cy="415011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grpSp>
          <p:nvGrpSpPr>
            <p:cNvPr id="7" name="Group 68"/>
            <p:cNvGrpSpPr/>
            <p:nvPr/>
          </p:nvGrpSpPr>
          <p:grpSpPr>
            <a:xfrm>
              <a:off x="682768" y="4000819"/>
              <a:ext cx="272667" cy="628371"/>
              <a:chOff x="2211716" y="2594719"/>
              <a:chExt cx="272667" cy="628371"/>
            </a:xfrm>
          </p:grpSpPr>
          <p:cxnSp>
            <p:nvCxnSpPr>
              <p:cNvPr id="70" name="AutoShape 36"/>
              <p:cNvCxnSpPr>
                <a:cxnSpLocks noChangeShapeType="1"/>
              </p:cNvCxnSpPr>
              <p:nvPr/>
            </p:nvCxnSpPr>
            <p:spPr bwMode="auto">
              <a:xfrm>
                <a:off x="2211968" y="2594719"/>
                <a:ext cx="0" cy="415011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71" name="AutoShape 36"/>
              <p:cNvCxnSpPr>
                <a:cxnSpLocks noChangeShapeType="1"/>
              </p:cNvCxnSpPr>
              <p:nvPr/>
            </p:nvCxnSpPr>
            <p:spPr bwMode="auto">
              <a:xfrm>
                <a:off x="2211716" y="2595876"/>
                <a:ext cx="270858" cy="21399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72" name="AutoShape 36"/>
              <p:cNvCxnSpPr>
                <a:cxnSpLocks noChangeShapeType="1"/>
              </p:cNvCxnSpPr>
              <p:nvPr/>
            </p:nvCxnSpPr>
            <p:spPr bwMode="auto">
              <a:xfrm>
                <a:off x="2211716" y="3007991"/>
                <a:ext cx="270858" cy="21399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73" name="AutoShape 36"/>
              <p:cNvCxnSpPr>
                <a:cxnSpLocks noChangeShapeType="1"/>
              </p:cNvCxnSpPr>
              <p:nvPr/>
            </p:nvCxnSpPr>
            <p:spPr bwMode="auto">
              <a:xfrm>
                <a:off x="2484383" y="2808079"/>
                <a:ext cx="0" cy="415011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cxnSp>
          <p:nvCxnSpPr>
            <p:cNvPr id="74" name="AutoShape 36"/>
            <p:cNvCxnSpPr>
              <a:cxnSpLocks noChangeShapeType="1"/>
            </p:cNvCxnSpPr>
            <p:nvPr/>
          </p:nvCxnSpPr>
          <p:spPr bwMode="auto">
            <a:xfrm flipV="1">
              <a:off x="1429439" y="4703614"/>
              <a:ext cx="3444953" cy="535331"/>
            </a:xfrm>
            <a:prstGeom prst="straightConnector1">
              <a:avLst/>
            </a:prstGeom>
            <a:noFill/>
            <a:ln w="952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75" name="AutoShape 36"/>
            <p:cNvCxnSpPr>
              <a:cxnSpLocks noChangeShapeType="1"/>
            </p:cNvCxnSpPr>
            <p:nvPr/>
          </p:nvCxnSpPr>
          <p:spPr bwMode="auto">
            <a:xfrm>
              <a:off x="328545" y="4345728"/>
              <a:ext cx="1106745" cy="894945"/>
            </a:xfrm>
            <a:prstGeom prst="straightConnector1">
              <a:avLst/>
            </a:prstGeom>
            <a:noFill/>
            <a:ln w="952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grpSp>
          <p:nvGrpSpPr>
            <p:cNvPr id="8" name="Group 75"/>
            <p:cNvGrpSpPr/>
            <p:nvPr/>
          </p:nvGrpSpPr>
          <p:grpSpPr>
            <a:xfrm>
              <a:off x="1622635" y="2627205"/>
              <a:ext cx="365047" cy="2390583"/>
              <a:chOff x="3151583" y="2943225"/>
              <a:chExt cx="365047" cy="2390583"/>
            </a:xfrm>
          </p:grpSpPr>
          <p:grpSp>
            <p:nvGrpSpPr>
              <p:cNvPr id="9" name="Group 124"/>
              <p:cNvGrpSpPr/>
              <p:nvPr/>
            </p:nvGrpSpPr>
            <p:grpSpPr>
              <a:xfrm>
                <a:off x="3151583" y="294322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93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94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95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96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10" name="Group 125"/>
              <p:cNvGrpSpPr/>
              <p:nvPr/>
            </p:nvGrpSpPr>
            <p:grpSpPr>
              <a:xfrm>
                <a:off x="3151583" y="354901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89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90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91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92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11" name="Group 135"/>
              <p:cNvGrpSpPr/>
              <p:nvPr/>
            </p:nvGrpSpPr>
            <p:grpSpPr>
              <a:xfrm>
                <a:off x="3151583" y="416623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85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86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87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88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12" name="Group 140"/>
              <p:cNvGrpSpPr/>
              <p:nvPr/>
            </p:nvGrpSpPr>
            <p:grpSpPr>
              <a:xfrm>
                <a:off x="3151583" y="478345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81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82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83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84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</p:grpSp>
        <p:grpSp>
          <p:nvGrpSpPr>
            <p:cNvPr id="13" name="Group 96"/>
            <p:cNvGrpSpPr/>
            <p:nvPr/>
          </p:nvGrpSpPr>
          <p:grpSpPr>
            <a:xfrm>
              <a:off x="4274395" y="2314785"/>
              <a:ext cx="365047" cy="2390583"/>
              <a:chOff x="3151583" y="2943225"/>
              <a:chExt cx="365047" cy="2390583"/>
            </a:xfrm>
          </p:grpSpPr>
          <p:grpSp>
            <p:nvGrpSpPr>
              <p:cNvPr id="14" name="Group 124"/>
              <p:cNvGrpSpPr/>
              <p:nvPr/>
            </p:nvGrpSpPr>
            <p:grpSpPr>
              <a:xfrm>
                <a:off x="3151583" y="294322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114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15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16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17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15" name="Group 125"/>
              <p:cNvGrpSpPr/>
              <p:nvPr/>
            </p:nvGrpSpPr>
            <p:grpSpPr>
              <a:xfrm>
                <a:off x="3151583" y="354901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110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11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12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13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16" name="Group 135"/>
              <p:cNvGrpSpPr/>
              <p:nvPr/>
            </p:nvGrpSpPr>
            <p:grpSpPr>
              <a:xfrm>
                <a:off x="3151583" y="416623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106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07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08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09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17" name="Group 140"/>
              <p:cNvGrpSpPr/>
              <p:nvPr/>
            </p:nvGrpSpPr>
            <p:grpSpPr>
              <a:xfrm>
                <a:off x="3151583" y="478345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102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03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04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05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</p:grpSp>
        <p:grpSp>
          <p:nvGrpSpPr>
            <p:cNvPr id="18" name="Group 117"/>
            <p:cNvGrpSpPr/>
            <p:nvPr/>
          </p:nvGrpSpPr>
          <p:grpSpPr>
            <a:xfrm>
              <a:off x="2262715" y="2558625"/>
              <a:ext cx="365047" cy="1773363"/>
              <a:chOff x="3829763" y="2882265"/>
              <a:chExt cx="365047" cy="1773363"/>
            </a:xfrm>
          </p:grpSpPr>
          <p:grpSp>
            <p:nvGrpSpPr>
              <p:cNvPr id="19" name="Group 124"/>
              <p:cNvGrpSpPr/>
              <p:nvPr/>
            </p:nvGrpSpPr>
            <p:grpSpPr>
              <a:xfrm>
                <a:off x="3829763" y="288226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130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31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32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33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20" name="Group 125"/>
              <p:cNvGrpSpPr/>
              <p:nvPr/>
            </p:nvGrpSpPr>
            <p:grpSpPr>
              <a:xfrm>
                <a:off x="3829763" y="348805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126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27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28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29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21" name="Group 135"/>
              <p:cNvGrpSpPr/>
              <p:nvPr/>
            </p:nvGrpSpPr>
            <p:grpSpPr>
              <a:xfrm>
                <a:off x="3829763" y="410527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122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23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24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25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</p:grpSp>
        <p:grpSp>
          <p:nvGrpSpPr>
            <p:cNvPr id="22" name="Group 133"/>
            <p:cNvGrpSpPr/>
            <p:nvPr/>
          </p:nvGrpSpPr>
          <p:grpSpPr>
            <a:xfrm>
              <a:off x="2151507" y="4406891"/>
              <a:ext cx="579151" cy="713959"/>
              <a:chOff x="3718555" y="4715291"/>
              <a:chExt cx="579151" cy="713959"/>
            </a:xfrm>
          </p:grpSpPr>
          <p:cxnSp>
            <p:nvCxnSpPr>
              <p:cNvPr id="135" name="AutoShape 36"/>
              <p:cNvCxnSpPr>
                <a:cxnSpLocks noChangeShapeType="1"/>
              </p:cNvCxnSpPr>
              <p:nvPr/>
            </p:nvCxnSpPr>
            <p:spPr bwMode="auto">
              <a:xfrm>
                <a:off x="3733129" y="4785776"/>
                <a:ext cx="0" cy="643474"/>
              </a:xfrm>
              <a:prstGeom prst="straightConnector1">
                <a:avLst/>
              </a:prstGeom>
              <a:noFill/>
              <a:ln w="3810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36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3718555" y="4716780"/>
                <a:ext cx="579151" cy="72390"/>
              </a:xfrm>
              <a:prstGeom prst="straightConnector1">
                <a:avLst/>
              </a:prstGeom>
              <a:noFill/>
              <a:ln w="3810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37" name="AutoShape 36"/>
              <p:cNvCxnSpPr>
                <a:cxnSpLocks noChangeShapeType="1"/>
              </p:cNvCxnSpPr>
              <p:nvPr/>
            </p:nvCxnSpPr>
            <p:spPr bwMode="auto">
              <a:xfrm>
                <a:off x="4287484" y="4715291"/>
                <a:ext cx="0" cy="630139"/>
              </a:xfrm>
              <a:prstGeom prst="straightConnector1">
                <a:avLst/>
              </a:prstGeom>
              <a:noFill/>
              <a:ln w="3810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grpSp>
          <p:nvGrpSpPr>
            <p:cNvPr id="23" name="Group 137"/>
            <p:cNvGrpSpPr/>
            <p:nvPr/>
          </p:nvGrpSpPr>
          <p:grpSpPr>
            <a:xfrm>
              <a:off x="2925655" y="2482425"/>
              <a:ext cx="365047" cy="2390583"/>
              <a:chOff x="3151583" y="2943225"/>
              <a:chExt cx="365047" cy="2390583"/>
            </a:xfrm>
          </p:grpSpPr>
          <p:grpSp>
            <p:nvGrpSpPr>
              <p:cNvPr id="24" name="Group 124"/>
              <p:cNvGrpSpPr/>
              <p:nvPr/>
            </p:nvGrpSpPr>
            <p:grpSpPr>
              <a:xfrm>
                <a:off x="3151583" y="294322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155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56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57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58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25" name="Group 125"/>
              <p:cNvGrpSpPr/>
              <p:nvPr/>
            </p:nvGrpSpPr>
            <p:grpSpPr>
              <a:xfrm>
                <a:off x="3151583" y="354901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151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52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53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54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26" name="Group 135"/>
              <p:cNvGrpSpPr/>
              <p:nvPr/>
            </p:nvGrpSpPr>
            <p:grpSpPr>
              <a:xfrm>
                <a:off x="3151583" y="416623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147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48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49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50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27" name="Group 140"/>
              <p:cNvGrpSpPr/>
              <p:nvPr/>
            </p:nvGrpSpPr>
            <p:grpSpPr>
              <a:xfrm>
                <a:off x="3151583" y="478345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143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44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45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146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</p:grpSp>
        <p:grpSp>
          <p:nvGrpSpPr>
            <p:cNvPr id="28" name="Group 124"/>
            <p:cNvGrpSpPr/>
            <p:nvPr/>
          </p:nvGrpSpPr>
          <p:grpSpPr>
            <a:xfrm>
              <a:off x="3596215" y="2406225"/>
              <a:ext cx="365047" cy="550353"/>
              <a:chOff x="3151583" y="3004185"/>
              <a:chExt cx="365047" cy="550353"/>
            </a:xfrm>
          </p:grpSpPr>
          <p:cxnSp>
            <p:nvCxnSpPr>
              <p:cNvPr id="160" name="AutoShape 36"/>
              <p:cNvCxnSpPr>
                <a:cxnSpLocks noChangeShapeType="1"/>
              </p:cNvCxnSpPr>
              <p:nvPr/>
            </p:nvCxnSpPr>
            <p:spPr bwMode="auto">
              <a:xfrm>
                <a:off x="3154009" y="3040796"/>
                <a:ext cx="0" cy="51012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61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3155393" y="3004185"/>
                <a:ext cx="349824" cy="4171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62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3151583" y="3511004"/>
                <a:ext cx="365047" cy="4353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63" name="AutoShape 36"/>
              <p:cNvCxnSpPr>
                <a:cxnSpLocks noChangeShapeType="1"/>
              </p:cNvCxnSpPr>
              <p:nvPr/>
            </p:nvCxnSpPr>
            <p:spPr bwMode="auto">
              <a:xfrm>
                <a:off x="3510244" y="3004601"/>
                <a:ext cx="0" cy="51012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grpSp>
          <p:nvGrpSpPr>
            <p:cNvPr id="29" name="Group 125"/>
            <p:cNvGrpSpPr/>
            <p:nvPr/>
          </p:nvGrpSpPr>
          <p:grpSpPr>
            <a:xfrm>
              <a:off x="3596215" y="3012015"/>
              <a:ext cx="365047" cy="550353"/>
              <a:chOff x="3151583" y="3004185"/>
              <a:chExt cx="365047" cy="550353"/>
            </a:xfrm>
          </p:grpSpPr>
          <p:cxnSp>
            <p:nvCxnSpPr>
              <p:cNvPr id="165" name="AutoShape 36"/>
              <p:cNvCxnSpPr>
                <a:cxnSpLocks noChangeShapeType="1"/>
              </p:cNvCxnSpPr>
              <p:nvPr/>
            </p:nvCxnSpPr>
            <p:spPr bwMode="auto">
              <a:xfrm>
                <a:off x="3154009" y="3040796"/>
                <a:ext cx="0" cy="51012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66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3155393" y="3004185"/>
                <a:ext cx="349824" cy="4171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67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3151583" y="3511004"/>
                <a:ext cx="365047" cy="4353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68" name="AutoShape 36"/>
              <p:cNvCxnSpPr>
                <a:cxnSpLocks noChangeShapeType="1"/>
              </p:cNvCxnSpPr>
              <p:nvPr/>
            </p:nvCxnSpPr>
            <p:spPr bwMode="auto">
              <a:xfrm>
                <a:off x="3510244" y="3004601"/>
                <a:ext cx="0" cy="51012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grpSp>
          <p:nvGrpSpPr>
            <p:cNvPr id="30" name="Group 135"/>
            <p:cNvGrpSpPr/>
            <p:nvPr/>
          </p:nvGrpSpPr>
          <p:grpSpPr>
            <a:xfrm>
              <a:off x="3596215" y="3629235"/>
              <a:ext cx="365047" cy="550353"/>
              <a:chOff x="3151583" y="3004185"/>
              <a:chExt cx="365047" cy="550353"/>
            </a:xfrm>
          </p:grpSpPr>
          <p:cxnSp>
            <p:nvCxnSpPr>
              <p:cNvPr id="170" name="AutoShape 36"/>
              <p:cNvCxnSpPr>
                <a:cxnSpLocks noChangeShapeType="1"/>
              </p:cNvCxnSpPr>
              <p:nvPr/>
            </p:nvCxnSpPr>
            <p:spPr bwMode="auto">
              <a:xfrm>
                <a:off x="3154009" y="3040796"/>
                <a:ext cx="0" cy="51012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71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3155393" y="3004185"/>
                <a:ext cx="349824" cy="4171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72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3151583" y="3511004"/>
                <a:ext cx="365047" cy="4353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73" name="AutoShape 36"/>
              <p:cNvCxnSpPr>
                <a:cxnSpLocks noChangeShapeType="1"/>
              </p:cNvCxnSpPr>
              <p:nvPr/>
            </p:nvCxnSpPr>
            <p:spPr bwMode="auto">
              <a:xfrm>
                <a:off x="3510244" y="3004601"/>
                <a:ext cx="0" cy="51012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grpSp>
          <p:nvGrpSpPr>
            <p:cNvPr id="31" name="Group 173"/>
            <p:cNvGrpSpPr/>
            <p:nvPr/>
          </p:nvGrpSpPr>
          <p:grpSpPr>
            <a:xfrm>
              <a:off x="3492627" y="4208771"/>
              <a:ext cx="579151" cy="713959"/>
              <a:chOff x="3718555" y="4715291"/>
              <a:chExt cx="579151" cy="713959"/>
            </a:xfrm>
          </p:grpSpPr>
          <p:cxnSp>
            <p:nvCxnSpPr>
              <p:cNvPr id="175" name="AutoShape 36"/>
              <p:cNvCxnSpPr>
                <a:cxnSpLocks noChangeShapeType="1"/>
              </p:cNvCxnSpPr>
              <p:nvPr/>
            </p:nvCxnSpPr>
            <p:spPr bwMode="auto">
              <a:xfrm>
                <a:off x="3733129" y="4785776"/>
                <a:ext cx="0" cy="643474"/>
              </a:xfrm>
              <a:prstGeom prst="straightConnector1">
                <a:avLst/>
              </a:prstGeom>
              <a:noFill/>
              <a:ln w="3810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76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3718555" y="4716780"/>
                <a:ext cx="579151" cy="72390"/>
              </a:xfrm>
              <a:prstGeom prst="straightConnector1">
                <a:avLst/>
              </a:prstGeom>
              <a:noFill/>
              <a:ln w="3810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177" name="AutoShape 36"/>
              <p:cNvCxnSpPr>
                <a:cxnSpLocks noChangeShapeType="1"/>
              </p:cNvCxnSpPr>
              <p:nvPr/>
            </p:nvCxnSpPr>
            <p:spPr bwMode="auto">
              <a:xfrm>
                <a:off x="4287484" y="4715291"/>
                <a:ext cx="0" cy="630139"/>
              </a:xfrm>
              <a:prstGeom prst="straightConnector1">
                <a:avLst/>
              </a:prstGeom>
              <a:noFill/>
              <a:ln w="3810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cxnSp>
          <p:nvCxnSpPr>
            <p:cNvPr id="180" name="AutoShape 36"/>
            <p:cNvCxnSpPr>
              <a:cxnSpLocks noChangeShapeType="1"/>
            </p:cNvCxnSpPr>
            <p:nvPr/>
          </p:nvCxnSpPr>
          <p:spPr bwMode="auto">
            <a:xfrm flipV="1">
              <a:off x="1870285" y="1413720"/>
              <a:ext cx="1340228" cy="159828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181" name="AutoShape 36"/>
            <p:cNvCxnSpPr>
              <a:cxnSpLocks noChangeShapeType="1"/>
            </p:cNvCxnSpPr>
            <p:nvPr/>
          </p:nvCxnSpPr>
          <p:spPr bwMode="auto">
            <a:xfrm flipV="1">
              <a:off x="2281765" y="1764240"/>
              <a:ext cx="1340228" cy="159828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182" name="AutoShape 36"/>
            <p:cNvCxnSpPr>
              <a:cxnSpLocks noChangeShapeType="1"/>
            </p:cNvCxnSpPr>
            <p:nvPr/>
          </p:nvCxnSpPr>
          <p:spPr bwMode="auto">
            <a:xfrm>
              <a:off x="1867623" y="1572859"/>
              <a:ext cx="426129" cy="351401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183" name="AutoShape 36"/>
            <p:cNvCxnSpPr>
              <a:cxnSpLocks noChangeShapeType="1"/>
            </p:cNvCxnSpPr>
            <p:nvPr/>
          </p:nvCxnSpPr>
          <p:spPr bwMode="auto">
            <a:xfrm>
              <a:off x="3201123" y="1412839"/>
              <a:ext cx="423589" cy="364101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184" name="AutoShape 36"/>
            <p:cNvCxnSpPr>
              <a:cxnSpLocks noChangeShapeType="1"/>
            </p:cNvCxnSpPr>
            <p:nvPr/>
          </p:nvCxnSpPr>
          <p:spPr bwMode="auto">
            <a:xfrm>
              <a:off x="1868901" y="1574156"/>
              <a:ext cx="0" cy="472024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185" name="AutoShape 36"/>
            <p:cNvCxnSpPr>
              <a:cxnSpLocks noChangeShapeType="1"/>
            </p:cNvCxnSpPr>
            <p:nvPr/>
          </p:nvCxnSpPr>
          <p:spPr bwMode="auto">
            <a:xfrm>
              <a:off x="2272761" y="1924676"/>
              <a:ext cx="0" cy="426304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186" name="AutoShape 36"/>
            <p:cNvCxnSpPr>
              <a:cxnSpLocks noChangeShapeType="1"/>
            </p:cNvCxnSpPr>
            <p:nvPr/>
          </p:nvCxnSpPr>
          <p:spPr bwMode="auto">
            <a:xfrm>
              <a:off x="1867032" y="2030940"/>
              <a:ext cx="405082" cy="320040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187" name="AutoShape 36"/>
            <p:cNvCxnSpPr>
              <a:cxnSpLocks noChangeShapeType="1"/>
            </p:cNvCxnSpPr>
            <p:nvPr/>
          </p:nvCxnSpPr>
          <p:spPr bwMode="auto">
            <a:xfrm>
              <a:off x="3611341" y="1782020"/>
              <a:ext cx="0" cy="408940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188" name="AutoShape 36"/>
            <p:cNvCxnSpPr>
              <a:cxnSpLocks noChangeShapeType="1"/>
            </p:cNvCxnSpPr>
            <p:nvPr/>
          </p:nvCxnSpPr>
          <p:spPr bwMode="auto">
            <a:xfrm flipV="1">
              <a:off x="2274145" y="2198580"/>
              <a:ext cx="1340228" cy="159828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</p:grpSp>
      <p:sp>
        <p:nvSpPr>
          <p:cNvPr id="198" name="TextBox 197"/>
          <p:cNvSpPr txBox="1"/>
          <p:nvPr/>
        </p:nvSpPr>
        <p:spPr>
          <a:xfrm>
            <a:off x="481263" y="384670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 сегодняшний день банки в России не предлагают продуктов для финансирования капитальных ремонтов/ энергоэффективных мероприятий в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МКД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4" name="AutoShape 36"/>
          <p:cNvCxnSpPr>
            <a:cxnSpLocks noChangeShapeType="1"/>
          </p:cNvCxnSpPr>
          <p:nvPr/>
        </p:nvCxnSpPr>
        <p:spPr bwMode="auto">
          <a:xfrm flipH="1">
            <a:off x="5329702" y="3102730"/>
            <a:ext cx="105585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none"/>
            <a:tailEnd type="stealth" w="med" len="med"/>
          </a:ln>
        </p:spPr>
      </p:cxnSp>
      <p:sp>
        <p:nvSpPr>
          <p:cNvPr id="178" name="TextBox 177"/>
          <p:cNvSpPr txBox="1"/>
          <p:nvPr/>
        </p:nvSpPr>
        <p:spPr>
          <a:xfrm>
            <a:off x="6388594" y="2802646"/>
            <a:ext cx="184862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«Все, что внутри квартиры»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6775615" y="4051212"/>
            <a:ext cx="156988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Где найти деньги?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1" name="AutoShape 36"/>
          <p:cNvCxnSpPr>
            <a:cxnSpLocks noChangeShapeType="1"/>
          </p:cNvCxnSpPr>
          <p:nvPr/>
        </p:nvCxnSpPr>
        <p:spPr bwMode="auto">
          <a:xfrm>
            <a:off x="2522220" y="3104343"/>
            <a:ext cx="77860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none"/>
            <a:tailEnd type="stealth" w="med" len="med"/>
          </a:ln>
        </p:spPr>
      </p:cxnSp>
      <p:sp>
        <p:nvSpPr>
          <p:cNvPr id="192" name="TextBox 191"/>
          <p:cNvSpPr txBox="1"/>
          <p:nvPr/>
        </p:nvSpPr>
        <p:spPr>
          <a:xfrm>
            <a:off x="1013460" y="2802646"/>
            <a:ext cx="1509559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«Все, что вне квартиры»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1" name="Straight Connector 220"/>
          <p:cNvCxnSpPr/>
          <p:nvPr/>
        </p:nvCxnSpPr>
        <p:spPr bwMode="auto">
          <a:xfrm flipH="1">
            <a:off x="2656170" y="1783633"/>
            <a:ext cx="105821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2" name="Straight Connector 221"/>
          <p:cNvCxnSpPr/>
          <p:nvPr/>
        </p:nvCxnSpPr>
        <p:spPr bwMode="auto">
          <a:xfrm>
            <a:off x="2650642" y="1786128"/>
            <a:ext cx="0" cy="11116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3" name="Straight Connector 222"/>
          <p:cNvCxnSpPr/>
          <p:nvPr/>
        </p:nvCxnSpPr>
        <p:spPr bwMode="auto">
          <a:xfrm>
            <a:off x="3716727" y="1786128"/>
            <a:ext cx="0" cy="40716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224" name="Straight Connector 223"/>
          <p:cNvCxnSpPr/>
          <p:nvPr/>
        </p:nvCxnSpPr>
        <p:spPr bwMode="auto">
          <a:xfrm flipH="1">
            <a:off x="2525546" y="2899201"/>
            <a:ext cx="13002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8" name="AutoShape 36"/>
          <p:cNvCxnSpPr>
            <a:cxnSpLocks noChangeShapeType="1"/>
          </p:cNvCxnSpPr>
          <p:nvPr/>
        </p:nvCxnSpPr>
        <p:spPr bwMode="auto">
          <a:xfrm>
            <a:off x="2656170" y="4045413"/>
            <a:ext cx="7627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none"/>
            <a:tailEnd type="stealth" w="med" len="med"/>
          </a:ln>
        </p:spPr>
      </p:cxnSp>
      <p:cxnSp>
        <p:nvCxnSpPr>
          <p:cNvPr id="230" name="Straight Connector 229"/>
          <p:cNvCxnSpPr/>
          <p:nvPr/>
        </p:nvCxnSpPr>
        <p:spPr bwMode="auto">
          <a:xfrm>
            <a:off x="2654452" y="3264170"/>
            <a:ext cx="0" cy="78486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4" name="Straight Connector 233"/>
          <p:cNvCxnSpPr/>
          <p:nvPr/>
        </p:nvCxnSpPr>
        <p:spPr bwMode="auto">
          <a:xfrm>
            <a:off x="7562000" y="3389324"/>
            <a:ext cx="0" cy="6594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6" name="TextBox 245"/>
          <p:cNvSpPr txBox="1"/>
          <p:nvPr/>
        </p:nvSpPr>
        <p:spPr>
          <a:xfrm>
            <a:off x="6292343" y="4995538"/>
            <a:ext cx="256290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3038" indent="-173038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Ипотечный кредит</a:t>
            </a:r>
          </a:p>
          <a:p>
            <a:pPr marL="173038" indent="-173038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Кредит на ремонт</a:t>
            </a:r>
          </a:p>
          <a:p>
            <a:pPr marL="173038" indent="-173038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Кредит на любые цели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7" name="Straight Connector 246"/>
          <p:cNvCxnSpPr/>
          <p:nvPr/>
        </p:nvCxnSpPr>
        <p:spPr bwMode="auto">
          <a:xfrm>
            <a:off x="7562000" y="4636972"/>
            <a:ext cx="0" cy="3617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3" name="TextBox 252"/>
          <p:cNvSpPr txBox="1"/>
          <p:nvPr/>
        </p:nvSpPr>
        <p:spPr>
          <a:xfrm>
            <a:off x="801535" y="3646962"/>
            <a:ext cx="1569882" cy="584775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Где найти деньги?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4" name="Straight Connector 253"/>
          <p:cNvCxnSpPr/>
          <p:nvPr/>
        </p:nvCxnSpPr>
        <p:spPr bwMode="auto">
          <a:xfrm>
            <a:off x="1586476" y="3389324"/>
            <a:ext cx="0" cy="27432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Straight Connector 254"/>
          <p:cNvCxnSpPr>
            <a:endCxn id="179" idx="0"/>
          </p:cNvCxnSpPr>
          <p:nvPr/>
        </p:nvCxnSpPr>
        <p:spPr bwMode="auto">
          <a:xfrm>
            <a:off x="1588292" y="4230717"/>
            <a:ext cx="1467" cy="735926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2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4848" y="2903220"/>
            <a:ext cx="535797" cy="42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7" name="Rectangle 256"/>
          <p:cNvSpPr/>
          <p:nvPr/>
        </p:nvSpPr>
        <p:spPr bwMode="auto">
          <a:xfrm>
            <a:off x="342900" y="2802646"/>
            <a:ext cx="670560" cy="58674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pic>
        <p:nvPicPr>
          <p:cNvPr id="25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569" y="3112770"/>
            <a:ext cx="343133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529" y="3112770"/>
            <a:ext cx="343133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569" y="2827020"/>
            <a:ext cx="343133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529" y="2827020"/>
            <a:ext cx="343133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64" name="Straight Connector 263"/>
          <p:cNvCxnSpPr/>
          <p:nvPr/>
        </p:nvCxnSpPr>
        <p:spPr bwMode="auto">
          <a:xfrm flipH="1">
            <a:off x="2525546" y="3268771"/>
            <a:ext cx="13002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6" name="TextBox 265"/>
          <p:cNvSpPr txBox="1"/>
          <p:nvPr/>
        </p:nvSpPr>
        <p:spPr>
          <a:xfrm>
            <a:off x="3768255" y="4995538"/>
            <a:ext cx="156988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Банк</a:t>
            </a:r>
          </a:p>
          <a:p>
            <a:pPr algn="ctr">
              <a:spcBef>
                <a:spcPts val="0"/>
              </a:spcBef>
              <a:buNone/>
            </a:pP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7" name="AutoShape 36"/>
          <p:cNvCxnSpPr>
            <a:cxnSpLocks noChangeShapeType="1"/>
          </p:cNvCxnSpPr>
          <p:nvPr/>
        </p:nvCxnSpPr>
        <p:spPr bwMode="auto">
          <a:xfrm>
            <a:off x="5346192" y="5404058"/>
            <a:ext cx="9453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none"/>
            <a:tailEnd type="none" w="med" len="med"/>
          </a:ln>
        </p:spPr>
      </p:cxnSp>
      <p:cxnSp>
        <p:nvCxnSpPr>
          <p:cNvPr id="269" name="AutoShape 36"/>
          <p:cNvCxnSpPr>
            <a:cxnSpLocks noChangeShapeType="1"/>
          </p:cNvCxnSpPr>
          <p:nvPr/>
        </p:nvCxnSpPr>
        <p:spPr bwMode="auto">
          <a:xfrm flipH="1">
            <a:off x="2387600" y="5404058"/>
            <a:ext cx="1375880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dash"/>
            <a:round/>
            <a:headEnd type="none"/>
            <a:tailEnd type="none" w="med" len="med"/>
          </a:ln>
        </p:spPr>
      </p:cxnSp>
      <p:sp>
        <p:nvSpPr>
          <p:cNvPr id="179" name="TextBox 178"/>
          <p:cNvSpPr txBox="1"/>
          <p:nvPr/>
        </p:nvSpPr>
        <p:spPr>
          <a:xfrm>
            <a:off x="811702" y="4966643"/>
            <a:ext cx="1556113" cy="83099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ctr">
              <a:spcBef>
                <a:spcPts val="0"/>
              </a:spcBef>
              <a:buNone/>
            </a:pP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359" y="332690"/>
            <a:ext cx="8229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Потенциал рынка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кредитования капитального  ремонта оценивается в 17 триллионов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рублей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8718" y="5524574"/>
            <a:ext cx="7762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По оценке Фонда «Институт Экономики Города» на основе сценария проведения комплексного капитального ремонта МКД с учетом требований к энергоэффективности.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" y="1221740"/>
            <a:ext cx="7760970" cy="4248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2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3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22180</TotalTime>
  <Words>358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\\IFCMoscow2\IFC Divisional Shared Data\TA Office\Yakubov, Eduard\Russia REE\Products\HOA Training\HOA Training Support File.xls!Comparison![HOA Training Support File.xls]Comparison Chart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CVI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Gralla</dc:creator>
  <cp:lastModifiedBy>KLevitanskaya</cp:lastModifiedBy>
  <cp:revision>1013</cp:revision>
  <dcterms:created xsi:type="dcterms:W3CDTF">2007-03-26T18:34:25Z</dcterms:created>
  <dcterms:modified xsi:type="dcterms:W3CDTF">2012-11-21T11:40:49Z</dcterms:modified>
</cp:coreProperties>
</file>