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442" r:id="rId2"/>
    <p:sldId id="400" r:id="rId3"/>
    <p:sldId id="446" r:id="rId4"/>
    <p:sldId id="451" r:id="rId5"/>
    <p:sldId id="447" r:id="rId6"/>
    <p:sldId id="448" r:id="rId7"/>
    <p:sldId id="452" r:id="rId8"/>
    <p:sldId id="453" r:id="rId9"/>
    <p:sldId id="445" r:id="rId10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FF"/>
    <a:srgbClr val="FF7C80"/>
    <a:srgbClr val="C3D69B"/>
    <a:srgbClr val="95B3D7"/>
    <a:srgbClr val="08F679"/>
    <a:srgbClr val="2AD50D"/>
    <a:srgbClr val="7AB0E6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08" autoAdjust="0"/>
    <p:restoredTop sz="94660"/>
  </p:normalViewPr>
  <p:slideViewPr>
    <p:cSldViewPr>
      <p:cViewPr varScale="1">
        <p:scale>
          <a:sx n="89" d="100"/>
          <a:sy n="89" d="100"/>
        </p:scale>
        <p:origin x="136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26797-7183-462C-8EB9-73A24117D356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7BDD33B-F489-488C-A017-63A439E15991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2"/>
              </a:solidFill>
            </a:rPr>
            <a:t>Создается в форме ОАО (зарегистрировано 23.07.2014)</a:t>
          </a:r>
          <a:endParaRPr lang="ru-RU" sz="1600" dirty="0">
            <a:solidFill>
              <a:schemeClr val="tx2"/>
            </a:solidFill>
          </a:endParaRPr>
        </a:p>
      </dgm:t>
    </dgm:pt>
    <dgm:pt modelId="{8684B8C7-2C25-46B6-825F-BA9F611A4FFA}" type="parTrans" cxnId="{75962584-5251-4981-A2D9-294E845C877C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F5B270AD-E5E5-46D0-A70D-B5C8B97FDED5}" type="sibTrans" cxnId="{75962584-5251-4981-A2D9-294E845C877C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3D71DEDD-0DEC-416B-926A-42F1488C27B9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2"/>
              </a:solidFill>
            </a:rPr>
            <a:t>СД Банка России одобрил устав ОАО «НСПК»</a:t>
          </a:r>
          <a:endParaRPr lang="ru-RU" sz="1600" dirty="0">
            <a:solidFill>
              <a:schemeClr val="tx2"/>
            </a:solidFill>
          </a:endParaRPr>
        </a:p>
      </dgm:t>
    </dgm:pt>
    <dgm:pt modelId="{742B10CE-DE73-4476-A9D3-C63BC7CC0CD6}" type="parTrans" cxnId="{2A973DF7-855C-441C-8DE3-EE68C6C9C4FE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379DCFCF-3E18-469A-A20D-6BA2F84EE054}" type="sibTrans" cxnId="{2A973DF7-855C-441C-8DE3-EE68C6C9C4FE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05EDA9A0-45AA-47A8-906F-69DBF249F506}">
      <dgm:prSet phldrT="[Текст]" custT="1"/>
      <dgm:spPr/>
      <dgm:t>
        <a:bodyPr/>
        <a:lstStyle/>
        <a:p>
          <a:r>
            <a:rPr lang="ru-RU" sz="1600" b="0" kern="1200" dirty="0" smtClean="0">
              <a:solidFill>
                <a:schemeClr val="tx2"/>
              </a:solidFill>
            </a:rPr>
            <a:t>100% акций ОАО «НСПК» принадлежит Банку России</a:t>
          </a:r>
          <a:endParaRPr lang="ru-RU" sz="1600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gm:t>
    </dgm:pt>
    <dgm:pt modelId="{9DAE693F-06A9-4285-8698-A3A67292E430}" type="parTrans" cxnId="{E9124E6C-024B-437F-980C-C77EB3E88D90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160231B9-C151-4EAC-A2E9-33AA0FD14464}" type="sibTrans" cxnId="{E9124E6C-024B-437F-980C-C77EB3E88D90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DB22F01C-1898-4705-9A61-B03483E0C211}">
      <dgm:prSet custT="1"/>
      <dgm:spPr/>
      <dgm:t>
        <a:bodyPr/>
        <a:lstStyle/>
        <a:p>
          <a:r>
            <a:rPr lang="ru-RU" sz="1600" b="0" kern="1200" dirty="0" smtClean="0">
              <a:solidFill>
                <a:schemeClr val="tx2"/>
              </a:solidFill>
            </a:rPr>
            <a:t>Сформирован Наблюдательный совет ОАО «НСПК», избран его Председатель</a:t>
          </a:r>
        </a:p>
      </dgm:t>
    </dgm:pt>
    <dgm:pt modelId="{A6D3DC06-CE66-4CE3-99AC-153F74540000}" type="sibTrans" cxnId="{6599D6D5-2F54-4198-8BFE-3C19D7DB3A43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01DF387D-D6E6-4AEB-A66A-501943FB6255}" type="parTrans" cxnId="{6599D6D5-2F54-4198-8BFE-3C19D7DB3A43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16994DC9-AECB-4F34-9F15-3C3C4F3B9AB4}">
      <dgm:prSet custT="1"/>
      <dgm:spPr/>
      <dgm:t>
        <a:bodyPr/>
        <a:lstStyle/>
        <a:p>
          <a:r>
            <a:rPr lang="ru-RU" sz="1600" b="0" dirty="0" smtClean="0">
              <a:solidFill>
                <a:schemeClr val="tx2"/>
              </a:solidFill>
            </a:rPr>
            <a:t>Сформирована ревизионная комиссия ОАО «НСПК</a:t>
          </a:r>
          <a:r>
            <a:rPr lang="ru-RU" sz="1600" b="0" kern="1200" dirty="0" smtClean="0">
              <a:solidFill>
                <a:schemeClr val="tx2"/>
              </a:solidFill>
            </a:rPr>
            <a:t>»</a:t>
          </a:r>
        </a:p>
      </dgm:t>
    </dgm:pt>
    <dgm:pt modelId="{90A364EA-D69C-4010-8C36-D48491B58097}" type="parTrans" cxnId="{46178119-8117-4AA9-B052-F5F9F60B995A}">
      <dgm:prSet/>
      <dgm:spPr/>
      <dgm:t>
        <a:bodyPr/>
        <a:lstStyle/>
        <a:p>
          <a:endParaRPr lang="ru-RU" sz="1600"/>
        </a:p>
      </dgm:t>
    </dgm:pt>
    <dgm:pt modelId="{980D5C66-1507-49A8-ADDE-97F172758A5A}" type="sibTrans" cxnId="{46178119-8117-4AA9-B052-F5F9F60B995A}">
      <dgm:prSet/>
      <dgm:spPr/>
      <dgm:t>
        <a:bodyPr/>
        <a:lstStyle/>
        <a:p>
          <a:endParaRPr lang="ru-RU" sz="1600"/>
        </a:p>
      </dgm:t>
    </dgm:pt>
    <dgm:pt modelId="{55472D6E-9860-4583-9D70-F8928A5EBA17}" type="pres">
      <dgm:prSet presAssocID="{CFF26797-7183-462C-8EB9-73A24117D3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3BC863-C281-44B7-BFD8-3DE7AF645360}" type="pres">
      <dgm:prSet presAssocID="{07BDD33B-F489-488C-A017-63A439E15991}" presName="parentLin" presStyleCnt="0"/>
      <dgm:spPr/>
    </dgm:pt>
    <dgm:pt modelId="{B7E53DE7-DB47-4E55-86F2-DDBAAF9F7223}" type="pres">
      <dgm:prSet presAssocID="{07BDD33B-F489-488C-A017-63A439E1599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E23B96B-0D7E-4AFD-AB9B-1AAB1612C5F2}" type="pres">
      <dgm:prSet presAssocID="{07BDD33B-F489-488C-A017-63A439E15991}" presName="parentText" presStyleLbl="node1" presStyleIdx="0" presStyleCnt="5" custScaleX="108836" custScaleY="1351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85956-2F7D-45D3-900A-955256AC5308}" type="pres">
      <dgm:prSet presAssocID="{07BDD33B-F489-488C-A017-63A439E15991}" presName="negativeSpace" presStyleCnt="0"/>
      <dgm:spPr/>
    </dgm:pt>
    <dgm:pt modelId="{BFC83696-CF0D-4300-96CA-88F1E0389CE1}" type="pres">
      <dgm:prSet presAssocID="{07BDD33B-F489-488C-A017-63A439E15991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6FDCD-F5AC-4B0E-8F7C-377F6F8747FD}" type="pres">
      <dgm:prSet presAssocID="{F5B270AD-E5E5-46D0-A70D-B5C8B97FDED5}" presName="spaceBetweenRectangles" presStyleCnt="0"/>
      <dgm:spPr/>
    </dgm:pt>
    <dgm:pt modelId="{83828FB2-9AD8-43FD-9E50-3267CC484048}" type="pres">
      <dgm:prSet presAssocID="{3D71DEDD-0DEC-416B-926A-42F1488C27B9}" presName="parentLin" presStyleCnt="0"/>
      <dgm:spPr/>
    </dgm:pt>
    <dgm:pt modelId="{6B13B865-7848-4840-BAE7-79CE67DE98ED}" type="pres">
      <dgm:prSet presAssocID="{3D71DEDD-0DEC-416B-926A-42F1488C27B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A303A35-7794-43DC-932C-39EA65E03B27}" type="pres">
      <dgm:prSet presAssocID="{3D71DEDD-0DEC-416B-926A-42F1488C27B9}" presName="parentText" presStyleLbl="node1" presStyleIdx="1" presStyleCnt="5" custScaleX="108836" custScaleY="1615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5B84E-F11F-4A9B-9FEA-23D1B193FB7E}" type="pres">
      <dgm:prSet presAssocID="{3D71DEDD-0DEC-416B-926A-42F1488C27B9}" presName="negativeSpace" presStyleCnt="0"/>
      <dgm:spPr/>
    </dgm:pt>
    <dgm:pt modelId="{EB31823B-8160-47C2-8AE1-76EF132A25B9}" type="pres">
      <dgm:prSet presAssocID="{3D71DEDD-0DEC-416B-926A-42F1488C27B9}" presName="childText" presStyleLbl="conFgAcc1" presStyleIdx="1" presStyleCnt="5">
        <dgm:presLayoutVars>
          <dgm:bulletEnabled val="1"/>
        </dgm:presLayoutVars>
      </dgm:prSet>
      <dgm:spPr/>
    </dgm:pt>
    <dgm:pt modelId="{740EDE82-765B-420A-A54B-31BC8631545D}" type="pres">
      <dgm:prSet presAssocID="{379DCFCF-3E18-469A-A20D-6BA2F84EE054}" presName="spaceBetweenRectangles" presStyleCnt="0"/>
      <dgm:spPr/>
    </dgm:pt>
    <dgm:pt modelId="{906900B1-593C-45B6-828A-8F04A3134ED6}" type="pres">
      <dgm:prSet presAssocID="{05EDA9A0-45AA-47A8-906F-69DBF249F506}" presName="parentLin" presStyleCnt="0"/>
      <dgm:spPr/>
    </dgm:pt>
    <dgm:pt modelId="{7D0AEA03-8BEA-4102-B175-1378F8487C23}" type="pres">
      <dgm:prSet presAssocID="{05EDA9A0-45AA-47A8-906F-69DBF249F50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E8E83F0-50A2-4D31-9BDF-8E347C12EABD}" type="pres">
      <dgm:prSet presAssocID="{05EDA9A0-45AA-47A8-906F-69DBF249F506}" presName="parentText" presStyleLbl="node1" presStyleIdx="2" presStyleCnt="5" custScaleX="108836" custScaleY="1364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3FB47-71E6-4278-B2E6-110DF6876812}" type="pres">
      <dgm:prSet presAssocID="{05EDA9A0-45AA-47A8-906F-69DBF249F506}" presName="negativeSpace" presStyleCnt="0"/>
      <dgm:spPr/>
    </dgm:pt>
    <dgm:pt modelId="{79F06C28-4055-4149-8ECC-FC30CA61E750}" type="pres">
      <dgm:prSet presAssocID="{05EDA9A0-45AA-47A8-906F-69DBF249F506}" presName="childText" presStyleLbl="conFgAcc1" presStyleIdx="2" presStyleCnt="5">
        <dgm:presLayoutVars>
          <dgm:bulletEnabled val="1"/>
        </dgm:presLayoutVars>
      </dgm:prSet>
      <dgm:spPr/>
    </dgm:pt>
    <dgm:pt modelId="{EC461C7D-F05E-4DA7-B1D8-CEC0F7050E9D}" type="pres">
      <dgm:prSet presAssocID="{160231B9-C151-4EAC-A2E9-33AA0FD14464}" presName="spaceBetweenRectangles" presStyleCnt="0"/>
      <dgm:spPr/>
    </dgm:pt>
    <dgm:pt modelId="{E52E9151-A55E-4278-B9E7-57AE12E0635B}" type="pres">
      <dgm:prSet presAssocID="{DB22F01C-1898-4705-9A61-B03483E0C211}" presName="parentLin" presStyleCnt="0"/>
      <dgm:spPr/>
    </dgm:pt>
    <dgm:pt modelId="{12713C60-E61B-4065-B23E-675DADF4576B}" type="pres">
      <dgm:prSet presAssocID="{DB22F01C-1898-4705-9A61-B03483E0C21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93DCA6F-3683-432B-B3AA-C6A115D807B6}" type="pres">
      <dgm:prSet presAssocID="{DB22F01C-1898-4705-9A61-B03483E0C211}" presName="parentText" presStyleLbl="node1" presStyleIdx="3" presStyleCnt="5" custScaleX="108836" custScaleY="1653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B9201-6E16-4224-A2D4-52AC4B4FB660}" type="pres">
      <dgm:prSet presAssocID="{DB22F01C-1898-4705-9A61-B03483E0C211}" presName="negativeSpace" presStyleCnt="0"/>
      <dgm:spPr/>
    </dgm:pt>
    <dgm:pt modelId="{A99A187C-EFCD-43C9-8514-25539A2AD43D}" type="pres">
      <dgm:prSet presAssocID="{DB22F01C-1898-4705-9A61-B03483E0C211}" presName="childText" presStyleLbl="conFgAcc1" presStyleIdx="3" presStyleCnt="5">
        <dgm:presLayoutVars>
          <dgm:bulletEnabled val="1"/>
        </dgm:presLayoutVars>
      </dgm:prSet>
      <dgm:spPr/>
    </dgm:pt>
    <dgm:pt modelId="{37508460-235C-4E75-8C99-E244CB45FFCA}" type="pres">
      <dgm:prSet presAssocID="{A6D3DC06-CE66-4CE3-99AC-153F74540000}" presName="spaceBetweenRectangles" presStyleCnt="0"/>
      <dgm:spPr/>
    </dgm:pt>
    <dgm:pt modelId="{2AA53FAE-0707-4EDD-A54E-D95CD3FB1D15}" type="pres">
      <dgm:prSet presAssocID="{16994DC9-AECB-4F34-9F15-3C3C4F3B9AB4}" presName="parentLin" presStyleCnt="0"/>
      <dgm:spPr/>
    </dgm:pt>
    <dgm:pt modelId="{13A12F96-F054-4CAB-B065-F79C39F20843}" type="pres">
      <dgm:prSet presAssocID="{16994DC9-AECB-4F34-9F15-3C3C4F3B9AB4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9D3D1CD-FAB6-44B9-B6BB-61BE9C8EECAA}" type="pres">
      <dgm:prSet presAssocID="{16994DC9-AECB-4F34-9F15-3C3C4F3B9AB4}" presName="parentText" presStyleLbl="node1" presStyleIdx="4" presStyleCnt="5" custScaleX="108834" custScaleY="1596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62ABB-7F74-4754-A084-61E667BC68BA}" type="pres">
      <dgm:prSet presAssocID="{16994DC9-AECB-4F34-9F15-3C3C4F3B9AB4}" presName="negativeSpace" presStyleCnt="0"/>
      <dgm:spPr/>
    </dgm:pt>
    <dgm:pt modelId="{A1677EAA-6108-4038-B5AA-363A8D6EFA13}" type="pres">
      <dgm:prSet presAssocID="{16994DC9-AECB-4F34-9F15-3C3C4F3B9AB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56F2448-39DD-45A1-9E46-55444E2CF936}" type="presOf" srcId="{CFF26797-7183-462C-8EB9-73A24117D356}" destId="{55472D6E-9860-4583-9D70-F8928A5EBA17}" srcOrd="0" destOrd="0" presId="urn:microsoft.com/office/officeart/2005/8/layout/list1"/>
    <dgm:cxn modelId="{2A973DF7-855C-441C-8DE3-EE68C6C9C4FE}" srcId="{CFF26797-7183-462C-8EB9-73A24117D356}" destId="{3D71DEDD-0DEC-416B-926A-42F1488C27B9}" srcOrd="1" destOrd="0" parTransId="{742B10CE-DE73-4476-A9D3-C63BC7CC0CD6}" sibTransId="{379DCFCF-3E18-469A-A20D-6BA2F84EE054}"/>
    <dgm:cxn modelId="{AF812138-61E8-41C0-BCB9-02978222B1E0}" type="presOf" srcId="{3D71DEDD-0DEC-416B-926A-42F1488C27B9}" destId="{6B13B865-7848-4840-BAE7-79CE67DE98ED}" srcOrd="0" destOrd="0" presId="urn:microsoft.com/office/officeart/2005/8/layout/list1"/>
    <dgm:cxn modelId="{75962584-5251-4981-A2D9-294E845C877C}" srcId="{CFF26797-7183-462C-8EB9-73A24117D356}" destId="{07BDD33B-F489-488C-A017-63A439E15991}" srcOrd="0" destOrd="0" parTransId="{8684B8C7-2C25-46B6-825F-BA9F611A4FFA}" sibTransId="{F5B270AD-E5E5-46D0-A70D-B5C8B97FDED5}"/>
    <dgm:cxn modelId="{05BE1185-5D94-45DF-B865-00E9D86271D2}" type="presOf" srcId="{07BDD33B-F489-488C-A017-63A439E15991}" destId="{B7E53DE7-DB47-4E55-86F2-DDBAAF9F7223}" srcOrd="0" destOrd="0" presId="urn:microsoft.com/office/officeart/2005/8/layout/list1"/>
    <dgm:cxn modelId="{B4F8DB0B-E056-40B6-B9E3-34BFE8D10C88}" type="presOf" srcId="{16994DC9-AECB-4F34-9F15-3C3C4F3B9AB4}" destId="{79D3D1CD-FAB6-44B9-B6BB-61BE9C8EECAA}" srcOrd="1" destOrd="0" presId="urn:microsoft.com/office/officeart/2005/8/layout/list1"/>
    <dgm:cxn modelId="{19776AC2-72F6-4BC6-B4E0-7DAD60185558}" type="presOf" srcId="{DB22F01C-1898-4705-9A61-B03483E0C211}" destId="{12713C60-E61B-4065-B23E-675DADF4576B}" srcOrd="0" destOrd="0" presId="urn:microsoft.com/office/officeart/2005/8/layout/list1"/>
    <dgm:cxn modelId="{C95EFEF1-1B34-42E8-B387-BD3871CFD201}" type="presOf" srcId="{3D71DEDD-0DEC-416B-926A-42F1488C27B9}" destId="{EA303A35-7794-43DC-932C-39EA65E03B27}" srcOrd="1" destOrd="0" presId="urn:microsoft.com/office/officeart/2005/8/layout/list1"/>
    <dgm:cxn modelId="{6599D6D5-2F54-4198-8BFE-3C19D7DB3A43}" srcId="{CFF26797-7183-462C-8EB9-73A24117D356}" destId="{DB22F01C-1898-4705-9A61-B03483E0C211}" srcOrd="3" destOrd="0" parTransId="{01DF387D-D6E6-4AEB-A66A-501943FB6255}" sibTransId="{A6D3DC06-CE66-4CE3-99AC-153F74540000}"/>
    <dgm:cxn modelId="{A7F3AD0B-A188-462E-B428-AE1AF56050D7}" type="presOf" srcId="{05EDA9A0-45AA-47A8-906F-69DBF249F506}" destId="{7D0AEA03-8BEA-4102-B175-1378F8487C23}" srcOrd="0" destOrd="0" presId="urn:microsoft.com/office/officeart/2005/8/layout/list1"/>
    <dgm:cxn modelId="{46178119-8117-4AA9-B052-F5F9F60B995A}" srcId="{CFF26797-7183-462C-8EB9-73A24117D356}" destId="{16994DC9-AECB-4F34-9F15-3C3C4F3B9AB4}" srcOrd="4" destOrd="0" parTransId="{90A364EA-D69C-4010-8C36-D48491B58097}" sibTransId="{980D5C66-1507-49A8-ADDE-97F172758A5A}"/>
    <dgm:cxn modelId="{611B9006-607C-46D8-A7B7-C21B9415C732}" type="presOf" srcId="{DB22F01C-1898-4705-9A61-B03483E0C211}" destId="{493DCA6F-3683-432B-B3AA-C6A115D807B6}" srcOrd="1" destOrd="0" presId="urn:microsoft.com/office/officeart/2005/8/layout/list1"/>
    <dgm:cxn modelId="{DF01896B-9B5F-42A0-B940-BF47A6E89934}" type="presOf" srcId="{07BDD33B-F489-488C-A017-63A439E15991}" destId="{9E23B96B-0D7E-4AFD-AB9B-1AAB1612C5F2}" srcOrd="1" destOrd="0" presId="urn:microsoft.com/office/officeart/2005/8/layout/list1"/>
    <dgm:cxn modelId="{62FF1A9A-35F0-47CF-84C9-45C30E335B70}" type="presOf" srcId="{16994DC9-AECB-4F34-9F15-3C3C4F3B9AB4}" destId="{13A12F96-F054-4CAB-B065-F79C39F20843}" srcOrd="0" destOrd="0" presId="urn:microsoft.com/office/officeart/2005/8/layout/list1"/>
    <dgm:cxn modelId="{E9124E6C-024B-437F-980C-C77EB3E88D90}" srcId="{CFF26797-7183-462C-8EB9-73A24117D356}" destId="{05EDA9A0-45AA-47A8-906F-69DBF249F506}" srcOrd="2" destOrd="0" parTransId="{9DAE693F-06A9-4285-8698-A3A67292E430}" sibTransId="{160231B9-C151-4EAC-A2E9-33AA0FD14464}"/>
    <dgm:cxn modelId="{617103D9-DD62-4595-9392-4BFC3E0060E0}" type="presOf" srcId="{05EDA9A0-45AA-47A8-906F-69DBF249F506}" destId="{0E8E83F0-50A2-4D31-9BDF-8E347C12EABD}" srcOrd="1" destOrd="0" presId="urn:microsoft.com/office/officeart/2005/8/layout/list1"/>
    <dgm:cxn modelId="{042E74AE-4774-4ED3-BB4A-9202D7C974DD}" type="presParOf" srcId="{55472D6E-9860-4583-9D70-F8928A5EBA17}" destId="{C93BC863-C281-44B7-BFD8-3DE7AF645360}" srcOrd="0" destOrd="0" presId="urn:microsoft.com/office/officeart/2005/8/layout/list1"/>
    <dgm:cxn modelId="{8E475543-DE89-4617-A4CB-76508D29DFF3}" type="presParOf" srcId="{C93BC863-C281-44B7-BFD8-3DE7AF645360}" destId="{B7E53DE7-DB47-4E55-86F2-DDBAAF9F7223}" srcOrd="0" destOrd="0" presId="urn:microsoft.com/office/officeart/2005/8/layout/list1"/>
    <dgm:cxn modelId="{315AFF20-9345-4490-89F6-DBA684943745}" type="presParOf" srcId="{C93BC863-C281-44B7-BFD8-3DE7AF645360}" destId="{9E23B96B-0D7E-4AFD-AB9B-1AAB1612C5F2}" srcOrd="1" destOrd="0" presId="urn:microsoft.com/office/officeart/2005/8/layout/list1"/>
    <dgm:cxn modelId="{02031678-4E7A-4D5B-A0EE-DF667E5D290C}" type="presParOf" srcId="{55472D6E-9860-4583-9D70-F8928A5EBA17}" destId="{85085956-2F7D-45D3-900A-955256AC5308}" srcOrd="1" destOrd="0" presId="urn:microsoft.com/office/officeart/2005/8/layout/list1"/>
    <dgm:cxn modelId="{BC897DAF-7364-455B-8BE1-F9C7A5B153CE}" type="presParOf" srcId="{55472D6E-9860-4583-9D70-F8928A5EBA17}" destId="{BFC83696-CF0D-4300-96CA-88F1E0389CE1}" srcOrd="2" destOrd="0" presId="urn:microsoft.com/office/officeart/2005/8/layout/list1"/>
    <dgm:cxn modelId="{894FD4CA-B6DA-4BCF-ACC0-853253111806}" type="presParOf" srcId="{55472D6E-9860-4583-9D70-F8928A5EBA17}" destId="{8886FDCD-F5AC-4B0E-8F7C-377F6F8747FD}" srcOrd="3" destOrd="0" presId="urn:microsoft.com/office/officeart/2005/8/layout/list1"/>
    <dgm:cxn modelId="{52725C37-12CC-4DB7-866A-5FD906753CBF}" type="presParOf" srcId="{55472D6E-9860-4583-9D70-F8928A5EBA17}" destId="{83828FB2-9AD8-43FD-9E50-3267CC484048}" srcOrd="4" destOrd="0" presId="urn:microsoft.com/office/officeart/2005/8/layout/list1"/>
    <dgm:cxn modelId="{9B4E392C-CB2C-403A-A928-ABADCFA4140E}" type="presParOf" srcId="{83828FB2-9AD8-43FD-9E50-3267CC484048}" destId="{6B13B865-7848-4840-BAE7-79CE67DE98ED}" srcOrd="0" destOrd="0" presId="urn:microsoft.com/office/officeart/2005/8/layout/list1"/>
    <dgm:cxn modelId="{D889D285-A8B6-4BC0-B56E-66B48DDFD85F}" type="presParOf" srcId="{83828FB2-9AD8-43FD-9E50-3267CC484048}" destId="{EA303A35-7794-43DC-932C-39EA65E03B27}" srcOrd="1" destOrd="0" presId="urn:microsoft.com/office/officeart/2005/8/layout/list1"/>
    <dgm:cxn modelId="{6E0D2058-92B8-4C07-852F-96970E1CDBAA}" type="presParOf" srcId="{55472D6E-9860-4583-9D70-F8928A5EBA17}" destId="{78B5B84E-F11F-4A9B-9FEA-23D1B193FB7E}" srcOrd="5" destOrd="0" presId="urn:microsoft.com/office/officeart/2005/8/layout/list1"/>
    <dgm:cxn modelId="{A2A4D3AA-5CDF-4B68-A21F-A73EA6BF9DF4}" type="presParOf" srcId="{55472D6E-9860-4583-9D70-F8928A5EBA17}" destId="{EB31823B-8160-47C2-8AE1-76EF132A25B9}" srcOrd="6" destOrd="0" presId="urn:microsoft.com/office/officeart/2005/8/layout/list1"/>
    <dgm:cxn modelId="{AC00873B-26AD-4567-AA9F-434BEE449F23}" type="presParOf" srcId="{55472D6E-9860-4583-9D70-F8928A5EBA17}" destId="{740EDE82-765B-420A-A54B-31BC8631545D}" srcOrd="7" destOrd="0" presId="urn:microsoft.com/office/officeart/2005/8/layout/list1"/>
    <dgm:cxn modelId="{B10A5447-1A51-45DF-910B-89EFCDB1C1FE}" type="presParOf" srcId="{55472D6E-9860-4583-9D70-F8928A5EBA17}" destId="{906900B1-593C-45B6-828A-8F04A3134ED6}" srcOrd="8" destOrd="0" presId="urn:microsoft.com/office/officeart/2005/8/layout/list1"/>
    <dgm:cxn modelId="{6D5D890E-A2CB-46A8-AEDC-EDCD411282AB}" type="presParOf" srcId="{906900B1-593C-45B6-828A-8F04A3134ED6}" destId="{7D0AEA03-8BEA-4102-B175-1378F8487C23}" srcOrd="0" destOrd="0" presId="urn:microsoft.com/office/officeart/2005/8/layout/list1"/>
    <dgm:cxn modelId="{86AFEC38-8F51-4AF5-B58B-E192E0796A03}" type="presParOf" srcId="{906900B1-593C-45B6-828A-8F04A3134ED6}" destId="{0E8E83F0-50A2-4D31-9BDF-8E347C12EABD}" srcOrd="1" destOrd="0" presId="urn:microsoft.com/office/officeart/2005/8/layout/list1"/>
    <dgm:cxn modelId="{F973B274-3880-4B0E-8400-C23A37C52433}" type="presParOf" srcId="{55472D6E-9860-4583-9D70-F8928A5EBA17}" destId="{82F3FB47-71E6-4278-B2E6-110DF6876812}" srcOrd="9" destOrd="0" presId="urn:microsoft.com/office/officeart/2005/8/layout/list1"/>
    <dgm:cxn modelId="{22B19BD6-CBBE-46BF-9F91-6139F9E80FDE}" type="presParOf" srcId="{55472D6E-9860-4583-9D70-F8928A5EBA17}" destId="{79F06C28-4055-4149-8ECC-FC30CA61E750}" srcOrd="10" destOrd="0" presId="urn:microsoft.com/office/officeart/2005/8/layout/list1"/>
    <dgm:cxn modelId="{28A46F7D-57E3-4EC3-AB9E-22FE25950925}" type="presParOf" srcId="{55472D6E-9860-4583-9D70-F8928A5EBA17}" destId="{EC461C7D-F05E-4DA7-B1D8-CEC0F7050E9D}" srcOrd="11" destOrd="0" presId="urn:microsoft.com/office/officeart/2005/8/layout/list1"/>
    <dgm:cxn modelId="{70E5CBC3-4925-43C7-9F8B-CAB6740C9109}" type="presParOf" srcId="{55472D6E-9860-4583-9D70-F8928A5EBA17}" destId="{E52E9151-A55E-4278-B9E7-57AE12E0635B}" srcOrd="12" destOrd="0" presId="urn:microsoft.com/office/officeart/2005/8/layout/list1"/>
    <dgm:cxn modelId="{5B524FDB-E3EB-4A07-AA34-516769D37171}" type="presParOf" srcId="{E52E9151-A55E-4278-B9E7-57AE12E0635B}" destId="{12713C60-E61B-4065-B23E-675DADF4576B}" srcOrd="0" destOrd="0" presId="urn:microsoft.com/office/officeart/2005/8/layout/list1"/>
    <dgm:cxn modelId="{84DE9B69-2DEC-4E11-9BDD-22B8F58E9784}" type="presParOf" srcId="{E52E9151-A55E-4278-B9E7-57AE12E0635B}" destId="{493DCA6F-3683-432B-B3AA-C6A115D807B6}" srcOrd="1" destOrd="0" presId="urn:microsoft.com/office/officeart/2005/8/layout/list1"/>
    <dgm:cxn modelId="{4AAEBDA0-711F-41BF-BC4C-26FD7909BA6B}" type="presParOf" srcId="{55472D6E-9860-4583-9D70-F8928A5EBA17}" destId="{272B9201-6E16-4224-A2D4-52AC4B4FB660}" srcOrd="13" destOrd="0" presId="urn:microsoft.com/office/officeart/2005/8/layout/list1"/>
    <dgm:cxn modelId="{65754B51-DCA5-4E1F-AF9F-511812DF61B7}" type="presParOf" srcId="{55472D6E-9860-4583-9D70-F8928A5EBA17}" destId="{A99A187C-EFCD-43C9-8514-25539A2AD43D}" srcOrd="14" destOrd="0" presId="urn:microsoft.com/office/officeart/2005/8/layout/list1"/>
    <dgm:cxn modelId="{66C7DB0D-D696-46A4-934C-4EE0DFA5B213}" type="presParOf" srcId="{55472D6E-9860-4583-9D70-F8928A5EBA17}" destId="{37508460-235C-4E75-8C99-E244CB45FFCA}" srcOrd="15" destOrd="0" presId="urn:microsoft.com/office/officeart/2005/8/layout/list1"/>
    <dgm:cxn modelId="{0279ADFF-8882-493C-9F6B-9D0C89D0F534}" type="presParOf" srcId="{55472D6E-9860-4583-9D70-F8928A5EBA17}" destId="{2AA53FAE-0707-4EDD-A54E-D95CD3FB1D15}" srcOrd="16" destOrd="0" presId="urn:microsoft.com/office/officeart/2005/8/layout/list1"/>
    <dgm:cxn modelId="{043DB809-0989-46DF-9DBD-A70E285DB293}" type="presParOf" srcId="{2AA53FAE-0707-4EDD-A54E-D95CD3FB1D15}" destId="{13A12F96-F054-4CAB-B065-F79C39F20843}" srcOrd="0" destOrd="0" presId="urn:microsoft.com/office/officeart/2005/8/layout/list1"/>
    <dgm:cxn modelId="{49E2CD66-AD0E-44F3-B0A9-77210B3DD0A0}" type="presParOf" srcId="{2AA53FAE-0707-4EDD-A54E-D95CD3FB1D15}" destId="{79D3D1CD-FAB6-44B9-B6BB-61BE9C8EECAA}" srcOrd="1" destOrd="0" presId="urn:microsoft.com/office/officeart/2005/8/layout/list1"/>
    <dgm:cxn modelId="{46B38EDA-9618-4758-8B08-0C0F6DE36B25}" type="presParOf" srcId="{55472D6E-9860-4583-9D70-F8928A5EBA17}" destId="{82962ABB-7F74-4754-A084-61E667BC68BA}" srcOrd="17" destOrd="0" presId="urn:microsoft.com/office/officeart/2005/8/layout/list1"/>
    <dgm:cxn modelId="{75B3A581-AFDE-4BE0-99FD-DA238D34BA1C}" type="presParOf" srcId="{55472D6E-9860-4583-9D70-F8928A5EBA17}" destId="{A1677EAA-6108-4038-B5AA-363A8D6EFA1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F26797-7183-462C-8EB9-73A24117D356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EA79E81-937F-4503-9255-42FA078C5E6D}">
      <dgm:prSet custT="1"/>
      <dgm:spPr/>
      <dgm:t>
        <a:bodyPr/>
        <a:lstStyle/>
        <a:p>
          <a:r>
            <a:rPr lang="ru-RU" sz="1600" b="0" dirty="0" smtClean="0">
              <a:solidFill>
                <a:schemeClr val="tx2"/>
              </a:solidFill>
            </a:rPr>
            <a:t>Формируется совет участников и пользователей НСПК</a:t>
          </a:r>
        </a:p>
      </dgm:t>
    </dgm:pt>
    <dgm:pt modelId="{8F1A2E5B-FD23-4AB9-B58E-7F4A3427A942}" type="parTrans" cxnId="{F92BA57D-D5AC-458F-B952-3250A646915A}">
      <dgm:prSet/>
      <dgm:spPr/>
      <dgm:t>
        <a:bodyPr/>
        <a:lstStyle/>
        <a:p>
          <a:endParaRPr lang="ru-RU" sz="1600"/>
        </a:p>
      </dgm:t>
    </dgm:pt>
    <dgm:pt modelId="{074E2FA8-A494-401E-A45D-59890F4B99C2}" type="sibTrans" cxnId="{F92BA57D-D5AC-458F-B952-3250A646915A}">
      <dgm:prSet/>
      <dgm:spPr/>
      <dgm:t>
        <a:bodyPr/>
        <a:lstStyle/>
        <a:p>
          <a:endParaRPr lang="ru-RU" sz="1600"/>
        </a:p>
      </dgm:t>
    </dgm:pt>
    <dgm:pt modelId="{F2FF6012-71BF-47D4-9BAC-4BA3B49AD61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</a:rPr>
            <a:t>Разработана Стратегия развития НСПК</a:t>
          </a:r>
          <a:endParaRPr lang="ru-RU" sz="1600" dirty="0">
            <a:solidFill>
              <a:schemeClr val="tx2"/>
            </a:solidFill>
          </a:endParaRPr>
        </a:p>
      </dgm:t>
    </dgm:pt>
    <dgm:pt modelId="{1EC1A28A-48CC-474F-B9FB-F671D317F6D2}" type="parTrans" cxnId="{63B7D79A-BA74-4DD7-805D-43C0721B852D}">
      <dgm:prSet/>
      <dgm:spPr/>
      <dgm:t>
        <a:bodyPr/>
        <a:lstStyle/>
        <a:p>
          <a:endParaRPr lang="ru-RU"/>
        </a:p>
      </dgm:t>
    </dgm:pt>
    <dgm:pt modelId="{3FF44222-16F1-4C6F-AAFE-24721ACBF2CA}" type="sibTrans" cxnId="{63B7D79A-BA74-4DD7-805D-43C0721B852D}">
      <dgm:prSet/>
      <dgm:spPr/>
      <dgm:t>
        <a:bodyPr/>
        <a:lstStyle/>
        <a:p>
          <a:endParaRPr lang="ru-RU"/>
        </a:p>
      </dgm:t>
    </dgm:pt>
    <dgm:pt modelId="{145D6BBC-442F-45C2-BA34-4D3801086B9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</a:rPr>
            <a:t>Стратегия развития НСПК рассмотрена НФС</a:t>
          </a:r>
          <a:endParaRPr lang="ru-RU" sz="1600" dirty="0">
            <a:solidFill>
              <a:schemeClr val="tx2"/>
            </a:solidFill>
          </a:endParaRPr>
        </a:p>
      </dgm:t>
    </dgm:pt>
    <dgm:pt modelId="{4D807FC9-71CE-4482-BB7E-54E3F02D9921}" type="parTrans" cxnId="{E2702825-2F31-4158-B2C5-6E38C28E56BD}">
      <dgm:prSet/>
      <dgm:spPr/>
      <dgm:t>
        <a:bodyPr/>
        <a:lstStyle/>
        <a:p>
          <a:endParaRPr lang="ru-RU"/>
        </a:p>
      </dgm:t>
    </dgm:pt>
    <dgm:pt modelId="{8756DB14-551F-495A-BC1C-70AD0A36ADAB}" type="sibTrans" cxnId="{E2702825-2F31-4158-B2C5-6E38C28E56BD}">
      <dgm:prSet/>
      <dgm:spPr/>
      <dgm:t>
        <a:bodyPr/>
        <a:lstStyle/>
        <a:p>
          <a:endParaRPr lang="ru-RU"/>
        </a:p>
      </dgm:t>
    </dgm:pt>
    <dgm:pt modelId="{369D3A5D-00FE-4973-B186-51B092C9CA44}">
      <dgm:prSet custT="1"/>
      <dgm:spPr/>
      <dgm:t>
        <a:bodyPr/>
        <a:lstStyle/>
        <a:p>
          <a:r>
            <a:rPr lang="ru-RU" sz="1600" b="0" dirty="0" smtClean="0">
              <a:solidFill>
                <a:schemeClr val="tx2"/>
              </a:solidFill>
            </a:rPr>
            <a:t>Созданы рабочие группы по вопросам взаимодействия ПС БР, НСПК и МПС.</a:t>
          </a:r>
        </a:p>
      </dgm:t>
    </dgm:pt>
    <dgm:pt modelId="{04F445C8-8C60-433E-AEB0-E01776181A05}" type="parTrans" cxnId="{EBA6B7E5-05E0-4514-A066-6D798CEDF914}">
      <dgm:prSet/>
      <dgm:spPr/>
      <dgm:t>
        <a:bodyPr/>
        <a:lstStyle/>
        <a:p>
          <a:endParaRPr lang="ru-RU"/>
        </a:p>
      </dgm:t>
    </dgm:pt>
    <dgm:pt modelId="{F49CE69D-DB20-454E-BC7F-7AE82C66F4A4}" type="sibTrans" cxnId="{EBA6B7E5-05E0-4514-A066-6D798CEDF914}">
      <dgm:prSet/>
      <dgm:spPr/>
      <dgm:t>
        <a:bodyPr/>
        <a:lstStyle/>
        <a:p>
          <a:endParaRPr lang="ru-RU"/>
        </a:p>
      </dgm:t>
    </dgm:pt>
    <dgm:pt modelId="{55472D6E-9860-4583-9D70-F8928A5EBA17}" type="pres">
      <dgm:prSet presAssocID="{CFF26797-7183-462C-8EB9-73A24117D3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784FD3-C506-4A46-AA95-08E859A1C71F}" type="pres">
      <dgm:prSet presAssocID="{F2FF6012-71BF-47D4-9BAC-4BA3B49AD612}" presName="parentLin" presStyleCnt="0"/>
      <dgm:spPr/>
    </dgm:pt>
    <dgm:pt modelId="{233A8BD6-0946-4505-B2D2-C1EDE0A27A1F}" type="pres">
      <dgm:prSet presAssocID="{F2FF6012-71BF-47D4-9BAC-4BA3B49AD61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F1D3B20-11BE-4AF1-B3E7-B22E848D1E3A}" type="pres">
      <dgm:prSet presAssocID="{F2FF6012-71BF-47D4-9BAC-4BA3B49AD612}" presName="parentText" presStyleLbl="node1" presStyleIdx="0" presStyleCnt="4" custScaleX="1075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3E4B9-477B-47CB-B0E4-2490B9F7C87D}" type="pres">
      <dgm:prSet presAssocID="{F2FF6012-71BF-47D4-9BAC-4BA3B49AD612}" presName="negativeSpace" presStyleCnt="0"/>
      <dgm:spPr/>
    </dgm:pt>
    <dgm:pt modelId="{2AD8FA70-1C87-4AA3-9A86-FDB13A839D0E}" type="pres">
      <dgm:prSet presAssocID="{F2FF6012-71BF-47D4-9BAC-4BA3B49AD612}" presName="childText" presStyleLbl="conFgAcc1" presStyleIdx="0" presStyleCnt="4">
        <dgm:presLayoutVars>
          <dgm:bulletEnabled val="1"/>
        </dgm:presLayoutVars>
      </dgm:prSet>
      <dgm:spPr/>
    </dgm:pt>
    <dgm:pt modelId="{28B61006-F4F6-48E4-8609-4B18767DC9AE}" type="pres">
      <dgm:prSet presAssocID="{3FF44222-16F1-4C6F-AAFE-24721ACBF2CA}" presName="spaceBetweenRectangles" presStyleCnt="0"/>
      <dgm:spPr/>
    </dgm:pt>
    <dgm:pt modelId="{13EEB367-C048-4D27-AC63-F6D07D87E7D4}" type="pres">
      <dgm:prSet presAssocID="{145D6BBC-442F-45C2-BA34-4D3801086B9F}" presName="parentLin" presStyleCnt="0"/>
      <dgm:spPr/>
    </dgm:pt>
    <dgm:pt modelId="{2D2367C2-665E-4783-B5D3-9607BAF45580}" type="pres">
      <dgm:prSet presAssocID="{145D6BBC-442F-45C2-BA34-4D3801086B9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AF39A96-FF21-4533-A1E1-2621CC6623E1}" type="pres">
      <dgm:prSet presAssocID="{145D6BBC-442F-45C2-BA34-4D3801086B9F}" presName="parentText" presStyleLbl="node1" presStyleIdx="1" presStyleCnt="4" custScaleX="1075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3B883-9786-44DB-8CF9-71660089CA13}" type="pres">
      <dgm:prSet presAssocID="{145D6BBC-442F-45C2-BA34-4D3801086B9F}" presName="negativeSpace" presStyleCnt="0"/>
      <dgm:spPr/>
    </dgm:pt>
    <dgm:pt modelId="{A1CF9350-C1A9-4C63-A5B6-0673514AC1C8}" type="pres">
      <dgm:prSet presAssocID="{145D6BBC-442F-45C2-BA34-4D3801086B9F}" presName="childText" presStyleLbl="conFgAcc1" presStyleIdx="1" presStyleCnt="4">
        <dgm:presLayoutVars>
          <dgm:bulletEnabled val="1"/>
        </dgm:presLayoutVars>
      </dgm:prSet>
      <dgm:spPr/>
    </dgm:pt>
    <dgm:pt modelId="{27EB4A00-3A40-428F-B7EB-83C15DFC1BA9}" type="pres">
      <dgm:prSet presAssocID="{8756DB14-551F-495A-BC1C-70AD0A36ADAB}" presName="spaceBetweenRectangles" presStyleCnt="0"/>
      <dgm:spPr/>
    </dgm:pt>
    <dgm:pt modelId="{B68C264B-C86D-454C-9D79-51FFD8451529}" type="pres">
      <dgm:prSet presAssocID="{6EA79E81-937F-4503-9255-42FA078C5E6D}" presName="parentLin" presStyleCnt="0"/>
      <dgm:spPr/>
    </dgm:pt>
    <dgm:pt modelId="{7C28B574-4142-4A70-AEB2-24C866BFD938}" type="pres">
      <dgm:prSet presAssocID="{6EA79E81-937F-4503-9255-42FA078C5E6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B87F8B4-2D7B-4A13-A35A-D7A61F634742}" type="pres">
      <dgm:prSet presAssocID="{6EA79E81-937F-4503-9255-42FA078C5E6D}" presName="parentText" presStyleLbl="node1" presStyleIdx="2" presStyleCnt="4" custScaleX="106874" custScaleY="105847" custLinFactNeighborX="4489" custLinFactNeighborY="31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8727D-9FB8-4BBB-B51D-84C9117F11CF}" type="pres">
      <dgm:prSet presAssocID="{6EA79E81-937F-4503-9255-42FA078C5E6D}" presName="negativeSpace" presStyleCnt="0"/>
      <dgm:spPr/>
    </dgm:pt>
    <dgm:pt modelId="{92BAD798-2A95-4587-ABFC-AC561847C058}" type="pres">
      <dgm:prSet presAssocID="{6EA79E81-937F-4503-9255-42FA078C5E6D}" presName="childText" presStyleLbl="conFgAcc1" presStyleIdx="2" presStyleCnt="4">
        <dgm:presLayoutVars>
          <dgm:bulletEnabled val="1"/>
        </dgm:presLayoutVars>
      </dgm:prSet>
      <dgm:spPr/>
    </dgm:pt>
    <dgm:pt modelId="{8C1B7867-B486-4C81-90B6-2EDE13787B16}" type="pres">
      <dgm:prSet presAssocID="{074E2FA8-A494-401E-A45D-59890F4B99C2}" presName="spaceBetweenRectangles" presStyleCnt="0"/>
      <dgm:spPr/>
    </dgm:pt>
    <dgm:pt modelId="{BBAEF6F0-733C-4C2E-8DC3-17E748F06D25}" type="pres">
      <dgm:prSet presAssocID="{369D3A5D-00FE-4973-B186-51B092C9CA44}" presName="parentLin" presStyleCnt="0"/>
      <dgm:spPr/>
    </dgm:pt>
    <dgm:pt modelId="{ADEEE5F1-1317-40B8-957F-90A9CEEADA81}" type="pres">
      <dgm:prSet presAssocID="{369D3A5D-00FE-4973-B186-51B092C9CA4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67156A7-3B49-4945-92FE-43D2AEDBCB5E}" type="pres">
      <dgm:prSet presAssocID="{369D3A5D-00FE-4973-B186-51B092C9CA44}" presName="parentText" presStyleLbl="node1" presStyleIdx="3" presStyleCnt="4" custScaleX="1075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EA727-4646-4158-A257-BAF3F5A5070D}" type="pres">
      <dgm:prSet presAssocID="{369D3A5D-00FE-4973-B186-51B092C9CA44}" presName="negativeSpace" presStyleCnt="0"/>
      <dgm:spPr/>
    </dgm:pt>
    <dgm:pt modelId="{7D1440F4-EB31-4022-A38F-216121FD8C35}" type="pres">
      <dgm:prSet presAssocID="{369D3A5D-00FE-4973-B186-51B092C9CA4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1E811B5-2AD5-4E8D-87E2-E3A9272B9591}" type="presOf" srcId="{145D6BBC-442F-45C2-BA34-4D3801086B9F}" destId="{6AF39A96-FF21-4533-A1E1-2621CC6623E1}" srcOrd="1" destOrd="0" presId="urn:microsoft.com/office/officeart/2005/8/layout/list1"/>
    <dgm:cxn modelId="{1FF9997B-9AB9-466A-B12D-9F6D26106613}" type="presOf" srcId="{145D6BBC-442F-45C2-BA34-4D3801086B9F}" destId="{2D2367C2-665E-4783-B5D3-9607BAF45580}" srcOrd="0" destOrd="0" presId="urn:microsoft.com/office/officeart/2005/8/layout/list1"/>
    <dgm:cxn modelId="{63B7D79A-BA74-4DD7-805D-43C0721B852D}" srcId="{CFF26797-7183-462C-8EB9-73A24117D356}" destId="{F2FF6012-71BF-47D4-9BAC-4BA3B49AD612}" srcOrd="0" destOrd="0" parTransId="{1EC1A28A-48CC-474F-B9FB-F671D317F6D2}" sibTransId="{3FF44222-16F1-4C6F-AAFE-24721ACBF2CA}"/>
    <dgm:cxn modelId="{709E5E22-9B0D-439A-BB3B-FD2811B14F5E}" type="presOf" srcId="{F2FF6012-71BF-47D4-9BAC-4BA3B49AD612}" destId="{233A8BD6-0946-4505-B2D2-C1EDE0A27A1F}" srcOrd="0" destOrd="0" presId="urn:microsoft.com/office/officeart/2005/8/layout/list1"/>
    <dgm:cxn modelId="{E2702825-2F31-4158-B2C5-6E38C28E56BD}" srcId="{CFF26797-7183-462C-8EB9-73A24117D356}" destId="{145D6BBC-442F-45C2-BA34-4D3801086B9F}" srcOrd="1" destOrd="0" parTransId="{4D807FC9-71CE-4482-BB7E-54E3F02D9921}" sibTransId="{8756DB14-551F-495A-BC1C-70AD0A36ADAB}"/>
    <dgm:cxn modelId="{211E6B4A-9FF3-45D9-9AE1-91640D820783}" type="presOf" srcId="{CFF26797-7183-462C-8EB9-73A24117D356}" destId="{55472D6E-9860-4583-9D70-F8928A5EBA17}" srcOrd="0" destOrd="0" presId="urn:microsoft.com/office/officeart/2005/8/layout/list1"/>
    <dgm:cxn modelId="{6F6C104F-EF90-4CCA-98D7-3E2B6835EC46}" type="presOf" srcId="{6EA79E81-937F-4503-9255-42FA078C5E6D}" destId="{7C28B574-4142-4A70-AEB2-24C866BFD938}" srcOrd="0" destOrd="0" presId="urn:microsoft.com/office/officeart/2005/8/layout/list1"/>
    <dgm:cxn modelId="{BD461B94-F753-45A4-B06F-0BAC476C4A83}" type="presOf" srcId="{369D3A5D-00FE-4973-B186-51B092C9CA44}" destId="{ADEEE5F1-1317-40B8-957F-90A9CEEADA81}" srcOrd="0" destOrd="0" presId="urn:microsoft.com/office/officeart/2005/8/layout/list1"/>
    <dgm:cxn modelId="{EBA6B7E5-05E0-4514-A066-6D798CEDF914}" srcId="{CFF26797-7183-462C-8EB9-73A24117D356}" destId="{369D3A5D-00FE-4973-B186-51B092C9CA44}" srcOrd="3" destOrd="0" parTransId="{04F445C8-8C60-433E-AEB0-E01776181A05}" sibTransId="{F49CE69D-DB20-454E-BC7F-7AE82C66F4A4}"/>
    <dgm:cxn modelId="{E7CFEA33-B7E8-46D3-948B-401270E9FB36}" type="presOf" srcId="{F2FF6012-71BF-47D4-9BAC-4BA3B49AD612}" destId="{4F1D3B20-11BE-4AF1-B3E7-B22E848D1E3A}" srcOrd="1" destOrd="0" presId="urn:microsoft.com/office/officeart/2005/8/layout/list1"/>
    <dgm:cxn modelId="{F92BA57D-D5AC-458F-B952-3250A646915A}" srcId="{CFF26797-7183-462C-8EB9-73A24117D356}" destId="{6EA79E81-937F-4503-9255-42FA078C5E6D}" srcOrd="2" destOrd="0" parTransId="{8F1A2E5B-FD23-4AB9-B58E-7F4A3427A942}" sibTransId="{074E2FA8-A494-401E-A45D-59890F4B99C2}"/>
    <dgm:cxn modelId="{EA270E95-C7BC-4A0C-8CD3-762AFDC5022C}" type="presOf" srcId="{6EA79E81-937F-4503-9255-42FA078C5E6D}" destId="{7B87F8B4-2D7B-4A13-A35A-D7A61F634742}" srcOrd="1" destOrd="0" presId="urn:microsoft.com/office/officeart/2005/8/layout/list1"/>
    <dgm:cxn modelId="{2D6CEC8D-630A-49D1-ACB9-B1BBFC927DD5}" type="presOf" srcId="{369D3A5D-00FE-4973-B186-51B092C9CA44}" destId="{867156A7-3B49-4945-92FE-43D2AEDBCB5E}" srcOrd="1" destOrd="0" presId="urn:microsoft.com/office/officeart/2005/8/layout/list1"/>
    <dgm:cxn modelId="{E036BE64-A8B8-414F-B555-BCE055923410}" type="presParOf" srcId="{55472D6E-9860-4583-9D70-F8928A5EBA17}" destId="{D0784FD3-C506-4A46-AA95-08E859A1C71F}" srcOrd="0" destOrd="0" presId="urn:microsoft.com/office/officeart/2005/8/layout/list1"/>
    <dgm:cxn modelId="{6E68299E-DB3B-4AAF-844C-1A7D8DB15845}" type="presParOf" srcId="{D0784FD3-C506-4A46-AA95-08E859A1C71F}" destId="{233A8BD6-0946-4505-B2D2-C1EDE0A27A1F}" srcOrd="0" destOrd="0" presId="urn:microsoft.com/office/officeart/2005/8/layout/list1"/>
    <dgm:cxn modelId="{F256FD84-E5DD-4D87-A104-6F2687BAD81F}" type="presParOf" srcId="{D0784FD3-C506-4A46-AA95-08E859A1C71F}" destId="{4F1D3B20-11BE-4AF1-B3E7-B22E848D1E3A}" srcOrd="1" destOrd="0" presId="urn:microsoft.com/office/officeart/2005/8/layout/list1"/>
    <dgm:cxn modelId="{98B0AE69-0C64-4B9F-9A12-564CD546B66A}" type="presParOf" srcId="{55472D6E-9860-4583-9D70-F8928A5EBA17}" destId="{AA03E4B9-477B-47CB-B0E4-2490B9F7C87D}" srcOrd="1" destOrd="0" presId="urn:microsoft.com/office/officeart/2005/8/layout/list1"/>
    <dgm:cxn modelId="{B97E7402-59DE-49A6-89FE-16178BE23416}" type="presParOf" srcId="{55472D6E-9860-4583-9D70-F8928A5EBA17}" destId="{2AD8FA70-1C87-4AA3-9A86-FDB13A839D0E}" srcOrd="2" destOrd="0" presId="urn:microsoft.com/office/officeart/2005/8/layout/list1"/>
    <dgm:cxn modelId="{BFAB7A90-F037-4D31-A0C9-F906677E7817}" type="presParOf" srcId="{55472D6E-9860-4583-9D70-F8928A5EBA17}" destId="{28B61006-F4F6-48E4-8609-4B18767DC9AE}" srcOrd="3" destOrd="0" presId="urn:microsoft.com/office/officeart/2005/8/layout/list1"/>
    <dgm:cxn modelId="{F9902871-5783-4C4B-9A0B-A0C08773FED2}" type="presParOf" srcId="{55472D6E-9860-4583-9D70-F8928A5EBA17}" destId="{13EEB367-C048-4D27-AC63-F6D07D87E7D4}" srcOrd="4" destOrd="0" presId="urn:microsoft.com/office/officeart/2005/8/layout/list1"/>
    <dgm:cxn modelId="{D111A9B7-0DFF-43EA-A72E-0EABAD151CB6}" type="presParOf" srcId="{13EEB367-C048-4D27-AC63-F6D07D87E7D4}" destId="{2D2367C2-665E-4783-B5D3-9607BAF45580}" srcOrd="0" destOrd="0" presId="urn:microsoft.com/office/officeart/2005/8/layout/list1"/>
    <dgm:cxn modelId="{E56DEB2E-2510-4C62-BCE5-79D502B34DA0}" type="presParOf" srcId="{13EEB367-C048-4D27-AC63-F6D07D87E7D4}" destId="{6AF39A96-FF21-4533-A1E1-2621CC6623E1}" srcOrd="1" destOrd="0" presId="urn:microsoft.com/office/officeart/2005/8/layout/list1"/>
    <dgm:cxn modelId="{408C6BB1-187B-4EC3-BF66-DA17128C7F5E}" type="presParOf" srcId="{55472D6E-9860-4583-9D70-F8928A5EBA17}" destId="{7573B883-9786-44DB-8CF9-71660089CA13}" srcOrd="5" destOrd="0" presId="urn:microsoft.com/office/officeart/2005/8/layout/list1"/>
    <dgm:cxn modelId="{860588F1-5A5F-4F46-86D8-C0C2CC882F6D}" type="presParOf" srcId="{55472D6E-9860-4583-9D70-F8928A5EBA17}" destId="{A1CF9350-C1A9-4C63-A5B6-0673514AC1C8}" srcOrd="6" destOrd="0" presId="urn:microsoft.com/office/officeart/2005/8/layout/list1"/>
    <dgm:cxn modelId="{BFB135F4-8AD4-4769-8BD8-0AA2D0CA1D74}" type="presParOf" srcId="{55472D6E-9860-4583-9D70-F8928A5EBA17}" destId="{27EB4A00-3A40-428F-B7EB-83C15DFC1BA9}" srcOrd="7" destOrd="0" presId="urn:microsoft.com/office/officeart/2005/8/layout/list1"/>
    <dgm:cxn modelId="{3E60AB4B-EB21-4495-A5BB-DF95EBD8A873}" type="presParOf" srcId="{55472D6E-9860-4583-9D70-F8928A5EBA17}" destId="{B68C264B-C86D-454C-9D79-51FFD8451529}" srcOrd="8" destOrd="0" presId="urn:microsoft.com/office/officeart/2005/8/layout/list1"/>
    <dgm:cxn modelId="{DCA58314-29BA-4DF5-9B0A-44C361BE6F64}" type="presParOf" srcId="{B68C264B-C86D-454C-9D79-51FFD8451529}" destId="{7C28B574-4142-4A70-AEB2-24C866BFD938}" srcOrd="0" destOrd="0" presId="urn:microsoft.com/office/officeart/2005/8/layout/list1"/>
    <dgm:cxn modelId="{77748F6C-F437-452E-9912-E08B92BED726}" type="presParOf" srcId="{B68C264B-C86D-454C-9D79-51FFD8451529}" destId="{7B87F8B4-2D7B-4A13-A35A-D7A61F634742}" srcOrd="1" destOrd="0" presId="urn:microsoft.com/office/officeart/2005/8/layout/list1"/>
    <dgm:cxn modelId="{28E47949-7C31-485E-A3F3-8A9E7E5D74BE}" type="presParOf" srcId="{55472D6E-9860-4583-9D70-F8928A5EBA17}" destId="{C558727D-9FB8-4BBB-B51D-84C9117F11CF}" srcOrd="9" destOrd="0" presId="urn:microsoft.com/office/officeart/2005/8/layout/list1"/>
    <dgm:cxn modelId="{FC10B296-052E-468A-923B-1B3364201AC9}" type="presParOf" srcId="{55472D6E-9860-4583-9D70-F8928A5EBA17}" destId="{92BAD798-2A95-4587-ABFC-AC561847C058}" srcOrd="10" destOrd="0" presId="urn:microsoft.com/office/officeart/2005/8/layout/list1"/>
    <dgm:cxn modelId="{170328B5-2E95-4801-ADB1-19600CDE74E5}" type="presParOf" srcId="{55472D6E-9860-4583-9D70-F8928A5EBA17}" destId="{8C1B7867-B486-4C81-90B6-2EDE13787B16}" srcOrd="11" destOrd="0" presId="urn:microsoft.com/office/officeart/2005/8/layout/list1"/>
    <dgm:cxn modelId="{03B63B52-DD30-48DF-9C19-5EFB9DCF0DA7}" type="presParOf" srcId="{55472D6E-9860-4583-9D70-F8928A5EBA17}" destId="{BBAEF6F0-733C-4C2E-8DC3-17E748F06D25}" srcOrd="12" destOrd="0" presId="urn:microsoft.com/office/officeart/2005/8/layout/list1"/>
    <dgm:cxn modelId="{1F36B54C-7A04-4173-9502-3FF502A3E419}" type="presParOf" srcId="{BBAEF6F0-733C-4C2E-8DC3-17E748F06D25}" destId="{ADEEE5F1-1317-40B8-957F-90A9CEEADA81}" srcOrd="0" destOrd="0" presId="urn:microsoft.com/office/officeart/2005/8/layout/list1"/>
    <dgm:cxn modelId="{4ABF677A-E138-42F4-BDE0-C5E96EC6D3D4}" type="presParOf" srcId="{BBAEF6F0-733C-4C2E-8DC3-17E748F06D25}" destId="{867156A7-3B49-4945-92FE-43D2AEDBCB5E}" srcOrd="1" destOrd="0" presId="urn:microsoft.com/office/officeart/2005/8/layout/list1"/>
    <dgm:cxn modelId="{A4D4FC6B-CE76-4894-9673-78C493F1DD77}" type="presParOf" srcId="{55472D6E-9860-4583-9D70-F8928A5EBA17}" destId="{B60EA727-4646-4158-A257-BAF3F5A5070D}" srcOrd="13" destOrd="0" presId="urn:microsoft.com/office/officeart/2005/8/layout/list1"/>
    <dgm:cxn modelId="{ECCE2A62-C6F6-4075-9B1D-ED1DFE6A64F0}" type="presParOf" srcId="{55472D6E-9860-4583-9D70-F8928A5EBA17}" destId="{7D1440F4-EB31-4022-A38F-216121FD8C3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F26797-7183-462C-8EB9-73A24117D356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7BDD33B-F489-488C-A017-63A439E1599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</a:rPr>
            <a:t>Использование услуг ОПКЦ НСПК</a:t>
          </a:r>
          <a:endParaRPr lang="ru-RU" sz="1600" dirty="0">
            <a:solidFill>
              <a:schemeClr val="tx2"/>
            </a:solidFill>
          </a:endParaRPr>
        </a:p>
      </dgm:t>
    </dgm:pt>
    <dgm:pt modelId="{8684B8C7-2C25-46B6-825F-BA9F611A4FFA}" type="parTrans" cxnId="{75962584-5251-4981-A2D9-294E845C877C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F5B270AD-E5E5-46D0-A70D-B5C8B97FDED5}" type="sibTrans" cxnId="{75962584-5251-4981-A2D9-294E845C877C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3D71DEDD-0DEC-416B-926A-42F1488C27B9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2"/>
              </a:solidFill>
            </a:rPr>
            <a:t>Перенос срока по обеспечительным взносам</a:t>
          </a:r>
          <a:endParaRPr lang="ru-RU" sz="1600" dirty="0">
            <a:solidFill>
              <a:schemeClr val="tx2"/>
            </a:solidFill>
          </a:endParaRPr>
        </a:p>
      </dgm:t>
    </dgm:pt>
    <dgm:pt modelId="{742B10CE-DE73-4476-A9D3-C63BC7CC0CD6}" type="parTrans" cxnId="{2A973DF7-855C-441C-8DE3-EE68C6C9C4FE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379DCFCF-3E18-469A-A20D-6BA2F84EE054}" type="sibTrans" cxnId="{2A973DF7-855C-441C-8DE3-EE68C6C9C4FE}">
      <dgm:prSet/>
      <dgm:spPr/>
      <dgm:t>
        <a:bodyPr/>
        <a:lstStyle/>
        <a:p>
          <a:endParaRPr lang="ru-RU" sz="1600">
            <a:solidFill>
              <a:schemeClr val="tx2"/>
            </a:solidFill>
          </a:endParaRPr>
        </a:p>
      </dgm:t>
    </dgm:pt>
    <dgm:pt modelId="{55472D6E-9860-4583-9D70-F8928A5EBA17}" type="pres">
      <dgm:prSet presAssocID="{CFF26797-7183-462C-8EB9-73A24117D3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3BC863-C281-44B7-BFD8-3DE7AF645360}" type="pres">
      <dgm:prSet presAssocID="{07BDD33B-F489-488C-A017-63A439E15991}" presName="parentLin" presStyleCnt="0"/>
      <dgm:spPr/>
    </dgm:pt>
    <dgm:pt modelId="{B7E53DE7-DB47-4E55-86F2-DDBAAF9F7223}" type="pres">
      <dgm:prSet presAssocID="{07BDD33B-F489-488C-A017-63A439E1599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E23B96B-0D7E-4AFD-AB9B-1AAB1612C5F2}" type="pres">
      <dgm:prSet presAssocID="{07BDD33B-F489-488C-A017-63A439E15991}" presName="parentText" presStyleLbl="node1" presStyleIdx="0" presStyleCnt="2" custScaleX="108836" custScaleY="1351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85956-2F7D-45D3-900A-955256AC5308}" type="pres">
      <dgm:prSet presAssocID="{07BDD33B-F489-488C-A017-63A439E15991}" presName="negativeSpace" presStyleCnt="0"/>
      <dgm:spPr/>
    </dgm:pt>
    <dgm:pt modelId="{BFC83696-CF0D-4300-96CA-88F1E0389CE1}" type="pres">
      <dgm:prSet presAssocID="{07BDD33B-F489-488C-A017-63A439E1599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6FDCD-F5AC-4B0E-8F7C-377F6F8747FD}" type="pres">
      <dgm:prSet presAssocID="{F5B270AD-E5E5-46D0-A70D-B5C8B97FDED5}" presName="spaceBetweenRectangles" presStyleCnt="0"/>
      <dgm:spPr/>
    </dgm:pt>
    <dgm:pt modelId="{83828FB2-9AD8-43FD-9E50-3267CC484048}" type="pres">
      <dgm:prSet presAssocID="{3D71DEDD-0DEC-416B-926A-42F1488C27B9}" presName="parentLin" presStyleCnt="0"/>
      <dgm:spPr/>
    </dgm:pt>
    <dgm:pt modelId="{6B13B865-7848-4840-BAE7-79CE67DE98ED}" type="pres">
      <dgm:prSet presAssocID="{3D71DEDD-0DEC-416B-926A-42F1488C27B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A303A35-7794-43DC-932C-39EA65E03B27}" type="pres">
      <dgm:prSet presAssocID="{3D71DEDD-0DEC-416B-926A-42F1488C27B9}" presName="parentText" presStyleLbl="node1" presStyleIdx="1" presStyleCnt="2" custScaleX="108836" custScaleY="1615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5B84E-F11F-4A9B-9FEA-23D1B193FB7E}" type="pres">
      <dgm:prSet presAssocID="{3D71DEDD-0DEC-416B-926A-42F1488C27B9}" presName="negativeSpace" presStyleCnt="0"/>
      <dgm:spPr/>
    </dgm:pt>
    <dgm:pt modelId="{EB31823B-8160-47C2-8AE1-76EF132A25B9}" type="pres">
      <dgm:prSet presAssocID="{3D71DEDD-0DEC-416B-926A-42F1488C27B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A973DF7-855C-441C-8DE3-EE68C6C9C4FE}" srcId="{CFF26797-7183-462C-8EB9-73A24117D356}" destId="{3D71DEDD-0DEC-416B-926A-42F1488C27B9}" srcOrd="1" destOrd="0" parTransId="{742B10CE-DE73-4476-A9D3-C63BC7CC0CD6}" sibTransId="{379DCFCF-3E18-469A-A20D-6BA2F84EE054}"/>
    <dgm:cxn modelId="{6B977391-6638-4799-9FA0-EABDB99B6F33}" type="presOf" srcId="{CFF26797-7183-462C-8EB9-73A24117D356}" destId="{55472D6E-9860-4583-9D70-F8928A5EBA17}" srcOrd="0" destOrd="0" presId="urn:microsoft.com/office/officeart/2005/8/layout/list1"/>
    <dgm:cxn modelId="{75962584-5251-4981-A2D9-294E845C877C}" srcId="{CFF26797-7183-462C-8EB9-73A24117D356}" destId="{07BDD33B-F489-488C-A017-63A439E15991}" srcOrd="0" destOrd="0" parTransId="{8684B8C7-2C25-46B6-825F-BA9F611A4FFA}" sibTransId="{F5B270AD-E5E5-46D0-A70D-B5C8B97FDED5}"/>
    <dgm:cxn modelId="{77C36734-BE49-4D17-862B-84C124D3DF22}" type="presOf" srcId="{3D71DEDD-0DEC-416B-926A-42F1488C27B9}" destId="{EA303A35-7794-43DC-932C-39EA65E03B27}" srcOrd="1" destOrd="0" presId="urn:microsoft.com/office/officeart/2005/8/layout/list1"/>
    <dgm:cxn modelId="{E881EE1E-80F5-4C45-8E29-5142D75F9B34}" type="presOf" srcId="{07BDD33B-F489-488C-A017-63A439E15991}" destId="{B7E53DE7-DB47-4E55-86F2-DDBAAF9F7223}" srcOrd="0" destOrd="0" presId="urn:microsoft.com/office/officeart/2005/8/layout/list1"/>
    <dgm:cxn modelId="{B45547BC-4F60-4D87-A41E-DB0A0D411B32}" type="presOf" srcId="{3D71DEDD-0DEC-416B-926A-42F1488C27B9}" destId="{6B13B865-7848-4840-BAE7-79CE67DE98ED}" srcOrd="0" destOrd="0" presId="urn:microsoft.com/office/officeart/2005/8/layout/list1"/>
    <dgm:cxn modelId="{7F5790C8-40C2-4828-A624-7338812B1CCF}" type="presOf" srcId="{07BDD33B-F489-488C-A017-63A439E15991}" destId="{9E23B96B-0D7E-4AFD-AB9B-1AAB1612C5F2}" srcOrd="1" destOrd="0" presId="urn:microsoft.com/office/officeart/2005/8/layout/list1"/>
    <dgm:cxn modelId="{88368B2D-BCF7-4545-A05B-EC8D10200229}" type="presParOf" srcId="{55472D6E-9860-4583-9D70-F8928A5EBA17}" destId="{C93BC863-C281-44B7-BFD8-3DE7AF645360}" srcOrd="0" destOrd="0" presId="urn:microsoft.com/office/officeart/2005/8/layout/list1"/>
    <dgm:cxn modelId="{2792202C-6AC3-4C29-BFF6-75567DA9E3FF}" type="presParOf" srcId="{C93BC863-C281-44B7-BFD8-3DE7AF645360}" destId="{B7E53DE7-DB47-4E55-86F2-DDBAAF9F7223}" srcOrd="0" destOrd="0" presId="urn:microsoft.com/office/officeart/2005/8/layout/list1"/>
    <dgm:cxn modelId="{B3259DE5-BD61-4850-8B52-3FC3EAE2E97B}" type="presParOf" srcId="{C93BC863-C281-44B7-BFD8-3DE7AF645360}" destId="{9E23B96B-0D7E-4AFD-AB9B-1AAB1612C5F2}" srcOrd="1" destOrd="0" presId="urn:microsoft.com/office/officeart/2005/8/layout/list1"/>
    <dgm:cxn modelId="{CD3E4AF5-DF80-48E7-888C-B0C5944EEC79}" type="presParOf" srcId="{55472D6E-9860-4583-9D70-F8928A5EBA17}" destId="{85085956-2F7D-45D3-900A-955256AC5308}" srcOrd="1" destOrd="0" presId="urn:microsoft.com/office/officeart/2005/8/layout/list1"/>
    <dgm:cxn modelId="{739E7D44-83AF-42B3-9BAF-00937A56FFC6}" type="presParOf" srcId="{55472D6E-9860-4583-9D70-F8928A5EBA17}" destId="{BFC83696-CF0D-4300-96CA-88F1E0389CE1}" srcOrd="2" destOrd="0" presId="urn:microsoft.com/office/officeart/2005/8/layout/list1"/>
    <dgm:cxn modelId="{039B1474-A3FB-46B2-BFD4-F85382A60511}" type="presParOf" srcId="{55472D6E-9860-4583-9D70-F8928A5EBA17}" destId="{8886FDCD-F5AC-4B0E-8F7C-377F6F8747FD}" srcOrd="3" destOrd="0" presId="urn:microsoft.com/office/officeart/2005/8/layout/list1"/>
    <dgm:cxn modelId="{E05F66B6-6BCC-4FBD-AAAB-B6E84B220B93}" type="presParOf" srcId="{55472D6E-9860-4583-9D70-F8928A5EBA17}" destId="{83828FB2-9AD8-43FD-9E50-3267CC484048}" srcOrd="4" destOrd="0" presId="urn:microsoft.com/office/officeart/2005/8/layout/list1"/>
    <dgm:cxn modelId="{29805D81-347D-47DB-8A73-B4D567D76C2D}" type="presParOf" srcId="{83828FB2-9AD8-43FD-9E50-3267CC484048}" destId="{6B13B865-7848-4840-BAE7-79CE67DE98ED}" srcOrd="0" destOrd="0" presId="urn:microsoft.com/office/officeart/2005/8/layout/list1"/>
    <dgm:cxn modelId="{2DC8EC88-084C-4ED0-92DF-D26E85D6321B}" type="presParOf" srcId="{83828FB2-9AD8-43FD-9E50-3267CC484048}" destId="{EA303A35-7794-43DC-932C-39EA65E03B27}" srcOrd="1" destOrd="0" presId="urn:microsoft.com/office/officeart/2005/8/layout/list1"/>
    <dgm:cxn modelId="{2FC83165-D401-4675-BECD-03889CFA6CDD}" type="presParOf" srcId="{55472D6E-9860-4583-9D70-F8928A5EBA17}" destId="{78B5B84E-F11F-4A9B-9FEA-23D1B193FB7E}" srcOrd="5" destOrd="0" presId="urn:microsoft.com/office/officeart/2005/8/layout/list1"/>
    <dgm:cxn modelId="{5E4CA70F-69ED-4FAC-B6FE-B284A0405D7E}" type="presParOf" srcId="{55472D6E-9860-4583-9D70-F8928A5EBA17}" destId="{EB31823B-8160-47C2-8AE1-76EF132A25B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83696-CF0D-4300-96CA-88F1E0389CE1}">
      <dsp:nvSpPr>
        <dsp:cNvPr id="0" name=""/>
        <dsp:cNvSpPr/>
      </dsp:nvSpPr>
      <dsp:spPr>
        <a:xfrm>
          <a:off x="0" y="521237"/>
          <a:ext cx="8217603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3B96B-0D7E-4AFD-AB9B-1AAB1612C5F2}">
      <dsp:nvSpPr>
        <dsp:cNvPr id="0" name=""/>
        <dsp:cNvSpPr/>
      </dsp:nvSpPr>
      <dsp:spPr>
        <a:xfrm>
          <a:off x="410880" y="144016"/>
          <a:ext cx="6260597" cy="5986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4" tIns="0" rIns="21742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2"/>
              </a:solidFill>
            </a:rPr>
            <a:t>Создается в форме ОАО (зарегистрировано 23.07.2014)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440102" y="173238"/>
        <a:ext cx="6202153" cy="540177"/>
      </dsp:txXfrm>
    </dsp:sp>
    <dsp:sp modelId="{EB31823B-8160-47C2-8AE1-76EF132A25B9}">
      <dsp:nvSpPr>
        <dsp:cNvPr id="0" name=""/>
        <dsp:cNvSpPr/>
      </dsp:nvSpPr>
      <dsp:spPr>
        <a:xfrm>
          <a:off x="0" y="1474083"/>
          <a:ext cx="8217603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03A35-7794-43DC-932C-39EA65E03B27}">
      <dsp:nvSpPr>
        <dsp:cNvPr id="0" name=""/>
        <dsp:cNvSpPr/>
      </dsp:nvSpPr>
      <dsp:spPr>
        <a:xfrm>
          <a:off x="410880" y="980237"/>
          <a:ext cx="6260597" cy="7152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4" tIns="0" rIns="21742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2"/>
              </a:solidFill>
            </a:rPr>
            <a:t>СД Банка России одобрил устав ОАО «НСПК»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445795" y="1015152"/>
        <a:ext cx="6190767" cy="645415"/>
      </dsp:txXfrm>
    </dsp:sp>
    <dsp:sp modelId="{79F06C28-4055-4149-8ECC-FC30CA61E750}">
      <dsp:nvSpPr>
        <dsp:cNvPr id="0" name=""/>
        <dsp:cNvSpPr/>
      </dsp:nvSpPr>
      <dsp:spPr>
        <a:xfrm>
          <a:off x="0" y="2315870"/>
          <a:ext cx="8217603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E83F0-50A2-4D31-9BDF-8E347C12EABD}">
      <dsp:nvSpPr>
        <dsp:cNvPr id="0" name=""/>
        <dsp:cNvSpPr/>
      </dsp:nvSpPr>
      <dsp:spPr>
        <a:xfrm>
          <a:off x="410880" y="1933083"/>
          <a:ext cx="6260597" cy="6041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4" tIns="0" rIns="21742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2"/>
              </a:solidFill>
            </a:rPr>
            <a:t>100% акций ОАО «НСПК» принадлежит Банку России</a:t>
          </a:r>
          <a:endParaRPr lang="ru-RU" sz="1600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sp:txBody>
      <dsp:txXfrm>
        <a:off x="440374" y="1962577"/>
        <a:ext cx="6201609" cy="545199"/>
      </dsp:txXfrm>
    </dsp:sp>
    <dsp:sp modelId="{A99A187C-EFCD-43C9-8514-25539A2AD43D}">
      <dsp:nvSpPr>
        <dsp:cNvPr id="0" name=""/>
        <dsp:cNvSpPr/>
      </dsp:nvSpPr>
      <dsp:spPr>
        <a:xfrm>
          <a:off x="0" y="3285826"/>
          <a:ext cx="8217603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3DCA6F-3683-432B-B3AA-C6A115D807B6}">
      <dsp:nvSpPr>
        <dsp:cNvPr id="0" name=""/>
        <dsp:cNvSpPr/>
      </dsp:nvSpPr>
      <dsp:spPr>
        <a:xfrm>
          <a:off x="410880" y="2774870"/>
          <a:ext cx="6260597" cy="7323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4" tIns="0" rIns="21742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2"/>
              </a:solidFill>
            </a:rPr>
            <a:t>Сформирован Наблюдательный совет ОАО «НСПК», избран его Председатель</a:t>
          </a:r>
        </a:p>
      </dsp:txBody>
      <dsp:txXfrm>
        <a:off x="446631" y="2810621"/>
        <a:ext cx="6189095" cy="660853"/>
      </dsp:txXfrm>
    </dsp:sp>
    <dsp:sp modelId="{A1677EAA-6108-4038-B5AA-363A8D6EFA13}">
      <dsp:nvSpPr>
        <dsp:cNvPr id="0" name=""/>
        <dsp:cNvSpPr/>
      </dsp:nvSpPr>
      <dsp:spPr>
        <a:xfrm>
          <a:off x="0" y="4230511"/>
          <a:ext cx="8217603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3D1CD-FAB6-44B9-B6BB-61BE9C8EECAA}">
      <dsp:nvSpPr>
        <dsp:cNvPr id="0" name=""/>
        <dsp:cNvSpPr/>
      </dsp:nvSpPr>
      <dsp:spPr>
        <a:xfrm>
          <a:off x="410880" y="3744826"/>
          <a:ext cx="6260482" cy="7070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4" tIns="0" rIns="21742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dirty="0" smtClean="0">
              <a:solidFill>
                <a:schemeClr val="tx2"/>
              </a:solidFill>
            </a:rPr>
            <a:t>Сформирована ревизионная комиссия ОАО «НСПК</a:t>
          </a:r>
          <a:r>
            <a:rPr lang="ru-RU" sz="1600" b="0" kern="1200" dirty="0" smtClean="0">
              <a:solidFill>
                <a:schemeClr val="tx2"/>
              </a:solidFill>
            </a:rPr>
            <a:t>»</a:t>
          </a:r>
        </a:p>
      </dsp:txBody>
      <dsp:txXfrm>
        <a:off x="445397" y="3779343"/>
        <a:ext cx="6191448" cy="638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8FA70-1C87-4AA3-9A86-FDB13A839D0E}">
      <dsp:nvSpPr>
        <dsp:cNvPr id="0" name=""/>
        <dsp:cNvSpPr/>
      </dsp:nvSpPr>
      <dsp:spPr>
        <a:xfrm>
          <a:off x="0" y="449065"/>
          <a:ext cx="8217603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D3B20-11BE-4AF1-B3E7-B22E848D1E3A}">
      <dsp:nvSpPr>
        <dsp:cNvPr id="0" name=""/>
        <dsp:cNvSpPr/>
      </dsp:nvSpPr>
      <dsp:spPr>
        <a:xfrm>
          <a:off x="410880" y="65305"/>
          <a:ext cx="6184379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4" tIns="0" rIns="21742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</a:rPr>
            <a:t>Разработана Стратегия развития НСПК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448347" y="102772"/>
        <a:ext cx="6109445" cy="692586"/>
      </dsp:txXfrm>
    </dsp:sp>
    <dsp:sp modelId="{A1CF9350-C1A9-4C63-A5B6-0673514AC1C8}">
      <dsp:nvSpPr>
        <dsp:cNvPr id="0" name=""/>
        <dsp:cNvSpPr/>
      </dsp:nvSpPr>
      <dsp:spPr>
        <a:xfrm>
          <a:off x="0" y="1628425"/>
          <a:ext cx="8217603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39A96-FF21-4533-A1E1-2621CC6623E1}">
      <dsp:nvSpPr>
        <dsp:cNvPr id="0" name=""/>
        <dsp:cNvSpPr/>
      </dsp:nvSpPr>
      <dsp:spPr>
        <a:xfrm>
          <a:off x="410880" y="1244665"/>
          <a:ext cx="6184379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4" tIns="0" rIns="21742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</a:rPr>
            <a:t>Стратегия развития НСПК рассмотрена НФС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448347" y="1282132"/>
        <a:ext cx="6109445" cy="692586"/>
      </dsp:txXfrm>
    </dsp:sp>
    <dsp:sp modelId="{92BAD798-2A95-4587-ABFC-AC561847C058}">
      <dsp:nvSpPr>
        <dsp:cNvPr id="0" name=""/>
        <dsp:cNvSpPr/>
      </dsp:nvSpPr>
      <dsp:spPr>
        <a:xfrm>
          <a:off x="0" y="2852662"/>
          <a:ext cx="8217603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7F8B4-2D7B-4A13-A35A-D7A61F634742}">
      <dsp:nvSpPr>
        <dsp:cNvPr id="0" name=""/>
        <dsp:cNvSpPr/>
      </dsp:nvSpPr>
      <dsp:spPr>
        <a:xfrm>
          <a:off x="429324" y="2448271"/>
          <a:ext cx="6147736" cy="812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4" tIns="0" rIns="21742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2"/>
              </a:solidFill>
            </a:rPr>
            <a:t>Формируется совет участников и пользователей НСПК</a:t>
          </a:r>
        </a:p>
      </dsp:txBody>
      <dsp:txXfrm>
        <a:off x="468982" y="2487929"/>
        <a:ext cx="6068420" cy="733080"/>
      </dsp:txXfrm>
    </dsp:sp>
    <dsp:sp modelId="{7D1440F4-EB31-4022-A38F-216121FD8C35}">
      <dsp:nvSpPr>
        <dsp:cNvPr id="0" name=""/>
        <dsp:cNvSpPr/>
      </dsp:nvSpPr>
      <dsp:spPr>
        <a:xfrm>
          <a:off x="0" y="4032022"/>
          <a:ext cx="8217603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7156A7-3B49-4945-92FE-43D2AEDBCB5E}">
      <dsp:nvSpPr>
        <dsp:cNvPr id="0" name=""/>
        <dsp:cNvSpPr/>
      </dsp:nvSpPr>
      <dsp:spPr>
        <a:xfrm>
          <a:off x="410880" y="3648262"/>
          <a:ext cx="6184379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24" tIns="0" rIns="21742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2"/>
              </a:solidFill>
            </a:rPr>
            <a:t>Созданы рабочие группы по вопросам взаимодействия ПС БР, НСПК и МПС.</a:t>
          </a:r>
        </a:p>
      </dsp:txBody>
      <dsp:txXfrm>
        <a:off x="448347" y="3685729"/>
        <a:ext cx="6109445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83696-CF0D-4300-96CA-88F1E0389CE1}">
      <dsp:nvSpPr>
        <dsp:cNvPr id="0" name=""/>
        <dsp:cNvSpPr/>
      </dsp:nvSpPr>
      <dsp:spPr>
        <a:xfrm>
          <a:off x="0" y="725913"/>
          <a:ext cx="7848872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3B96B-0D7E-4AFD-AB9B-1AAB1612C5F2}">
      <dsp:nvSpPr>
        <dsp:cNvPr id="0" name=""/>
        <dsp:cNvSpPr/>
      </dsp:nvSpPr>
      <dsp:spPr>
        <a:xfrm>
          <a:off x="392443" y="46915"/>
          <a:ext cx="5979678" cy="10775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</a:rPr>
            <a:t>Использование услуг ОПКЦ НСПК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445043" y="99515"/>
        <a:ext cx="5874478" cy="972318"/>
      </dsp:txXfrm>
    </dsp:sp>
    <dsp:sp modelId="{EB31823B-8160-47C2-8AE1-76EF132A25B9}">
      <dsp:nvSpPr>
        <dsp:cNvPr id="0" name=""/>
        <dsp:cNvSpPr/>
      </dsp:nvSpPr>
      <dsp:spPr>
        <a:xfrm>
          <a:off x="0" y="2441036"/>
          <a:ext cx="7848872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03A35-7794-43DC-932C-39EA65E03B27}">
      <dsp:nvSpPr>
        <dsp:cNvPr id="0" name=""/>
        <dsp:cNvSpPr/>
      </dsp:nvSpPr>
      <dsp:spPr>
        <a:xfrm>
          <a:off x="392443" y="1552113"/>
          <a:ext cx="5979678" cy="12874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2"/>
              </a:solidFill>
            </a:rPr>
            <a:t>Перенос срока по обеспечительным взносам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455291" y="1614961"/>
        <a:ext cx="5853982" cy="1161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1" rIns="91401" bIns="4570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1" rIns="91401" bIns="4570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1" rIns="91401" bIns="4570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1" rIns="91401" bIns="4570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C9052129-F8D0-4EF0-9703-2A5B72173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8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6" rIns="91393" bIns="45696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6" rIns="91393" bIns="456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6" rIns="91393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6" rIns="91393" bIns="45696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6" rIns="91393" bIns="456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368504FA-0ED0-40A2-840F-F5C3FADF4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548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BEFE0-2537-4EF0-AD27-D517CF40ED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7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0BB25-B0DF-4C77-BDE3-ABE9D97BE1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4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F2792-883D-42E3-84D6-2D2FF3F682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21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2A44D-0750-461D-BF9F-04DF13F421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72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67EE3-B554-46A4-8835-54A4998C8A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16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014BB-A2A7-4D7D-A94A-3849DE5107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87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D7A5A-60E5-4C77-A0A7-91AE64F8A8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66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55E8B-E8F5-4930-BC1B-F7FDAF6765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1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BB5DB-4380-432E-8EA0-CB10337F0B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0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54CD-BE8A-4D1B-A556-07500A52F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5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EC500-8FD4-4B1F-899E-A1708737DB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2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611FA1-A549-4607-A646-4A01ABC7DD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4569599" y="3429000"/>
            <a:ext cx="4495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352928" cy="1470025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Национальная система </a:t>
            </a:r>
            <a:r>
              <a:rPr lang="ru-RU" dirty="0">
                <a:solidFill>
                  <a:schemeClr val="tx2"/>
                </a:solidFill>
                <a:latin typeface="+mn-lt"/>
                <a:cs typeface="Arial" pitchFamily="34" charset="0"/>
              </a:rPr>
              <a:t>платежных карт в </a:t>
            </a:r>
            <a:r>
              <a:rPr lang="ru-RU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Российской Федерации</a:t>
            </a:r>
            <a:endParaRPr lang="ru-RU" dirty="0">
              <a:solidFill>
                <a:schemeClr val="tx2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-1" y="5301208"/>
            <a:ext cx="3851921" cy="635226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-1" y="5661248"/>
            <a:ext cx="9139201" cy="48754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0" y="5301208"/>
            <a:ext cx="9144000" cy="155679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514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14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514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5147"/>
                </a:lnTo>
                <a:close/>
              </a:path>
            </a:pathLst>
          </a:custGeom>
          <a:pattFill prst="dkDnDiag">
            <a:fgClr>
              <a:schemeClr val="accent1">
                <a:lumMod val="60000"/>
                <a:lumOff val="40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041" y="6381328"/>
            <a:ext cx="9133047" cy="379512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cs typeface="Arial" pitchFamily="34" charset="0"/>
              </a:rPr>
              <a:t>Октябрь 2014						БАНК РОССИИ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" name="Picture 5" descr="Безымянный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CFF"/>
              </a:clrFrom>
              <a:clrTo>
                <a:srgbClr val="CCE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2051721" cy="203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23928" y="3501008"/>
            <a:ext cx="51486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tx2"/>
                </a:solidFill>
                <a:latin typeface="+mn-lt"/>
              </a:rPr>
              <a:t>Алексей Александрович Шкрабов</a:t>
            </a:r>
            <a:endParaRPr lang="ru-RU" i="1" dirty="0">
              <a:solidFill>
                <a:schemeClr val="tx2"/>
              </a:solidFill>
              <a:latin typeface="+mn-lt"/>
            </a:endParaRPr>
          </a:p>
          <a:p>
            <a:pPr algn="r"/>
            <a:endParaRPr lang="en-US" i="1" dirty="0" smtClean="0">
              <a:solidFill>
                <a:schemeClr val="tx2"/>
              </a:solidFill>
              <a:latin typeface="+mn-lt"/>
            </a:endParaRPr>
          </a:p>
          <a:p>
            <a:pPr algn="r"/>
            <a:r>
              <a:rPr lang="ru-RU" i="1" dirty="0" smtClean="0">
                <a:solidFill>
                  <a:schemeClr val="tx2"/>
                </a:solidFill>
                <a:latin typeface="+mn-lt"/>
              </a:rPr>
              <a:t>Главный экономист Департамента </a:t>
            </a:r>
            <a:r>
              <a:rPr lang="ru-RU" i="1" dirty="0">
                <a:solidFill>
                  <a:schemeClr val="tx2"/>
                </a:solidFill>
                <a:latin typeface="+mn-lt"/>
              </a:rPr>
              <a:t>национальной платежной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993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 txBox="1">
            <a:spLocks/>
          </p:cNvSpPr>
          <p:nvPr/>
        </p:nvSpPr>
        <p:spPr bwMode="auto">
          <a:xfrm>
            <a:off x="611982" y="0"/>
            <a:ext cx="7929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Создание НСПК</a:t>
            </a:r>
            <a:endParaRPr lang="ru-RU" sz="2800" b="1" dirty="0">
              <a:solidFill>
                <a:schemeClr val="tx2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80963" y="85725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46913" y="6551613"/>
            <a:ext cx="2133600" cy="30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eaLnBrk="1" hangingPunct="1"/>
            <a:fld id="{93A48929-4F7A-455E-A601-B651761790C0}" type="slidenum">
              <a:rPr lang="ru-RU" sz="1200" b="1" smtClean="0">
                <a:solidFill>
                  <a:srgbClr val="000099"/>
                </a:solidFill>
              </a:rPr>
              <a:pPr eaLnBrk="1" hangingPunct="1"/>
              <a:t>2</a:t>
            </a:fld>
            <a:endParaRPr lang="ru-RU" sz="1200" b="1" smtClean="0">
              <a:solidFill>
                <a:srgbClr val="000099"/>
              </a:solidFill>
            </a:endParaRPr>
          </a:p>
        </p:txBody>
      </p:sp>
      <p:pic>
        <p:nvPicPr>
          <p:cNvPr id="12" name="Picture 5" descr="Безымянный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CFF"/>
              </a:clrFrom>
              <a:clrTo>
                <a:srgbClr val="CCE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0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ый треугольник 13"/>
          <p:cNvSpPr/>
          <p:nvPr/>
        </p:nvSpPr>
        <p:spPr>
          <a:xfrm>
            <a:off x="0" y="6286500"/>
            <a:ext cx="3563888" cy="5715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0" y="6299415"/>
            <a:ext cx="2771800" cy="5715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0" y="6286500"/>
            <a:ext cx="2051720" cy="571500"/>
          </a:xfrm>
          <a:prstGeom prst="rtTriangle">
            <a:avLst/>
          </a:prstGeom>
          <a:pattFill prst="dkDnDiag">
            <a:fgClr>
              <a:schemeClr val="accent1">
                <a:lumMod val="60000"/>
                <a:lumOff val="40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33727" y="2070139"/>
            <a:ext cx="3635986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3"/>
                </a:solidFill>
                <a:latin typeface="+mn-lt"/>
                <a:ea typeface="+mj-ea"/>
                <a:cs typeface="Arial" pitchFamily="34" charset="0"/>
              </a:rPr>
              <a:t>0</a:t>
            </a:r>
            <a:r>
              <a:rPr lang="ru-RU" sz="2400" dirty="0" smtClean="0">
                <a:solidFill>
                  <a:schemeClr val="accent3"/>
                </a:solidFill>
                <a:latin typeface="+mn-lt"/>
                <a:ea typeface="+mj-ea"/>
                <a:cs typeface="Arial" pitchFamily="34" charset="0"/>
              </a:rPr>
              <a:t>5</a:t>
            </a:r>
            <a:r>
              <a:rPr lang="en-US" sz="2400" dirty="0" smtClean="0">
                <a:solidFill>
                  <a:schemeClr val="accent3"/>
                </a:solidFill>
                <a:ea typeface="+mj-ea"/>
                <a:cs typeface="Arial" pitchFamily="34" charset="0"/>
              </a:rPr>
              <a:t>. 05. </a:t>
            </a:r>
            <a:r>
              <a:rPr lang="ru-RU" sz="2400" dirty="0" smtClean="0">
                <a:solidFill>
                  <a:schemeClr val="accent3"/>
                </a:solidFill>
                <a:latin typeface="+mn-lt"/>
                <a:ea typeface="+mj-ea"/>
                <a:cs typeface="Arial" pitchFamily="34" charset="0"/>
              </a:rPr>
              <a:t>2014</a:t>
            </a:r>
            <a:endParaRPr lang="ru-RU" sz="2400" dirty="0" smtClean="0">
              <a:solidFill>
                <a:schemeClr val="accent3"/>
              </a:solidFill>
              <a:latin typeface="+mn-lt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Федеральный </a:t>
            </a:r>
            <a:r>
              <a:rPr lang="ru-RU" sz="2400" dirty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закон от 27.06.2011 № 161-ФЗ «О национальной платежной системе» (Закон о НПС) </a:t>
            </a:r>
            <a:r>
              <a:rPr lang="ru-RU" sz="2400" dirty="0" smtClean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дополнен </a:t>
            </a:r>
            <a:r>
              <a:rPr lang="ru-RU" sz="2400" dirty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положениями, предусматривающими </a:t>
            </a:r>
            <a:r>
              <a:rPr lang="ru-RU" sz="2400" b="1" dirty="0">
                <a:solidFill>
                  <a:schemeClr val="tx2"/>
                </a:solidFill>
                <a:ea typeface="+mj-ea"/>
                <a:cs typeface="Arial" pitchFamily="34" charset="0"/>
              </a:rPr>
              <a:t>создание НСПК</a:t>
            </a:r>
          </a:p>
        </p:txBody>
      </p:sp>
      <p:sp>
        <p:nvSpPr>
          <p:cNvPr id="15" name="Right Arrow 43"/>
          <p:cNvSpPr/>
          <p:nvPr/>
        </p:nvSpPr>
        <p:spPr>
          <a:xfrm>
            <a:off x="4122106" y="3233594"/>
            <a:ext cx="909314" cy="720079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2040" tIns="41020" rIns="82040" bIns="41020" anchor="ctr"/>
          <a:lstStyle/>
          <a:p>
            <a:pPr algn="ctr"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Цель</a:t>
            </a:r>
            <a:endParaRPr lang="en-US" dirty="0">
              <a:solidFill>
                <a:schemeClr val="accent3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92080" y="2439472"/>
            <a:ext cx="3635986" cy="2308324"/>
          </a:xfrm>
          <a:prstGeom prst="rect">
            <a:avLst/>
          </a:prstGeom>
          <a:solidFill>
            <a:schemeClr val="accent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  <a:ea typeface="+mj-ea"/>
                <a:cs typeface="Arial" pitchFamily="34" charset="0"/>
              </a:rPr>
              <a:t>Обеспечение </a:t>
            </a:r>
            <a:r>
              <a:rPr lang="ru-RU" sz="2400" dirty="0">
                <a:solidFill>
                  <a:schemeClr val="bg1"/>
                </a:solidFill>
                <a:ea typeface="+mj-ea"/>
                <a:cs typeface="Arial" pitchFamily="34" charset="0"/>
              </a:rPr>
              <a:t>бесперебойности, эффективности и доступности оказания услуг по переводу денежных средств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80963" y="85725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24686" y="6551613"/>
            <a:ext cx="2133600" cy="30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eaLnBrk="1" hangingPunct="1"/>
            <a:fld id="{93A48929-4F7A-455E-A601-B651761790C0}" type="slidenum">
              <a:rPr lang="ru-RU" sz="1200" b="1" smtClean="0">
                <a:solidFill>
                  <a:srgbClr val="000099"/>
                </a:solidFill>
              </a:rPr>
              <a:pPr eaLnBrk="1" hangingPunct="1"/>
              <a:t>3</a:t>
            </a:fld>
            <a:endParaRPr lang="ru-RU" sz="1200" b="1" smtClean="0">
              <a:solidFill>
                <a:srgbClr val="000099"/>
              </a:solidFill>
            </a:endParaRPr>
          </a:p>
        </p:txBody>
      </p:sp>
      <p:pic>
        <p:nvPicPr>
          <p:cNvPr id="12" name="Picture 5" descr="Безымянный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CFF"/>
              </a:clrFrom>
              <a:clrTo>
                <a:srgbClr val="CCE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0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ый треугольник 13"/>
          <p:cNvSpPr/>
          <p:nvPr/>
        </p:nvSpPr>
        <p:spPr>
          <a:xfrm>
            <a:off x="0" y="6286500"/>
            <a:ext cx="3563888" cy="5715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0" y="6299415"/>
            <a:ext cx="2771800" cy="5715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0" y="6286500"/>
            <a:ext cx="2051720" cy="571500"/>
          </a:xfrm>
          <a:prstGeom prst="rtTriangle">
            <a:avLst/>
          </a:prstGeom>
          <a:pattFill prst="dkDnDiag">
            <a:fgClr>
              <a:schemeClr val="accent1">
                <a:lumMod val="60000"/>
                <a:lumOff val="40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Freeform 42"/>
          <p:cNvSpPr>
            <a:spLocks/>
          </p:cNvSpPr>
          <p:nvPr/>
        </p:nvSpPr>
        <p:spPr bwMode="gray">
          <a:xfrm>
            <a:off x="396873" y="1720055"/>
            <a:ext cx="8456613" cy="590550"/>
          </a:xfrm>
          <a:custGeom>
            <a:avLst/>
            <a:gdLst>
              <a:gd name="T0" fmla="*/ 0 w 5274"/>
              <a:gd name="T1" fmla="*/ 2147483647 h 372"/>
              <a:gd name="T2" fmla="*/ 2147483647 w 5274"/>
              <a:gd name="T3" fmla="*/ 0 h 372"/>
              <a:gd name="T4" fmla="*/ 2147483647 w 5274"/>
              <a:gd name="T5" fmla="*/ 0 h 372"/>
              <a:gd name="T6" fmla="*/ 2147483647 w 5274"/>
              <a:gd name="T7" fmla="*/ 2147483647 h 372"/>
              <a:gd name="T8" fmla="*/ 0 w 5274"/>
              <a:gd name="T9" fmla="*/ 2147483647 h 3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74"/>
              <a:gd name="T16" fmla="*/ 0 h 372"/>
              <a:gd name="T17" fmla="*/ 5274 w 5274"/>
              <a:gd name="T18" fmla="*/ 372 h 3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74" h="372">
                <a:moveTo>
                  <a:pt x="0" y="372"/>
                </a:moveTo>
                <a:lnTo>
                  <a:pt x="411" y="0"/>
                </a:lnTo>
                <a:lnTo>
                  <a:pt x="1728" y="0"/>
                </a:lnTo>
                <a:lnTo>
                  <a:pt x="5274" y="372"/>
                </a:lnTo>
                <a:lnTo>
                  <a:pt x="0" y="372"/>
                </a:lnTo>
                <a:close/>
              </a:path>
            </a:pathLst>
          </a:custGeom>
          <a:pattFill prst="dkDnDiag">
            <a:fgClr>
              <a:schemeClr val="accent1">
                <a:lumMod val="60000"/>
                <a:lumOff val="40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Rectangle 43"/>
          <p:cNvSpPr>
            <a:spLocks noChangeArrowheads="1"/>
          </p:cNvSpPr>
          <p:nvPr/>
        </p:nvSpPr>
        <p:spPr bwMode="gray">
          <a:xfrm>
            <a:off x="773111" y="2091530"/>
            <a:ext cx="5435600" cy="198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10800" anchor="b" anchorCtr="1"/>
          <a:lstStyle/>
          <a:p>
            <a:pPr algn="ctr">
              <a:lnSpc>
                <a:spcPct val="95000"/>
              </a:lnSpc>
            </a:pPr>
            <a:r>
              <a:rPr lang="ru-RU" sz="1500" dirty="0">
                <a:solidFill>
                  <a:schemeClr val="bg1"/>
                </a:solidFill>
                <a:latin typeface="+mn-lt"/>
              </a:rPr>
              <a:t>утверждена Председателем Банка России</a:t>
            </a:r>
            <a:r>
              <a:rPr lang="en-US" sz="1500" dirty="0">
                <a:solidFill>
                  <a:schemeClr val="bg1"/>
                </a:solidFill>
                <a:latin typeface="+mn-lt"/>
              </a:rPr>
              <a:t> 16.06.2014</a:t>
            </a:r>
            <a:endParaRPr lang="en-US" sz="15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44"/>
          <p:cNvSpPr>
            <a:spLocks noChangeArrowheads="1"/>
          </p:cNvSpPr>
          <p:nvPr/>
        </p:nvSpPr>
        <p:spPr bwMode="gray">
          <a:xfrm>
            <a:off x="1039811" y="1000917"/>
            <a:ext cx="2106612" cy="7207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73152" tIns="73152" rIns="73152" bIns="73152" anchor="ctr" anchorCtr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28625" indent="28575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8838" indent="55563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050" indent="8255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7675" indent="111125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lnSpc>
                <a:spcPct val="106000"/>
              </a:lnSpc>
              <a:defRPr/>
            </a:pPr>
            <a:r>
              <a:rPr lang="ru-RU" sz="1400" b="1" dirty="0">
                <a:solidFill>
                  <a:schemeClr val="tx2"/>
                </a:solidFill>
              </a:rPr>
              <a:t>Концепция создания НСПК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1" name="Text Placeholder 11"/>
          <p:cNvSpPr>
            <a:spLocks noGrp="1"/>
          </p:cNvSpPr>
          <p:nvPr/>
        </p:nvSpPr>
        <p:spPr bwMode="auto">
          <a:xfrm>
            <a:off x="4427984" y="2412204"/>
            <a:ext cx="4425502" cy="41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57263">
              <a:lnSpc>
                <a:spcPct val="106000"/>
              </a:lnSpc>
              <a:spcBef>
                <a:spcPts val="1350"/>
              </a:spcBef>
              <a:buFont typeface="Arial" pitchFamily="34" charset="0"/>
              <a:buNone/>
            </a:pPr>
            <a:r>
              <a:rPr lang="ru-RU" sz="1600" b="1" dirty="0">
                <a:solidFill>
                  <a:schemeClr val="tx2"/>
                </a:solidFill>
                <a:latin typeface="+mj-lt"/>
              </a:rPr>
              <a:t>Основные принципы создания и </a:t>
            </a:r>
            <a:r>
              <a:rPr lang="ru-RU" sz="1600" b="1" dirty="0" smtClean="0">
                <a:solidFill>
                  <a:schemeClr val="tx2"/>
                </a:solidFill>
                <a:latin typeface="+mj-lt"/>
              </a:rPr>
              <a:t>функционирования</a:t>
            </a:r>
            <a:endParaRPr lang="en-US" sz="1600" b="1" dirty="0">
              <a:solidFill>
                <a:schemeClr val="tx2"/>
              </a:solidFill>
              <a:latin typeface="+mj-lt"/>
            </a:endParaRPr>
          </a:p>
          <a:p>
            <a:pPr marL="190500" lvl="1" indent="-190500" defTabSz="957263">
              <a:lnSpc>
                <a:spcPct val="106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Создание независимой от МПС инфраструктуры на территории РФ (включая собственный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операционный, платежный клиринговый центр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и платежное приложение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)</a:t>
            </a:r>
            <a:endParaRPr lang="ru-RU" sz="1600" dirty="0">
              <a:solidFill>
                <a:schemeClr val="tx2"/>
              </a:solidFill>
              <a:latin typeface="+mj-lt"/>
            </a:endParaRPr>
          </a:p>
          <a:p>
            <a:pPr marL="190500" lvl="1" indent="-190500" defTabSz="957263">
              <a:lnSpc>
                <a:spcPct val="106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Качественное и бесперебойное предоставление услуг в режиме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24х7</a:t>
            </a:r>
            <a:endParaRPr lang="ru-RU" sz="1600" dirty="0">
              <a:solidFill>
                <a:schemeClr val="tx2"/>
              </a:solidFill>
              <a:latin typeface="+mj-lt"/>
            </a:endParaRPr>
          </a:p>
          <a:p>
            <a:pPr marL="190500" lvl="1" indent="-190500" defTabSz="957263">
              <a:lnSpc>
                <a:spcPct val="106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Использование лучших практик национальных и международных  платежных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систем</a:t>
            </a:r>
            <a:endParaRPr lang="ru-RU" sz="1600" dirty="0">
              <a:solidFill>
                <a:schemeClr val="tx2"/>
              </a:solidFill>
              <a:latin typeface="+mj-lt"/>
            </a:endParaRPr>
          </a:p>
          <a:p>
            <a:pPr marL="190500" lvl="1" indent="-190500" defTabSz="957263">
              <a:lnSpc>
                <a:spcPct val="106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Продвижение услуг НСПК за пределами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РФ</a:t>
            </a:r>
            <a:endParaRPr lang="ru-RU" sz="1600" dirty="0">
              <a:solidFill>
                <a:schemeClr val="tx2"/>
              </a:solidFill>
              <a:latin typeface="+mj-lt"/>
            </a:endParaRPr>
          </a:p>
          <a:p>
            <a:pPr marL="190500" lvl="1" indent="-190500" defTabSz="957263">
              <a:lnSpc>
                <a:spcPct val="106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Сбалансированное использование передовых российских и международных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технологий</a:t>
            </a:r>
            <a:endParaRPr lang="ru-RU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2" name="Text Placeholder 3"/>
          <p:cNvSpPr>
            <a:spLocks noGrp="1" noChangeArrowheads="1"/>
          </p:cNvSpPr>
          <p:nvPr/>
        </p:nvSpPr>
        <p:spPr bwMode="auto">
          <a:xfrm>
            <a:off x="396873" y="2412205"/>
            <a:ext cx="3671071" cy="382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57263">
              <a:lnSpc>
                <a:spcPct val="106000"/>
              </a:lnSpc>
              <a:spcBef>
                <a:spcPts val="1350"/>
              </a:spcBef>
              <a:buFont typeface="Wingdings 2" pitchFamily="18" charset="2"/>
              <a:buNone/>
            </a:pPr>
            <a:r>
              <a:rPr lang="ru-RU" sz="1600" b="1" dirty="0">
                <a:solidFill>
                  <a:schemeClr val="tx2"/>
                </a:solidFill>
                <a:latin typeface="+mn-lt"/>
              </a:rPr>
              <a:t>Цели и </a:t>
            </a:r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задачи</a:t>
            </a:r>
            <a:endParaRPr lang="en-US" sz="1600" b="1" dirty="0" smtClean="0">
              <a:solidFill>
                <a:schemeClr val="tx2"/>
              </a:solidFill>
              <a:latin typeface="+mn-lt"/>
            </a:endParaRPr>
          </a:p>
          <a:p>
            <a:pPr marL="190500" lvl="1" indent="-190500" defTabSz="957263">
              <a:lnSpc>
                <a:spcPct val="106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+mn-lt"/>
              </a:rPr>
              <a:t>Эффективное и бесперебойное осуществление переводов денежных средств в Российской Федерации в условиях добросовестной конкуренции с существующими платежными системами с использованием платежных карт и иных электронных средств </a:t>
            </a: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платежа</a:t>
            </a:r>
            <a:endParaRPr lang="ru-RU" sz="1600" dirty="0">
              <a:solidFill>
                <a:schemeClr val="tx2"/>
              </a:solidFill>
              <a:latin typeface="+mn-lt"/>
            </a:endParaRPr>
          </a:p>
          <a:p>
            <a:pPr marL="190500" lvl="1" indent="-190500" defTabSz="957263">
              <a:lnSpc>
                <a:spcPct val="106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+mn-lt"/>
              </a:rPr>
              <a:t>Повышение доверия к безналичным способам </a:t>
            </a: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оплаты</a:t>
            </a:r>
            <a:endParaRPr lang="ru-RU" sz="1600" dirty="0">
              <a:solidFill>
                <a:schemeClr val="tx2"/>
              </a:solidFill>
              <a:latin typeface="+mn-lt"/>
            </a:endParaRPr>
          </a:p>
          <a:p>
            <a:pPr marL="190500" lvl="1" indent="-190500" defTabSz="957263">
              <a:lnSpc>
                <a:spcPct val="106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+mn-lt"/>
              </a:rPr>
              <a:t>Развитие безналичных расчетов в розничном сегменте платежных </a:t>
            </a: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услуг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Заголовок 3"/>
          <p:cNvSpPr txBox="1">
            <a:spLocks/>
          </p:cNvSpPr>
          <p:nvPr/>
        </p:nvSpPr>
        <p:spPr bwMode="auto">
          <a:xfrm>
            <a:off x="591344" y="0"/>
            <a:ext cx="7929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Создание НСПК</a:t>
            </a:r>
            <a:endParaRPr lang="ru-RU" sz="2800" b="1" dirty="0">
              <a:solidFill>
                <a:schemeClr val="tx2"/>
              </a:solidFill>
              <a:latin typeface="+mn-lt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80963" y="85725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24686" y="6551613"/>
            <a:ext cx="2133600" cy="30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eaLnBrk="1" hangingPunct="1"/>
            <a:fld id="{93A48929-4F7A-455E-A601-B651761790C0}" type="slidenum">
              <a:rPr lang="ru-RU" sz="1200" b="1" smtClean="0">
                <a:solidFill>
                  <a:srgbClr val="000099"/>
                </a:solidFill>
              </a:rPr>
              <a:pPr eaLnBrk="1" hangingPunct="1"/>
              <a:t>4</a:t>
            </a:fld>
            <a:endParaRPr lang="ru-RU" sz="1200" b="1" smtClean="0">
              <a:solidFill>
                <a:srgbClr val="000099"/>
              </a:solidFill>
            </a:endParaRPr>
          </a:p>
        </p:txBody>
      </p:sp>
      <p:pic>
        <p:nvPicPr>
          <p:cNvPr id="12" name="Picture 5" descr="Безымянный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CFF"/>
              </a:clrFrom>
              <a:clrTo>
                <a:srgbClr val="CCE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0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ый треугольник 13"/>
          <p:cNvSpPr/>
          <p:nvPr/>
        </p:nvSpPr>
        <p:spPr>
          <a:xfrm>
            <a:off x="0" y="6286500"/>
            <a:ext cx="3563888" cy="5715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0" y="6299415"/>
            <a:ext cx="2771800" cy="5715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0" y="6286500"/>
            <a:ext cx="2051720" cy="571500"/>
          </a:xfrm>
          <a:prstGeom prst="rtTriangle">
            <a:avLst/>
          </a:prstGeom>
          <a:pattFill prst="dkDnDiag">
            <a:fgClr>
              <a:schemeClr val="accent1">
                <a:lumMod val="60000"/>
                <a:lumOff val="40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43"/>
          <p:cNvSpPr>
            <a:spLocks noChangeArrowheads="1"/>
          </p:cNvSpPr>
          <p:nvPr/>
        </p:nvSpPr>
        <p:spPr bwMode="gray">
          <a:xfrm>
            <a:off x="773111" y="2091530"/>
            <a:ext cx="5435600" cy="198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10800" anchor="b" anchorCtr="1"/>
          <a:lstStyle/>
          <a:p>
            <a:pPr algn="ctr">
              <a:lnSpc>
                <a:spcPct val="95000"/>
              </a:lnSpc>
            </a:pPr>
            <a:r>
              <a:rPr lang="ru-RU" sz="1500" dirty="0">
                <a:solidFill>
                  <a:schemeClr val="bg1"/>
                </a:solidFill>
                <a:latin typeface="+mn-lt"/>
              </a:rPr>
              <a:t>утверждена Председателем Банка России</a:t>
            </a:r>
            <a:r>
              <a:rPr lang="en-US" sz="1500" dirty="0">
                <a:solidFill>
                  <a:schemeClr val="bg1"/>
                </a:solidFill>
                <a:latin typeface="+mn-lt"/>
              </a:rPr>
              <a:t> 16.06.2014</a:t>
            </a:r>
            <a:endParaRPr lang="en-US" sz="15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Заголовок 3"/>
          <p:cNvSpPr txBox="1">
            <a:spLocks/>
          </p:cNvSpPr>
          <p:nvPr/>
        </p:nvSpPr>
        <p:spPr bwMode="auto">
          <a:xfrm>
            <a:off x="591344" y="0"/>
            <a:ext cx="7929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Мероприятия по выбору технологической основы НСПК</a:t>
            </a:r>
            <a:endParaRPr lang="ru-RU" sz="2800" b="1" dirty="0">
              <a:solidFill>
                <a:schemeClr val="tx2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1344" y="3140968"/>
            <a:ext cx="815712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Комиссия по выбору технологической основы НСПК – с участием представителей органов федеральной власти, банковских ассоциаций и Банка России.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Выполнила свои </a:t>
            </a:r>
            <a:r>
              <a:rPr lang="ru-RU" sz="1600" dirty="0" smtClean="0">
                <a:solidFill>
                  <a:schemeClr val="tx2"/>
                </a:solidFill>
              </a:rPr>
              <a:t>задачи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1344" y="1874468"/>
            <a:ext cx="815712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Рабочая группа по определению стратегии создания национальной системы </a:t>
            </a:r>
            <a:r>
              <a:rPr lang="ru-RU" sz="1600" dirty="0">
                <a:solidFill>
                  <a:schemeClr val="tx2"/>
                </a:solidFill>
              </a:rPr>
              <a:t>платежной карт с участием представителей органов федеральной власти, </a:t>
            </a:r>
            <a:r>
              <a:rPr lang="ru-RU" sz="1600" dirty="0" smtClean="0">
                <a:solidFill>
                  <a:schemeClr val="tx2"/>
                </a:solidFill>
              </a:rPr>
              <a:t>кредитных ассоциаций, платежных систем, банковских </a:t>
            </a:r>
            <a:r>
              <a:rPr lang="ru-RU" sz="1600" dirty="0">
                <a:solidFill>
                  <a:schemeClr val="tx2"/>
                </a:solidFill>
              </a:rPr>
              <a:t>ассоциаций и Банка </a:t>
            </a:r>
            <a:r>
              <a:rPr lang="ru-RU" sz="1600" dirty="0" smtClean="0">
                <a:solidFill>
                  <a:schemeClr val="tx2"/>
                </a:solidFill>
              </a:rPr>
              <a:t>России.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1343" y="4437112"/>
            <a:ext cx="815712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Экспертная группа по выбору технологической платформы НСПК. Завершила свою деятельность.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6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 txBox="1">
            <a:spLocks/>
          </p:cNvSpPr>
          <p:nvPr/>
        </p:nvSpPr>
        <p:spPr bwMode="auto">
          <a:xfrm>
            <a:off x="611982" y="0"/>
            <a:ext cx="7929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Этапы создания НСПК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80963" y="85725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46913" y="6551613"/>
            <a:ext cx="2133600" cy="30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eaLnBrk="1" hangingPunct="1"/>
            <a:fld id="{93A48929-4F7A-455E-A601-B651761790C0}" type="slidenum">
              <a:rPr lang="ru-RU" sz="1200" b="1" smtClean="0">
                <a:solidFill>
                  <a:srgbClr val="000099"/>
                </a:solidFill>
              </a:rPr>
              <a:pPr eaLnBrk="1" hangingPunct="1"/>
              <a:t>5</a:t>
            </a:fld>
            <a:endParaRPr lang="ru-RU" sz="1200" b="1" smtClean="0">
              <a:solidFill>
                <a:srgbClr val="000099"/>
              </a:solidFill>
            </a:endParaRPr>
          </a:p>
        </p:txBody>
      </p:sp>
      <p:pic>
        <p:nvPicPr>
          <p:cNvPr id="12" name="Picture 5" descr="Безымянный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CCECFF"/>
              </a:clrFrom>
              <a:clrTo>
                <a:srgbClr val="CCE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0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ый треугольник 13"/>
          <p:cNvSpPr/>
          <p:nvPr/>
        </p:nvSpPr>
        <p:spPr>
          <a:xfrm>
            <a:off x="0" y="6286500"/>
            <a:ext cx="3563888" cy="5715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0" y="6299415"/>
            <a:ext cx="2771800" cy="5715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0" y="6286500"/>
            <a:ext cx="2051720" cy="571500"/>
          </a:xfrm>
          <a:prstGeom prst="rtTriangle">
            <a:avLst/>
          </a:prstGeom>
          <a:pattFill prst="dkDnDiag">
            <a:fgClr>
              <a:schemeClr val="accent1">
                <a:lumMod val="60000"/>
                <a:lumOff val="40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250825" y="1557338"/>
            <a:ext cx="8893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 typeface="Arial" charset="0"/>
              <a:buChar char="•"/>
            </a:pPr>
            <a:endParaRPr lang="ru-RU"/>
          </a:p>
        </p:txBody>
      </p:sp>
      <p:sp>
        <p:nvSpPr>
          <p:cNvPr id="18" name="Прямоугольник 26"/>
          <p:cNvSpPr/>
          <p:nvPr>
            <p:custDataLst>
              <p:tags r:id="rId1"/>
            </p:custDataLst>
          </p:nvPr>
        </p:nvSpPr>
        <p:spPr>
          <a:xfrm>
            <a:off x="6481763" y="1797050"/>
            <a:ext cx="2449512" cy="3579813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72000" rIns="36000" bIns="36000" spcCol="1270"/>
          <a:lstStyle/>
          <a:p>
            <a:pPr algn="ctr">
              <a:defRPr/>
            </a:pPr>
            <a:endParaRPr lang="ru-RU" sz="1400" dirty="0">
              <a:solidFill>
                <a:srgbClr val="3C3C3B"/>
              </a:solidFill>
            </a:endParaRPr>
          </a:p>
          <a:p>
            <a:pPr algn="ctr">
              <a:defRPr/>
            </a:pPr>
            <a:endParaRPr lang="ru-RU" sz="1400" dirty="0" smtClean="0">
              <a:solidFill>
                <a:srgbClr val="3C3C3B"/>
              </a:solidFill>
            </a:endParaRPr>
          </a:p>
          <a:p>
            <a:pPr algn="ctr">
              <a:defRPr/>
            </a:pPr>
            <a:r>
              <a:rPr lang="ru-RU" sz="1400" dirty="0">
                <a:solidFill>
                  <a:srgbClr val="3C3C3B"/>
                </a:solidFill>
              </a:rPr>
              <a:t>Дальнейшее</a:t>
            </a:r>
            <a:r>
              <a:rPr lang="ru-RU" sz="1400" dirty="0" smtClean="0">
                <a:solidFill>
                  <a:srgbClr val="3C3C3B"/>
                </a:solidFill>
              </a:rPr>
              <a:t> </a:t>
            </a:r>
            <a:r>
              <a:rPr lang="ru-RU" sz="1400" dirty="0">
                <a:solidFill>
                  <a:srgbClr val="3C3C3B"/>
                </a:solidFill>
              </a:rPr>
              <a:t>развитие НСПК</a:t>
            </a:r>
          </a:p>
          <a:p>
            <a:pPr algn="ctr">
              <a:defRPr/>
            </a:pPr>
            <a:endParaRPr lang="ru-RU" sz="1400" dirty="0">
              <a:solidFill>
                <a:srgbClr val="3C3C3B"/>
              </a:solidFill>
            </a:endParaRPr>
          </a:p>
        </p:txBody>
      </p:sp>
      <p:sp>
        <p:nvSpPr>
          <p:cNvPr id="19" name="Прямоугольник 18"/>
          <p:cNvSpPr/>
          <p:nvPr>
            <p:custDataLst>
              <p:tags r:id="rId2"/>
            </p:custDataLst>
          </p:nvPr>
        </p:nvSpPr>
        <p:spPr>
          <a:xfrm>
            <a:off x="3844925" y="1797050"/>
            <a:ext cx="2447925" cy="3579813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72000" rIns="36000" bIns="36000" spcCol="1270"/>
          <a:lstStyle/>
          <a:p>
            <a:pPr algn="ctr">
              <a:defRPr/>
            </a:pPr>
            <a:endParaRPr lang="ru-RU" dirty="0">
              <a:solidFill>
                <a:srgbClr val="3C3C3B"/>
              </a:solidFill>
            </a:endParaRPr>
          </a:p>
          <a:p>
            <a:pPr algn="ctr">
              <a:defRPr/>
            </a:pPr>
            <a:r>
              <a:rPr lang="ru-RU" sz="1400" dirty="0">
                <a:solidFill>
                  <a:srgbClr val="3C3C3B"/>
                </a:solidFill>
              </a:rPr>
              <a:t>Выпуск платежной карты НСПК и вывод ее на рынок</a:t>
            </a:r>
          </a:p>
          <a:p>
            <a:pPr algn="ctr">
              <a:defRPr/>
            </a:pPr>
            <a:endParaRPr lang="ru-RU" sz="1400" dirty="0">
              <a:solidFill>
                <a:srgbClr val="3C3C3B"/>
              </a:solidFill>
            </a:endParaRPr>
          </a:p>
          <a:p>
            <a:pPr algn="ctr">
              <a:defRPr/>
            </a:pPr>
            <a:r>
              <a:rPr lang="ru-RU" sz="1400" dirty="0">
                <a:solidFill>
                  <a:srgbClr val="3C3C3B"/>
                </a:solidFill>
              </a:rPr>
              <a:t> </a:t>
            </a:r>
          </a:p>
          <a:p>
            <a:pPr algn="ctr">
              <a:defRPr/>
            </a:pPr>
            <a:r>
              <a:rPr lang="ru-RU" sz="1400" dirty="0">
                <a:solidFill>
                  <a:srgbClr val="3C3C3B"/>
                </a:solidFill>
              </a:rPr>
              <a:t>   </a:t>
            </a:r>
          </a:p>
        </p:txBody>
      </p:sp>
      <p:sp>
        <p:nvSpPr>
          <p:cNvPr id="20" name="Прямоугольник 19"/>
          <p:cNvSpPr/>
          <p:nvPr>
            <p:custDataLst>
              <p:tags r:id="rId3"/>
            </p:custDataLst>
          </p:nvPr>
        </p:nvSpPr>
        <p:spPr>
          <a:xfrm>
            <a:off x="1190625" y="1797050"/>
            <a:ext cx="2460625" cy="3579813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72000" rIns="36000" bIns="36000" spcCol="1270"/>
          <a:lstStyle/>
          <a:p>
            <a:pPr algn="ctr">
              <a:defRPr/>
            </a:pPr>
            <a:r>
              <a:rPr lang="ru-RU" sz="1400" dirty="0">
                <a:solidFill>
                  <a:srgbClr val="3C3C3B"/>
                </a:solidFill>
              </a:rPr>
              <a:t>Создание ОПКЦ для обеспечения обработки  внутрироссийских транзакции по картам МПС (</a:t>
            </a:r>
            <a:r>
              <a:rPr lang="en-US" sz="1400" dirty="0">
                <a:solidFill>
                  <a:srgbClr val="3C3C3B"/>
                </a:solidFill>
              </a:rPr>
              <a:t>Visa</a:t>
            </a:r>
            <a:r>
              <a:rPr lang="ru-RU" sz="1400" dirty="0">
                <a:solidFill>
                  <a:srgbClr val="3C3C3B"/>
                </a:solidFill>
              </a:rPr>
              <a:t> и </a:t>
            </a:r>
            <a:r>
              <a:rPr lang="en-US" sz="1400" dirty="0">
                <a:solidFill>
                  <a:srgbClr val="3C3C3B"/>
                </a:solidFill>
              </a:rPr>
              <a:t>MasterCard</a:t>
            </a:r>
            <a:r>
              <a:rPr lang="ru-RU" sz="1400" dirty="0">
                <a:solidFill>
                  <a:srgbClr val="3C3C3B"/>
                </a:solidFill>
              </a:rPr>
              <a:t>)</a:t>
            </a:r>
          </a:p>
        </p:txBody>
      </p:sp>
      <p:sp>
        <p:nvSpPr>
          <p:cNvPr id="21" name="Прямоугольник 20"/>
          <p:cNvSpPr/>
          <p:nvPr>
            <p:custDataLst>
              <p:tags r:id="rId4"/>
            </p:custDataLst>
          </p:nvPr>
        </p:nvSpPr>
        <p:spPr>
          <a:xfrm>
            <a:off x="196850" y="2989263"/>
            <a:ext cx="8840788" cy="95091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TextBox 2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59632" y="3302793"/>
            <a:ext cx="230425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400" b="0" dirty="0">
                <a:solidFill>
                  <a:srgbClr val="3C3C3B"/>
                </a:solidFill>
                <a:latin typeface="+mn-lt"/>
              </a:rPr>
              <a:t>Платежные карты МПС</a:t>
            </a:r>
            <a:endParaRPr lang="en-US" sz="1400" b="0" dirty="0">
              <a:solidFill>
                <a:srgbClr val="3C3C3B"/>
              </a:solidFill>
              <a:latin typeface="+mn-lt"/>
            </a:endParaRPr>
          </a:p>
        </p:txBody>
      </p:sp>
      <p:sp>
        <p:nvSpPr>
          <p:cNvPr id="23" name="Прямоугольник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73177" y="3008755"/>
            <a:ext cx="24495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ru-RU" sz="1400" dirty="0">
                <a:solidFill>
                  <a:srgbClr val="3C3C3B"/>
                </a:solidFill>
                <a:latin typeface="+mn-lt"/>
              </a:rPr>
              <a:t>Внедрение национальных платежных инструментов</a:t>
            </a:r>
          </a:p>
          <a:p>
            <a:pPr marL="171450" indent="-171450">
              <a:buFont typeface="Arial" charset="0"/>
              <a:buChar char="•"/>
            </a:pPr>
            <a:r>
              <a:rPr lang="ru-RU" sz="1400" dirty="0">
                <a:solidFill>
                  <a:srgbClr val="3C3C3B"/>
                </a:solidFill>
                <a:latin typeface="+mn-lt"/>
              </a:rPr>
              <a:t>Развитие продуктов НСПК за пределами </a:t>
            </a:r>
            <a:r>
              <a:rPr lang="ru-RU" sz="1400" dirty="0" smtClean="0">
                <a:solidFill>
                  <a:srgbClr val="3C3C3B"/>
                </a:solidFill>
                <a:latin typeface="+mn-lt"/>
              </a:rPr>
              <a:t>РФ</a:t>
            </a:r>
            <a:endParaRPr lang="ru-RU" sz="1400" dirty="0">
              <a:solidFill>
                <a:srgbClr val="3C3C3B"/>
              </a:solidFill>
              <a:latin typeface="+mn-lt"/>
            </a:endParaRPr>
          </a:p>
        </p:txBody>
      </p:sp>
      <p:sp>
        <p:nvSpPr>
          <p:cNvPr id="24" name="Прямоугольник 23"/>
          <p:cNvSpPr/>
          <p:nvPr>
            <p:custDataLst>
              <p:tags r:id="rId7"/>
            </p:custDataLst>
          </p:nvPr>
        </p:nvSpPr>
        <p:spPr>
          <a:xfrm>
            <a:off x="211138" y="2995613"/>
            <a:ext cx="979487" cy="941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spcCol="1270"/>
          <a:lstStyle/>
          <a:p>
            <a:pPr marL="0" lvl="3" algn="ctr" defTabSz="102235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cap="small" dirty="0" smtClean="0">
              <a:ln w="50800"/>
            </a:endParaRPr>
          </a:p>
          <a:p>
            <a:pPr marL="0" lvl="3" algn="ctr"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cap="small" dirty="0" smtClean="0">
                <a:ln w="50800"/>
              </a:rPr>
              <a:t>Продукт</a:t>
            </a:r>
            <a:endParaRPr lang="ru-RU" sz="1400" cap="small" dirty="0">
              <a:ln w="50800"/>
            </a:endParaRPr>
          </a:p>
        </p:txBody>
      </p:sp>
      <p:sp>
        <p:nvSpPr>
          <p:cNvPr id="25" name="Прямоугольник 24"/>
          <p:cNvSpPr/>
          <p:nvPr>
            <p:custDataLst>
              <p:tags r:id="rId8"/>
            </p:custDataLst>
          </p:nvPr>
        </p:nvSpPr>
        <p:spPr>
          <a:xfrm>
            <a:off x="196850" y="4029075"/>
            <a:ext cx="8840788" cy="912813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9"/>
            </p:custDataLst>
          </p:nvPr>
        </p:nvSpPr>
        <p:spPr>
          <a:xfrm>
            <a:off x="211138" y="4020004"/>
            <a:ext cx="979487" cy="901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spcCol="1270"/>
          <a:lstStyle/>
          <a:p>
            <a:pPr marL="0" lvl="3" algn="ctr" defTabSz="1022350">
              <a:lnSpc>
                <a:spcPct val="90000"/>
              </a:lnSpc>
              <a:spcAft>
                <a:spcPct val="35000"/>
              </a:spcAft>
              <a:defRPr/>
            </a:pPr>
            <a:endParaRPr lang="ru-RU" sz="1000" cap="small" dirty="0" smtClean="0">
              <a:ln w="50800"/>
            </a:endParaRPr>
          </a:p>
          <a:p>
            <a:pPr marL="0" lvl="3" algn="ctr"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cap="small" dirty="0" smtClean="0">
                <a:ln w="50800"/>
              </a:rPr>
              <a:t>Типы </a:t>
            </a:r>
            <a:r>
              <a:rPr lang="ru-RU" sz="1400" cap="small" dirty="0">
                <a:ln w="50800"/>
              </a:rPr>
              <a:t>транзакций</a:t>
            </a:r>
          </a:p>
        </p:txBody>
      </p:sp>
      <p:sp>
        <p:nvSpPr>
          <p:cNvPr id="27" name="Text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35438" y="3302793"/>
            <a:ext cx="21828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400" b="0" dirty="0">
                <a:solidFill>
                  <a:srgbClr val="3C3C3B"/>
                </a:solidFill>
                <a:latin typeface="+mn-lt"/>
              </a:rPr>
              <a:t>Платежная карта НСПК</a:t>
            </a:r>
          </a:p>
        </p:txBody>
      </p:sp>
      <p:sp>
        <p:nvSpPr>
          <p:cNvPr id="28" name="Прямоугольник 27"/>
          <p:cNvSpPr/>
          <p:nvPr>
            <p:custDataLst>
              <p:tags r:id="rId11"/>
            </p:custDataLst>
          </p:nvPr>
        </p:nvSpPr>
        <p:spPr>
          <a:xfrm>
            <a:off x="6481763" y="4269821"/>
            <a:ext cx="2449512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22350">
              <a:lnSpc>
                <a:spcPct val="90000"/>
              </a:lnSpc>
              <a:defRPr/>
            </a:pPr>
            <a:r>
              <a:rPr lang="ru-RU" sz="1400" dirty="0" smtClean="0">
                <a:solidFill>
                  <a:srgbClr val="3C3C3B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</a:rPr>
              <a:t>      </a:t>
            </a:r>
            <a:r>
              <a:rPr lang="ru-RU" sz="1400" dirty="0">
                <a:solidFill>
                  <a:srgbClr val="3C3C3B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</a:rPr>
              <a:t>Передовые </a:t>
            </a:r>
            <a:r>
              <a:rPr lang="ru-RU" sz="1400" dirty="0" smtClean="0">
                <a:solidFill>
                  <a:srgbClr val="3C3C3B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</a:rPr>
              <a:t>сервисы</a:t>
            </a:r>
            <a:endParaRPr lang="ru-RU" sz="1400" dirty="0">
              <a:solidFill>
                <a:srgbClr val="3C3C3B">
                  <a:hueOff val="0"/>
                  <a:satOff val="0"/>
                  <a:lumOff val="0"/>
                  <a:alphaOff val="0"/>
                </a:srgbClr>
              </a:solidFill>
              <a:latin typeface="+mn-lt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1190625" y="4241800"/>
            <a:ext cx="2460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3C3C3B"/>
                </a:solidFill>
                <a:latin typeface="+mn-lt"/>
              </a:rPr>
              <a:t>Поддержка основных типов транзакций МПС</a:t>
            </a:r>
          </a:p>
        </p:txBody>
      </p:sp>
      <p:sp>
        <p:nvSpPr>
          <p:cNvPr id="30" name="Прямоугольник 2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44925" y="4051300"/>
            <a:ext cx="24479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3C3C3B"/>
                </a:solidFill>
                <a:latin typeface="+mn-lt"/>
              </a:rPr>
              <a:t>Поддержка основных типов транзакций МПС совершенных с использованием карт </a:t>
            </a:r>
            <a:r>
              <a:rPr lang="ru-RU" sz="1400" dirty="0" smtClean="0">
                <a:solidFill>
                  <a:srgbClr val="3C3C3B"/>
                </a:solidFill>
                <a:latin typeface="+mn-lt"/>
              </a:rPr>
              <a:t>НСПК  </a:t>
            </a:r>
            <a:endParaRPr lang="ru-RU" sz="1400" dirty="0">
              <a:solidFill>
                <a:srgbClr val="3C3C3B"/>
              </a:solidFill>
              <a:latin typeface="+mn-lt"/>
            </a:endParaRPr>
          </a:p>
        </p:txBody>
      </p:sp>
      <p:sp>
        <p:nvSpPr>
          <p:cNvPr id="31" name="Rounded Rectangle 4"/>
          <p:cNvSpPr/>
          <p:nvPr/>
        </p:nvSpPr>
        <p:spPr>
          <a:xfrm>
            <a:off x="1190625" y="1558925"/>
            <a:ext cx="2460625" cy="320675"/>
          </a:xfrm>
          <a:prstGeom prst="roundRect">
            <a:avLst/>
          </a:prstGeom>
          <a:solidFill>
            <a:schemeClr val="accent1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</a:rPr>
              <a:t>Первый этап – до 12 месяцев</a:t>
            </a:r>
          </a:p>
        </p:txBody>
      </p:sp>
      <p:sp>
        <p:nvSpPr>
          <p:cNvPr id="32" name="Rounded Rectangle 34"/>
          <p:cNvSpPr/>
          <p:nvPr/>
        </p:nvSpPr>
        <p:spPr>
          <a:xfrm>
            <a:off x="3844925" y="1557338"/>
            <a:ext cx="2447925" cy="320675"/>
          </a:xfrm>
          <a:prstGeom prst="roundRect">
            <a:avLst/>
          </a:prstGeom>
          <a:solidFill>
            <a:schemeClr val="accent1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</a:rPr>
              <a:t>Второй этап – до 18 месяцев</a:t>
            </a:r>
          </a:p>
        </p:txBody>
      </p:sp>
      <p:sp>
        <p:nvSpPr>
          <p:cNvPr id="33" name="Rounded Rectangle 35"/>
          <p:cNvSpPr/>
          <p:nvPr/>
        </p:nvSpPr>
        <p:spPr>
          <a:xfrm>
            <a:off x="6481763" y="1558925"/>
            <a:ext cx="2449512" cy="320675"/>
          </a:xfrm>
          <a:prstGeom prst="roundRect">
            <a:avLst/>
          </a:prstGeom>
          <a:solidFill>
            <a:schemeClr val="accent1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</a:rPr>
              <a:t>Третий этап </a:t>
            </a:r>
          </a:p>
        </p:txBody>
      </p:sp>
    </p:spTree>
    <p:extLst>
      <p:ext uri="{BB962C8B-B14F-4D97-AF65-F5344CB8AC3E}">
        <p14:creationId xmlns:p14="http://schemas.microsoft.com/office/powerpoint/2010/main" val="2772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 txBox="1">
            <a:spLocks/>
          </p:cNvSpPr>
          <p:nvPr/>
        </p:nvSpPr>
        <p:spPr bwMode="auto">
          <a:xfrm>
            <a:off x="611982" y="0"/>
            <a:ext cx="7929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Оператор НСПК</a:t>
            </a:r>
            <a:endParaRPr lang="ru-RU" sz="2800" b="1" dirty="0">
              <a:solidFill>
                <a:schemeClr val="tx2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80963" y="85725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46913" y="6551613"/>
            <a:ext cx="2133600" cy="30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eaLnBrk="1" hangingPunct="1"/>
            <a:fld id="{93A48929-4F7A-455E-A601-B651761790C0}" type="slidenum">
              <a:rPr lang="ru-RU" sz="1200" b="1" smtClean="0">
                <a:solidFill>
                  <a:srgbClr val="000099"/>
                </a:solidFill>
              </a:rPr>
              <a:pPr eaLnBrk="1" hangingPunct="1"/>
              <a:t>6</a:t>
            </a:fld>
            <a:endParaRPr lang="ru-RU" sz="1200" b="1" smtClean="0">
              <a:solidFill>
                <a:srgbClr val="000099"/>
              </a:solidFill>
            </a:endParaRPr>
          </a:p>
        </p:txBody>
      </p:sp>
      <p:pic>
        <p:nvPicPr>
          <p:cNvPr id="12" name="Picture 5" descr="Безымянный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CFF"/>
              </a:clrFrom>
              <a:clrTo>
                <a:srgbClr val="CCE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0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ый треугольник 13"/>
          <p:cNvSpPr/>
          <p:nvPr/>
        </p:nvSpPr>
        <p:spPr>
          <a:xfrm>
            <a:off x="0" y="6286500"/>
            <a:ext cx="3563888" cy="5715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0" y="6299415"/>
            <a:ext cx="2771800" cy="5715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0" y="6286500"/>
            <a:ext cx="2051720" cy="571500"/>
          </a:xfrm>
          <a:prstGeom prst="rtTriangle">
            <a:avLst/>
          </a:prstGeom>
          <a:pattFill prst="dkDnDiag">
            <a:fgClr>
              <a:schemeClr val="accent1">
                <a:lumMod val="60000"/>
                <a:lumOff val="40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23510849"/>
              </p:ext>
            </p:extLst>
          </p:nvPr>
        </p:nvGraphicFramePr>
        <p:xfrm>
          <a:off x="458853" y="1052736"/>
          <a:ext cx="8217603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02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 txBox="1">
            <a:spLocks/>
          </p:cNvSpPr>
          <p:nvPr/>
        </p:nvSpPr>
        <p:spPr bwMode="auto">
          <a:xfrm>
            <a:off x="611982" y="0"/>
            <a:ext cx="7929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Мероприятия по создания НСПК</a:t>
            </a:r>
            <a:endParaRPr lang="ru-RU" sz="2800" b="1" dirty="0">
              <a:solidFill>
                <a:schemeClr val="tx2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80963" y="85725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46913" y="6551613"/>
            <a:ext cx="2133600" cy="30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eaLnBrk="1" hangingPunct="1"/>
            <a:fld id="{93A48929-4F7A-455E-A601-B651761790C0}" type="slidenum">
              <a:rPr lang="ru-RU" sz="1200" b="1" smtClean="0">
                <a:solidFill>
                  <a:srgbClr val="000099"/>
                </a:solidFill>
              </a:rPr>
              <a:pPr eaLnBrk="1" hangingPunct="1"/>
              <a:t>7</a:t>
            </a:fld>
            <a:endParaRPr lang="ru-RU" sz="1200" b="1" smtClean="0">
              <a:solidFill>
                <a:srgbClr val="000099"/>
              </a:solidFill>
            </a:endParaRPr>
          </a:p>
        </p:txBody>
      </p:sp>
      <p:pic>
        <p:nvPicPr>
          <p:cNvPr id="12" name="Picture 5" descr="Безымянный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CFF"/>
              </a:clrFrom>
              <a:clrTo>
                <a:srgbClr val="CCE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0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ый треугольник 13"/>
          <p:cNvSpPr/>
          <p:nvPr/>
        </p:nvSpPr>
        <p:spPr>
          <a:xfrm>
            <a:off x="0" y="6286500"/>
            <a:ext cx="3563888" cy="5715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0" y="6299415"/>
            <a:ext cx="2771800" cy="5715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0" y="6286500"/>
            <a:ext cx="2051720" cy="571500"/>
          </a:xfrm>
          <a:prstGeom prst="rtTriangle">
            <a:avLst/>
          </a:prstGeom>
          <a:pattFill prst="dkDnDiag">
            <a:fgClr>
              <a:schemeClr val="accent1">
                <a:lumMod val="60000"/>
                <a:lumOff val="40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99575228"/>
              </p:ext>
            </p:extLst>
          </p:nvPr>
        </p:nvGraphicFramePr>
        <p:xfrm>
          <a:off x="458853" y="1052736"/>
          <a:ext cx="8217603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72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 txBox="1">
            <a:spLocks/>
          </p:cNvSpPr>
          <p:nvPr/>
        </p:nvSpPr>
        <p:spPr bwMode="auto">
          <a:xfrm>
            <a:off x="620673" y="-144016"/>
            <a:ext cx="7929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Федеральный закон от 22.10.2014 №319-ФЗ</a:t>
            </a:r>
            <a:endParaRPr lang="ru-RU" sz="2800" b="1" dirty="0">
              <a:solidFill>
                <a:schemeClr val="tx2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80963" y="85725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46913" y="6551613"/>
            <a:ext cx="2133600" cy="30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charset="0"/>
              </a:defRPr>
            </a:lvl9pPr>
          </a:lstStyle>
          <a:p>
            <a:pPr eaLnBrk="1" hangingPunct="1"/>
            <a:fld id="{93A48929-4F7A-455E-A601-B651761790C0}" type="slidenum">
              <a:rPr lang="ru-RU" sz="1200" b="1" smtClean="0">
                <a:solidFill>
                  <a:srgbClr val="000099"/>
                </a:solidFill>
              </a:rPr>
              <a:pPr eaLnBrk="1" hangingPunct="1"/>
              <a:t>8</a:t>
            </a:fld>
            <a:endParaRPr lang="ru-RU" sz="1200" b="1" smtClean="0">
              <a:solidFill>
                <a:srgbClr val="000099"/>
              </a:solidFill>
            </a:endParaRPr>
          </a:p>
        </p:txBody>
      </p:sp>
      <p:pic>
        <p:nvPicPr>
          <p:cNvPr id="12" name="Picture 5" descr="Безымянный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CFF"/>
              </a:clrFrom>
              <a:clrTo>
                <a:srgbClr val="CCE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0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ый треугольник 13"/>
          <p:cNvSpPr/>
          <p:nvPr/>
        </p:nvSpPr>
        <p:spPr>
          <a:xfrm>
            <a:off x="0" y="6286500"/>
            <a:ext cx="3563888" cy="5715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0" y="6299415"/>
            <a:ext cx="2771800" cy="5715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0" y="6286500"/>
            <a:ext cx="2051720" cy="571500"/>
          </a:xfrm>
          <a:prstGeom prst="rtTriangle">
            <a:avLst/>
          </a:prstGeom>
          <a:pattFill prst="dkDnDiag">
            <a:fgClr>
              <a:schemeClr val="accent1">
                <a:lumMod val="60000"/>
                <a:lumOff val="40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27584" y="124731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внесении изменений в отдельные законодательные акты Российской Федерации </a:t>
            </a: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109952766"/>
              </p:ext>
            </p:extLst>
          </p:nvPr>
        </p:nvGraphicFramePr>
        <p:xfrm>
          <a:off x="721922" y="1988840"/>
          <a:ext cx="784887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906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483768" y="3407229"/>
            <a:ext cx="4495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5468" y="1772816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Благодарю за внимание</a:t>
            </a:r>
            <a:r>
              <a:rPr lang="en-US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!</a:t>
            </a:r>
            <a:endParaRPr lang="ru-RU" dirty="0"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-1" y="5301208"/>
            <a:ext cx="3851921" cy="635226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-1" y="5661248"/>
            <a:ext cx="9139201" cy="48754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0" y="5301208"/>
            <a:ext cx="9144000" cy="155679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514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14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514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5147"/>
                </a:lnTo>
                <a:close/>
              </a:path>
            </a:pathLst>
          </a:custGeom>
          <a:pattFill prst="dkDnDiag">
            <a:fgClr>
              <a:schemeClr val="accent1">
                <a:lumMod val="60000"/>
                <a:lumOff val="40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5" descr="Безымянный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CFF"/>
              </a:clrFrom>
              <a:clrTo>
                <a:srgbClr val="CCE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2051721" cy="203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301719" y="3521022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Алексей Александрович Шкрабов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-5041" y="6381328"/>
            <a:ext cx="9133047" cy="37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chemeClr val="tx1"/>
                </a:solidFill>
                <a:cs typeface="Arial" pitchFamily="34" charset="0"/>
              </a:rPr>
              <a:t>						                               БАНК РОССИИ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0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8X2ajzvVEKkx.mXfS8qT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M3p399EREqrd84nFT37X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alns1rz10iusCUBsosWQ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X3fxbUAkq2oqEJG4MLa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D_NW46mEe2gvRIyMmMQ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92aeGPAUU20Jhy.O0JPV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mBqvTWC5k2WqEHneQf_H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DdJhkPuUur97P0BJoY1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gc.NLBrF0mKFtXfxe0FD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6rLhVhmkqGL8OGS5TNF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8ycz6MIEan2.CfAb01O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46_6ITHjUWho5zqR3QBZ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16031</TotalTime>
  <Words>427</Words>
  <Application>Microsoft Office PowerPoint</Application>
  <PresentationFormat>Экран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 2</vt:lpstr>
      <vt:lpstr>Тема Office</vt:lpstr>
      <vt:lpstr>Национальная система платежных карт в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Алексей Шкрабов</cp:lastModifiedBy>
  <cp:revision>471</cp:revision>
  <cp:lastPrinted>2014-06-03T05:38:09Z</cp:lastPrinted>
  <dcterms:created xsi:type="dcterms:W3CDTF">2009-10-11T10:47:34Z</dcterms:created>
  <dcterms:modified xsi:type="dcterms:W3CDTF">2014-10-27T11:10:07Z</dcterms:modified>
</cp:coreProperties>
</file>