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16F627-2FA6-4071-AB23-8BFDAF2197C3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720906-E816-4E8B-A8D3-41EB31524DA0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Заемщик.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Необходимость поиска эффективных и адекватных механизмов защиты от злоупотреблений со стороны кредитора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71F1262-94B1-47BF-A17B-B38DBEFD22E5}" type="parTrans" cxnId="{57F87952-E20E-44E8-8608-D71E83DC231C}">
      <dgm:prSet/>
      <dgm:spPr/>
      <dgm:t>
        <a:bodyPr/>
        <a:lstStyle/>
        <a:p>
          <a:endParaRPr lang="ru-RU"/>
        </a:p>
      </dgm:t>
    </dgm:pt>
    <dgm:pt modelId="{B809614A-DD6E-4AAD-8975-7BB1350EF2A7}" type="sibTrans" cxnId="{57F87952-E20E-44E8-8608-D71E83DC231C}">
      <dgm:prSet/>
      <dgm:spPr/>
      <dgm:t>
        <a:bodyPr/>
        <a:lstStyle/>
        <a:p>
          <a:endParaRPr lang="ru-RU"/>
        </a:p>
      </dgm:t>
    </dgm:pt>
    <dgm:pt modelId="{9DA0EE8D-BD76-4B21-AD6F-4C620D0DDE38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Кредитор. </a:t>
          </a:r>
        </a:p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Необходимость поиска эффективных механизмов принудительного взыскания долга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9F2F8D0A-781B-4811-8AB8-B689EDBCD199}" type="parTrans" cxnId="{008134E6-7CB5-4FDC-A48C-08465BBE12CF}">
      <dgm:prSet/>
      <dgm:spPr/>
      <dgm:t>
        <a:bodyPr/>
        <a:lstStyle/>
        <a:p>
          <a:endParaRPr lang="ru-RU"/>
        </a:p>
      </dgm:t>
    </dgm:pt>
    <dgm:pt modelId="{7B8C215F-D106-4E39-944E-B39AA99BC36D}" type="sibTrans" cxnId="{008134E6-7CB5-4FDC-A48C-08465BBE12CF}">
      <dgm:prSet/>
      <dgm:spPr/>
      <dgm:t>
        <a:bodyPr/>
        <a:lstStyle/>
        <a:p>
          <a:endParaRPr lang="ru-RU"/>
        </a:p>
      </dgm:t>
    </dgm:pt>
    <dgm:pt modelId="{7B1752A1-DCC0-43EE-A897-805D8D95C9E6}" type="pres">
      <dgm:prSet presAssocID="{7916F627-2FA6-4071-AB23-8BFDAF2197C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388F5D-AB38-4123-BDBA-20F06BF285E4}" type="pres">
      <dgm:prSet presAssocID="{7916F627-2FA6-4071-AB23-8BFDAF2197C3}" presName="divider" presStyleLbl="fgShp" presStyleIdx="0" presStyleCnt="1"/>
      <dgm:spPr>
        <a:solidFill>
          <a:schemeClr val="tx1"/>
        </a:solidFill>
      </dgm:spPr>
      <dgm:t>
        <a:bodyPr/>
        <a:lstStyle/>
        <a:p>
          <a:endParaRPr lang="ru-RU"/>
        </a:p>
      </dgm:t>
    </dgm:pt>
    <dgm:pt modelId="{8E804DC2-D526-4092-AB08-E15E86E8C543}" type="pres">
      <dgm:prSet presAssocID="{76720906-E816-4E8B-A8D3-41EB31524DA0}" presName="downArrow" presStyleLbl="node1" presStyleIdx="0" presStyleCnt="2"/>
      <dgm:spPr>
        <a:solidFill>
          <a:schemeClr val="tx1"/>
        </a:solidFill>
      </dgm:spPr>
      <dgm:t>
        <a:bodyPr/>
        <a:lstStyle/>
        <a:p>
          <a:endParaRPr lang="ru-RU"/>
        </a:p>
      </dgm:t>
    </dgm:pt>
    <dgm:pt modelId="{0A1AF0FA-00D7-472B-A983-47F3EAA214F7}" type="pres">
      <dgm:prSet presAssocID="{76720906-E816-4E8B-A8D3-41EB31524DA0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AD2ABE-B025-49EF-AB8D-14CC5795B556}" type="pres">
      <dgm:prSet presAssocID="{9DA0EE8D-BD76-4B21-AD6F-4C620D0DDE38}" presName="upArrow" presStyleLbl="node1" presStyleIdx="1" presStyleCnt="2"/>
      <dgm:spPr>
        <a:solidFill>
          <a:schemeClr val="tx1"/>
        </a:solidFill>
      </dgm:spPr>
      <dgm:t>
        <a:bodyPr/>
        <a:lstStyle/>
        <a:p>
          <a:endParaRPr lang="ru-RU"/>
        </a:p>
      </dgm:t>
    </dgm:pt>
    <dgm:pt modelId="{38F31B29-27BA-49EB-BE26-AACA8A448DDA}" type="pres">
      <dgm:prSet presAssocID="{9DA0EE8D-BD76-4B21-AD6F-4C620D0DDE38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E54F79-42E5-4EC9-AED0-13283BF4E047}" type="presOf" srcId="{76720906-E816-4E8B-A8D3-41EB31524DA0}" destId="{0A1AF0FA-00D7-472B-A983-47F3EAA214F7}" srcOrd="0" destOrd="0" presId="urn:microsoft.com/office/officeart/2005/8/layout/arrow3"/>
    <dgm:cxn modelId="{177947DD-DB82-4017-84D4-0FFE6A532DD8}" type="presOf" srcId="{9DA0EE8D-BD76-4B21-AD6F-4C620D0DDE38}" destId="{38F31B29-27BA-49EB-BE26-AACA8A448DDA}" srcOrd="0" destOrd="0" presId="urn:microsoft.com/office/officeart/2005/8/layout/arrow3"/>
    <dgm:cxn modelId="{C2E4E85D-8578-4D56-BAF6-A02C4CEF4404}" type="presOf" srcId="{7916F627-2FA6-4071-AB23-8BFDAF2197C3}" destId="{7B1752A1-DCC0-43EE-A897-805D8D95C9E6}" srcOrd="0" destOrd="0" presId="urn:microsoft.com/office/officeart/2005/8/layout/arrow3"/>
    <dgm:cxn modelId="{008134E6-7CB5-4FDC-A48C-08465BBE12CF}" srcId="{7916F627-2FA6-4071-AB23-8BFDAF2197C3}" destId="{9DA0EE8D-BD76-4B21-AD6F-4C620D0DDE38}" srcOrd="1" destOrd="0" parTransId="{9F2F8D0A-781B-4811-8AB8-B689EDBCD199}" sibTransId="{7B8C215F-D106-4E39-944E-B39AA99BC36D}"/>
    <dgm:cxn modelId="{57F87952-E20E-44E8-8608-D71E83DC231C}" srcId="{7916F627-2FA6-4071-AB23-8BFDAF2197C3}" destId="{76720906-E816-4E8B-A8D3-41EB31524DA0}" srcOrd="0" destOrd="0" parTransId="{871F1262-94B1-47BF-A17B-B38DBEFD22E5}" sibTransId="{B809614A-DD6E-4AAD-8975-7BB1350EF2A7}"/>
    <dgm:cxn modelId="{45C7C75A-E9FF-44B7-824D-112381537196}" type="presParOf" srcId="{7B1752A1-DCC0-43EE-A897-805D8D95C9E6}" destId="{E6388F5D-AB38-4123-BDBA-20F06BF285E4}" srcOrd="0" destOrd="0" presId="urn:microsoft.com/office/officeart/2005/8/layout/arrow3"/>
    <dgm:cxn modelId="{8CE2E217-EC5D-4EA8-B3A5-3D557DE44DBE}" type="presParOf" srcId="{7B1752A1-DCC0-43EE-A897-805D8D95C9E6}" destId="{8E804DC2-D526-4092-AB08-E15E86E8C543}" srcOrd="1" destOrd="0" presId="urn:microsoft.com/office/officeart/2005/8/layout/arrow3"/>
    <dgm:cxn modelId="{FA56DE8A-A7EC-4210-92F0-AD51F16AACB4}" type="presParOf" srcId="{7B1752A1-DCC0-43EE-A897-805D8D95C9E6}" destId="{0A1AF0FA-00D7-472B-A983-47F3EAA214F7}" srcOrd="2" destOrd="0" presId="urn:microsoft.com/office/officeart/2005/8/layout/arrow3"/>
    <dgm:cxn modelId="{D0E4AE66-A9B0-4F5D-864F-7068BEFF37CA}" type="presParOf" srcId="{7B1752A1-DCC0-43EE-A897-805D8D95C9E6}" destId="{EEAD2ABE-B025-49EF-AB8D-14CC5795B556}" srcOrd="3" destOrd="0" presId="urn:microsoft.com/office/officeart/2005/8/layout/arrow3"/>
    <dgm:cxn modelId="{3C1DFA55-285E-4EB2-9C53-FB82F650FC2A}" type="presParOf" srcId="{7B1752A1-DCC0-43EE-A897-805D8D95C9E6}" destId="{38F31B29-27BA-49EB-BE26-AACA8A448DD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C0452F-9D5B-41F4-80C0-D940A94896C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CDE47E-22E8-48E3-A4DE-4CC8E940D637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Защита персональных данных физических лиц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(Федеральный закон от 27.07.2006 № 152-ФЗ «О персональных данных»)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6DBDFEB-8063-4D77-9C2C-30FA2B312E64}" type="parTrans" cxnId="{EF376563-56D6-4EB0-A0BF-B962ABA40D93}">
      <dgm:prSet/>
      <dgm:spPr/>
      <dgm:t>
        <a:bodyPr/>
        <a:lstStyle/>
        <a:p>
          <a:endParaRPr lang="ru-RU"/>
        </a:p>
      </dgm:t>
    </dgm:pt>
    <dgm:pt modelId="{B2FC1927-E854-4BF9-8344-577D82702794}" type="sibTrans" cxnId="{EF376563-56D6-4EB0-A0BF-B962ABA40D93}">
      <dgm:prSet/>
      <dgm:spPr/>
      <dgm:t>
        <a:bodyPr/>
        <a:lstStyle/>
        <a:p>
          <a:endParaRPr lang="ru-RU"/>
        </a:p>
      </dgm:t>
    </dgm:pt>
    <dgm:pt modelId="{C767F25E-C1F7-4C01-853D-B5F20B908BAD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Необходимость получения согласия заемщика на обработку персональных данных третьими лицами, действующими по поручению кредитора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42C0C97-DD3A-41CC-84D3-48F0189DC06A}" type="parTrans" cxnId="{7E0689C2-4130-4F47-96F5-9F3CB10BE8E1}">
      <dgm:prSet/>
      <dgm:spPr/>
      <dgm:t>
        <a:bodyPr/>
        <a:lstStyle/>
        <a:p>
          <a:endParaRPr lang="ru-RU"/>
        </a:p>
      </dgm:t>
    </dgm:pt>
    <dgm:pt modelId="{C5E9D888-FBA7-4A62-935F-36AB7EAE98D3}" type="sibTrans" cxnId="{7E0689C2-4130-4F47-96F5-9F3CB10BE8E1}">
      <dgm:prSet/>
      <dgm:spPr/>
      <dgm:t>
        <a:bodyPr/>
        <a:lstStyle/>
        <a:p>
          <a:endParaRPr lang="ru-RU"/>
        </a:p>
      </dgm:t>
    </dgm:pt>
    <dgm:pt modelId="{38E2C5FE-FF89-407D-A067-A2E6424BC6C5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Безусловное право заемщика на отзыв согласия на обработку персональных данных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1B3B335-3000-46EC-8421-BA8285223578}" type="parTrans" cxnId="{35E3615C-6198-437F-AFC6-980135532BFF}">
      <dgm:prSet/>
      <dgm:spPr/>
      <dgm:t>
        <a:bodyPr/>
        <a:lstStyle/>
        <a:p>
          <a:endParaRPr lang="ru-RU"/>
        </a:p>
      </dgm:t>
    </dgm:pt>
    <dgm:pt modelId="{2884D3F4-0389-41EA-8211-2BC65E87FE55}" type="sibTrans" cxnId="{35E3615C-6198-437F-AFC6-980135532BFF}">
      <dgm:prSet/>
      <dgm:spPr/>
      <dgm:t>
        <a:bodyPr/>
        <a:lstStyle/>
        <a:p>
          <a:endParaRPr lang="ru-RU"/>
        </a:p>
      </dgm:t>
    </dgm:pt>
    <dgm:pt modelId="{91959B53-C3EC-4524-859E-65082B4E7B8B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Отсутствие адекватных механизмов защиты персональных данных заемщиков и излишняя жесткость законодательства о защите персональных данных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8F5AD52-73F8-4711-B590-B80B63933EB5}" type="parTrans" cxnId="{095E5B6C-7FB2-49F2-BE39-C2D08D696E32}">
      <dgm:prSet/>
      <dgm:spPr/>
      <dgm:t>
        <a:bodyPr/>
        <a:lstStyle/>
        <a:p>
          <a:endParaRPr lang="ru-RU"/>
        </a:p>
      </dgm:t>
    </dgm:pt>
    <dgm:pt modelId="{E4B6BD61-830A-44E4-BECB-C7E2CFAB718B}" type="sibTrans" cxnId="{095E5B6C-7FB2-49F2-BE39-C2D08D696E32}">
      <dgm:prSet/>
      <dgm:spPr/>
      <dgm:t>
        <a:bodyPr/>
        <a:lstStyle/>
        <a:p>
          <a:endParaRPr lang="ru-RU"/>
        </a:p>
      </dgm:t>
    </dgm:pt>
    <dgm:pt modelId="{DA24C3A3-0349-41C8-9F76-32182CBCBE56}">
      <dgm:prSet/>
      <dgm:spPr/>
      <dgm:t>
        <a:bodyPr/>
        <a:lstStyle/>
        <a:p>
          <a:endParaRPr lang="ru-RU"/>
        </a:p>
      </dgm:t>
    </dgm:pt>
    <dgm:pt modelId="{7B8CA071-8453-4B84-8FA3-0A8FBCD58C37}" type="parTrans" cxnId="{836F3CDD-BA0B-410C-A122-A2FA97998DA7}">
      <dgm:prSet/>
      <dgm:spPr/>
      <dgm:t>
        <a:bodyPr/>
        <a:lstStyle/>
        <a:p>
          <a:endParaRPr lang="ru-RU"/>
        </a:p>
      </dgm:t>
    </dgm:pt>
    <dgm:pt modelId="{E10268C3-01F8-42A6-8AD2-69630DF30B10}" type="sibTrans" cxnId="{836F3CDD-BA0B-410C-A122-A2FA97998DA7}">
      <dgm:prSet/>
      <dgm:spPr/>
      <dgm:t>
        <a:bodyPr/>
        <a:lstStyle/>
        <a:p>
          <a:endParaRPr lang="ru-RU"/>
        </a:p>
      </dgm:t>
    </dgm:pt>
    <dgm:pt modelId="{2C9181F3-965C-4267-B3D5-9D0126BAB8DC}" type="pres">
      <dgm:prSet presAssocID="{2FC0452F-9D5B-41F4-80C0-D940A94896C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712DC5-258C-46FB-B16C-ED6F89AC7206}" type="pres">
      <dgm:prSet presAssocID="{17CDE47E-22E8-48E3-A4DE-4CC8E940D637}" presName="roof" presStyleLbl="dkBgShp" presStyleIdx="0" presStyleCnt="2"/>
      <dgm:spPr/>
      <dgm:t>
        <a:bodyPr/>
        <a:lstStyle/>
        <a:p>
          <a:endParaRPr lang="ru-RU"/>
        </a:p>
      </dgm:t>
    </dgm:pt>
    <dgm:pt modelId="{F31FC1AB-E679-460C-851F-90C1598932DC}" type="pres">
      <dgm:prSet presAssocID="{17CDE47E-22E8-48E3-A4DE-4CC8E940D637}" presName="pillars" presStyleCnt="0"/>
      <dgm:spPr/>
    </dgm:pt>
    <dgm:pt modelId="{4AF6E1E0-58FB-4564-8E59-00A9D23454AB}" type="pres">
      <dgm:prSet presAssocID="{17CDE47E-22E8-48E3-A4DE-4CC8E940D63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0C2A5-760B-46F1-B2FA-8685C4176807}" type="pres">
      <dgm:prSet presAssocID="{38E2C5FE-FF89-407D-A067-A2E6424BC6C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FF516D-E8CD-4A3B-8CC5-C5DEA54FABD8}" type="pres">
      <dgm:prSet presAssocID="{91959B53-C3EC-4524-859E-65082B4E7B8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C5DDD-95A0-432A-A263-CCB105634B51}" type="pres">
      <dgm:prSet presAssocID="{17CDE47E-22E8-48E3-A4DE-4CC8E940D637}" presName="base" presStyleLbl="dkBgShp" presStyleIdx="1" presStyleCnt="2"/>
      <dgm:spPr>
        <a:solidFill>
          <a:schemeClr val="tx1">
            <a:lumMod val="95000"/>
            <a:lumOff val="5000"/>
          </a:schemeClr>
        </a:solidFill>
      </dgm:spPr>
    </dgm:pt>
  </dgm:ptLst>
  <dgm:cxnLst>
    <dgm:cxn modelId="{BD2A3026-1CDE-4790-A93F-B7116949CC88}" type="presOf" srcId="{38E2C5FE-FF89-407D-A067-A2E6424BC6C5}" destId="{5660C2A5-760B-46F1-B2FA-8685C4176807}" srcOrd="0" destOrd="0" presId="urn:microsoft.com/office/officeart/2005/8/layout/hList3"/>
    <dgm:cxn modelId="{1D34CA97-75EC-43A7-AC23-15F808C68009}" type="presOf" srcId="{91959B53-C3EC-4524-859E-65082B4E7B8B}" destId="{E5FF516D-E8CD-4A3B-8CC5-C5DEA54FABD8}" srcOrd="0" destOrd="0" presId="urn:microsoft.com/office/officeart/2005/8/layout/hList3"/>
    <dgm:cxn modelId="{71390F50-84D5-4344-92F3-531435FC8C64}" type="presOf" srcId="{17CDE47E-22E8-48E3-A4DE-4CC8E940D637}" destId="{A8712DC5-258C-46FB-B16C-ED6F89AC7206}" srcOrd="0" destOrd="0" presId="urn:microsoft.com/office/officeart/2005/8/layout/hList3"/>
    <dgm:cxn modelId="{F6EA4617-10DF-4728-AACB-E5226413BDBC}" type="presOf" srcId="{2FC0452F-9D5B-41F4-80C0-D940A94896CE}" destId="{2C9181F3-965C-4267-B3D5-9D0126BAB8DC}" srcOrd="0" destOrd="0" presId="urn:microsoft.com/office/officeart/2005/8/layout/hList3"/>
    <dgm:cxn modelId="{EF376563-56D6-4EB0-A0BF-B962ABA40D93}" srcId="{2FC0452F-9D5B-41F4-80C0-D940A94896CE}" destId="{17CDE47E-22E8-48E3-A4DE-4CC8E940D637}" srcOrd="0" destOrd="0" parTransId="{C6DBDFEB-8063-4D77-9C2C-30FA2B312E64}" sibTransId="{B2FC1927-E854-4BF9-8344-577D82702794}"/>
    <dgm:cxn modelId="{7E0689C2-4130-4F47-96F5-9F3CB10BE8E1}" srcId="{17CDE47E-22E8-48E3-A4DE-4CC8E940D637}" destId="{C767F25E-C1F7-4C01-853D-B5F20B908BAD}" srcOrd="0" destOrd="0" parTransId="{242C0C97-DD3A-41CC-84D3-48F0189DC06A}" sibTransId="{C5E9D888-FBA7-4A62-935F-36AB7EAE98D3}"/>
    <dgm:cxn modelId="{836F3CDD-BA0B-410C-A122-A2FA97998DA7}" srcId="{2FC0452F-9D5B-41F4-80C0-D940A94896CE}" destId="{DA24C3A3-0349-41C8-9F76-32182CBCBE56}" srcOrd="1" destOrd="0" parTransId="{7B8CA071-8453-4B84-8FA3-0A8FBCD58C37}" sibTransId="{E10268C3-01F8-42A6-8AD2-69630DF30B10}"/>
    <dgm:cxn modelId="{35E3615C-6198-437F-AFC6-980135532BFF}" srcId="{17CDE47E-22E8-48E3-A4DE-4CC8E940D637}" destId="{38E2C5FE-FF89-407D-A067-A2E6424BC6C5}" srcOrd="1" destOrd="0" parTransId="{31B3B335-3000-46EC-8421-BA8285223578}" sibTransId="{2884D3F4-0389-41EA-8211-2BC65E87FE55}"/>
    <dgm:cxn modelId="{DCF17F6A-8987-49D7-82AB-750EAC8648A8}" type="presOf" srcId="{C767F25E-C1F7-4C01-853D-B5F20B908BAD}" destId="{4AF6E1E0-58FB-4564-8E59-00A9D23454AB}" srcOrd="0" destOrd="0" presId="urn:microsoft.com/office/officeart/2005/8/layout/hList3"/>
    <dgm:cxn modelId="{095E5B6C-7FB2-49F2-BE39-C2D08D696E32}" srcId="{17CDE47E-22E8-48E3-A4DE-4CC8E940D637}" destId="{91959B53-C3EC-4524-859E-65082B4E7B8B}" srcOrd="2" destOrd="0" parTransId="{98F5AD52-73F8-4711-B590-B80B63933EB5}" sibTransId="{E4B6BD61-830A-44E4-BECB-C7E2CFAB718B}"/>
    <dgm:cxn modelId="{581126DB-FC75-4793-A521-0AC5E23A96BE}" type="presParOf" srcId="{2C9181F3-965C-4267-B3D5-9D0126BAB8DC}" destId="{A8712DC5-258C-46FB-B16C-ED6F89AC7206}" srcOrd="0" destOrd="0" presId="urn:microsoft.com/office/officeart/2005/8/layout/hList3"/>
    <dgm:cxn modelId="{9C665992-02F1-4213-B6E6-B425A64B1FBE}" type="presParOf" srcId="{2C9181F3-965C-4267-B3D5-9D0126BAB8DC}" destId="{F31FC1AB-E679-460C-851F-90C1598932DC}" srcOrd="1" destOrd="0" presId="urn:microsoft.com/office/officeart/2005/8/layout/hList3"/>
    <dgm:cxn modelId="{484CE989-E227-4310-BE9D-5E195EA3C1F7}" type="presParOf" srcId="{F31FC1AB-E679-460C-851F-90C1598932DC}" destId="{4AF6E1E0-58FB-4564-8E59-00A9D23454AB}" srcOrd="0" destOrd="0" presId="urn:microsoft.com/office/officeart/2005/8/layout/hList3"/>
    <dgm:cxn modelId="{FED2BD1E-09C5-47D4-A02D-DD9EE50E8FF0}" type="presParOf" srcId="{F31FC1AB-E679-460C-851F-90C1598932DC}" destId="{5660C2A5-760B-46F1-B2FA-8685C4176807}" srcOrd="1" destOrd="0" presId="urn:microsoft.com/office/officeart/2005/8/layout/hList3"/>
    <dgm:cxn modelId="{B2B73724-8F4C-44D6-9265-4B09DEB1B043}" type="presParOf" srcId="{F31FC1AB-E679-460C-851F-90C1598932DC}" destId="{E5FF516D-E8CD-4A3B-8CC5-C5DEA54FABD8}" srcOrd="2" destOrd="0" presId="urn:microsoft.com/office/officeart/2005/8/layout/hList3"/>
    <dgm:cxn modelId="{0D233DF6-16B7-4313-AAFE-0FE364FBBBCA}" type="presParOf" srcId="{2C9181F3-965C-4267-B3D5-9D0126BAB8DC}" destId="{304C5DDD-95A0-432A-A263-CCB105634B5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9C4A03-CFCA-4A31-B6AF-98D2752D94D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2CB1AF-B9D2-49F9-AA8F-627CC276FFBB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Попытки создания специальных правил потребительского кредитования граждан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(проект федерального закона № 136312-5 «О потребительском кредитовании»)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C23E2A8-E341-4803-934B-88CE39AD913B}" type="parTrans" cxnId="{E3A4B609-6C97-4DBB-A4F5-909719D7BC81}">
      <dgm:prSet/>
      <dgm:spPr/>
      <dgm:t>
        <a:bodyPr/>
        <a:lstStyle/>
        <a:p>
          <a:endParaRPr lang="ru-RU"/>
        </a:p>
      </dgm:t>
    </dgm:pt>
    <dgm:pt modelId="{5C2962D1-EED1-45A5-9FD4-7FA207840FEC}" type="sibTrans" cxnId="{E3A4B609-6C97-4DBB-A4F5-909719D7BC81}">
      <dgm:prSet/>
      <dgm:spPr/>
      <dgm:t>
        <a:bodyPr/>
        <a:lstStyle/>
        <a:p>
          <a:endParaRPr lang="ru-RU"/>
        </a:p>
      </dgm:t>
    </dgm:pt>
    <dgm:pt modelId="{4FDDE602-477B-49F4-A4BA-8170AF345958}">
      <dgm:prSet phldrT="[Текст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Ипотечный кредит, как разновидность потребительского кредита. Соотношение законопроекта с Директивой ЕС 2008/48 о потребительском кредитовании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1DF3E76-0F16-4254-A507-ED6E94A88A35}" type="parTrans" cxnId="{21CE03AF-284D-4231-8F7D-F04621428DF2}">
      <dgm:prSet/>
      <dgm:spPr/>
      <dgm:t>
        <a:bodyPr/>
        <a:lstStyle/>
        <a:p>
          <a:endParaRPr lang="ru-RU"/>
        </a:p>
      </dgm:t>
    </dgm:pt>
    <dgm:pt modelId="{8EB9E495-C092-49E2-8CBA-5E0F75EEC7AD}" type="sibTrans" cxnId="{21CE03AF-284D-4231-8F7D-F04621428DF2}">
      <dgm:prSet/>
      <dgm:spPr/>
      <dgm:t>
        <a:bodyPr/>
        <a:lstStyle/>
        <a:p>
          <a:endParaRPr lang="ru-RU"/>
        </a:p>
      </dgm:t>
    </dgm:pt>
    <dgm:pt modelId="{E0F792F8-B419-4DCF-ACA3-BACFB3B5DD38}">
      <dgm:prSet phldrT="[Текст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Информация об условиях кредитования как основная гарантия защиты прав граждан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E26631A-9906-41FF-9311-7865B3B39297}" type="parTrans" cxnId="{4CC026D2-1594-489B-B442-93F02CDB502B}">
      <dgm:prSet/>
      <dgm:spPr/>
      <dgm:t>
        <a:bodyPr/>
        <a:lstStyle/>
        <a:p>
          <a:endParaRPr lang="ru-RU"/>
        </a:p>
      </dgm:t>
    </dgm:pt>
    <dgm:pt modelId="{FF96FEFC-B9CB-4A7A-9D1C-4D1D729A7AF0}" type="sibTrans" cxnId="{4CC026D2-1594-489B-B442-93F02CDB502B}">
      <dgm:prSet/>
      <dgm:spPr/>
      <dgm:t>
        <a:bodyPr/>
        <a:lstStyle/>
        <a:p>
          <a:endParaRPr lang="ru-RU"/>
        </a:p>
      </dgm:t>
    </dgm:pt>
    <dgm:pt modelId="{EEADB3CC-808D-4CD9-AB38-D9EA774A5EB8}">
      <dgm:prSet phldrT="[Текст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Разумный баланс интересов кредитора и должника в рамках кредитных правоотношений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4C8F088-69F2-4521-BD6B-D7000D7D3530}" type="parTrans" cxnId="{F072A9F5-9960-4843-A91E-ED7BE646EEF2}">
      <dgm:prSet/>
      <dgm:spPr/>
      <dgm:t>
        <a:bodyPr/>
        <a:lstStyle/>
        <a:p>
          <a:endParaRPr lang="ru-RU"/>
        </a:p>
      </dgm:t>
    </dgm:pt>
    <dgm:pt modelId="{322F63FF-BFBC-4E5B-83B6-B6641FE7FE66}" type="sibTrans" cxnId="{F072A9F5-9960-4843-A91E-ED7BE646EEF2}">
      <dgm:prSet/>
      <dgm:spPr/>
      <dgm:t>
        <a:bodyPr/>
        <a:lstStyle/>
        <a:p>
          <a:endParaRPr lang="ru-RU"/>
        </a:p>
      </dgm:t>
    </dgm:pt>
    <dgm:pt modelId="{2A9E0EC3-4D12-4C40-A87D-319800F6F0AB}">
      <dgm:prSet/>
      <dgm:spPr/>
      <dgm:t>
        <a:bodyPr/>
        <a:lstStyle/>
        <a:p>
          <a:endParaRPr lang="ru-RU"/>
        </a:p>
      </dgm:t>
    </dgm:pt>
    <dgm:pt modelId="{E99848B1-07EE-456B-A8F6-CBCB753F32BE}" type="parTrans" cxnId="{D8FD3262-3C34-41E5-B6A9-0832F9FDD8E9}">
      <dgm:prSet/>
      <dgm:spPr/>
      <dgm:t>
        <a:bodyPr/>
        <a:lstStyle/>
        <a:p>
          <a:endParaRPr lang="ru-RU"/>
        </a:p>
      </dgm:t>
    </dgm:pt>
    <dgm:pt modelId="{C5D8C074-6A89-48BC-BC7F-CCE1251596D1}" type="sibTrans" cxnId="{D8FD3262-3C34-41E5-B6A9-0832F9FDD8E9}">
      <dgm:prSet/>
      <dgm:spPr/>
      <dgm:t>
        <a:bodyPr/>
        <a:lstStyle/>
        <a:p>
          <a:endParaRPr lang="ru-RU"/>
        </a:p>
      </dgm:t>
    </dgm:pt>
    <dgm:pt modelId="{B37064EE-1E0C-424F-AA8A-E27104729259}" type="pres">
      <dgm:prSet presAssocID="{9E9C4A03-CFCA-4A31-B6AF-98D2752D94D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5EF523-C42E-465D-B44D-906505BE81DF}" type="pres">
      <dgm:prSet presAssocID="{162CB1AF-B9D2-49F9-AA8F-627CC276FFBB}" presName="roof" presStyleLbl="dkBgShp" presStyleIdx="0" presStyleCnt="2" custLinFactNeighborX="126" custLinFactNeighborY="2106"/>
      <dgm:spPr/>
      <dgm:t>
        <a:bodyPr/>
        <a:lstStyle/>
        <a:p>
          <a:endParaRPr lang="ru-RU"/>
        </a:p>
      </dgm:t>
    </dgm:pt>
    <dgm:pt modelId="{3F6FEB35-B4C5-46DD-A8BD-DBBBBA7DCF87}" type="pres">
      <dgm:prSet presAssocID="{162CB1AF-B9D2-49F9-AA8F-627CC276FFBB}" presName="pillars" presStyleCnt="0"/>
      <dgm:spPr/>
    </dgm:pt>
    <dgm:pt modelId="{CA9D6B69-E513-400B-B16A-69C62234541E}" type="pres">
      <dgm:prSet presAssocID="{162CB1AF-B9D2-49F9-AA8F-627CC276FFBB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5BBF3-C70D-44C7-AE4A-2CE63E50DB14}" type="pres">
      <dgm:prSet presAssocID="{E0F792F8-B419-4DCF-ACA3-BACFB3B5DD38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02D1C0-F48F-48F5-8DDF-97C54247008F}" type="pres">
      <dgm:prSet presAssocID="{EEADB3CC-808D-4CD9-AB38-D9EA774A5EB8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23305-B5F6-402B-A0AF-48117E84790E}" type="pres">
      <dgm:prSet presAssocID="{162CB1AF-B9D2-49F9-AA8F-627CC276FFBB}" presName="base" presStyleLbl="dkBgShp" presStyleIdx="1" presStyleCnt="2"/>
      <dgm:spPr>
        <a:solidFill>
          <a:schemeClr val="tx1">
            <a:lumMod val="95000"/>
            <a:lumOff val="5000"/>
          </a:schemeClr>
        </a:solidFill>
      </dgm:spPr>
    </dgm:pt>
  </dgm:ptLst>
  <dgm:cxnLst>
    <dgm:cxn modelId="{F072A9F5-9960-4843-A91E-ED7BE646EEF2}" srcId="{162CB1AF-B9D2-49F9-AA8F-627CC276FFBB}" destId="{EEADB3CC-808D-4CD9-AB38-D9EA774A5EB8}" srcOrd="2" destOrd="0" parTransId="{24C8F088-69F2-4521-BD6B-D7000D7D3530}" sibTransId="{322F63FF-BFBC-4E5B-83B6-B6641FE7FE66}"/>
    <dgm:cxn modelId="{AE36B20C-299F-43DE-AF92-07C0520E65FB}" type="presOf" srcId="{E0F792F8-B419-4DCF-ACA3-BACFB3B5DD38}" destId="{0635BBF3-C70D-44C7-AE4A-2CE63E50DB14}" srcOrd="0" destOrd="0" presId="urn:microsoft.com/office/officeart/2005/8/layout/hList3"/>
    <dgm:cxn modelId="{6D16E45C-4202-485A-BF4B-A85FE3156D09}" type="presOf" srcId="{9E9C4A03-CFCA-4A31-B6AF-98D2752D94D0}" destId="{B37064EE-1E0C-424F-AA8A-E27104729259}" srcOrd="0" destOrd="0" presId="urn:microsoft.com/office/officeart/2005/8/layout/hList3"/>
    <dgm:cxn modelId="{454032E0-FE04-447F-8A6F-B2E47033E273}" type="presOf" srcId="{EEADB3CC-808D-4CD9-AB38-D9EA774A5EB8}" destId="{D002D1C0-F48F-48F5-8DDF-97C54247008F}" srcOrd="0" destOrd="0" presId="urn:microsoft.com/office/officeart/2005/8/layout/hList3"/>
    <dgm:cxn modelId="{21CE03AF-284D-4231-8F7D-F04621428DF2}" srcId="{162CB1AF-B9D2-49F9-AA8F-627CC276FFBB}" destId="{4FDDE602-477B-49F4-A4BA-8170AF345958}" srcOrd="0" destOrd="0" parTransId="{A1DF3E76-0F16-4254-A507-ED6E94A88A35}" sibTransId="{8EB9E495-C092-49E2-8CBA-5E0F75EEC7AD}"/>
    <dgm:cxn modelId="{D8FD3262-3C34-41E5-B6A9-0832F9FDD8E9}" srcId="{9E9C4A03-CFCA-4A31-B6AF-98D2752D94D0}" destId="{2A9E0EC3-4D12-4C40-A87D-319800F6F0AB}" srcOrd="1" destOrd="0" parTransId="{E99848B1-07EE-456B-A8F6-CBCB753F32BE}" sibTransId="{C5D8C074-6A89-48BC-BC7F-CCE1251596D1}"/>
    <dgm:cxn modelId="{4CC026D2-1594-489B-B442-93F02CDB502B}" srcId="{162CB1AF-B9D2-49F9-AA8F-627CC276FFBB}" destId="{E0F792F8-B419-4DCF-ACA3-BACFB3B5DD38}" srcOrd="1" destOrd="0" parTransId="{0E26631A-9906-41FF-9311-7865B3B39297}" sibTransId="{FF96FEFC-B9CB-4A7A-9D1C-4D1D729A7AF0}"/>
    <dgm:cxn modelId="{61BE897C-CDD4-40DA-9462-F19D5AC84367}" type="presOf" srcId="{162CB1AF-B9D2-49F9-AA8F-627CC276FFBB}" destId="{F95EF523-C42E-465D-B44D-906505BE81DF}" srcOrd="0" destOrd="0" presId="urn:microsoft.com/office/officeart/2005/8/layout/hList3"/>
    <dgm:cxn modelId="{4B7D1F27-E8DB-4200-B4E6-512DF0AD23F3}" type="presOf" srcId="{4FDDE602-477B-49F4-A4BA-8170AF345958}" destId="{CA9D6B69-E513-400B-B16A-69C62234541E}" srcOrd="0" destOrd="0" presId="urn:microsoft.com/office/officeart/2005/8/layout/hList3"/>
    <dgm:cxn modelId="{E3A4B609-6C97-4DBB-A4F5-909719D7BC81}" srcId="{9E9C4A03-CFCA-4A31-B6AF-98D2752D94D0}" destId="{162CB1AF-B9D2-49F9-AA8F-627CC276FFBB}" srcOrd="0" destOrd="0" parTransId="{5C23E2A8-E341-4803-934B-88CE39AD913B}" sibTransId="{5C2962D1-EED1-45A5-9FD4-7FA207840FEC}"/>
    <dgm:cxn modelId="{9E3D39FE-F717-412D-A78C-0C25D83ABE92}" type="presParOf" srcId="{B37064EE-1E0C-424F-AA8A-E27104729259}" destId="{F95EF523-C42E-465D-B44D-906505BE81DF}" srcOrd="0" destOrd="0" presId="urn:microsoft.com/office/officeart/2005/8/layout/hList3"/>
    <dgm:cxn modelId="{437DA2C2-DB3F-4C93-A2E5-B59CE51D47A1}" type="presParOf" srcId="{B37064EE-1E0C-424F-AA8A-E27104729259}" destId="{3F6FEB35-B4C5-46DD-A8BD-DBBBBA7DCF87}" srcOrd="1" destOrd="0" presId="urn:microsoft.com/office/officeart/2005/8/layout/hList3"/>
    <dgm:cxn modelId="{70B15D8A-BD7D-4D1A-AAD5-2838A3537CBE}" type="presParOf" srcId="{3F6FEB35-B4C5-46DD-A8BD-DBBBBA7DCF87}" destId="{CA9D6B69-E513-400B-B16A-69C62234541E}" srcOrd="0" destOrd="0" presId="urn:microsoft.com/office/officeart/2005/8/layout/hList3"/>
    <dgm:cxn modelId="{7F64DAA5-BB1A-4C50-8B71-60071BF026CB}" type="presParOf" srcId="{3F6FEB35-B4C5-46DD-A8BD-DBBBBA7DCF87}" destId="{0635BBF3-C70D-44C7-AE4A-2CE63E50DB14}" srcOrd="1" destOrd="0" presId="urn:microsoft.com/office/officeart/2005/8/layout/hList3"/>
    <dgm:cxn modelId="{12426A18-E22A-4FD6-8412-143064F122C3}" type="presParOf" srcId="{3F6FEB35-B4C5-46DD-A8BD-DBBBBA7DCF87}" destId="{D002D1C0-F48F-48F5-8DDF-97C54247008F}" srcOrd="2" destOrd="0" presId="urn:microsoft.com/office/officeart/2005/8/layout/hList3"/>
    <dgm:cxn modelId="{E397E790-B07E-48CA-BA0B-3E954FF668AD}" type="presParOf" srcId="{B37064EE-1E0C-424F-AA8A-E27104729259}" destId="{65D23305-B5F6-402B-A0AF-48117E84790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D5592A-3343-43D5-B9D2-5FABB72DDBB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D6D1F2-2F5B-402D-BD22-4409700DFB32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Влияние на правоприменительную практику решений высших судов по вопросам кредитования граждан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(Информационные письма Президиума ВАС РФ от 13.09.2011 № 146, 147)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69EC230-CBD8-4909-8A0A-B0A766DEC0F4}" type="parTrans" cxnId="{13D9174F-EF59-4A83-9BEF-1A1740679911}">
      <dgm:prSet/>
      <dgm:spPr/>
      <dgm:t>
        <a:bodyPr/>
        <a:lstStyle/>
        <a:p>
          <a:endParaRPr lang="ru-RU"/>
        </a:p>
      </dgm:t>
    </dgm:pt>
    <dgm:pt modelId="{EE309431-1835-4F22-8249-E747FE1BAF43}" type="sibTrans" cxnId="{13D9174F-EF59-4A83-9BEF-1A1740679911}">
      <dgm:prSet/>
      <dgm:spPr/>
      <dgm:t>
        <a:bodyPr/>
        <a:lstStyle/>
        <a:p>
          <a:endParaRPr lang="ru-RU"/>
        </a:p>
      </dgm:t>
    </dgm:pt>
    <dgm:pt modelId="{A3C8CA9B-48EA-4D16-A573-7E8004E08477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Судебная практика в сфере «борьбы» с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аннуитетной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системой, признание обязанности кредитора осуществить перерасчет начисленных процентов в связи с досрочным погашением кредита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66776A2-ABA2-4052-A51D-E5CA90312E04}" type="parTrans" cxnId="{DFA1C858-08FD-43A8-9873-502E55B8D114}">
      <dgm:prSet/>
      <dgm:spPr/>
      <dgm:t>
        <a:bodyPr/>
        <a:lstStyle/>
        <a:p>
          <a:endParaRPr lang="ru-RU"/>
        </a:p>
      </dgm:t>
    </dgm:pt>
    <dgm:pt modelId="{522E77DC-698F-4D78-8A8D-FB19821FC406}" type="sibTrans" cxnId="{DFA1C858-08FD-43A8-9873-502E55B8D114}">
      <dgm:prSet/>
      <dgm:spPr/>
      <dgm:t>
        <a:bodyPr/>
        <a:lstStyle/>
        <a:p>
          <a:endParaRPr lang="ru-RU"/>
        </a:p>
      </dgm:t>
    </dgm:pt>
    <dgm:pt modelId="{FF5DEBEA-26CA-40DE-8F0F-687E3C800D01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Сохранение практики признания недействительными условий кредитного договора об обязанности заемщика по осуществлению личного страхования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D181A9F-A86B-49E3-B485-00FE035E69F1}" type="parTrans" cxnId="{56EC7D4B-9EF1-4981-92E9-DCA881AA1C5B}">
      <dgm:prSet/>
      <dgm:spPr/>
      <dgm:t>
        <a:bodyPr/>
        <a:lstStyle/>
        <a:p>
          <a:endParaRPr lang="ru-RU"/>
        </a:p>
      </dgm:t>
    </dgm:pt>
    <dgm:pt modelId="{B64FC035-2D7C-4E41-982B-56FA1B14B410}" type="sibTrans" cxnId="{56EC7D4B-9EF1-4981-92E9-DCA881AA1C5B}">
      <dgm:prSet/>
      <dgm:spPr/>
      <dgm:t>
        <a:bodyPr/>
        <a:lstStyle/>
        <a:p>
          <a:endParaRPr lang="ru-RU"/>
        </a:p>
      </dgm:t>
    </dgm:pt>
    <dgm:pt modelId="{527D98B9-24C4-4649-B7B4-20B528DFA3F1}">
      <dgm:prSet/>
      <dgm:spPr/>
      <dgm:t>
        <a:bodyPr/>
        <a:lstStyle/>
        <a:p>
          <a:endParaRPr lang="ru-RU"/>
        </a:p>
      </dgm:t>
    </dgm:pt>
    <dgm:pt modelId="{E4037AF6-E28B-4872-9E3D-928AEB8229DC}" type="parTrans" cxnId="{1A5B6F34-FFF6-4062-A7E3-4C10D4235FEF}">
      <dgm:prSet/>
      <dgm:spPr/>
      <dgm:t>
        <a:bodyPr/>
        <a:lstStyle/>
        <a:p>
          <a:endParaRPr lang="ru-RU"/>
        </a:p>
      </dgm:t>
    </dgm:pt>
    <dgm:pt modelId="{6F1DA16E-59B0-45B1-A6EE-AD4023F4C5BD}" type="sibTrans" cxnId="{1A5B6F34-FFF6-4062-A7E3-4C10D4235FEF}">
      <dgm:prSet/>
      <dgm:spPr/>
      <dgm:t>
        <a:bodyPr/>
        <a:lstStyle/>
        <a:p>
          <a:endParaRPr lang="ru-RU"/>
        </a:p>
      </dgm:t>
    </dgm:pt>
    <dgm:pt modelId="{13302E5A-A588-4DBC-9854-303844333AEC}" type="pres">
      <dgm:prSet presAssocID="{93D5592A-3343-43D5-B9D2-5FABB72DDBB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F05053-1A71-467A-954F-CDC9E31C68A2}" type="pres">
      <dgm:prSet presAssocID="{45D6D1F2-2F5B-402D-BD22-4409700DFB32}" presName="roof" presStyleLbl="dkBgShp" presStyleIdx="0" presStyleCnt="2"/>
      <dgm:spPr/>
      <dgm:t>
        <a:bodyPr/>
        <a:lstStyle/>
        <a:p>
          <a:endParaRPr lang="ru-RU"/>
        </a:p>
      </dgm:t>
    </dgm:pt>
    <dgm:pt modelId="{18AC8738-E1A3-4B56-8936-40A178A5715C}" type="pres">
      <dgm:prSet presAssocID="{45D6D1F2-2F5B-402D-BD22-4409700DFB32}" presName="pillars" presStyleCnt="0"/>
      <dgm:spPr/>
    </dgm:pt>
    <dgm:pt modelId="{14F05F61-7795-47E4-9011-2A744B9C94D5}" type="pres">
      <dgm:prSet presAssocID="{45D6D1F2-2F5B-402D-BD22-4409700DFB32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7E7F9-469D-44BF-9184-C86203AB451C}" type="pres">
      <dgm:prSet presAssocID="{FF5DEBEA-26CA-40DE-8F0F-687E3C800D01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758B0-109E-45EC-B7FE-8A4D550CE69B}" type="pres">
      <dgm:prSet presAssocID="{45D6D1F2-2F5B-402D-BD22-4409700DFB32}" presName="base" presStyleLbl="dkBgShp" presStyleIdx="1" presStyleCnt="2"/>
      <dgm:spPr>
        <a:solidFill>
          <a:schemeClr val="tx1">
            <a:lumMod val="95000"/>
            <a:lumOff val="5000"/>
          </a:schemeClr>
        </a:solidFill>
      </dgm:spPr>
    </dgm:pt>
  </dgm:ptLst>
  <dgm:cxnLst>
    <dgm:cxn modelId="{CF784AAB-031E-487C-B122-AADF8C7DE7D9}" type="presOf" srcId="{93D5592A-3343-43D5-B9D2-5FABB72DDBBE}" destId="{13302E5A-A588-4DBC-9854-303844333AEC}" srcOrd="0" destOrd="0" presId="urn:microsoft.com/office/officeart/2005/8/layout/hList3"/>
    <dgm:cxn modelId="{5D1D6046-1800-419B-8E7D-D1F9B17C2075}" type="presOf" srcId="{FF5DEBEA-26CA-40DE-8F0F-687E3C800D01}" destId="{F0B7E7F9-469D-44BF-9184-C86203AB451C}" srcOrd="0" destOrd="0" presId="urn:microsoft.com/office/officeart/2005/8/layout/hList3"/>
    <dgm:cxn modelId="{0DE167AA-1019-4D0B-BDFF-82084A0274F5}" type="presOf" srcId="{45D6D1F2-2F5B-402D-BD22-4409700DFB32}" destId="{1AF05053-1A71-467A-954F-CDC9E31C68A2}" srcOrd="0" destOrd="0" presId="urn:microsoft.com/office/officeart/2005/8/layout/hList3"/>
    <dgm:cxn modelId="{A6AA5659-13CA-468F-BC73-4DC20E9672F2}" type="presOf" srcId="{A3C8CA9B-48EA-4D16-A573-7E8004E08477}" destId="{14F05F61-7795-47E4-9011-2A744B9C94D5}" srcOrd="0" destOrd="0" presId="urn:microsoft.com/office/officeart/2005/8/layout/hList3"/>
    <dgm:cxn modelId="{13D9174F-EF59-4A83-9BEF-1A1740679911}" srcId="{93D5592A-3343-43D5-B9D2-5FABB72DDBBE}" destId="{45D6D1F2-2F5B-402D-BD22-4409700DFB32}" srcOrd="0" destOrd="0" parTransId="{869EC230-CBD8-4909-8A0A-B0A766DEC0F4}" sibTransId="{EE309431-1835-4F22-8249-E747FE1BAF43}"/>
    <dgm:cxn modelId="{DFA1C858-08FD-43A8-9873-502E55B8D114}" srcId="{45D6D1F2-2F5B-402D-BD22-4409700DFB32}" destId="{A3C8CA9B-48EA-4D16-A573-7E8004E08477}" srcOrd="0" destOrd="0" parTransId="{866776A2-ABA2-4052-A51D-E5CA90312E04}" sibTransId="{522E77DC-698F-4D78-8A8D-FB19821FC406}"/>
    <dgm:cxn modelId="{1A5B6F34-FFF6-4062-A7E3-4C10D4235FEF}" srcId="{93D5592A-3343-43D5-B9D2-5FABB72DDBBE}" destId="{527D98B9-24C4-4649-B7B4-20B528DFA3F1}" srcOrd="1" destOrd="0" parTransId="{E4037AF6-E28B-4872-9E3D-928AEB8229DC}" sibTransId="{6F1DA16E-59B0-45B1-A6EE-AD4023F4C5BD}"/>
    <dgm:cxn modelId="{56EC7D4B-9EF1-4981-92E9-DCA881AA1C5B}" srcId="{45D6D1F2-2F5B-402D-BD22-4409700DFB32}" destId="{FF5DEBEA-26CA-40DE-8F0F-687E3C800D01}" srcOrd="1" destOrd="0" parTransId="{0D181A9F-A86B-49E3-B485-00FE035E69F1}" sibTransId="{B64FC035-2D7C-4E41-982B-56FA1B14B410}"/>
    <dgm:cxn modelId="{F7F0B55E-9264-4389-ACAD-1F469AE0F22E}" type="presParOf" srcId="{13302E5A-A588-4DBC-9854-303844333AEC}" destId="{1AF05053-1A71-467A-954F-CDC9E31C68A2}" srcOrd="0" destOrd="0" presId="urn:microsoft.com/office/officeart/2005/8/layout/hList3"/>
    <dgm:cxn modelId="{9F1110B1-40FC-4823-B98A-41ABD03DC474}" type="presParOf" srcId="{13302E5A-A588-4DBC-9854-303844333AEC}" destId="{18AC8738-E1A3-4B56-8936-40A178A5715C}" srcOrd="1" destOrd="0" presId="urn:microsoft.com/office/officeart/2005/8/layout/hList3"/>
    <dgm:cxn modelId="{3C8EF793-468F-4DA7-A088-8857A6D3B601}" type="presParOf" srcId="{18AC8738-E1A3-4B56-8936-40A178A5715C}" destId="{14F05F61-7795-47E4-9011-2A744B9C94D5}" srcOrd="0" destOrd="0" presId="urn:microsoft.com/office/officeart/2005/8/layout/hList3"/>
    <dgm:cxn modelId="{4C20668D-9996-4AAB-92F1-9284AB1B5111}" type="presParOf" srcId="{18AC8738-E1A3-4B56-8936-40A178A5715C}" destId="{F0B7E7F9-469D-44BF-9184-C86203AB451C}" srcOrd="1" destOrd="0" presId="urn:microsoft.com/office/officeart/2005/8/layout/hList3"/>
    <dgm:cxn modelId="{1616E261-7FB2-47E5-9D69-6F66690230AB}" type="presParOf" srcId="{13302E5A-A588-4DBC-9854-303844333AEC}" destId="{2E7758B0-109E-45EC-B7FE-8A4D550CE69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D7952F-D7AC-42C7-9992-50D2CF5C73F1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B7EE9E-F6AE-4643-B7E6-14CFD935DC3B}">
      <dgm:prSet phldrT="[Текст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Информационное письмо Президиума ВАС РФ от 13.09.2011 № 146: 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уступка банком прав по предоставленному гражданину кредиту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некредитной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организации не противоречит закону, в том числе в случаях, когда на момент уступки по кредиту присутствует просроченная задолженность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8B2A809-F74E-4A93-9DBB-74E8002C9E2B}" type="parTrans" cxnId="{A22B3CA4-E34E-47AA-9C0E-8DE288BC95F6}">
      <dgm:prSet/>
      <dgm:spPr/>
      <dgm:t>
        <a:bodyPr/>
        <a:lstStyle/>
        <a:p>
          <a:endParaRPr lang="ru-RU"/>
        </a:p>
      </dgm:t>
    </dgm:pt>
    <dgm:pt modelId="{56D7E084-FB5C-4448-9D34-E8C865D0D0D5}" type="sibTrans" cxnId="{A22B3CA4-E34E-47AA-9C0E-8DE288BC95F6}">
      <dgm:prSet/>
      <dgm:spPr/>
      <dgm:t>
        <a:bodyPr/>
        <a:lstStyle/>
        <a:p>
          <a:endParaRPr lang="ru-RU"/>
        </a:p>
      </dgm:t>
    </dgm:pt>
    <dgm:pt modelId="{7AFCDC77-CE33-49E1-A3A8-7FAFBD715F0C}">
      <dgm:prSet phldrT="[Текст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Постановление Пленума ВС РФ от 28.06.2012 № 17: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уступка банком прав по предоставленному гражданину  кредиту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некредитной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организации противоречит закону , за исключением случаев, когда право банка на уступку предусмотрено кредитным договором при его заключении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A69109E-5A7B-4536-B798-88C5D4661D90}" type="parTrans" cxnId="{ADFBBF6B-DD9D-42AD-BD45-04CA2F2423E6}">
      <dgm:prSet/>
      <dgm:spPr/>
      <dgm:t>
        <a:bodyPr/>
        <a:lstStyle/>
        <a:p>
          <a:endParaRPr lang="ru-RU"/>
        </a:p>
      </dgm:t>
    </dgm:pt>
    <dgm:pt modelId="{FE49899C-ECD5-481B-815B-18C61AA5C719}" type="sibTrans" cxnId="{ADFBBF6B-DD9D-42AD-BD45-04CA2F2423E6}">
      <dgm:prSet/>
      <dgm:spPr/>
      <dgm:t>
        <a:bodyPr/>
        <a:lstStyle/>
        <a:p>
          <a:endParaRPr lang="ru-RU"/>
        </a:p>
      </dgm:t>
    </dgm:pt>
    <dgm:pt modelId="{BB17B02B-9B38-4AA5-B3D9-D1E5A24A88AA}" type="pres">
      <dgm:prSet presAssocID="{02D7952F-D7AC-42C7-9992-50D2CF5C73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37ADC4-9032-479D-AF73-602184470D24}" type="pres">
      <dgm:prSet presAssocID="{35B7EE9E-F6AE-4643-B7E6-14CFD935DC3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11B05-57A3-4AA9-A117-E4DF8E3454B4}" type="pres">
      <dgm:prSet presAssocID="{7AFCDC77-CE33-49E1-A3A8-7FAFBD715F0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2B3CA4-E34E-47AA-9C0E-8DE288BC95F6}" srcId="{02D7952F-D7AC-42C7-9992-50D2CF5C73F1}" destId="{35B7EE9E-F6AE-4643-B7E6-14CFD935DC3B}" srcOrd="0" destOrd="0" parTransId="{E8B2A809-F74E-4A93-9DBB-74E8002C9E2B}" sibTransId="{56D7E084-FB5C-4448-9D34-E8C865D0D0D5}"/>
    <dgm:cxn modelId="{193802F1-4DAB-45C1-B6C2-399205F495C2}" type="presOf" srcId="{7AFCDC77-CE33-49E1-A3A8-7FAFBD715F0C}" destId="{32D11B05-57A3-4AA9-A117-E4DF8E3454B4}" srcOrd="0" destOrd="0" presId="urn:microsoft.com/office/officeart/2005/8/layout/arrow5"/>
    <dgm:cxn modelId="{FD9631B9-9717-4913-B3A4-12DDDDC955C9}" type="presOf" srcId="{02D7952F-D7AC-42C7-9992-50D2CF5C73F1}" destId="{BB17B02B-9B38-4AA5-B3D9-D1E5A24A88AA}" srcOrd="0" destOrd="0" presId="urn:microsoft.com/office/officeart/2005/8/layout/arrow5"/>
    <dgm:cxn modelId="{735DCB7C-A5E4-4D9D-8ACF-C81A1A3951DC}" type="presOf" srcId="{35B7EE9E-F6AE-4643-B7E6-14CFD935DC3B}" destId="{1737ADC4-9032-479D-AF73-602184470D24}" srcOrd="0" destOrd="0" presId="urn:microsoft.com/office/officeart/2005/8/layout/arrow5"/>
    <dgm:cxn modelId="{ADFBBF6B-DD9D-42AD-BD45-04CA2F2423E6}" srcId="{02D7952F-D7AC-42C7-9992-50D2CF5C73F1}" destId="{7AFCDC77-CE33-49E1-A3A8-7FAFBD715F0C}" srcOrd="1" destOrd="0" parTransId="{EA69109E-5A7B-4536-B798-88C5D4661D90}" sibTransId="{FE49899C-ECD5-481B-815B-18C61AA5C719}"/>
    <dgm:cxn modelId="{0FCCEC85-9782-419C-887A-6F0ACD5CA956}" type="presParOf" srcId="{BB17B02B-9B38-4AA5-B3D9-D1E5A24A88AA}" destId="{1737ADC4-9032-479D-AF73-602184470D24}" srcOrd="0" destOrd="0" presId="urn:microsoft.com/office/officeart/2005/8/layout/arrow5"/>
    <dgm:cxn modelId="{89672166-1C26-4267-B2D8-6758035BB1EE}" type="presParOf" srcId="{BB17B02B-9B38-4AA5-B3D9-D1E5A24A88AA}" destId="{32D11B05-57A3-4AA9-A117-E4DF8E3454B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388F5D-AB38-4123-BDBA-20F06BF285E4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804DC2-D526-4092-AB08-E15E86E8C543}">
      <dsp:nvSpPr>
        <dsp:cNvPr id="0" name=""/>
        <dsp:cNvSpPr/>
      </dsp:nvSpPr>
      <dsp:spPr>
        <a:xfrm>
          <a:off x="987552" y="226298"/>
          <a:ext cx="2468880" cy="1810385"/>
        </a:xfrm>
        <a:prstGeom prst="downArrow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1AF0FA-00D7-472B-A983-47F3EAA214F7}">
      <dsp:nvSpPr>
        <dsp:cNvPr id="0" name=""/>
        <dsp:cNvSpPr/>
      </dsp:nvSpPr>
      <dsp:spPr>
        <a:xfrm>
          <a:off x="4361687" y="0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Заемщик.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Необходимость поиска эффективных и адекватных механизмов защиты от злоупотреблений со стороны кредитора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61687" y="0"/>
        <a:ext cx="2633472" cy="1900904"/>
      </dsp:txXfrm>
    </dsp:sp>
    <dsp:sp modelId="{EEAD2ABE-B025-49EF-AB8D-14CC5795B556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F31B29-27BA-49EB-BE26-AACA8A448DDA}">
      <dsp:nvSpPr>
        <dsp:cNvPr id="0" name=""/>
        <dsp:cNvSpPr/>
      </dsp:nvSpPr>
      <dsp:spPr>
        <a:xfrm>
          <a:off x="1234440" y="2625058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Кредитор.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Необходимость поиска эффективных механизмов принудительного взыскания долга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34440" y="2625058"/>
        <a:ext cx="2633472" cy="19009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712DC5-258C-46FB-B16C-ED6F89AC7206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Защита персональных данных физических лиц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i="1" kern="1200" dirty="0" smtClean="0">
              <a:latin typeface="Times New Roman" pitchFamily="18" charset="0"/>
              <a:cs typeface="Times New Roman" pitchFamily="18" charset="0"/>
            </a:rPr>
            <a:t>(Федеральный закон от 27.07.2006 № 152-ФЗ «О персональных данных»)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229600" cy="1357788"/>
      </dsp:txXfrm>
    </dsp:sp>
    <dsp:sp modelId="{4AF6E1E0-58FB-4564-8E59-00A9D23454AB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Необходимость получения согласия заемщика на обработку персональных данных третьими лицами, действующими по поручению кредитора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18" y="1357788"/>
        <a:ext cx="2740521" cy="2851356"/>
      </dsp:txXfrm>
    </dsp:sp>
    <dsp:sp modelId="{5660C2A5-760B-46F1-B2FA-8685C4176807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Безусловное право заемщика на отзыв согласия на обработку персональных данных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4539" y="1357788"/>
        <a:ext cx="2740521" cy="2851356"/>
      </dsp:txXfrm>
    </dsp:sp>
    <dsp:sp modelId="{E5FF516D-E8CD-4A3B-8CC5-C5DEA54FABD8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Отсутствие адекватных механизмов защиты персональных данных заемщиков и излишняя жесткость законодательства о защите персональных данных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85060" y="1357788"/>
        <a:ext cx="2740521" cy="2851356"/>
      </dsp:txXfrm>
    </dsp:sp>
    <dsp:sp modelId="{304C5DDD-95A0-432A-A263-CCB105634B51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5EF523-C42E-465D-B44D-906505BE81DF}">
      <dsp:nvSpPr>
        <dsp:cNvPr id="0" name=""/>
        <dsp:cNvSpPr/>
      </dsp:nvSpPr>
      <dsp:spPr>
        <a:xfrm>
          <a:off x="0" y="28595"/>
          <a:ext cx="8229600" cy="1357788"/>
        </a:xfrm>
        <a:prstGeom prst="rect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Попытки создания специальных правил потребительского кредитования граждан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i="1" kern="1200" dirty="0" smtClean="0">
              <a:latin typeface="Times New Roman" pitchFamily="18" charset="0"/>
              <a:cs typeface="Times New Roman" pitchFamily="18" charset="0"/>
            </a:rPr>
            <a:t>(проект федерального закона № 136312-5 «О потребительском кредитовании»)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8595"/>
        <a:ext cx="8229600" cy="1357788"/>
      </dsp:txXfrm>
    </dsp:sp>
    <dsp:sp modelId="{CA9D6B69-E513-400B-B16A-69C62234541E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Ипотечный кредит, как разновидность потребительского кредита. Соотношение законопроекта с Директивой ЕС 2008/48 о потребительском кредитовании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18" y="1357788"/>
        <a:ext cx="2740521" cy="2851356"/>
      </dsp:txXfrm>
    </dsp:sp>
    <dsp:sp modelId="{0635BBF3-C70D-44C7-AE4A-2CE63E50DB14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Информация об условиях кредитования как основная гарантия защиты прав граждан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4539" y="1357788"/>
        <a:ext cx="2740521" cy="2851356"/>
      </dsp:txXfrm>
    </dsp:sp>
    <dsp:sp modelId="{D002D1C0-F48F-48F5-8DDF-97C54247008F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Разумный баланс интересов кредитора и должника в рамках кредитных правоотношений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85060" y="1357788"/>
        <a:ext cx="2740521" cy="2851356"/>
      </dsp:txXfrm>
    </dsp:sp>
    <dsp:sp modelId="{65D23305-B5F6-402B-A0AF-48117E84790E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F05053-1A71-467A-954F-CDC9E31C68A2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Влияние на правоприменительную практику решений высших судов по вопросам кредитования граждан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i="1" kern="1200" dirty="0" smtClean="0">
              <a:latin typeface="Times New Roman" pitchFamily="18" charset="0"/>
              <a:cs typeface="Times New Roman" pitchFamily="18" charset="0"/>
            </a:rPr>
            <a:t>(Информационные письма Президиума ВАС РФ от 13.09.2011 № 146, 147)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229600" cy="1357788"/>
      </dsp:txXfrm>
    </dsp:sp>
    <dsp:sp modelId="{14F05F61-7795-47E4-9011-2A744B9C94D5}">
      <dsp:nvSpPr>
        <dsp:cNvPr id="0" name=""/>
        <dsp:cNvSpPr/>
      </dsp:nvSpPr>
      <dsp:spPr>
        <a:xfrm>
          <a:off x="0" y="1357788"/>
          <a:ext cx="4114799" cy="2851356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Судебная практика в сфере «борьбы» с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аннуитетной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системой, признание обязанности кредитора осуществить перерасчет начисленных процентов в связи с досрочным погашением кредита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57788"/>
        <a:ext cx="4114799" cy="2851356"/>
      </dsp:txXfrm>
    </dsp:sp>
    <dsp:sp modelId="{F0B7E7F9-469D-44BF-9184-C86203AB451C}">
      <dsp:nvSpPr>
        <dsp:cNvPr id="0" name=""/>
        <dsp:cNvSpPr/>
      </dsp:nvSpPr>
      <dsp:spPr>
        <a:xfrm>
          <a:off x="4114800" y="1357788"/>
          <a:ext cx="4114799" cy="2851356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Сохранение практики признания недействительными условий кредитного договора об обязанности заемщика по осуществлению личного страхования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0" y="1357788"/>
        <a:ext cx="4114799" cy="2851356"/>
      </dsp:txXfrm>
    </dsp:sp>
    <dsp:sp modelId="{2E7758B0-109E-45EC-B7FE-8A4D550CE69B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37ADC4-9032-479D-AF73-602184470D24}">
      <dsp:nvSpPr>
        <dsp:cNvPr id="0" name=""/>
        <dsp:cNvSpPr/>
      </dsp:nvSpPr>
      <dsp:spPr>
        <a:xfrm rot="16200000">
          <a:off x="685" y="1371"/>
          <a:ext cx="2445529" cy="2445529"/>
        </a:xfrm>
        <a:prstGeom prst="downArrow">
          <a:avLst>
            <a:gd name="adj1" fmla="val 50000"/>
            <a:gd name="adj2" fmla="val 35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itchFamily="18" charset="0"/>
              <a:cs typeface="Times New Roman" pitchFamily="18" charset="0"/>
            </a:rPr>
            <a:t>Информационное письмо Президиума ВАС РФ от 13.09.2011 № 146: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itchFamily="18" charset="0"/>
              <a:cs typeface="Times New Roman" pitchFamily="18" charset="0"/>
            </a:rPr>
            <a:t>уступка банком прав по предоставленному гражданину кредиту </a:t>
          </a:r>
          <a:r>
            <a:rPr lang="ru-RU" sz="800" kern="1200" dirty="0" err="1" smtClean="0">
              <a:latin typeface="Times New Roman" pitchFamily="18" charset="0"/>
              <a:cs typeface="Times New Roman" pitchFamily="18" charset="0"/>
            </a:rPr>
            <a:t>некредитной</a:t>
          </a:r>
          <a:r>
            <a:rPr lang="ru-RU" sz="800" kern="1200" dirty="0" smtClean="0">
              <a:latin typeface="Times New Roman" pitchFamily="18" charset="0"/>
              <a:cs typeface="Times New Roman" pitchFamily="18" charset="0"/>
            </a:rPr>
            <a:t> организации не противоречит закону, в том числе в случаях, когда на момент уступки по кредиту присутствует просроченная задолженность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685" y="1371"/>
        <a:ext cx="2445529" cy="2445529"/>
      </dsp:txXfrm>
    </dsp:sp>
    <dsp:sp modelId="{32D11B05-57A3-4AA9-A117-E4DF8E3454B4}">
      <dsp:nvSpPr>
        <dsp:cNvPr id="0" name=""/>
        <dsp:cNvSpPr/>
      </dsp:nvSpPr>
      <dsp:spPr>
        <a:xfrm rot="5400000">
          <a:off x="3530449" y="1371"/>
          <a:ext cx="2445529" cy="2445529"/>
        </a:xfrm>
        <a:prstGeom prst="downArrow">
          <a:avLst>
            <a:gd name="adj1" fmla="val 50000"/>
            <a:gd name="adj2" fmla="val 35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itchFamily="18" charset="0"/>
              <a:cs typeface="Times New Roman" pitchFamily="18" charset="0"/>
            </a:rPr>
            <a:t>Постановление Пленума ВС РФ от 28.06.2012 № 17: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Times New Roman" pitchFamily="18" charset="0"/>
              <a:cs typeface="Times New Roman" pitchFamily="18" charset="0"/>
            </a:rPr>
            <a:t>уступка банком прав по предоставленному гражданину  кредиту </a:t>
          </a:r>
          <a:r>
            <a:rPr lang="ru-RU" sz="800" kern="1200" dirty="0" err="1" smtClean="0">
              <a:latin typeface="Times New Roman" pitchFamily="18" charset="0"/>
              <a:cs typeface="Times New Roman" pitchFamily="18" charset="0"/>
            </a:rPr>
            <a:t>некредитной</a:t>
          </a:r>
          <a:r>
            <a:rPr lang="ru-RU" sz="800" kern="1200" dirty="0" smtClean="0">
              <a:latin typeface="Times New Roman" pitchFamily="18" charset="0"/>
              <a:cs typeface="Times New Roman" pitchFamily="18" charset="0"/>
            </a:rPr>
            <a:t> организации противоречит закону , за исключением случаев, когда право банка на уступку предусмотрено кредитным договором при его заключении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530449" y="1371"/>
        <a:ext cx="2445529" cy="2445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772400" cy="1470025"/>
          </a:xfrm>
        </p:spPr>
        <p:txBody>
          <a:bodyPr>
            <a:noAutofit/>
          </a:bodyPr>
          <a:lstStyle/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Проблемы применения и неопределенности ипотечного законодательства</a:t>
            </a:r>
            <a:endParaRPr lang="ru-RU" sz="3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1752600"/>
          </a:xfrm>
        </p:spPr>
        <p:txBody>
          <a:bodyPr>
            <a:normAutofit fontScale="47500" lnSpcReduction="20000"/>
          </a:bodyPr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 Юридического департамента 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ОАО «Агентство по ипотечному жилищному кредитованию»</a:t>
            </a:r>
          </a:p>
          <a:p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Волкова Анна Александровна</a:t>
            </a:r>
          </a:p>
          <a:p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Москва, 2013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Проблематика достижения баланса интересов кредитора и заемщика в правоприменительной практике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Поиск эффективных механизмов защиты интересов заемщика от злоупотреблений со стороны кредитора в правоприменительной практике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Поиск эффективных механизмов защиты интересов заемщика от злоупотреблений со стороны кредитора в правоприменительной практике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Поиск эффективных механизмов защиты интересов заемщика от злоупотреблений со стороны кредитора в правоприменительной практике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Поиск эффективных механизмов защиты интересов заемщика от злоупотреблений со стороны кредитора в правоприменительной практике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«Законность» уступки банком прав по кредиту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некредитной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организации</a:t>
            </a:r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400" dirty="0" smtClean="0"/>
              <a:t>      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Возможные негативные последствия противоречий в позициях высших судов по вопросам законности уступки банком прав по выданному гражданину кредиту для рынка ипотечного жилищного кредитования: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Дефицит ликвидности банков,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Снижение объемов ипотечного жилищного кредитования,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процентных ставок,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Снижение объемов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секьюритизации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ипотечных активов,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Репутационные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риски для российского ипотечного рынка среди иностранных инвесторов.</a:t>
            </a:r>
          </a:p>
          <a:p>
            <a:pPr>
              <a:buNone/>
            </a:pPr>
            <a:endParaRPr lang="ru-RU" sz="1500" dirty="0" smtClean="0"/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47664" y="1916832"/>
          <a:ext cx="5976664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Поиск эффективных механизмов защиты интересов заемщика от злоупотреблений со стороны кредитора в правоприменительной практике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Правоприменительная практика в сфере применения нормы об «обнулении» долга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(пункт 5 статьи 61 Федерального закона от 16.07.1998 № 102-ФЗ «Об ипотеке (залоге недвижимости)»):</a:t>
            </a:r>
          </a:p>
          <a:p>
            <a:pPr lvl="0">
              <a:buNone/>
            </a:pPr>
            <a:endParaRPr lang="ru-RU" sz="1400" i="1" dirty="0" smtClean="0"/>
          </a:p>
          <a:p>
            <a:pPr lvl="0" algn="just">
              <a:buAutoNum type="arabicPeriod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Условия применения правил «обнуления» долга: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оставление залогодержателем заложенного жилого помещения за собой;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задолженность по кредиту на момент оставления залога за собой не должна превышать стоимость</a:t>
            </a:r>
          </a:p>
          <a:p>
            <a:pPr lvl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залога на момент его возникновения.</a:t>
            </a:r>
          </a:p>
          <a:p>
            <a:pPr lvl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AutoNum type="arabicPeriod" startAt="2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Практические последствия недостаточной четкости  формулировки нормы закона: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расширение возможностей судейского усмотрения (противоречивые решения судов о возможности применения правил «обнуления» долга в конкретных случаях);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обращение залогодержателя с иском об обращении взыскания на заложенное имущество и взыскании долга является основанием для отказа в применении правил «обнуления» долга (разъяснения ФССП по вопросам действия судебного пристава-исполнителя при обращении взыскания на заложенное имущество, письмо от 23.12.2011 № 12/01-31629-АП).</a:t>
            </a:r>
          </a:p>
          <a:p>
            <a:pPr lvl="0" algn="just"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Поиск эффективных механизмов принудительного взыскания долга и обращения взыскания на заложенные жилые помещения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507288" cy="521744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980728"/>
          <a:ext cx="8712968" cy="6099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648072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Проблемы</a:t>
                      </a:r>
                      <a:r>
                        <a:rPr lang="ru-RU" baseline="0" dirty="0" smtClean="0"/>
                        <a:t> законодательного регулирования и правоприменительной практики в сфере обращения взыскания на заложенные жилые помещения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4036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Проблемы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действующего правового регулирования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Предлагаемые альтернативы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71747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 Исключительной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судебный порядок подтверждения права залогодержателя на обращение взыскания (ст. 55 Закона об ипотеке)</a:t>
                      </a:r>
                      <a:endParaRPr lang="ru-RU" sz="100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Введение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внесудебного порядка обращения взыскания  на заложенные жилые помещения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Введение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возможности оставления залогодержателем заложенного жилого помещения за собой без проведения торгов по соглашению сторон о реализации заложенного имущества в рамках обращения взыскания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Введение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возможности выкупа жилья у неплатежеспособных заемщиков, попавших в трудную жизненную ситуацию, муниципальными образованиями (законодательная инициатива)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70994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Отсутствие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законодательной альтернативы торгам, как способу реализации заложенного жилого помещения. Неоднозначность и противоречивость норм Закона об ипотеке о возможности реализации заложенного жилого помещения вне исполнительного производства по соглашению сторон (ст. 78 Закона об ипотеке)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Необходимость обеспечения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защиты прав граждан (эффективная альтернатива судебной защите)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Необходимость защиты от коррупционной составляющей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1562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Низкий потенциал реализации залога, невозможность реализации заложенного имущества единственному участнику  публичных торгов (ст. 58 Закона об ипотеке)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Необходимость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проработки четких и прозрачных механизмов реализации альтернативы 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Необходимость создания правовых механизмов использования маневренного фонда (ст.  106 Жилищного кодекса РФ – право на использование жилых помещений маневренного фонда только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 момента завершения расчетов с кредитором)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4745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Сохранение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необеспеченного долга после реализации залога ввиду установленных законом дисконтов (до 40% от стоимости залога) (ст. 58 Закона об ипотеке)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831</Words>
  <Application>Microsoft Office PowerPoint</Application>
  <PresentationFormat>Экран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Проблемы применения и неопределенности ипотечного законодательства</vt:lpstr>
      <vt:lpstr>Проблематика достижения баланса интересов кредитора и заемщика в правоприменительной практике</vt:lpstr>
      <vt:lpstr>Поиск эффективных механизмов защиты интересов заемщика от злоупотреблений со стороны кредитора в правоприменительной практике</vt:lpstr>
      <vt:lpstr>Поиск эффективных механизмов защиты интересов заемщика от злоупотреблений со стороны кредитора в правоприменительной практике</vt:lpstr>
      <vt:lpstr>Поиск эффективных механизмов защиты интересов заемщика от злоупотреблений со стороны кредитора в правоприменительной практике</vt:lpstr>
      <vt:lpstr>Поиск эффективных механизмов защиты интересов заемщика от злоупотреблений со стороны кредитора в правоприменительной практике</vt:lpstr>
      <vt:lpstr>Поиск эффективных механизмов защиты интересов заемщика от злоупотреблений со стороны кредитора в правоприменительной практике</vt:lpstr>
      <vt:lpstr>Поиск эффективных механизмов принудительного взыскания долга и обращения взыскания на заложенные жилые помещения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применения и неопределенности ипотечного законодательства</dc:title>
  <cp:lastModifiedBy>avolkova</cp:lastModifiedBy>
  <cp:revision>37</cp:revision>
  <dcterms:modified xsi:type="dcterms:W3CDTF">2013-05-29T15:33:43Z</dcterms:modified>
</cp:coreProperties>
</file>