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256" r:id="rId5"/>
    <p:sldId id="317" r:id="rId6"/>
    <p:sldId id="318" r:id="rId7"/>
    <p:sldId id="305" r:id="rId8"/>
    <p:sldId id="306" r:id="rId9"/>
    <p:sldId id="307" r:id="rId10"/>
    <p:sldId id="288" r:id="rId11"/>
    <p:sldId id="319" r:id="rId12"/>
    <p:sldId id="289" r:id="rId13"/>
    <p:sldId id="308" r:id="rId14"/>
    <p:sldId id="304" r:id="rId15"/>
    <p:sldId id="321" r:id="rId16"/>
    <p:sldId id="322" r:id="rId17"/>
    <p:sldId id="314" r:id="rId18"/>
    <p:sldId id="316" r:id="rId19"/>
    <p:sldId id="323" r:id="rId20"/>
    <p:sldId id="309" r:id="rId21"/>
    <p:sldId id="311" r:id="rId22"/>
    <p:sldId id="310" r:id="rId23"/>
    <p:sldId id="303" r:id="rId24"/>
    <p:sldId id="315" r:id="rId25"/>
    <p:sldId id="299" r:id="rId26"/>
    <p:sldId id="291" r:id="rId27"/>
    <p:sldId id="292" r:id="rId28"/>
    <p:sldId id="300" r:id="rId29"/>
    <p:sldId id="301" r:id="rId30"/>
    <p:sldId id="333" r:id="rId31"/>
    <p:sldId id="312" r:id="rId32"/>
    <p:sldId id="295" r:id="rId33"/>
    <p:sldId id="331" r:id="rId34"/>
    <p:sldId id="332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Shoust" initials="PS" lastIdx="3" clrIdx="0">
    <p:extLst>
      <p:ext uri="{19B8F6BF-5375-455C-9EA6-DF929625EA0E}">
        <p15:presenceInfo xmlns:p15="http://schemas.microsoft.com/office/powerpoint/2012/main" userId="f08883fcc36bae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464BA-E680-485D-BBCE-3D59F0002E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29CDD4-0C9A-4504-B003-11293FE5C8B4}">
      <dgm:prSet custT="1"/>
      <dgm:spPr/>
      <dgm:t>
        <a:bodyPr/>
        <a:lstStyle/>
        <a:p>
          <a:r>
            <a:rPr lang="ru-RU" sz="2000" b="0" i="0" baseline="0"/>
            <a:t>Обычно регулирование «догоняет» рынок</a:t>
          </a:r>
          <a:endParaRPr lang="ru-RU" sz="2000"/>
        </a:p>
      </dgm:t>
    </dgm:pt>
    <dgm:pt modelId="{B61DA87E-B44D-458C-AAC8-23BE66C37C0D}" type="parTrans" cxnId="{EDE50C69-8599-4C55-9A1D-1E1770564386}">
      <dgm:prSet/>
      <dgm:spPr/>
      <dgm:t>
        <a:bodyPr/>
        <a:lstStyle/>
        <a:p>
          <a:endParaRPr lang="ru-RU" sz="1800"/>
        </a:p>
      </dgm:t>
    </dgm:pt>
    <dgm:pt modelId="{DF7F31BC-7D5B-4F1F-BA84-059045C75EB9}" type="sibTrans" cxnId="{EDE50C69-8599-4C55-9A1D-1E1770564386}">
      <dgm:prSet/>
      <dgm:spPr/>
      <dgm:t>
        <a:bodyPr/>
        <a:lstStyle/>
        <a:p>
          <a:endParaRPr lang="ru-RU" sz="1800"/>
        </a:p>
      </dgm:t>
    </dgm:pt>
    <dgm:pt modelId="{368EA491-1D54-4FE8-B53C-06CF04E9F759}">
      <dgm:prSet custT="1"/>
      <dgm:spPr/>
      <dgm:t>
        <a:bodyPr/>
        <a:lstStyle/>
        <a:p>
          <a:r>
            <a:rPr lang="ru-RU" sz="2000" b="0" i="0" baseline="0" dirty="0"/>
            <a:t>Но бывают случаи, когда регулятор пытается реформировать рынок «сверху»</a:t>
          </a:r>
          <a:endParaRPr lang="ru-RU" sz="2000" dirty="0"/>
        </a:p>
      </dgm:t>
    </dgm:pt>
    <dgm:pt modelId="{94205E30-727C-4EE3-AF0A-1D4F2F8DA6A7}" type="parTrans" cxnId="{8DCAEEF5-C2E9-445E-BFFC-AF1833F3278E}">
      <dgm:prSet/>
      <dgm:spPr/>
      <dgm:t>
        <a:bodyPr/>
        <a:lstStyle/>
        <a:p>
          <a:endParaRPr lang="ru-RU" sz="1800"/>
        </a:p>
      </dgm:t>
    </dgm:pt>
    <dgm:pt modelId="{4D3BAC68-C272-4443-B9C8-35786D881AC5}" type="sibTrans" cxnId="{8DCAEEF5-C2E9-445E-BFFC-AF1833F3278E}">
      <dgm:prSet/>
      <dgm:spPr/>
      <dgm:t>
        <a:bodyPr/>
        <a:lstStyle/>
        <a:p>
          <a:endParaRPr lang="ru-RU" sz="1800"/>
        </a:p>
      </dgm:t>
    </dgm:pt>
    <dgm:pt modelId="{C7DE76EC-2BD7-4614-9849-B43E73692DF7}">
      <dgm:prSet custT="1"/>
      <dgm:spPr/>
      <dgm:t>
        <a:bodyPr/>
        <a:lstStyle/>
        <a:p>
          <a:r>
            <a:rPr lang="ru-RU" sz="2000" b="0" i="0" baseline="0"/>
            <a:t>Вторая платежная Директива – пример такого реформирования</a:t>
          </a:r>
          <a:endParaRPr lang="ru-RU" sz="2000"/>
        </a:p>
      </dgm:t>
    </dgm:pt>
    <dgm:pt modelId="{7ED0FDB7-EFE3-4488-A6ED-58158F8DBEC4}" type="parTrans" cxnId="{B9749776-007B-4585-8D93-D258C93A886C}">
      <dgm:prSet/>
      <dgm:spPr/>
      <dgm:t>
        <a:bodyPr/>
        <a:lstStyle/>
        <a:p>
          <a:endParaRPr lang="ru-RU" sz="1800"/>
        </a:p>
      </dgm:t>
    </dgm:pt>
    <dgm:pt modelId="{F7A0450B-1327-4A5F-ACA3-276CC8066235}" type="sibTrans" cxnId="{B9749776-007B-4585-8D93-D258C93A886C}">
      <dgm:prSet/>
      <dgm:spPr/>
      <dgm:t>
        <a:bodyPr/>
        <a:lstStyle/>
        <a:p>
          <a:endParaRPr lang="ru-RU" sz="1800"/>
        </a:p>
      </dgm:t>
    </dgm:pt>
    <dgm:pt modelId="{C2C635F8-51F7-4303-9AC0-B27A2341BC12}">
      <dgm:prSet custT="1"/>
      <dgm:spPr/>
      <dgm:t>
        <a:bodyPr/>
        <a:lstStyle/>
        <a:p>
          <a:r>
            <a:rPr lang="ru-RU" sz="2000" b="0" i="0" baseline="0"/>
            <a:t>Закономерность или плохой прецедент?</a:t>
          </a:r>
          <a:endParaRPr lang="ru-RU" sz="2000"/>
        </a:p>
      </dgm:t>
    </dgm:pt>
    <dgm:pt modelId="{3466FED8-16DC-4BDA-BE49-1650DCB0112D}" type="parTrans" cxnId="{94F64445-7CEA-4D6E-ADF1-C56E614EA5B5}">
      <dgm:prSet/>
      <dgm:spPr/>
      <dgm:t>
        <a:bodyPr/>
        <a:lstStyle/>
        <a:p>
          <a:endParaRPr lang="ru-RU" sz="1800"/>
        </a:p>
      </dgm:t>
    </dgm:pt>
    <dgm:pt modelId="{03FD7211-D56A-4A3F-B2D0-1D7EC16E6A26}" type="sibTrans" cxnId="{94F64445-7CEA-4D6E-ADF1-C56E614EA5B5}">
      <dgm:prSet/>
      <dgm:spPr/>
      <dgm:t>
        <a:bodyPr/>
        <a:lstStyle/>
        <a:p>
          <a:endParaRPr lang="ru-RU" sz="1800"/>
        </a:p>
      </dgm:t>
    </dgm:pt>
    <dgm:pt modelId="{096E6841-0BAB-4E36-BA69-268F97A69A21}" type="pres">
      <dgm:prSet presAssocID="{864464BA-E680-485D-BBCE-3D59F0002E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11A0F-A146-4EE0-BE09-FB5482B83FEF}" type="pres">
      <dgm:prSet presAssocID="{C629CDD4-0C9A-4504-B003-11293FE5C8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5E784-B0C1-45CC-AC5C-2199EF0F8349}" type="pres">
      <dgm:prSet presAssocID="{DF7F31BC-7D5B-4F1F-BA84-059045C75EB9}" presName="spacer" presStyleCnt="0"/>
      <dgm:spPr/>
    </dgm:pt>
    <dgm:pt modelId="{DBA3DE98-8826-4194-B9E3-F54DE983B593}" type="pres">
      <dgm:prSet presAssocID="{368EA491-1D54-4FE8-B53C-06CF04E9F7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59312-F633-4E7C-BC34-0ED5F9A6DB17}" type="pres">
      <dgm:prSet presAssocID="{4D3BAC68-C272-4443-B9C8-35786D881AC5}" presName="spacer" presStyleCnt="0"/>
      <dgm:spPr/>
    </dgm:pt>
    <dgm:pt modelId="{840491E6-64BF-44D6-BE75-380AB6746ACB}" type="pres">
      <dgm:prSet presAssocID="{C7DE76EC-2BD7-4614-9849-B43E73692D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CE5EB-4365-4442-A316-B9DB6292D5B7}" type="pres">
      <dgm:prSet presAssocID="{F7A0450B-1327-4A5F-ACA3-276CC8066235}" presName="spacer" presStyleCnt="0"/>
      <dgm:spPr/>
    </dgm:pt>
    <dgm:pt modelId="{905B7898-4030-451B-827C-A0A27DA6061F}" type="pres">
      <dgm:prSet presAssocID="{C2C635F8-51F7-4303-9AC0-B27A2341BC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50C69-8599-4C55-9A1D-1E1770564386}" srcId="{864464BA-E680-485D-BBCE-3D59F0002E7F}" destId="{C629CDD4-0C9A-4504-B003-11293FE5C8B4}" srcOrd="0" destOrd="0" parTransId="{B61DA87E-B44D-458C-AAC8-23BE66C37C0D}" sibTransId="{DF7F31BC-7D5B-4F1F-BA84-059045C75EB9}"/>
    <dgm:cxn modelId="{B9749776-007B-4585-8D93-D258C93A886C}" srcId="{864464BA-E680-485D-BBCE-3D59F0002E7F}" destId="{C7DE76EC-2BD7-4614-9849-B43E73692DF7}" srcOrd="2" destOrd="0" parTransId="{7ED0FDB7-EFE3-4488-A6ED-58158F8DBEC4}" sibTransId="{F7A0450B-1327-4A5F-ACA3-276CC8066235}"/>
    <dgm:cxn modelId="{30181F0C-A1E0-47FB-839D-A825328BA167}" type="presOf" srcId="{C7DE76EC-2BD7-4614-9849-B43E73692DF7}" destId="{840491E6-64BF-44D6-BE75-380AB6746ACB}" srcOrd="0" destOrd="0" presId="urn:microsoft.com/office/officeart/2005/8/layout/vList2"/>
    <dgm:cxn modelId="{8DCAEEF5-C2E9-445E-BFFC-AF1833F3278E}" srcId="{864464BA-E680-485D-BBCE-3D59F0002E7F}" destId="{368EA491-1D54-4FE8-B53C-06CF04E9F759}" srcOrd="1" destOrd="0" parTransId="{94205E30-727C-4EE3-AF0A-1D4F2F8DA6A7}" sibTransId="{4D3BAC68-C272-4443-B9C8-35786D881AC5}"/>
    <dgm:cxn modelId="{1D444AFD-CE75-46AC-BB0F-BB2909758893}" type="presOf" srcId="{864464BA-E680-485D-BBCE-3D59F0002E7F}" destId="{096E6841-0BAB-4E36-BA69-268F97A69A21}" srcOrd="0" destOrd="0" presId="urn:microsoft.com/office/officeart/2005/8/layout/vList2"/>
    <dgm:cxn modelId="{3865207F-BCA8-48FA-8ACE-377DB5AC00A7}" type="presOf" srcId="{C629CDD4-0C9A-4504-B003-11293FE5C8B4}" destId="{F1811A0F-A146-4EE0-BE09-FB5482B83FEF}" srcOrd="0" destOrd="0" presId="urn:microsoft.com/office/officeart/2005/8/layout/vList2"/>
    <dgm:cxn modelId="{262BE843-9250-44EC-9DCE-1FCA464E2AC9}" type="presOf" srcId="{368EA491-1D54-4FE8-B53C-06CF04E9F759}" destId="{DBA3DE98-8826-4194-B9E3-F54DE983B593}" srcOrd="0" destOrd="0" presId="urn:microsoft.com/office/officeart/2005/8/layout/vList2"/>
    <dgm:cxn modelId="{94F64445-7CEA-4D6E-ADF1-C56E614EA5B5}" srcId="{864464BA-E680-485D-BBCE-3D59F0002E7F}" destId="{C2C635F8-51F7-4303-9AC0-B27A2341BC12}" srcOrd="3" destOrd="0" parTransId="{3466FED8-16DC-4BDA-BE49-1650DCB0112D}" sibTransId="{03FD7211-D56A-4A3F-B2D0-1D7EC16E6A26}"/>
    <dgm:cxn modelId="{09B229A8-4E37-4B07-88B0-B18E348EE8D1}" type="presOf" srcId="{C2C635F8-51F7-4303-9AC0-B27A2341BC12}" destId="{905B7898-4030-451B-827C-A0A27DA6061F}" srcOrd="0" destOrd="0" presId="urn:microsoft.com/office/officeart/2005/8/layout/vList2"/>
    <dgm:cxn modelId="{7B5879A5-4FA7-4C03-83EC-573C6A98947A}" type="presParOf" srcId="{096E6841-0BAB-4E36-BA69-268F97A69A21}" destId="{F1811A0F-A146-4EE0-BE09-FB5482B83FEF}" srcOrd="0" destOrd="0" presId="urn:microsoft.com/office/officeart/2005/8/layout/vList2"/>
    <dgm:cxn modelId="{2B4D713D-C0F4-48DA-802E-175C92A67A8A}" type="presParOf" srcId="{096E6841-0BAB-4E36-BA69-268F97A69A21}" destId="{5A15E784-B0C1-45CC-AC5C-2199EF0F8349}" srcOrd="1" destOrd="0" presId="urn:microsoft.com/office/officeart/2005/8/layout/vList2"/>
    <dgm:cxn modelId="{F81BDC11-EF03-4789-94EE-077C7ADB152A}" type="presParOf" srcId="{096E6841-0BAB-4E36-BA69-268F97A69A21}" destId="{DBA3DE98-8826-4194-B9E3-F54DE983B593}" srcOrd="2" destOrd="0" presId="urn:microsoft.com/office/officeart/2005/8/layout/vList2"/>
    <dgm:cxn modelId="{83F58D2E-4AF8-462F-9FD9-669F5E1D1FC1}" type="presParOf" srcId="{096E6841-0BAB-4E36-BA69-268F97A69A21}" destId="{85B59312-F633-4E7C-BC34-0ED5F9A6DB17}" srcOrd="3" destOrd="0" presId="urn:microsoft.com/office/officeart/2005/8/layout/vList2"/>
    <dgm:cxn modelId="{E1383F6B-D113-47BA-9362-8AF2B9A8AE4B}" type="presParOf" srcId="{096E6841-0BAB-4E36-BA69-268F97A69A21}" destId="{840491E6-64BF-44D6-BE75-380AB6746ACB}" srcOrd="4" destOrd="0" presId="urn:microsoft.com/office/officeart/2005/8/layout/vList2"/>
    <dgm:cxn modelId="{C17F96C2-55A0-4985-AE76-EDF9AE3B50EB}" type="presParOf" srcId="{096E6841-0BAB-4E36-BA69-268F97A69A21}" destId="{AD3CE5EB-4365-4442-A316-B9DB6292D5B7}" srcOrd="5" destOrd="0" presId="urn:microsoft.com/office/officeart/2005/8/layout/vList2"/>
    <dgm:cxn modelId="{F73A0E2F-4D2D-4764-BCA8-CFCA1BFEA1B0}" type="presParOf" srcId="{096E6841-0BAB-4E36-BA69-268F97A69A21}" destId="{905B7898-4030-451B-827C-A0A27DA606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4EE81-0BEA-4261-A821-3B1663DF36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4D928E-378E-4A31-92C6-A62A13D9E331}">
      <dgm:prSet custT="1"/>
      <dgm:spPr/>
      <dgm:t>
        <a:bodyPr/>
        <a:lstStyle/>
        <a:p>
          <a:r>
            <a:rPr lang="ru-RU" sz="2800" dirty="0"/>
            <a:t>Без договора</a:t>
          </a:r>
        </a:p>
      </dgm:t>
    </dgm:pt>
    <dgm:pt modelId="{44745490-3299-406E-9685-CC192E09B363}" type="parTrans" cxnId="{969A0855-E3F4-4931-AC51-BCBCC29A60A2}">
      <dgm:prSet/>
      <dgm:spPr/>
      <dgm:t>
        <a:bodyPr/>
        <a:lstStyle/>
        <a:p>
          <a:endParaRPr lang="ru-RU"/>
        </a:p>
      </dgm:t>
    </dgm:pt>
    <dgm:pt modelId="{2CDEEE2C-8D61-4D94-BAD1-1817046E3BBD}" type="sibTrans" cxnId="{969A0855-E3F4-4931-AC51-BCBCC29A60A2}">
      <dgm:prSet/>
      <dgm:spPr/>
      <dgm:t>
        <a:bodyPr/>
        <a:lstStyle/>
        <a:p>
          <a:endParaRPr lang="ru-RU"/>
        </a:p>
      </dgm:t>
    </dgm:pt>
    <dgm:pt modelId="{08E344A4-D9C2-419F-8D18-2A734162936B}">
      <dgm:prSet custT="1"/>
      <dgm:spPr/>
      <dgm:t>
        <a:bodyPr/>
        <a:lstStyle/>
        <a:p>
          <a:r>
            <a:rPr lang="ru-RU" sz="2800"/>
            <a:t>Без комиссий</a:t>
          </a:r>
        </a:p>
      </dgm:t>
    </dgm:pt>
    <dgm:pt modelId="{F3995760-7E5C-483D-A12D-7C3F5116A468}" type="parTrans" cxnId="{F89244E0-02BD-4ED2-8E0D-79EF07DFA9DF}">
      <dgm:prSet/>
      <dgm:spPr/>
      <dgm:t>
        <a:bodyPr/>
        <a:lstStyle/>
        <a:p>
          <a:endParaRPr lang="ru-RU"/>
        </a:p>
      </dgm:t>
    </dgm:pt>
    <dgm:pt modelId="{BE93BDFA-0493-46A2-B2AD-96D2DC163617}" type="sibTrans" cxnId="{F89244E0-02BD-4ED2-8E0D-79EF07DFA9DF}">
      <dgm:prSet/>
      <dgm:spPr/>
      <dgm:t>
        <a:bodyPr/>
        <a:lstStyle/>
        <a:p>
          <a:endParaRPr lang="ru-RU"/>
        </a:p>
      </dgm:t>
    </dgm:pt>
    <dgm:pt modelId="{C660911B-CDA9-40AD-A318-E1F656C2999F}">
      <dgm:prSet/>
      <dgm:spPr/>
      <dgm:t>
        <a:bodyPr/>
        <a:lstStyle/>
        <a:p>
          <a:r>
            <a:rPr lang="ru-RU"/>
            <a:t>Исключение — </a:t>
          </a:r>
          <a:r>
            <a:rPr lang="en-US"/>
            <a:t>Premium API (</a:t>
          </a:r>
          <a:r>
            <a:rPr lang="ru-RU"/>
            <a:t>то есть функционал, который не предусмотрен системой ДБО банка)</a:t>
          </a:r>
        </a:p>
      </dgm:t>
    </dgm:pt>
    <dgm:pt modelId="{B0925A98-0C37-459B-8344-70B553859CED}" type="parTrans" cxnId="{04C8F83D-C65D-45F9-B90C-BB468FEE9CE2}">
      <dgm:prSet/>
      <dgm:spPr/>
      <dgm:t>
        <a:bodyPr/>
        <a:lstStyle/>
        <a:p>
          <a:endParaRPr lang="ru-RU"/>
        </a:p>
      </dgm:t>
    </dgm:pt>
    <dgm:pt modelId="{57E93DD3-DA6E-4DD6-8345-ABF7FE596E74}" type="sibTrans" cxnId="{04C8F83D-C65D-45F9-B90C-BB468FEE9CE2}">
      <dgm:prSet/>
      <dgm:spPr/>
      <dgm:t>
        <a:bodyPr/>
        <a:lstStyle/>
        <a:p>
          <a:endParaRPr lang="ru-RU"/>
        </a:p>
      </dgm:t>
    </dgm:pt>
    <dgm:pt modelId="{368B05EC-F6AB-4925-B959-386792ED8E51}" type="pres">
      <dgm:prSet presAssocID="{9764EE81-0BEA-4261-A821-3B1663DF3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8A9CD-0799-4F19-80ED-E4766D8EDD87}" type="pres">
      <dgm:prSet presAssocID="{D04D928E-378E-4A31-92C6-A62A13D9E3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C6D4-ADC0-400C-A5AE-EBEE0494F9C4}" type="pres">
      <dgm:prSet presAssocID="{2CDEEE2C-8D61-4D94-BAD1-1817046E3BBD}" presName="spacer" presStyleCnt="0"/>
      <dgm:spPr/>
    </dgm:pt>
    <dgm:pt modelId="{BF9A7219-3DCD-435C-A3FE-71D65B59786C}" type="pres">
      <dgm:prSet presAssocID="{08E344A4-D9C2-419F-8D18-2A73416293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32AB5-FE6B-4176-B7D7-FBE84B981F19}" type="pres">
      <dgm:prSet presAssocID="{BE93BDFA-0493-46A2-B2AD-96D2DC163617}" presName="spacer" presStyleCnt="0"/>
      <dgm:spPr/>
    </dgm:pt>
    <dgm:pt modelId="{787F5E2E-F21C-4BDF-84A3-12EC804F3341}" type="pres">
      <dgm:prSet presAssocID="{C660911B-CDA9-40AD-A318-E1F656C299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244E0-02BD-4ED2-8E0D-79EF07DFA9DF}" srcId="{9764EE81-0BEA-4261-A821-3B1663DF361E}" destId="{08E344A4-D9C2-419F-8D18-2A734162936B}" srcOrd="1" destOrd="0" parTransId="{F3995760-7E5C-483D-A12D-7C3F5116A468}" sibTransId="{BE93BDFA-0493-46A2-B2AD-96D2DC163617}"/>
    <dgm:cxn modelId="{04C8F83D-C65D-45F9-B90C-BB468FEE9CE2}" srcId="{9764EE81-0BEA-4261-A821-3B1663DF361E}" destId="{C660911B-CDA9-40AD-A318-E1F656C2999F}" srcOrd="2" destOrd="0" parTransId="{B0925A98-0C37-459B-8344-70B553859CED}" sibTransId="{57E93DD3-DA6E-4DD6-8345-ABF7FE596E74}"/>
    <dgm:cxn modelId="{8908FA7A-7DD6-406B-8203-CD48A454356D}" type="presOf" srcId="{9764EE81-0BEA-4261-A821-3B1663DF361E}" destId="{368B05EC-F6AB-4925-B959-386792ED8E51}" srcOrd="0" destOrd="0" presId="urn:microsoft.com/office/officeart/2005/8/layout/vList2"/>
    <dgm:cxn modelId="{969A0855-E3F4-4931-AC51-BCBCC29A60A2}" srcId="{9764EE81-0BEA-4261-A821-3B1663DF361E}" destId="{D04D928E-378E-4A31-92C6-A62A13D9E331}" srcOrd="0" destOrd="0" parTransId="{44745490-3299-406E-9685-CC192E09B363}" sibTransId="{2CDEEE2C-8D61-4D94-BAD1-1817046E3BBD}"/>
    <dgm:cxn modelId="{BF586976-05F7-4A2B-A4DB-9538E653611C}" type="presOf" srcId="{D04D928E-378E-4A31-92C6-A62A13D9E331}" destId="{3FB8A9CD-0799-4F19-80ED-E4766D8EDD87}" srcOrd="0" destOrd="0" presId="urn:microsoft.com/office/officeart/2005/8/layout/vList2"/>
    <dgm:cxn modelId="{7DE4F29C-9C44-449D-9C77-3C031C4AB999}" type="presOf" srcId="{08E344A4-D9C2-419F-8D18-2A734162936B}" destId="{BF9A7219-3DCD-435C-A3FE-71D65B59786C}" srcOrd="0" destOrd="0" presId="urn:microsoft.com/office/officeart/2005/8/layout/vList2"/>
    <dgm:cxn modelId="{419629C6-3272-4EB7-84EE-E45BF67A89C5}" type="presOf" srcId="{C660911B-CDA9-40AD-A318-E1F656C2999F}" destId="{787F5E2E-F21C-4BDF-84A3-12EC804F3341}" srcOrd="0" destOrd="0" presId="urn:microsoft.com/office/officeart/2005/8/layout/vList2"/>
    <dgm:cxn modelId="{52E29EF5-BDC4-450B-8413-3BEB07C64B23}" type="presParOf" srcId="{368B05EC-F6AB-4925-B959-386792ED8E51}" destId="{3FB8A9CD-0799-4F19-80ED-E4766D8EDD87}" srcOrd="0" destOrd="0" presId="urn:microsoft.com/office/officeart/2005/8/layout/vList2"/>
    <dgm:cxn modelId="{BEC5FD6C-326D-49EC-BF3F-2F43C9598BD5}" type="presParOf" srcId="{368B05EC-F6AB-4925-B959-386792ED8E51}" destId="{C3CFC6D4-ADC0-400C-A5AE-EBEE0494F9C4}" srcOrd="1" destOrd="0" presId="urn:microsoft.com/office/officeart/2005/8/layout/vList2"/>
    <dgm:cxn modelId="{135D6994-4814-472E-9D00-940786C316B0}" type="presParOf" srcId="{368B05EC-F6AB-4925-B959-386792ED8E51}" destId="{BF9A7219-3DCD-435C-A3FE-71D65B59786C}" srcOrd="2" destOrd="0" presId="urn:microsoft.com/office/officeart/2005/8/layout/vList2"/>
    <dgm:cxn modelId="{92667D25-E8B4-491C-8BF8-01078D7D04E4}" type="presParOf" srcId="{368B05EC-F6AB-4925-B959-386792ED8E51}" destId="{58032AB5-FE6B-4176-B7D7-FBE84B981F19}" srcOrd="3" destOrd="0" presId="urn:microsoft.com/office/officeart/2005/8/layout/vList2"/>
    <dgm:cxn modelId="{96FCB308-DACE-4074-900A-5D6D498D1376}" type="presParOf" srcId="{368B05EC-F6AB-4925-B959-386792ED8E51}" destId="{787F5E2E-F21C-4BDF-84A3-12EC804F33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19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414777"/>
            <a:ext cx="2628900" cy="575742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414777"/>
            <a:ext cx="7734300" cy="575742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7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5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1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8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63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4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2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8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7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97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55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4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63705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2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88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43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60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2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60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18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3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12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82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86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38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97278" y="1845734"/>
            <a:ext cx="4937761" cy="402336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4106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5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-1" y="6334316"/>
            <a:ext cx="12192003" cy="65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 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404368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64530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82818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101106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9509C2-A689-47ED-B733-38C9D12BB3D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868414-6A6F-4A25-B34E-DB276FB121F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2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ngelbc.wordpress.com/2011/08/10/starbucks-y-las-campanas-virales-falsa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lickr.com/photos/orijinal/5430218994" TargetMode="Externa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fix-ios-10-installation-errors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ed.ru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tmp"/><Relationship Id="rId4" Type="http://schemas.openxmlformats.org/officeDocument/2006/relationships/hyperlink" Target="http://www.&#1094;&#1072;&#1092;&#1090;.&#1088;&#1092;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333" y="1"/>
            <a:ext cx="2370667" cy="1839462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 noGrp="1"/>
          </p:cNvSpPr>
          <p:nvPr>
            <p:ph type="ctr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spc="-100"/>
            </a:lvl1pPr>
          </a:lstStyle>
          <a:p>
            <a:r>
              <a:rPr lang="ru-RU" sz="5400" dirty="0"/>
              <a:t>Вторая платежная Директива ЕС: новые регулятивные подходы </a:t>
            </a:r>
            <a:br>
              <a:rPr lang="ru-RU" sz="5400" dirty="0"/>
            </a:br>
            <a:r>
              <a:rPr lang="ru-RU" sz="5400" dirty="0"/>
              <a:t>на рынке платежей</a:t>
            </a:r>
            <a:endParaRPr sz="5400" dirty="0"/>
          </a:p>
        </p:txBody>
      </p:sp>
      <p:sp>
        <p:nvSpPr>
          <p:cNvPr id="130" name="Подзаголовок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lnSpc>
                <a:spcPct val="81000"/>
              </a:lnSpc>
              <a:defRPr sz="2200" spc="100"/>
            </a:pPr>
            <a:r>
              <a:rPr lang="ru-RU" dirty="0"/>
              <a:t>Виктор </a:t>
            </a:r>
            <a:r>
              <a:rPr lang="ru-RU" dirty="0" err="1"/>
              <a:t>Достов</a:t>
            </a:r>
            <a:endParaRPr spc="200" dirty="0"/>
          </a:p>
          <a:p>
            <a:pPr>
              <a:lnSpc>
                <a:spcPct val="81000"/>
              </a:lnSpc>
              <a:defRPr sz="2200" spc="100"/>
            </a:pPr>
            <a:r>
              <a:rPr lang="ru-RU" dirty="0"/>
              <a:t>Председатель ассоциации рынка электронных денег и денежных переводов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46F52B-900C-47ED-835D-43DBC1A858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71" y="157476"/>
            <a:ext cx="1354074" cy="12514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Интерфейс и счет разделены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295" y="1612891"/>
            <a:ext cx="1237276" cy="123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3" y="2371276"/>
            <a:ext cx="865991" cy="86599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874447" y="1894955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Посредник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328025" y="2538204"/>
            <a:ext cx="1229711" cy="5423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право 2"/>
          <p:cNvSpPr/>
          <p:nvPr/>
        </p:nvSpPr>
        <p:spPr>
          <a:xfrm rot="10346427">
            <a:off x="7211991" y="2321953"/>
            <a:ext cx="1053958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295" y="2821903"/>
            <a:ext cx="1237276" cy="1237276"/>
          </a:xfrm>
          <a:prstGeom prst="rect">
            <a:avLst/>
          </a:prstGeom>
        </p:spPr>
      </p:pic>
      <p:sp>
        <p:nvSpPr>
          <p:cNvPr id="10" name="Стрелка вправо 10"/>
          <p:cNvSpPr/>
          <p:nvPr/>
        </p:nvSpPr>
        <p:spPr>
          <a:xfrm rot="11393921">
            <a:off x="7217859" y="2985787"/>
            <a:ext cx="999432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183" y="4176455"/>
            <a:ext cx="10021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Посредник, с разрешения клиента, получает доступ к его счетам, информации о его продуктах и их использовании.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Посредники специальным образом регулируются, но требования к ним ниже, так как деньгами они не оперируют</a:t>
            </a:r>
          </a:p>
        </p:txBody>
      </p:sp>
    </p:spTree>
    <p:extLst>
      <p:ext uri="{BB962C8B-B14F-4D97-AF65-F5344CB8AC3E}">
        <p14:creationId xmlns:p14="http://schemas.microsoft.com/office/powerpoint/2010/main" val="223997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2ABB703-2B0E-4C3B-B4A2-F3973548E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A73093-4B9D-420D-B17E-52293703A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5DA498-D9A2-4DA9-B9DA-B3776E08C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C21570E-E159-49A6-9891-FA397B7A92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9B6B03-19C2-43CD-ACA7-15C39D9F2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0C478-59D3-4A8F-8386-AF32259F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400" dirty="0"/>
              <a:t>Открытые </a:t>
            </a:r>
            <a:r>
              <a:rPr lang="en-US" sz="4400" dirty="0"/>
              <a:t>API </a:t>
            </a:r>
            <a:r>
              <a:rPr lang="ru-RU" sz="4400" dirty="0"/>
              <a:t>предоставляются </a:t>
            </a:r>
            <a:endParaRPr lang="en-US" sz="4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A2EF588-E2C3-4BD1-B140-A05B5214C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61006"/>
              </p:ext>
            </p:extLst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93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Концепция доступа к счетам</a:t>
            </a:r>
            <a:r>
              <a:rPr lang="en-US" dirty="0"/>
              <a:t> (XS2A)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398" y="1784146"/>
            <a:ext cx="1237276" cy="1237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129" y="2463337"/>
            <a:ext cx="1218121" cy="12181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04660" y="2157997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Account Information Service Provider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148492" y="2801247"/>
            <a:ext cx="1229711" cy="5423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255" y="5106176"/>
            <a:ext cx="913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AISP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агрегируют информацию обо всех счетах в одном интерфейсе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Mint,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AnyBalance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Moven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346427">
            <a:off x="9144001" y="232845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562" y="2905330"/>
            <a:ext cx="1237276" cy="12372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1393921">
            <a:off x="9256839" y="3413267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33" y="1939954"/>
            <a:ext cx="2974670" cy="30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740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Концепция доступа к счетам</a:t>
            </a:r>
            <a:r>
              <a:rPr lang="en-US" dirty="0"/>
              <a:t> (XS2A)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58296" y="2154824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Payment initiation service provider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540" y="4595147"/>
            <a:ext cx="9578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PISP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выступает посредником между клиентом и его банковским счетом: создает удобный интерфейс для составления и передачи распоряжений о переводе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ZAPP,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Рокетбанк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8522459" y="285297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090" y="2450586"/>
            <a:ext cx="1237276" cy="12372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5349968" y="285297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283" y="2256524"/>
            <a:ext cx="1625397" cy="1625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11" y="2415035"/>
            <a:ext cx="1595602" cy="127648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10800000">
            <a:off x="2905014" y="2852971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51540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0"/>
          <p:cNvSpPr/>
          <p:nvPr/>
        </p:nvSpPr>
        <p:spPr>
          <a:xfrm>
            <a:off x="-1" y="-1"/>
            <a:ext cx="12192003" cy="6334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6" name="Rectangle 12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Rectangle 14"/>
          <p:cNvSpPr/>
          <p:nvPr/>
        </p:nvSpPr>
        <p:spPr>
          <a:xfrm>
            <a:off x="14" y="6334316"/>
            <a:ext cx="12191987" cy="6648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Straight Connector 16"/>
          <p:cNvSpPr/>
          <p:nvPr/>
        </p:nvSpPr>
        <p:spPr>
          <a:xfrm>
            <a:off x="4974769" y="2086187"/>
            <a:ext cx="6089770" cy="1"/>
          </a:xfrm>
          <a:prstGeom prst="line">
            <a:avLst/>
          </a:prstGeom>
          <a:ln w="6350">
            <a:solidFill>
              <a:srgbClr val="808080">
                <a:alpha val="90000"/>
              </a:srgbClr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98" y="640080"/>
            <a:ext cx="4001317" cy="531440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Заголовок 1"/>
          <p:cNvSpPr txBox="1">
            <a:spLocks noGrp="1"/>
          </p:cNvSpPr>
          <p:nvPr>
            <p:ph type="title"/>
          </p:nvPr>
        </p:nvSpPr>
        <p:spPr>
          <a:xfrm>
            <a:off x="4974771" y="634945"/>
            <a:ext cx="6574973" cy="145075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905255">
              <a:defRPr sz="4356" spc="-99"/>
            </a:lvl1pPr>
          </a:lstStyle>
          <a:p>
            <a:r>
              <a:rPr dirty="0"/>
              <a:t>VISA, </a:t>
            </a:r>
            <a:r>
              <a:rPr dirty="0" err="1"/>
              <a:t>Mastercard</a:t>
            </a:r>
            <a:r>
              <a:rPr dirty="0"/>
              <a:t> </a:t>
            </a:r>
            <a:r>
              <a:rPr lang="ru-RU" dirty="0"/>
              <a:t>и другие давно внедрили такой подход</a:t>
            </a:r>
            <a:endParaRPr dirty="0"/>
          </a:p>
        </p:txBody>
      </p:sp>
      <p:sp>
        <p:nvSpPr>
          <p:cNvPr id="151" name="TextBox 5"/>
          <p:cNvSpPr txBox="1"/>
          <p:nvPr/>
        </p:nvSpPr>
        <p:spPr>
          <a:xfrm>
            <a:off x="4974768" y="2198914"/>
            <a:ext cx="6574974" cy="367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(Почти) открытые стандарты для интерфейсов</a:t>
            </a:r>
          </a:p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(Практически) универсальны</a:t>
            </a:r>
          </a:p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3200">
                <a:solidFill>
                  <a:srgbClr val="404040"/>
                </a:solidFill>
              </a:defRPr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Тем не менее, дороги и не всегда удобны</a:t>
            </a:r>
          </a:p>
        </p:txBody>
      </p:sp>
    </p:spTree>
    <p:extLst>
      <p:ext uri="{BB962C8B-B14F-4D97-AF65-F5344CB8AC3E}">
        <p14:creationId xmlns:p14="http://schemas.microsoft.com/office/powerpoint/2010/main" val="31097545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0"/>
          <p:cNvSpPr/>
          <p:nvPr/>
        </p:nvSpPr>
        <p:spPr>
          <a:xfrm>
            <a:off x="1" y="-3100675"/>
            <a:ext cx="12192003" cy="6334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6" name="Rectangle 12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Rectangle 14"/>
          <p:cNvSpPr/>
          <p:nvPr/>
        </p:nvSpPr>
        <p:spPr>
          <a:xfrm>
            <a:off x="14" y="6334316"/>
            <a:ext cx="12191987" cy="6648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Straight Connector 16"/>
          <p:cNvSpPr/>
          <p:nvPr/>
        </p:nvSpPr>
        <p:spPr>
          <a:xfrm>
            <a:off x="4974769" y="2086187"/>
            <a:ext cx="6089770" cy="1"/>
          </a:xfrm>
          <a:prstGeom prst="line">
            <a:avLst/>
          </a:prstGeom>
          <a:ln w="6350">
            <a:solidFill>
              <a:srgbClr val="808080">
                <a:alpha val="90000"/>
              </a:srgbClr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98" y="640080"/>
            <a:ext cx="4001317" cy="531440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Заголовок 1"/>
          <p:cNvSpPr txBox="1">
            <a:spLocks noGrp="1"/>
          </p:cNvSpPr>
          <p:nvPr>
            <p:ph type="title"/>
          </p:nvPr>
        </p:nvSpPr>
        <p:spPr>
          <a:xfrm>
            <a:off x="4974771" y="634945"/>
            <a:ext cx="6574973" cy="1450758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905255">
              <a:defRPr sz="4356" spc="-99"/>
            </a:lvl1pPr>
          </a:lstStyle>
          <a:p>
            <a:r>
              <a:rPr lang="en-US" dirty="0"/>
              <a:t>BOFA case</a:t>
            </a:r>
            <a:endParaRPr dirty="0"/>
          </a:p>
        </p:txBody>
      </p:sp>
      <p:sp>
        <p:nvSpPr>
          <p:cNvPr id="151" name="TextBox 5"/>
          <p:cNvSpPr txBox="1"/>
          <p:nvPr/>
        </p:nvSpPr>
        <p:spPr>
          <a:xfrm>
            <a:off x="4974768" y="2198914"/>
            <a:ext cx="6574974" cy="367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lang="ru-RU" sz="3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Борьба с </a:t>
            </a: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screen-scrapping, Intuit, </a:t>
            </a:r>
            <a:r>
              <a:rPr lang="en-US" sz="3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Yodlee</a:t>
            </a: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 , 2015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lang="ru-RU" sz="3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Формально выигранный суд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3200">
                <a:solidFill>
                  <a:srgbClr val="404040"/>
                </a:solidFill>
              </a:defRPr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Под давлением клиентов открыли интерфейсы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endParaRPr lang="en-US" sz="30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cs typeface="Calibri"/>
            </a:endParaRPr>
          </a:p>
          <a:p>
            <a:pPr marL="315310" marR="0" lvl="0" indent="-315310" algn="l" defTabSz="914400" rtl="0" eaLnBrk="1" fontAlgn="auto" latinLnBrk="0" hangingPunct="0">
              <a:lnSpc>
                <a:spcPct val="72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Trebuchet MS"/>
              <a:buChar char="•"/>
              <a:tabLst/>
              <a:defRPr sz="2900">
                <a:solidFill>
                  <a:srgbClr val="404040"/>
                </a:solidFill>
              </a:defRPr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2017</a:t>
            </a: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г. -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добровольный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Open</a:t>
            </a: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Calibri"/>
              </a:rPr>
              <a:t>API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8470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400" dirty="0"/>
              <a:t>Как заставить это работать на практике?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72" y="2124896"/>
            <a:ext cx="2479456" cy="1460124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683" y="1930731"/>
            <a:ext cx="1848453" cy="1848453"/>
          </a:xfrm>
        </p:spPr>
      </p:pic>
      <p:sp>
        <p:nvSpPr>
          <p:cNvPr id="7" name="Овал 6"/>
          <p:cNvSpPr/>
          <p:nvPr/>
        </p:nvSpPr>
        <p:spPr>
          <a:xfrm>
            <a:off x="1881351" y="1940557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Third Party Provider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931361" y="2691641"/>
            <a:ext cx="871866" cy="4939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7388772" y="2691641"/>
            <a:ext cx="871866" cy="4939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6331" y="4139908"/>
            <a:ext cx="11519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Европейская служба банковского надзора разработала регулятивных технических стандартов – единого </a:t>
            </a:r>
            <a:r>
              <a:rPr lang="en-US" sz="2000" dirty="0"/>
              <a:t>API</a:t>
            </a:r>
            <a:r>
              <a:rPr lang="ru-RU" sz="2000" dirty="0"/>
              <a:t> не будет, но будут установлены требования к доступности интерфейсов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Берлинская группа по стандартизации работает над отраслевым стандартом банковского </a:t>
            </a:r>
            <a:r>
              <a:rPr lang="en-US" sz="2000" dirty="0"/>
              <a:t>API</a:t>
            </a:r>
          </a:p>
          <a:p>
            <a:pPr algn="ctr"/>
            <a:endParaRPr lang="en-US" sz="2000" dirty="0"/>
          </a:p>
          <a:p>
            <a:pPr algn="ctr"/>
            <a:r>
              <a:rPr lang="ru-RU" sz="2000" dirty="0"/>
              <a:t>В Великобритании работают над собственным общим </a:t>
            </a:r>
            <a:r>
              <a:rPr lang="en-US" sz="2000" dirty="0"/>
              <a:t>API – </a:t>
            </a:r>
            <a:r>
              <a:rPr lang="ru-RU" sz="2000" dirty="0"/>
              <a:t>начали с расположения банкоматов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Ассоциация участников рынка электронных денег и денежных переводов "АЭД", 2016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082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2DA012-1414-493D-888F-5D99D0BDA3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29CBCE-21AE-419D-AC1F-8ACF510A66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3E6E9A-E23B-4195-8416-9AC77115C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11F0D-718F-4B7D-A9CA-50B3071D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Системы быстрых платежей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88757D-8E61-4402-B4F7-F36C1C186891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Мгновенные расчеты между банковскими счетами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Работают 24/7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27 августа 2017 г. – SEPA Inst</a:t>
            </a:r>
          </a:p>
        </p:txBody>
      </p:sp>
    </p:spTree>
    <p:extLst>
      <p:ext uri="{BB962C8B-B14F-4D97-AF65-F5344CB8AC3E}">
        <p14:creationId xmlns:p14="http://schemas.microsoft.com/office/powerpoint/2010/main" val="125727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DBF16A-B3D6-486F-B8C4-C6F2E41F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86726" y="1376801"/>
            <a:ext cx="4001315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639F4-2927-42B8-9B39-67DF9D60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Конкуренция картам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2759F-554B-48BB-B46C-FACF36D1860C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интерфейсы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мгновенных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платежей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составляют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эффективную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конкуренцию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картам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определенной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степени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Вторую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платежную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Директиву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назвать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антикарточной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составляет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альтернативу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прямому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тарифному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регулированию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3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27DBFA-F465-4142-83FC-C030C6737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49" y="1233150"/>
            <a:ext cx="4001315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EDC4A-C0BD-4161-8959-0B93833B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Антикарточная инициатива?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E3191D-FA67-4564-BADB-F82858AB5D4E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Accenture: к 2020 году доходы британских эмитентов снизятся на 27%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Ovum: к 2024 году объем платежей со счета на счет превысят объемы платежей в онлайне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2027 г. доля карточных операций в онлайне снизится с 40% до 11%</a:t>
            </a:r>
          </a:p>
        </p:txBody>
      </p:sp>
    </p:spTree>
    <p:extLst>
      <p:ext uri="{BB962C8B-B14F-4D97-AF65-F5344CB8AC3E}">
        <p14:creationId xmlns:p14="http://schemas.microsoft.com/office/powerpoint/2010/main" val="191172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FD6F60-6189-4B74-B185-3D75BD2E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Может ли регулирование стать главным стимулом появления инноваций?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D730D6-8B80-4F46-B675-1D3DCBA0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B15C7C-968D-4A3F-ABE0-6E01B444C1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74" y="2139671"/>
            <a:ext cx="4662938" cy="3501962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1394D01C-1375-415E-97EF-6BC547CD4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495243"/>
              </p:ext>
            </p:extLst>
          </p:nvPr>
        </p:nvGraphicFramePr>
        <p:xfrm>
          <a:off x="6560377" y="2139671"/>
          <a:ext cx="5084776" cy="343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45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D2DEE-51F6-4CFC-B090-3AE3A464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услуга стандартизируется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442972E-89AA-424D-99E3-98D54CC4B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28" y="2235370"/>
            <a:ext cx="5982201" cy="40227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256284-CDBB-4FCF-856D-CA832862FD70}"/>
              </a:ext>
            </a:extLst>
          </p:cNvPr>
          <p:cNvSpPr txBox="1"/>
          <p:nvPr/>
        </p:nvSpPr>
        <p:spPr>
          <a:xfrm>
            <a:off x="6646844" y="2205197"/>
            <a:ext cx="5299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банка остаётся базовая услуга счета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Вариативность переносится на уровень интерфейсов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Теряются отличия между разными банками</a:t>
            </a:r>
          </a:p>
        </p:txBody>
      </p:sp>
    </p:spTree>
    <p:extLst>
      <p:ext uri="{BB962C8B-B14F-4D97-AF65-F5344CB8AC3E}">
        <p14:creationId xmlns:p14="http://schemas.microsoft.com/office/powerpoint/2010/main" val="27647817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D2DEE-51F6-4CFC-B090-3AE3A464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банков возможны разные стратегии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442972E-89AA-424D-99E3-98D54CC4B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28" y="2235370"/>
            <a:ext cx="5982201" cy="40227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256284-CDBB-4FCF-856D-CA832862FD70}"/>
              </a:ext>
            </a:extLst>
          </p:cNvPr>
          <p:cNvSpPr txBox="1"/>
          <p:nvPr/>
        </p:nvSpPr>
        <p:spPr>
          <a:xfrm>
            <a:off x="6646844" y="2205197"/>
            <a:ext cx="5299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Пассивная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 минимальных требований закона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платных 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Premium API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суперскорингов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Самому стать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PISP/AISP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1924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924E2E-3FDD-4ED9-8C1A-AB919F2D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A80A5-F189-49FE-93BD-DB2B99FC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Банки как  посредники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BAE9F6-30C9-4533-B423-5AD21C84A814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Скоринг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клиентов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других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банков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Конкуренция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интерфейсами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личными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финансами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4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1AE25-34B4-452B-A62B-8D67EAA3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anchor="ctr">
            <a:normAutofit/>
          </a:bodyPr>
          <a:lstStyle/>
          <a:p>
            <a:r>
              <a:rPr lang="ru-RU" sz="3700" dirty="0"/>
              <a:t>Магазины как посредники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26171" y="2147587"/>
            <a:ext cx="6574973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Магазины могут стать посредниками, случай </a:t>
            </a:r>
            <a:r>
              <a:rPr lang="en-US" sz="3200" dirty="0"/>
              <a:t>Alibaba</a:t>
            </a: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В онлайне – достаточно ввести логин и пароль от своего интернет-банка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В </a:t>
            </a:r>
            <a:r>
              <a:rPr lang="ru-RU" sz="3200" dirty="0" err="1"/>
              <a:t>оффлайне</a:t>
            </a:r>
            <a:r>
              <a:rPr lang="ru-RU" sz="3200" dirty="0"/>
              <a:t> – магазины смогут выдавать собственные платежные инструменты: карты или мобильные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20838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2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A18D4F-1614-4466-988E-F3B453EAB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AC8BBD-DD98-4DE8-A829-78C7595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368409"/>
            <a:ext cx="6405063" cy="1450757"/>
          </a:xfrm>
        </p:spPr>
        <p:txBody>
          <a:bodyPr anchor="ctr">
            <a:normAutofit/>
          </a:bodyPr>
          <a:lstStyle/>
          <a:p>
            <a:r>
              <a:rPr lang="ru-RU" dirty="0"/>
              <a:t>Карта </a:t>
            </a:r>
            <a:r>
              <a:rPr lang="en-US" dirty="0"/>
              <a:t>Starbucks</a:t>
            </a:r>
            <a:endParaRPr lang="ru-R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Запущена в 2008 году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В 2016 году в США и Канаде 41% платежей совершала с использованием карты </a:t>
            </a:r>
            <a:r>
              <a:rPr lang="en-US" sz="2800" dirty="0"/>
              <a:t>Starbucks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Клиенты внесли на карты </a:t>
            </a:r>
            <a:r>
              <a:rPr lang="en-US" sz="2800" dirty="0"/>
              <a:t>$</a:t>
            </a:r>
            <a:r>
              <a:rPr lang="ru-RU" sz="2800" dirty="0"/>
              <a:t> 1,2 млрд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42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BC6760-1EFC-4B66-AA03-2D225E3B1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796BB-31ED-412C-8170-ACA3B562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интерфейсы</a:t>
            </a:r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D7E932-F55A-4818-9ECC-3AA3DFAAB73D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Постоянные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обновления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«по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воздуху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распространятся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платежную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инфраструктуру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Постепенный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отказ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тяжелой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физической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инфраструктуры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Планшеты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смартфоны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станут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основными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интерфейсами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стороне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плательщика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и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стороне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продавца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2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4CFCD50F-4BF3-4733-BD42-5567080A70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B07ECB0-AC96-4F4F-AB0C-44EA1353C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4D683B1-E7B7-4AF5-8BF1-00757F13FB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622A300-A12E-4C3D-A574-71AFFA8F2B5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24F77B6-3AFC-4981-A39A-15994073E1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7D21A87-2874-4438-84BA-E02F7C6327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7C2466A-2320-4205-BDC2-056CD8BC2C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0A69F5-520C-404C-9614-071AAE138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193299-D216-4A15-BFA6-5EB67B0A5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6" y="856278"/>
            <a:ext cx="2784700" cy="23391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854B5C-D457-4802-BE0C-749B10AA2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752" y="3069855"/>
            <a:ext cx="2295082" cy="22950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796BB-31ED-412C-8170-ACA3B562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Новые интерфейсы?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D7E932-F55A-4818-9ECC-3AA3DFAAB73D}"/>
              </a:ext>
            </a:extLst>
          </p:cNvPr>
          <p:cNvSpPr txBox="1"/>
          <p:nvPr/>
        </p:nvSpPr>
        <p:spPr>
          <a:xfrm>
            <a:off x="6728459" y="2198914"/>
            <a:ext cx="4821283" cy="367018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PSD2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стимулирует развитие Интернета вещей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Холодильник, машина, телевизор – будут подключаться напрямую к нашему банковскому счету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50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9E428-3D9B-4F86-B590-15A0AD66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dirty="0"/>
              <a:t>Возможные сценарии для </a:t>
            </a:r>
            <a:r>
              <a:rPr lang="ru-RU" sz="4000" dirty="0" err="1"/>
              <a:t>финтех</a:t>
            </a:r>
            <a:r>
              <a:rPr lang="ru-RU" sz="4000" dirty="0"/>
              <a:t>-стартапов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D157DD-2D47-4939-A6D6-90E512A7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" y="3349095"/>
            <a:ext cx="3028950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3168E-9DE6-428A-8F9E-CB6D65F94C7F}"/>
              </a:ext>
            </a:extLst>
          </p:cNvPr>
          <p:cNvSpPr txBox="1"/>
          <p:nvPr/>
        </p:nvSpPr>
        <p:spPr>
          <a:xfrm>
            <a:off x="5215467" y="2009422"/>
            <a:ext cx="64346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 целом оценки оптимистичны — ожидается бум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Есть более осторожные оценки — например, возможность </a:t>
            </a:r>
            <a:r>
              <a:rPr lang="ru-RU" sz="3200" dirty="0" err="1"/>
              <a:t>олигополизации</a:t>
            </a:r>
            <a:r>
              <a:rPr lang="ru-RU" sz="3200" dirty="0"/>
              <a:t> рынка платежных интерфейсов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462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применения «открытого банкинга»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2200275"/>
            <a:ext cx="4246562" cy="344805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00700" y="1845735"/>
            <a:ext cx="555498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3000" dirty="0"/>
              <a:t>Некоторые банки уже начинают открывать свои информационные системы третьим сторонам</a:t>
            </a:r>
          </a:p>
          <a:p>
            <a:pPr marL="0" indent="0">
              <a:buNone/>
            </a:pPr>
            <a:endParaRPr lang="ru-R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Nordea</a:t>
            </a:r>
            <a:r>
              <a:rPr lang="ru-RU" sz="3000" dirty="0"/>
              <a:t> открыла портал для разработчиков и за первые три дня получила заявки от 300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689121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angle 42"/>
          <p:cNvSpPr/>
          <p:nvPr/>
        </p:nvSpPr>
        <p:spPr>
          <a:xfrm>
            <a:off x="-1" y="-1"/>
            <a:ext cx="12192003" cy="6334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Rectangle 44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" name="Rectangle 46"/>
          <p:cNvSpPr/>
          <p:nvPr/>
        </p:nvSpPr>
        <p:spPr>
          <a:xfrm>
            <a:off x="14" y="6334316"/>
            <a:ext cx="12191987" cy="6648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4" name="Straight Connector 48"/>
          <p:cNvSpPr/>
          <p:nvPr/>
        </p:nvSpPr>
        <p:spPr>
          <a:xfrm>
            <a:off x="4974769" y="2086187"/>
            <a:ext cx="6089770" cy="1"/>
          </a:xfrm>
          <a:prstGeom prst="line">
            <a:avLst/>
          </a:prstGeom>
          <a:ln w="6350">
            <a:solidFill>
              <a:srgbClr val="808080">
                <a:alpha val="9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5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98" y="640080"/>
            <a:ext cx="4001317" cy="531440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Заголовок 1"/>
          <p:cNvSpPr txBox="1">
            <a:spLocks noGrp="1"/>
          </p:cNvSpPr>
          <p:nvPr>
            <p:ph type="title"/>
          </p:nvPr>
        </p:nvSpPr>
        <p:spPr>
          <a:xfrm>
            <a:off x="4974771" y="634945"/>
            <a:ext cx="6574973" cy="1450758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ru-RU" dirty="0"/>
              <a:t>Чего ожидать в будущем</a:t>
            </a:r>
            <a:r>
              <a:rPr dirty="0"/>
              <a:t>?</a:t>
            </a:r>
          </a:p>
        </p:txBody>
      </p:sp>
      <p:sp>
        <p:nvSpPr>
          <p:cNvPr id="347" name="TextBox 3"/>
          <p:cNvSpPr txBox="1"/>
          <p:nvPr/>
        </p:nvSpPr>
        <p:spPr>
          <a:xfrm>
            <a:off x="4974768" y="2198914"/>
            <a:ext cx="6574974" cy="367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97205" indent="-497205" defTabSz="795527">
              <a:lnSpc>
                <a:spcPct val="81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Trebuchet MS"/>
              <a:buChar char="•"/>
              <a:defRPr sz="3132">
                <a:solidFill>
                  <a:srgbClr val="404040"/>
                </a:solidFill>
              </a:defRPr>
            </a:pPr>
            <a:r>
              <a:rPr lang="ru-RU" dirty="0"/>
              <a:t>Нужно ли нам много банков в мире стандартных банковских счетов?</a:t>
            </a:r>
          </a:p>
          <a:p>
            <a:pPr marL="497205" indent="-497205" defTabSz="795527">
              <a:lnSpc>
                <a:spcPct val="81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Trebuchet MS"/>
              <a:buChar char="•"/>
              <a:defRPr sz="3132">
                <a:solidFill>
                  <a:srgbClr val="404040"/>
                </a:solidFill>
              </a:defRPr>
            </a:pPr>
            <a:endParaRPr dirty="0"/>
          </a:p>
          <a:p>
            <a:pPr marL="497205" indent="-497205" defTabSz="795527">
              <a:lnSpc>
                <a:spcPct val="81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Trebuchet MS"/>
              <a:buChar char="•"/>
              <a:defRPr sz="3132">
                <a:solidFill>
                  <a:srgbClr val="404040"/>
                </a:solidFill>
              </a:defRPr>
            </a:pPr>
            <a:r>
              <a:rPr lang="ru-RU" dirty="0"/>
              <a:t>Двигаемся ли мы в сторону монополии одного банка </a:t>
            </a:r>
            <a:br>
              <a:rPr lang="ru-RU" dirty="0"/>
            </a:br>
            <a:r>
              <a:rPr lang="ru-RU" dirty="0"/>
              <a:t>(или не банка)?</a:t>
            </a:r>
            <a:endParaRPr dirty="0"/>
          </a:p>
          <a:p>
            <a:pPr marL="497205" indent="-497205" defTabSz="795527">
              <a:lnSpc>
                <a:spcPct val="81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Trebuchet MS"/>
              <a:buChar char="•"/>
              <a:defRPr sz="3132">
                <a:solidFill>
                  <a:srgbClr val="40404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27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2ABB703-2B0E-4C3B-B4A2-F3973548E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A73093-4B9D-420D-B17E-52293703A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5DA498-D9A2-4DA9-B9DA-B3776E08C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C21570E-E159-49A6-9891-FA397B7A92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A670D7-B24A-46E0-82DB-7C5605F8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BAA612-0C4E-49DE-A02E-B0A42D0C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anchor="ctr">
            <a:normAutofit/>
          </a:bodyPr>
          <a:lstStyle/>
          <a:p>
            <a:r>
              <a:rPr lang="en-US" sz="3700" dirty="0" err="1"/>
              <a:t>Вторая</a:t>
            </a:r>
            <a:r>
              <a:rPr lang="en-US" sz="3700" dirty="0"/>
              <a:t> </a:t>
            </a:r>
            <a:r>
              <a:rPr lang="en-US" sz="3700" dirty="0" err="1"/>
              <a:t>платежная</a:t>
            </a:r>
            <a:r>
              <a:rPr lang="en-US" sz="3700" dirty="0"/>
              <a:t> </a:t>
            </a:r>
            <a:r>
              <a:rPr lang="en-US" sz="3700" dirty="0" err="1"/>
              <a:t>Директива</a:t>
            </a:r>
            <a:r>
              <a:rPr lang="ru-RU" sz="3700" dirty="0"/>
              <a:t> № 2015/2366</a:t>
            </a:r>
            <a:endParaRPr lang="en-US" sz="3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0CE3CD-C2AA-4812-9B8D-6986BFDF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Принята в 2015 году и заменила предыдущую редакцию Директивы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 err="1"/>
              <a:t>Положения</a:t>
            </a:r>
            <a:r>
              <a:rPr lang="en-US" sz="2400" dirty="0"/>
              <a:t> </a:t>
            </a:r>
            <a:r>
              <a:rPr lang="en-US" sz="2400" dirty="0" err="1"/>
              <a:t>будут</a:t>
            </a:r>
            <a:r>
              <a:rPr lang="en-US" sz="2400" dirty="0"/>
              <a:t> </a:t>
            </a:r>
            <a:r>
              <a:rPr lang="en-US" sz="2400" dirty="0" err="1"/>
              <a:t>реализованы</a:t>
            </a:r>
            <a:r>
              <a:rPr lang="en-US" sz="2400" dirty="0"/>
              <a:t> в </a:t>
            </a:r>
            <a:r>
              <a:rPr lang="en-US" sz="2400" dirty="0" err="1"/>
              <a:t>национальном</a:t>
            </a:r>
            <a:r>
              <a:rPr lang="en-US" sz="2400" dirty="0"/>
              <a:t> </a:t>
            </a:r>
            <a:r>
              <a:rPr lang="en-US" sz="2400" dirty="0" err="1"/>
              <a:t>законодательстве</a:t>
            </a:r>
            <a:r>
              <a:rPr lang="en-US" sz="2400" dirty="0"/>
              <a:t> </a:t>
            </a:r>
            <a:r>
              <a:rPr lang="ru-RU" sz="2400" dirty="0"/>
              <a:t>к январю 2018 года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Директива регулирует оказание платежных услуг на всей территории Европейского Союза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Многие ее положения выходят за пределы «открытого банкинга»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64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Аналитические материалы и переводы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35" y="1862661"/>
            <a:ext cx="2301368" cy="322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8491" y="5214130"/>
            <a:ext cx="4955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www.npaed.ru</a:t>
            </a:r>
            <a:r>
              <a:rPr lang="ru-RU" sz="3200" b="1" dirty="0"/>
              <a:t>   </a:t>
            </a:r>
            <a:r>
              <a:rPr lang="en-US" sz="3200" b="1" dirty="0">
                <a:hlinkClick r:id="rId4"/>
              </a:rPr>
              <a:t>www.</a:t>
            </a:r>
            <a:r>
              <a:rPr lang="ru-RU" sz="3200" b="1" dirty="0" err="1">
                <a:hlinkClick r:id="rId4"/>
              </a:rPr>
              <a:t>цафт.рф</a:t>
            </a:r>
            <a:r>
              <a:rPr lang="ru-RU" sz="3200" b="1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xmlns="" id="{DC159560-8308-4903-B574-500DFA5B7D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44" y="1876705"/>
            <a:ext cx="2321169" cy="321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Вырезка экрана">
            <a:extLst>
              <a:ext uri="{FF2B5EF4-FFF2-40B4-BE49-F238E27FC236}">
                <a16:creationId xmlns:a16="http://schemas.microsoft.com/office/drawing/2014/main" xmlns="" id="{1BD8571B-30B8-4A14-B1C2-3B75ACE6BC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054" y="1892652"/>
            <a:ext cx="2578215" cy="319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ырезка экрана">
            <a:extLst>
              <a:ext uri="{FF2B5EF4-FFF2-40B4-BE49-F238E27FC236}">
                <a16:creationId xmlns:a16="http://schemas.microsoft.com/office/drawing/2014/main" xmlns="" id="{1EE32FB1-3999-4980-B967-AD1AB55A0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10" y="1974431"/>
            <a:ext cx="2220964" cy="311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1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A49EFD3-A806-4D59-99F1-AA9AFAE4EF7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4C3C59-0688-4897-A297-9F2344FCB6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99" y="1838036"/>
            <a:ext cx="4001315" cy="2652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ru-RU" sz="3200" dirty="0"/>
              <a:t>Виктор Достов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Ассоциация участников рынка электронных денег и денежных переводов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+7 9</a:t>
            </a:r>
            <a:r>
              <a:rPr lang="ru-RU" sz="3200" dirty="0"/>
              <a:t>21</a:t>
            </a:r>
            <a:r>
              <a:rPr lang="en-US" sz="3200" dirty="0"/>
              <a:t> </a:t>
            </a:r>
            <a:r>
              <a:rPr lang="ru-RU" sz="3200" dirty="0"/>
              <a:t>963</a:t>
            </a:r>
            <a:r>
              <a:rPr lang="en-US" sz="3200" dirty="0"/>
              <a:t>-</a:t>
            </a:r>
            <a:r>
              <a:rPr lang="ru-RU" sz="3200" dirty="0"/>
              <a:t>8515</a:t>
            </a:r>
            <a:br>
              <a:rPr lang="ru-RU" sz="3200" dirty="0"/>
            </a:br>
            <a:r>
              <a:rPr lang="en-US" sz="3200" dirty="0"/>
              <a:t>dostov@npaed.ru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 fontScale="92500" lnSpcReduction="10000"/>
          </a:bodyPr>
          <a:lstStyle/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/>
              <a:t>Вторая платежная Директива ЕС: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новые регулятивные подходы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на рынке платежей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52ABB703-2B0E-4C3B-B4A2-F3973548E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2A73093-4B9D-420D-B17E-52293703A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95DA498-D9A2-4DA9-B9DA-B3776E08C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C21570E-E159-49A6-9891-FA397B7A92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15266"/>
            <a:ext cx="5451627" cy="3107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Почему банкинг становится «открытым»?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marR="0" lvl="0" indent="-28575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Регуляторы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начинают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задумываться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над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повышением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эффективности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рынка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Доминирование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карточных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платежных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систем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розничных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расчетах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42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Один из барьеров: «пакетирование»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343918" y="1851517"/>
            <a:ext cx="5565124" cy="1514856"/>
            <a:chOff x="3629079" y="1948336"/>
            <a:chExt cx="5565124" cy="15148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629079" y="2355246"/>
              <a:ext cx="533565" cy="110794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352" y="2445138"/>
              <a:ext cx="1529681" cy="9640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5403" y="1948336"/>
              <a:ext cx="1828800" cy="1514856"/>
            </a:xfrm>
            <a:prstGeom prst="rect">
              <a:avLst/>
            </a:prstGeom>
          </p:spPr>
        </p:pic>
        <p:sp>
          <p:nvSpPr>
            <p:cNvPr id="14" name="Крест 13"/>
            <p:cNvSpPr/>
            <p:nvPr/>
          </p:nvSpPr>
          <p:spPr>
            <a:xfrm>
              <a:off x="6337383" y="2643672"/>
              <a:ext cx="620358" cy="628229"/>
            </a:xfrm>
            <a:prstGeom prst="plus">
              <a:avLst>
                <a:gd name="adj" fmla="val 3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Левая круглая скобка 17"/>
          <p:cNvSpPr/>
          <p:nvPr/>
        </p:nvSpPr>
        <p:spPr>
          <a:xfrm rot="16200000">
            <a:off x="5741570" y="647054"/>
            <a:ext cx="252806" cy="569144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6447" y="4226095"/>
            <a:ext cx="9940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Счет и интерфейс для управления деньгами предоставляются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связке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 не менее, с точки зрения потребителя, это разные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38927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Один из барьеров: «пакетирование»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70" y="2938950"/>
            <a:ext cx="1868431" cy="1868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05" y="1871101"/>
            <a:ext cx="1214717" cy="1136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460" y="3224604"/>
            <a:ext cx="866808" cy="168088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36" y="5073873"/>
            <a:ext cx="1104752" cy="1104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16706" y="1871101"/>
            <a:ext cx="6013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Банки одновременно контролируют и деньги, и интерфейсы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«одна система, одна стратегия, универсальный сервис»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AT&amp;T, 1900-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 гг.)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310919" y="2004393"/>
            <a:ext cx="1716203" cy="3830341"/>
            <a:chOff x="2393257" y="1946514"/>
            <a:chExt cx="1716203" cy="3830341"/>
          </a:xfrm>
        </p:grpSpPr>
        <p:sp>
          <p:nvSpPr>
            <p:cNvPr id="23" name="Стрелка: вправо 22"/>
            <p:cNvSpPr/>
            <p:nvPr/>
          </p:nvSpPr>
          <p:spPr>
            <a:xfrm>
              <a:off x="2393257" y="3634739"/>
              <a:ext cx="1716203" cy="47685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Стрелка: изогнутая 23"/>
            <p:cNvSpPr/>
            <p:nvPr/>
          </p:nvSpPr>
          <p:spPr>
            <a:xfrm>
              <a:off x="2716026" y="1946514"/>
              <a:ext cx="1086523" cy="1821600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Стрелка: изогнутая 24"/>
            <p:cNvSpPr/>
            <p:nvPr/>
          </p:nvSpPr>
          <p:spPr>
            <a:xfrm flipV="1">
              <a:off x="2716026" y="3955530"/>
              <a:ext cx="1086523" cy="1821325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5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Тарифное регулирование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0" y="2239618"/>
            <a:ext cx="5588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 сожалению, тарифное регулирование себя  зачастую не оправдывает (причем не только в платежах)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Вместо поиска тарифных решений, на первый план выходит создание системы стимулов, побуждающих к более высокой эффективности/конкуренции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1"/>
          <a:stretch/>
        </p:blipFill>
        <p:spPr>
          <a:xfrm>
            <a:off x="381296" y="2149375"/>
            <a:ext cx="5478307" cy="2823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96" y="5178056"/>
            <a:ext cx="513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Доля банков в США, предлагающих бесплатное обслуживание счета*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643" y="6386851"/>
            <a:ext cx="606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</a:t>
            </a:r>
            <a:r>
              <a:rPr lang="en-US" sz="1200" dirty="0" err="1"/>
              <a:t>Zywicki</a:t>
            </a:r>
            <a:r>
              <a:rPr lang="en-US" sz="1200" dirty="0"/>
              <a:t> T.J, et al., Price Controls on Payment Card Interchange Fees: the U.S. experience, 2014</a:t>
            </a:r>
            <a:endParaRPr lang="ru-RU" sz="1200" dirty="0"/>
          </a:p>
        </p:txBody>
      </p:sp>
      <p:sp>
        <p:nvSpPr>
          <p:cNvPr id="8" name="Durbin amendment"/>
          <p:cNvSpPr/>
          <p:nvPr/>
        </p:nvSpPr>
        <p:spPr>
          <a:xfrm>
            <a:off x="1455996" y="2239618"/>
            <a:ext cx="2113532" cy="300382"/>
          </a:xfrm>
          <a:prstGeom prst="rightArrow">
            <a:avLst>
              <a:gd name="adj1" fmla="val 77098"/>
              <a:gd name="adj2" fmla="val 122036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lang="ru-RU" sz="1600" dirty="0"/>
              <a:t>Поправка </a:t>
            </a:r>
            <a:r>
              <a:rPr lang="ru-RU" sz="1600" dirty="0" err="1"/>
              <a:t>Дурбина</a:t>
            </a:r>
            <a:r>
              <a:rPr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9023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F5CE1-A0A9-439C-B2D6-34F1E694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Пример фиксированной связи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730077-7BB6-45BE-8BCE-8B43CB36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4" y="2887134"/>
            <a:ext cx="1905000" cy="19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7BEF35-07F0-4496-A773-D0AD7115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994" y="2688166"/>
            <a:ext cx="2558815" cy="2302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C4773A-452F-4C0C-9E3E-9B45B2715054}"/>
              </a:ext>
            </a:extLst>
          </p:cNvPr>
          <p:cNvSpPr txBox="1"/>
          <p:nvPr/>
        </p:nvSpPr>
        <p:spPr>
          <a:xfrm>
            <a:off x="2380870" y="3608801"/>
            <a:ext cx="53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vs.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8CB89-4760-42DF-A811-7CF2EF312424}"/>
              </a:ext>
            </a:extLst>
          </p:cNvPr>
          <p:cNvSpPr txBox="1"/>
          <p:nvPr/>
        </p:nvSpPr>
        <p:spPr>
          <a:xfrm>
            <a:off x="6145671" y="2177640"/>
            <a:ext cx="5452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AT&amp;T </a:t>
            </a:r>
            <a:r>
              <a:rPr lang="ru-RU" sz="2000" dirty="0"/>
              <a:t>контролировала весь рынок – от телефонных станций до проводов и аппаратов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1957 г. </a:t>
            </a:r>
            <a:r>
              <a:rPr lang="en-US" sz="2000" dirty="0"/>
              <a:t>AT&amp;T</a:t>
            </a:r>
            <a:r>
              <a:rPr lang="ru-RU" sz="2000" dirty="0"/>
              <a:t> выиграла в суде против  производителей насадок на телефонные трубки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1970-х годов компания постепенно </a:t>
            </a:r>
            <a:r>
              <a:rPr lang="ru-RU" sz="2000" dirty="0" err="1"/>
              <a:t>девертикализировалась</a:t>
            </a:r>
            <a:r>
              <a:rPr lang="ru-RU" sz="2000" dirty="0"/>
              <a:t> и уже не контролировала производство телефонных аппаратов</a:t>
            </a:r>
          </a:p>
        </p:txBody>
      </p:sp>
    </p:spTree>
    <p:extLst>
      <p:ext uri="{BB962C8B-B14F-4D97-AF65-F5344CB8AC3E}">
        <p14:creationId xmlns:p14="http://schemas.microsoft.com/office/powerpoint/2010/main" val="377244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C2DD-6ABE-4DB6-9F19-0FDDA32A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400" dirty="0"/>
              <a:t>Открытый банкинг как </a:t>
            </a:r>
            <a:r>
              <a:rPr lang="ru-RU" sz="4400" dirty="0" err="1"/>
              <a:t>девертикализация</a:t>
            </a:r>
            <a:endParaRPr lang="ru-RU" sz="4400" dirty="0"/>
          </a:p>
        </p:txBody>
      </p:sp>
      <p:pic>
        <p:nvPicPr>
          <p:cNvPr id="4" name="Рисунок 5" descr="Рисунок 5">
            <a:extLst>
              <a:ext uri="{FF2B5EF4-FFF2-40B4-BE49-F238E27FC236}">
                <a16:creationId xmlns:a16="http://schemas.microsoft.com/office/drawing/2014/main" xmlns="" id="{865699A3-D0A0-430D-966C-1DC984A2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598" y="2670802"/>
            <a:ext cx="4764652" cy="31603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183530-768D-4ABF-AC9B-E594EAFCC0AF}"/>
              </a:ext>
            </a:extLst>
          </p:cNvPr>
          <p:cNvSpPr txBox="1"/>
          <p:nvPr/>
        </p:nvSpPr>
        <p:spPr>
          <a:xfrm>
            <a:off x="5730687" y="2195503"/>
            <a:ext cx="590325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PSD2 </a:t>
            </a:r>
            <a:r>
              <a:rPr lang="ru-RU" sz="2500" dirty="0"/>
              <a:t>лишает банки монополии на интерфейс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Банк обязан предоставить  доступ к счету клиента через специальный </a:t>
            </a:r>
            <a:r>
              <a:rPr lang="en-US" sz="2500" dirty="0"/>
              <a:t>API</a:t>
            </a:r>
            <a:r>
              <a:rPr lang="ru-RU" sz="2500" dirty="0"/>
              <a:t>, параметры которого сейчас обсуждаются</a:t>
            </a: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PISP </a:t>
            </a:r>
            <a:r>
              <a:rPr lang="ru-RU" sz="2500" dirty="0"/>
              <a:t>и </a:t>
            </a:r>
            <a:r>
              <a:rPr lang="en-US" sz="2500" dirty="0"/>
              <a:t>AISP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208904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Ретро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3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Ретро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A396955-3AC8-4820-B00C-CE278756C7A3}">
  <we:reference id="wa104178141" version="3.1.2.28" store="ru-RU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896</Words>
  <Application>Microsoft Office PowerPoint</Application>
  <PresentationFormat>Широкоэкранный</PresentationFormat>
  <Paragraphs>157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Ретро</vt:lpstr>
      <vt:lpstr>1_Ретро</vt:lpstr>
      <vt:lpstr>2_Ретро</vt:lpstr>
      <vt:lpstr>3_Ретро</vt:lpstr>
      <vt:lpstr>Вторая платежная Директива ЕС: новые регулятивные подходы  на рынке платежей</vt:lpstr>
      <vt:lpstr>Может ли регулирование стать главным стимулом появления инноваций?</vt:lpstr>
      <vt:lpstr>Вторая платежная Директива № 2015/2366</vt:lpstr>
      <vt:lpstr>Почему банкинг становится «открытым»?</vt:lpstr>
      <vt:lpstr>Один из барьеров: «пакетирование»</vt:lpstr>
      <vt:lpstr>Один из барьеров: «пакетирование»</vt:lpstr>
      <vt:lpstr>Тарифное регулирование</vt:lpstr>
      <vt:lpstr>Пример фиксированной связи</vt:lpstr>
      <vt:lpstr>Открытый банкинг как девертикализация</vt:lpstr>
      <vt:lpstr>Интерфейс и счет разделены</vt:lpstr>
      <vt:lpstr>Открытые API предоставляются </vt:lpstr>
      <vt:lpstr>Концепция доступа к счетам (XS2A)</vt:lpstr>
      <vt:lpstr>Концепция доступа к счетам (XS2A)</vt:lpstr>
      <vt:lpstr>VISA, Mastercard и другие давно внедрили такой подход</vt:lpstr>
      <vt:lpstr>BOFA case</vt:lpstr>
      <vt:lpstr>Как заставить это работать на практике?</vt:lpstr>
      <vt:lpstr>Системы быстрых платежей</vt:lpstr>
      <vt:lpstr>Конкуренция картам</vt:lpstr>
      <vt:lpstr>Антикарточная инициатива?</vt:lpstr>
      <vt:lpstr>Финансовая услуга стандартизируется</vt:lpstr>
      <vt:lpstr>У банков возможны разные стратегии</vt:lpstr>
      <vt:lpstr>Банки как  посредники</vt:lpstr>
      <vt:lpstr>Магазины как посредники</vt:lpstr>
      <vt:lpstr>Карта Starbucks</vt:lpstr>
      <vt:lpstr>Новые интерфейсы?</vt:lpstr>
      <vt:lpstr>Новые интерфейсы?</vt:lpstr>
      <vt:lpstr>Возможные сценарии для финтех-стартапов</vt:lpstr>
      <vt:lpstr>Опыт применения «открытого банкинга»</vt:lpstr>
      <vt:lpstr>Чего ожидать в будущем?</vt:lpstr>
      <vt:lpstr>Аналитические материалы и переводы</vt:lpstr>
      <vt:lpstr>Виктор Достов  Ассоциация участников рынка электронных денег и денежных переводов  +7 921 963-8515 dostov@npaed.ru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Платежи как социально значимая услуга.</dc:title>
  <dc:creator>Ann-PC</dc:creator>
  <cp:lastModifiedBy>ASROS07</cp:lastModifiedBy>
  <cp:revision>58</cp:revision>
  <dcterms:modified xsi:type="dcterms:W3CDTF">2018-03-19T08:07:05Z</dcterms:modified>
</cp:coreProperties>
</file>