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9"/>
  </p:notesMasterIdLst>
  <p:sldIdLst>
    <p:sldId id="322" r:id="rId2"/>
    <p:sldId id="273" r:id="rId3"/>
    <p:sldId id="301" r:id="rId4"/>
    <p:sldId id="302" r:id="rId5"/>
    <p:sldId id="304" r:id="rId6"/>
    <p:sldId id="320" r:id="rId7"/>
    <p:sldId id="308" r:id="rId8"/>
    <p:sldId id="310" r:id="rId9"/>
    <p:sldId id="312" r:id="rId10"/>
    <p:sldId id="315" r:id="rId11"/>
    <p:sldId id="323" r:id="rId12"/>
    <p:sldId id="318" r:id="rId13"/>
    <p:sldId id="287" r:id="rId14"/>
    <p:sldId id="272" r:id="rId15"/>
    <p:sldId id="289" r:id="rId16"/>
    <p:sldId id="290" r:id="rId17"/>
    <p:sldId id="297" r:id="rId18"/>
    <p:sldId id="298" r:id="rId19"/>
    <p:sldId id="300" r:id="rId20"/>
    <p:sldId id="292" r:id="rId21"/>
    <p:sldId id="293" r:id="rId22"/>
    <p:sldId id="294" r:id="rId23"/>
    <p:sldId id="295" r:id="rId24"/>
    <p:sldId id="296" r:id="rId25"/>
    <p:sldId id="326" r:id="rId26"/>
    <p:sldId id="328" r:id="rId27"/>
    <p:sldId id="329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3F7"/>
    <a:srgbClr val="2BAF21"/>
    <a:srgbClr val="1F497D"/>
    <a:srgbClr val="EF8A7F"/>
    <a:srgbClr val="EA6254"/>
    <a:srgbClr val="E95527"/>
    <a:srgbClr val="200D8F"/>
    <a:srgbClr val="00CC99"/>
    <a:srgbClr val="3CE4DC"/>
    <a:srgbClr val="B8FEEF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9455" autoAdjust="0"/>
    <p:restoredTop sz="94660"/>
  </p:normalViewPr>
  <p:slideViewPr>
    <p:cSldViewPr>
      <p:cViewPr>
        <p:scale>
          <a:sx n="100" d="100"/>
          <a:sy n="100" d="100"/>
        </p:scale>
        <p:origin x="-195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lnichenko\&#1056;&#1072;&#1073;&#1086;&#1095;&#1080;&#1081;%20&#1089;&#1090;&#1086;&#1083;\&#1076;&#1072;&#1085;&#1085;&#1099;&#1077;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lnichenko\&#1056;&#1072;&#1073;&#1086;&#1095;&#1080;&#1081;%20&#1089;&#1090;&#1086;&#1083;\&#1076;&#1072;&#1085;&#1085;&#1099;&#1077;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lnichenko\&#1056;&#1072;&#1073;&#1086;&#1095;&#1080;&#1081;%20&#1089;&#1090;&#1086;&#1083;\&#1076;&#1072;&#1085;&#1085;&#1099;&#1077;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lnichenko\&#1056;&#1072;&#1073;&#1086;&#1095;&#1080;&#1081;%20&#1089;&#1090;&#1086;&#1083;\&#1076;&#1072;&#1085;&#1085;&#1099;&#1077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0405074365704284E-2"/>
          <c:y val="5.1400554097404488E-2"/>
          <c:w val="0.88515048118985151"/>
          <c:h val="0.71026210265383505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Общее количество нападений </c:v>
                </c:pt>
              </c:strCache>
            </c:strRef>
          </c:tx>
          <c:cat>
            <c:numRef>
              <c:f>'[Диаграмма в Microsoft Office PowerPoint]Sheet1'!$B$1:$C$1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'[Диаграмма в Microsoft Office PowerPoint]Sheet1'!$B$2:$C$2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Количество отражённых нападений</c:v>
                </c:pt>
              </c:strCache>
            </c:strRef>
          </c:tx>
          <c:cat>
            <c:numRef>
              <c:f>'[Диаграмма в Microsoft Office PowerPoint]Sheet1'!$B$1:$C$1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'[Диаграмма в Microsoft Office PowerPoint]Sheet1'!$B$3:$C$3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axId val="96931840"/>
        <c:axId val="96933376"/>
      </c:barChart>
      <c:catAx>
        <c:axId val="96931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 b="1">
                <a:solidFill>
                  <a:schemeClr val="tx2"/>
                </a:solidFill>
              </a:defRPr>
            </a:pPr>
            <a:endParaRPr lang="ru-RU"/>
          </a:p>
        </c:txPr>
        <c:crossAx val="96933376"/>
        <c:crosses val="autoZero"/>
        <c:auto val="1"/>
        <c:lblAlgn val="ctr"/>
        <c:lblOffset val="100"/>
      </c:catAx>
      <c:valAx>
        <c:axId val="96933376"/>
        <c:scaling>
          <c:orientation val="minMax"/>
        </c:scaling>
        <c:axPos val="l"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500" b="1">
                <a:solidFill>
                  <a:schemeClr val="tx2"/>
                </a:solidFill>
              </a:defRPr>
            </a:pPr>
            <a:endParaRPr lang="ru-RU"/>
          </a:p>
        </c:txPr>
        <c:crossAx val="96931840"/>
        <c:crosses val="autoZero"/>
        <c:crossBetween val="between"/>
        <c:majorUnit val="1"/>
      </c:valAx>
      <c:spPr>
        <a:noFill/>
        <a:ln w="41275">
          <a:solidFill>
            <a:schemeClr val="tx2"/>
          </a:solidFill>
        </a:ln>
      </c:spPr>
    </c:plotArea>
    <c:legend>
      <c:legendPos val="r"/>
      <c:layout>
        <c:manualLayout>
          <c:xMode val="edge"/>
          <c:yMode val="edge"/>
          <c:x val="3.888888888888889E-2"/>
          <c:y val="0.83256561679790031"/>
          <c:w val="0.91111111111111109"/>
          <c:h val="0.16357247010790341"/>
        </c:manualLayout>
      </c:layout>
      <c:txPr>
        <a:bodyPr/>
        <a:lstStyle/>
        <a:p>
          <a:pPr>
            <a:defRPr sz="1500" b="1">
              <a:solidFill>
                <a:schemeClr val="tx2"/>
              </a:solidFill>
            </a:defRPr>
          </a:pPr>
          <a:endParaRPr lang="ru-RU"/>
        </a:p>
      </c:txPr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6.8646820972572797E-2"/>
          <c:y val="4.5114267138959892E-2"/>
          <c:w val="0.89749717743140267"/>
          <c:h val="0.7018340245754233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Лист1!$A$22</c:f>
              <c:strCache>
                <c:ptCount val="1"/>
                <c:pt idx="0">
                  <c:v>Утрачено ценностей</c:v>
                </c:pt>
              </c:strCache>
            </c:strRef>
          </c:tx>
          <c:cat>
            <c:numRef>
              <c:f>Лист1!$B$21:$C$21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Лист1!$B$22:$C$22</c:f>
              <c:numCache>
                <c:formatCode>General</c:formatCode>
                <c:ptCount val="2"/>
                <c:pt idx="0">
                  <c:v>1.7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Лист1!$A$23</c:f>
              <c:strCache>
                <c:ptCount val="1"/>
                <c:pt idx="0">
                  <c:v>Сохранено ценностей</c:v>
                </c:pt>
              </c:strCache>
            </c:strRef>
          </c:tx>
          <c:cat>
            <c:numRef>
              <c:f>Лист1!$B$21:$C$21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Лист1!$B$23:$C$23</c:f>
              <c:numCache>
                <c:formatCode>General</c:formatCode>
                <c:ptCount val="2"/>
                <c:pt idx="0">
                  <c:v>27</c:v>
                </c:pt>
                <c:pt idx="1">
                  <c:v>0.34</c:v>
                </c:pt>
              </c:numCache>
            </c:numRef>
          </c:val>
        </c:ser>
        <c:axId val="97320960"/>
        <c:axId val="97322496"/>
      </c:barChart>
      <c:catAx>
        <c:axId val="97320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ru-RU"/>
          </a:p>
        </c:txPr>
        <c:crossAx val="97322496"/>
        <c:crosses val="autoZero"/>
        <c:auto val="1"/>
        <c:lblAlgn val="ctr"/>
        <c:lblOffset val="100"/>
      </c:catAx>
      <c:valAx>
        <c:axId val="973224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ru-RU"/>
          </a:p>
        </c:txPr>
        <c:crossAx val="97320960"/>
        <c:crosses val="autoZero"/>
        <c:crossBetween val="between"/>
      </c:valAx>
      <c:spPr>
        <a:ln w="34925">
          <a:solidFill>
            <a:schemeClr val="tx2"/>
          </a:solidFill>
        </a:ln>
      </c:spPr>
    </c:plotArea>
    <c:legend>
      <c:legendPos val="r"/>
      <c:layout>
        <c:manualLayout>
          <c:xMode val="edge"/>
          <c:yMode val="edge"/>
          <c:x val="7.576741046652434E-2"/>
          <c:y val="0.83931276627040752"/>
          <c:w val="0.8898724191936076"/>
          <c:h val="0.15664198992399683"/>
        </c:manualLayout>
      </c:layout>
      <c:txPr>
        <a:bodyPr/>
        <a:lstStyle/>
        <a:p>
          <a:pPr>
            <a:defRPr b="1">
              <a:solidFill>
                <a:schemeClr val="tx2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50000">
                  <a:schemeClr val="accent6">
                    <a:lumMod val="75000"/>
                  </a:scheme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31750" cmpd="sng">
                <a:solidFill>
                  <a:srgbClr val="1F497D"/>
                </a:solidFill>
              </a:ln>
            </c:spPr>
            <c:trendlineType val="linear"/>
          </c:trendline>
          <c:cat>
            <c:numRef>
              <c:f>презентация!$B$2:$B$12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презентация!$A$2:$A$12</c:f>
              <c:numCache>
                <c:formatCode>General</c:formatCode>
                <c:ptCount val="11"/>
                <c:pt idx="0">
                  <c:v>908</c:v>
                </c:pt>
                <c:pt idx="1">
                  <c:v>1032</c:v>
                </c:pt>
                <c:pt idx="2">
                  <c:v>1090</c:v>
                </c:pt>
                <c:pt idx="3">
                  <c:v>1048</c:v>
                </c:pt>
                <c:pt idx="4">
                  <c:v>1143</c:v>
                </c:pt>
                <c:pt idx="5">
                  <c:v>1154</c:v>
                </c:pt>
                <c:pt idx="6">
                  <c:v>1353</c:v>
                </c:pt>
                <c:pt idx="7">
                  <c:v>1399</c:v>
                </c:pt>
                <c:pt idx="8">
                  <c:v>1307</c:v>
                </c:pt>
                <c:pt idx="9">
                  <c:v>1404</c:v>
                </c:pt>
                <c:pt idx="10">
                  <c:v>1025</c:v>
                </c:pt>
              </c:numCache>
            </c:numRef>
          </c:val>
        </c:ser>
        <c:overlap val="54"/>
        <c:axId val="98063104"/>
        <c:axId val="98064640"/>
      </c:barChart>
      <c:catAx>
        <c:axId val="9806310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8064640"/>
        <c:crosses val="autoZero"/>
        <c:auto val="1"/>
        <c:lblAlgn val="ctr"/>
        <c:lblOffset val="100"/>
      </c:catAx>
      <c:valAx>
        <c:axId val="98064640"/>
        <c:scaling>
          <c:orientation val="minMax"/>
        </c:scaling>
        <c:axPos val="l"/>
        <c:numFmt formatCode="General" sourceLinked="1"/>
        <c:tickLblPos val="nextTo"/>
        <c:spPr>
          <a:noFill/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8063104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50000">
                  <a:schemeClr val="accent6">
                    <a:lumMod val="75000"/>
                  </a:scheme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31750" cmpd="sng">
                <a:solidFill>
                  <a:srgbClr val="1F497D"/>
                </a:solidFill>
              </a:ln>
            </c:spPr>
            <c:trendlineType val="linear"/>
          </c:trendline>
          <c:cat>
            <c:numRef>
              <c:f>презентация!$B$2:$B$12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презентация!$A$2:$A$12</c:f>
              <c:numCache>
                <c:formatCode>General</c:formatCode>
                <c:ptCount val="11"/>
                <c:pt idx="0">
                  <c:v>630</c:v>
                </c:pt>
                <c:pt idx="1">
                  <c:v>770</c:v>
                </c:pt>
                <c:pt idx="2">
                  <c:v>785</c:v>
                </c:pt>
                <c:pt idx="3">
                  <c:v>695</c:v>
                </c:pt>
                <c:pt idx="4">
                  <c:v>781</c:v>
                </c:pt>
                <c:pt idx="5">
                  <c:v>832</c:v>
                </c:pt>
                <c:pt idx="6">
                  <c:v>1024</c:v>
                </c:pt>
                <c:pt idx="7">
                  <c:v>1059</c:v>
                </c:pt>
                <c:pt idx="8">
                  <c:v>1000</c:v>
                </c:pt>
                <c:pt idx="9">
                  <c:v>1060</c:v>
                </c:pt>
                <c:pt idx="10">
                  <c:v>751</c:v>
                </c:pt>
              </c:numCache>
            </c:numRef>
          </c:val>
        </c:ser>
        <c:axId val="97456896"/>
        <c:axId val="97458432"/>
      </c:barChart>
      <c:catAx>
        <c:axId val="9745689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7458432"/>
        <c:crosses val="autoZero"/>
        <c:auto val="1"/>
        <c:lblAlgn val="ctr"/>
        <c:lblOffset val="100"/>
      </c:catAx>
      <c:valAx>
        <c:axId val="97458432"/>
        <c:scaling>
          <c:orientation val="minMax"/>
        </c:scaling>
        <c:axPos val="l"/>
        <c:numFmt formatCode="General" sourceLinked="1"/>
        <c:tickLblPos val="nextTo"/>
        <c:spPr>
          <a:noFill/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745689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>
        <c:manualLayout>
          <c:layoutTarget val="inner"/>
          <c:xMode val="edge"/>
          <c:yMode val="edge"/>
          <c:x val="8.3827748896438042E-2"/>
          <c:y val="4.1394674791816521E-2"/>
          <c:w val="0.89100035255523269"/>
          <c:h val="0.8515112949535106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50000">
                  <a:schemeClr val="accent6">
                    <a:lumMod val="75000"/>
                  </a:scheme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31750" cmpd="sng">
                <a:solidFill>
                  <a:srgbClr val="1F497D"/>
                </a:solidFill>
              </a:ln>
            </c:spPr>
            <c:trendlineType val="linear"/>
          </c:trendline>
          <c:cat>
            <c:numRef>
              <c:f>презентация!$B$2:$B$12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презентация!$A$2:$A$12</c:f>
              <c:numCache>
                <c:formatCode>General</c:formatCode>
                <c:ptCount val="11"/>
                <c:pt idx="0">
                  <c:v>68</c:v>
                </c:pt>
                <c:pt idx="1">
                  <c:v>32</c:v>
                </c:pt>
                <c:pt idx="2">
                  <c:v>36</c:v>
                </c:pt>
                <c:pt idx="3">
                  <c:v>52</c:v>
                </c:pt>
                <c:pt idx="4">
                  <c:v>68</c:v>
                </c:pt>
                <c:pt idx="5">
                  <c:v>76</c:v>
                </c:pt>
                <c:pt idx="6">
                  <c:v>72</c:v>
                </c:pt>
                <c:pt idx="7">
                  <c:v>71</c:v>
                </c:pt>
                <c:pt idx="8">
                  <c:v>126</c:v>
                </c:pt>
                <c:pt idx="9">
                  <c:v>78</c:v>
                </c:pt>
                <c:pt idx="10">
                  <c:v>82</c:v>
                </c:pt>
              </c:numCache>
            </c:numRef>
          </c:val>
        </c:ser>
        <c:axId val="97526528"/>
        <c:axId val="97528064"/>
      </c:barChart>
      <c:catAx>
        <c:axId val="9752652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7528064"/>
        <c:crosses val="autoZero"/>
        <c:auto val="1"/>
        <c:lblAlgn val="ctr"/>
        <c:lblOffset val="100"/>
      </c:catAx>
      <c:valAx>
        <c:axId val="97528064"/>
        <c:scaling>
          <c:orientation val="minMax"/>
        </c:scaling>
        <c:axPos val="l"/>
        <c:numFmt formatCode="General" sourceLinked="1"/>
        <c:tickLblPos val="nextTo"/>
        <c:spPr>
          <a:noFill/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7526528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>
        <c:manualLayout>
          <c:layoutTarget val="inner"/>
          <c:xMode val="edge"/>
          <c:yMode val="edge"/>
          <c:x val="8.3827748896438056E-2"/>
          <c:y val="4.1394674791816528E-2"/>
          <c:w val="0.89100035255523269"/>
          <c:h val="0.8515112949535106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50000">
                  <a:schemeClr val="accent6">
                    <a:lumMod val="75000"/>
                  </a:scheme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31750" cmpd="sng">
                <a:solidFill>
                  <a:srgbClr val="1F497D"/>
                </a:solidFill>
              </a:ln>
            </c:spPr>
            <c:trendlineType val="linear"/>
          </c:trendline>
          <c:cat>
            <c:numRef>
              <c:f>презентация!$B$2:$B$12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презентация!$A$2:$A$12</c:f>
              <c:numCache>
                <c:formatCode>General</c:formatCode>
                <c:ptCount val="11"/>
                <c:pt idx="0">
                  <c:v>7</c:v>
                </c:pt>
                <c:pt idx="1">
                  <c:v>10</c:v>
                </c:pt>
                <c:pt idx="2">
                  <c:v>22</c:v>
                </c:pt>
                <c:pt idx="3">
                  <c:v>47</c:v>
                </c:pt>
                <c:pt idx="4">
                  <c:v>27</c:v>
                </c:pt>
                <c:pt idx="5">
                  <c:v>46</c:v>
                </c:pt>
                <c:pt idx="6">
                  <c:v>63</c:v>
                </c:pt>
                <c:pt idx="7">
                  <c:v>83</c:v>
                </c:pt>
                <c:pt idx="8">
                  <c:v>15</c:v>
                </c:pt>
                <c:pt idx="9">
                  <c:v>52</c:v>
                </c:pt>
                <c:pt idx="10">
                  <c:v>43</c:v>
                </c:pt>
              </c:numCache>
            </c:numRef>
          </c:val>
        </c:ser>
        <c:axId val="97587968"/>
        <c:axId val="97589504"/>
      </c:barChart>
      <c:catAx>
        <c:axId val="9758796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7589504"/>
        <c:crosses val="autoZero"/>
        <c:auto val="1"/>
        <c:lblAlgn val="ctr"/>
        <c:lblOffset val="100"/>
      </c:catAx>
      <c:valAx>
        <c:axId val="97589504"/>
        <c:scaling>
          <c:orientation val="minMax"/>
        </c:scaling>
        <c:axPos val="l"/>
        <c:numFmt formatCode="General" sourceLinked="1"/>
        <c:tickLblPos val="nextTo"/>
        <c:spPr>
          <a:noFill/>
          <a:ln w="25400">
            <a:solidFill>
              <a:schemeClr val="tx2"/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97587968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34823-376B-492F-9603-8AD83B0BB04C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BC38A-6B5A-4267-AE51-F4C34D83F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C38A-6B5A-4267-AE51-F4C34D83F9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3E3F-0432-4B20-A593-CE6BEBCA5C1B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B36-E229-475A-817F-DAECD4DD8E01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F564-43DF-4DCF-8FE8-6E0C3B64A20F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3291-CC73-4787-815D-09FE9FC67874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7E12-3B95-48B2-83AC-D510304A2555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D86-7A6C-480D-B7C2-CD1605F8010A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33E4-FBF1-4576-845C-8B2A951D31E0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9B4D-438F-4BE4-B69A-B05761A8D9A4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D7C-0239-4522-A97C-BB6699D62251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6B8B-13F0-4D0B-A65F-FEF943ADB7BA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1B13-6435-4A61-8F7C-4628DBD61952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tile tx="0" ty="0" sx="9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71E1-D767-4190-ADAB-3057F97D6C3D}" type="datetime1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F00A-E3EA-46D5-A28E-A6F3C930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8.gif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2.gif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jpeg"/><Relationship Id="rId7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8.gif"/><Relationship Id="rId4" Type="http://schemas.openxmlformats.org/officeDocument/2006/relationships/image" Target="../media/image38.jpe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gif"/><Relationship Id="rId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8.gif"/><Relationship Id="rId5" Type="http://schemas.openxmlformats.org/officeDocument/2006/relationships/image" Target="../media/image21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30718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20"/>
            <a:ext cx="9144000" cy="152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7" descr="росинкас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4000" contrast="66000"/>
          </a:blip>
          <a:srcRect b="22097"/>
          <a:stretch>
            <a:fillRect/>
          </a:stretch>
        </p:blipFill>
        <p:spPr bwMode="auto">
          <a:xfrm>
            <a:off x="3286116" y="3071810"/>
            <a:ext cx="2714644" cy="191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-71470" y="142852"/>
            <a:ext cx="94298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инкассации и перевозки денежной наличности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учетом международного опыта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" name="Picture 2" descr="C:\Documents and Settings\Melnichenko\Рабочий стол\лого2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6954"/>
            <a:ext cx="1767288" cy="43104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-1143040" y="5286388"/>
            <a:ext cx="11303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Российское объединение инкассации (РОСИНКАС) 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Центрального банка Российской Федерации (Банка России)</a:t>
            </a:r>
            <a:endParaRPr lang="ru-RU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3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10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88" y="142852"/>
            <a:ext cx="9421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Фрагмент нападения на инкассаторов в России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4" name="Рисунок 1" descr="in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14422"/>
            <a:ext cx="7000924" cy="486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60400" dist="38100" dir="5400000" algn="t" rotWithShape="0">
              <a:schemeClr val="tx2">
                <a:alpha val="59000"/>
              </a:schemeClr>
            </a:outerShdw>
          </a:effectLst>
        </p:spPr>
      </p:pic>
      <p:pic>
        <p:nvPicPr>
          <p:cNvPr id="15" name="Picture 9" descr="j04348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j04348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Без имени-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5536" y="332656"/>
            <a:ext cx="9421496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" b="1" i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41252" cy="421958"/>
          </a:xfrm>
          <a:solidFill>
            <a:srgbClr val="F78629">
              <a:alpha val="40000"/>
            </a:srgbClr>
          </a:solidFill>
          <a:ln w="25400">
            <a:noFill/>
          </a:ln>
        </p:spPr>
        <p:txBody>
          <a:bodyPr/>
          <a:lstStyle/>
          <a:p>
            <a:r>
              <a:rPr lang="en-US" sz="1600" b="1" dirty="0" smtClean="0">
                <a:solidFill>
                  <a:srgbClr val="2704FC"/>
                </a:solidFill>
              </a:rPr>
              <a:t>1</a:t>
            </a:r>
            <a:r>
              <a:rPr lang="ru-RU" sz="1600" b="1" dirty="0" smtClean="0">
                <a:solidFill>
                  <a:srgbClr val="2704FC"/>
                </a:solidFill>
              </a:rPr>
              <a:t>1</a:t>
            </a:r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5236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-108520" y="142852"/>
            <a:ext cx="9421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7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-142908" y="142852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Динамика разбойных нападений на работников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Объединения 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РОСИНКАС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”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за 2010-2011 гг.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9" name="Picture 16" descr="j04348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Без имени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5" name="Диаграмма 54"/>
          <p:cNvGraphicFramePr/>
          <p:nvPr/>
        </p:nvGraphicFramePr>
        <p:xfrm>
          <a:off x="142844" y="1285860"/>
          <a:ext cx="864399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5536" y="332656"/>
            <a:ext cx="9421496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" b="1" i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41252" cy="421958"/>
          </a:xfrm>
          <a:solidFill>
            <a:srgbClr val="F78629">
              <a:alpha val="40000"/>
            </a:srgbClr>
          </a:solidFill>
          <a:ln w="25400">
            <a:noFill/>
          </a:ln>
        </p:spPr>
        <p:txBody>
          <a:bodyPr/>
          <a:lstStyle/>
          <a:p>
            <a:r>
              <a:rPr lang="en-US" sz="1600" b="1" dirty="0" smtClean="0">
                <a:solidFill>
                  <a:srgbClr val="2704FC"/>
                </a:solidFill>
              </a:rPr>
              <a:t>1</a:t>
            </a:r>
            <a:r>
              <a:rPr lang="ru-RU" sz="1600" b="1" dirty="0" smtClean="0">
                <a:solidFill>
                  <a:srgbClr val="2704FC"/>
                </a:solidFill>
              </a:rPr>
              <a:t>2</a:t>
            </a:r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5236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0" y="142852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273" y="1142984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-108520" y="142852"/>
            <a:ext cx="9421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5" name="Диаграмма 14"/>
          <p:cNvGraphicFramePr/>
          <p:nvPr/>
        </p:nvGraphicFramePr>
        <p:xfrm>
          <a:off x="214282" y="1357298"/>
          <a:ext cx="850112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142908" y="142852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Соотношение утраченных и сохраненных ценностей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за 2010-2011 гг. (млн. руб.)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7" name="Picture 9" descr="j04348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5536" y="332656"/>
            <a:ext cx="9421496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" b="1" i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41252" cy="421958"/>
          </a:xfrm>
          <a:solidFill>
            <a:srgbClr val="F78629">
              <a:alpha val="40000"/>
            </a:srgbClr>
          </a:solidFill>
          <a:ln w="25400">
            <a:noFill/>
          </a:ln>
        </p:spPr>
        <p:txBody>
          <a:bodyPr/>
          <a:lstStyle/>
          <a:p>
            <a:r>
              <a:rPr lang="en-US" sz="1600" b="1" dirty="0" smtClean="0">
                <a:solidFill>
                  <a:srgbClr val="2704FC"/>
                </a:solidFill>
              </a:rPr>
              <a:t>1</a:t>
            </a:r>
            <a:r>
              <a:rPr lang="ru-RU" sz="1600" b="1" dirty="0" smtClean="0">
                <a:solidFill>
                  <a:srgbClr val="2704FC"/>
                </a:solidFill>
              </a:rPr>
              <a:t>3</a:t>
            </a:r>
            <a:endParaRPr lang="ru-RU" sz="1600" b="1" dirty="0">
              <a:solidFill>
                <a:srgbClr val="2704F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5338" y="264318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00D8F"/>
                </a:solidFill>
              </a:rPr>
              <a:t>27</a:t>
            </a:r>
            <a:r>
              <a:rPr lang="en-US" b="1" dirty="0" smtClean="0">
                <a:solidFill>
                  <a:srgbClr val="200D8F"/>
                </a:solidFill>
              </a:rPr>
              <a:t> %</a:t>
            </a:r>
            <a:r>
              <a:rPr lang="ru-RU" b="1" dirty="0" smtClean="0">
                <a:solidFill>
                  <a:srgbClr val="200D8F"/>
                </a:solidFill>
              </a:rPr>
              <a:t> </a:t>
            </a:r>
            <a:endParaRPr lang="ru-RU" b="1" dirty="0">
              <a:solidFill>
                <a:srgbClr val="200D8F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3570288"/>
            <a:ext cx="9144000" cy="1588"/>
          </a:xfrm>
          <a:prstGeom prst="line">
            <a:avLst/>
          </a:prstGeom>
          <a:ln w="88900" cmpd="tri">
            <a:solidFill>
              <a:srgbClr val="200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09225" y="3714752"/>
            <a:ext cx="11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</a:t>
            </a:r>
            <a:endParaRPr lang="ru-RU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7600389" y="4143380"/>
            <a:ext cx="472073" cy="500066"/>
          </a:xfrm>
          <a:prstGeom prst="downArrow">
            <a:avLst/>
          </a:prstGeom>
          <a:solidFill>
            <a:srgbClr val="009A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86776" y="414338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00D8F"/>
                </a:solidFill>
              </a:rPr>
              <a:t>7 </a:t>
            </a:r>
            <a:r>
              <a:rPr lang="en-US" b="1" dirty="0" smtClean="0">
                <a:solidFill>
                  <a:srgbClr val="200D8F"/>
                </a:solidFill>
              </a:rPr>
              <a:t> %</a:t>
            </a:r>
            <a:endParaRPr lang="ru-RU" b="1" dirty="0">
              <a:solidFill>
                <a:srgbClr val="200D8F"/>
              </a:solidFill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Нашивка 36"/>
          <p:cNvSpPr/>
          <p:nvPr/>
        </p:nvSpPr>
        <p:spPr>
          <a:xfrm>
            <a:off x="142844" y="2428868"/>
            <a:ext cx="2643206" cy="928694"/>
          </a:xfrm>
          <a:prstGeom prst="chevro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нападений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0" y="5070486"/>
            <a:ext cx="9144000" cy="1588"/>
          </a:xfrm>
          <a:prstGeom prst="line">
            <a:avLst/>
          </a:prstGeom>
          <a:ln w="88900" cmpd="tri">
            <a:solidFill>
              <a:srgbClr val="200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ашивка 51"/>
          <p:cNvSpPr/>
          <p:nvPr/>
        </p:nvSpPr>
        <p:spPr>
          <a:xfrm>
            <a:off x="142844" y="5357826"/>
            <a:ext cx="2643206" cy="928694"/>
          </a:xfrm>
          <a:prstGeom prst="chevro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убыток от нападения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77835" y="4250537"/>
            <a:ext cx="4358512" cy="794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4964909" y="4250537"/>
            <a:ext cx="4357718" cy="1588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820975" y="4250537"/>
            <a:ext cx="4358512" cy="794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500430" y="2643182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200D8F"/>
                </a:solidFill>
              </a:rPr>
              <a:t>1 404</a:t>
            </a:r>
            <a:endParaRPr lang="ru-RU" sz="2600" b="1" dirty="0">
              <a:solidFill>
                <a:srgbClr val="200D8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995" y="2650805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200D8F"/>
                </a:solidFill>
              </a:rPr>
              <a:t>1 025</a:t>
            </a:r>
            <a:endParaRPr lang="ru-RU" sz="2600" b="1" dirty="0">
              <a:solidFill>
                <a:srgbClr val="200D8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0628" y="4106126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0D8F"/>
                </a:solidFill>
              </a:rPr>
              <a:t>41,4 млн. евро</a:t>
            </a:r>
            <a:endParaRPr lang="ru-RU" sz="2400" b="1" dirty="0">
              <a:solidFill>
                <a:srgbClr val="200D8F"/>
              </a:solidFill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7600389" y="2643182"/>
            <a:ext cx="472073" cy="500066"/>
          </a:xfrm>
          <a:prstGeom prst="downArrow">
            <a:avLst/>
          </a:prstGeom>
          <a:solidFill>
            <a:srgbClr val="009A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09225" y="2285992"/>
            <a:ext cx="11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</a:t>
            </a:r>
            <a:endParaRPr lang="ru-RU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2052998"/>
            <a:ext cx="9144000" cy="1588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500430" y="1428736"/>
            <a:ext cx="9669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200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2009</a:t>
            </a:r>
            <a:endParaRPr lang="ru-RU" sz="2600" b="1" dirty="0">
              <a:solidFill>
                <a:srgbClr val="200D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43570" y="1428736"/>
            <a:ext cx="9553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200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2010</a:t>
            </a:r>
            <a:endParaRPr lang="ru-RU" sz="2600" b="1" dirty="0">
              <a:solidFill>
                <a:srgbClr val="200D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00364" y="5572140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0D8F"/>
                </a:solidFill>
              </a:rPr>
              <a:t>31</a:t>
            </a:r>
            <a:r>
              <a:rPr lang="en-US" sz="2400" b="1" dirty="0" smtClean="0">
                <a:solidFill>
                  <a:srgbClr val="200D8F"/>
                </a:solidFill>
              </a:rPr>
              <a:t>,</a:t>
            </a:r>
            <a:r>
              <a:rPr lang="ru-RU" sz="2400" b="1" dirty="0" smtClean="0">
                <a:solidFill>
                  <a:srgbClr val="200D8F"/>
                </a:solidFill>
              </a:rPr>
              <a:t>7 тыс. евро</a:t>
            </a:r>
            <a:endParaRPr lang="ru-RU" sz="2400" b="1" dirty="0">
              <a:solidFill>
                <a:srgbClr val="200D8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628" y="5572140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0D8F"/>
                </a:solidFill>
              </a:rPr>
              <a:t>40,</a:t>
            </a:r>
            <a:r>
              <a:rPr lang="en-US" sz="2400" b="1" dirty="0" smtClean="0">
                <a:solidFill>
                  <a:srgbClr val="200D8F"/>
                </a:solidFill>
              </a:rPr>
              <a:t>3</a:t>
            </a:r>
            <a:r>
              <a:rPr lang="ru-RU" sz="2400" b="1" dirty="0" smtClean="0">
                <a:solidFill>
                  <a:srgbClr val="200D8F"/>
                </a:solidFill>
              </a:rPr>
              <a:t> тыс. евро</a:t>
            </a:r>
            <a:endParaRPr lang="ru-RU" sz="2400" b="1" dirty="0">
              <a:solidFill>
                <a:srgbClr val="200D8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40356" y="1428736"/>
            <a:ext cx="14464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200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Разница</a:t>
            </a:r>
            <a:endParaRPr lang="ru-RU" sz="2600" b="1" dirty="0">
              <a:solidFill>
                <a:srgbClr val="200D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flipV="1">
            <a:off x="7600389" y="5715016"/>
            <a:ext cx="472073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86776" y="578645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00D8F"/>
                </a:solidFill>
              </a:rPr>
              <a:t>27 </a:t>
            </a:r>
            <a:r>
              <a:rPr lang="en-US" b="1" dirty="0" smtClean="0">
                <a:solidFill>
                  <a:srgbClr val="200D8F"/>
                </a:solidFill>
              </a:rPr>
              <a:t> %</a:t>
            </a:r>
            <a:endParaRPr lang="ru-RU" b="1" dirty="0">
              <a:solidFill>
                <a:srgbClr val="200D8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34630" y="5286388"/>
            <a:ext cx="60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-108520" y="142852"/>
            <a:ext cx="9421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7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-142908" y="142852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Нападения на инкассаторов в 2009-2010 году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(данные по 36 европейским странам)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9" name="Picture 16" descr="j04348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Без имени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57972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5" name="Нашивка 54"/>
          <p:cNvSpPr/>
          <p:nvPr/>
        </p:nvSpPr>
        <p:spPr>
          <a:xfrm>
            <a:off x="142844" y="3857628"/>
            <a:ext cx="2643206" cy="928694"/>
          </a:xfrm>
          <a:prstGeom prst="chevro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убытков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8926" y="407194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0D8F"/>
                </a:solidFill>
              </a:rPr>
              <a:t>44,6 млн. евро</a:t>
            </a:r>
            <a:endParaRPr lang="ru-RU" sz="2400" b="1" dirty="0">
              <a:solidFill>
                <a:srgbClr val="200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5" grpId="0" animBg="1"/>
      <p:bldP spid="46" grpId="0"/>
      <p:bldP spid="37" grpId="1" animBg="1"/>
      <p:bldP spid="60" grpId="0"/>
      <p:bldP spid="61" grpId="0"/>
      <p:bldP spid="67" grpId="0"/>
      <p:bldP spid="68" grpId="0" animBg="1"/>
      <p:bldP spid="69" grpId="0"/>
      <p:bldP spid="73" grpId="0"/>
      <p:bldP spid="74" grpId="0"/>
      <p:bldP spid="75" grpId="0"/>
      <p:bldP spid="77" grpId="0"/>
      <p:bldP spid="55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5536" y="332656"/>
            <a:ext cx="9421496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" b="1" i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15338" y="6286520"/>
            <a:ext cx="423076" cy="421958"/>
          </a:xfrm>
          <a:solidFill>
            <a:srgbClr val="EA6254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14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Равнобедренный треугольник 14"/>
          <p:cNvSpPr/>
          <p:nvPr/>
        </p:nvSpPr>
        <p:spPr>
          <a:xfrm>
            <a:off x="1643042" y="2500306"/>
            <a:ext cx="6072230" cy="3571900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4214818"/>
            <a:ext cx="3825086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" pitchFamily="34" charset="0"/>
              </a:rPr>
              <a:t>1 </a:t>
            </a:r>
            <a:r>
              <a:rPr lang="en-US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" pitchFamily="34" charset="0"/>
              </a:rPr>
              <a:t>: 16 </a:t>
            </a:r>
            <a:endParaRPr lang="ru-RU" sz="25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" pitchFamily="34" charset="0"/>
              </a:rPr>
              <a:t>Соотношение нападений </a:t>
            </a:r>
          </a:p>
          <a:p>
            <a:pPr algn="ctr"/>
            <a:r>
              <a:rPr lang="ru-RU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" pitchFamily="34" charset="0"/>
              </a:rPr>
              <a:t>и транспортных средств</a:t>
            </a:r>
            <a:endParaRPr lang="ru-RU" sz="2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-108520" y="228407"/>
            <a:ext cx="9421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Средний уровень риска в 2010 году 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6" name="Picture 9" descr="j0434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57972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15338" y="6309320"/>
            <a:ext cx="494514" cy="421958"/>
          </a:xfrm>
          <a:solidFill>
            <a:srgbClr val="EF8A7F"/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15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08520" y="142852"/>
            <a:ext cx="9421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Статистика нападений на инкассаторов 2010 году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(в абсолютном выражении)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29" name="Group 488"/>
          <p:cNvGraphicFramePr>
            <a:graphicFrameLocks noGrp="1"/>
          </p:cNvGraphicFramePr>
          <p:nvPr/>
        </p:nvGraphicFramePr>
        <p:xfrm>
          <a:off x="142843" y="1357299"/>
          <a:ext cx="8715439" cy="5011312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3104535"/>
                <a:gridCol w="1258595"/>
                <a:gridCol w="922970"/>
                <a:gridCol w="1090782"/>
                <a:gridCol w="922970"/>
                <a:gridCol w="1415587"/>
              </a:tblGrid>
              <a:tr h="1839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Объект нападения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Всего нападений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Количество жертв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Серьезных ранений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Взрывов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Итого убытков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тысяси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 pitchFamily="34" charset="0"/>
                          <a:ea typeface="ＭＳ Ｐゴシック" pitchFamily="-32" charset="-128"/>
                        </a:rPr>
                        <a:t>€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 pitchFamily="34" charset="0"/>
                          <a:ea typeface="ＭＳ Ｐゴシック" pitchFamily="-32" charset="-128"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1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Вне транспортного средства, т.е. в момент сбора или переноса ценностей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637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37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057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6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Транспортные средства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36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7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4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160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4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Помещения с банкоматами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222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16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32" charset="-128"/>
                        </a:rPr>
                        <a:t>7 751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4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Помещения без банкоматов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351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508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Нападение с похищением транспортного средства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4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32" charset="-128"/>
                        </a:rPr>
                        <a:t>487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Операционный центр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16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634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4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По всем объектам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1 02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5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72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7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440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9" descr="j0434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57972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57958"/>
            <a:ext cx="494514" cy="421958"/>
          </a:xfrm>
          <a:solidFill>
            <a:srgbClr val="EA6254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16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graphicFrame>
        <p:nvGraphicFramePr>
          <p:cNvPr id="29" name="Group 488"/>
          <p:cNvGraphicFramePr>
            <a:graphicFrameLocks noGrp="1"/>
          </p:cNvGraphicFramePr>
          <p:nvPr/>
        </p:nvGraphicFramePr>
        <p:xfrm>
          <a:off x="142843" y="1357299"/>
          <a:ext cx="8715439" cy="5011312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3104535"/>
                <a:gridCol w="1258595"/>
                <a:gridCol w="922970"/>
                <a:gridCol w="1090782"/>
                <a:gridCol w="922970"/>
                <a:gridCol w="1415587"/>
              </a:tblGrid>
              <a:tr h="1839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Объект нападения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Всего нападений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Количество жертв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Серьезных ранений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Взрывов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Итого убытков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vert="vert27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1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Вне транспортного средства, т.е. в момент сбора или переноса ценностей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62,1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нет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51,4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0,0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29,1 %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6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Транспортные средства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3,5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100 %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23,6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57,1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29,3 %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4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Помещения с банкоматами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21,7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нет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</a:t>
                      </a: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2,2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14,3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18,7 %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4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Помещения без банкоматов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10,7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нет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2,8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14,3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8,1 %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508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Нападение с похищением транспортного средства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0,4 %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Нет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0,0 %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0,0 %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1,2 %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Операционный центр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1,6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Нет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0</a:t>
                      </a: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,0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14,3 </a:t>
                      </a:r>
                      <a:r>
                        <a:rPr kumimoji="0" lang="en-GB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3,6 %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  <a:tr h="34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По всем объектам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100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-32" charset="-128"/>
                        </a:rPr>
                        <a:t>100 %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100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100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100 %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-108520" y="71414"/>
            <a:ext cx="9421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Статистика нападений на инкассаторов 2010 году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(в процентах к итогу)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2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57972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9" descr="j04348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214290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17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9726" y="214290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Примеры нападений на инкассаторов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Франция, Марсель 2010 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33253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schemeClr val="tx2">
                <a:alpha val="40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214423"/>
            <a:ext cx="3429024" cy="249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2">
                <a:alpha val="40000"/>
              </a:scheme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786190"/>
            <a:ext cx="3357586" cy="282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786190"/>
            <a:ext cx="3429024" cy="28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3286116" y="328612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43768" y="328612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86116" y="614364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15206" y="6215082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68" y="328612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86116" y="614364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215206" y="6215082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3" name="Picture 16" descr="j04348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Без имени-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18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108520" y="228407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Примеры нападений на инкассаторов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Великобритания, 2010 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97443"/>
            <a:ext cx="4143404" cy="31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85860"/>
            <a:ext cx="4067307" cy="281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4071902" y="5572140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001024" y="364331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6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57972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16" descr="j04348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Без имени-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19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9726" y="214290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Примеры нападений на инкассаторов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Греция, январь 2010 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286116" y="614364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15206" y="6215082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96494"/>
            <a:ext cx="3714776" cy="28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3428992" y="3571876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14423"/>
            <a:ext cx="4119560" cy="279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28" name="Овал 27"/>
          <p:cNvSpPr/>
          <p:nvPr/>
        </p:nvSpPr>
        <p:spPr>
          <a:xfrm>
            <a:off x="8143900" y="3571876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071942"/>
            <a:ext cx="4071966" cy="251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32" name="Овал 31"/>
          <p:cNvSpPr/>
          <p:nvPr/>
        </p:nvSpPr>
        <p:spPr>
          <a:xfrm>
            <a:off x="3786182" y="6143644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143380"/>
            <a:ext cx="35777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33" name="Овал 32"/>
          <p:cNvSpPr/>
          <p:nvPr/>
        </p:nvSpPr>
        <p:spPr>
          <a:xfrm>
            <a:off x="7643834" y="6215082"/>
            <a:ext cx="357190" cy="35719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5857892"/>
            <a:ext cx="1428759" cy="72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24" name="Picture 16" descr="j04348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Без имени-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357298"/>
            <a:ext cx="7572428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августа 1939г.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создана служба инкассации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Госбанке СССР</a:t>
            </a: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Дата считается профессиональным праздником </a:t>
            </a: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инкассаторов.</a:t>
            </a:r>
            <a:endParaRPr lang="ru-RU" sz="20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января 1988г.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создано Российское объединение инкассации (Объединение «РОСИНКАС»)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			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53211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2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9" descr="j0434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88" y="214290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История и статус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Российского объединения инкассации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7" name="Picture 16" descr="j0434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ез имени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57158" y="4071942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Входит в единую централизованную систему Банка России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Основная функция – обеспечение деятельности Банка России по организации наличного денежного обращения на территории Российской Федерации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142984"/>
            <a:ext cx="2071670" cy="5715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2704FC"/>
                </a:solidFill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Picture 7" descr="росинкас1"/>
          <p:cNvPicPr>
            <a:picLocks noChangeAspect="1" noChangeArrowheads="1"/>
          </p:cNvPicPr>
          <p:nvPr/>
        </p:nvPicPr>
        <p:blipFill>
          <a:blip r:embed="rId7">
            <a:lum bright="-22000"/>
          </a:blip>
          <a:srcRect/>
          <a:stretch>
            <a:fillRect/>
          </a:stretch>
        </p:blipFill>
        <p:spPr bwMode="auto">
          <a:xfrm>
            <a:off x="7500958" y="1500174"/>
            <a:ext cx="1103907" cy="10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7215206" y="2928934"/>
            <a:ext cx="1785950" cy="1500198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326" y="3146318"/>
            <a:ext cx="1071570" cy="107157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Program Files\Microsoft Office\MEDIA\OFFICE12\Bullets\BD1505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1500174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C:\Program Files\Microsoft Office\MEDIA\OFFICE12\Bullets\BD1505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286124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C:\Program Files\Microsoft Office\MEDIA\OFFICE12\Bullets\BD1505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143380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C:\Program Files\Microsoft Office\MEDIA\OFFICE12\Bullets\BD1505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286389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79420" y="4857760"/>
            <a:ext cx="1893174" cy="126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20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graphicFrame>
        <p:nvGraphicFramePr>
          <p:cNvPr id="10" name="Group 106"/>
          <p:cNvGraphicFramePr>
            <a:graphicFrameLocks noGrp="1"/>
          </p:cNvGraphicFramePr>
          <p:nvPr/>
        </p:nvGraphicFramePr>
        <p:xfrm>
          <a:off x="1214414" y="1428736"/>
          <a:ext cx="6786610" cy="4606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752"/>
                <a:gridCol w="1211290"/>
                <a:gridCol w="2002678"/>
                <a:gridCol w="1567313"/>
                <a:gridCol w="77857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Позиция</a:t>
                      </a: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/>
                      </a:r>
                      <a:b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</a:b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в</a:t>
                      </a: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 20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10 году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Позиция в 2009 году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Страна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D8F"/>
                          </a:solidFill>
                          <a:effectLst/>
                        </a:rPr>
                        <a:t>Количество нападений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0D8F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kumimoji="0" lang="en-GB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Великобритания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751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73,3%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Франция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8,0 %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Португалия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4,2 %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4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=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4=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Нидерланды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,7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4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=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Швеция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,7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6=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Греция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,4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6=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4=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Италия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2,4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Ирландия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-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Польша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10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-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Дания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Другие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-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Другие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</a:rPr>
                        <a:t>Итого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r"/>
                        </a:tabLst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025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08038"/>
                        </a:buClr>
                        <a:buSzTx/>
                        <a:buFont typeface="Wingdings" pitchFamily="2" charset="2"/>
                        <a:buNone/>
                        <a:tabLst>
                          <a:tab pos="623888" algn="r"/>
                        </a:tabLst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32" charset="-128"/>
                      </a:endParaRPr>
                    </a:p>
                  </a:txBody>
                  <a:tcPr anchor="ctr" horzOverflow="overflow"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108520" y="228407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Количество нападений на инкассаторов в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2009 - 2010 гг.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57972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6" descr="j0434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Без имени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21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108520" y="228407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Количество нападений на инкассаторов в Европе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2000 - 2010 гг.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285720" y="1357298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96"/>
            <a:ext cx="4551769" cy="71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22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142852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Количество нападений на инкассаторов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в Великобритании в 2000 - 2010 гг.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285720" y="1357298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96"/>
            <a:ext cx="4551769" cy="71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23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108520" y="228407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Количество нападений на инкассаторов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во Франции в 2000 - 2010 гг.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285720" y="1357298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96"/>
            <a:ext cx="4551769" cy="71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24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108520" y="228407"/>
            <a:ext cx="9421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Количество нападений на инкассаторов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в Португалии в 2000 - 2010 гг.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285720" y="1357298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96"/>
            <a:ext cx="4572000" cy="717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25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1164" y="359142"/>
            <a:ext cx="9421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3" name="Рисунок 12" descr="C:\Users\Arhipov\AppData\Local\Microsoft\Windows\Temporary Internet Files\Content.Word\numer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8596" y="3786190"/>
            <a:ext cx="40773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Кассовое обслуживания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(прием, обработка и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сдача наличных денег)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 г. обработано 121,16 млрд. руб.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10 % больше запланированного</a:t>
            </a:r>
          </a:p>
          <a:p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 descr="C:\Users\Arhipov\Desktop\Рисунок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85860"/>
            <a:ext cx="3898907" cy="15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694a54bc5fe3f99f02bf669241e457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18" y="2214554"/>
            <a:ext cx="2786082" cy="22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-108520" y="287704"/>
            <a:ext cx="9421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Кассовое обслуживание клиентов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5" name="Рисунок 24" descr="C:\Users\Arhipov\Desktop\Рисунок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786190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500834"/>
            <a:ext cx="4551769" cy="71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9" descr="j04348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j04348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Без имени-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26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09074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nThick">
            <a:solidFill>
              <a:srgbClr val="EA6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73" y="1108800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288" y="71414"/>
            <a:ext cx="942149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Техническое обслуживание банкоматов,  </a:t>
            </a:r>
          </a:p>
          <a:p>
            <a:pPr algn="ctr"/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автоматических сейфов, кассовых терминалов</a:t>
            </a:r>
          </a:p>
          <a:p>
            <a:pPr algn="ctr"/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и других ПТС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2" name="Picture 9" descr="j043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4000528" cy="3357586"/>
          </a:xfrm>
          <a:prstGeom prst="rect">
            <a:avLst/>
          </a:prstGeom>
          <a:noFill/>
        </p:spPr>
      </p:pic>
      <p:pic>
        <p:nvPicPr>
          <p:cNvPr id="16" name="Рисуно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357298"/>
            <a:ext cx="1643074" cy="35719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5286388"/>
            <a:ext cx="5837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техническое облуживание банкоматов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функциями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cash-in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cash-out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производства компаний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NCR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Wincor Nixdorf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Diebold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Nautilus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4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4551769" cy="71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16" descr="j04348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363" y="102318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Без имени-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309320"/>
            <a:ext cx="423076" cy="421958"/>
          </a:xfrm>
          <a:solidFill>
            <a:srgbClr val="EF8A7F">
              <a:alpha val="40000"/>
            </a:srgbClr>
          </a:solidFill>
          <a:ln w="25400">
            <a:noFill/>
          </a:ln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704FC"/>
                </a:solidFill>
              </a:rPr>
              <a:pPr/>
              <a:t>27</a:t>
            </a:fld>
            <a:endParaRPr lang="ru-RU" sz="1600" b="1" dirty="0">
              <a:solidFill>
                <a:srgbClr val="2704FC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0" y="6524625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357422" y="2714620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96"/>
            <a:ext cx="4551769" cy="71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3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9" descr="j0434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88" y="214290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Виды деятельности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Объединения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РОСИНКАС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”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7" name="Picture 16" descr="j0434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ез имени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42908" y="1142984"/>
            <a:ext cx="94005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нкассация наличных денег и других ценностей, перевозка ценностей в том</a:t>
            </a:r>
            <a:r>
              <a:rPr kumimoji="0" lang="ru-RU" sz="1400" b="1" i="0" u="none" strike="noStrike" cap="none" normalizeH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числе </a:t>
            </a:r>
            <a:endParaRPr kumimoji="0" lang="en-US" sz="1400" b="1" i="0" u="none" strike="noStrike" cap="none" normalizeH="0" dirty="0" smtClean="0" bmk="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dirty="0" smtClean="0" bmk="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ценностей резервных фондов </a:t>
            </a:r>
            <a:r>
              <a:rPr kumimoji="0" lang="ru-RU" sz="1400" b="1" i="0" u="none" strike="noStrike" cap="none" normalizeH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поручению Банка России</a:t>
            </a:r>
            <a:r>
              <a:rPr kumimoji="0" lang="en-US" sz="1400" b="1" i="0" u="none" strike="noStrike" cap="none" normalizeH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dirty="0" smtClean="0" bmk="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 bmk="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400" b="1" dirty="0" smtClean="0" bmk="OLE_LINK1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1" i="0" u="none" strike="noStrike" cap="none" normalizeH="0" baseline="0" dirty="0" smtClean="0" bmk="OLE_LINK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еревозка</a:t>
            </a:r>
            <a:r>
              <a:rPr kumimoji="0" lang="ru-RU" sz="1400" b="1" i="0" u="none" strike="noStrike" cap="none" normalizeH="0" dirty="0" smtClean="0" bmk="OLE_LINK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ценностей кредитных организаций</a:t>
            </a:r>
            <a:r>
              <a:rPr kumimoji="0" lang="en-US" sz="1400" b="1" i="0" u="none" strike="noStrike" cap="none" normalizeH="0" dirty="0" smtClean="0" bmk="OLE_LINK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dirty="0" smtClean="0" bmk="OLE_LINK1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 bmk="OLE_LINK1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 bmk="OLE_LINK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обслуживание программно-технических средств (банкоматов, платежных терминалов);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 bmk="OLE_LINK1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 bmk="OLE_LINK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хранение ценностей;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 bmk="OLE_LINK1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 bmk="OLE_LINK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доставка межбанковских расчетных документов, экспедирование расчетных документов 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 bmk="OLE_LINK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корреспонденции;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мест хранения ценностей кредитных организаций и иных юридических и физических лиц,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объектов Банка 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кассовое обслуживание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кредитных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организаций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техническое обслуживание кассовых терминалов, автоматических сейфов, банкоматов и других ПТС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диагностика, ремонт и техническое обслуживание транспортных средств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транспортных средств комплектами броневой защиты и иными спецсредствами для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обеспечения безопасности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инкассаторских, кассовых работников, водителей автотранспорта и обеспечения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сохранности перевозимых ценностей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0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285860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920256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331793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777512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214686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786454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929066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474933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903561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2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332189"/>
            <a:ext cx="97075" cy="97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4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9" descr="j0434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88" y="214290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Объединения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РОСИНКАС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”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сегодня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7" name="Picture 16" descr="j0434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ез имени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485804" y="1500174"/>
            <a:ext cx="8229600" cy="51974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78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территориальных управлений инкассации (филиалов)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Более 500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 территориально обособленных участков инкассации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Более 18 000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человек  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численность работников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Dubodel\AppData\Local\Temp\Rar$DI04.825\map_ru.jpg"/>
          <p:cNvPicPr>
            <a:picLocks noChangeAspect="1" noChangeArrowheads="1"/>
          </p:cNvPicPr>
          <p:nvPr/>
        </p:nvPicPr>
        <p:blipFill>
          <a:blip r:embed="rId8">
            <a:lum bright="-20000" contrast="30000"/>
          </a:blip>
          <a:stretch>
            <a:fillRect/>
          </a:stretch>
        </p:blipFill>
        <p:spPr bwMode="auto">
          <a:xfrm>
            <a:off x="500034" y="2699672"/>
            <a:ext cx="2714644" cy="1658022"/>
          </a:xfrm>
          <a:prstGeom prst="rect">
            <a:avLst/>
          </a:prstGeom>
          <a:noFill/>
          <a:effectLst>
            <a:outerShdw blurRad="546100" dist="50800" dir="5400000" algn="ctr" rotWithShape="0">
              <a:schemeClr val="tx2">
                <a:alpha val="52000"/>
              </a:schemeClr>
            </a:outerShdw>
          </a:effectLst>
        </p:spPr>
      </p:pic>
      <p:pic>
        <p:nvPicPr>
          <p:cNvPr id="43010" name="Picture 2" descr="C:\Program Files\Microsoft Office\MEDIA\OFFICE12\Bullets\BD2130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3" y="1601788"/>
            <a:ext cx="161925" cy="161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Program Files\Microsoft Office\MEDIA\OFFICE12\Bullets\BD2130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357430"/>
            <a:ext cx="161925" cy="161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Program Files\Microsoft Office\MEDIA\OFFICE12\Bullets\BD2130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929198"/>
            <a:ext cx="161925" cy="161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5" y="2857496"/>
            <a:ext cx="36217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2"/>
            </a:outerShdw>
          </a:effectLst>
        </p:spPr>
      </p:pic>
      <p:pic>
        <p:nvPicPr>
          <p:cNvPr id="22" name="Picture 2" descr="C:\Program Files\Microsoft Office\MEDIA\OFFICE12\Bullets\BD21306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6208" y="5905517"/>
            <a:ext cx="161925" cy="161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500034" y="5786454"/>
            <a:ext cx="702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Производительность труда на одного работника –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69 954 рубля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5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9" descr="j0434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88" y="214290"/>
            <a:ext cx="9421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Клиент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c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кая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база Объединения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РОСИНКАС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”</a:t>
            </a:r>
          </a:p>
        </p:txBody>
      </p:sp>
      <p:pic>
        <p:nvPicPr>
          <p:cNvPr id="27" name="Picture 16" descr="j0434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ез имени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500034" y="1357298"/>
            <a:ext cx="8329674" cy="49292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Более 100 000 клиентов на 4,5 тыс. маршрутах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более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600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кредитных учреждений</a:t>
            </a:r>
            <a:endParaRPr lang="ru-RU" b="1" baseline="0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более 1 800 объектов охраны мест хранения ценностей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около 700 точек ГРКЦ 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других подразделений Банка России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более 30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000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банкоматов и платежных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терминалов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baseline="0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baseline="0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более</a:t>
            </a: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  5 000 точек АЗС и ГНС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более 1 300 клиентов на кассовом обслуживании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более 300 единиц банкоматов и платежных терминалов на        техническом обслуживании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5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9" y="2071679"/>
            <a:ext cx="214314" cy="214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643182"/>
            <a:ext cx="214314" cy="214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214686"/>
            <a:ext cx="214314" cy="214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857628"/>
            <a:ext cx="214314" cy="214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357694"/>
            <a:ext cx="214314" cy="214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929198"/>
            <a:ext cx="214314" cy="214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500702"/>
            <a:ext cx="214314" cy="214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6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428596" y="1500174"/>
            <a:ext cx="7858180" cy="47149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17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Годовой объем перевозок – 19,2 трлн. руб. 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Выручка от основной деятельности – 15,2 млрд. руб.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Годовая чистая прибыль – 1,3 млрд. руб.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Активы – 8,1 млрд. руб. 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Собственный капитал – 6,5 млрд. руб.</a:t>
            </a:r>
          </a:p>
          <a:p>
            <a:pPr marL="0" marR="0" lvl="0" indent="4500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25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88" y="214290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Показатели финансово-хозяйственной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детельности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Объединения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РОСИНКАС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”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за 2011 г.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4" name="Picture 9" descr="j04348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j04348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Без имени-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7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9" descr="j0434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88" y="142852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Инвестиционные программы 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Объединения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РОСИНКАС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”</a:t>
            </a:r>
          </a:p>
        </p:txBody>
      </p:sp>
      <p:pic>
        <p:nvPicPr>
          <p:cNvPr id="27" name="Picture 16" descr="j0434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ез имени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285720" y="1000108"/>
            <a:ext cx="8072494" cy="514353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5000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Объем расходов на обновление</a:t>
            </a:r>
            <a:r>
              <a:rPr kumimoji="0" lang="ru-RU" sz="55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материально-технической базы в среднем составляет </a:t>
            </a: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600 – 800 млн. руб. в год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приобретение автомобильного транспорта (бронированного и небронированного), оснащение транспортных средств современными системами мониторинга;</a:t>
            </a: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внедрение  технических средств обеспечения безопасности ценностей и оружия;</a:t>
            </a: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indent="450000" algn="just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капитальное строительство и реконструкция объектов недвижимости;</a:t>
            </a: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приобретение средств связи и вычислительной техники, внедрение программы автоматизации участков инкассации и включения их в единую информационно – управляющую систему (ЕИУС);</a:t>
            </a: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приобретение прочего оборудования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в целях освоения  </a:t>
            </a:r>
            <a:r>
              <a:rPr lang="ru-RU" sz="6000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дополнительных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видов услуг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(оборудование для обработки денежной наличности, для оборудования ремонтных мастерских, т.п.)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8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-14262" y="785794"/>
            <a:ext cx="8229600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Автотранспортный парк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	</a:t>
            </a:r>
            <a:r>
              <a:rPr lang="ru-RU" b="1" i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Более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5 000 единиц  автомобильного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транспорта, из них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: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</a:t>
            </a:r>
          </a:p>
          <a:p>
            <a:pPr marL="266700" marR="0" lvl="0" indent="95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около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4 0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00 единиц или свыше 75% от</a:t>
            </a:r>
          </a:p>
          <a:p>
            <a:pPr marL="266700" marR="0" lvl="0" indent="95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 общего количества – бронированные </a:t>
            </a:r>
          </a:p>
          <a:p>
            <a:pPr marL="266700" marR="0" lvl="0" indent="95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автомобили</a:t>
            </a:r>
            <a:r>
              <a:rPr kumimoji="0" lang="ru-RU" sz="1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4470807"/>
            <a:ext cx="5643602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b="1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Специальная оснастка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	</a:t>
            </a:r>
            <a:r>
              <a:rPr lang="ru-RU" b="1" i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Бронежилеты и </a:t>
            </a:r>
            <a:r>
              <a:rPr lang="ru-RU" b="1" i="1" dirty="0" err="1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бронешлемы</a:t>
            </a:r>
            <a:r>
              <a:rPr lang="ru-RU" b="1" i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 – более 15 тыс. ед. </a:t>
            </a:r>
          </a:p>
          <a:p>
            <a:pPr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370082"/>
            <a:ext cx="2641587" cy="198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2"/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928934"/>
            <a:ext cx="3571900" cy="135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2"/>
            </a:outerShdw>
          </a:effectLst>
        </p:spPr>
      </p:pic>
      <p:pic>
        <p:nvPicPr>
          <p:cNvPr id="19" name="Рисунок 18" descr="инк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6" y="3571876"/>
            <a:ext cx="2286016" cy="2714644"/>
          </a:xfrm>
          <a:prstGeom prst="rect">
            <a:avLst/>
          </a:prstGeom>
        </p:spPr>
      </p:pic>
      <p:pic>
        <p:nvPicPr>
          <p:cNvPr id="6149" name="Picture 5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571612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5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214554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5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5214950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8288" y="142852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Материальное оснащение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Объединения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“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РОСИНКАС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”</a:t>
            </a:r>
          </a:p>
        </p:txBody>
      </p:sp>
      <p:pic>
        <p:nvPicPr>
          <p:cNvPr id="26" name="Picture 9" descr="j04348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j04348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Без имени-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CB70F00A-E3EA-46D5-A28E-A6F3C930BF2E}" type="slidenum">
              <a:rPr lang="ru-RU" sz="1600" b="1" smtClean="0">
                <a:solidFill>
                  <a:srgbClr val="200D8F"/>
                </a:solidFill>
              </a:rPr>
              <a:pPr/>
              <a:t>9</a:t>
            </a:fld>
            <a:endParaRPr lang="ru-RU" sz="1600" b="1" dirty="0">
              <a:solidFill>
                <a:srgbClr val="200D8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9075"/>
            <a:ext cx="9144000" cy="103391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2000">
                <a:schemeClr val="tx2">
                  <a:lumMod val="40000"/>
                  <a:lumOff val="6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45000">
                <a:schemeClr val="tx2">
                  <a:lumMod val="60000"/>
                  <a:lumOff val="40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73" y="1071546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142852"/>
            <a:ext cx="9144000" cy="0"/>
          </a:xfrm>
          <a:prstGeom prst="line">
            <a:avLst/>
          </a:prstGeom>
          <a:ln w="34925" cmpd="thickThin">
            <a:solidFill>
              <a:srgbClr val="E95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3"/>
          <p:cNvSpPr txBox="1">
            <a:spLocks/>
          </p:cNvSpPr>
          <p:nvPr/>
        </p:nvSpPr>
        <p:spPr>
          <a:xfrm>
            <a:off x="8643966" y="6429396"/>
            <a:ext cx="285752" cy="279106"/>
          </a:xfrm>
          <a:prstGeom prst="rect">
            <a:avLst/>
          </a:prstGeom>
          <a:solidFill>
            <a:srgbClr val="F78629">
              <a:alpha val="40000"/>
            </a:srgbClr>
          </a:solidFill>
          <a:ln w="25400"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704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Program Files\Microsoft Office\MEDIA\OFFICE12\Lines\j01158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7958"/>
            <a:ext cx="5715000" cy="95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88" y="142852"/>
            <a:ext cx="9421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Мероприятия по повышению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уровня безопасности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3714752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Активные меры безопасности</a:t>
            </a:r>
            <a:r>
              <a:rPr lang="en-US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- хорошее владение инкассаторами боевым оружием,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приемами</a:t>
            </a:r>
            <a:endParaRPr lang="en-US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индивидуальной защиты и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хорошая общая спортивная подготовка</a:t>
            </a:r>
            <a:endParaRPr lang="ru-RU" sz="2000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b="1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Пассивные меры безопасности</a:t>
            </a:r>
            <a:r>
              <a:rPr lang="en-US" b="1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b="1" dirty="0" smtClean="0">
              <a:solidFill>
                <a:schemeClr val="tx2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8194" name="Picture 2" descr="C:\Program Files\Microsoft Office\MEDIA\OFFICE12\Bullets\j011583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57628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C:\Program Files\Microsoft Office\MEDIA\OFFICE12\Bullets\j011583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72074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857364"/>
            <a:ext cx="2643206" cy="17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2"/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857364"/>
            <a:ext cx="2643206" cy="176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2"/>
            </a:outerShdw>
          </a:effectLst>
        </p:spPr>
      </p:pic>
      <p:pic>
        <p:nvPicPr>
          <p:cNvPr id="31" name="Picture 4" descr="C:\Users\Dubodel\AppData\Local\Temp\Rar$DI00.524\Колонна Камаз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857364"/>
            <a:ext cx="2443180" cy="1785950"/>
          </a:xfrm>
          <a:prstGeom prst="rect">
            <a:avLst/>
          </a:prstGeom>
          <a:noFill/>
          <a:effectLst>
            <a:outerShdw blurRad="546100" dist="50800" dir="5400000" algn="ctr" rotWithShape="0">
              <a:schemeClr val="tx2"/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00034" y="542926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широкое применение бронеавтомобилей и </a:t>
            </a:r>
            <a:r>
              <a:rPr lang="ru-RU" dirty="0" err="1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бронезащиты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  <a:cs typeface="Arial" pitchFamily="34" charset="0"/>
              </a:rPr>
              <a:t> для инкассаторов и водителей – инкассаторов, строгое соблюдение технологии перевозок</a:t>
            </a:r>
          </a:p>
        </p:txBody>
      </p:sp>
      <p:pic>
        <p:nvPicPr>
          <p:cNvPr id="20" name="Picture 9" descr="j04348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07223" y="186297"/>
            <a:ext cx="660388" cy="79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 descr="j04348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9363" y="21429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Без имени-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927" y="517005"/>
            <a:ext cx="10721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255 L 0.79514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1119</Words>
  <Application>Microsoft Office PowerPoint</Application>
  <PresentationFormat>Экран (4:3)</PresentationFormat>
  <Paragraphs>453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Melnichenko</cp:lastModifiedBy>
  <cp:revision>338</cp:revision>
  <dcterms:created xsi:type="dcterms:W3CDTF">2010-10-18T15:16:16Z</dcterms:created>
  <dcterms:modified xsi:type="dcterms:W3CDTF">2012-04-13T08:44:52Z</dcterms:modified>
</cp:coreProperties>
</file>