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1" r:id="rId2"/>
    <p:sldId id="514" r:id="rId3"/>
    <p:sldId id="515" r:id="rId4"/>
    <p:sldId id="516" r:id="rId5"/>
    <p:sldId id="517" r:id="rId6"/>
    <p:sldId id="523" r:id="rId7"/>
    <p:sldId id="519" r:id="rId8"/>
    <p:sldId id="520" r:id="rId9"/>
    <p:sldId id="524" r:id="rId10"/>
    <p:sldId id="521" r:id="rId11"/>
    <p:sldId id="500" r:id="rId12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CD"/>
    <a:srgbClr val="FFFFFF"/>
    <a:srgbClr val="ED8B00"/>
    <a:srgbClr val="C3B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80" y="-432"/>
      </p:cViewPr>
      <p:guideLst>
        <p:guide orient="horz" pos="3929"/>
        <p:guide orient="horz" pos="572"/>
        <p:guide orient="horz" pos="935"/>
        <p:guide orient="horz" pos="3067"/>
        <p:guide orient="horz" pos="3385"/>
        <p:guide orient="horz" pos="2160"/>
        <p:guide pos="5511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536" y="-104"/>
      </p:cViewPr>
      <p:guideLst>
        <p:guide orient="horz" pos="2141"/>
        <p:guide orient="horz" pos="84"/>
        <p:guide orient="horz" pos="4164"/>
        <p:guide orient="horz" pos="4029"/>
        <p:guide pos="105"/>
        <p:guide pos="6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xpert.local\RA\Users\Banks\SME\2014\&#1075;&#1088;&#1072;&#1092;&#1080;&#1082;&#1080;\&#1086;&#1090;&#1088;&#1072;&#1089;&#1083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5\Very%20much%20new%20graphiks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5\Very%20much%20new%20graphiks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5\Very%20much%20new%20graphiks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5\Very%20much%20new%20graphiks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VRank!$J$95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VRank!$K$95:$M$95</c:f>
              <c:numCache>
                <c:formatCode>0%</c:formatCode>
                <c:ptCount val="3"/>
                <c:pt idx="0">
                  <c:v>0.46</c:v>
                </c:pt>
                <c:pt idx="1">
                  <c:v>0.49</c:v>
                </c:pt>
                <c:pt idx="2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VRank!$J$96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VRank!$K$96:$M$96</c:f>
              <c:numCache>
                <c:formatCode>0%</c:formatCode>
                <c:ptCount val="3"/>
                <c:pt idx="0">
                  <c:v>0.27</c:v>
                </c:pt>
                <c:pt idx="1">
                  <c:v>0.21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VRank!$J$97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VRank!$K$97:$M$97</c:f>
              <c:numCache>
                <c:formatCode>0%</c:formatCode>
                <c:ptCount val="3"/>
                <c:pt idx="0">
                  <c:v>0.1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VRank!$J$98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VRank!$K$98:$M$98</c:f>
              <c:numCache>
                <c:formatCode>0%</c:formatCode>
                <c:ptCount val="3"/>
                <c:pt idx="0">
                  <c:v>7.0000000000000007E-2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VRank!$J$99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VRank!$K$99:$M$99</c:f>
              <c:numCache>
                <c:formatCode>0%</c:formatCode>
                <c:ptCount val="3"/>
                <c:pt idx="0">
                  <c:v>0.1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04084224"/>
        <c:axId val="104085760"/>
      </c:barChart>
      <c:catAx>
        <c:axId val="1040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85760"/>
        <c:crosses val="autoZero"/>
        <c:auto val="1"/>
        <c:lblAlgn val="ctr"/>
        <c:lblOffset val="100"/>
        <c:noMultiLvlLbl val="0"/>
      </c:catAx>
      <c:valAx>
        <c:axId val="1040857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0842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8.2558224525731749E-2"/>
          <c:y val="0.81236889506458754"/>
          <c:w val="0.89207292126458881"/>
          <c:h val="0.15985332715763467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Динамика</a:t>
            </a:r>
            <a:r>
              <a:rPr lang="ru-RU" sz="1000" baseline="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объемов задолженности и кредитования, млрд </a:t>
            </a:r>
            <a:r>
              <a:rPr lang="ru-RU" sz="1000" baseline="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en-US" sz="1000" baseline="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10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249468367889422"/>
          <c:y val="2.105909550642951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22266666666667"/>
          <c:y val="0.14399314668999708"/>
          <c:w val="0.79170133333333326"/>
          <c:h val="0.68676826043132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слайд'!$B$10</c:f>
              <c:strCache>
                <c:ptCount val="1"/>
                <c:pt idx="0">
                  <c:v>Кредиты нарастающим  итогом  за  год</c:v>
                </c:pt>
              </c:strCache>
            </c:strRef>
          </c:tx>
          <c:spPr>
            <a:solidFill>
              <a:srgbClr val="ED8B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981212874706451E-3"/>
                  <c:y val="1.7850294486385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'4 слайд'!$AM$9:$BA$9</c:f>
              <c:numCache>
                <c:formatCode>m/d/yyyy</c:formatCode>
                <c:ptCount val="1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</c:numCache>
            </c:numRef>
          </c:cat>
          <c:val>
            <c:numRef>
              <c:f>'4 слайд'!$AM$10:$BA$10</c:f>
              <c:numCache>
                <c:formatCode>#,##0</c:formatCode>
                <c:ptCount val="15"/>
                <c:pt idx="0">
                  <c:v>496.01</c:v>
                </c:pt>
                <c:pt idx="1">
                  <c:v>1103.347</c:v>
                </c:pt>
                <c:pt idx="2">
                  <c:v>1839.8409999999999</c:v>
                </c:pt>
                <c:pt idx="3">
                  <c:v>2532.9879999999998</c:v>
                </c:pt>
                <c:pt idx="4">
                  <c:v>3191.0390000000002</c:v>
                </c:pt>
                <c:pt idx="5">
                  <c:v>3833.6570000000002</c:v>
                </c:pt>
                <c:pt idx="6">
                  <c:v>4507.88</c:v>
                </c:pt>
                <c:pt idx="7">
                  <c:v>5067.43</c:v>
                </c:pt>
                <c:pt idx="8">
                  <c:v>5690.1750000000002</c:v>
                </c:pt>
                <c:pt idx="9">
                  <c:v>6340.7259999999997</c:v>
                </c:pt>
                <c:pt idx="10">
                  <c:v>6900.0140000000001</c:v>
                </c:pt>
                <c:pt idx="11">
                  <c:v>7609.4049999999997</c:v>
                </c:pt>
                <c:pt idx="12">
                  <c:v>306.39400000000001</c:v>
                </c:pt>
                <c:pt idx="13">
                  <c:v>692.43700000000001</c:v>
                </c:pt>
                <c:pt idx="14">
                  <c:v>1174.346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29280"/>
        <c:axId val="104130816"/>
      </c:barChart>
      <c:lineChart>
        <c:grouping val="standard"/>
        <c:varyColors val="0"/>
        <c:ser>
          <c:idx val="1"/>
          <c:order val="1"/>
          <c:tx>
            <c:strRef>
              <c:f>'4 слайд'!$B$11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ln>
              <a:solidFill>
                <a:srgbClr val="0086CD"/>
              </a:solidFill>
            </a:ln>
          </c:spPr>
          <c:marker>
            <c:symbol val="circle"/>
            <c:size val="5"/>
            <c:spPr>
              <a:solidFill>
                <a:srgbClr val="0086CD"/>
              </a:solidFill>
              <a:ln>
                <a:solidFill>
                  <a:srgbClr val="0086CD"/>
                </a:solidFill>
              </a:ln>
            </c:spPr>
          </c:marker>
          <c:dLbls>
            <c:dLbl>
              <c:idx val="0"/>
              <c:layout>
                <c:manualLayout>
                  <c:x val="-5.9044932010046361E-2"/>
                  <c:y val="4.409295034424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'4 слайд'!$AM$9:$BA$9</c:f>
              <c:numCache>
                <c:formatCode>m/d/yyyy</c:formatCode>
                <c:ptCount val="1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</c:numCache>
            </c:numRef>
          </c:cat>
          <c:val>
            <c:numRef>
              <c:f>'4 слайд'!$AM$11:$BA$11</c:f>
              <c:numCache>
                <c:formatCode>#,##0</c:formatCode>
                <c:ptCount val="15"/>
                <c:pt idx="0">
                  <c:v>5230.134</c:v>
                </c:pt>
                <c:pt idx="1">
                  <c:v>5250.3720000000003</c:v>
                </c:pt>
                <c:pt idx="2">
                  <c:v>5314.2079999999996</c:v>
                </c:pt>
                <c:pt idx="3">
                  <c:v>5274.1329999999998</c:v>
                </c:pt>
                <c:pt idx="4">
                  <c:v>5319.2039999999997</c:v>
                </c:pt>
                <c:pt idx="5">
                  <c:v>5353.0780000000004</c:v>
                </c:pt>
                <c:pt idx="6">
                  <c:v>5389.9279999999999</c:v>
                </c:pt>
                <c:pt idx="7">
                  <c:v>5089.7719999999999</c:v>
                </c:pt>
                <c:pt idx="8">
                  <c:v>5115.6149999999998</c:v>
                </c:pt>
                <c:pt idx="9">
                  <c:v>5129.4459999999999</c:v>
                </c:pt>
                <c:pt idx="10">
                  <c:v>5160.0940000000001</c:v>
                </c:pt>
                <c:pt idx="11">
                  <c:v>5116.2579999999998</c:v>
                </c:pt>
                <c:pt idx="12">
                  <c:v>5056.5219999999999</c:v>
                </c:pt>
                <c:pt idx="13">
                  <c:v>4854.9610000000002</c:v>
                </c:pt>
                <c:pt idx="14">
                  <c:v>4839.277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29280"/>
        <c:axId val="104130816"/>
      </c:lineChart>
      <c:dateAx>
        <c:axId val="104129280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130816"/>
        <c:crosses val="autoZero"/>
        <c:auto val="1"/>
        <c:lblOffset val="100"/>
        <c:baseTimeUnit val="months"/>
        <c:majorUnit val="1"/>
        <c:majorTimeUnit val="months"/>
      </c:dateAx>
      <c:valAx>
        <c:axId val="1041308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12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67310607317911"/>
          <c:y val="0.1133169778735392"/>
          <c:w val="0.42989190205906108"/>
          <c:h val="0.19965893505278401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6">
                    <a:lumMod val="25000"/>
                  </a:schemeClr>
                </a:solidFill>
              </a:defRPr>
            </a:pPr>
            <a:r>
              <a:rPr lang="ru-RU" sz="1200">
                <a:solidFill>
                  <a:schemeClr val="accent6">
                    <a:lumMod val="25000"/>
                  </a:schemeClr>
                </a:solidFill>
              </a:rPr>
              <a:t>Процентные</a:t>
            </a:r>
            <a:r>
              <a:rPr lang="ru-RU" sz="1200" baseline="0">
                <a:solidFill>
                  <a:schemeClr val="accent6">
                    <a:lumMod val="25000"/>
                  </a:schemeClr>
                </a:solidFill>
              </a:rPr>
              <a:t> ставки на рынке кредитования МСП, %</a:t>
            </a:r>
          </a:p>
        </c:rich>
      </c:tx>
      <c:layout>
        <c:manualLayout>
          <c:xMode val="edge"/>
          <c:yMode val="edge"/>
          <c:x val="0.1351933156691290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936996927728887E-2"/>
          <c:y val="0.10455563443727801"/>
          <c:w val="0.91130587845903699"/>
          <c:h val="0.82909791539116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 руб.'!$Z$91</c:f>
              <c:strCache>
                <c:ptCount val="1"/>
                <c:pt idx="0">
                  <c:v>до 1 года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 руб.'!$Y$92:$Y$96</c:f>
              <c:strCache>
                <c:ptCount val="5"/>
                <c:pt idx="0">
                  <c:v>I кв 2014 г.</c:v>
                </c:pt>
                <c:pt idx="1">
                  <c:v>II кв 2014 г.</c:v>
                </c:pt>
                <c:pt idx="2">
                  <c:v>III кв 2014 г.</c:v>
                </c:pt>
                <c:pt idx="3">
                  <c:v>IV кв 2014 г.</c:v>
                </c:pt>
                <c:pt idx="4">
                  <c:v>I кв 2015 г.</c:v>
                </c:pt>
              </c:strCache>
            </c:strRef>
          </c:cat>
          <c:val>
            <c:numRef>
              <c:f>'в руб.'!$Z$92:$Z$96</c:f>
              <c:numCache>
                <c:formatCode>0.00</c:formatCode>
                <c:ptCount val="5"/>
                <c:pt idx="0">
                  <c:v>12.546150655381837</c:v>
                </c:pt>
                <c:pt idx="1">
                  <c:v>12.890565520463182</c:v>
                </c:pt>
                <c:pt idx="2">
                  <c:v>13.169687946192656</c:v>
                </c:pt>
                <c:pt idx="3">
                  <c:v>14.430241611725506</c:v>
                </c:pt>
                <c:pt idx="4">
                  <c:v>19.025893241207427</c:v>
                </c:pt>
              </c:numCache>
            </c:numRef>
          </c:val>
        </c:ser>
        <c:ser>
          <c:idx val="1"/>
          <c:order val="1"/>
          <c:tx>
            <c:strRef>
              <c:f>'в руб.'!$AA$91</c:f>
              <c:strCache>
                <c:ptCount val="1"/>
                <c:pt idx="0">
                  <c:v>свыше 1 года</c:v>
                </c:pt>
              </c:strCache>
            </c:strRef>
          </c:tx>
          <c:spPr>
            <a:solidFill>
              <a:srgbClr val="0086CD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 руб.'!$Y$92:$Y$96</c:f>
              <c:strCache>
                <c:ptCount val="5"/>
                <c:pt idx="0">
                  <c:v>I кв 2014 г.</c:v>
                </c:pt>
                <c:pt idx="1">
                  <c:v>II кв 2014 г.</c:v>
                </c:pt>
                <c:pt idx="2">
                  <c:v>III кв 2014 г.</c:v>
                </c:pt>
                <c:pt idx="3">
                  <c:v>IV кв 2014 г.</c:v>
                </c:pt>
                <c:pt idx="4">
                  <c:v>I кв 2015 г.</c:v>
                </c:pt>
              </c:strCache>
            </c:strRef>
          </c:cat>
          <c:val>
            <c:numRef>
              <c:f>'в руб.'!$AA$92:$AA$96</c:f>
              <c:numCache>
                <c:formatCode>0.00</c:formatCode>
                <c:ptCount val="5"/>
                <c:pt idx="0">
                  <c:v>12.864469088865404</c:v>
                </c:pt>
                <c:pt idx="1">
                  <c:v>12.863071649814657</c:v>
                </c:pt>
                <c:pt idx="2">
                  <c:v>13.426270928217711</c:v>
                </c:pt>
                <c:pt idx="3">
                  <c:v>14.238703604967242</c:v>
                </c:pt>
                <c:pt idx="4">
                  <c:v>17.552359251920109</c:v>
                </c:pt>
              </c:numCache>
            </c:numRef>
          </c:val>
        </c:ser>
        <c:ser>
          <c:idx val="2"/>
          <c:order val="2"/>
          <c:tx>
            <c:strRef>
              <c:f>'в руб.'!$AB$91</c:f>
              <c:strCache>
                <c:ptCount val="1"/>
                <c:pt idx="0">
                  <c:v>свыше 3 лет</c:v>
                </c:pt>
              </c:strCache>
            </c:strRef>
          </c:tx>
          <c:spPr>
            <a:solidFill>
              <a:srgbClr val="6FA287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 руб.'!$Y$92:$Y$96</c:f>
              <c:strCache>
                <c:ptCount val="5"/>
                <c:pt idx="0">
                  <c:v>I кв 2014 г.</c:v>
                </c:pt>
                <c:pt idx="1">
                  <c:v>II кв 2014 г.</c:v>
                </c:pt>
                <c:pt idx="2">
                  <c:v>III кв 2014 г.</c:v>
                </c:pt>
                <c:pt idx="3">
                  <c:v>IV кв 2014 г.</c:v>
                </c:pt>
                <c:pt idx="4">
                  <c:v>I кв 2015 г.</c:v>
                </c:pt>
              </c:strCache>
            </c:strRef>
          </c:cat>
          <c:val>
            <c:numRef>
              <c:f>'в руб.'!$AB$92:$AB$96</c:f>
              <c:numCache>
                <c:formatCode>0.00</c:formatCode>
                <c:ptCount val="5"/>
                <c:pt idx="0">
                  <c:v>12.690552613520042</c:v>
                </c:pt>
                <c:pt idx="1">
                  <c:v>12.445376196469109</c:v>
                </c:pt>
                <c:pt idx="2">
                  <c:v>13.232481766950976</c:v>
                </c:pt>
                <c:pt idx="3">
                  <c:v>13.692777818270152</c:v>
                </c:pt>
                <c:pt idx="4">
                  <c:v>16.588456211718253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412288"/>
        <c:axId val="104413824"/>
      </c:barChart>
      <c:catAx>
        <c:axId val="104412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6">
                    <a:lumMod val="25000"/>
                  </a:schemeClr>
                </a:solidFill>
              </a:defRPr>
            </a:pPr>
            <a:endParaRPr lang="ru-RU"/>
          </a:p>
        </c:txPr>
        <c:crossAx val="104413824"/>
        <c:crosses val="autoZero"/>
        <c:auto val="0"/>
        <c:lblAlgn val="ctr"/>
        <c:lblOffset val="100"/>
        <c:noMultiLvlLbl val="0"/>
      </c:catAx>
      <c:valAx>
        <c:axId val="104413824"/>
        <c:scaling>
          <c:orientation val="minMax"/>
          <c:max val="21"/>
          <c:min val="10"/>
        </c:scaling>
        <c:delete val="0"/>
        <c:axPos val="l"/>
        <c:numFmt formatCode="0.00" sourceLinked="1"/>
        <c:majorTickMark val="out"/>
        <c:minorTickMark val="none"/>
        <c:tickLblPos val="nextTo"/>
        <c:crossAx val="10441228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8747956390330686"/>
          <c:y val="0.14243770501205683"/>
          <c:w val="0.36882818573590975"/>
          <c:h val="0.1784056665311925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>
                <a:solidFill>
                  <a:schemeClr val="accent6">
                    <a:lumMod val="25000"/>
                  </a:schemeClr>
                </a:solidFill>
              </a:rPr>
              <a:t>Динамика объемов задолженности и кредитования банков из топ-30, млрд </a:t>
            </a:r>
            <a:r>
              <a:rPr lang="ru-RU" sz="1000" dirty="0" smtClean="0">
                <a:solidFill>
                  <a:schemeClr val="accent6">
                    <a:lumMod val="25000"/>
                  </a:schemeClr>
                </a:solidFill>
              </a:rPr>
              <a:t>рублей</a:t>
            </a:r>
            <a:r>
              <a:rPr lang="en-US" sz="1000" dirty="0" smtClean="0">
                <a:solidFill>
                  <a:schemeClr val="accent6">
                    <a:lumMod val="25000"/>
                  </a:schemeClr>
                </a:solidFill>
              </a:rPr>
              <a:t>*</a:t>
            </a:r>
            <a:endParaRPr lang="ru-RU" sz="1000" dirty="0">
              <a:solidFill>
                <a:schemeClr val="accent6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4100583566760036"/>
          <c:y val="2.104479631885234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1311858076564"/>
          <c:y val="0.15688388144539181"/>
          <c:w val="0.89109983291562234"/>
          <c:h val="0.6799062796048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слайд'!$A$10</c:f>
              <c:strCache>
                <c:ptCount val="1"/>
                <c:pt idx="0">
                  <c:v>Кредиты нарастающим  итогом  за  год</c:v>
                </c:pt>
              </c:strCache>
            </c:strRef>
          </c:tx>
          <c:spPr>
            <a:solidFill>
              <a:srgbClr val="ED8B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'5 слайд'!$AL$9:$AZ$9</c:f>
              <c:numCache>
                <c:formatCode>m/d/yyyy</c:formatCode>
                <c:ptCount val="1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</c:numCache>
            </c:numRef>
          </c:cat>
          <c:val>
            <c:numRef>
              <c:f>'5 слайд'!$AL$10:$AZ$10</c:f>
              <c:numCache>
                <c:formatCode>#,##0</c:formatCode>
                <c:ptCount val="15"/>
                <c:pt idx="0">
                  <c:v>249.73500000000001</c:v>
                </c:pt>
                <c:pt idx="1">
                  <c:v>555.91600000000005</c:v>
                </c:pt>
                <c:pt idx="2">
                  <c:v>949.97699999999998</c:v>
                </c:pt>
                <c:pt idx="3">
                  <c:v>1303.9390000000001</c:v>
                </c:pt>
                <c:pt idx="4">
                  <c:v>1607.6010000000001</c:v>
                </c:pt>
                <c:pt idx="5">
                  <c:v>1946.6389999999999</c:v>
                </c:pt>
                <c:pt idx="6">
                  <c:v>2281.5920000000001</c:v>
                </c:pt>
                <c:pt idx="7">
                  <c:v>2542.8389999999999</c:v>
                </c:pt>
                <c:pt idx="8">
                  <c:v>2846.7669999999998</c:v>
                </c:pt>
                <c:pt idx="9">
                  <c:v>3152.4079999999999</c:v>
                </c:pt>
                <c:pt idx="10">
                  <c:v>3435.0749999999998</c:v>
                </c:pt>
                <c:pt idx="11">
                  <c:v>3755.1060000000002</c:v>
                </c:pt>
                <c:pt idx="12">
                  <c:v>127.901</c:v>
                </c:pt>
                <c:pt idx="13">
                  <c:v>295.52600000000001</c:v>
                </c:pt>
                <c:pt idx="14">
                  <c:v>502.26299999999998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64928"/>
        <c:axId val="106366464"/>
      </c:barChart>
      <c:lineChart>
        <c:grouping val="standard"/>
        <c:varyColors val="0"/>
        <c:ser>
          <c:idx val="1"/>
          <c:order val="1"/>
          <c:tx>
            <c:strRef>
              <c:f>'5 слайд'!$A$11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ln>
              <a:solidFill>
                <a:srgbClr val="0086CD"/>
              </a:solidFill>
            </a:ln>
          </c:spPr>
          <c:marker>
            <c:symbol val="circle"/>
            <c:size val="4"/>
            <c:spPr>
              <a:solidFill>
                <a:srgbClr val="0086CD"/>
              </a:solidFill>
              <a:ln>
                <a:solidFill>
                  <a:srgbClr val="0086CD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'5 слайд'!$AL$9:$AZ$9</c:f>
              <c:numCache>
                <c:formatCode>m/d/yyyy</c:formatCode>
                <c:ptCount val="1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</c:numCache>
            </c:numRef>
          </c:cat>
          <c:val>
            <c:numRef>
              <c:f>'5 слайд'!$AL$11:$AZ$11</c:f>
              <c:numCache>
                <c:formatCode>#,##0</c:formatCode>
                <c:ptCount val="15"/>
                <c:pt idx="0">
                  <c:v>3157.7339999999999</c:v>
                </c:pt>
                <c:pt idx="1">
                  <c:v>3146.893</c:v>
                </c:pt>
                <c:pt idx="2">
                  <c:v>3175.107</c:v>
                </c:pt>
                <c:pt idx="3">
                  <c:v>3188.7649999999999</c:v>
                </c:pt>
                <c:pt idx="4">
                  <c:v>3176.9870000000001</c:v>
                </c:pt>
                <c:pt idx="5">
                  <c:v>3206.261</c:v>
                </c:pt>
                <c:pt idx="6">
                  <c:v>3215.692</c:v>
                </c:pt>
                <c:pt idx="7">
                  <c:v>2904.76</c:v>
                </c:pt>
                <c:pt idx="8">
                  <c:v>2913.0810000000001</c:v>
                </c:pt>
                <c:pt idx="9">
                  <c:v>2915.5520000000001</c:v>
                </c:pt>
                <c:pt idx="10">
                  <c:v>2922.627</c:v>
                </c:pt>
                <c:pt idx="11">
                  <c:v>2880.2910000000002</c:v>
                </c:pt>
                <c:pt idx="12">
                  <c:v>2831.538</c:v>
                </c:pt>
                <c:pt idx="13">
                  <c:v>2677.558</c:v>
                </c:pt>
                <c:pt idx="14">
                  <c:v>2647.511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64928"/>
        <c:axId val="106366464"/>
      </c:lineChart>
      <c:dateAx>
        <c:axId val="106364928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106366464"/>
        <c:crosses val="autoZero"/>
        <c:auto val="1"/>
        <c:lblOffset val="100"/>
        <c:baseTimeUnit val="months"/>
        <c:majorUnit val="1"/>
        <c:majorTimeUnit val="months"/>
      </c:dateAx>
      <c:valAx>
        <c:axId val="106366464"/>
        <c:scaling>
          <c:orientation val="minMax"/>
          <c:max val="4399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10636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59570494864613"/>
          <c:y val="0.15470699688726486"/>
          <c:w val="0.43981223893065996"/>
          <c:h val="0.190088306942752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r>
              <a:rPr lang="ru-RU" sz="1000" b="1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Динамика доли</a:t>
            </a:r>
            <a:r>
              <a:rPr lang="ru-RU" sz="1000" b="1" baseline="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задолженности МСП перед 30 крупнейшими банками в общем объеме </a:t>
            </a:r>
            <a:r>
              <a:rPr lang="ru-RU" sz="1000" b="1" baseline="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задолженности</a:t>
            </a:r>
            <a:r>
              <a:rPr lang="en-US" sz="1000" b="1" baseline="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1000" b="1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88616378125858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62553815150682"/>
          <c:y val="0.16484534419973557"/>
          <c:w val="0.85833653934231025"/>
          <c:h val="0.644581775762878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D8B00"/>
              </a:solidFill>
            </a:ln>
          </c:spPr>
          <c:marker>
            <c:symbol val="circle"/>
            <c:size val="6"/>
            <c:spPr>
              <a:solidFill>
                <a:srgbClr val="ED8B00"/>
              </a:solidFill>
              <a:ln>
                <a:solidFill>
                  <a:srgbClr val="ED8B00"/>
                </a:solidFill>
              </a:ln>
            </c:spPr>
          </c:marker>
          <c:dLbls>
            <c:dLbl>
              <c:idx val="0"/>
              <c:layout>
                <c:manualLayout>
                  <c:x val="-5.8675231290647611E-2"/>
                  <c:y val="7.22714339399796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8.1432628011358435E-2"/>
                  <c:y val="4.90900306007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9.1401025922872581E-2"/>
                  <c:y val="5.2376442798088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9.6483237153064033E-2"/>
                  <c:y val="6.6816986095452835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693780342584959E-4"/>
                  <c:y val="7.22714339399796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слайд'!$AK$32:$AZ$32</c:f>
              <c:numCache>
                <c:formatCode>m/d/yyyy</c:formatCode>
                <c:ptCount val="1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</c:numCache>
            </c:numRef>
          </c:cat>
          <c:val>
            <c:numRef>
              <c:f>'5 слайд'!$AK$33:$AZ$33</c:f>
              <c:numCache>
                <c:formatCode>0.0%</c:formatCode>
                <c:ptCount val="16"/>
                <c:pt idx="0">
                  <c:v>0.60392441691464926</c:v>
                </c:pt>
                <c:pt idx="1">
                  <c:v>0.60222574735354384</c:v>
                </c:pt>
                <c:pt idx="2">
                  <c:v>0.59936572113366438</c:v>
                </c:pt>
                <c:pt idx="3">
                  <c:v>0.59747510823814198</c:v>
                </c:pt>
                <c:pt idx="4">
                  <c:v>0.60466546394665355</c:v>
                </c:pt>
                <c:pt idx="5">
                  <c:v>0.59726737308815381</c:v>
                </c:pt>
                <c:pt idx="6">
                  <c:v>0.59895652557276391</c:v>
                </c:pt>
                <c:pt idx="7">
                  <c:v>0.59661130909355375</c:v>
                </c:pt>
                <c:pt idx="8">
                  <c:v>0.57070532825438947</c:v>
                </c:pt>
                <c:pt idx="9">
                  <c:v>0.56944883459759976</c:v>
                </c:pt>
                <c:pt idx="10">
                  <c:v>0.56839510543633764</c:v>
                </c:pt>
                <c:pt idx="11">
                  <c:v>0.56639026343318555</c:v>
                </c:pt>
                <c:pt idx="12">
                  <c:v>0.56296828658758025</c:v>
                </c:pt>
                <c:pt idx="13">
                  <c:v>0.55997739157468318</c:v>
                </c:pt>
                <c:pt idx="14">
                  <c:v>0.55150968257005561</c:v>
                </c:pt>
                <c:pt idx="15">
                  <c:v>0.54708812907382653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29440"/>
        <c:axId val="106529536"/>
      </c:lineChart>
      <c:dateAx>
        <c:axId val="1064294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minorGridlines>
          <c:spPr>
            <a:ln>
              <a:noFill/>
            </a:ln>
          </c:spPr>
        </c:minorGridlines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106529536"/>
        <c:crosses val="autoZero"/>
        <c:auto val="1"/>
        <c:lblOffset val="100"/>
        <c:baseTimeUnit val="months"/>
        <c:majorUnit val="1"/>
        <c:majorTimeUnit val="months"/>
      </c:dateAx>
      <c:valAx>
        <c:axId val="106529536"/>
        <c:scaling>
          <c:orientation val="minMax"/>
          <c:max val="0.62900000000000011"/>
          <c:min val="0.5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crossAx val="106429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63115866779375"/>
          <c:y val="0"/>
          <c:w val="0.77138713991749308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E9AE93"/>
              </a:solidFill>
            </c:spPr>
          </c:dPt>
          <c:dPt>
            <c:idx val="4"/>
            <c:bubble3D val="0"/>
            <c:spPr>
              <a:solidFill>
                <a:srgbClr val="7C7B45"/>
              </a:solidFill>
            </c:spPr>
          </c:dPt>
          <c:dPt>
            <c:idx val="5"/>
            <c:bubble3D val="0"/>
            <c:spPr>
              <a:solidFill>
                <a:srgbClr val="FCE3CC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'1dgt_va'!$M$20:$S$20</c:f>
              <c:strCache>
                <c:ptCount val="7"/>
                <c:pt idx="0">
                  <c:v>Торговля</c:v>
                </c:pt>
                <c:pt idx="1">
                  <c:v>Промышленное производство</c:v>
                </c:pt>
                <c:pt idx="2">
                  <c:v>НИОКР</c:v>
                </c:pt>
                <c:pt idx="3">
                  <c:v>Строительство</c:v>
                </c:pt>
                <c:pt idx="4">
                  <c:v>Транcпорт</c:v>
                </c:pt>
                <c:pt idx="5">
                  <c:v>Недвижимость</c:v>
                </c:pt>
                <c:pt idx="6">
                  <c:v>Прочее</c:v>
                </c:pt>
              </c:strCache>
            </c:strRef>
          </c:cat>
          <c:val>
            <c:numRef>
              <c:f>'1dgt_va'!$M$21:$S$21</c:f>
              <c:numCache>
                <c:formatCode>0%</c:formatCode>
                <c:ptCount val="7"/>
                <c:pt idx="0">
                  <c:v>0.22491153754275442</c:v>
                </c:pt>
                <c:pt idx="1">
                  <c:v>0.20787105617836138</c:v>
                </c:pt>
                <c:pt idx="2">
                  <c:v>0.12812398869090791</c:v>
                </c:pt>
                <c:pt idx="3">
                  <c:v>0.11720950738133026</c:v>
                </c:pt>
                <c:pt idx="4">
                  <c:v>6.1038322289051747E-2</c:v>
                </c:pt>
                <c:pt idx="5">
                  <c:v>6.003731621584265E-2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3.1668352331055638E-2"/>
          <c:y val="0.74521017934944156"/>
          <c:w val="0.9115541699162355"/>
          <c:h val="0.2524064490346844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0.02704</cdr:x>
      <cdr:y>0.05263</cdr:y>
    </cdr:from>
    <cdr:to>
      <cdr:x>0.90891</cdr:x>
      <cdr:y>0.21053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486" y="144016"/>
          <a:ext cx="2788439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r" fontAlgn="auto">
            <a:spcBef>
              <a:spcPts val="0"/>
            </a:spcBef>
            <a:spcAft>
              <a:spcPts val="0"/>
            </a:spcAft>
          </a:pPr>
          <a:r>
            <a:rPr lang="ru-RU" b="1" dirty="0">
              <a:solidFill>
                <a:srgbClr val="646464"/>
              </a:solidFill>
            </a:rPr>
            <a:t>Отраслевая структура МСП в Европе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40661" y="6182423"/>
            <a:ext cx="6567107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4776" y="6396424"/>
            <a:ext cx="939389" cy="214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C1FCB4-F205-435C-989C-63874CED5AFB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42385" y="6396424"/>
            <a:ext cx="6565383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107768" y="6396424"/>
            <a:ext cx="653264" cy="2140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6813CC-B39E-47CC-AE49-1939E700C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7194" y="6396424"/>
            <a:ext cx="1328934" cy="214001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</a:rPr>
              <a:t>ВЭБ Банк Развития</a:t>
            </a:r>
            <a:endParaRPr kumimoji="0" lang="ru-RU" sz="1000" smtClean="0"/>
          </a:p>
        </p:txBody>
      </p:sp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1389262" y="6350791"/>
            <a:ext cx="213733" cy="3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2328652" y="6342924"/>
            <a:ext cx="213733" cy="3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0601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406" y="6253232"/>
            <a:ext cx="4967560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575417" y="6459365"/>
            <a:ext cx="1122097" cy="214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133350"/>
            <a:ext cx="4424362" cy="331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20965" y="133751"/>
            <a:ext cx="4640066" cy="62626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545832" y="6449924"/>
            <a:ext cx="6561936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85333" y="6449924"/>
            <a:ext cx="575699" cy="2140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7B6CBB-5FF7-4BD9-B375-637C7961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7194" y="6449924"/>
            <a:ext cx="1328934" cy="214001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smtClean="0"/>
          </a:p>
        </p:txBody>
      </p:sp>
      <p:sp>
        <p:nvSpPr>
          <p:cNvPr id="33801" name="Прямоугольник 9"/>
          <p:cNvSpPr>
            <a:spLocks noChangeArrowheads="1"/>
          </p:cNvSpPr>
          <p:nvPr/>
        </p:nvSpPr>
        <p:spPr bwMode="auto">
          <a:xfrm>
            <a:off x="1389262" y="6404292"/>
            <a:ext cx="213733" cy="3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560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45B0-64E8-4C46-81F0-A393201A89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6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46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29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3752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3905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314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466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1619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1771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1924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076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228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2381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2533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2686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2838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2990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3143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3448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3600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857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009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162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552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704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3775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336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489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1641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1793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1946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098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2251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2403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2555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2708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2860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3013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3165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3470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3622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879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031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184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574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727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3317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9525" y="1160463"/>
            <a:ext cx="4572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5494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3970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4122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4275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4427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4579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4732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4884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5189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5341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5037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5516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3992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4144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4297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4449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4602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4754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4906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5211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5364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5059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3132138" y="4868863"/>
            <a:ext cx="4572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56673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58197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59721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61245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56896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58420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59944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61468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3132138" y="3716338"/>
            <a:ext cx="4572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395288" y="1268414"/>
            <a:ext cx="416697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2780928"/>
            <a:ext cx="4176464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923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ru-RU" altLang="ru-RU" sz="1500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</p:spPr>
        <p:txBody>
          <a:bodyPr/>
          <a:lstStyle>
            <a:lvl1pPr>
              <a:defRPr sz="2000" cap="none" baseline="0"/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288" y="1052513"/>
            <a:ext cx="8353425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68D2-F9F9-4679-BFA5-166B01933399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9AFF-506A-405A-87E6-A1A40720E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3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256A-24CF-4AD9-B02B-CF20F60562F6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25F5-1ED5-4F32-B248-63824FA43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5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36001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95288" y="1052736"/>
            <a:ext cx="8353425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2555875" y="6381750"/>
            <a:ext cx="52562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9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E2E4-6728-42F6-9C69-FD2266573AF0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373-FDDF-4843-B308-2A94C98B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4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48BE-82CC-4457-A478-BBD6F065469F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B10B-1515-42B8-8D2F-B396528F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8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2209-55C5-4BB9-9185-1A5253C66240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FF37-2FC5-4BC1-B59C-6B8D7542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9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9365-9058-4295-B972-4E0212E7236D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28BE-CEF7-4171-8475-52E82FD4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8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412206"/>
            <a:ext cx="4105276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500562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572000" y="5516563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4D3-A242-4234-B1EF-0E80D7907E1D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6D41-7C00-48D8-8530-ECE1397C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1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2000" y="1418157"/>
            <a:ext cx="4176713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4500562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516564"/>
            <a:ext cx="4176712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384A-B7D5-4788-94CC-B660153060D1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7E3F-D858-454A-A0F9-F78359A1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96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211E-4869-49D8-BE9D-9DBFEC7C1BFF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8798-777A-4440-8018-B568AF01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43202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95288" y="1628800"/>
            <a:ext cx="8353425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395288" y="1124422"/>
            <a:ext cx="8353425" cy="360362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376E-EC9A-47C3-9AC7-773C3836346D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817F-D6F7-4742-98D3-1A4D223B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/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394744"/>
            <a:ext cx="4105275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655744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468312" y="1484313"/>
            <a:ext cx="4032251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B44C-8EEC-43B5-8E0E-84922A5B42CF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0604-BF0C-4E7B-9273-15A1848D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393157"/>
            <a:ext cx="4105275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572000" y="5670450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4644230" y="1484313"/>
            <a:ext cx="4104483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2F54-98EA-493E-B384-10228D72FC27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79BD-4CB1-4E22-95D1-34012A50B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468313" y="692150"/>
            <a:ext cx="1944687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2484438" y="620713"/>
            <a:ext cx="62642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468313" y="2637442"/>
            <a:ext cx="935335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2484438" y="1413743"/>
            <a:ext cx="6264275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0ECD-A870-491A-A64A-F66B85FCA821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FCD-75C7-4F77-AE73-80EEB4E9B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5724525" y="3213100"/>
            <a:ext cx="3024188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395288" y="1413743"/>
            <a:ext cx="65532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7092281" y="4868863"/>
            <a:ext cx="936104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281B-F709-4119-91C4-ACA98C4DB5F0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C65D-EEA9-47A9-84F9-B10C3C3E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0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613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971599" y="1557337"/>
            <a:ext cx="6734125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96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098550"/>
            <a:ext cx="7705725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-794" y="1089819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292056" y="5453857"/>
            <a:ext cx="1412875" cy="14144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7470B8-FD5B-4650-83A0-39FB7398EE8A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81977C-79C3-4009-8BC1-3F10AEA7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71550" y="3213100"/>
            <a:ext cx="4537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Россия,  115035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Москва,  ул.Садовническая,  д. 79</a:t>
            </a:r>
          </a:p>
          <a:p>
            <a:pPr>
              <a:defRPr/>
            </a:pPr>
            <a:endParaRPr kumimoji="0" lang="en-US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Телефоны: +7(</a:t>
            </a: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495)783-79-98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                  +7</a:t>
            </a: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(495)783-79-66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Факс:         +7(495)783-79-74</a:t>
            </a:r>
            <a:br>
              <a:rPr kumimoji="0" lang="ru-RU" sz="1800" smtClean="0">
                <a:solidFill>
                  <a:schemeClr val="bg1"/>
                </a:solidFill>
                <a:latin typeface="PT Sans" charset="0"/>
              </a:rPr>
            </a:br>
            <a:endParaRPr kumimoji="0" lang="ru-RU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endParaRPr kumimoji="0" lang="ru-RU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www.mspbank.ru</a:t>
            </a:r>
            <a:endParaRPr kumimoji="0" lang="ru-RU" sz="1800" smtClean="0"/>
          </a:p>
          <a:p>
            <a:pPr>
              <a:defRPr/>
            </a:pPr>
            <a:endParaRPr kumimoji="0" lang="ru-RU" sz="180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1"/>
            <a:ext cx="6480770" cy="431551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107524-7620-4AEA-91E3-FC3B64AD06C2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590EAD-D6B1-4572-BC96-5EECFE8A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2287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80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400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7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96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46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266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620713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добавить заголовок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добавить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0" y="6381750"/>
            <a:ext cx="86518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06D3A8BD-02D4-4F03-99FE-C35C5437F250}" type="datetime1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555875" y="6381750"/>
            <a:ext cx="5241925" cy="215900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PT San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B7BE194B-5D65-404E-9E43-4E90E8D2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  <p:sldLayoutId id="2147485083" r:id="rId12"/>
    <p:sldLayoutId id="2147485084" r:id="rId13"/>
    <p:sldLayoutId id="2147485085" r:id="rId14"/>
    <p:sldLayoutId id="2147485086" r:id="rId15"/>
    <p:sldLayoutId id="2147485087" r:id="rId16"/>
    <p:sldLayoutId id="2147485088" r:id="rId17"/>
    <p:sldLayoutId id="2147485089" r:id="rId18"/>
    <p:sldLayoutId id="2147485090" r:id="rId19"/>
    <p:sldLayoutId id="2147485091" r:id="rId20"/>
    <p:sldLayoutId id="2147485092" r:id="rId21"/>
    <p:sldLayoutId id="2147485093" r:id="rId22"/>
    <p:sldLayoutId id="2147485094" r:id="rId23"/>
    <p:sldLayoutId id="2147485095" r:id="rId24"/>
    <p:sldLayoutId id="2147485096" r:id="rId25"/>
    <p:sldLayoutId id="2147485097" r:id="rId26"/>
    <p:sldLayoutId id="2147485098" r:id="rId27"/>
    <p:sldLayoutId id="2147485102" r:id="rId28"/>
    <p:sldLayoutId id="2147485103" r:id="rId29"/>
    <p:sldLayoutId id="2147485104" r:id="rId3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kern="1200" cap="all">
          <a:solidFill>
            <a:schemeClr val="tx1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33"/>
        </a:buBlip>
        <a:defRPr kumimoji="1" sz="1500" kern="1200">
          <a:solidFill>
            <a:schemeClr val="tx2"/>
          </a:solidFill>
          <a:latin typeface="Arial"/>
          <a:ea typeface="Arial" charset="0"/>
          <a:cs typeface="Arial"/>
        </a:defRPr>
      </a:lvl1pPr>
      <a:lvl2pPr marL="171450" indent="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3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2pPr>
      <a:lvl3pPr marL="530225" indent="384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1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47688" y="1563688"/>
            <a:ext cx="32400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cap="all" baseline="0">
                <a:solidFill>
                  <a:schemeClr val="bg1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 smtClean="0"/>
              <a:t>СЕКЬЮРИТИЗАЦИИ МСП АКТИВОВ: </a:t>
            </a:r>
            <a:br>
              <a:rPr lang="ru-RU" sz="1800" dirty="0" smtClean="0"/>
            </a:br>
            <a:r>
              <a:rPr lang="ru-RU" sz="1800" dirty="0" smtClean="0"/>
              <a:t>ПРОБЛЕМЫ ОРГАНИЗАЦИИ ПЕРВЫХ СДЕЛОК И ФОРМИРОВАНИЯ РЫНКА</a:t>
            </a:r>
            <a:endParaRPr lang="ru-RU" sz="1800" dirty="0"/>
          </a:p>
        </p:txBody>
      </p:sp>
      <p:sp>
        <p:nvSpPr>
          <p:cNvPr id="5" name="Дата 3"/>
          <p:cNvSpPr txBox="1">
            <a:spLocks/>
          </p:cNvSpPr>
          <p:nvPr/>
        </p:nvSpPr>
        <p:spPr bwMode="auto">
          <a:xfrm>
            <a:off x="395536" y="3789040"/>
            <a:ext cx="323983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  <a:defRPr kumimoji="1" sz="1600" kern="1200" baseline="0">
                <a:solidFill>
                  <a:schemeClr val="bg1"/>
                </a:solidFill>
                <a:latin typeface="PT Sans"/>
                <a:ea typeface="Arial" charset="0"/>
                <a:cs typeface="PT Sans"/>
              </a:defRPr>
            </a:lvl1pPr>
            <a:lvl2pPr marL="171450" indent="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3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2pPr>
            <a:lvl3pPr marL="530225" indent="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1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Май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Господдержка как катализатор рынка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700808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70C0"/>
                </a:solidFill>
              </a:rPr>
              <a:t>Правила:</a:t>
            </a:r>
          </a:p>
          <a:p>
            <a:pPr algn="ctr"/>
            <a:endParaRPr lang="ru-RU" sz="1600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5000"/>
                  </a:schemeClr>
                </a:solidFill>
              </a:rPr>
              <a:t>Для создания рынка господдержка должна осуществляться за счет минимально возможных интервенций. Ценообразование не должно  искажать рынок.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5000"/>
                  </a:schemeClr>
                </a:solidFill>
              </a:rPr>
              <a:t>Рынок может быть создан только если поддержка будет носить долгосрочный характер и снижаться синхронно с развитием рынка;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5000"/>
                  </a:schemeClr>
                </a:solidFill>
              </a:rPr>
              <a:t>Чтобы обеспечить эффективность инструментов поддержки и увеличение кредитования сектора МСП, поддержка должна носить «связанный» характер – выдача новых кредитов МСП (чем короче период «накопления» – тем больше эффект увеличения портфеля) 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620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азвание 1"/>
          <p:cNvSpPr>
            <a:spLocks noGrp="1"/>
          </p:cNvSpPr>
          <p:nvPr>
            <p:ph type="ctrTitle"/>
          </p:nvPr>
        </p:nvSpPr>
        <p:spPr>
          <a:xfrm>
            <a:off x="971550" y="2565400"/>
            <a:ext cx="6480175" cy="431800"/>
          </a:xfrm>
        </p:spPr>
        <p:txBody>
          <a:bodyPr/>
          <a:lstStyle/>
          <a:p>
            <a:r>
              <a:rPr lang="ru-RU" cap="none" smtClean="0">
                <a:latin typeface="PT Sans" charset="0"/>
              </a:rPr>
              <a:t>СПАСИБО ЗА ВНИМАНИЕ!</a:t>
            </a:r>
          </a:p>
        </p:txBody>
      </p:sp>
      <p:sp>
        <p:nvSpPr>
          <p:cNvPr id="90115" name="Дата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B35D37-0AFE-4A19-B32A-28CEF5DC3A3F}" type="datetime1">
              <a:rPr lang="ru-RU" smtClean="0">
                <a:latin typeface="PT Sans" charset="0"/>
              </a:rPr>
              <a:pPr/>
              <a:t>20.05.2015</a:t>
            </a:fld>
            <a:endParaRPr lang="ru-RU" smtClean="0">
              <a:latin typeface="PT Sans" charset="0"/>
            </a:endParaRPr>
          </a:p>
        </p:txBody>
      </p:sp>
      <p:sp>
        <p:nvSpPr>
          <p:cNvPr id="9011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183882-8C56-4795-806F-B9D6A70DFCCC}" type="slidenum">
              <a:rPr lang="ru-RU" smtClean="0">
                <a:solidFill>
                  <a:schemeClr val="bg1"/>
                </a:solidFill>
                <a:latin typeface="PT Sans" charset="0"/>
              </a:rPr>
              <a:pPr/>
              <a:t>11</a:t>
            </a:fld>
            <a:endParaRPr lang="ru-RU" smtClean="0">
              <a:solidFill>
                <a:schemeClr val="bg1"/>
              </a:solidFill>
              <a:latin typeface="PT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C3AB-5469-4B1A-A294-73A2A3F67F77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6719"/>
            <a:ext cx="7668344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				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74360" y="6093296"/>
            <a:ext cx="76964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905" y="548680"/>
            <a:ext cx="513031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/>
              <a:t>Сектор МСП в России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4313" y="3861048"/>
            <a:ext cx="4000500" cy="1714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Юридические лица</a:t>
            </a:r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 bwMode="auto">
          <a:xfrm>
            <a:off x="1028700" y="473781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1BB2FE38-D745-4851-B5B0-AC6C36F71D50}" type="slidenum">
              <a:rPr lang="ru-RU" smtClean="0">
                <a:solidFill>
                  <a:srgbClr val="FFFFFF"/>
                </a:solidFill>
                <a:cs typeface="Arial" charset="0"/>
              </a:rPr>
              <a:pPr eaLnBrk="1" hangingPunct="1"/>
              <a:t>2</a:t>
            </a:fld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3" y="1238969"/>
            <a:ext cx="5857875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ctr" defTabSz="914400" eaLnBrk="1" latinLnBrk="0" hangingPunct="1">
              <a:defRPr sz="1600" b="1" cap="small">
                <a:solidFill>
                  <a:schemeClr val="bg2">
                    <a:lumMod val="50000"/>
                  </a:schemeClr>
                </a:solidFill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Сектор МСП в России – какие компании имеются в виду?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285750" y="4310781"/>
            <a:ext cx="1662113" cy="301625"/>
          </a:xfrm>
          <a:prstGeom prst="roundRect">
            <a:avLst>
              <a:gd name="adj" fmla="val 16667"/>
            </a:avLst>
          </a:prstGeom>
          <a:solidFill>
            <a:srgbClr val="F6621A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8755" tIns="49378" rIns="98755" bIns="49378" anchor="ctr"/>
          <a:lstStyle/>
          <a:p>
            <a:pPr marL="3175" indent="-3175" algn="ctr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4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Микро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5750" y="4739406"/>
            <a:ext cx="1662113" cy="301625"/>
          </a:xfrm>
          <a:prstGeom prst="roundRect">
            <a:avLst>
              <a:gd name="adj" fmla="val 16667"/>
            </a:avLst>
          </a:prstGeom>
          <a:solidFill>
            <a:srgbClr val="F6621A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8755" tIns="49378" rIns="98755" bIns="49378" anchor="ctr"/>
          <a:lstStyle/>
          <a:p>
            <a:pPr marL="3175" indent="-3175" algn="ctr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4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Малые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85750" y="5168031"/>
            <a:ext cx="1662113" cy="301625"/>
          </a:xfrm>
          <a:prstGeom prst="roundRect">
            <a:avLst>
              <a:gd name="adj" fmla="val 16667"/>
            </a:avLst>
          </a:prstGeom>
          <a:solidFill>
            <a:srgbClr val="F6621A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8755" tIns="49378" rIns="98755" bIns="49378" anchor="ctr"/>
          <a:lstStyle/>
          <a:p>
            <a:pPr marL="3175" indent="-3175" algn="ctr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4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Средние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313" y="3453531"/>
            <a:ext cx="5857875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marL="0" algn="ctr" defTabSz="914400" eaLnBrk="1" latinLnBrk="0" hangingPunct="1">
              <a:defRPr sz="1600" b="1" cap="small">
                <a:solidFill>
                  <a:schemeClr val="bg2">
                    <a:lumMod val="50000"/>
                  </a:schemeClr>
                </a:solidFill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Сколько малых и средних предприятий в России?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071688" y="4310781"/>
            <a:ext cx="1682750" cy="301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55" tIns="49378" rIns="98755" bIns="49378" anchor="ctr"/>
          <a:lstStyle/>
          <a:p>
            <a:pPr marL="3175" indent="-3175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760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тыс. ед.</a:t>
            </a:r>
            <a:endParaRPr lang="ru-RU" sz="14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071688" y="4725144"/>
            <a:ext cx="1682750" cy="301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55" tIns="49378" rIns="98755" bIns="49378" anchor="ctr"/>
          <a:lstStyle/>
          <a:p>
            <a:pPr marL="3175" indent="-3175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243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тыс. ед.</a:t>
            </a:r>
            <a:endParaRPr lang="ru-RU" sz="14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071688" y="5168031"/>
            <a:ext cx="1682750" cy="301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55" tIns="49378" rIns="98755" bIns="49378" anchor="ctr"/>
          <a:lstStyle/>
          <a:p>
            <a:pPr marL="3175" indent="-3175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тыс. ед.</a:t>
            </a:r>
            <a:endParaRPr lang="ru-RU" sz="14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3923928" y="4025602"/>
            <a:ext cx="576635" cy="2355726"/>
          </a:xfrm>
          <a:prstGeom prst="rightBrace">
            <a:avLst>
              <a:gd name="adj1" fmla="val 8333"/>
              <a:gd name="adj2" fmla="val 50646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6156177" y="1310406"/>
            <a:ext cx="2822376" cy="1847850"/>
          </a:xfrm>
          <a:prstGeom prst="round2DiagRect">
            <a:avLst/>
          </a:prstGeom>
          <a:noFill/>
          <a:ln>
            <a:solidFill>
              <a:srgbClr val="F66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каждую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1000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жителей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приходится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МСП – юридических лиц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ИП</a:t>
            </a:r>
          </a:p>
        </p:txBody>
      </p:sp>
      <p:sp>
        <p:nvSpPr>
          <p:cNvPr id="38" name="Трапеция 37"/>
          <p:cNvSpPr/>
          <p:nvPr/>
        </p:nvSpPr>
        <p:spPr>
          <a:xfrm>
            <a:off x="4643438" y="5310906"/>
            <a:ext cx="1714500" cy="642938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млн.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работников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61"/>
          <p:cNvSpPr>
            <a:spLocks noChangeArrowheads="1"/>
          </p:cNvSpPr>
          <p:nvPr/>
        </p:nvSpPr>
        <p:spPr bwMode="auto">
          <a:xfrm>
            <a:off x="4716016" y="4525094"/>
            <a:ext cx="150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cs typeface="Arial" charset="0"/>
              </a:rPr>
              <a:t>18,</a:t>
            </a:r>
            <a:r>
              <a:rPr lang="ru-RU" sz="3600" b="1" dirty="0" smtClean="0">
                <a:cs typeface="Arial" charset="0"/>
              </a:rPr>
              <a:t>1*</a:t>
            </a:r>
            <a:endParaRPr lang="ru-RU" sz="3600" dirty="0">
              <a:cs typeface="Arial" charset="0"/>
            </a:endParaRPr>
          </a:p>
        </p:txBody>
      </p:sp>
      <p:sp>
        <p:nvSpPr>
          <p:cNvPr id="40" name="Трапеция 39"/>
          <p:cNvSpPr/>
          <p:nvPr/>
        </p:nvSpPr>
        <p:spPr>
          <a:xfrm>
            <a:off x="7215188" y="5310906"/>
            <a:ext cx="1714500" cy="642938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общей занятости</a:t>
            </a:r>
          </a:p>
        </p:txBody>
      </p:sp>
      <p:sp>
        <p:nvSpPr>
          <p:cNvPr id="41" name="Прямоугольник 66"/>
          <p:cNvSpPr>
            <a:spLocks noChangeArrowheads="1"/>
          </p:cNvSpPr>
          <p:nvPr/>
        </p:nvSpPr>
        <p:spPr bwMode="auto">
          <a:xfrm>
            <a:off x="7358063" y="4525094"/>
            <a:ext cx="150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cs typeface="Arial" charset="0"/>
              </a:rPr>
              <a:t>25</a:t>
            </a:r>
            <a:r>
              <a:rPr lang="ru-RU" sz="3600" b="1" dirty="0" smtClean="0">
                <a:cs typeface="Arial" charset="0"/>
              </a:rPr>
              <a:t>%</a:t>
            </a:r>
            <a:endParaRPr lang="ru-RU" sz="3600" b="1" dirty="0">
              <a:cs typeface="Arial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6286500" y="4739406"/>
            <a:ext cx="1000125" cy="428625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5485556" y="3310656"/>
            <a:ext cx="928687" cy="28575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8755" tIns="49378" rIns="98755" bIns="49378" anchor="ctr"/>
          <a:lstStyle/>
          <a:p>
            <a:pPr marL="3175" indent="-3175" algn="ctr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214313" y="5589240"/>
            <a:ext cx="4000500" cy="7143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Индивидуальные предприниматели</a:t>
            </a: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2123728" y="5949280"/>
            <a:ext cx="1682750" cy="301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55" tIns="49378" rIns="98755" bIns="49378" anchor="ctr"/>
          <a:lstStyle/>
          <a:p>
            <a:pPr marL="3175" indent="-3175" defTabSz="9874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1600" kern="0" dirty="0" smtClean="0">
                <a:solidFill>
                  <a:schemeClr val="dk1"/>
                </a:solidFill>
                <a:cs typeface="Arial" pitchFamily="34" charset="0"/>
              </a:rPr>
              <a:t>2 629 тыс</a:t>
            </a:r>
            <a:r>
              <a:rPr lang="ru-RU" sz="1600" kern="0" dirty="0">
                <a:solidFill>
                  <a:schemeClr val="dk1"/>
                </a:solidFill>
                <a:cs typeface="Arial" pitchFamily="34" charset="0"/>
              </a:rPr>
              <a:t>. ед.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60253"/>
              </p:ext>
            </p:extLst>
          </p:nvPr>
        </p:nvGraphicFramePr>
        <p:xfrm>
          <a:off x="336868" y="1646722"/>
          <a:ext cx="5482355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1179"/>
                <a:gridCol w="2302037"/>
                <a:gridCol w="2129139"/>
              </a:tblGrid>
              <a:tr h="325138">
                <a:tc gridSpan="3">
                  <a:txBody>
                    <a:bodyPr/>
                    <a:lstStyle/>
                    <a:p>
                      <a:pPr algn="ctr" rtl="0"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 отнесения к МСП</a:t>
                      </a:r>
                      <a:endParaRPr lang="ru-RU" sz="1600" b="1" i="0" u="none" strike="noStrike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0470">
                <a:tc>
                  <a:txBody>
                    <a:bodyPr/>
                    <a:lstStyle/>
                    <a:p>
                      <a:pPr algn="ctr" rtl="0"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занятых, чел</a:t>
                      </a: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Выручка, млн рублей</a:t>
                      </a: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</a:t>
                      </a: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2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60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Малые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16 до 100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60 до 400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Средние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101 до 250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400 до 1 000</a:t>
                      </a:r>
                      <a:endParaRPr lang="ru-RU" sz="1400" b="1" i="0" u="none" strike="noStrike" kern="1200" baseline="0" dirty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3439" y="6093296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*</a:t>
            </a:r>
            <a:r>
              <a:rPr lang="ru-RU" sz="1100" dirty="0" smtClean="0"/>
              <a:t>из </a:t>
            </a:r>
            <a:r>
              <a:rPr lang="ru-RU" sz="1100" dirty="0"/>
              <a:t>них 5,6 млн – ИП и их наемные работники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9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0626" y="381299"/>
            <a:ext cx="5255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/>
              <a:t>Сектор</a:t>
            </a:r>
            <a:r>
              <a:rPr lang="en-US" dirty="0"/>
              <a:t> </a:t>
            </a:r>
            <a:r>
              <a:rPr lang="ru-RU" dirty="0"/>
              <a:t>кредитования МСП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743" y="6567155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*Аналитический центр </a:t>
            </a:r>
            <a:r>
              <a:rPr lang="ru-RU" sz="1000" dirty="0" smtClean="0"/>
              <a:t>АО </a:t>
            </a:r>
            <a:r>
              <a:rPr lang="ru-RU" sz="1000" dirty="0"/>
              <a:t>«МСП Банк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34799051"/>
              </p:ext>
            </p:extLst>
          </p:nvPr>
        </p:nvGraphicFramePr>
        <p:xfrm>
          <a:off x="218457" y="3590712"/>
          <a:ext cx="3785791" cy="30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375400"/>
            <a:ext cx="381642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7425"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Отраслевая разбивка*: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62476"/>
              </p:ext>
            </p:extLst>
          </p:nvPr>
        </p:nvGraphicFramePr>
        <p:xfrm>
          <a:off x="4535616" y="3302680"/>
          <a:ext cx="4427806" cy="31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586891"/>
              </p:ext>
            </p:extLst>
          </p:nvPr>
        </p:nvGraphicFramePr>
        <p:xfrm>
          <a:off x="1115616" y="966625"/>
          <a:ext cx="7200800" cy="21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91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C3AB-5469-4B1A-A294-73A2A3F67F77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5255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/>
              <a:t>Сектор</a:t>
            </a:r>
            <a:r>
              <a:rPr lang="en-US" dirty="0"/>
              <a:t> </a:t>
            </a:r>
            <a:r>
              <a:rPr lang="ru-RU" dirty="0"/>
              <a:t>кредитования МСП в России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61951"/>
              </p:ext>
            </p:extLst>
          </p:nvPr>
        </p:nvGraphicFramePr>
        <p:xfrm>
          <a:off x="4572000" y="3425728"/>
          <a:ext cx="4284000" cy="29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383172"/>
              </p:ext>
            </p:extLst>
          </p:nvPr>
        </p:nvGraphicFramePr>
        <p:xfrm>
          <a:off x="4644008" y="1052736"/>
          <a:ext cx="4366800" cy="232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877" y="1278352"/>
            <a:ext cx="4104456" cy="543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08000"/>
              </a:lnSpc>
            </a:pP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Доля банков, входящих в число 30 крупнейших по объему активов, в портфеле задолженности сектора МСП продолжила снижаться – по итогам первого квартала она потеряла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1,6 </a:t>
            </a:r>
            <a:r>
              <a:rPr lang="ru-RU" sz="1200" b="1" dirty="0" err="1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п.п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. и составила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54,7%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. Стоит отметить существенное сокращение объемов выдач и портфеля в этом сегменте за прошедшие 12 месяцев – в сравнении с аналогичным периодом 2014 года в </a:t>
            </a:r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I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кв. 2015 банки ТОП-30 предоставили субъектам МСП на 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47%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меньше ресурсов, их портфель сократился на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16,6%,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при этом уровень просрочки прибавил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2,4 </a:t>
            </a:r>
            <a:r>
              <a:rPr lang="ru-RU" sz="1200" b="1" dirty="0" err="1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п.п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.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и составляет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11,8%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портфеля.</a:t>
            </a:r>
          </a:p>
          <a:p>
            <a:pPr marL="171450" lvl="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Небольшие и средние банки за 12 месяцев прибавили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2,5%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портфеля, а доля просроченной задолженности в их портфелях выросла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</a:rPr>
              <a:t>2,4 </a:t>
            </a:r>
            <a:r>
              <a:rPr lang="ru-RU" sz="1200" b="1" dirty="0" err="1">
                <a:solidFill>
                  <a:schemeClr val="accent6">
                    <a:lumMod val="25000"/>
                  </a:schemeClr>
                </a:solidFill>
              </a:rPr>
              <a:t>п.п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</a:rPr>
              <a:t>и составляет</a:t>
            </a:r>
            <a:r>
              <a:rPr lang="ru-RU" sz="1200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</a:rPr>
              <a:t>6</a:t>
            </a:r>
            <a:r>
              <a:rPr lang="ru-RU" sz="1200" b="1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,5</a:t>
            </a:r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%.</a:t>
            </a:r>
            <a:r>
              <a:rPr lang="en-US" sz="1200" b="1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*</a:t>
            </a:r>
          </a:p>
          <a:p>
            <a:pPr lvl="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Это отражает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разницу двух технологий:</a:t>
            </a:r>
          </a:p>
          <a:p>
            <a:pPr marL="171450" lvl="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«кредитная фабрика» и индивидуальный подход (</a:t>
            </a:r>
            <a:r>
              <a:rPr lang="en-US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Transaction banking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и </a:t>
            </a:r>
            <a:r>
              <a:rPr lang="en-US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relationship approach)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;</a:t>
            </a:r>
          </a:p>
          <a:p>
            <a:pPr marL="171450" lvl="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Банки с технологиями «кредитных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фабрик»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раньше начинают сжатие портфеля во время кризиса и позже начинают наращивать портфель во время </a:t>
            </a:r>
            <a:r>
              <a:rPr lang="ru-RU" sz="1200" kern="0" dirty="0" err="1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послекризисного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t> роста.</a:t>
            </a:r>
          </a:p>
          <a:p>
            <a:pPr indent="180000" algn="just">
              <a:lnSpc>
                <a:spcPct val="110000"/>
              </a:lnSpc>
            </a:pPr>
            <a:endParaRPr lang="ru-RU" sz="1200" dirty="0">
              <a:solidFill>
                <a:schemeClr val="accent6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743" y="6495147"/>
            <a:ext cx="2627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*Аналитический центр </a:t>
            </a:r>
            <a:r>
              <a:rPr lang="ru-RU" sz="1000" dirty="0" smtClean="0"/>
              <a:t>АО </a:t>
            </a:r>
            <a:r>
              <a:rPr lang="ru-RU" sz="1000" dirty="0"/>
              <a:t>«МСП Банк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68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0155" y="332656"/>
            <a:ext cx="51303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/>
              <a:t>Обзор сектора МСП в ЕС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" y="1196752"/>
            <a:ext cx="5331493" cy="49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364088" y="1302307"/>
            <a:ext cx="3364503" cy="4830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100" b="1" cap="small" dirty="0">
                <a:solidFill>
                  <a:schemeClr val="bg2">
                    <a:lumMod val="50000"/>
                  </a:schemeClr>
                </a:solidFill>
              </a:rPr>
              <a:t>Сектор </a:t>
            </a:r>
            <a:r>
              <a:rPr lang="ru-RU" sz="1100" b="1" cap="small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1100" b="1" cap="small" dirty="0">
                <a:solidFill>
                  <a:schemeClr val="bg2">
                    <a:lumMod val="50000"/>
                  </a:schemeClr>
                </a:solidFill>
              </a:rPr>
              <a:t>ЕС </a:t>
            </a:r>
            <a:r>
              <a:rPr lang="ru-RU" sz="1100" b="1" cap="small" dirty="0" smtClean="0">
                <a:solidFill>
                  <a:schemeClr val="bg2">
                    <a:lumMod val="50000"/>
                  </a:schemeClr>
                </a:solidFill>
              </a:rPr>
              <a:t>обеспечивает </a:t>
            </a:r>
            <a:r>
              <a:rPr lang="ru-RU" sz="1100" b="1" cap="small" dirty="0">
                <a:solidFill>
                  <a:schemeClr val="bg2">
                    <a:lumMod val="50000"/>
                  </a:schemeClr>
                </a:solidFill>
              </a:rPr>
              <a:t>рабочими местами </a:t>
            </a:r>
            <a:r>
              <a:rPr lang="ru-RU" sz="1200" b="1" dirty="0">
                <a:solidFill>
                  <a:srgbClr val="F6621A"/>
                </a:solidFill>
                <a:latin typeface="Arial" charset="0"/>
              </a:rPr>
              <a:t>66,5%</a:t>
            </a:r>
            <a:r>
              <a:rPr lang="ru-RU" sz="1100" b="1" cap="small" dirty="0" smtClean="0">
                <a:solidFill>
                  <a:schemeClr val="bg2">
                    <a:lumMod val="50000"/>
                  </a:schemeClr>
                </a:solidFill>
              </a:rPr>
              <a:t> занятого </a:t>
            </a:r>
            <a:r>
              <a:rPr lang="ru-RU" sz="1100" b="1" cap="small" dirty="0">
                <a:solidFill>
                  <a:schemeClr val="bg2">
                    <a:lumMod val="50000"/>
                  </a:schemeClr>
                </a:solidFill>
              </a:rPr>
              <a:t>населения Европы. </a:t>
            </a:r>
            <a:endParaRPr lang="ru-RU" sz="1100" b="1" cap="small" dirty="0">
              <a:solidFill>
                <a:srgbClr val="B81E16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962521"/>
              </p:ext>
            </p:extLst>
          </p:nvPr>
        </p:nvGraphicFramePr>
        <p:xfrm>
          <a:off x="5465360" y="1785390"/>
          <a:ext cx="316195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75570" y="4509120"/>
            <a:ext cx="3614464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050" dirty="0"/>
              <a:t>Наибольшую долю в совокупной валовой добавленной стоимости МСП обеспечивает торговый сектор – </a:t>
            </a:r>
            <a:r>
              <a:rPr lang="ru-RU" sz="1050" b="1" dirty="0">
                <a:solidFill>
                  <a:srgbClr val="F29036"/>
                </a:solidFill>
              </a:rPr>
              <a:t>22%</a:t>
            </a:r>
            <a:r>
              <a:rPr lang="ru-RU" sz="1050" dirty="0"/>
              <a:t>.</a:t>
            </a:r>
          </a:p>
          <a:p>
            <a:pPr algn="just"/>
            <a:endParaRPr lang="ru-RU" sz="5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050" dirty="0"/>
              <a:t>Доля промышленности по сравнению с уровнем 2008 г. практически не изменилась, однако темпы прироста промышленного производства существенно снизились.</a:t>
            </a:r>
          </a:p>
          <a:p>
            <a:pPr algn="just"/>
            <a:endParaRPr lang="ru-RU" sz="5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050" dirty="0"/>
              <a:t>Драйвером роста выступают предприятия, действующие в сфере торговли и услуг</a:t>
            </a:r>
            <a:r>
              <a:rPr lang="ru-RU" sz="105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050" dirty="0" smtClean="0"/>
              <a:t>Большинство новых рабочих место после кризиса создается в МСП.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586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Секьюритизация МСП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" y="1052736"/>
            <a:ext cx="8424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Место МСП-</a:t>
            </a:r>
            <a:r>
              <a:rPr lang="ru-RU" sz="1400" u="sng" dirty="0" err="1" smtClean="0">
                <a:solidFill>
                  <a:srgbClr val="0070C0"/>
                </a:solidFill>
              </a:rPr>
              <a:t>секьюритизации</a:t>
            </a:r>
            <a:r>
              <a:rPr lang="ru-RU" sz="1400" u="sng" dirty="0" smtClean="0">
                <a:solidFill>
                  <a:srgbClr val="0070C0"/>
                </a:solidFill>
              </a:rPr>
              <a:t>  среди других классов активов</a:t>
            </a:r>
          </a:p>
          <a:p>
            <a:pPr algn="ctr"/>
            <a:endParaRPr lang="ru-RU" sz="1100" dirty="0">
              <a:solidFill>
                <a:srgbClr val="0086CD">
                  <a:lumMod val="50000"/>
                </a:srgbClr>
              </a:solidFill>
            </a:endParaRPr>
          </a:p>
          <a:p>
            <a:endParaRPr lang="ru-RU" sz="1400" dirty="0" smtClean="0">
              <a:solidFill>
                <a:srgbClr val="ED8B00"/>
              </a:solidFill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8655446" y="2643964"/>
            <a:ext cx="288032" cy="3942408"/>
          </a:xfrm>
          <a:prstGeom prst="up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00"/>
          </a:p>
        </p:txBody>
      </p:sp>
      <p:sp>
        <p:nvSpPr>
          <p:cNvPr id="40" name="TextBox 39"/>
          <p:cNvSpPr txBox="1"/>
          <p:nvPr/>
        </p:nvSpPr>
        <p:spPr>
          <a:xfrm>
            <a:off x="7916782" y="2630296"/>
            <a:ext cx="738664" cy="1633537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Розничные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Однородные </a:t>
            </a:r>
          </a:p>
          <a:p>
            <a:pPr algn="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иверсификация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16782" y="5217494"/>
            <a:ext cx="738664" cy="13922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Корпоративные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Неоднородные Концентрация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179512" y="1703809"/>
            <a:ext cx="7683067" cy="4868896"/>
            <a:chOff x="179512" y="1703809"/>
            <a:chExt cx="7683067" cy="486889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568653" y="1703809"/>
              <a:ext cx="2910854" cy="50405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Структурные ценные бумаги (</a:t>
              </a:r>
              <a:r>
                <a:rPr lang="en-US" sz="1200" b="1" dirty="0"/>
                <a:t>Asset-Backed Securities)</a:t>
              </a:r>
              <a:endParaRPr lang="ru-RU" sz="1200" b="1" dirty="0"/>
            </a:p>
            <a:p>
              <a:pPr algn="ctr"/>
              <a:endParaRPr lang="ru-RU" sz="1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76355" y="2641310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Кредитные карты</a:t>
              </a:r>
            </a:p>
            <a:p>
              <a:pPr algn="ctr"/>
              <a:endParaRPr lang="ru-RU" sz="11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76354" y="3297766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Автокредиты</a:t>
              </a:r>
            </a:p>
            <a:p>
              <a:pPr algn="ctr"/>
              <a:endParaRPr lang="ru-RU" sz="11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76355" y="3989432"/>
              <a:ext cx="1486224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Потребительские кредиты</a:t>
              </a:r>
              <a:endParaRPr lang="ru-RU" sz="16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376356" y="4709512"/>
              <a:ext cx="1486222" cy="567049"/>
            </a:xfrm>
            <a:prstGeom prst="rect">
              <a:avLst/>
            </a:prstGeom>
            <a:solidFill>
              <a:srgbClr val="008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МСП кредиты (</a:t>
              </a:r>
              <a:r>
                <a:rPr lang="en-US" sz="1100" dirty="0"/>
                <a:t>SME CLO)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76357" y="5357584"/>
              <a:ext cx="1486222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/>
                <a:t>Корпоративные </a:t>
              </a:r>
              <a:r>
                <a:rPr lang="ru-RU" sz="1100" dirty="0"/>
                <a:t>кредиты (</a:t>
              </a:r>
              <a:r>
                <a:rPr lang="en-US" sz="1100" dirty="0"/>
                <a:t>Corporate CLO)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376358" y="6005656"/>
              <a:ext cx="1486220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dirty="0"/>
                <a:t>Проектное финансирование, будущие поступления </a:t>
              </a:r>
            </a:p>
            <a:p>
              <a:pPr algn="ctr"/>
              <a:endParaRPr lang="ru-RU" sz="10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75152" y="2630297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 smtClean="0"/>
                <a:t>Collateralized </a:t>
              </a:r>
              <a:r>
                <a:rPr lang="en-US" sz="1100" dirty="0"/>
                <a:t>Debt </a:t>
              </a:r>
              <a:r>
                <a:rPr lang="en-US" sz="1100" dirty="0" smtClean="0"/>
                <a:t>Obligations </a:t>
              </a:r>
              <a:r>
                <a:rPr lang="en-US" sz="1100" dirty="0"/>
                <a:t>(CDO)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77012" y="3286753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/>
                <a:t>Bonds (CDO)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277011" y="3998238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/>
                <a:t>Balance sheet CDO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77012" y="4698499"/>
              <a:ext cx="1486222" cy="567049"/>
            </a:xfrm>
            <a:prstGeom prst="rect">
              <a:avLst/>
            </a:prstGeom>
            <a:solidFill>
              <a:srgbClr val="008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/>
                <a:t>Leverage Loans, </a:t>
              </a:r>
              <a:r>
                <a:rPr lang="ru-RU" sz="1100" dirty="0"/>
                <a:t>МСП кредиты (</a:t>
              </a:r>
              <a:r>
                <a:rPr lang="en-US" sz="1100" dirty="0"/>
                <a:t>CLO)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277012" y="5346571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Экзотические продукты (</a:t>
              </a:r>
              <a:r>
                <a:rPr lang="en-US" sz="1100" dirty="0"/>
                <a:t>CDO of ABS, CDO^2..)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259632" y="2043712"/>
              <a:ext cx="1656184" cy="50405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200" dirty="0"/>
                <a:t>Ипотечные ценные бумаги (</a:t>
              </a:r>
              <a:r>
                <a:rPr lang="en-US" sz="1200" dirty="0"/>
                <a:t>MBS)</a:t>
              </a:r>
            </a:p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9512" y="2913822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dirty="0"/>
                <a:t>Балансовые ипотечные облигации </a:t>
              </a:r>
              <a:r>
                <a:rPr lang="en-US" sz="1000" dirty="0"/>
                <a:t>(covered bond)</a:t>
              </a:r>
              <a:endParaRPr lang="ru-RU" sz="1000" dirty="0"/>
            </a:p>
            <a:p>
              <a:pPr algn="ctr"/>
              <a:endParaRPr lang="ru-RU" sz="10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72704" y="2924835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Жилищная ипотека (</a:t>
              </a:r>
              <a:r>
                <a:rPr lang="en-US" sz="1100" dirty="0"/>
                <a:t>RMBS)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172705" y="3726047"/>
              <a:ext cx="1486222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Коммерческая ипотека (С</a:t>
              </a:r>
              <a:r>
                <a:rPr lang="en-US" sz="1100" dirty="0"/>
                <a:t>MBS)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cxnSp>
          <p:nvCxnSpPr>
            <p:cNvPr id="43" name="Соединительная линия уступом 42"/>
            <p:cNvCxnSpPr>
              <a:stCxn id="23" idx="1"/>
              <a:endCxn id="35" idx="0"/>
            </p:cNvCxnSpPr>
            <p:nvPr/>
          </p:nvCxnSpPr>
          <p:spPr>
            <a:xfrm rot="10800000" flipV="1">
              <a:off x="2087725" y="1955836"/>
              <a:ext cx="2480929" cy="8787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/>
            <p:cNvCxnSpPr>
              <a:stCxn id="23" idx="2"/>
              <a:endCxn id="30" idx="0"/>
            </p:cNvCxnSpPr>
            <p:nvPr/>
          </p:nvCxnSpPr>
          <p:spPr>
            <a:xfrm rot="5400000">
              <a:off x="5309956" y="1916173"/>
              <a:ext cx="422432" cy="10058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/>
            <p:cNvCxnSpPr/>
            <p:nvPr/>
          </p:nvCxnSpPr>
          <p:spPr>
            <a:xfrm rot="16200000" flipH="1">
              <a:off x="6355051" y="1872978"/>
              <a:ext cx="433445" cy="109538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26" idx="2"/>
              <a:endCxn id="27" idx="0"/>
            </p:cNvCxnSpPr>
            <p:nvPr/>
          </p:nvCxnSpPr>
          <p:spPr>
            <a:xfrm>
              <a:off x="7119467" y="4556481"/>
              <a:ext cx="0" cy="153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endCxn id="31" idx="0"/>
            </p:cNvCxnSpPr>
            <p:nvPr/>
          </p:nvCxnSpPr>
          <p:spPr>
            <a:xfrm>
              <a:off x="5020123" y="3197346"/>
              <a:ext cx="1" cy="89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31" idx="2"/>
              <a:endCxn id="32" idx="0"/>
            </p:cNvCxnSpPr>
            <p:nvPr/>
          </p:nvCxnSpPr>
          <p:spPr>
            <a:xfrm flipH="1">
              <a:off x="5020123" y="3853802"/>
              <a:ext cx="1" cy="14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>
              <a:stCxn id="32" idx="2"/>
              <a:endCxn id="33" idx="0"/>
            </p:cNvCxnSpPr>
            <p:nvPr/>
          </p:nvCxnSpPr>
          <p:spPr>
            <a:xfrm>
              <a:off x="5020123" y="4565287"/>
              <a:ext cx="0" cy="13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33" idx="2"/>
              <a:endCxn id="34" idx="0"/>
            </p:cNvCxnSpPr>
            <p:nvPr/>
          </p:nvCxnSpPr>
          <p:spPr>
            <a:xfrm>
              <a:off x="5020123" y="5265548"/>
              <a:ext cx="1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stCxn id="24" idx="2"/>
              <a:endCxn id="25" idx="0"/>
            </p:cNvCxnSpPr>
            <p:nvPr/>
          </p:nvCxnSpPr>
          <p:spPr>
            <a:xfrm flipH="1">
              <a:off x="7119466" y="3208359"/>
              <a:ext cx="1" cy="89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stCxn id="25" idx="2"/>
              <a:endCxn id="26" idx="0"/>
            </p:cNvCxnSpPr>
            <p:nvPr/>
          </p:nvCxnSpPr>
          <p:spPr>
            <a:xfrm>
              <a:off x="7119466" y="3864815"/>
              <a:ext cx="1" cy="124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27" idx="2"/>
              <a:endCxn id="28" idx="0"/>
            </p:cNvCxnSpPr>
            <p:nvPr/>
          </p:nvCxnSpPr>
          <p:spPr>
            <a:xfrm>
              <a:off x="7119467" y="5276561"/>
              <a:ext cx="1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stCxn id="28" idx="2"/>
              <a:endCxn id="29" idx="0"/>
            </p:cNvCxnSpPr>
            <p:nvPr/>
          </p:nvCxnSpPr>
          <p:spPr>
            <a:xfrm>
              <a:off x="7119468" y="5924633"/>
              <a:ext cx="0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Соединительная линия уступом 97"/>
            <p:cNvCxnSpPr>
              <a:stCxn id="35" idx="2"/>
              <a:endCxn id="36" idx="0"/>
            </p:cNvCxnSpPr>
            <p:nvPr/>
          </p:nvCxnSpPr>
          <p:spPr>
            <a:xfrm rot="5400000">
              <a:off x="1322147" y="2148245"/>
              <a:ext cx="366054" cy="11651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Соединительная линия уступом 102"/>
            <p:cNvCxnSpPr/>
            <p:nvPr/>
          </p:nvCxnSpPr>
          <p:spPr>
            <a:xfrm rot="16200000" flipH="1">
              <a:off x="2313237" y="2316645"/>
              <a:ext cx="377067" cy="82809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37" idx="2"/>
              <a:endCxn id="38" idx="0"/>
            </p:cNvCxnSpPr>
            <p:nvPr/>
          </p:nvCxnSpPr>
          <p:spPr>
            <a:xfrm>
              <a:off x="2915816" y="3491884"/>
              <a:ext cx="0" cy="234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1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542583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Особенности МСП кредитов как нового класса активов для секьюритизации: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628800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Разнородность МСП кредитов в сравнении с другими видами активов (ипотека, авто – и потребительские кредиты, кредитные карты):</a:t>
            </a:r>
            <a:endParaRPr lang="ru-RU" sz="1400" u="sng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овердафтные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продукты, возобновляемые и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невозобновляемые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кредитные линии, инвестиционные кредиты, торговое финансирование, целевые кредиты на приобретение коммерческой недвижимости и транспорта, гарантийные продукты;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кредиты предоставляются предприятиям различных форм собственности и различное организационной структуры, а также в виде потребительских кредитов владельцам бизнеса;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- разнородность обеспечения – объекты недвижимости, транспортные средства, залоги долей, товары в обороте, гарантии и поручительства. </a:t>
            </a:r>
          </a:p>
          <a:p>
            <a:r>
              <a:rPr lang="ru-RU" sz="1400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6">
                    <a:lumMod val="25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МСП кредиты менее однородны, чем корпоративные кредиты крупным заемщикам;</a:t>
            </a:r>
          </a:p>
          <a:p>
            <a:endParaRPr lang="ru-RU" sz="1400" i="1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кредитной документации и обмена данными (стимулы для стандартизации: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секьюритизация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, вторичный рынок для портфелей МСП). Программы рефинансирования: 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E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U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– data warehouse, the Loan Level Initiative)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структуры сделок / платформы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 Результат – высокая стоимость сделки (неэффективность для небольших банков и пулов);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В отсутствии рыночных ориентиров (</a:t>
            </a:r>
            <a:r>
              <a:rPr lang="ru-RU" sz="1400" u="sng" dirty="0" err="1" smtClean="0">
                <a:solidFill>
                  <a:srgbClr val="0070C0"/>
                </a:solidFill>
              </a:rPr>
              <a:t>секьюритизация</a:t>
            </a:r>
            <a:r>
              <a:rPr lang="ru-RU" sz="1400" u="sng" dirty="0" smtClean="0">
                <a:solidFill>
                  <a:srgbClr val="0070C0"/>
                </a:solidFill>
              </a:rPr>
              <a:t>, вторичная торговля) </a:t>
            </a:r>
            <a:r>
              <a:rPr lang="ru-RU" sz="1400" u="sng" dirty="0" err="1" smtClean="0">
                <a:solidFill>
                  <a:srgbClr val="0070C0"/>
                </a:solidFill>
              </a:rPr>
              <a:t>прайсинг</a:t>
            </a:r>
            <a:r>
              <a:rPr lang="ru-RU" sz="1400" u="sng" dirty="0" smtClean="0">
                <a:solidFill>
                  <a:srgbClr val="0070C0"/>
                </a:solidFill>
              </a:rPr>
              <a:t> портфелей МСП зачастую искажен и не соответствует риску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(овердрафты и кредитные линии –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прайсинг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на основе дополнительных доходов).</a:t>
            </a:r>
          </a:p>
        </p:txBody>
      </p:sp>
    </p:spTree>
    <p:extLst>
      <p:ext uri="{BB962C8B-B14F-4D97-AF65-F5344CB8AC3E}">
        <p14:creationId xmlns:p14="http://schemas.microsoft.com/office/powerpoint/2010/main" val="28910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Секьюритизация МСП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1340768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С учетом рыночных недостатков в сфере кредитования МСП, становление рынка требует </a:t>
            </a:r>
            <a:r>
              <a:rPr lang="ru-RU" sz="1400" b="1" u="sng" dirty="0" smtClean="0">
                <a:solidFill>
                  <a:srgbClr val="0070C0"/>
                </a:solidFill>
              </a:rPr>
              <a:t>государственной</a:t>
            </a:r>
            <a:r>
              <a:rPr lang="ru-RU" sz="1400" u="sng" dirty="0" smtClean="0">
                <a:solidFill>
                  <a:srgbClr val="0070C0"/>
                </a:solidFill>
              </a:rPr>
              <a:t> поддержки</a:t>
            </a:r>
          </a:p>
          <a:p>
            <a:pPr algn="ctr"/>
            <a:endParaRPr lang="ru-RU" sz="1400" u="sng" dirty="0"/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Примеры в Европе:</a:t>
            </a:r>
          </a:p>
          <a:p>
            <a:pPr algn="ctr"/>
            <a:endParaRPr lang="ru-RU" sz="1400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Наиболее значимый  - платформа 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PROMISE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государственный банк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25000"/>
                  </a:schemeClr>
                </a:solidFill>
              </a:rPr>
              <a:t>KfW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Kreditanstalt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für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Wiederaufbau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) в Германии (в отдельные годы - до 44%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секьюритизации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МСП активов в Европе);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EIB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(Европейский Инвестиционный Банк)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, EIF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(Европейский Инвестиционный Фонд)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во всех странах ЕС – программа кредитных улучшений МСП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секьюритизации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Национальные Программы поддержки: Италия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(district bonds)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, Испания (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FTPYME -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частичные гарантии на старшие транши), Франция, Великобритания.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Цели господдержки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Стандартизация структур сделки и участие в качестве «якорного инвестора»: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Снижает риски не завершения сделки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(execution risk) –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предоставления кредитных улучшений и отсутствующих инфраструктурных услуг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Снижает стоимость отдельных сделок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Комфорт для рыночных инвесторов за счет знакомства со структурой и от участия специализированного якорного инвестора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Стимулирует стандартизацию на уровне предоставления кредитов, обмена данными, рыночного ценообразования,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транспарентности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рынка в целом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556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ru-RU" sz="2000" cap="all" dirty="0" err="1">
                <a:latin typeface="PT Sans" panose="020B0503020203020204" pitchFamily="34" charset="-52"/>
                <a:ea typeface="Arial" charset="0"/>
              </a:rPr>
              <a:t>Секьюритизация</a:t>
            </a:r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 </a:t>
            </a:r>
            <a:r>
              <a:rPr kumimoji="1" lang="ru-RU" sz="2000" cap="all" dirty="0" smtClean="0">
                <a:latin typeface="PT Sans" panose="020B0503020203020204" pitchFamily="34" charset="-52"/>
                <a:ea typeface="Arial" charset="0"/>
              </a:rPr>
              <a:t>МСП – </a:t>
            </a:r>
            <a:r>
              <a:rPr kumimoji="1" lang="ru-RU" sz="1600" cap="all" dirty="0" smtClean="0">
                <a:latin typeface="PT Sans" panose="020B0503020203020204" pitchFamily="34" charset="-52"/>
                <a:ea typeface="Arial" charset="0"/>
              </a:rPr>
              <a:t>принципы селекции пула обеспечения по облигациям</a:t>
            </a:r>
            <a:endParaRPr kumimoji="1" lang="ru-RU" sz="1600" cap="all" dirty="0">
              <a:latin typeface="PT Sans" panose="020B0503020203020204" pitchFamily="34" charset="-52"/>
              <a:ea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273578"/>
            <a:ext cx="4176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</a:rPr>
              <a:t>МСП кредиты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Вероятность дефолта отдельного кредита определяется за счет анализа данных (включая исторические  данные) по всему портфелю, а также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андеррайтинга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и обслуживания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Револьверные структуры сделок – для анализа вероятности дефолта и селекции должны использоваться данные по всему портфелю банка, чтобы исключить отбор лучших активов в начальный пул обеспечения (</a:t>
            </a:r>
            <a:r>
              <a:rPr lang="en-US" sz="1400" dirty="0" err="1" smtClean="0">
                <a:solidFill>
                  <a:schemeClr val="accent6">
                    <a:lumMod val="25000"/>
                  </a:schemeClr>
                </a:solidFill>
              </a:rPr>
              <a:t>cherrypicking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Недопустимость делать пре-селекцию пула и ограничивать объем данных для анализа , чтобы избежать негативный отбор (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negative selection)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во время револьверного периода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Квалификационные требования к кредитам формируются на основе анализа всего портфеля и отбора пула обеспечения, чтобы ограничить флуктуацию денежного потока во время револьверного периода (изменение доходности, вероятности дефолта, концентрации)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algn="just"/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4355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Ипотека</a:t>
            </a:r>
          </a:p>
          <a:p>
            <a:pPr algn="just"/>
            <a:endParaRPr lang="ru-RU" sz="1400" u="sng" dirty="0">
              <a:solidFill>
                <a:srgbClr val="0070C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Параметры отдельного кредита являются индикаторами вероятности его дефолта (кредит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/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залог, платеж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/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доход, срок созревания (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seasoning)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, стоимость 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кв.м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, расположение и т.п.)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Основной набор квалификационных требований к отдельным кредитам известен до анализа портфеля, могут меняться их числовые значения и требования к пулу в целом)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Статические структуры сделок – возможность селекции «лучших» активов для ипотечного покрытия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Анализ и селекцию можно делать на основе ограниченного пре-отобранного пула</a:t>
            </a:r>
          </a:p>
        </p:txBody>
      </p:sp>
    </p:spTree>
    <p:extLst>
      <p:ext uri="{BB962C8B-B14F-4D97-AF65-F5344CB8AC3E}">
        <p14:creationId xmlns:p14="http://schemas.microsoft.com/office/powerpoint/2010/main" val="20896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B_MSP_Design1">
  <a:themeElements>
    <a:clrScheme name="MSP Bank">
      <a:dk1>
        <a:srgbClr val="ED8B00"/>
      </a:dk1>
      <a:lt1>
        <a:srgbClr val="FFFFFF"/>
      </a:lt1>
      <a:dk2>
        <a:srgbClr val="575757"/>
      </a:dk2>
      <a:lt2>
        <a:srgbClr val="FFFFFF"/>
      </a:lt2>
      <a:accent1>
        <a:srgbClr val="ED8B00"/>
      </a:accent1>
      <a:accent2>
        <a:srgbClr val="FFE8C8"/>
      </a:accent2>
      <a:accent3>
        <a:srgbClr val="7F7F7F"/>
      </a:accent3>
      <a:accent4>
        <a:srgbClr val="0086CD"/>
      </a:accent4>
      <a:accent5>
        <a:srgbClr val="A5A5A5"/>
      </a:accent5>
      <a:accent6>
        <a:srgbClr val="E6E6E6"/>
      </a:accent6>
      <a:hlink>
        <a:srgbClr val="ED8B00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VEB_PPT_Template_work_EMPTY_20140430</Template>
  <TotalTime>11262</TotalTime>
  <Words>1226</Words>
  <Application>Microsoft Office PowerPoint</Application>
  <PresentationFormat>Экран (4:3)</PresentationFormat>
  <Paragraphs>158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VEB_MSP_Design1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Voinova Olga</dc:creator>
  <cp:lastModifiedBy>Киселев Виктор Владимирович</cp:lastModifiedBy>
  <cp:revision>351</cp:revision>
  <cp:lastPrinted>2015-05-20T12:47:40Z</cp:lastPrinted>
  <dcterms:created xsi:type="dcterms:W3CDTF">2014-06-05T12:30:43Z</dcterms:created>
  <dcterms:modified xsi:type="dcterms:W3CDTF">2015-05-20T13:11:56Z</dcterms:modified>
</cp:coreProperties>
</file>