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862" r:id="rId2"/>
    <p:sldId id="868" r:id="rId3"/>
    <p:sldId id="877" r:id="rId4"/>
    <p:sldId id="879" r:id="rId5"/>
    <p:sldId id="865" r:id="rId6"/>
    <p:sldId id="872" r:id="rId7"/>
    <p:sldId id="870" r:id="rId8"/>
    <p:sldId id="886" r:id="rId9"/>
    <p:sldId id="887" r:id="rId10"/>
    <p:sldId id="891" r:id="rId11"/>
    <p:sldId id="893" r:id="rId12"/>
    <p:sldId id="876" r:id="rId13"/>
    <p:sldId id="889" r:id="rId14"/>
    <p:sldId id="883" r:id="rId15"/>
  </p:sldIdLst>
  <p:sldSz cx="9906000" cy="6858000" type="A4"/>
  <p:notesSz cx="9928225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45 Ligh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45 Ligh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45 Ligh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45 Ligh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45 Ligh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45 Ligh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45 Ligh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45 Ligh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45 Ligh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6600"/>
    <a:srgbClr val="00A691"/>
    <a:srgbClr val="0076BC"/>
    <a:srgbClr val="E00075"/>
    <a:srgbClr val="EED784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9645" autoAdjust="0"/>
  </p:normalViewPr>
  <p:slideViewPr>
    <p:cSldViewPr snapToGrid="0" snapToObjects="1">
      <p:cViewPr>
        <p:scale>
          <a:sx n="73" d="100"/>
          <a:sy n="73" d="100"/>
        </p:scale>
        <p:origin x="-106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erenczb\presentation%20support\data\simu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>
                <a:solidFill>
                  <a:srgbClr val="000000"/>
                </a:solidFill>
                <a:latin typeface="Calibri"/>
              </a:rPr>
              <a:t>SIMULATION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  <a:t>:</a:t>
            </a:r>
            <a:b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</a:b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  <a:t/>
            </a:r>
            <a:b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</a:b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  <a:t>Expected Growth in the Number of Banknotes </a:t>
            </a:r>
          </a:p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  <a:t>(2012 = 1)</a:t>
            </a:r>
            <a:b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</a:b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  <a:t>- based on actual growth 2005-11 </a:t>
            </a:r>
          </a:p>
        </c:rich>
      </c:tx>
      <c:layout>
        <c:manualLayout>
          <c:xMode val="edge"/>
          <c:yMode val="edge"/>
          <c:x val="0.11549054239771227"/>
          <c:y val="0.1571708532583371"/>
        </c:manualLayout>
      </c:layout>
      <c:overlay val="1"/>
      <c:spPr>
        <a:solidFill>
          <a:schemeClr val="bg2">
            <a:lumMod val="40000"/>
            <a:lumOff val="6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1.65281494332312E-2"/>
          <c:y val="4.9672167531826829E-2"/>
          <c:w val="0.91774746618211189"/>
          <c:h val="0.86629348928239247"/>
        </c:manualLayout>
      </c:layout>
      <c:lineChart>
        <c:grouping val="standar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Norway </c:v>
                </c:pt>
              </c:strCache>
            </c:strRef>
          </c:tx>
          <c:marker>
            <c:symbol val="none"/>
          </c:marker>
          <c:cat>
            <c:numRef>
              <c:f>Sheet1!$B$6:$B$25</c:f>
              <c:numCache>
                <c:formatCode>General</c:formatCode>
                <c:ptCount val="20"/>
                <c:pt idx="0">
                  <c:v>2012</c:v>
                </c:pt>
                <c:pt idx="9">
                  <c:v>2022</c:v>
                </c:pt>
                <c:pt idx="19">
                  <c:v>2032</c:v>
                </c:pt>
              </c:numCache>
            </c:numRef>
          </c:cat>
          <c:val>
            <c:numRef>
              <c:f>Sheet1!$C$6:$C$25</c:f>
              <c:numCache>
                <c:formatCode>0.00</c:formatCode>
                <c:ptCount val="20"/>
                <c:pt idx="0" formatCode="0.0">
                  <c:v>1</c:v>
                </c:pt>
                <c:pt idx="1">
                  <c:v>1.028</c:v>
                </c:pt>
                <c:pt idx="2">
                  <c:v>1.0567839999999999</c:v>
                </c:pt>
                <c:pt idx="3">
                  <c:v>1.086373952</c:v>
                </c:pt>
                <c:pt idx="4">
                  <c:v>1.116792422656</c:v>
                </c:pt>
                <c:pt idx="5">
                  <c:v>1.148062610490368</c:v>
                </c:pt>
                <c:pt idx="6">
                  <c:v>1.1802083635840983</c:v>
                </c:pt>
                <c:pt idx="7">
                  <c:v>1.2132541977644531</c:v>
                </c:pt>
                <c:pt idx="8">
                  <c:v>1.2472253153018578</c:v>
                </c:pt>
                <c:pt idx="9">
                  <c:v>1.2821476241303098</c:v>
                </c:pt>
                <c:pt idx="10">
                  <c:v>1.3180477576059586</c:v>
                </c:pt>
                <c:pt idx="11">
                  <c:v>1.3549530948189255</c:v>
                </c:pt>
                <c:pt idx="12">
                  <c:v>1.3928917814738555</c:v>
                </c:pt>
                <c:pt idx="13">
                  <c:v>1.4318927513551234</c:v>
                </c:pt>
                <c:pt idx="14">
                  <c:v>1.471985748393067</c:v>
                </c:pt>
                <c:pt idx="15">
                  <c:v>1.5132013493480729</c:v>
                </c:pt>
                <c:pt idx="16">
                  <c:v>1.5555709871298191</c:v>
                </c:pt>
                <c:pt idx="17">
                  <c:v>1.5991269747694541</c:v>
                </c:pt>
                <c:pt idx="18">
                  <c:v>1.6439025300629988</c:v>
                </c:pt>
                <c:pt idx="19">
                  <c:v>1.6899318009047628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Russia 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Sheet1!$B$6:$B$25</c:f>
              <c:numCache>
                <c:formatCode>General</c:formatCode>
                <c:ptCount val="20"/>
                <c:pt idx="0">
                  <c:v>2012</c:v>
                </c:pt>
                <c:pt idx="9">
                  <c:v>2022</c:v>
                </c:pt>
                <c:pt idx="19">
                  <c:v>2032</c:v>
                </c:pt>
              </c:numCache>
            </c:numRef>
          </c:cat>
          <c:val>
            <c:numRef>
              <c:f>Sheet1!$D$6:$D$25</c:f>
              <c:numCache>
                <c:formatCode>0.00</c:formatCode>
                <c:ptCount val="20"/>
                <c:pt idx="0" formatCode="0.0">
                  <c:v>1</c:v>
                </c:pt>
                <c:pt idx="1">
                  <c:v>1.0343324038379347</c:v>
                </c:pt>
                <c:pt idx="2">
                  <c:v>1.0698435216291604</c:v>
                </c:pt>
                <c:pt idx="3">
                  <c:v>1.106573821457131</c:v>
                </c:pt>
                <c:pt idx="4">
                  <c:v>1.1445651607718839</c:v>
                </c:pt>
                <c:pt idx="5">
                  <c:v>1.1838608340903347</c:v>
                </c:pt>
                <c:pt idx="6">
                  <c:v>1.2245056223342383</c:v>
                </c:pt>
                <c:pt idx="7">
                  <c:v>1.2665458438620389</c:v>
                </c:pt>
                <c:pt idx="8">
                  <c:v>1.3100294072527683</c:v>
                </c:pt>
                <c:pt idx="9">
                  <c:v>1.3550058659021404</c:v>
                </c:pt>
                <c:pt idx="10">
                  <c:v>1.4015264744930631</c:v>
                </c:pt>
                <c:pt idx="11">
                  <c:v>1.4496442474049158</c:v>
                </c:pt>
                <c:pt idx="12">
                  <c:v>1.4994140191281602</c:v>
                </c:pt>
                <c:pt idx="13">
                  <c:v>1.550892506753129</c:v>
                </c:pt>
                <c:pt idx="14">
                  <c:v>1.6041383746042042</c:v>
                </c:pt>
                <c:pt idx="15">
                  <c:v>1.6592123010930437</c:v>
                </c:pt>
                <c:pt idx="16">
                  <c:v>1.7161770478670391</c:v>
                </c:pt>
                <c:pt idx="17">
                  <c:v>1.7750975313318047</c:v>
                </c:pt>
                <c:pt idx="18">
                  <c:v>1.8360408966292092</c:v>
                </c:pt>
                <c:pt idx="19">
                  <c:v>1.899076594155247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Sheet1!$E$5</c:f>
              <c:strCache>
                <c:ptCount val="1"/>
                <c:pt idx="0">
                  <c:v>Turkey </c:v>
                </c:pt>
              </c:strCache>
            </c:strRef>
          </c:tx>
          <c:marker>
            <c:symbol val="none"/>
          </c:marker>
          <c:cat>
            <c:numRef>
              <c:f>Sheet1!$B$6:$B$25</c:f>
              <c:numCache>
                <c:formatCode>General</c:formatCode>
                <c:ptCount val="20"/>
                <c:pt idx="0">
                  <c:v>2012</c:v>
                </c:pt>
                <c:pt idx="9">
                  <c:v>2022</c:v>
                </c:pt>
                <c:pt idx="19">
                  <c:v>2032</c:v>
                </c:pt>
              </c:numCache>
            </c:numRef>
          </c:cat>
          <c:val>
            <c:numRef>
              <c:f>Sheet1!$E$6:$E$25</c:f>
              <c:numCache>
                <c:formatCode>0.00</c:formatCode>
                <c:ptCount val="20"/>
                <c:pt idx="0" formatCode="0.0">
                  <c:v>1</c:v>
                </c:pt>
                <c:pt idx="1">
                  <c:v>1.0497640682061</c:v>
                </c:pt>
                <c:pt idx="2">
                  <c:v>1.1020045988966214</c:v>
                </c:pt>
                <c:pt idx="3">
                  <c:v>1.1568448309195487</c:v>
                </c:pt>
                <c:pt idx="4">
                  <c:v>1.2144141359893035</c:v>
                </c:pt>
                <c:pt idx="5">
                  <c:v>1.2748483238831272</c:v>
                </c:pt>
                <c:pt idx="6">
                  <c:v>1.3382899628252793</c:v>
                </c:pt>
                <c:pt idx="7">
                  <c:v>1.4048887158148555</c:v>
                </c:pt>
                <c:pt idx="8">
                  <c:v>1.4748016936906463</c:v>
                </c:pt>
                <c:pt idx="9">
                  <c:v>1.5481938257659393</c:v>
                </c:pt>
                <c:pt idx="10">
                  <c:v>1.6252382489076185</c:v>
                </c:pt>
                <c:pt idx="11">
                  <c:v>1.7061167159774198</c:v>
                </c:pt>
                <c:pt idx="12">
                  <c:v>1.7910200245988874</c:v>
                </c:pt>
                <c:pt idx="13">
                  <c:v>1.8801484672615174</c:v>
                </c:pt>
                <c:pt idx="14">
                  <c:v>1.9737123038239139</c:v>
                </c:pt>
                <c:pt idx="15">
                  <c:v>2.071932257530626</c:v>
                </c:pt>
                <c:pt idx="16">
                  <c:v>2.175040035712799</c:v>
                </c:pt>
                <c:pt idx="17">
                  <c:v>2.2832788764010088</c:v>
                </c:pt>
                <c:pt idx="18">
                  <c:v>2.3969041221397762</c:v>
                </c:pt>
                <c:pt idx="19">
                  <c:v>2.5161838223574224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Sheet1!$F$5</c:f>
              <c:strCache>
                <c:ptCount val="1"/>
                <c:pt idx="0">
                  <c:v>USD</c:v>
                </c:pt>
              </c:strCache>
            </c:strRef>
          </c:tx>
          <c:marker>
            <c:symbol val="none"/>
          </c:marker>
          <c:cat>
            <c:numRef>
              <c:f>Sheet1!$B$6:$B$25</c:f>
              <c:numCache>
                <c:formatCode>General</c:formatCode>
                <c:ptCount val="20"/>
                <c:pt idx="0">
                  <c:v>2012</c:v>
                </c:pt>
                <c:pt idx="9">
                  <c:v>2022</c:v>
                </c:pt>
                <c:pt idx="19">
                  <c:v>2032</c:v>
                </c:pt>
              </c:numCache>
            </c:numRef>
          </c:cat>
          <c:val>
            <c:numRef>
              <c:f>Sheet1!$F$6:$F$25</c:f>
              <c:numCache>
                <c:formatCode>0.00</c:formatCode>
                <c:ptCount val="20"/>
                <c:pt idx="0" formatCode="0.0">
                  <c:v>1</c:v>
                </c:pt>
                <c:pt idx="1">
                  <c:v>1.0530518666857716</c:v>
                </c:pt>
                <c:pt idx="2">
                  <c:v>1.108918233930388</c:v>
                </c:pt>
                <c:pt idx="3">
                  <c:v>1.1677484162422842</c:v>
                </c:pt>
                <c:pt idx="4">
                  <c:v>1.2296996495432908</c:v>
                </c:pt>
                <c:pt idx="5">
                  <c:v>1.2949375114144015</c:v>
                </c:pt>
                <c:pt idx="6">
                  <c:v>1.3636363636363631</c:v>
                </c:pt>
                <c:pt idx="7">
                  <c:v>1.4359798182078698</c:v>
                </c:pt>
                <c:pt idx="8">
                  <c:v>1.5121612280868921</c:v>
                </c:pt>
                <c:pt idx="9">
                  <c:v>1.5923842039667506</c:v>
                </c:pt>
                <c:pt idx="10">
                  <c:v>1.6768631584681231</c:v>
                </c:pt>
                <c:pt idx="11">
                  <c:v>1.7658238792014558</c:v>
                </c:pt>
                <c:pt idx="12">
                  <c:v>1.8595041322314034</c:v>
                </c:pt>
                <c:pt idx="13">
                  <c:v>1.9581542975561852</c:v>
                </c:pt>
                <c:pt idx="14">
                  <c:v>2.0620380383003067</c:v>
                </c:pt>
                <c:pt idx="15">
                  <c:v>2.1714330054092046</c:v>
                </c:pt>
                <c:pt idx="16">
                  <c:v>2.2866315797292578</c:v>
                </c:pt>
                <c:pt idx="17">
                  <c:v>2.4079416534565294</c:v>
                </c:pt>
                <c:pt idx="18">
                  <c:v>2.5356874530428217</c:v>
                </c:pt>
                <c:pt idx="19">
                  <c:v>2.670210405758433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Sheet1!$G$5</c:f>
              <c:strCache>
                <c:ptCount val="1"/>
                <c:pt idx="0">
                  <c:v>Euro </c:v>
                </c:pt>
              </c:strCache>
            </c:strRef>
          </c:tx>
          <c:marker>
            <c:symbol val="none"/>
          </c:marker>
          <c:cat>
            <c:numRef>
              <c:f>Sheet1!$B$6:$B$25</c:f>
              <c:numCache>
                <c:formatCode>General</c:formatCode>
                <c:ptCount val="20"/>
                <c:pt idx="0">
                  <c:v>2012</c:v>
                </c:pt>
                <c:pt idx="9">
                  <c:v>2022</c:v>
                </c:pt>
                <c:pt idx="19">
                  <c:v>2032</c:v>
                </c:pt>
              </c:numCache>
            </c:numRef>
          </c:cat>
          <c:val>
            <c:numRef>
              <c:f>Sheet1!$G$6:$G$25</c:f>
              <c:numCache>
                <c:formatCode>0.00</c:formatCode>
                <c:ptCount val="20"/>
                <c:pt idx="0" formatCode="0.0">
                  <c:v>1</c:v>
                </c:pt>
                <c:pt idx="1">
                  <c:v>1.0647</c:v>
                </c:pt>
                <c:pt idx="2">
                  <c:v>1.1335860899999999</c:v>
                </c:pt>
                <c:pt idx="3">
                  <c:v>1.2069291100229997</c:v>
                </c:pt>
                <c:pt idx="4">
                  <c:v>1.2850174234414877</c:v>
                </c:pt>
                <c:pt idx="5">
                  <c:v>1.3681580507381519</c:v>
                </c:pt>
                <c:pt idx="6">
                  <c:v>1.4566778766209103</c:v>
                </c:pt>
                <c:pt idx="7">
                  <c:v>1.5509249352382832</c:v>
                </c:pt>
                <c:pt idx="8">
                  <c:v>1.6512697785482002</c:v>
                </c:pt>
                <c:pt idx="9">
                  <c:v>1.7581069332202688</c:v>
                </c:pt>
                <c:pt idx="10">
                  <c:v>1.8718564517996201</c:v>
                </c:pt>
                <c:pt idx="11">
                  <c:v>1.9929655642310555</c:v>
                </c:pt>
                <c:pt idx="12">
                  <c:v>2.1219104362368046</c:v>
                </c:pt>
                <c:pt idx="13">
                  <c:v>2.259198041461326</c:v>
                </c:pt>
                <c:pt idx="14">
                  <c:v>2.4053681547438739</c:v>
                </c:pt>
                <c:pt idx="15">
                  <c:v>2.5609954743558023</c:v>
                </c:pt>
                <c:pt idx="16">
                  <c:v>2.7266918815466226</c:v>
                </c:pt>
                <c:pt idx="17">
                  <c:v>2.9031088462826888</c:v>
                </c:pt>
                <c:pt idx="18">
                  <c:v>3.0909399886371789</c:v>
                </c:pt>
                <c:pt idx="19">
                  <c:v>3.2909238059020045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Sheet1!$I$5</c:f>
              <c:strCache>
                <c:ptCount val="1"/>
                <c:pt idx="0">
                  <c:v>Ukraine </c:v>
                </c:pt>
              </c:strCache>
            </c:strRef>
          </c:tx>
          <c:marker>
            <c:symbol val="none"/>
          </c:marker>
          <c:cat>
            <c:numRef>
              <c:f>Sheet1!$B$6:$B$25</c:f>
              <c:numCache>
                <c:formatCode>General</c:formatCode>
                <c:ptCount val="20"/>
                <c:pt idx="0">
                  <c:v>2012</c:v>
                </c:pt>
                <c:pt idx="9">
                  <c:v>2022</c:v>
                </c:pt>
                <c:pt idx="19">
                  <c:v>2032</c:v>
                </c:pt>
              </c:numCache>
            </c:numRef>
          </c:cat>
          <c:val>
            <c:numRef>
              <c:f>Sheet1!$I$6:$I$25</c:f>
              <c:numCache>
                <c:formatCode>0.00</c:formatCode>
                <c:ptCount val="20"/>
                <c:pt idx="0" formatCode="0.0">
                  <c:v>1</c:v>
                </c:pt>
                <c:pt idx="1">
                  <c:v>1.081</c:v>
                </c:pt>
                <c:pt idx="2">
                  <c:v>1.168561</c:v>
                </c:pt>
                <c:pt idx="3">
                  <c:v>1.2632144409999999</c:v>
                </c:pt>
                <c:pt idx="4">
                  <c:v>1.3655348107209999</c:v>
                </c:pt>
                <c:pt idx="5">
                  <c:v>1.4761431303894008</c:v>
                </c:pt>
                <c:pt idx="6">
                  <c:v>1.5957107239509423</c:v>
                </c:pt>
                <c:pt idx="7">
                  <c:v>1.7249632925909686</c:v>
                </c:pt>
                <c:pt idx="8">
                  <c:v>1.864685319290837</c:v>
                </c:pt>
                <c:pt idx="9">
                  <c:v>2.0157248301533945</c:v>
                </c:pt>
                <c:pt idx="10">
                  <c:v>2.1789985413958193</c:v>
                </c:pt>
                <c:pt idx="11">
                  <c:v>2.3554974232488806</c:v>
                </c:pt>
                <c:pt idx="12">
                  <c:v>2.54629271453204</c:v>
                </c:pt>
                <c:pt idx="13">
                  <c:v>2.752542424409135</c:v>
                </c:pt>
                <c:pt idx="14">
                  <c:v>2.9754983607862746</c:v>
                </c:pt>
                <c:pt idx="15">
                  <c:v>3.2165137280099629</c:v>
                </c:pt>
                <c:pt idx="16">
                  <c:v>3.4770513399787699</c:v>
                </c:pt>
                <c:pt idx="17">
                  <c:v>3.7586924985170502</c:v>
                </c:pt>
                <c:pt idx="18">
                  <c:v>4.0631465908969311</c:v>
                </c:pt>
                <c:pt idx="19">
                  <c:v>4.3922614647595823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Sheet1!$K$5</c:f>
              <c:strCache>
                <c:ptCount val="1"/>
                <c:pt idx="0">
                  <c:v>Poland </c:v>
                </c:pt>
              </c:strCache>
            </c:strRef>
          </c:tx>
          <c:marker>
            <c:symbol val="none"/>
          </c:marker>
          <c:cat>
            <c:numRef>
              <c:f>Sheet1!$B$6:$B$25</c:f>
              <c:numCache>
                <c:formatCode>General</c:formatCode>
                <c:ptCount val="20"/>
                <c:pt idx="0">
                  <c:v>2012</c:v>
                </c:pt>
                <c:pt idx="9">
                  <c:v>2022</c:v>
                </c:pt>
                <c:pt idx="19">
                  <c:v>2032</c:v>
                </c:pt>
              </c:numCache>
            </c:numRef>
          </c:cat>
          <c:val>
            <c:numRef>
              <c:f>Sheet1!$K$6:$K$25</c:f>
              <c:numCache>
                <c:formatCode>0.00</c:formatCode>
                <c:ptCount val="20"/>
                <c:pt idx="0" formatCode="0.0">
                  <c:v>1</c:v>
                </c:pt>
                <c:pt idx="1">
                  <c:v>1.0914476547317069</c:v>
                </c:pt>
                <c:pt idx="2">
                  <c:v>1.1912579830193433</c:v>
                </c:pt>
                <c:pt idx="3">
                  <c:v>1.3001957317468857</c:v>
                </c:pt>
                <c:pt idx="4">
                  <c:v>1.4190955821073139</c:v>
                </c:pt>
                <c:pt idx="5">
                  <c:v>1.5488685449311541</c:v>
                </c:pt>
                <c:pt idx="6">
                  <c:v>1.6905089408528196</c:v>
                </c:pt>
                <c:pt idx="7">
                  <c:v>1.8451020187967917</c:v>
                </c:pt>
                <c:pt idx="8">
                  <c:v>2.0138322711564962</c:v>
                </c:pt>
                <c:pt idx="9">
                  <c:v>2.1979925093767845</c:v>
                </c:pt>
                <c:pt idx="10">
                  <c:v>2.3989937694771508</c:v>
                </c:pt>
                <c:pt idx="11">
                  <c:v>2.6183761234118132</c:v>
                </c:pt>
                <c:pt idx="12">
                  <c:v>2.8578204791033222</c:v>
                </c:pt>
                <c:pt idx="13">
                  <c:v>3.119161459561564</c:v>
                </c:pt>
                <c:pt idx="14">
                  <c:v>3.404401459767997</c:v>
                </c:pt>
                <c:pt idx="15">
                  <c:v>3.71572598902898</c:v>
                </c:pt>
                <c:pt idx="16">
                  <c:v>4.0555204163513325</c:v>
                </c:pt>
                <c:pt idx="17">
                  <c:v>4.4263882471432172</c:v>
                </c:pt>
                <c:pt idx="18">
                  <c:v>4.8311710712764553</c:v>
                </c:pt>
                <c:pt idx="19">
                  <c:v>5.2729703353523547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Sheet1!$J$5</c:f>
              <c:strCache>
                <c:ptCount val="1"/>
                <c:pt idx="0">
                  <c:v>Brazil</c:v>
                </c:pt>
              </c:strCache>
            </c:strRef>
          </c:tx>
          <c:marker>
            <c:symbol val="none"/>
          </c:marker>
          <c:cat>
            <c:numRef>
              <c:f>Sheet1!$B$6:$B$25</c:f>
              <c:numCache>
                <c:formatCode>General</c:formatCode>
                <c:ptCount val="20"/>
                <c:pt idx="0">
                  <c:v>2012</c:v>
                </c:pt>
                <c:pt idx="9">
                  <c:v>2022</c:v>
                </c:pt>
                <c:pt idx="19">
                  <c:v>2032</c:v>
                </c:pt>
              </c:numCache>
            </c:numRef>
          </c:cat>
          <c:val>
            <c:numRef>
              <c:f>Sheet1!$J$6:$J$25</c:f>
              <c:numCache>
                <c:formatCode>0.00</c:formatCode>
                <c:ptCount val="20"/>
                <c:pt idx="0" formatCode="0.0">
                  <c:v>1</c:v>
                </c:pt>
                <c:pt idx="1">
                  <c:v>1.0886010825023511</c:v>
                </c:pt>
                <c:pt idx="2">
                  <c:v>1.1850523168252907</c:v>
                </c:pt>
                <c:pt idx="3">
                  <c:v>1.2900492349179307</c:v>
                </c:pt>
                <c:pt idx="4">
                  <c:v>1.4043489936129891</c:v>
                </c:pt>
                <c:pt idx="5">
                  <c:v>1.5287758346581874</c:v>
                </c:pt>
                <c:pt idx="6">
                  <c:v>1.6642270285123382</c:v>
                </c:pt>
                <c:pt idx="7">
                  <c:v>1.8116793447682025</c:v>
                </c:pt>
                <c:pt idx="8">
                  <c:v>1.9721960958618154</c:v>
                </c:pt>
                <c:pt idx="9">
                  <c:v>2.1469348048620831</c:v>
                </c:pt>
                <c:pt idx="10">
                  <c:v>2.3371555526348375</c:v>
                </c:pt>
                <c:pt idx="11">
                  <c:v>2.5442300645746649</c:v>
                </c:pt>
                <c:pt idx="12">
                  <c:v>2.7696516024310069</c:v>
                </c:pt>
                <c:pt idx="13">
                  <c:v>3.0150457325607656</c:v>
                </c:pt>
                <c:pt idx="14">
                  <c:v>3.2821820482597435</c:v>
                </c:pt>
                <c:pt idx="15">
                  <c:v>3.5729869307053406</c:v>
                </c:pt>
                <c:pt idx="16">
                  <c:v>3.8895574405325868</c:v>
                </c:pt>
                <c:pt idx="17">
                  <c:v>4.2341764402188478</c:v>
                </c:pt>
                <c:pt idx="18">
                  <c:v>4.609329056328189</c:v>
                </c:pt>
                <c:pt idx="19">
                  <c:v>5.0177206003284072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Sheet1!$H$5</c:f>
              <c:strCache>
                <c:ptCount val="1"/>
                <c:pt idx="0">
                  <c:v>Russia 2002-12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Sheet1!$B$6:$B$25</c:f>
              <c:numCache>
                <c:formatCode>General</c:formatCode>
                <c:ptCount val="20"/>
                <c:pt idx="0">
                  <c:v>2012</c:v>
                </c:pt>
                <c:pt idx="9">
                  <c:v>2022</c:v>
                </c:pt>
                <c:pt idx="19">
                  <c:v>2032</c:v>
                </c:pt>
              </c:numCache>
            </c:numRef>
          </c:cat>
          <c:val>
            <c:numRef>
              <c:f>Sheet1!$H$6:$H$25</c:f>
              <c:numCache>
                <c:formatCode>0.00</c:formatCode>
                <c:ptCount val="20"/>
                <c:pt idx="0" formatCode="0.0">
                  <c:v>1</c:v>
                </c:pt>
                <c:pt idx="1">
                  <c:v>1.0648</c:v>
                </c:pt>
                <c:pt idx="2">
                  <c:v>1.13379904</c:v>
                </c:pt>
                <c:pt idx="3">
                  <c:v>1.2072692177919999</c:v>
                </c:pt>
                <c:pt idx="4">
                  <c:v>1.2855002631049215</c:v>
                </c:pt>
                <c:pt idx="5">
                  <c:v>1.3688006801541204</c:v>
                </c:pt>
                <c:pt idx="6">
                  <c:v>1.4574989642281073</c:v>
                </c:pt>
                <c:pt idx="7">
                  <c:v>1.5519448971100887</c:v>
                </c:pt>
                <c:pt idx="8">
                  <c:v>1.6525109264428224</c:v>
                </c:pt>
                <c:pt idx="9">
                  <c:v>1.7595936344763172</c:v>
                </c:pt>
                <c:pt idx="10">
                  <c:v>1.8736153019903825</c:v>
                </c:pt>
                <c:pt idx="11">
                  <c:v>1.9950255735593592</c:v>
                </c:pt>
                <c:pt idx="12">
                  <c:v>2.1243032307260057</c:v>
                </c:pt>
                <c:pt idx="13">
                  <c:v>2.2619580800770507</c:v>
                </c:pt>
                <c:pt idx="14">
                  <c:v>2.4085329636660435</c:v>
                </c:pt>
                <c:pt idx="15">
                  <c:v>2.5646058997116032</c:v>
                </c:pt>
                <c:pt idx="16">
                  <c:v>2.7307923620129149</c:v>
                </c:pt>
                <c:pt idx="17">
                  <c:v>2.9077477070713518</c:v>
                </c:pt>
                <c:pt idx="18">
                  <c:v>3.0961697584895753</c:v>
                </c:pt>
                <c:pt idx="19">
                  <c:v>3.2968015588396997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218752"/>
        <c:axId val="188757120"/>
      </c:lineChart>
      <c:catAx>
        <c:axId val="1882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8757120"/>
        <c:crosses val="autoZero"/>
        <c:auto val="1"/>
        <c:lblAlgn val="ctr"/>
        <c:lblOffset val="100"/>
        <c:noMultiLvlLbl val="0"/>
      </c:catAx>
      <c:valAx>
        <c:axId val="188757120"/>
        <c:scaling>
          <c:orientation val="minMax"/>
          <c:max val="5.5"/>
          <c:min val="1"/>
        </c:scaling>
        <c:delete val="0"/>
        <c:axPos val="r"/>
        <c:majorGridlines>
          <c:spPr>
            <a:ln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8218752"/>
        <c:crosses val="max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0.73296</cdr:x>
      <cdr:y>0.82994</cdr:y>
    </cdr:from>
    <cdr:to>
      <cdr:x>0.83444</cdr:x>
      <cdr:y>0.87286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66778" y="4195618"/>
          <a:ext cx="867629" cy="216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Norway</a:t>
          </a:r>
        </a:p>
      </cdr:txBody>
    </cdr:sp>
  </cdr:relSizeAnchor>
  <cdr:relSizeAnchor xmlns:cdr="http://schemas.openxmlformats.org/drawingml/2006/chartDrawing">
    <cdr:from>
      <cdr:x>0.75346</cdr:x>
      <cdr:y>0.17442</cdr:y>
    </cdr:from>
    <cdr:to>
      <cdr:x>0.83177</cdr:x>
      <cdr:y>0.21652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42076" y="881750"/>
          <a:ext cx="669523" cy="212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Poland</a:t>
          </a:r>
        </a:p>
      </cdr:txBody>
    </cdr:sp>
  </cdr:relSizeAnchor>
  <cdr:relSizeAnchor xmlns:cdr="http://schemas.openxmlformats.org/drawingml/2006/chartDrawing">
    <cdr:from>
      <cdr:x>0.77638</cdr:x>
      <cdr:y>0.43507</cdr:y>
    </cdr:from>
    <cdr:to>
      <cdr:x>0.91625</cdr:x>
      <cdr:y>0.57053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38019" y="2199421"/>
          <a:ext cx="1195881" cy="684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Russia </a:t>
          </a:r>
          <a:br>
            <a:rPr lang="en-US" sz="1400" b="1" dirty="0" smtClean="0"/>
          </a:br>
          <a:r>
            <a:rPr lang="en-US" sz="1400" b="1" dirty="0" smtClean="0"/>
            <a:t>2002-12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0.74277</cdr:x>
      <cdr:y>0.69571</cdr:y>
    </cdr:from>
    <cdr:to>
      <cdr:x>0.97958</cdr:x>
      <cdr:y>0.76691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350637" y="3517040"/>
          <a:ext cx="2024742" cy="359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Russia 2005-11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Frutiger 95 UltraBlack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7525" y="0"/>
            <a:ext cx="429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Frutiger 95 UltraBlack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9063"/>
            <a:ext cx="42941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Frutiger 95 UltraBlack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7525" y="6469063"/>
            <a:ext cx="42941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Frutiger 95 UltraBlack" charset="0"/>
              </a:defRPr>
            </a:lvl1pPr>
          </a:lstStyle>
          <a:p>
            <a:pPr>
              <a:defRPr/>
            </a:pPr>
            <a:fld id="{D6D9773D-9FB0-4C08-A63F-920560A130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72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2751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87700" y="523875"/>
            <a:ext cx="3641725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9375" y="3254375"/>
            <a:ext cx="7200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5138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275137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D6EBF8-E7C8-4040-A506-4B7A358937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62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fld id="{A249A50B-3B89-4BA9-89D0-98E10A19C10E}" type="slidenum">
              <a:rPr lang="de-DE" altLang="en-US" smtClean="0">
                <a:latin typeface="Times New Roman" pitchFamily="18" charset="0"/>
              </a:rPr>
              <a:pPr/>
              <a:t>1</a:t>
            </a:fld>
            <a:endParaRPr lang="de-DE" altLang="en-US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87700" y="525463"/>
            <a:ext cx="3638550" cy="2519362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75" y="3255963"/>
            <a:ext cx="7199313" cy="3043237"/>
          </a:xfrm>
          <a:noFill/>
        </p:spPr>
        <p:txBody>
          <a:bodyPr lIns="91530" tIns="45765" rIns="91530" bIns="45765"/>
          <a:lstStyle/>
          <a:p>
            <a:pPr eaLnBrk="1" hangingPunct="1"/>
            <a:r>
              <a:rPr lang="de-DE" altLang="en-US" smtClean="0"/>
              <a:t>Systemfolie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fld id="{C0107E33-407F-4BC5-AFC9-A60F1637C354}" type="slidenum">
              <a:rPr lang="de-DE" altLang="en-US" smtClean="0">
                <a:latin typeface="Times New Roman" pitchFamily="18" charset="0"/>
              </a:rPr>
              <a:pPr/>
              <a:t>3</a:t>
            </a:fld>
            <a:endParaRPr lang="de-DE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0916B-CEC5-4EB9-BEC1-DE59AD94B65A}" type="slidenum">
              <a:rPr lang="de-DE" altLang="en-US"/>
              <a:pPr/>
              <a:t>8</a:t>
            </a:fld>
            <a:endParaRPr lang="de-DE" altLang="en-US"/>
          </a:p>
        </p:txBody>
      </p:sp>
      <p:sp>
        <p:nvSpPr>
          <p:cNvPr id="177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09588"/>
            <a:ext cx="3679825" cy="2547937"/>
          </a:xfrm>
          <a:ln/>
        </p:spPr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425" y="3230564"/>
            <a:ext cx="7275378" cy="3057525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8B318-D38C-4838-A661-6235D34707E2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200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09588"/>
            <a:ext cx="3679825" cy="2547937"/>
          </a:xfrm>
          <a:ln/>
        </p:spPr>
      </p:sp>
      <p:sp>
        <p:nvSpPr>
          <p:cNvPr id="200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425" y="3230564"/>
            <a:ext cx="7275378" cy="3057525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itelfolie12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b="3442"/>
          <a:stretch>
            <a:fillRect/>
          </a:stretch>
        </p:blipFill>
        <p:spPr bwMode="auto">
          <a:xfrm>
            <a:off x="0" y="0"/>
            <a:ext cx="991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WB99_claim_100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115050"/>
            <a:ext cx="2933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3067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39504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1944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947738"/>
            <a:ext cx="9909175" cy="49514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6125" y="428625"/>
            <a:ext cx="840263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354138"/>
            <a:ext cx="8402638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589915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3175" y="947738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535" name="Text Box 7"/>
          <p:cNvSpPr txBox="1">
            <a:spLocks noChangeArrowheads="1"/>
          </p:cNvSpPr>
          <p:nvPr/>
        </p:nvSpPr>
        <p:spPr bwMode="auto">
          <a:xfrm>
            <a:off x="746125" y="6415088"/>
            <a:ext cx="217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sz="500" smtClean="0">
                <a:solidFill>
                  <a:srgbClr val="000000"/>
                </a:solidFill>
                <a:latin typeface="Frutiger 65 Bold" pitchFamily="34" charset="0"/>
              </a:rPr>
              <a:t> </a:t>
            </a:r>
          </a:p>
        </p:txBody>
      </p:sp>
      <p:pic>
        <p:nvPicPr>
          <p:cNvPr id="1032" name="Picture 11" descr="WB99_claim_100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09"/>
          <a:stretch>
            <a:fillRect/>
          </a:stretch>
        </p:blipFill>
        <p:spPr bwMode="auto">
          <a:xfrm>
            <a:off x="6308725" y="6115050"/>
            <a:ext cx="29337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n-lt"/>
          <a:ea typeface="+mj-ea"/>
          <a:cs typeface="+mj-cs"/>
        </a:defRPr>
      </a:lvl1pPr>
      <a:lvl2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utiger 45 Light" pitchFamily="34" charset="0"/>
        </a:defRPr>
      </a:lvl2pPr>
      <a:lvl3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utiger 45 Light" pitchFamily="34" charset="0"/>
        </a:defRPr>
      </a:lvl3pPr>
      <a:lvl4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utiger 45 Light" pitchFamily="34" charset="0"/>
        </a:defRPr>
      </a:lvl4pPr>
      <a:lvl5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utiger 45 Light" pitchFamily="34" charset="0"/>
        </a:defRPr>
      </a:lvl5pPr>
      <a:lvl6pPr marL="457200" algn="l" defTabSz="9128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l" defTabSz="9128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l" defTabSz="9128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l" defTabSz="9128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84225" indent="-285750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79513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30188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6" name="Rectangle 4"/>
          <p:cNvSpPr>
            <a:spLocks noChangeArrowheads="1"/>
          </p:cNvSpPr>
          <p:nvPr/>
        </p:nvSpPr>
        <p:spPr bwMode="auto">
          <a:xfrm>
            <a:off x="719138" y="2365375"/>
            <a:ext cx="59737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01688">
              <a:defRPr/>
            </a:pPr>
            <a:r>
              <a:rPr lang="de-DE" sz="3200" b="1" dirty="0">
                <a:latin typeface="+mn-lt"/>
              </a:rPr>
              <a:t>Banknote </a:t>
            </a:r>
            <a:r>
              <a:rPr lang="de-DE" sz="3200" b="1" dirty="0" err="1">
                <a:latin typeface="+mn-lt"/>
              </a:rPr>
              <a:t>Circulation</a:t>
            </a:r>
            <a:r>
              <a:rPr lang="de-DE" sz="3200" b="1" dirty="0">
                <a:latin typeface="+mn-lt"/>
              </a:rPr>
              <a:t> </a:t>
            </a:r>
            <a:r>
              <a:rPr lang="de-DE" sz="3200" b="1" dirty="0" err="1">
                <a:latin typeface="+mn-lt"/>
              </a:rPr>
              <a:t>for</a:t>
            </a:r>
            <a:r>
              <a:rPr lang="de-DE" sz="3200" b="1" dirty="0">
                <a:latin typeface="+mn-lt"/>
              </a:rPr>
              <a:t> </a:t>
            </a:r>
            <a:r>
              <a:rPr lang="de-DE" sz="3200" b="1" dirty="0" err="1">
                <a:latin typeface="+mn-lt"/>
              </a:rPr>
              <a:t>the</a:t>
            </a:r>
            <a:r>
              <a:rPr lang="de-DE" sz="3200" b="1" dirty="0">
                <a:latin typeface="+mn-lt"/>
              </a:rPr>
              <a:t> 21</a:t>
            </a:r>
            <a:r>
              <a:rPr lang="de-DE" sz="3200" b="1" baseline="30000" dirty="0">
                <a:latin typeface="+mn-lt"/>
              </a:rPr>
              <a:t>st</a:t>
            </a:r>
            <a:r>
              <a:rPr lang="de-DE" sz="3200" b="1" dirty="0">
                <a:latin typeface="+mn-lt"/>
              </a:rPr>
              <a:t> Century:  </a:t>
            </a:r>
            <a:r>
              <a:rPr lang="de-DE" sz="3200" b="1" dirty="0" err="1">
                <a:latin typeface="+mn-lt"/>
              </a:rPr>
              <a:t>It‘s</a:t>
            </a:r>
            <a:r>
              <a:rPr lang="de-DE" sz="3200" b="1" dirty="0">
                <a:latin typeface="+mn-lt"/>
              </a:rPr>
              <a:t> not </a:t>
            </a:r>
            <a:r>
              <a:rPr lang="de-DE" sz="3200" b="1" dirty="0" err="1">
                <a:latin typeface="+mn-lt"/>
              </a:rPr>
              <a:t>the</a:t>
            </a:r>
            <a:r>
              <a:rPr lang="de-DE" sz="3200" b="1" dirty="0">
                <a:latin typeface="+mn-lt"/>
              </a:rPr>
              <a:t> Same</a:t>
            </a:r>
            <a:endParaRPr lang="de-DE" b="1" dirty="0">
              <a:latin typeface="+mn-lt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719138" y="4437063"/>
            <a:ext cx="54483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168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168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16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168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1688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Frutiger 55 Roman" pitchFamily="34" charset="0"/>
              </a:rPr>
              <a:t>Barnabas FERENCZI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Frutiger 55 Roman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err="1" smtClean="0">
                <a:latin typeface="Frutiger 55 Roman" pitchFamily="34" charset="0"/>
              </a:rPr>
              <a:t>Moscow</a:t>
            </a:r>
            <a:r>
              <a:rPr lang="de-DE" altLang="en-US" sz="1800" dirty="0" smtClean="0">
                <a:latin typeface="Frutiger 55 Roman" pitchFamily="34" charset="0"/>
              </a:rPr>
              <a:t>     22 November, </a:t>
            </a:r>
            <a:r>
              <a:rPr lang="de-DE" altLang="en-US" sz="1800" dirty="0">
                <a:latin typeface="Frutiger 55 Roman" pitchFamily="34" charset="0"/>
              </a:rPr>
              <a:t>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50" y="297995"/>
            <a:ext cx="8402638" cy="449263"/>
          </a:xfrm>
        </p:spPr>
        <p:txBody>
          <a:bodyPr/>
          <a:lstStyle/>
          <a:p>
            <a:r>
              <a:rPr lang="de-DE" dirty="0" smtClean="0"/>
              <a:t>Technology </a:t>
            </a:r>
            <a:r>
              <a:rPr lang="de-DE" dirty="0" err="1" smtClean="0"/>
              <a:t>investment</a:t>
            </a:r>
            <a:r>
              <a:rPr lang="de-DE" dirty="0" smtClean="0"/>
              <a:t> </a:t>
            </a:r>
            <a:r>
              <a:rPr lang="de-DE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optimisation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3" y="972485"/>
            <a:ext cx="8981310" cy="48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12" y="4248168"/>
            <a:ext cx="887776" cy="47087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5554" y="1056285"/>
            <a:ext cx="56765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 err="1" smtClean="0"/>
              <a:t>Productivity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 BPS M5 33 Banknote/Min </a:t>
            </a:r>
            <a:r>
              <a:rPr lang="de-DE" b="1" dirty="0" err="1" smtClean="0"/>
              <a:t>speed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– </a:t>
            </a:r>
            <a:r>
              <a:rPr lang="de-DE" b="1" dirty="0" err="1" smtClean="0"/>
              <a:t>compared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BPS1000 20 Banknote/Min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4479" y="4741818"/>
            <a:ext cx="772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33CC"/>
                </a:solidFill>
              </a:rPr>
              <a:t>Small </a:t>
            </a:r>
            <a:r>
              <a:rPr lang="de-DE" sz="1600" b="1" dirty="0" err="1" smtClean="0">
                <a:solidFill>
                  <a:srgbClr val="0033CC"/>
                </a:solidFill>
              </a:rPr>
              <a:t>deposits</a:t>
            </a:r>
            <a:r>
              <a:rPr lang="de-DE" sz="1600" b="1" dirty="0">
                <a:solidFill>
                  <a:srgbClr val="0033CC"/>
                </a:solidFill>
              </a:rPr>
              <a:t> </a:t>
            </a:r>
            <a:r>
              <a:rPr lang="de-DE" sz="1600" b="1" dirty="0" err="1" smtClean="0">
                <a:solidFill>
                  <a:srgbClr val="0033CC"/>
                </a:solidFill>
              </a:rPr>
              <a:t>verification</a:t>
            </a:r>
            <a:r>
              <a:rPr lang="de-DE" sz="1600" b="1" dirty="0" smtClean="0">
                <a:solidFill>
                  <a:srgbClr val="0033CC"/>
                </a:solidFill>
              </a:rPr>
              <a:t>	  … </a:t>
            </a:r>
            <a:r>
              <a:rPr lang="de-DE" sz="1600" b="1" dirty="0" smtClean="0">
                <a:solidFill>
                  <a:srgbClr val="0033CC"/>
                </a:solidFill>
                <a:sym typeface="Wingdings"/>
              </a:rPr>
              <a:t> …</a:t>
            </a:r>
            <a:r>
              <a:rPr lang="de-DE" sz="1600" b="1" dirty="0" smtClean="0">
                <a:solidFill>
                  <a:srgbClr val="0033CC"/>
                </a:solidFill>
              </a:rPr>
              <a:t>	             Larger </a:t>
            </a:r>
            <a:r>
              <a:rPr lang="de-DE" sz="1600" b="1" dirty="0" err="1" smtClean="0">
                <a:solidFill>
                  <a:srgbClr val="0033CC"/>
                </a:solidFill>
              </a:rPr>
              <a:t>Deposits</a:t>
            </a:r>
            <a:r>
              <a:rPr lang="de-DE" sz="1600" b="1" dirty="0" smtClean="0">
                <a:solidFill>
                  <a:srgbClr val="0033CC"/>
                </a:solidFill>
              </a:rPr>
              <a:t> / Headercards</a:t>
            </a: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044" y="2756268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 smtClean="0"/>
              <a:t>Based</a:t>
            </a:r>
            <a:r>
              <a:rPr lang="de-DE" sz="1400" i="1" dirty="0" smtClean="0"/>
              <a:t> on a </a:t>
            </a:r>
            <a:r>
              <a:rPr lang="de-DE" sz="1400" i="1" dirty="0" err="1" smtClean="0"/>
              <a:t>productivity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analysis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at</a:t>
            </a:r>
            <a:r>
              <a:rPr lang="de-DE" sz="1400" i="1" dirty="0" smtClean="0"/>
              <a:t> Central Banks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18902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Case Study: </a:t>
            </a:r>
            <a:r>
              <a:rPr lang="de-DE" dirty="0" err="1" smtClean="0"/>
              <a:t>full</a:t>
            </a:r>
            <a:r>
              <a:rPr lang="de-DE" dirty="0" smtClean="0"/>
              <a:t> cash </a:t>
            </a:r>
            <a:r>
              <a:rPr lang="de-DE" dirty="0" err="1" smtClean="0"/>
              <a:t>centre</a:t>
            </a:r>
            <a:r>
              <a:rPr lang="de-DE" dirty="0" smtClean="0"/>
              <a:t> design</a:t>
            </a:r>
            <a:endParaRPr lang="en-US" dirty="0"/>
          </a:p>
        </p:txBody>
      </p:sp>
      <p:pic>
        <p:nvPicPr>
          <p:cNvPr id="4" name="Picture 6" descr="Floorplan straight_CC big siz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8699" r="4057" b="5821"/>
          <a:stretch>
            <a:fillRect/>
          </a:stretch>
        </p:blipFill>
        <p:spPr bwMode="auto">
          <a:xfrm>
            <a:off x="1134564" y="855005"/>
            <a:ext cx="6782341" cy="510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1595439" y="1756919"/>
            <a:ext cx="1051060" cy="211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2000" b="1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450976" y="3401568"/>
            <a:ext cx="2391047" cy="85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2000" b="1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308101" y="4128643"/>
            <a:ext cx="2266265" cy="771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2000" b="1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5342709" y="1645920"/>
            <a:ext cx="2572976" cy="3221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2000" b="1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525734" y="2904680"/>
            <a:ext cx="3345337" cy="10080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2000" b="1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6011787" y="4572137"/>
            <a:ext cx="1859284" cy="29452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2000" b="1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3815" y="1785494"/>
            <a:ext cx="1658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en-US" sz="1800" b="1" dirty="0" err="1">
                <a:solidFill>
                  <a:srgbClr val="FF0000"/>
                </a:solidFill>
              </a:rPr>
              <a:t>Commissioning</a:t>
            </a:r>
            <a:endParaRPr lang="de-DE" alt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03502" y="3249169"/>
            <a:ext cx="1658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en-US" sz="1800" b="1" dirty="0" err="1" smtClean="0">
                <a:solidFill>
                  <a:srgbClr val="FF0000"/>
                </a:solidFill>
              </a:rPr>
              <a:t>Vault</a:t>
            </a:r>
            <a:endParaRPr lang="de-DE" alt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68590" y="3912744"/>
            <a:ext cx="1658869" cy="56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25000"/>
              </a:spcBef>
            </a:pPr>
            <a:r>
              <a:rPr lang="de-DE" altLang="en-US" sz="1800" b="1">
                <a:solidFill>
                  <a:srgbClr val="FF0000"/>
                </a:solidFill>
              </a:rPr>
              <a:t>Pre-/Post-</a:t>
            </a:r>
          </a:p>
          <a:p>
            <a:pPr defTabSz="914400" eaLnBrk="1" hangingPunct="1">
              <a:lnSpc>
                <a:spcPct val="70000"/>
              </a:lnSpc>
              <a:spcBef>
                <a:spcPct val="25000"/>
              </a:spcBef>
            </a:pPr>
            <a:r>
              <a:rPr lang="de-DE" altLang="en-US" sz="1800" b="1">
                <a:solidFill>
                  <a:srgbClr val="FF0000"/>
                </a:solidFill>
              </a:rPr>
              <a:t>processing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7936567" y="1756919"/>
            <a:ext cx="1658869" cy="56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25000"/>
              </a:spcBef>
            </a:pPr>
            <a:r>
              <a:rPr lang="de-DE" altLang="en-US" sz="1800" b="1" dirty="0" err="1">
                <a:solidFill>
                  <a:srgbClr val="FF0000"/>
                </a:solidFill>
              </a:rPr>
              <a:t>Receiving</a:t>
            </a:r>
            <a:r>
              <a:rPr lang="de-DE" altLang="en-US" sz="1800" b="1" dirty="0">
                <a:solidFill>
                  <a:srgbClr val="FF0000"/>
                </a:solidFill>
              </a:rPr>
              <a:t>/</a:t>
            </a:r>
          </a:p>
          <a:p>
            <a:pPr defTabSz="914400" eaLnBrk="1" hangingPunct="1">
              <a:lnSpc>
                <a:spcPct val="70000"/>
              </a:lnSpc>
              <a:spcBef>
                <a:spcPct val="25000"/>
              </a:spcBef>
            </a:pPr>
            <a:r>
              <a:rPr lang="de-DE" altLang="en-US" sz="1800" b="1" dirty="0" err="1">
                <a:solidFill>
                  <a:srgbClr val="FF0000"/>
                </a:solidFill>
              </a:rPr>
              <a:t>Shipping</a:t>
            </a:r>
            <a:endParaRPr lang="de-DE" alt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7936567" y="2650681"/>
            <a:ext cx="1658869" cy="56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25000"/>
              </a:spcBef>
            </a:pPr>
            <a:r>
              <a:rPr lang="de-DE" altLang="en-US" sz="1800" b="1" dirty="0">
                <a:solidFill>
                  <a:srgbClr val="FF0000"/>
                </a:solidFill>
              </a:rPr>
              <a:t>Material</a:t>
            </a:r>
          </a:p>
          <a:p>
            <a:pPr defTabSz="914400" eaLnBrk="1" hangingPunct="1">
              <a:lnSpc>
                <a:spcPct val="70000"/>
              </a:lnSpc>
              <a:spcBef>
                <a:spcPct val="25000"/>
              </a:spcBef>
            </a:pPr>
            <a:r>
              <a:rPr lang="de-DE" altLang="en-US" sz="1800" b="1" dirty="0">
                <a:solidFill>
                  <a:srgbClr val="FF0000"/>
                </a:solidFill>
              </a:rPr>
              <a:t>Handling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7936567" y="4439793"/>
            <a:ext cx="1658869" cy="2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25000"/>
              </a:spcBef>
            </a:pPr>
            <a:r>
              <a:rPr lang="de-DE" altLang="en-US" sz="1800" b="1" dirty="0">
                <a:solidFill>
                  <a:srgbClr val="FF0000"/>
                </a:solidFill>
              </a:rPr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2558941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46125" y="2994025"/>
            <a:ext cx="8402638" cy="44926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e-DE" altLang="en-US" b="1" dirty="0" smtClean="0"/>
              <a:t>YOU NEED A PARTNER,</a:t>
            </a:r>
            <a:br>
              <a:rPr lang="de-DE" altLang="en-US" b="1" dirty="0" smtClean="0"/>
            </a:br>
            <a:r>
              <a:rPr lang="de-DE" altLang="en-US" b="1" dirty="0" smtClean="0"/>
              <a:t> WHO UNDERSTANDS THAT </a:t>
            </a:r>
            <a:r>
              <a:rPr lang="de-DE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3" y="1084217"/>
            <a:ext cx="6538029" cy="476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5323" name="Text Box 11"/>
          <p:cNvSpPr txBox="1">
            <a:spLocks noChangeArrowheads="1"/>
          </p:cNvSpPr>
          <p:nvPr/>
        </p:nvSpPr>
        <p:spPr bwMode="auto">
          <a:xfrm>
            <a:off x="7758113" y="1481138"/>
            <a:ext cx="16779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Frutiger 65 Bold" pitchFamily="34" charset="0"/>
              </a:rPr>
              <a:t>&gt; 35 customers</a:t>
            </a:r>
          </a:p>
        </p:txBody>
      </p:sp>
      <p:sp>
        <p:nvSpPr>
          <p:cNvPr id="2445322" name="Text Box 10"/>
          <p:cNvSpPr txBox="1">
            <a:spLocks noChangeArrowheads="1"/>
          </p:cNvSpPr>
          <p:nvPr/>
        </p:nvSpPr>
        <p:spPr bwMode="auto">
          <a:xfrm>
            <a:off x="849086" y="1693863"/>
            <a:ext cx="19687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b="1" dirty="0">
                <a:latin typeface="Frutiger 65 Bold" pitchFamily="34" charset="0"/>
              </a:rPr>
              <a:t>&gt; 150 customers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wrap="square"/>
          <a:lstStyle/>
          <a:p>
            <a:r>
              <a:rPr lang="de-DE" altLang="en-US" b="1"/>
              <a:t>We know </a:t>
            </a:r>
            <a:r>
              <a:rPr lang="de-DE" altLang="en-US">
                <a:solidFill>
                  <a:schemeClr val="bg2"/>
                </a:solidFill>
              </a:rPr>
              <a:t>almost</a:t>
            </a:r>
            <a:r>
              <a:rPr lang="de-DE" altLang="en-US" b="1"/>
              <a:t> everything about the cash cycle ...</a:t>
            </a:r>
          </a:p>
        </p:txBody>
      </p:sp>
      <p:pic>
        <p:nvPicPr>
          <p:cNvPr id="6147" name="Bild 5" descr="bankbran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797300"/>
            <a:ext cx="1333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 6" descr="centralbankcashce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660525"/>
            <a:ext cx="13335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 7" descr="commercialcashcen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935288"/>
            <a:ext cx="1333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 8" descr="printingwork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341438"/>
            <a:ext cx="1333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 9" descr="retailsto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97300"/>
            <a:ext cx="1333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5324" name="Text Box 12"/>
          <p:cNvSpPr txBox="1">
            <a:spLocks noChangeArrowheads="1"/>
          </p:cNvSpPr>
          <p:nvPr/>
        </p:nvSpPr>
        <p:spPr bwMode="auto">
          <a:xfrm>
            <a:off x="378823" y="3421652"/>
            <a:ext cx="20452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b="1" dirty="0">
                <a:latin typeface="Frutiger 65 Bold" pitchFamily="34" charset="0"/>
              </a:rPr>
              <a:t>&gt; 3000 customers</a:t>
            </a:r>
          </a:p>
        </p:txBody>
      </p:sp>
      <p:sp>
        <p:nvSpPr>
          <p:cNvPr id="2445325" name="Text Box 13"/>
          <p:cNvSpPr txBox="1">
            <a:spLocks noChangeArrowheads="1"/>
          </p:cNvSpPr>
          <p:nvPr/>
        </p:nvSpPr>
        <p:spPr bwMode="auto">
          <a:xfrm>
            <a:off x="7236824" y="2507180"/>
            <a:ext cx="24294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 b="1" dirty="0">
                <a:latin typeface="Frutiger 65 Bold" pitchFamily="34" charset="0"/>
              </a:rPr>
              <a:t>Overall install base </a:t>
            </a:r>
            <a:br>
              <a:rPr lang="en-US" altLang="en-US" sz="1800" b="1" dirty="0">
                <a:latin typeface="Frutiger 65 Bold" pitchFamily="34" charset="0"/>
              </a:rPr>
            </a:br>
            <a:r>
              <a:rPr lang="en-US" altLang="en-US" sz="1800" b="1" dirty="0">
                <a:latin typeface="Frutiger 65 Bold" pitchFamily="34" charset="0"/>
              </a:rPr>
              <a:t>&gt; 22 000 systems</a:t>
            </a:r>
          </a:p>
        </p:txBody>
      </p:sp>
      <p:sp>
        <p:nvSpPr>
          <p:cNvPr id="2445326" name="AutoShape 14"/>
          <p:cNvSpPr>
            <a:spLocks noChangeArrowheads="1"/>
          </p:cNvSpPr>
          <p:nvPr/>
        </p:nvSpPr>
        <p:spPr bwMode="auto">
          <a:xfrm>
            <a:off x="213770" y="928796"/>
            <a:ext cx="9527178" cy="4955634"/>
          </a:xfrm>
          <a:prstGeom prst="flowChartPunchedTape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9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Frutiger 65 Bold" pitchFamily="34" charset="0"/>
              </a:rPr>
              <a:t>No one else has </a:t>
            </a:r>
            <a:br>
              <a:rPr lang="en-US" altLang="en-US" sz="3600" b="1" dirty="0">
                <a:solidFill>
                  <a:srgbClr val="FF0000"/>
                </a:solidFill>
                <a:latin typeface="Frutiger 65 Bold" pitchFamily="34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Frutiger 65 Bold" pitchFamily="34" charset="0"/>
              </a:rPr>
              <a:t>such </a:t>
            </a:r>
            <a:r>
              <a:rPr lang="en-US" altLang="en-US" sz="3600" b="1" dirty="0" smtClean="0">
                <a:solidFill>
                  <a:srgbClr val="FF0000"/>
                </a:solidFill>
                <a:latin typeface="Frutiger 65 Bold" pitchFamily="34" charset="0"/>
              </a:rPr>
              <a:t>extensive experience</a:t>
            </a:r>
            <a:r>
              <a:rPr lang="en-US" altLang="en-US" sz="3600" b="1" dirty="0">
                <a:solidFill>
                  <a:srgbClr val="FF0000"/>
                </a:solidFill>
                <a:latin typeface="Frutiger 65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4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53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8"/>
            <a:ext cx="9906000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5329238"/>
            <a:ext cx="9906000" cy="5826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9018588" y="877888"/>
            <a:ext cx="887412" cy="5826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46125" y="2967038"/>
            <a:ext cx="8402638" cy="44926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e-DE" altLang="en-US" b="1" dirty="0" smtClean="0"/>
              <a:t>WHAT HAS CHANGED</a:t>
            </a:r>
            <a:br>
              <a:rPr lang="de-DE" altLang="en-US" b="1" dirty="0" smtClean="0"/>
            </a:br>
            <a:r>
              <a:rPr lang="de-DE" altLang="en-US" b="1" dirty="0" smtClean="0"/>
              <a:t>IN BANKNOTES CIRCULATION?</a:t>
            </a:r>
            <a:endParaRPr lang="en-US" altLang="en-US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b="1" dirty="0" smtClean="0"/>
              <a:t>More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volume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your</a:t>
            </a:r>
            <a:r>
              <a:rPr lang="de-DE" altLang="en-US" dirty="0" smtClean="0"/>
              <a:t> Cash Centers</a:t>
            </a:r>
            <a:endParaRPr lang="en-US" altLang="en-US" dirty="0" smtClean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40781"/>
              </p:ext>
            </p:extLst>
          </p:nvPr>
        </p:nvGraphicFramePr>
        <p:xfrm>
          <a:off x="598804" y="864825"/>
          <a:ext cx="8549959" cy="505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b="1" smtClean="0"/>
              <a:t>Machines</a:t>
            </a:r>
            <a:r>
              <a:rPr lang="de-DE" altLang="en-US" smtClean="0"/>
              <a:t> dispense and accept banknotes</a:t>
            </a:r>
            <a:endParaRPr lang="en-US" altLang="en-US" smtClean="0"/>
          </a:p>
        </p:txBody>
      </p:sp>
      <p:graphicFrame>
        <p:nvGraphicFramePr>
          <p:cNvPr id="6147" name="Chart 3"/>
          <p:cNvGraphicFramePr>
            <a:graphicFrameLocks/>
          </p:cNvGraphicFramePr>
          <p:nvPr/>
        </p:nvGraphicFramePr>
        <p:xfrm>
          <a:off x="85725" y="1346200"/>
          <a:ext cx="5807075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r:id="rId3" imgW="5809992" imgH="4401693" progId="Excel.Chart.8">
                  <p:embed/>
                </p:oleObj>
              </mc:Choice>
              <mc:Fallback>
                <p:oleObj r:id="rId3" imgW="5809992" imgH="4401693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346200"/>
                        <a:ext cx="5807075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59525" y="1514475"/>
            <a:ext cx="35464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/>
              <a:t>In </a:t>
            </a:r>
            <a:r>
              <a:rPr lang="de-DE" b="1" dirty="0" err="1"/>
              <a:t>Russia</a:t>
            </a:r>
            <a:r>
              <a:rPr lang="de-DE" dirty="0"/>
              <a:t> </a:t>
            </a:r>
            <a:r>
              <a:rPr lang="de-DE" dirty="0" err="1"/>
              <a:t>alone</a:t>
            </a:r>
            <a:r>
              <a:rPr lang="de-DE" dirty="0"/>
              <a:t>…</a:t>
            </a:r>
            <a:br>
              <a:rPr lang="de-DE" dirty="0"/>
            </a:b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b="1" dirty="0"/>
              <a:t>ATM</a:t>
            </a:r>
            <a:r>
              <a:rPr lang="de-DE" dirty="0"/>
              <a:t>:	ca. 120.000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b="1" dirty="0"/>
              <a:t>Banknote </a:t>
            </a:r>
            <a:r>
              <a:rPr lang="de-DE" b="1" dirty="0" err="1"/>
              <a:t>Deposit</a:t>
            </a:r>
            <a:r>
              <a:rPr lang="de-DE" b="1" dirty="0"/>
              <a:t> Machines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	ca. </a:t>
            </a:r>
            <a:r>
              <a:rPr lang="de-DE" dirty="0" smtClean="0"/>
              <a:t>23.000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de-DE" b="1" dirty="0"/>
              <a:t>Teller Assist. Units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	ca. 10.000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" y="1017950"/>
            <a:ext cx="6831936" cy="44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b="1" smtClean="0"/>
              <a:t>Digital </a:t>
            </a:r>
            <a:r>
              <a:rPr lang="de-DE" altLang="en-US" smtClean="0"/>
              <a:t>Transformation</a:t>
            </a:r>
            <a:endParaRPr lang="en-US" altLang="en-US" smtClean="0"/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38" y="3250393"/>
            <a:ext cx="4410769" cy="25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46125" y="2994025"/>
            <a:ext cx="8402638" cy="44926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e-DE" altLang="en-US" b="1" smtClean="0"/>
              <a:t>WHAT ARE OUR ANSWERS?</a:t>
            </a:r>
            <a:endParaRPr lang="en-US" altLang="en-US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6" descr="P:\ALT2\MarCom\06 Charts_Graphics\Cash-Center\Cash-Center_floorplan_middle 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46" y="1012575"/>
            <a:ext cx="4573661" cy="2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873" y="3197703"/>
            <a:ext cx="25241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184655" y="348415"/>
            <a:ext cx="8402638" cy="449263"/>
          </a:xfrm>
        </p:spPr>
        <p:txBody>
          <a:bodyPr/>
          <a:lstStyle/>
          <a:p>
            <a:pPr eaLnBrk="1" hangingPunct="1"/>
            <a:r>
              <a:rPr lang="de-DE" altLang="en-US" dirty="0" err="1" smtClean="0"/>
              <a:t>From</a:t>
            </a:r>
            <a:r>
              <a:rPr lang="de-DE" altLang="en-US" dirty="0" smtClean="0"/>
              <a:t> Products   …  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b="1" dirty="0" err="1" smtClean="0"/>
              <a:t>Processes</a:t>
            </a:r>
            <a:endParaRPr lang="en-US" altLang="en-US" b="1" dirty="0" smtClean="0"/>
          </a:p>
        </p:txBody>
      </p: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44351" y="2374900"/>
            <a:ext cx="1710081" cy="885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54005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bg1"/>
                </a:solidFill>
                <a:latin typeface="Frutiger 55 Roman" pitchFamily="34" charset="0"/>
              </a:rPr>
              <a:t>BPS</a:t>
            </a:r>
            <a:r>
              <a:rPr lang="en-GB" altLang="en-US" sz="1400" baseline="30000">
                <a:solidFill>
                  <a:schemeClr val="bg1"/>
                </a:solidFill>
                <a:latin typeface="Frutiger 55 Roman" pitchFamily="34" charset="0"/>
              </a:rPr>
              <a:t>®</a:t>
            </a:r>
            <a:r>
              <a:rPr lang="en-GB" altLang="en-US" sz="1400">
                <a:solidFill>
                  <a:schemeClr val="bg1"/>
                </a:solidFill>
                <a:latin typeface="Frutiger 55 Roman" pitchFamily="34" charset="0"/>
              </a:rPr>
              <a:t> C4</a:t>
            </a:r>
          </a:p>
        </p:txBody>
      </p:sp>
      <p:pic>
        <p:nvPicPr>
          <p:cNvPr id="11271" name="Picture 26" descr="BPS_C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" y="2673350"/>
            <a:ext cx="1706859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8"/>
          <p:cNvSpPr>
            <a:spLocks noChangeArrowheads="1"/>
          </p:cNvSpPr>
          <p:nvPr/>
        </p:nvSpPr>
        <p:spPr bwMode="auto">
          <a:xfrm>
            <a:off x="41275" y="3637567"/>
            <a:ext cx="1708200" cy="8842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54005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  <a:latin typeface="Frutiger 55 Roman" pitchFamily="34" charset="0"/>
              </a:rPr>
              <a:t>Numeron</a:t>
            </a:r>
            <a:r>
              <a:rPr lang="en-GB" altLang="en-US" sz="1400" baseline="30000" dirty="0">
                <a:solidFill>
                  <a:schemeClr val="bg1"/>
                </a:solidFill>
                <a:latin typeface="Frutiger 55 Roman" pitchFamily="34" charset="0"/>
              </a:rPr>
              <a:t>®</a:t>
            </a:r>
          </a:p>
        </p:txBody>
      </p:sp>
      <p:pic>
        <p:nvPicPr>
          <p:cNvPr id="11273" name="Picture 29" descr="numeron_back_neu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995625"/>
            <a:ext cx="1708200" cy="89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44500" y="4872038"/>
            <a:ext cx="1704975" cy="885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54005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bg1"/>
                </a:solidFill>
                <a:latin typeface="Frutiger 55 Roman" pitchFamily="34" charset="0"/>
              </a:rPr>
              <a:t>BPS</a:t>
            </a:r>
            <a:r>
              <a:rPr lang="en-GB" altLang="en-US" sz="1400" baseline="30000">
                <a:solidFill>
                  <a:schemeClr val="bg1"/>
                </a:solidFill>
                <a:latin typeface="Frutiger 55 Roman" pitchFamily="34" charset="0"/>
              </a:rPr>
              <a:t>®</a:t>
            </a:r>
            <a:r>
              <a:rPr lang="en-GB" altLang="en-US" sz="1400">
                <a:solidFill>
                  <a:schemeClr val="bg1"/>
                </a:solidFill>
                <a:latin typeface="Frutiger 55 Roman" pitchFamily="34" charset="0"/>
              </a:rPr>
              <a:t> C1</a:t>
            </a:r>
          </a:p>
        </p:txBody>
      </p:sp>
      <p:grpSp>
        <p:nvGrpSpPr>
          <p:cNvPr id="11275" name="Group 45"/>
          <p:cNvGrpSpPr>
            <a:grpSpLocks/>
          </p:cNvGrpSpPr>
          <p:nvPr/>
        </p:nvGrpSpPr>
        <p:grpSpPr bwMode="auto">
          <a:xfrm>
            <a:off x="44500" y="5159375"/>
            <a:ext cx="1704975" cy="717550"/>
            <a:chOff x="3459" y="3802"/>
            <a:chExt cx="1353" cy="775"/>
          </a:xfrm>
        </p:grpSpPr>
        <p:pic>
          <p:nvPicPr>
            <p:cNvPr id="11291" name="Picture 40" descr="numeron_back_neu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802"/>
              <a:ext cx="1353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1292" name="Object 37"/>
            <p:cNvGraphicFramePr>
              <a:graphicFrameLocks noChangeAspect="1"/>
            </p:cNvGraphicFramePr>
            <p:nvPr/>
          </p:nvGraphicFramePr>
          <p:xfrm>
            <a:off x="3777" y="3878"/>
            <a:ext cx="680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2" name="Image" r:id="rId7" imgW="3063246" imgH="2773451" progId="PhotoshopElements.Image.8">
                    <p:embed/>
                  </p:oleObj>
                </mc:Choice>
                <mc:Fallback>
                  <p:oleObj name="Image" r:id="rId7" imgW="3063246" imgH="2773451" progId="PhotoshopElements.Image.8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7" y="3878"/>
                          <a:ext cx="680" cy="6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6" name="Group 18"/>
          <p:cNvGrpSpPr>
            <a:grpSpLocks/>
          </p:cNvGrpSpPr>
          <p:nvPr/>
        </p:nvGrpSpPr>
        <p:grpSpPr bwMode="auto">
          <a:xfrm>
            <a:off x="46616" y="1354302"/>
            <a:ext cx="1707816" cy="1022024"/>
            <a:chOff x="1989" y="2736"/>
            <a:chExt cx="1362" cy="1098"/>
          </a:xfrm>
        </p:grpSpPr>
        <p:sp>
          <p:nvSpPr>
            <p:cNvPr id="11289" name="Rectangle 19"/>
            <p:cNvSpPr>
              <a:spLocks noChangeArrowheads="1"/>
            </p:cNvSpPr>
            <p:nvPr/>
          </p:nvSpPr>
          <p:spPr bwMode="auto">
            <a:xfrm>
              <a:off x="1991" y="2736"/>
              <a:ext cx="1360" cy="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9" tIns="54005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Frutiger 45 Light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Frutiger 45 Light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45 Light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Frutiger 45 Light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Frutiger 55 Roman" pitchFamily="34" charset="0"/>
                </a:rPr>
                <a:t>BPS</a:t>
              </a:r>
              <a:r>
                <a:rPr lang="en-GB" altLang="en-US" sz="1400" baseline="30000">
                  <a:solidFill>
                    <a:schemeClr val="bg1"/>
                  </a:solidFill>
                  <a:latin typeface="Frutiger 55 Roman" pitchFamily="34" charset="0"/>
                </a:rPr>
                <a:t>®</a:t>
              </a:r>
              <a:r>
                <a:rPr lang="en-GB" altLang="en-US" sz="1400">
                  <a:solidFill>
                    <a:schemeClr val="bg1"/>
                  </a:solidFill>
                  <a:latin typeface="Frutiger 55 Roman" pitchFamily="34" charset="0"/>
                </a:rPr>
                <a:t> M5 </a:t>
              </a:r>
            </a:p>
          </p:txBody>
        </p:sp>
        <p:pic>
          <p:nvPicPr>
            <p:cNvPr id="11290" name="Picture 20" descr="bps_1500_neu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" y="3065"/>
              <a:ext cx="1362" cy="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27484" r="13802" b="3174"/>
          <a:stretch>
            <a:fillRect/>
          </a:stretch>
        </p:blipFill>
        <p:spPr bwMode="auto">
          <a:xfrm>
            <a:off x="7121525" y="4532869"/>
            <a:ext cx="2776538" cy="1266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66" y="4354861"/>
            <a:ext cx="1990597" cy="152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66" y="1138153"/>
            <a:ext cx="1410493" cy="140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11" y="3651250"/>
            <a:ext cx="2193925" cy="173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3760" y="1124830"/>
            <a:ext cx="1103312" cy="120032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1163" y="1087911"/>
            <a:ext cx="4240303" cy="36933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Centre Planning &amp; Optimization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2185" y="4499810"/>
            <a:ext cx="1163637" cy="92333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2213" y="3498516"/>
            <a:ext cx="1633537" cy="64611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</a:p>
        </p:txBody>
      </p:sp>
      <p:sp>
        <p:nvSpPr>
          <p:cNvPr id="11284" name="32-Point Star 3"/>
          <p:cNvSpPr>
            <a:spLocks noChangeArrowheads="1"/>
          </p:cNvSpPr>
          <p:nvPr/>
        </p:nvSpPr>
        <p:spPr bwMode="auto">
          <a:xfrm>
            <a:off x="2362686" y="996950"/>
            <a:ext cx="896938" cy="401638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bg1"/>
                </a:solidFill>
              </a:rPr>
              <a:t>NEW!</a:t>
            </a:r>
          </a:p>
        </p:txBody>
      </p:sp>
      <p:sp>
        <p:nvSpPr>
          <p:cNvPr id="11285" name="32-Point Star 27"/>
          <p:cNvSpPr>
            <a:spLocks noChangeArrowheads="1"/>
          </p:cNvSpPr>
          <p:nvPr/>
        </p:nvSpPr>
        <p:spPr bwMode="auto">
          <a:xfrm>
            <a:off x="5623426" y="3242929"/>
            <a:ext cx="1593850" cy="403225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</a:rPr>
              <a:t>reNEWed!</a:t>
            </a:r>
          </a:p>
        </p:txBody>
      </p:sp>
      <p:sp>
        <p:nvSpPr>
          <p:cNvPr id="11286" name="32-Point Star 28"/>
          <p:cNvSpPr>
            <a:spLocks noChangeArrowheads="1"/>
          </p:cNvSpPr>
          <p:nvPr/>
        </p:nvSpPr>
        <p:spPr bwMode="auto">
          <a:xfrm>
            <a:off x="2951226" y="4262607"/>
            <a:ext cx="896937" cy="403225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bg1"/>
                </a:solidFill>
              </a:rPr>
              <a:t>NEW!</a:t>
            </a:r>
          </a:p>
        </p:txBody>
      </p:sp>
      <p:sp>
        <p:nvSpPr>
          <p:cNvPr id="11287" name="32-Point Star 29"/>
          <p:cNvSpPr>
            <a:spLocks noChangeArrowheads="1"/>
          </p:cNvSpPr>
          <p:nvPr/>
        </p:nvSpPr>
        <p:spPr bwMode="auto">
          <a:xfrm>
            <a:off x="9000248" y="1004555"/>
            <a:ext cx="896937" cy="403225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bg1"/>
                </a:solidFill>
              </a:rPr>
              <a:t>NEW!</a:t>
            </a:r>
          </a:p>
        </p:txBody>
      </p:sp>
      <p:pic>
        <p:nvPicPr>
          <p:cNvPr id="11288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46" y="4105350"/>
            <a:ext cx="20923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21" name="Picture 5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87" y="2886908"/>
            <a:ext cx="2501646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32-Point Star 3"/>
          <p:cNvSpPr>
            <a:spLocks noChangeArrowheads="1"/>
          </p:cNvSpPr>
          <p:nvPr/>
        </p:nvSpPr>
        <p:spPr bwMode="auto">
          <a:xfrm>
            <a:off x="3899230" y="2637747"/>
            <a:ext cx="896938" cy="401638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bg1"/>
                </a:solidFill>
              </a:rPr>
              <a:t>NEW!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61662" y="2575186"/>
            <a:ext cx="2244732" cy="36933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Service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03595" y="3243389"/>
            <a:ext cx="8580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utiger 75 Black" panose="020B0500000000000000" pitchFamily="34" charset="0"/>
              </a:rPr>
              <a:t>Inventory</a:t>
            </a:r>
            <a:r>
              <a:rPr lang="de-DE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utiger 75 Black" panose="020B0500000000000000" pitchFamily="34" charset="0"/>
              </a:rPr>
              <a:t> </a:t>
            </a:r>
            <a:r>
              <a:rPr lang="de-DE" sz="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utiger 75 Black" panose="020B0500000000000000" pitchFamily="34" charset="0"/>
              </a:rPr>
              <a:t>Control</a:t>
            </a:r>
            <a:r>
              <a:rPr lang="de-DE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utiger 75 Black" panose="020B0500000000000000" pitchFamily="34" charset="0"/>
              </a:rPr>
              <a:t> </a:t>
            </a:r>
            <a:r>
              <a:rPr lang="de-DE" sz="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utiger 75 Black" panose="020B0500000000000000" pitchFamily="34" charset="0"/>
              </a:rPr>
              <a:t>and</a:t>
            </a:r>
            <a:r>
              <a:rPr lang="de-DE" sz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utiger 75 Black" panose="020B0500000000000000" pitchFamily="34" charset="0"/>
              </a:rPr>
              <a:t> </a:t>
            </a:r>
            <a:r>
              <a:rPr lang="de-DE" sz="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rutiger 75 Black" panose="020B0500000000000000" pitchFamily="34" charset="0"/>
              </a:rPr>
              <a:t>Optimization</a:t>
            </a:r>
            <a:endParaRPr lang="en-US" sz="500" dirty="0">
              <a:solidFill>
                <a:schemeClr val="tx1">
                  <a:lumMod val="50000"/>
                  <a:lumOff val="50000"/>
                </a:schemeClr>
              </a:solidFill>
              <a:latin typeface="Frutiger 75 Black" panose="020B0500000000000000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440101"/>
            <a:ext cx="8404225" cy="449262"/>
          </a:xfrm>
          <a:noFill/>
        </p:spPr>
        <p:txBody>
          <a:bodyPr/>
          <a:lstStyle/>
          <a:p>
            <a:r>
              <a:rPr lang="en-US" altLang="en-US" dirty="0" smtClean="0"/>
              <a:t>Cash Room: </a:t>
            </a:r>
            <a:r>
              <a:rPr lang="en-US" altLang="en-US" b="1" dirty="0" smtClean="0"/>
              <a:t>‘’Sushi Belt’’ solution </a:t>
            </a:r>
            <a:r>
              <a:rPr lang="en-US" altLang="en-US" dirty="0" smtClean="0"/>
              <a:t>with </a:t>
            </a:r>
            <a:r>
              <a:rPr lang="en-US" altLang="en-US" b="1" dirty="0" smtClean="0"/>
              <a:t>BPS C4</a:t>
            </a:r>
            <a:r>
              <a:rPr lang="en-US" altLang="en-US" dirty="0" smtClean="0"/>
              <a:t>s</a:t>
            </a:r>
            <a:endParaRPr lang="en-US" alt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46113" y="7067550"/>
            <a:ext cx="2668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Frutiger 65 Bold" pitchFamily="34" charset="0"/>
              </a:rPr>
              <a:t>Folienmaster</a:t>
            </a:r>
            <a:endParaRPr lang="de-DE" altLang="en-US" sz="900">
              <a:solidFill>
                <a:schemeClr val="bg1"/>
              </a:solidFill>
              <a:latin typeface="Frutiger 65 Bold" pitchFamily="34" charset="0"/>
            </a:endParaRPr>
          </a:p>
        </p:txBody>
      </p:sp>
      <p:pic>
        <p:nvPicPr>
          <p:cNvPr id="17776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6" b="22110"/>
          <a:stretch>
            <a:fillRect/>
          </a:stretch>
        </p:blipFill>
        <p:spPr bwMode="auto">
          <a:xfrm>
            <a:off x="0" y="992777"/>
            <a:ext cx="9894708" cy="489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943" y="4380403"/>
            <a:ext cx="31282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Solution </a:t>
            </a:r>
            <a:r>
              <a:rPr lang="de-DE" sz="1600" b="1" dirty="0" err="1" smtClean="0"/>
              <a:t>implemented</a:t>
            </a:r>
            <a:r>
              <a:rPr lang="de-DE" sz="1600" b="1" dirty="0" smtClean="0"/>
              <a:t> </a:t>
            </a:r>
            <a:br>
              <a:rPr lang="de-DE" sz="1600" b="1" dirty="0" smtClean="0"/>
            </a:br>
            <a:r>
              <a:rPr lang="de-DE" sz="1600" b="1" dirty="0" err="1" smtClean="0"/>
              <a:t>at</a:t>
            </a:r>
            <a:r>
              <a:rPr lang="de-DE" sz="1600" b="1" dirty="0" smtClean="0"/>
              <a:t> a CIT in Germany: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/>
              <a:t> </a:t>
            </a:r>
            <a:r>
              <a:rPr lang="de-DE" sz="1600" b="1" dirty="0" smtClean="0"/>
              <a:t>Labour </a:t>
            </a:r>
            <a:r>
              <a:rPr lang="de-DE" sz="1600" b="1" dirty="0" err="1" smtClean="0"/>
              <a:t>costs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savings</a:t>
            </a:r>
            <a:r>
              <a:rPr lang="de-DE" sz="1600" b="1" dirty="0" smtClean="0"/>
              <a:t>: 30</a:t>
            </a:r>
            <a:r>
              <a:rPr lang="de-DE" sz="1600" b="1" dirty="0" smtClean="0"/>
              <a:t>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 smtClean="0"/>
              <a:t>Pay-back </a:t>
            </a:r>
            <a:r>
              <a:rPr lang="de-DE" sz="1600" b="1" dirty="0" err="1" smtClean="0"/>
              <a:t>period</a:t>
            </a:r>
            <a:r>
              <a:rPr lang="de-DE" sz="1600" b="1" dirty="0" smtClean="0"/>
              <a:t>: </a:t>
            </a:r>
            <a:r>
              <a:rPr lang="de-DE" sz="1600" b="1" dirty="0" smtClean="0"/>
              <a:t>3 </a:t>
            </a:r>
            <a:r>
              <a:rPr lang="de-DE" sz="1600" b="1" dirty="0" err="1" smtClean="0"/>
              <a:t>years</a:t>
            </a:r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 smtClean="0"/>
              <a:t>Security </a:t>
            </a:r>
            <a:r>
              <a:rPr lang="de-DE" sz="1600" b="1" dirty="0" err="1" smtClean="0"/>
              <a:t>improved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68751" y="3200403"/>
            <a:ext cx="272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Preparation</a:t>
            </a:r>
            <a:r>
              <a:rPr lang="de-DE" b="1" dirty="0" smtClean="0"/>
              <a:t> </a:t>
            </a:r>
            <a:r>
              <a:rPr lang="de-DE" b="1" dirty="0" err="1" smtClean="0"/>
              <a:t>Desks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02535" y="1854387"/>
            <a:ext cx="272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Intelligent </a:t>
            </a:r>
            <a:br>
              <a:rPr lang="de-DE" b="1" dirty="0" smtClean="0"/>
            </a:br>
            <a:r>
              <a:rPr lang="de-DE" b="1" dirty="0" err="1" smtClean="0"/>
              <a:t>Conveyor</a:t>
            </a:r>
            <a:r>
              <a:rPr lang="de-DE" b="1" dirty="0" smtClean="0"/>
              <a:t> Belt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1" y="1140308"/>
            <a:ext cx="272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Banknote </a:t>
            </a:r>
            <a:r>
              <a:rPr lang="de-DE" b="1" dirty="0" err="1" smtClean="0"/>
              <a:t>processing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BPS C4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834640" y="1619794"/>
            <a:ext cx="3174274" cy="160563"/>
          </a:xfrm>
          <a:prstGeom prst="straightConnector1">
            <a:avLst/>
          </a:prstGeom>
          <a:solidFill>
            <a:schemeClr val="accent1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834640" y="339634"/>
            <a:ext cx="4997862" cy="1440723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850106" y="339634"/>
            <a:ext cx="2158808" cy="100467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7526854" y="992777"/>
            <a:ext cx="2345869" cy="885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54005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bg1"/>
                </a:solidFill>
                <a:latin typeface="Frutiger 55 Roman" pitchFamily="34" charset="0"/>
              </a:rPr>
              <a:t>BPS</a:t>
            </a:r>
            <a:r>
              <a:rPr lang="en-GB" altLang="en-US" sz="1400" baseline="30000">
                <a:solidFill>
                  <a:schemeClr val="bg1"/>
                </a:solidFill>
                <a:latin typeface="Frutiger 55 Roman" pitchFamily="34" charset="0"/>
              </a:rPr>
              <a:t>®</a:t>
            </a:r>
            <a:r>
              <a:rPr lang="en-GB" altLang="en-US" sz="1400">
                <a:solidFill>
                  <a:schemeClr val="bg1"/>
                </a:solidFill>
                <a:latin typeface="Frutiger 55 Roman" pitchFamily="34" charset="0"/>
              </a:rPr>
              <a:t> C4</a:t>
            </a:r>
          </a:p>
        </p:txBody>
      </p:sp>
      <p:pic>
        <p:nvPicPr>
          <p:cNvPr id="5" name="Picture 26" descr="BPS_C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54" y="1366731"/>
            <a:ext cx="2345869" cy="132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78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427038"/>
            <a:ext cx="8404225" cy="449262"/>
          </a:xfrm>
          <a:noFill/>
        </p:spPr>
        <p:txBody>
          <a:bodyPr/>
          <a:lstStyle/>
          <a:p>
            <a:r>
              <a:rPr lang="en-US" altLang="en-US" dirty="0" smtClean="0"/>
              <a:t>Case Study: </a:t>
            </a:r>
            <a:r>
              <a:rPr lang="en-US" altLang="en-US" dirty="0" err="1" smtClean="0"/>
              <a:t>Headercards</a:t>
            </a:r>
            <a:r>
              <a:rPr lang="en-US" altLang="en-US" dirty="0" smtClean="0"/>
              <a:t> solution with </a:t>
            </a:r>
            <a:r>
              <a:rPr lang="en-US" altLang="en-US" b="1" dirty="0" smtClean="0"/>
              <a:t>BPS M5</a:t>
            </a:r>
            <a:endParaRPr lang="en-US" altLang="en-US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46113" y="7067550"/>
            <a:ext cx="2668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bg1"/>
                </a:solidFill>
                <a:latin typeface="Frutiger 65 Bold" pitchFamily="34" charset="0"/>
              </a:rPr>
              <a:t>Folienmaster</a:t>
            </a:r>
            <a:endParaRPr lang="de-DE" altLang="en-US" sz="900">
              <a:solidFill>
                <a:schemeClr val="bg1"/>
              </a:solidFill>
              <a:latin typeface="Frutiger 65 Bold" pitchFamily="34" charset="0"/>
            </a:endParaRPr>
          </a:p>
        </p:txBody>
      </p:sp>
      <p:pic>
        <p:nvPicPr>
          <p:cNvPr id="5" name="Picture 7" descr="ExampleCiT2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10" y="1011601"/>
            <a:ext cx="9308056" cy="4944806"/>
          </a:xfrm>
        </p:spPr>
      </p:pic>
      <p:sp>
        <p:nvSpPr>
          <p:cNvPr id="6" name="TextBox 5"/>
          <p:cNvSpPr txBox="1"/>
          <p:nvPr/>
        </p:nvSpPr>
        <p:spPr>
          <a:xfrm>
            <a:off x="1776546" y="2472722"/>
            <a:ext cx="2442757" cy="64633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Banknote </a:t>
            </a:r>
            <a:r>
              <a:rPr lang="de-DE" b="1" dirty="0" err="1" smtClean="0"/>
              <a:t>processing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BPS M5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84114" y="2715725"/>
            <a:ext cx="1547315" cy="369332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Preparation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62955" y="2276776"/>
            <a:ext cx="2090052" cy="64633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Reject</a:t>
            </a:r>
            <a:r>
              <a:rPr lang="de-DE" b="1" dirty="0" smtClean="0"/>
              <a:t> </a:t>
            </a:r>
            <a:r>
              <a:rPr lang="de-DE" b="1" dirty="0" err="1" smtClean="0"/>
              <a:t>handling</a:t>
            </a:r>
            <a:r>
              <a:rPr lang="de-DE" b="1" dirty="0" smtClean="0"/>
              <a:t> &amp; </a:t>
            </a:r>
            <a:r>
              <a:rPr lang="de-DE" b="1" dirty="0" err="1" smtClean="0"/>
              <a:t>reconciliation</a:t>
            </a:r>
            <a:endParaRPr lang="en-US" b="1" dirty="0"/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489357" y="1045020"/>
            <a:ext cx="1966458" cy="1323197"/>
            <a:chOff x="1989" y="2736"/>
            <a:chExt cx="1362" cy="1098"/>
          </a:xfrm>
        </p:grpSpPr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991" y="2736"/>
              <a:ext cx="1360" cy="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9" tIns="54005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Frutiger 45 Light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Frutiger 45 Light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 45 Light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Frutiger 45 Light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Frutiger 45 Light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>
                  <a:solidFill>
                    <a:schemeClr val="bg1"/>
                  </a:solidFill>
                  <a:latin typeface="Frutiger 55 Roman" pitchFamily="34" charset="0"/>
                </a:rPr>
                <a:t>BPS</a:t>
              </a:r>
              <a:r>
                <a:rPr lang="en-GB" altLang="en-US" sz="1400" baseline="30000">
                  <a:solidFill>
                    <a:schemeClr val="bg1"/>
                  </a:solidFill>
                  <a:latin typeface="Frutiger 55 Roman" pitchFamily="34" charset="0"/>
                </a:rPr>
                <a:t>®</a:t>
              </a:r>
              <a:r>
                <a:rPr lang="en-GB" altLang="en-US" sz="1400">
                  <a:solidFill>
                    <a:schemeClr val="bg1"/>
                  </a:solidFill>
                  <a:latin typeface="Frutiger 55 Roman" pitchFamily="34" charset="0"/>
                </a:rPr>
                <a:t> M5 </a:t>
              </a:r>
            </a:p>
          </p:txBody>
        </p:sp>
        <p:pic>
          <p:nvPicPr>
            <p:cNvPr id="11" name="Picture 20" descr="bps_1500_neu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" y="3065"/>
              <a:ext cx="1362" cy="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741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ster_E">
  <a:themeElements>
    <a:clrScheme name="1_ppt_2002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6BC"/>
      </a:accent1>
      <a:accent2>
        <a:srgbClr val="529ECB"/>
      </a:accent2>
      <a:accent3>
        <a:srgbClr val="FFFFFF"/>
      </a:accent3>
      <a:accent4>
        <a:srgbClr val="000000"/>
      </a:accent4>
      <a:accent5>
        <a:srgbClr val="AABDDA"/>
      </a:accent5>
      <a:accent6>
        <a:srgbClr val="498FB8"/>
      </a:accent6>
      <a:hlink>
        <a:srgbClr val="8BC0E0"/>
      </a:hlink>
      <a:folHlink>
        <a:srgbClr val="D1E2EC"/>
      </a:folHlink>
    </a:clrScheme>
    <a:fontScheme name="1_ppt_2002-11">
      <a:majorFont>
        <a:latin typeface="Times New Roman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0"/>
          </a:defRPr>
        </a:defPPr>
      </a:lstStyle>
    </a:lnDef>
  </a:objectDefaults>
  <a:extraClrSchemeLst>
    <a:extraClrScheme>
      <a:clrScheme name="1_ppt_2002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6BC"/>
        </a:accent1>
        <a:accent2>
          <a:srgbClr val="529ECB"/>
        </a:accent2>
        <a:accent3>
          <a:srgbClr val="FFFFFF"/>
        </a:accent3>
        <a:accent4>
          <a:srgbClr val="000000"/>
        </a:accent4>
        <a:accent5>
          <a:srgbClr val="AABDDA"/>
        </a:accent5>
        <a:accent6>
          <a:srgbClr val="498FB8"/>
        </a:accent6>
        <a:hlink>
          <a:srgbClr val="8BC0E0"/>
        </a:hlink>
        <a:folHlink>
          <a:srgbClr val="D1E2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PPT_Master_E</Template>
  <TotalTime>0</TotalTime>
  <Words>215</Words>
  <Application>Microsoft Office PowerPoint</Application>
  <PresentationFormat>A4 Paper (210x297 mm)</PresentationFormat>
  <Paragraphs>77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PPT_Master_E</vt:lpstr>
      <vt:lpstr>Microsoft Excel-Diagramm</vt:lpstr>
      <vt:lpstr>Image</vt:lpstr>
      <vt:lpstr>PowerPoint Presentation</vt:lpstr>
      <vt:lpstr>WHAT HAS CHANGED IN BANKNOTES CIRCULATION?</vt:lpstr>
      <vt:lpstr>More volume to your Cash Centers</vt:lpstr>
      <vt:lpstr>Machines dispense and accept banknotes</vt:lpstr>
      <vt:lpstr>Digital Transformation</vt:lpstr>
      <vt:lpstr>WHAT ARE OUR ANSWERS?</vt:lpstr>
      <vt:lpstr>From Products   …   to Processes</vt:lpstr>
      <vt:lpstr>Cash Room: ‘’Sushi Belt’’ solution with BPS C4s</vt:lpstr>
      <vt:lpstr>Case Study: Headercards solution with BPS M5</vt:lpstr>
      <vt:lpstr>Technology investment and process optimisation</vt:lpstr>
      <vt:lpstr>Case Study: full cash centre design</vt:lpstr>
      <vt:lpstr>YOU NEED A PARTNER,  WHO UNDERSTANDS THAT ALL </vt:lpstr>
      <vt:lpstr>We know almost everything about the cash cycle ...</vt:lpstr>
      <vt:lpstr>PowerPoint Presentation</vt:lpstr>
    </vt:vector>
  </TitlesOfParts>
  <Company>Giesecke &amp; Devrient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Barnabás Ferenczi</dc:creator>
  <cp:lastModifiedBy>Barnabás Ferenczi</cp:lastModifiedBy>
  <cp:revision>167</cp:revision>
  <cp:lastPrinted>2013-10-16T15:09:16Z</cp:lastPrinted>
  <dcterms:created xsi:type="dcterms:W3CDTF">2013-10-16T08:12:00Z</dcterms:created>
  <dcterms:modified xsi:type="dcterms:W3CDTF">2013-11-21T21:04:07Z</dcterms:modified>
</cp:coreProperties>
</file>