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256" r:id="rId2"/>
    <p:sldId id="257" r:id="rId3"/>
    <p:sldId id="258" r:id="rId4"/>
    <p:sldId id="259" r:id="rId5"/>
    <p:sldId id="260" r:id="rId6"/>
    <p:sldId id="268" r:id="rId7"/>
    <p:sldId id="261" r:id="rId8"/>
    <p:sldId id="263" r:id="rId9"/>
    <p:sldId id="266" r:id="rId10"/>
    <p:sldId id="267" r:id="rId11"/>
    <p:sldId id="264" r:id="rId12"/>
    <p:sldId id="265"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1" autoAdjust="0"/>
    <p:restoredTop sz="72355" autoAdjust="0"/>
  </p:normalViewPr>
  <p:slideViewPr>
    <p:cSldViewPr snapToGrid="0" snapToObjects="1">
      <p:cViewPr>
        <p:scale>
          <a:sx n="75" d="100"/>
          <a:sy n="75" d="100"/>
        </p:scale>
        <p:origin x="-21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9" d="100"/>
          <a:sy n="79" d="100"/>
        </p:scale>
        <p:origin x="-333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0EBF2-199C-2048-A3B6-9E5747C95BA0}" type="datetimeFigureOut">
              <a:rPr lang="en-US" smtClean="0"/>
              <a:t>4/12/12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A735C-5EE0-DF45-ADF5-B318C0A4C4E9}" type="slidenum">
              <a:rPr lang="en-US" smtClean="0"/>
              <a:t>‹#›</a:t>
            </a:fld>
            <a:endParaRPr lang="en-US" dirty="0"/>
          </a:p>
        </p:txBody>
      </p:sp>
    </p:spTree>
    <p:extLst>
      <p:ext uri="{BB962C8B-B14F-4D97-AF65-F5344CB8AC3E}">
        <p14:creationId xmlns:p14="http://schemas.microsoft.com/office/powerpoint/2010/main" val="13656384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2538177" cy="1903633"/>
          </a:xfrm>
        </p:spPr>
      </p:sp>
      <p:sp>
        <p:nvSpPr>
          <p:cNvPr id="3" name="Notes Placeholder 2"/>
          <p:cNvSpPr>
            <a:spLocks noGrp="1"/>
          </p:cNvSpPr>
          <p:nvPr>
            <p:ph type="body" idx="1"/>
          </p:nvPr>
        </p:nvSpPr>
        <p:spPr>
          <a:xfrm>
            <a:off x="525049" y="3201908"/>
            <a:ext cx="5776353" cy="4804619"/>
          </a:xfrm>
        </p:spPr>
        <p:txBody>
          <a:bodyPr/>
          <a:lstStyle/>
          <a:p>
            <a:r>
              <a:rPr lang="en-US" sz="1800" dirty="0" smtClean="0"/>
              <a:t>Hello and</a:t>
            </a:r>
            <a:r>
              <a:rPr lang="en-US" sz="1800" baseline="0" dirty="0" smtClean="0"/>
              <a:t> good afternoon. I would like to start by first thanking the organizers for the opportunity to present this paper on Future Banknotes &amp; Future Technology. It is both a privilege and an honor to present in front of this group of industry professionals. I would also like to dedicate this lecture to our recently passed CEO of Currency Research, </a:t>
            </a:r>
            <a:r>
              <a:rPr lang="en-US" sz="1800" baseline="0" dirty="0" err="1" smtClean="0"/>
              <a:t>Mr</a:t>
            </a:r>
            <a:r>
              <a:rPr lang="en-US" sz="1800" baseline="0" dirty="0" smtClean="0"/>
              <a:t> Adrian </a:t>
            </a:r>
            <a:r>
              <a:rPr lang="en-US" sz="1800" baseline="0" dirty="0" smtClean="0"/>
              <a:t>James Baxter</a:t>
            </a:r>
            <a:r>
              <a:rPr lang="en-US" sz="1800" baseline="0" dirty="0" smtClean="0"/>
              <a:t>. For those of you who knew him, you will agree with me that not only has the industry lost a key member, but as a society, we have lost a great </a:t>
            </a:r>
            <a:r>
              <a:rPr lang="en-US" sz="1800" baseline="0" dirty="0" smtClean="0"/>
              <a:t>human being. This </a:t>
            </a:r>
            <a:r>
              <a:rPr lang="en-US" sz="1800" baseline="0" dirty="0" smtClean="0"/>
              <a:t>is dedicated to him and so his memory may endure amongst us.</a:t>
            </a:r>
            <a:endParaRPr lang="en-US" sz="1800" dirty="0"/>
          </a:p>
        </p:txBody>
      </p:sp>
      <p:sp>
        <p:nvSpPr>
          <p:cNvPr id="4" name="Slide Number Placeholder 3"/>
          <p:cNvSpPr>
            <a:spLocks noGrp="1"/>
          </p:cNvSpPr>
          <p:nvPr>
            <p:ph type="sldNum" sz="quarter" idx="10"/>
          </p:nvPr>
        </p:nvSpPr>
        <p:spPr/>
        <p:txBody>
          <a:bodyPr/>
          <a:lstStyle/>
          <a:p>
            <a:fld id="{EE8A735C-5EE0-DF45-ADF5-B318C0A4C4E9}" type="slidenum">
              <a:rPr lang="en-US" smtClean="0"/>
              <a:t>1</a:t>
            </a:fld>
            <a:endParaRPr lang="en-US" dirty="0"/>
          </a:p>
        </p:txBody>
      </p:sp>
    </p:spTree>
    <p:extLst>
      <p:ext uri="{BB962C8B-B14F-4D97-AF65-F5344CB8AC3E}">
        <p14:creationId xmlns:p14="http://schemas.microsoft.com/office/powerpoint/2010/main" val="786489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2522102" cy="1891577"/>
          </a:xfrm>
        </p:spPr>
      </p:sp>
      <p:sp>
        <p:nvSpPr>
          <p:cNvPr id="3" name="Notes Placeholder 2"/>
          <p:cNvSpPr>
            <a:spLocks noGrp="1"/>
          </p:cNvSpPr>
          <p:nvPr>
            <p:ph type="body" idx="1"/>
          </p:nvPr>
        </p:nvSpPr>
        <p:spPr>
          <a:xfrm>
            <a:off x="573275" y="3137598"/>
            <a:ext cx="5486400" cy="4114800"/>
          </a:xfrm>
        </p:spPr>
        <p:txBody>
          <a:bodyPr/>
          <a:lstStyle/>
          <a:p>
            <a:r>
              <a:rPr lang="en-US" sz="1600" dirty="0" smtClean="0"/>
              <a:t>If there is any one technology that has shown to be revolutionary it has been the onslaught of Smart Phone applications for the mobile industry.  The fact that the growth in</a:t>
            </a:r>
            <a:r>
              <a:rPr lang="en-US" sz="1600" baseline="0" dirty="0" smtClean="0"/>
              <a:t> usage of mobile phones seems endless, the development of new applications in relation to banknote denomination and authentication is open to the imagination. Several years ago, t</a:t>
            </a:r>
            <a:r>
              <a:rPr lang="en-US" sz="1600" dirty="0" smtClean="0"/>
              <a:t>he Federal Reserve</a:t>
            </a:r>
            <a:r>
              <a:rPr lang="en-US" sz="1600" baseline="0" dirty="0" smtClean="0"/>
              <a:t> backed a program that had an iPhone application denominating banknotes for the visually impaired. It is perfectly feasible that much more can be, and will be developed in the near future in this particular field, perhaps in combination with security</a:t>
            </a:r>
            <a:r>
              <a:rPr lang="en-US" sz="1600" dirty="0" smtClean="0"/>
              <a:t> feature development</a:t>
            </a:r>
            <a:r>
              <a:rPr lang="en-US" sz="1600" baseline="0" dirty="0" smtClean="0"/>
              <a:t>.</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10</a:t>
            </a:fld>
            <a:endParaRPr lang="en-US" dirty="0"/>
          </a:p>
        </p:txBody>
      </p:sp>
    </p:spTree>
    <p:extLst>
      <p:ext uri="{BB962C8B-B14F-4D97-AF65-F5344CB8AC3E}">
        <p14:creationId xmlns:p14="http://schemas.microsoft.com/office/powerpoint/2010/main" val="1946825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052577" cy="2289433"/>
          </a:xfrm>
        </p:spPr>
      </p:sp>
      <p:sp>
        <p:nvSpPr>
          <p:cNvPr id="3" name="Notes Placeholder 2"/>
          <p:cNvSpPr>
            <a:spLocks noGrp="1"/>
          </p:cNvSpPr>
          <p:nvPr>
            <p:ph type="body" idx="1"/>
          </p:nvPr>
        </p:nvSpPr>
        <p:spPr>
          <a:xfrm>
            <a:off x="685800" y="3587763"/>
            <a:ext cx="5486400" cy="4917161"/>
          </a:xfrm>
        </p:spPr>
        <p:txBody>
          <a:bodyPr/>
          <a:lstStyle/>
          <a:p>
            <a:r>
              <a:rPr lang="en-US" sz="1600" dirty="0" smtClean="0"/>
              <a:t>The cash cycle will surely drive to be more efficient in order to continue to compete with the alternative methods</a:t>
            </a:r>
            <a:r>
              <a:rPr lang="en-US" sz="1600" baseline="0" dirty="0" smtClean="0"/>
              <a:t> of payments. To do this however, the efficiencies must drive at the core of the logistics and distribution where the bulk of the cost of cash resides. We believe the focus of these efficiencies should be directed to more efficient and automated cash processing/sorting; 12 years ago CSI, now wholly acquired by </a:t>
            </a:r>
            <a:r>
              <a:rPr lang="en-US" sz="1600" baseline="0" dirty="0" err="1" smtClean="0"/>
              <a:t>DeLaRue</a:t>
            </a:r>
            <a:r>
              <a:rPr lang="en-US" sz="1600" baseline="0" dirty="0" smtClean="0"/>
              <a:t> developed and patented the Automated Commercial Deposit Processing system using special bar coded control cards. Although this is widely used in the industry for cash processing at vault level, why not reduce the number of </a:t>
            </a:r>
            <a:r>
              <a:rPr lang="en-US" sz="1600" baseline="0" dirty="0" smtClean="0"/>
              <a:t>times a banknote changes hands and develop more efficient and </a:t>
            </a:r>
            <a:r>
              <a:rPr lang="en-US" sz="1600" baseline="0" dirty="0" smtClean="0"/>
              <a:t>innovative retailer solutions so the banks own the cash at these sites and thus reduce the need for further counting and transportation.</a:t>
            </a:r>
            <a:r>
              <a:rPr lang="en-US" sz="1600" dirty="0" smtClean="0"/>
              <a:t> F</a:t>
            </a:r>
            <a:r>
              <a:rPr lang="en-US" sz="1600" baseline="0" dirty="0" smtClean="0"/>
              <a:t>inally we see more dedicated companies such as Cash Management Companies who will take on holistic approaches to this aspect of the cash cycle, both for the Commercial and the Central Bank sector in relation to cash logistics. </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11</a:t>
            </a:fld>
            <a:endParaRPr lang="en-US" dirty="0"/>
          </a:p>
        </p:txBody>
      </p:sp>
    </p:spTree>
    <p:extLst>
      <p:ext uri="{BB962C8B-B14F-4D97-AF65-F5344CB8AC3E}">
        <p14:creationId xmlns:p14="http://schemas.microsoft.com/office/powerpoint/2010/main" val="884958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The possibilities and evolution of the cycle can lead to efficiencies</a:t>
            </a:r>
            <a:r>
              <a:rPr lang="en-US" sz="1600" baseline="0" dirty="0" smtClean="0"/>
              <a:t> such as destruction at POS if a banknote should be determined to be unfit for recirculation. Technologies within the design of  banknotes can also use existing developments such as Near Field Detection. Perhaps one day we may also see some other sort of Issuing Authority payment instrument…but that is another presentation.</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12</a:t>
            </a:fld>
            <a:endParaRPr lang="en-US" dirty="0"/>
          </a:p>
        </p:txBody>
      </p:sp>
    </p:spTree>
    <p:extLst>
      <p:ext uri="{BB962C8B-B14F-4D97-AF65-F5344CB8AC3E}">
        <p14:creationId xmlns:p14="http://schemas.microsoft.com/office/powerpoint/2010/main" val="133792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567113" cy="2674938"/>
          </a:xfrm>
        </p:spPr>
      </p:sp>
      <p:sp>
        <p:nvSpPr>
          <p:cNvPr id="3" name="Notes Placeholder 2"/>
          <p:cNvSpPr>
            <a:spLocks noGrp="1"/>
          </p:cNvSpPr>
          <p:nvPr>
            <p:ph type="body" idx="1"/>
          </p:nvPr>
        </p:nvSpPr>
        <p:spPr>
          <a:xfrm>
            <a:off x="685800" y="3684227"/>
            <a:ext cx="5486400" cy="5000985"/>
          </a:xfrm>
        </p:spPr>
        <p:txBody>
          <a:bodyPr/>
          <a:lstStyle/>
          <a:p>
            <a:r>
              <a:rPr lang="en-US" sz="1600" dirty="0" smtClean="0"/>
              <a:t>In conclusion, future ideas and innovation may come sooner than we expect…and it is the companies who will invest most in research</a:t>
            </a:r>
            <a:r>
              <a:rPr lang="en-US" sz="1600" baseline="0" dirty="0" smtClean="0"/>
              <a:t> &amp;</a:t>
            </a:r>
            <a:r>
              <a:rPr lang="en-US" sz="1600" dirty="0" smtClean="0"/>
              <a:t> development who will be the </a:t>
            </a:r>
            <a:r>
              <a:rPr lang="en-US" sz="1600" dirty="0" smtClean="0"/>
              <a:t>innovators and who will help to preserve the banknote</a:t>
            </a:r>
            <a:r>
              <a:rPr lang="en-US" sz="1600" baseline="0" dirty="0" smtClean="0"/>
              <a:t> as an efficient and secure method of payment for future years to come. We see improvements and enhancements to maintain counterfeiters job more difficult but technology is also available to them and they make good use of it where possible. As of today, it is almost impossible to have a banknote that is 100% </a:t>
            </a:r>
            <a:r>
              <a:rPr lang="en-US" sz="1600" baseline="0" dirty="0" err="1" smtClean="0"/>
              <a:t>fulll</a:t>
            </a:r>
            <a:r>
              <a:rPr lang="en-US" sz="1600" baseline="0" dirty="0" smtClean="0"/>
              <a:t> proof of counterfeiting, even though scientifically these can all be detected. However, the public is not made up of scientists! Their advantage is the availability of technology compounded with the fact counterfeiters</a:t>
            </a:r>
            <a:r>
              <a:rPr lang="en-US" sz="1600" dirty="0" smtClean="0"/>
              <a:t> prey on the public’s at times ignorance and therefore awareness</a:t>
            </a:r>
            <a:r>
              <a:rPr lang="en-US" sz="1600" baseline="0" dirty="0" smtClean="0"/>
              <a:t> of the huge efforts exerted by Issuing Authorities to make our banknotes more secure. Just as the ECB reiterates, we foresee evolution in the near future, as opposed to revolution in banknote designs. But it certainly </a:t>
            </a:r>
            <a:r>
              <a:rPr lang="en-US" sz="1600" baseline="0" dirty="0" err="1" smtClean="0"/>
              <a:t>doesn</a:t>
            </a:r>
            <a:r>
              <a:rPr lang="fr-FR" sz="1600" baseline="0" dirty="0" smtClean="0"/>
              <a:t>’</a:t>
            </a:r>
            <a:r>
              <a:rPr lang="en-US" sz="1600" baseline="0" dirty="0" smtClean="0"/>
              <a:t>t hurt to take a glance at the future and I hope some of these ideas will have assisted in giving you a preview of how it this future may be taking shape.</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13</a:t>
            </a:fld>
            <a:endParaRPr lang="en-US" dirty="0"/>
          </a:p>
        </p:txBody>
      </p:sp>
    </p:spTree>
    <p:extLst>
      <p:ext uri="{BB962C8B-B14F-4D97-AF65-F5344CB8AC3E}">
        <p14:creationId xmlns:p14="http://schemas.microsoft.com/office/powerpoint/2010/main" val="4033831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E8A735C-5EE0-DF45-ADF5-B318C0A4C4E9}" type="slidenum">
              <a:rPr lang="en-US" smtClean="0"/>
              <a:t>14</a:t>
            </a:fld>
            <a:endParaRPr lang="en-US" dirty="0"/>
          </a:p>
        </p:txBody>
      </p:sp>
    </p:spTree>
    <p:extLst>
      <p:ext uri="{BB962C8B-B14F-4D97-AF65-F5344CB8AC3E}">
        <p14:creationId xmlns:p14="http://schemas.microsoft.com/office/powerpoint/2010/main" val="843093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176825" y="295417"/>
            <a:ext cx="6478228" cy="8646609"/>
          </a:xfrm>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THIS </a:t>
            </a:r>
            <a:r>
              <a:rPr lang="en-US" sz="1600" dirty="0" smtClean="0"/>
              <a:t>paper today will </a:t>
            </a:r>
            <a:r>
              <a:rPr lang="en-US" sz="1600" dirty="0" smtClean="0"/>
              <a:t>hopefully serve </a:t>
            </a:r>
            <a:r>
              <a:rPr lang="en-US" sz="1600" dirty="0" smtClean="0"/>
              <a:t>to give a view of the future of banknotes but </a:t>
            </a:r>
            <a:r>
              <a:rPr lang="en-US" sz="1600" dirty="0" smtClean="0"/>
              <a:t>I </a:t>
            </a:r>
            <a:r>
              <a:rPr lang="en-US" sz="1600" dirty="0" smtClean="0"/>
              <a:t>may end up leaving </a:t>
            </a:r>
            <a:r>
              <a:rPr lang="en-US" sz="1600" dirty="0" smtClean="0"/>
              <a:t>you with more questions </a:t>
            </a:r>
            <a:r>
              <a:rPr lang="en-US" sz="1600" dirty="0" smtClean="0"/>
              <a:t>than answering </a:t>
            </a:r>
            <a:r>
              <a:rPr lang="en-US" sz="1600" dirty="0" smtClean="0"/>
              <a:t>them, </a:t>
            </a:r>
            <a:r>
              <a:rPr lang="en-US" sz="1600" dirty="0" smtClean="0"/>
              <a:t>so if you had placed any bets on where the future lies of banknotes, I’m afraid I won’t be revealing any secrets </a:t>
            </a:r>
            <a:r>
              <a:rPr lang="en-US" sz="1600" dirty="0" smtClean="0"/>
              <a:t>today, </a:t>
            </a:r>
            <a:r>
              <a:rPr lang="en-US" sz="1600" dirty="0" smtClean="0"/>
              <a:t>and </a:t>
            </a:r>
            <a:r>
              <a:rPr lang="en-US" sz="1600" dirty="0" smtClean="0"/>
              <a:t>I don’t think you will be </a:t>
            </a:r>
            <a:r>
              <a:rPr lang="en-US" sz="1600" dirty="0" smtClean="0"/>
              <a:t>cashing in on your </a:t>
            </a:r>
            <a:r>
              <a:rPr lang="en-US" sz="1600" dirty="0" smtClean="0"/>
              <a:t>bet! </a:t>
            </a:r>
            <a:r>
              <a:rPr lang="en-US" sz="1600" dirty="0" smtClean="0"/>
              <a:t>However, what</a:t>
            </a:r>
            <a:r>
              <a:rPr lang="en-US" sz="1600" baseline="0" dirty="0" smtClean="0"/>
              <a:t> I will do is provide some insight from our collective experience and hopefully </a:t>
            </a:r>
            <a:r>
              <a:rPr lang="en-US" sz="1600" baseline="0" dirty="0" smtClean="0"/>
              <a:t>get </a:t>
            </a:r>
            <a:r>
              <a:rPr lang="en-US" sz="1600" baseline="0" dirty="0" smtClean="0"/>
              <a:t>you all to think some more on what the future may potentially look like.</a:t>
            </a:r>
            <a:r>
              <a:rPr lang="en-US" sz="1600" dirty="0" smtClean="0"/>
              <a:t> </a:t>
            </a:r>
            <a:endParaRPr lang="en-US" sz="160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t>LET’S start </a:t>
            </a:r>
            <a:r>
              <a:rPr lang="en-US" sz="1600" dirty="0" smtClean="0"/>
              <a:t>by defining the future. Will the banknote</a:t>
            </a:r>
            <a:r>
              <a:rPr lang="en-US" sz="1600" baseline="0" dirty="0" smtClean="0"/>
              <a:t> even exist in the future? We have all heard of how the many diverse forms of payment mechanisms such as e-payments, credit &amp; debit cards, stored value cards, mobile and internet payments are racing forward and that this will surely equate to the demise or end of cash. Yet despite these </a:t>
            </a:r>
            <a:r>
              <a:rPr lang="en-US" sz="1600" baseline="0" dirty="0" smtClean="0"/>
              <a:t>advances in electronic payment systems, </a:t>
            </a:r>
            <a:r>
              <a:rPr lang="en-US" sz="1600" baseline="0" dirty="0" smtClean="0"/>
              <a:t>cash continues to grow </a:t>
            </a:r>
            <a:r>
              <a:rPr lang="en-US" sz="1600" baseline="0" dirty="0" smtClean="0"/>
              <a:t>globally, albeit we predict at slower rates due to the advances in these fields. </a:t>
            </a:r>
            <a:r>
              <a:rPr lang="en-US" sz="1600" dirty="0" smtClean="0"/>
              <a:t>Recently</a:t>
            </a:r>
            <a:r>
              <a:rPr lang="en-US" sz="1600" baseline="0" dirty="0" smtClean="0"/>
              <a:t> </a:t>
            </a:r>
            <a:r>
              <a:rPr lang="en-US" sz="1600" baseline="0" dirty="0" smtClean="0"/>
              <a:t>however at </a:t>
            </a:r>
            <a:r>
              <a:rPr lang="en-US" sz="1600" baseline="0" dirty="0" smtClean="0"/>
              <a:t>the ICCOS Americas Seminar, the Federal Reserve presented a paper explaining the </a:t>
            </a:r>
            <a:r>
              <a:rPr lang="en-US" sz="1600" baseline="0" dirty="0" smtClean="0"/>
              <a:t>rate of increase </a:t>
            </a:r>
            <a:r>
              <a:rPr lang="en-US" sz="1600" baseline="0" dirty="0" smtClean="0"/>
              <a:t>in </a:t>
            </a:r>
            <a:r>
              <a:rPr lang="en-US" sz="1600" baseline="0" dirty="0" smtClean="0"/>
              <a:t>value of banknotes </a:t>
            </a:r>
            <a:r>
              <a:rPr lang="en-US" sz="1600" baseline="0" dirty="0" smtClean="0"/>
              <a:t>in circulation over the last 3 years and that this had averaged &gt;6% annually. By end of 2011, the value of US Dollars in circulation increased by 9,6% over the previous year. USD value currently in circulation is now estimated at over 1 trillion USD with </a:t>
            </a:r>
            <a:r>
              <a:rPr lang="en-US" sz="1600" baseline="0" dirty="0" smtClean="0"/>
              <a:t>an estimated 40-60% of this value circulating </a:t>
            </a:r>
            <a:r>
              <a:rPr lang="en-US" sz="1600" baseline="0" dirty="0" smtClean="0"/>
              <a:t>outside of the United </a:t>
            </a:r>
            <a:r>
              <a:rPr lang="en-US" sz="1600" baseline="0" dirty="0" smtClean="0"/>
              <a:t>States. </a:t>
            </a:r>
            <a:r>
              <a:rPr lang="en-US" sz="1600" baseline="0" dirty="0" smtClean="0"/>
              <a:t>Equally, according to the Bank of Spain’s </a:t>
            </a:r>
            <a:r>
              <a:rPr lang="en-US" sz="1600" baseline="0" dirty="0" err="1" smtClean="0"/>
              <a:t>Billetaria</a:t>
            </a:r>
            <a:r>
              <a:rPr lang="en-US" sz="1600" baseline="0" dirty="0" smtClean="0"/>
              <a:t> magazine published in Dec of 2011 and dedicated exclusively to the Euro celebrating the 10 year anniversary since it’s issuance, by end of 2010, there were more than 14 billion Euro banknotes </a:t>
            </a:r>
            <a:r>
              <a:rPr lang="en-US" sz="1600" baseline="0" dirty="0" smtClean="0"/>
              <a:t>in circulation worth </a:t>
            </a:r>
            <a:r>
              <a:rPr lang="en-US" sz="1600" baseline="0" dirty="0" smtClean="0"/>
              <a:t>more than 840 </a:t>
            </a:r>
            <a:r>
              <a:rPr lang="en-US" sz="1600" baseline="0" dirty="0" smtClean="0"/>
              <a:t>Billion€</a:t>
            </a:r>
            <a:r>
              <a:rPr lang="en-US" sz="1600" baseline="0" dirty="0" smtClean="0"/>
              <a:t>. In the years between Dec 2002 and Dec 2012 banknotes grew at an annual rate -on average- of 9% in terms of pieces and 17% in terms of value, highlighting the more rapid growth in the number of larger denominations in circulation. </a:t>
            </a:r>
            <a:endParaRPr lang="en-US" sz="1600" dirty="0" smtClean="0"/>
          </a:p>
          <a:p>
            <a:r>
              <a:rPr lang="en-US" sz="1600" kern="1200" baseline="0" dirty="0" smtClean="0"/>
              <a:t>SO long as security printing remains reliable and secure, th</a:t>
            </a:r>
            <a:r>
              <a:rPr lang="en-US" sz="1600" kern="1200" baseline="0" dirty="0" smtClean="0">
                <a:solidFill>
                  <a:schemeClr val="tx1"/>
                </a:solidFill>
              </a:rPr>
              <a:t>e </a:t>
            </a:r>
            <a:r>
              <a:rPr lang="en-US" sz="1600" kern="1200" baseline="0" dirty="0" smtClean="0">
                <a:solidFill>
                  <a:schemeClr val="tx1"/>
                </a:solidFill>
              </a:rPr>
              <a:t>confidence of </a:t>
            </a:r>
            <a:r>
              <a:rPr lang="en-US" sz="1600" kern="1200" baseline="0" dirty="0" smtClean="0">
                <a:solidFill>
                  <a:schemeClr val="tx1"/>
                </a:solidFill>
              </a:rPr>
              <a:t>consumer with regards to the </a:t>
            </a:r>
            <a:r>
              <a:rPr lang="en-US" sz="1600" kern="1200" baseline="0" dirty="0" smtClean="0">
                <a:solidFill>
                  <a:schemeClr val="tx1"/>
                </a:solidFill>
              </a:rPr>
              <a:t>touch and feel of cash, the low cost as well as it’s </a:t>
            </a:r>
            <a:r>
              <a:rPr lang="en-US" sz="1600" kern="1200" baseline="0" dirty="0" smtClean="0">
                <a:solidFill>
                  <a:schemeClr val="tx1"/>
                </a:solidFill>
              </a:rPr>
              <a:t>global </a:t>
            </a:r>
            <a:r>
              <a:rPr lang="en-US" sz="1600" kern="1200" baseline="0" dirty="0" smtClean="0">
                <a:solidFill>
                  <a:schemeClr val="tx1"/>
                </a:solidFill>
              </a:rPr>
              <a:t>and immediate </a:t>
            </a:r>
            <a:r>
              <a:rPr lang="en-US" sz="1600" kern="1200" baseline="0" dirty="0" smtClean="0">
                <a:solidFill>
                  <a:schemeClr val="tx1"/>
                </a:solidFill>
              </a:rPr>
              <a:t>debt settlement effect are </a:t>
            </a:r>
            <a:r>
              <a:rPr lang="en-US" sz="1600" kern="1200" baseline="0" dirty="0" smtClean="0">
                <a:solidFill>
                  <a:schemeClr val="tx1"/>
                </a:solidFill>
              </a:rPr>
              <a:t>some of the top reasons why the majority of the consumers believe that cash will not disappear anytime soon. So let’s move forward with that in mind and assume that cash is in no immediate danger of extinction!</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2</a:t>
            </a:fld>
            <a:endParaRPr lang="en-US" dirty="0"/>
          </a:p>
        </p:txBody>
      </p:sp>
    </p:spTree>
    <p:extLst>
      <p:ext uri="{BB962C8B-B14F-4D97-AF65-F5344CB8AC3E}">
        <p14:creationId xmlns:p14="http://schemas.microsoft.com/office/powerpoint/2010/main" val="2975257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71801" y="326503"/>
            <a:ext cx="5958201" cy="8516046"/>
          </a:xfrm>
        </p:spPr>
        <p:txBody>
          <a:bodyPr/>
          <a:lstStyle/>
          <a:p>
            <a:r>
              <a:rPr lang="en-US" sz="1600" u="sng" dirty="0">
                <a:solidFill>
                  <a:srgbClr val="000000"/>
                </a:solidFill>
              </a:rPr>
              <a:t>Some of you may have also heard of or read the book entitled the End of Money published by one David Wolman. His theories were not intended to preach nor to be a proponent of the Cashless Society, but instead he was hearing stories about the cost of making US pennies and nickels; right now estimated at approximately 2 cents per penny and </a:t>
            </a:r>
            <a:r>
              <a:rPr lang="en-US" sz="1600" u="sng" dirty="0" smtClean="0">
                <a:solidFill>
                  <a:srgbClr val="000000"/>
                </a:solidFill>
              </a:rPr>
              <a:t>8 cents for the </a:t>
            </a:r>
            <a:r>
              <a:rPr lang="en-US" sz="1600" u="sng" dirty="0">
                <a:solidFill>
                  <a:srgbClr val="000000"/>
                </a:solidFill>
              </a:rPr>
              <a:t>5c piece or </a:t>
            </a:r>
            <a:r>
              <a:rPr lang="en-US" sz="1600" u="sng" dirty="0" smtClean="0">
                <a:solidFill>
                  <a:srgbClr val="000000"/>
                </a:solidFill>
              </a:rPr>
              <a:t>nickel, </a:t>
            </a:r>
            <a:r>
              <a:rPr lang="en-US" sz="1600" u="sng" dirty="0">
                <a:solidFill>
                  <a:srgbClr val="000000"/>
                </a:solidFill>
              </a:rPr>
              <a:t>and he thought that this was pretty lopsided even for any non-economist to understand. </a:t>
            </a:r>
            <a:r>
              <a:rPr lang="en-US" sz="1600" u="sng" dirty="0" smtClean="0">
                <a:solidFill>
                  <a:srgbClr val="000000"/>
                </a:solidFill>
              </a:rPr>
              <a:t>Mr</a:t>
            </a:r>
            <a:r>
              <a:rPr lang="en-US" sz="1600" u="sng" dirty="0">
                <a:solidFill>
                  <a:srgbClr val="000000"/>
                </a:solidFill>
              </a:rPr>
              <a:t>. Wolman proceeded to investigate into the subject matter further and wrote a Short Essay positioning the idea that perhaps cash’s time was up. The interesting thing about this Essay was the overwhelming amount of hate mail and correspondence he received defending cash. This prompted him to ask himself WHY people were so passionate about cash. It also prompted him to vow to write a book on the subject and </a:t>
            </a:r>
            <a:r>
              <a:rPr lang="en-US" sz="1600" u="sng" dirty="0" smtClean="0">
                <a:solidFill>
                  <a:srgbClr val="000000"/>
                </a:solidFill>
              </a:rPr>
              <a:t>he fulfilled this some time back. As </a:t>
            </a:r>
            <a:r>
              <a:rPr lang="en-US" sz="1600" u="sng" dirty="0">
                <a:solidFill>
                  <a:srgbClr val="000000"/>
                </a:solidFill>
              </a:rPr>
              <a:t>he admitted recently in an interview to </a:t>
            </a:r>
            <a:r>
              <a:rPr lang="en-US" sz="1600" u="sng" dirty="0" smtClean="0">
                <a:solidFill>
                  <a:srgbClr val="000000"/>
                </a:solidFill>
              </a:rPr>
              <a:t>ATM </a:t>
            </a:r>
            <a:r>
              <a:rPr lang="en-US" sz="1600" u="sng" dirty="0">
                <a:solidFill>
                  <a:srgbClr val="000000"/>
                </a:solidFill>
              </a:rPr>
              <a:t>Marketplace, he now has more enemies than ever!</a:t>
            </a:r>
            <a:r>
              <a:rPr lang="en-US" sz="1600" dirty="0">
                <a:solidFill>
                  <a:srgbClr val="000000"/>
                </a:solidFill>
              </a:rPr>
              <a:t> </a:t>
            </a:r>
          </a:p>
          <a:p>
            <a:endParaRPr lang="en-US" sz="1600" dirty="0" smtClean="0"/>
          </a:p>
          <a:p>
            <a:r>
              <a:rPr lang="en-US" sz="1600" dirty="0" smtClean="0"/>
              <a:t>I’ve mentioned </a:t>
            </a:r>
            <a:r>
              <a:rPr lang="en-US" sz="1600" dirty="0" smtClean="0"/>
              <a:t>facts </a:t>
            </a:r>
            <a:r>
              <a:rPr lang="en-US" sz="1600" dirty="0" smtClean="0"/>
              <a:t>from </a:t>
            </a:r>
            <a:r>
              <a:rPr lang="en-US" sz="1600" dirty="0" smtClean="0"/>
              <a:t>some of the major banknote issuers in the world, but let’s understand the perspective of </a:t>
            </a:r>
            <a:r>
              <a:rPr lang="en-US" sz="1600" dirty="0" smtClean="0"/>
              <a:t>our industry </a:t>
            </a:r>
            <a:r>
              <a:rPr lang="en-US" sz="1600" dirty="0" smtClean="0"/>
              <a:t>peers. Of course if you were to ask anybody working at one</a:t>
            </a:r>
            <a:r>
              <a:rPr lang="en-US" sz="1600" baseline="0" dirty="0" smtClean="0"/>
              <a:t> of the major</a:t>
            </a:r>
            <a:r>
              <a:rPr lang="en-US" sz="1600" dirty="0" smtClean="0"/>
              <a:t> Credit Card companies, they may not necessarily agree with the following </a:t>
            </a:r>
            <a:r>
              <a:rPr lang="en-US" sz="1600" dirty="0" smtClean="0"/>
              <a:t>results but there you go… </a:t>
            </a:r>
            <a:r>
              <a:rPr lang="en-US" sz="1600" dirty="0" smtClean="0"/>
              <a:t>However, a recent survey taken at the ICCOS Americas seminar in Miami came back with </a:t>
            </a:r>
            <a:r>
              <a:rPr lang="en-US" sz="1600" dirty="0" smtClean="0"/>
              <a:t>the following </a:t>
            </a:r>
            <a:r>
              <a:rPr lang="en-US" sz="1600" dirty="0" smtClean="0"/>
              <a:t>results. </a:t>
            </a:r>
            <a:r>
              <a:rPr lang="en-US" sz="1600" dirty="0" smtClean="0"/>
              <a:t>The</a:t>
            </a:r>
            <a:r>
              <a:rPr lang="en-US" sz="1600" baseline="0" dirty="0" smtClean="0"/>
              <a:t> </a:t>
            </a:r>
            <a:r>
              <a:rPr lang="en-US" sz="1600" baseline="0" dirty="0" smtClean="0"/>
              <a:t>event was attended </a:t>
            </a:r>
            <a:r>
              <a:rPr lang="en-US" sz="1600" baseline="0" dirty="0" smtClean="0"/>
              <a:t>by </a:t>
            </a:r>
            <a:r>
              <a:rPr lang="en-US" sz="1600" baseline="0" dirty="0" smtClean="0"/>
              <a:t>almost 300 delegates of which a large part responded to the survey. </a:t>
            </a:r>
            <a:r>
              <a:rPr lang="en-US" sz="1600" dirty="0" smtClean="0"/>
              <a:t>More than </a:t>
            </a:r>
            <a:r>
              <a:rPr lang="en-US" sz="1600" dirty="0" smtClean="0"/>
              <a:t>79% </a:t>
            </a:r>
            <a:r>
              <a:rPr lang="en-US" sz="1600" dirty="0" smtClean="0"/>
              <a:t>responded that cash usage would continue to grow in the next 10 years and another</a:t>
            </a:r>
            <a:r>
              <a:rPr lang="en-US" sz="1600" baseline="0" dirty="0" smtClean="0"/>
              <a:t> </a:t>
            </a:r>
            <a:r>
              <a:rPr lang="en-US" sz="1600" baseline="0" dirty="0" smtClean="0"/>
              <a:t>70% </a:t>
            </a:r>
            <a:r>
              <a:rPr lang="en-US" sz="1600" baseline="0" dirty="0" smtClean="0"/>
              <a:t>responded that it would continue to grow in the next 20 years. Of even greater relevance, and despite all the </a:t>
            </a:r>
            <a:r>
              <a:rPr lang="en-US" sz="1600" baseline="0" dirty="0" smtClean="0"/>
              <a:t>alternative </a:t>
            </a:r>
            <a:r>
              <a:rPr lang="en-US" sz="1600" baseline="0" dirty="0" smtClean="0"/>
              <a:t>forms of payment </a:t>
            </a:r>
            <a:r>
              <a:rPr lang="en-US" sz="1600" baseline="0" dirty="0" smtClean="0"/>
              <a:t>instruments that have flourished, 60% </a:t>
            </a:r>
            <a:r>
              <a:rPr lang="en-US" sz="1600" baseline="0" dirty="0" smtClean="0"/>
              <a:t>stated that cash would still be the dominant method of payment in 20 years time. </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3</a:t>
            </a:fld>
            <a:endParaRPr lang="en-US" dirty="0"/>
          </a:p>
        </p:txBody>
      </p:sp>
    </p:spTree>
    <p:extLst>
      <p:ext uri="{BB962C8B-B14F-4D97-AF65-F5344CB8AC3E}">
        <p14:creationId xmlns:p14="http://schemas.microsoft.com/office/powerpoint/2010/main" val="1224999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803868"/>
            <a:ext cx="5728128" cy="7654332"/>
          </a:xfrm>
        </p:spPr>
        <p:txBody>
          <a:bodyPr/>
          <a:lstStyle/>
          <a:p>
            <a:r>
              <a:rPr lang="en-US" sz="1600" dirty="0" smtClean="0"/>
              <a:t>We can conclude from the trends in the last years that in our business lifetime, we will most</a:t>
            </a:r>
            <a:r>
              <a:rPr lang="en-US" sz="1600" baseline="0" dirty="0" smtClean="0"/>
              <a:t> </a:t>
            </a:r>
            <a:r>
              <a:rPr lang="en-US" sz="1600" dirty="0" smtClean="0"/>
              <a:t>definitely see a growth in other forms of electronic payment instruments but equally, we will very likely see a continued growth in bank </a:t>
            </a:r>
            <a:r>
              <a:rPr lang="en-US" sz="1600" dirty="0" smtClean="0"/>
              <a:t>notes, although surely at a slower rate of growth</a:t>
            </a:r>
            <a:r>
              <a:rPr lang="en-US" sz="1600" baseline="0" dirty="0" smtClean="0"/>
              <a:t> than in previous years</a:t>
            </a:r>
            <a:r>
              <a:rPr lang="en-US" sz="1600" dirty="0" smtClean="0"/>
              <a:t>. </a:t>
            </a:r>
            <a:r>
              <a:rPr lang="en-US" sz="1600" dirty="0" smtClean="0"/>
              <a:t>However, this </a:t>
            </a:r>
            <a:r>
              <a:rPr lang="en-US" sz="1600" dirty="0" smtClean="0"/>
              <a:t>exercise of looking into the future was to </a:t>
            </a:r>
            <a:r>
              <a:rPr lang="en-US" sz="1600" dirty="0" smtClean="0"/>
              <a:t>make us think outside of the conventional box. So what will these future banknotes look and feel</a:t>
            </a:r>
            <a:r>
              <a:rPr lang="en-US" sz="1600" baseline="0" dirty="0" smtClean="0"/>
              <a:t> like? As the ECB has stated in past conferences, Issuing Authorities such as </a:t>
            </a:r>
            <a:r>
              <a:rPr lang="en-US" sz="1600" baseline="0" dirty="0" smtClean="0"/>
              <a:t>they </a:t>
            </a:r>
            <a:r>
              <a:rPr lang="en-US" sz="1600" baseline="0" dirty="0" smtClean="0"/>
              <a:t>are very conservative in their nature and therefore averse to </a:t>
            </a:r>
            <a:r>
              <a:rPr lang="en-US" sz="1600" baseline="0" dirty="0" smtClean="0"/>
              <a:t>risk, this means not introducing </a:t>
            </a:r>
            <a:r>
              <a:rPr lang="en-US" sz="1600" baseline="0" dirty="0" smtClean="0"/>
              <a:t>revolutionary </a:t>
            </a:r>
            <a:r>
              <a:rPr lang="en-US" sz="1600" baseline="0" dirty="0" smtClean="0"/>
              <a:t>designs</a:t>
            </a:r>
            <a:r>
              <a:rPr lang="en-US" sz="1600" dirty="0" smtClean="0"/>
              <a:t>. Rather, </a:t>
            </a:r>
            <a:r>
              <a:rPr lang="en-US" sz="1600" baseline="0" dirty="0" smtClean="0"/>
              <a:t>their </a:t>
            </a:r>
            <a:r>
              <a:rPr lang="en-US" sz="1600" baseline="0" dirty="0" smtClean="0"/>
              <a:t>approach is more evolutionary instead. </a:t>
            </a:r>
            <a:r>
              <a:rPr lang="en-US" sz="1600" baseline="0" dirty="0" smtClean="0"/>
              <a:t>All Issuing Authorities aim </a:t>
            </a:r>
            <a:r>
              <a:rPr lang="en-US" sz="1600" baseline="0" dirty="0" smtClean="0"/>
              <a:t>to ensure a secure payment instrument, </a:t>
            </a:r>
            <a:r>
              <a:rPr lang="en-US" sz="1600" baseline="0" dirty="0" smtClean="0"/>
              <a:t>but in parallel one that symbolizes</a:t>
            </a:r>
            <a:r>
              <a:rPr lang="en-US" sz="1600" dirty="0" smtClean="0"/>
              <a:t> </a:t>
            </a:r>
            <a:r>
              <a:rPr lang="en-US" sz="1600" baseline="0" dirty="0" smtClean="0"/>
              <a:t>identity, through their </a:t>
            </a:r>
            <a:r>
              <a:rPr lang="en-US" sz="1600" baseline="0" dirty="0" smtClean="0"/>
              <a:t>sovereignty, national and cultural </a:t>
            </a:r>
            <a:r>
              <a:rPr lang="en-US" sz="1600" baseline="0" dirty="0" smtClean="0"/>
              <a:t>heritage as </a:t>
            </a:r>
            <a:r>
              <a:rPr lang="en-US" sz="1600" baseline="0" dirty="0" smtClean="0"/>
              <a:t>well as natural diversity. Design and origination therefore become a </a:t>
            </a:r>
            <a:r>
              <a:rPr lang="en-US" sz="1600" baseline="0" dirty="0" smtClean="0"/>
              <a:t>more traditional task with this in mind. </a:t>
            </a:r>
            <a:r>
              <a:rPr lang="en-US" sz="1600" baseline="0" dirty="0" smtClean="0"/>
              <a:t>	</a:t>
            </a:r>
            <a:endParaRPr lang="en-US" sz="1600" baseline="0" dirty="0" smtClean="0"/>
          </a:p>
          <a:p>
            <a:endParaRPr lang="en-US" sz="1600" dirty="0"/>
          </a:p>
          <a:p>
            <a:r>
              <a:rPr lang="en-US" sz="1600" baseline="0" dirty="0" smtClean="0"/>
              <a:t>Quite </a:t>
            </a:r>
            <a:r>
              <a:rPr lang="en-US" sz="1600" baseline="0" dirty="0" smtClean="0"/>
              <a:t>simply then, our prediction is that no major changes will occur within our generation. Yes, this is quite a conservative </a:t>
            </a:r>
            <a:r>
              <a:rPr lang="en-US" sz="1600" baseline="0" dirty="0" smtClean="0"/>
              <a:t>but </a:t>
            </a:r>
            <a:r>
              <a:rPr lang="en-US" sz="1600" baseline="0" dirty="0" smtClean="0"/>
              <a:t>it is the highest probability based on the last 20-30 years experience</a:t>
            </a:r>
            <a:r>
              <a:rPr lang="en-US" sz="1600" baseline="0" dirty="0" smtClean="0"/>
              <a:t>. </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4</a:t>
            </a:fld>
            <a:endParaRPr lang="en-US" dirty="0"/>
          </a:p>
        </p:txBody>
      </p:sp>
    </p:spTree>
    <p:extLst>
      <p:ext uri="{BB962C8B-B14F-4D97-AF65-F5344CB8AC3E}">
        <p14:creationId xmlns:p14="http://schemas.microsoft.com/office/powerpoint/2010/main" val="413242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525050" y="231112"/>
            <a:ext cx="5953178" cy="8338122"/>
          </a:xfrm>
        </p:spPr>
        <p:txBody>
          <a:bodyPr/>
          <a:lstStyle/>
          <a:p>
            <a:r>
              <a:rPr lang="en-US" sz="1500" u="sng" baseline="0" dirty="0" smtClean="0"/>
              <a:t>TAKE</a:t>
            </a:r>
            <a:r>
              <a:rPr lang="en-US" sz="1500" baseline="0" dirty="0" smtClean="0"/>
              <a:t> into consideration that banknotes primarily serve 2 key functions for Issuing Authorities and Governments: the first is National Identity and the second Security as  a payment instrument. So while the design of these partially take into account both ‘utilitarian’ concepts where elements are located conveniently for automatic detection and ‘esthetic’ concepts where the design prevails and security elements are then designed in to match the design, many designs instead opt for a compromise of these two. </a:t>
            </a:r>
          </a:p>
          <a:p>
            <a:r>
              <a:rPr lang="en-US" sz="1500" u="sng" dirty="0" smtClean="0"/>
              <a:t>THERE</a:t>
            </a:r>
            <a:r>
              <a:rPr lang="en-US" sz="1500" dirty="0" smtClean="0"/>
              <a:t> </a:t>
            </a:r>
            <a:r>
              <a:rPr lang="en-US" sz="1500" dirty="0" smtClean="0"/>
              <a:t>has however been a variety of </a:t>
            </a:r>
            <a:r>
              <a:rPr lang="en-US" sz="1500" baseline="0" dirty="0" smtClean="0"/>
              <a:t>developments in </a:t>
            </a:r>
            <a:r>
              <a:rPr lang="en-US" sz="1500" baseline="0" dirty="0" smtClean="0"/>
              <a:t>banknote development in the </a:t>
            </a:r>
            <a:r>
              <a:rPr lang="en-US" sz="1500" baseline="0" dirty="0" smtClean="0"/>
              <a:t>last years and I’ve highlighted some of these</a:t>
            </a:r>
            <a:r>
              <a:rPr lang="en-US" sz="1500" baseline="0" dirty="0" smtClean="0"/>
              <a:t>. The </a:t>
            </a:r>
            <a:r>
              <a:rPr lang="en-US" sz="1500" baseline="0" dirty="0" smtClean="0"/>
              <a:t>battle for development of longer life substrates is </a:t>
            </a:r>
            <a:r>
              <a:rPr lang="en-US" sz="1500" baseline="0" dirty="0" smtClean="0"/>
              <a:t>important, representing a </a:t>
            </a:r>
            <a:r>
              <a:rPr lang="en-US" sz="1500" baseline="0" dirty="0" smtClean="0"/>
              <a:t>key benefit for Issuing Authorities. </a:t>
            </a:r>
            <a:r>
              <a:rPr lang="en-US" sz="1500" baseline="0" dirty="0" smtClean="0"/>
              <a:t>Going back in time to </a:t>
            </a:r>
            <a:r>
              <a:rPr lang="en-US" sz="1500" baseline="0" dirty="0" smtClean="0"/>
              <a:t>the </a:t>
            </a:r>
            <a:r>
              <a:rPr lang="en-US" sz="1500" baseline="0" dirty="0" smtClean="0"/>
              <a:t>1970</a:t>
            </a:r>
            <a:r>
              <a:rPr lang="en-US" sz="1500" baseline="0" dirty="0" smtClean="0"/>
              <a:t>’s and 80’s several companies developed the first commercialized Poly-ethylene substrate branded </a:t>
            </a:r>
            <a:r>
              <a:rPr lang="en-US" sz="1500" baseline="0" dirty="0" err="1" smtClean="0"/>
              <a:t>Tyvek</a:t>
            </a:r>
            <a:r>
              <a:rPr lang="en-US" sz="1500" baseline="0" dirty="0" smtClean="0"/>
              <a:t> and then </a:t>
            </a:r>
            <a:r>
              <a:rPr lang="en-US" sz="1500" baseline="0" dirty="0" err="1" smtClean="0"/>
              <a:t>Bradvek</a:t>
            </a:r>
            <a:r>
              <a:rPr lang="en-US" sz="1500" baseline="0" dirty="0" smtClean="0"/>
              <a:t>. While the results were not particularly well accepted due to low ink adherence and staining, they nonetheless made an impact for their innovation on design. </a:t>
            </a:r>
            <a:r>
              <a:rPr lang="en-US" sz="1500" baseline="0" dirty="0" smtClean="0"/>
              <a:t>Even </a:t>
            </a:r>
            <a:r>
              <a:rPr lang="en-US" sz="1500" baseline="0" dirty="0" smtClean="0"/>
              <a:t>earlier than this </a:t>
            </a:r>
            <a:r>
              <a:rPr lang="en-US" sz="1500" baseline="0" dirty="0" smtClean="0"/>
              <a:t>in </a:t>
            </a:r>
            <a:r>
              <a:rPr lang="en-US" sz="1500" baseline="0" dirty="0" smtClean="0"/>
              <a:t>1968</a:t>
            </a:r>
            <a:r>
              <a:rPr lang="en-US" sz="1500" baseline="0" dirty="0" smtClean="0"/>
              <a:t>, the </a:t>
            </a:r>
            <a:r>
              <a:rPr lang="en-US" sz="1500" baseline="0" dirty="0" smtClean="0"/>
              <a:t>Reserve Bank of Australia embarked on a research and development program in conjunction with the Commonwealth Scientific and Industrial Research Organization (CISRO) and developed a substrate named Biaxial Oriented Poly-Propylene or BOPP for it’s </a:t>
            </a:r>
            <a:r>
              <a:rPr lang="en-US" sz="1500" baseline="0" dirty="0" smtClean="0"/>
              <a:t>abbreviation. This </a:t>
            </a:r>
            <a:r>
              <a:rPr lang="en-US" sz="1500" baseline="0" dirty="0" smtClean="0"/>
              <a:t>would result in the first banknotes </a:t>
            </a:r>
            <a:r>
              <a:rPr lang="en-US" sz="1500" baseline="0" dirty="0" smtClean="0"/>
              <a:t>printed and issued on BOPP substrate (later termed as Guardian by </a:t>
            </a:r>
            <a:r>
              <a:rPr lang="en-US" sz="1500" baseline="0" dirty="0" err="1" smtClean="0"/>
              <a:t>Securency</a:t>
            </a:r>
            <a:r>
              <a:rPr lang="en-US" sz="1500" baseline="0" dirty="0" smtClean="0"/>
              <a:t>) in 1988. </a:t>
            </a:r>
            <a:r>
              <a:rPr lang="en-US" sz="1500" baseline="0" dirty="0" smtClean="0"/>
              <a:t>By 1996, all of Australia’s banknotes would be printed on this substrate and New Zealand and </a:t>
            </a:r>
            <a:r>
              <a:rPr lang="en-US" sz="1500" baseline="0" dirty="0" smtClean="0"/>
              <a:t>Romania would follow </a:t>
            </a:r>
            <a:r>
              <a:rPr lang="en-US" sz="1500" baseline="0" dirty="0" smtClean="0"/>
              <a:t>suit in 1999. There has since been at least 18 countries that have issued </a:t>
            </a:r>
            <a:r>
              <a:rPr lang="en-US" sz="1500" baseline="0" dirty="0" smtClean="0"/>
              <a:t>the Guardian substrate </a:t>
            </a:r>
            <a:r>
              <a:rPr lang="en-US" sz="1500" baseline="0" dirty="0" smtClean="0"/>
              <a:t>in at least </a:t>
            </a:r>
            <a:r>
              <a:rPr lang="en-US" sz="1500" baseline="0" dirty="0" smtClean="0"/>
              <a:t>one </a:t>
            </a:r>
            <a:r>
              <a:rPr lang="en-US" sz="1500" baseline="0" dirty="0" smtClean="0"/>
              <a:t>denomination. In parallel, different printing techniques and finishing such as varnishes have precisely targeted the useful preservation of banknotes in circulation for longer periods of time. 	</a:t>
            </a:r>
            <a:endParaRPr lang="en-US" sz="1500" baseline="0" dirty="0" smtClean="0"/>
          </a:p>
          <a:p>
            <a:r>
              <a:rPr lang="en-US" sz="1500" u="sng" baseline="0" dirty="0" smtClean="0"/>
              <a:t>FIRST</a:t>
            </a:r>
            <a:r>
              <a:rPr lang="en-US" sz="1500" baseline="0" dirty="0" smtClean="0"/>
              <a:t> level </a:t>
            </a:r>
            <a:r>
              <a:rPr lang="en-US" sz="1500" baseline="0" dirty="0" smtClean="0"/>
              <a:t>security features for public awareness has also been a main focus with window lenses (some of these as self verification of a security feature) and OVIs at the forefront. </a:t>
            </a:r>
            <a:r>
              <a:rPr lang="en-US" sz="1500" baseline="0" dirty="0" smtClean="0"/>
              <a:t>The Secret Service recently presented at ICCOS Americas some of the methods used by counterfeiters of the US dollars. Despite the fact that they use such vile tactics as glitter, sparkly fingernail polish, markers and OVIs of different colors in a rude attempt to trick the beneficiaries of these bogus notes, we </a:t>
            </a:r>
            <a:r>
              <a:rPr lang="en-US" sz="1500" baseline="0" dirty="0" smtClean="0"/>
              <a:t>are confident that many of these </a:t>
            </a:r>
            <a:r>
              <a:rPr lang="en-US" sz="1500" baseline="0" dirty="0" smtClean="0"/>
              <a:t>features will </a:t>
            </a:r>
            <a:r>
              <a:rPr lang="en-US" sz="1500" baseline="0" dirty="0" smtClean="0"/>
              <a:t>continue to develop over the next years</a:t>
            </a:r>
            <a:r>
              <a:rPr lang="en-US" sz="1500" baseline="0" dirty="0" smtClean="0"/>
              <a:t>.</a:t>
            </a:r>
          </a:p>
        </p:txBody>
      </p:sp>
      <p:sp>
        <p:nvSpPr>
          <p:cNvPr id="4" name="Slide Number Placeholder 3"/>
          <p:cNvSpPr>
            <a:spLocks noGrp="1"/>
          </p:cNvSpPr>
          <p:nvPr>
            <p:ph type="sldNum" sz="quarter" idx="10"/>
          </p:nvPr>
        </p:nvSpPr>
        <p:spPr/>
        <p:txBody>
          <a:bodyPr/>
          <a:lstStyle/>
          <a:p>
            <a:fld id="{EE8A735C-5EE0-DF45-ADF5-B318C0A4C4E9}" type="slidenum">
              <a:rPr lang="en-US" smtClean="0"/>
              <a:t>5</a:t>
            </a:fld>
            <a:endParaRPr lang="en-US" dirty="0"/>
          </a:p>
        </p:txBody>
      </p:sp>
    </p:spTree>
    <p:extLst>
      <p:ext uri="{BB962C8B-B14F-4D97-AF65-F5344CB8AC3E}">
        <p14:creationId xmlns:p14="http://schemas.microsoft.com/office/powerpoint/2010/main" val="2331784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92899" y="581297"/>
            <a:ext cx="5904953" cy="8373794"/>
          </a:xfrm>
        </p:spPr>
        <p:txBody>
          <a:bodyPr/>
          <a:lstStyle/>
          <a:p>
            <a:r>
              <a:rPr lang="en-US" sz="1500" u="sng" dirty="0" smtClean="0"/>
              <a:t>IF</a:t>
            </a:r>
            <a:r>
              <a:rPr lang="en-US" sz="1500" dirty="0" smtClean="0"/>
              <a:t> </a:t>
            </a:r>
            <a:r>
              <a:rPr lang="en-US" sz="1500" dirty="0" smtClean="0"/>
              <a:t>we look at </a:t>
            </a:r>
            <a:r>
              <a:rPr lang="en-US" sz="1500" dirty="0" smtClean="0"/>
              <a:t>one of the logistical aspects </a:t>
            </a:r>
            <a:r>
              <a:rPr lang="en-US" sz="1500" dirty="0" smtClean="0"/>
              <a:t>of banknotes, we should ask ourselves some questions relating to both cost of </a:t>
            </a:r>
            <a:r>
              <a:rPr lang="en-US" sz="1500" dirty="0" smtClean="0"/>
              <a:t>currency</a:t>
            </a:r>
            <a:r>
              <a:rPr lang="en-US" sz="1500" baseline="0" dirty="0" smtClean="0"/>
              <a:t> printing</a:t>
            </a:r>
            <a:r>
              <a:rPr lang="en-US" sz="1500" dirty="0" smtClean="0"/>
              <a:t> </a:t>
            </a:r>
            <a:r>
              <a:rPr lang="en-US" sz="1500" dirty="0" smtClean="0"/>
              <a:t>and areas where more evolutionary designs can take place. </a:t>
            </a:r>
            <a:r>
              <a:rPr lang="en-US" sz="1500" dirty="0" smtClean="0"/>
              <a:t>For example, why </a:t>
            </a:r>
            <a:r>
              <a:rPr lang="en-US" sz="1500" dirty="0" smtClean="0"/>
              <a:t>are</a:t>
            </a:r>
            <a:r>
              <a:rPr lang="en-US" sz="1500" baseline="0" dirty="0" smtClean="0"/>
              <a:t> serial numbers placed on banknotes in the first place? </a:t>
            </a:r>
            <a:r>
              <a:rPr lang="en-US" sz="1500" baseline="0" dirty="0" smtClean="0"/>
              <a:t>Do some of you know that one of the main reasons is that in the 1920s a very astute counterfeiter decided to position himself as a buyer and counterfeited a Purchase Order which was then used to place a valid order to a banknote printing facility. Needless to say, it is only when the corresponding Issuing Authority started to see duplicate numbers in circulation of authentic banknotes did it realize the integrity of their payment system had been violated.</a:t>
            </a:r>
            <a:r>
              <a:rPr lang="en-US" sz="1500" dirty="0" smtClean="0"/>
              <a:t> This obviously should not occur today as controls and audits are that much more sensitive. However, there are very few</a:t>
            </a:r>
            <a:r>
              <a:rPr lang="en-US" sz="1500" baseline="0" dirty="0" smtClean="0"/>
              <a:t> institutions truly performing any meaningful research with this unique identifier, or signature. Not nearly</a:t>
            </a:r>
            <a:r>
              <a:rPr lang="en-US" sz="1500" dirty="0" smtClean="0"/>
              <a:t> enough </a:t>
            </a:r>
            <a:r>
              <a:rPr lang="en-US" sz="1500" baseline="0" dirty="0" smtClean="0"/>
              <a:t>Issuing</a:t>
            </a:r>
            <a:r>
              <a:rPr lang="en-US" sz="1500" dirty="0" smtClean="0"/>
              <a:t> Authorities </a:t>
            </a:r>
            <a:r>
              <a:rPr lang="en-US" sz="1500" baseline="0" dirty="0" smtClean="0"/>
              <a:t>capture the number in their mechanized cash processing facilities to assist them in determining the number of times a banknotes has been deposited and re-circulated and thus determining the true useful life of a banknote in circulation. The balance of production costs </a:t>
            </a:r>
            <a:r>
              <a:rPr lang="en-US" sz="1500" baseline="0" dirty="0" err="1" smtClean="0"/>
              <a:t>vs</a:t>
            </a:r>
            <a:r>
              <a:rPr lang="en-US" sz="1500" baseline="0" dirty="0" smtClean="0"/>
              <a:t> actual face value of banknote which I alluded to earlier should be even more closely scrutinized here since the % cost of serial numbers relative to the global cost of the banknotes is approximately 2%. So why even print the serial number on low denominations? Furthermore, if the client, in this case the Issuing Authority wishes to have consecutive numbering, the cost is even greater. Despite this logic, and if the practice continues who is to say we cannot do so much more with the serial number and in a much more interactive way, perhaps at the POS or depositing institution. And if at one stage we can replace the serial numbers, why not go further and develop a unique DNA? Just as we humans have an absolute unique DNA structure identifying each and everyone of us, why not develop a technology to include into banknotes? 	</a:t>
            </a:r>
          </a:p>
          <a:p>
            <a:r>
              <a:rPr lang="en-US" sz="1500" u="sng" dirty="0" smtClean="0"/>
              <a:t>WITH</a:t>
            </a:r>
            <a:r>
              <a:rPr lang="en-US" sz="1500" dirty="0" smtClean="0"/>
              <a:t> the </a:t>
            </a:r>
            <a:r>
              <a:rPr lang="en-US" sz="1500" dirty="0"/>
              <a:t>advent of windows on banknotes, a self verification tool was provided for the public</a:t>
            </a:r>
            <a:r>
              <a:rPr lang="en-US" sz="1500" dirty="0" smtClean="0"/>
              <a:t>. We</a:t>
            </a:r>
            <a:r>
              <a:rPr lang="en-US" sz="1500" u="sng" dirty="0" smtClean="0"/>
              <a:t> </a:t>
            </a:r>
            <a:r>
              <a:rPr lang="en-US" sz="1500" dirty="0" smtClean="0"/>
              <a:t>have </a:t>
            </a:r>
            <a:r>
              <a:rPr lang="en-US" sz="1500" dirty="0"/>
              <a:t>also seen shifting inks, holograms, micro perforations and motion type security features for the public. How about 3D technology in the </a:t>
            </a:r>
            <a:r>
              <a:rPr lang="en-US" sz="1500" dirty="0" smtClean="0"/>
              <a:t>banknote? </a:t>
            </a:r>
            <a:r>
              <a:rPr lang="en-US" sz="1500" baseline="0" dirty="0" smtClean="0"/>
              <a:t> </a:t>
            </a:r>
            <a:endParaRPr lang="en-US" sz="1500" dirty="0"/>
          </a:p>
        </p:txBody>
      </p:sp>
      <p:sp>
        <p:nvSpPr>
          <p:cNvPr id="4" name="Slide Number Placeholder 3"/>
          <p:cNvSpPr>
            <a:spLocks noGrp="1"/>
          </p:cNvSpPr>
          <p:nvPr>
            <p:ph type="sldNum" sz="quarter" idx="10"/>
          </p:nvPr>
        </p:nvSpPr>
        <p:spPr/>
        <p:txBody>
          <a:bodyPr/>
          <a:lstStyle/>
          <a:p>
            <a:fld id="{EE8A735C-5EE0-DF45-ADF5-B318C0A4C4E9}" type="slidenum">
              <a:rPr lang="en-US" smtClean="0"/>
              <a:t>6</a:t>
            </a:fld>
            <a:endParaRPr lang="en-US" dirty="0"/>
          </a:p>
        </p:txBody>
      </p:sp>
    </p:spTree>
    <p:extLst>
      <p:ext uri="{BB962C8B-B14F-4D97-AF65-F5344CB8AC3E}">
        <p14:creationId xmlns:p14="http://schemas.microsoft.com/office/powerpoint/2010/main" val="3278770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887788" cy="2916238"/>
          </a:xfrm>
        </p:spPr>
      </p:sp>
      <p:sp>
        <p:nvSpPr>
          <p:cNvPr id="3" name="Notes Placeholder 2"/>
          <p:cNvSpPr>
            <a:spLocks noGrp="1"/>
          </p:cNvSpPr>
          <p:nvPr>
            <p:ph type="body" idx="1"/>
          </p:nvPr>
        </p:nvSpPr>
        <p:spPr/>
        <p:txBody>
          <a:bodyPr/>
          <a:lstStyle/>
          <a:p>
            <a:r>
              <a:rPr lang="en-US" sz="1600" dirty="0" smtClean="0"/>
              <a:t>Some other ideas to consider can be using some of the remaining senses. If we’ve honed in on touch and sight, why not smell and hearing? Given all of the micro-organisms and bacteria living in banknotes, we’re not quite convinced about tasting!! But can you imagine a banknote controlling your budget and advising you if you can afford to spend so much at one particular</a:t>
            </a:r>
            <a:r>
              <a:rPr lang="en-US" sz="1600" baseline="0" dirty="0" smtClean="0"/>
              <a:t> purchase?  Perhaps a new covert feature but one that can be easily detected at POS. Then there’s laser ablation…</a:t>
            </a:r>
            <a:endParaRPr lang="en-US" sz="1600" dirty="0"/>
          </a:p>
        </p:txBody>
      </p:sp>
      <p:sp>
        <p:nvSpPr>
          <p:cNvPr id="4" name="Slide Number Placeholder 3"/>
          <p:cNvSpPr>
            <a:spLocks noGrp="1"/>
          </p:cNvSpPr>
          <p:nvPr>
            <p:ph type="sldNum" sz="quarter" idx="10"/>
          </p:nvPr>
        </p:nvSpPr>
        <p:spPr/>
        <p:txBody>
          <a:bodyPr/>
          <a:lstStyle/>
          <a:p>
            <a:fld id="{EE8A735C-5EE0-DF45-ADF5-B318C0A4C4E9}" type="slidenum">
              <a:rPr lang="en-US" smtClean="0"/>
              <a:t>7</a:t>
            </a:fld>
            <a:endParaRPr lang="en-US" dirty="0"/>
          </a:p>
        </p:txBody>
      </p:sp>
    </p:spTree>
    <p:extLst>
      <p:ext uri="{BB962C8B-B14F-4D97-AF65-F5344CB8AC3E}">
        <p14:creationId xmlns:p14="http://schemas.microsoft.com/office/powerpoint/2010/main" val="2629358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685800" y="214954"/>
            <a:ext cx="5486400" cy="8740137"/>
          </a:xfrm>
        </p:spPr>
        <p:txBody>
          <a:bodyPr/>
          <a:lstStyle/>
          <a:p>
            <a:r>
              <a:rPr lang="en-US" dirty="0" smtClean="0"/>
              <a:t>THE </a:t>
            </a:r>
            <a:r>
              <a:rPr lang="en-US" dirty="0" smtClean="0"/>
              <a:t>balance between preservation of a secure method of payment which is </a:t>
            </a:r>
            <a:r>
              <a:rPr lang="en-US" dirty="0" smtClean="0"/>
              <a:t>a key Central </a:t>
            </a:r>
            <a:r>
              <a:rPr lang="en-US" dirty="0" smtClean="0"/>
              <a:t>Bank’s priority</a:t>
            </a:r>
            <a:r>
              <a:rPr lang="en-US" baseline="0" dirty="0" smtClean="0"/>
              <a:t> and a cost efficient method for the sake of both the consumer and the point of sale or retailer is primordial. On the one hand, the Issuing Authorities have the responsibility to ensure the integrity of the payment instrument, and this includes assurance of authenticity as well as an acceptable level of quality for re-circulated banknotes, always considering the balance of the costs of production </a:t>
            </a:r>
            <a:r>
              <a:rPr lang="en-US" baseline="0" dirty="0" err="1" smtClean="0"/>
              <a:t>vs</a:t>
            </a:r>
            <a:r>
              <a:rPr lang="en-US" baseline="0" dirty="0" smtClean="0"/>
              <a:t> the value of the banknote. As you are </a:t>
            </a:r>
            <a:r>
              <a:rPr lang="en-US" baseline="0" dirty="0" smtClean="0"/>
              <a:t>all </a:t>
            </a:r>
            <a:r>
              <a:rPr lang="en-US" baseline="0" dirty="0" smtClean="0"/>
              <a:t>aware, the security features on lower denominations differ greatly to those on higher denominations due mainly to cost of these features</a:t>
            </a:r>
            <a:r>
              <a:rPr lang="en-US" baseline="0" dirty="0" smtClean="0"/>
              <a:t>. </a:t>
            </a:r>
            <a:r>
              <a:rPr lang="en-US" baseline="0" dirty="0" smtClean="0"/>
              <a:t>On the other hand, the </a:t>
            </a:r>
            <a:r>
              <a:rPr lang="en-US" baseline="0" dirty="0" smtClean="0"/>
              <a:t>global consumer </a:t>
            </a:r>
            <a:r>
              <a:rPr lang="en-US" baseline="0" dirty="0" smtClean="0"/>
              <a:t>maintains the preference for cash payments for several reasons, not the least of which is the universal acceptance, cheap, quick in use (basically no electronic interchange and immediate </a:t>
            </a:r>
            <a:r>
              <a:rPr lang="en-US" baseline="0" dirty="0" smtClean="0"/>
              <a:t>cancellation of debt)</a:t>
            </a:r>
            <a:r>
              <a:rPr lang="en-US" baseline="0" dirty="0" smtClean="0"/>
              <a:t>, control of budget, anonymity etcetera…all told they equate to a pure convenience of usage.	</a:t>
            </a:r>
            <a:r>
              <a:rPr lang="en-US" baseline="0" dirty="0" smtClean="0"/>
              <a:t>	</a:t>
            </a:r>
          </a:p>
          <a:p>
            <a:r>
              <a:rPr lang="en-US" baseline="0" dirty="0" smtClean="0"/>
              <a:t>INNOVATION </a:t>
            </a:r>
            <a:r>
              <a:rPr lang="en-US" baseline="0" dirty="0" smtClean="0"/>
              <a:t>then in future banknotes will surely have to satisfy both sides of the equation if indeed they are to survive. Can one </a:t>
            </a:r>
            <a:r>
              <a:rPr lang="en-US" baseline="0" dirty="0" smtClean="0"/>
              <a:t>common, industry standard </a:t>
            </a:r>
            <a:r>
              <a:rPr lang="en-US" baseline="0" dirty="0" smtClean="0"/>
              <a:t>banknote base and with country specific customization be considered? </a:t>
            </a:r>
            <a:r>
              <a:rPr lang="en-US" baseline="0" dirty="0" smtClean="0"/>
              <a:t>Standardization has helped achieve massive savings in other industries such as transportation and logistics at a global level. Standardization makes a lot of economic sense in our view but do the </a:t>
            </a:r>
            <a:r>
              <a:rPr lang="en-US" baseline="0" dirty="0" smtClean="0"/>
              <a:t>governments </a:t>
            </a:r>
            <a:r>
              <a:rPr lang="en-US" baseline="0" dirty="0" smtClean="0"/>
              <a:t>have </a:t>
            </a:r>
            <a:r>
              <a:rPr lang="en-US" baseline="0" dirty="0" smtClean="0"/>
              <a:t>the </a:t>
            </a:r>
            <a:r>
              <a:rPr lang="en-US" baseline="0" dirty="0" smtClean="0"/>
              <a:t>political will to </a:t>
            </a:r>
            <a:r>
              <a:rPr lang="en-US" baseline="0" dirty="0" smtClean="0"/>
              <a:t>reach such an agreement</a:t>
            </a:r>
            <a:r>
              <a:rPr lang="en-US" baseline="0" dirty="0" smtClean="0"/>
              <a:t>? 	</a:t>
            </a:r>
          </a:p>
          <a:p>
            <a:r>
              <a:rPr lang="en-US" baseline="0" dirty="0" smtClean="0"/>
              <a:t>HOW about </a:t>
            </a:r>
            <a:r>
              <a:rPr lang="en-US" baseline="0" dirty="0" smtClean="0"/>
              <a:t>design issues such as rounding of corners? It’s obvious that for practical sakes, all </a:t>
            </a:r>
            <a:r>
              <a:rPr lang="en-US" baseline="0" dirty="0" smtClean="0"/>
              <a:t>production equipment </a:t>
            </a:r>
            <a:r>
              <a:rPr lang="en-US" baseline="0" dirty="0" smtClean="0"/>
              <a:t>these days cut perfect squares. However, has there been any studies or research performed measuring quantifiably the amount of banknotes prematurely destroyed on a global scale due simply to folded corners or corners torn away? Alternatively, would the public readily accept this innovation as it obviously strays form conventional designs? 	   </a:t>
            </a:r>
            <a:endParaRPr lang="en-US" baseline="0" dirty="0" smtClean="0"/>
          </a:p>
          <a:p>
            <a:r>
              <a:rPr lang="en-US" dirty="0" smtClean="0"/>
              <a:t>CAN you imagine </a:t>
            </a:r>
            <a:r>
              <a:rPr lang="en-US" baseline="0" dirty="0" smtClean="0"/>
              <a:t>for a moment a </a:t>
            </a:r>
            <a:r>
              <a:rPr lang="en-US" baseline="0" dirty="0" smtClean="0"/>
              <a:t>banknote that once it has been used for a transaction, can intelligently be disarmed. In other words it’s value </a:t>
            </a:r>
            <a:r>
              <a:rPr lang="en-US" baseline="0" dirty="0" smtClean="0"/>
              <a:t>switched </a:t>
            </a:r>
            <a:r>
              <a:rPr lang="en-US" baseline="0" dirty="0" smtClean="0"/>
              <a:t>off digitally.  This would certainly reduce the incentive for theft of </a:t>
            </a:r>
            <a:r>
              <a:rPr lang="en-US" baseline="0" dirty="0" smtClean="0"/>
              <a:t>the </a:t>
            </a:r>
            <a:r>
              <a:rPr lang="en-US" baseline="0" dirty="0" smtClean="0"/>
              <a:t>cash in storage. I’ve heard of figures from some of the major </a:t>
            </a:r>
            <a:r>
              <a:rPr lang="en-US" baseline="0" dirty="0" smtClean="0"/>
              <a:t>EU retail </a:t>
            </a:r>
            <a:r>
              <a:rPr lang="en-US" baseline="0" dirty="0" smtClean="0"/>
              <a:t>banks </a:t>
            </a:r>
            <a:r>
              <a:rPr lang="en-US" baseline="0" dirty="0" smtClean="0"/>
              <a:t>that </a:t>
            </a:r>
            <a:r>
              <a:rPr lang="en-US" baseline="0" dirty="0" smtClean="0"/>
              <a:t>had an average daily </a:t>
            </a:r>
            <a:r>
              <a:rPr lang="en-US" baseline="0" dirty="0" smtClean="0"/>
              <a:t>cash float </a:t>
            </a:r>
            <a:r>
              <a:rPr lang="en-US" baseline="0" dirty="0" smtClean="0"/>
              <a:t>measured </a:t>
            </a:r>
            <a:r>
              <a:rPr lang="en-US" baseline="0" dirty="0" smtClean="0"/>
              <a:t>in millions </a:t>
            </a:r>
            <a:r>
              <a:rPr lang="en-US" baseline="0" dirty="0" smtClean="0"/>
              <a:t>of Euros. If this </a:t>
            </a:r>
            <a:r>
              <a:rPr lang="en-US" baseline="0" dirty="0" smtClean="0"/>
              <a:t>value were </a:t>
            </a:r>
            <a:r>
              <a:rPr lang="en-US" baseline="0" dirty="0" smtClean="0"/>
              <a:t>to be ‘</a:t>
            </a:r>
            <a:r>
              <a:rPr lang="en-US" baseline="0" dirty="0" smtClean="0"/>
              <a:t>switched’ </a:t>
            </a:r>
            <a:r>
              <a:rPr lang="en-US" baseline="0" dirty="0" smtClean="0"/>
              <a:t>off when </a:t>
            </a:r>
            <a:r>
              <a:rPr lang="en-US" baseline="0" dirty="0" smtClean="0"/>
              <a:t>in their physical custody, hence removed from their balance books, </a:t>
            </a:r>
            <a:r>
              <a:rPr lang="en-US" baseline="0" dirty="0" smtClean="0"/>
              <a:t>can you imagine the savings </a:t>
            </a:r>
            <a:r>
              <a:rPr lang="en-US" baseline="0" dirty="0" smtClean="0"/>
              <a:t>in </a:t>
            </a:r>
            <a:r>
              <a:rPr lang="en-US" baseline="0" dirty="0" smtClean="0"/>
              <a:t>insurance </a:t>
            </a:r>
            <a:r>
              <a:rPr lang="en-US" baseline="0" dirty="0" smtClean="0"/>
              <a:t>premiums alone?  Another benefit </a:t>
            </a:r>
            <a:r>
              <a:rPr lang="en-US" baseline="0" dirty="0" smtClean="0"/>
              <a:t>to the cash owners is that the logistics and transportation can be operated at much lower costs since the infrastructure of the ‘disarmed and valueless banknote’ </a:t>
            </a:r>
            <a:r>
              <a:rPr lang="en-US" baseline="0" dirty="0" smtClean="0"/>
              <a:t>need not be so secure as the banknotes would </a:t>
            </a:r>
            <a:r>
              <a:rPr lang="en-US" baseline="0" dirty="0" smtClean="0"/>
              <a:t>only once </a:t>
            </a:r>
            <a:r>
              <a:rPr lang="en-US" baseline="0" dirty="0" smtClean="0"/>
              <a:t>again have their value restored </a:t>
            </a:r>
            <a:r>
              <a:rPr lang="en-US" baseline="0" dirty="0" smtClean="0"/>
              <a:t>upon depositing to the Issuing Authority</a:t>
            </a:r>
            <a:r>
              <a:rPr lang="en-US" baseline="0" dirty="0" smtClean="0"/>
              <a:t>. Well, how about we take that one step further and develop a system where the banknotes don’t ever have to be returned to the Issuing Authority? There are cases such as Norway that have been outsourcing the processing of banknotes including the destruction of these, so this is not entirely out of the question. With </a:t>
            </a:r>
            <a:r>
              <a:rPr lang="en-US" baseline="0" dirty="0" smtClean="0"/>
              <a:t>the advent and </a:t>
            </a:r>
            <a:r>
              <a:rPr lang="en-US" baseline="0" dirty="0" smtClean="0"/>
              <a:t>speed </a:t>
            </a:r>
            <a:r>
              <a:rPr lang="en-US" baseline="0" dirty="0" smtClean="0"/>
              <a:t>of </a:t>
            </a:r>
            <a:r>
              <a:rPr lang="en-US" baseline="0" dirty="0" smtClean="0"/>
              <a:t>technological enhancements </a:t>
            </a:r>
            <a:r>
              <a:rPr lang="en-US" baseline="0" dirty="0" smtClean="0"/>
              <a:t>such as </a:t>
            </a:r>
            <a:r>
              <a:rPr lang="en-US" baseline="0" dirty="0" smtClean="0"/>
              <a:t>those we </a:t>
            </a:r>
            <a:r>
              <a:rPr lang="en-US" baseline="0" dirty="0" smtClean="0"/>
              <a:t>are </a:t>
            </a:r>
            <a:r>
              <a:rPr lang="en-US" baseline="0" dirty="0" smtClean="0"/>
              <a:t>seeing </a:t>
            </a:r>
            <a:r>
              <a:rPr lang="en-US" baseline="0" dirty="0" smtClean="0"/>
              <a:t>today in many sectors </a:t>
            </a:r>
            <a:r>
              <a:rPr lang="en-US" baseline="0" dirty="0" smtClean="0"/>
              <a:t>of communications</a:t>
            </a:r>
            <a:r>
              <a:rPr lang="en-US" baseline="0" dirty="0" smtClean="0"/>
              <a:t>, internet, Near Field Detection, Mobile payments etcetera, is it impossible to imagine such innovation or indeed the size of </a:t>
            </a:r>
            <a:r>
              <a:rPr lang="en-US" baseline="0" dirty="0" smtClean="0"/>
              <a:t>databases </a:t>
            </a:r>
            <a:r>
              <a:rPr lang="en-US" baseline="0" dirty="0" smtClean="0"/>
              <a:t>required to support such </a:t>
            </a:r>
            <a:r>
              <a:rPr lang="en-US" baseline="0" dirty="0" smtClean="0"/>
              <a:t>enhancements? I dare say that companies investing in development of future &amp; innovative security features will position themselves as leaders in this industry and also help preserve the printed banknote when many other industries are shifting towards electronic documents.</a:t>
            </a:r>
            <a:endParaRPr lang="en-US" dirty="0"/>
          </a:p>
        </p:txBody>
      </p:sp>
      <p:sp>
        <p:nvSpPr>
          <p:cNvPr id="4" name="Slide Number Placeholder 3"/>
          <p:cNvSpPr>
            <a:spLocks noGrp="1"/>
          </p:cNvSpPr>
          <p:nvPr>
            <p:ph type="sldNum" sz="quarter" idx="10"/>
          </p:nvPr>
        </p:nvSpPr>
        <p:spPr/>
        <p:txBody>
          <a:bodyPr/>
          <a:lstStyle/>
          <a:p>
            <a:fld id="{EE8A735C-5EE0-DF45-ADF5-B318C0A4C4E9}" type="slidenum">
              <a:rPr lang="en-US" smtClean="0"/>
              <a:t>8</a:t>
            </a:fld>
            <a:endParaRPr lang="en-US" dirty="0"/>
          </a:p>
        </p:txBody>
      </p:sp>
    </p:spTree>
    <p:extLst>
      <p:ext uri="{BB962C8B-B14F-4D97-AF65-F5344CB8AC3E}">
        <p14:creationId xmlns:p14="http://schemas.microsoft.com/office/powerpoint/2010/main" val="3862859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2586402" cy="1939802"/>
          </a:xfrm>
        </p:spPr>
      </p:sp>
      <p:sp>
        <p:nvSpPr>
          <p:cNvPr id="3" name="Notes Placeholder 2"/>
          <p:cNvSpPr>
            <a:spLocks noGrp="1"/>
          </p:cNvSpPr>
          <p:nvPr>
            <p:ph type="body" idx="1"/>
          </p:nvPr>
        </p:nvSpPr>
        <p:spPr>
          <a:xfrm>
            <a:off x="557199" y="2625601"/>
            <a:ext cx="6033553" cy="6516811"/>
          </a:xfrm>
        </p:spPr>
        <p:txBody>
          <a:bodyPr/>
          <a:lstStyle/>
          <a:p>
            <a:r>
              <a:rPr lang="en-US" sz="1500" dirty="0" smtClean="0"/>
              <a:t>The drive for reduction in costs will most certainly push for standardization</a:t>
            </a:r>
            <a:r>
              <a:rPr lang="en-US" sz="1500" baseline="0" dirty="0" smtClean="0"/>
              <a:t> and these efforts have already begun to appear in the market. Back in 1995, Currency Systems International developed a Universal Detector Interface but just like today, some of the suppliers did not see the benefits of adopting a competitive company’s standards and instead preferred to develop their own proprietary one. This has only served to drive costs up for the end user. As we speak however, there are ongoing developments of another Standard Detector Interface and this will surely reveal itself when the time is closer.		</a:t>
            </a:r>
          </a:p>
          <a:p>
            <a:endParaRPr lang="en-US" sz="1500" dirty="0"/>
          </a:p>
          <a:p>
            <a:r>
              <a:rPr lang="en-US" sz="1500" baseline="0" dirty="0" smtClean="0"/>
              <a:t>Another area worth mentioning is that of the POS and the immediate and independent monitoring of both authentication and fitness standards. Can you imagine a system at POS that can automatically flag and create silent alerts if for example they could call up and compare to a known database of serial numbers that were from ransoms, kidnappings or thefts can be detected instantly? Would this not be a huge deterrent for counterfeiters and thieves to not attempt to pass on these banknotes? Can you imagine the benefits to an Issuing Authority to understand and have information instantly at the click of a mouse relative to the quality of the banknotes in circulation and by denomination. The production planning of banknotes or the procurement process for these would be that much more simpler and cost effective. </a:t>
            </a:r>
            <a:r>
              <a:rPr lang="en-US" sz="1500" baseline="0" dirty="0" smtClean="0"/>
              <a:t>A UK based company called Intelligent Currency Systems has developed an independent fitness detection system that can be installed as a complete stand-alone detection on any equipment practically in the industry. Again, Serial Number detection and capture at POS could very well be utilized as the technology is already in place.</a:t>
            </a:r>
            <a:endParaRPr lang="en-US" sz="1500" dirty="0"/>
          </a:p>
        </p:txBody>
      </p:sp>
      <p:sp>
        <p:nvSpPr>
          <p:cNvPr id="4" name="Slide Number Placeholder 3"/>
          <p:cNvSpPr>
            <a:spLocks noGrp="1"/>
          </p:cNvSpPr>
          <p:nvPr>
            <p:ph type="sldNum" sz="quarter" idx="10"/>
          </p:nvPr>
        </p:nvSpPr>
        <p:spPr/>
        <p:txBody>
          <a:bodyPr/>
          <a:lstStyle/>
          <a:p>
            <a:fld id="{EE8A735C-5EE0-DF45-ADF5-B318C0A4C4E9}" type="slidenum">
              <a:rPr lang="en-US" smtClean="0"/>
              <a:t>9</a:t>
            </a:fld>
            <a:endParaRPr lang="en-US" dirty="0"/>
          </a:p>
        </p:txBody>
      </p:sp>
    </p:spTree>
    <p:extLst>
      <p:ext uri="{BB962C8B-B14F-4D97-AF65-F5344CB8AC3E}">
        <p14:creationId xmlns:p14="http://schemas.microsoft.com/office/powerpoint/2010/main" val="731962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4/12/12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4/12/12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4/12/12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4/12/12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4/12/12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4/12/12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4/12/12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4/12/12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4/12/12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4/12/12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4/12/12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4/12/12</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www.iccos.com" TargetMode="External"/><Relationship Id="rId4" Type="http://schemas.openxmlformats.org/officeDocument/2006/relationships/hyperlink" Target="http://www.currencyconference.com" TargetMode="External"/><Relationship Id="rId5" Type="http://schemas.openxmlformats.org/officeDocument/2006/relationships/hyperlink" Target="http://www.thecoinconference.com" TargetMode="External"/><Relationship Id="rId6" Type="http://schemas.openxmlformats.org/officeDocument/2006/relationships/hyperlink" Target="http://www.currencynews.info" TargetMode="External"/><Relationship Id="rId7" Type="http://schemas.openxmlformats.org/officeDocument/2006/relationships/hyperlink" Target="http://www.currencyaffairs.org"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Future Banknotes/ </a:t>
            </a:r>
            <a:br>
              <a:rPr lang="en-US" dirty="0" smtClean="0"/>
            </a:br>
            <a:r>
              <a:rPr lang="en-US" dirty="0" smtClean="0"/>
              <a:t>Future Technology</a:t>
            </a:r>
            <a:endParaRPr lang="en-US" dirty="0"/>
          </a:p>
        </p:txBody>
      </p:sp>
      <p:sp>
        <p:nvSpPr>
          <p:cNvPr id="3" name="Subtitle 2"/>
          <p:cNvSpPr>
            <a:spLocks noGrp="1"/>
          </p:cNvSpPr>
          <p:nvPr>
            <p:ph type="subTitle" idx="1"/>
          </p:nvPr>
        </p:nvSpPr>
        <p:spPr/>
        <p:txBody>
          <a:bodyPr>
            <a:normAutofit fontScale="92500"/>
          </a:bodyPr>
          <a:lstStyle/>
          <a:p>
            <a:r>
              <a:rPr lang="en-US" dirty="0" smtClean="0"/>
              <a:t>Presented by </a:t>
            </a:r>
          </a:p>
          <a:p>
            <a:r>
              <a:rPr lang="en-US" dirty="0" smtClean="0"/>
              <a:t>Gonzalo Santamaria MD – EMEA, Latin America &amp; Caribbean</a:t>
            </a:r>
          </a:p>
          <a:p>
            <a:r>
              <a:rPr lang="en-US" dirty="0" smtClean="0"/>
              <a:t> Currency </a:t>
            </a:r>
            <a:r>
              <a:rPr lang="en-US" dirty="0"/>
              <a:t>R</a:t>
            </a:r>
            <a:r>
              <a:rPr lang="en-US" dirty="0" smtClean="0"/>
              <a:t>esearch </a:t>
            </a:r>
          </a:p>
          <a:p>
            <a:r>
              <a:rPr lang="en-US" dirty="0" smtClean="0"/>
              <a:t>Moscow Conference, April 2012</a:t>
            </a:r>
            <a:endParaRPr lang="en-US" dirty="0"/>
          </a:p>
        </p:txBody>
      </p:sp>
    </p:spTree>
    <p:extLst>
      <p:ext uri="{BB962C8B-B14F-4D97-AF65-F5344CB8AC3E}">
        <p14:creationId xmlns:p14="http://schemas.microsoft.com/office/powerpoint/2010/main" val="40791152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Emerging Smart phone applications </a:t>
            </a:r>
          </a:p>
          <a:p>
            <a:pPr marL="0" indent="0">
              <a:buNone/>
            </a:pPr>
            <a:r>
              <a:rPr lang="en-US" dirty="0"/>
              <a:t> Smart phone verification and specific features developed for smart phone authentication</a:t>
            </a:r>
          </a:p>
          <a:p>
            <a:pPr marL="0" indent="0">
              <a:buNone/>
            </a:pPr>
            <a:endParaRPr lang="en-US" dirty="0"/>
          </a:p>
          <a:p>
            <a:r>
              <a:rPr lang="en-US" dirty="0" smtClean="0"/>
              <a:t>Smart phone verification of intaglio</a:t>
            </a:r>
          </a:p>
          <a:p>
            <a:r>
              <a:rPr lang="en-US" dirty="0" smtClean="0"/>
              <a:t>Smart phone verification micro perf, micro print</a:t>
            </a:r>
          </a:p>
          <a:p>
            <a:r>
              <a:rPr lang="en-US" dirty="0" smtClean="0"/>
              <a:t>Smart phone serial number reading</a:t>
            </a:r>
          </a:p>
          <a:p>
            <a:endParaRPr lang="en-US" dirty="0"/>
          </a:p>
        </p:txBody>
      </p:sp>
      <p:sp>
        <p:nvSpPr>
          <p:cNvPr id="3" name="Title 2"/>
          <p:cNvSpPr>
            <a:spLocks noGrp="1"/>
          </p:cNvSpPr>
          <p:nvPr>
            <p:ph type="title"/>
          </p:nvPr>
        </p:nvSpPr>
        <p:spPr/>
        <p:txBody>
          <a:bodyPr/>
          <a:lstStyle/>
          <a:p>
            <a:r>
              <a:rPr lang="en-US" dirty="0" smtClean="0"/>
              <a:t>Future Technology </a:t>
            </a:r>
            <a:endParaRPr lang="en-US" dirty="0"/>
          </a:p>
        </p:txBody>
      </p:sp>
    </p:spTree>
    <p:extLst>
      <p:ext uri="{BB962C8B-B14F-4D97-AF65-F5344CB8AC3E}">
        <p14:creationId xmlns:p14="http://schemas.microsoft.com/office/powerpoint/2010/main" val="135621072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More efficient sorting centers direct from commercial deposits to ATMs (CSI 2000) and unfit destruction</a:t>
            </a:r>
          </a:p>
          <a:p>
            <a:r>
              <a:rPr lang="en-US" dirty="0" smtClean="0"/>
              <a:t>More retail automation , Banks owning cash at retailers</a:t>
            </a:r>
          </a:p>
          <a:p>
            <a:r>
              <a:rPr lang="en-US" dirty="0" smtClean="0"/>
              <a:t>More Cash Management Companies outsourcing from Bank ( Commercial and Central) processing</a:t>
            </a:r>
          </a:p>
          <a:p>
            <a:endParaRPr lang="en-US" dirty="0"/>
          </a:p>
        </p:txBody>
      </p:sp>
      <p:sp>
        <p:nvSpPr>
          <p:cNvPr id="3" name="Title 2"/>
          <p:cNvSpPr>
            <a:spLocks noGrp="1"/>
          </p:cNvSpPr>
          <p:nvPr>
            <p:ph type="title"/>
          </p:nvPr>
        </p:nvSpPr>
        <p:spPr/>
        <p:txBody>
          <a:bodyPr/>
          <a:lstStyle/>
          <a:p>
            <a:r>
              <a:rPr lang="en-US" dirty="0" smtClean="0"/>
              <a:t>Future Technology</a:t>
            </a:r>
            <a:endParaRPr lang="en-US" dirty="0"/>
          </a:p>
        </p:txBody>
      </p:sp>
    </p:spTree>
    <p:extLst>
      <p:ext uri="{BB962C8B-B14F-4D97-AF65-F5344CB8AC3E}">
        <p14:creationId xmlns:p14="http://schemas.microsoft.com/office/powerpoint/2010/main" val="2393303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Destruction at Point of Sale (politics not technology) </a:t>
            </a:r>
          </a:p>
          <a:p>
            <a:r>
              <a:rPr lang="en-US" dirty="0" smtClean="0"/>
              <a:t>Non contact counting and verification (optical and near field magnetics) </a:t>
            </a:r>
          </a:p>
          <a:p>
            <a:r>
              <a:rPr lang="en-US" dirty="0" smtClean="0"/>
              <a:t>Central Banks issuing non banknote currency! (</a:t>
            </a:r>
            <a:r>
              <a:rPr lang="en-US" dirty="0"/>
              <a:t>s</a:t>
            </a:r>
            <a:r>
              <a:rPr lang="en-US" dirty="0" smtClean="0"/>
              <a:t>mart cards , stored value cards) …. But that is another presentation! </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Futuristic Technology</a:t>
            </a:r>
            <a:endParaRPr lang="en-US" dirty="0"/>
          </a:p>
        </p:txBody>
      </p:sp>
    </p:spTree>
    <p:extLst>
      <p:ext uri="{BB962C8B-B14F-4D97-AF65-F5344CB8AC3E}">
        <p14:creationId xmlns:p14="http://schemas.microsoft.com/office/powerpoint/2010/main" val="7363832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3710632"/>
          </a:xfrm>
        </p:spPr>
        <p:txBody>
          <a:bodyPr>
            <a:normAutofit fontScale="92500" lnSpcReduction="10000"/>
          </a:bodyPr>
          <a:lstStyle/>
          <a:p>
            <a:pPr marL="0" indent="0">
              <a:buNone/>
            </a:pPr>
            <a:r>
              <a:rPr lang="en-US" dirty="0" smtClean="0"/>
              <a:t>Conclusions:</a:t>
            </a:r>
          </a:p>
          <a:p>
            <a:pPr marL="0" indent="0">
              <a:buNone/>
            </a:pPr>
            <a:r>
              <a:rPr lang="en-US" dirty="0" smtClean="0"/>
              <a:t>The inventor of the pencil did not invent the pen! Will we in this room see the next “currency” coming before it is here? </a:t>
            </a:r>
            <a:endParaRPr lang="en-US" dirty="0"/>
          </a:p>
          <a:p>
            <a:r>
              <a:rPr lang="en-US" dirty="0" smtClean="0"/>
              <a:t>For the foreseeable future </a:t>
            </a:r>
            <a:r>
              <a:rPr lang="en-US" dirty="0" smtClean="0"/>
              <a:t>banknotes </a:t>
            </a:r>
            <a:r>
              <a:rPr lang="en-US" dirty="0" smtClean="0"/>
              <a:t>will continue with relatively minor improvements and enhancements to keep ahead of counterfeiters and to </a:t>
            </a:r>
            <a:r>
              <a:rPr lang="en-US" dirty="0" smtClean="0"/>
              <a:t>reduce production </a:t>
            </a:r>
            <a:r>
              <a:rPr lang="en-US" dirty="0" smtClean="0"/>
              <a:t>costs. </a:t>
            </a:r>
            <a:endParaRPr lang="en-US" dirty="0" smtClean="0"/>
          </a:p>
          <a:p>
            <a:r>
              <a:rPr lang="en-US" dirty="0" smtClean="0"/>
              <a:t>The </a:t>
            </a:r>
            <a:r>
              <a:rPr lang="en-US" dirty="0" smtClean="0"/>
              <a:t>technology will also not leap forward as a revolution, but </a:t>
            </a:r>
            <a:r>
              <a:rPr lang="en-US" dirty="0" smtClean="0"/>
              <a:t>instead evolve </a:t>
            </a:r>
            <a:r>
              <a:rPr lang="en-US" dirty="0" smtClean="0"/>
              <a:t>with efficiencies</a:t>
            </a:r>
          </a:p>
          <a:p>
            <a:r>
              <a:rPr lang="en-US" dirty="0" smtClean="0"/>
              <a:t>The big leap will be smart banknotes and smart </a:t>
            </a:r>
            <a:r>
              <a:rPr lang="en-US" dirty="0" smtClean="0"/>
              <a:t>phone applications- </a:t>
            </a:r>
            <a:r>
              <a:rPr lang="en-US" dirty="0" smtClean="0"/>
              <a:t>how they will change the </a:t>
            </a:r>
            <a:r>
              <a:rPr lang="en-US" dirty="0" smtClean="0"/>
              <a:t>playing field</a:t>
            </a:r>
            <a:r>
              <a:rPr lang="en-US" dirty="0" smtClean="0"/>
              <a:t>, but that is </a:t>
            </a:r>
            <a:r>
              <a:rPr lang="en-US" dirty="0" smtClean="0"/>
              <a:t>still some time away</a:t>
            </a: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Future Banknotes </a:t>
            </a:r>
            <a:br>
              <a:rPr lang="en-US" dirty="0" smtClean="0"/>
            </a:br>
            <a:r>
              <a:rPr lang="en-US" dirty="0" smtClean="0"/>
              <a:t>Future Technology</a:t>
            </a:r>
            <a:endParaRPr lang="en-US" dirty="0"/>
          </a:p>
        </p:txBody>
      </p:sp>
    </p:spTree>
    <p:extLst>
      <p:ext uri="{BB962C8B-B14F-4D97-AF65-F5344CB8AC3E}">
        <p14:creationId xmlns:p14="http://schemas.microsoft.com/office/powerpoint/2010/main" val="3630316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675467"/>
            <a:ext cx="8450868" cy="3710632"/>
          </a:xfrm>
        </p:spPr>
        <p:txBody>
          <a:bodyPr>
            <a:normAutofit/>
          </a:bodyPr>
          <a:lstStyle/>
          <a:p>
            <a:pPr marL="0" indent="0">
              <a:buNone/>
            </a:pPr>
            <a:r>
              <a:rPr lang="en-US" dirty="0" smtClean="0"/>
              <a:t>THANK YOU</a:t>
            </a:r>
            <a:endParaRPr lang="en-US" dirty="0" smtClean="0"/>
          </a:p>
          <a:p>
            <a:pPr marL="0" indent="0">
              <a:buNone/>
            </a:pPr>
            <a:endParaRPr lang="en-US" dirty="0"/>
          </a:p>
          <a:p>
            <a:pPr marL="0" indent="0" algn="r">
              <a:buNone/>
            </a:pPr>
            <a:r>
              <a:rPr lang="en-US" dirty="0" smtClean="0"/>
              <a:t>ICCOS:			 </a:t>
            </a:r>
            <a:r>
              <a:rPr lang="en-US" dirty="0" smtClean="0">
                <a:hlinkClick r:id="rId3"/>
              </a:rPr>
              <a:t>www.iccos.com</a:t>
            </a:r>
            <a:endParaRPr lang="en-US" dirty="0" smtClean="0"/>
          </a:p>
          <a:p>
            <a:pPr marL="0" indent="0" algn="r">
              <a:buNone/>
            </a:pPr>
            <a:r>
              <a:rPr lang="en-US" dirty="0" smtClean="0"/>
              <a:t>CURRENCY CONFERENCE:    	</a:t>
            </a:r>
            <a:r>
              <a:rPr lang="en-US" dirty="0" smtClean="0">
                <a:hlinkClick r:id="rId4"/>
              </a:rPr>
              <a:t>www.currencyconference.com</a:t>
            </a:r>
            <a:endParaRPr lang="en-US" dirty="0" smtClean="0"/>
          </a:p>
          <a:p>
            <a:pPr marL="0" indent="0" algn="r">
              <a:buNone/>
            </a:pPr>
            <a:r>
              <a:rPr lang="en-US" dirty="0" smtClean="0"/>
              <a:t>THE COIN CONFERENCE:	 </a:t>
            </a:r>
            <a:r>
              <a:rPr lang="en-US" dirty="0" smtClean="0">
                <a:hlinkClick r:id="rId5"/>
              </a:rPr>
              <a:t>www.thecoinconference.com</a:t>
            </a:r>
            <a:endParaRPr lang="en-US" dirty="0" smtClean="0"/>
          </a:p>
          <a:p>
            <a:pPr marL="0" indent="0" algn="r">
              <a:buNone/>
            </a:pPr>
            <a:r>
              <a:rPr lang="en-US" dirty="0" smtClean="0"/>
              <a:t>CURRENCY NEWS: 		</a:t>
            </a:r>
            <a:r>
              <a:rPr lang="en-US" dirty="0" smtClean="0">
                <a:hlinkClick r:id="rId6"/>
              </a:rPr>
              <a:t>www.currencynews.info</a:t>
            </a:r>
            <a:endParaRPr lang="en-US" dirty="0" smtClean="0"/>
          </a:p>
          <a:p>
            <a:pPr marL="0" indent="0" algn="r">
              <a:buNone/>
            </a:pPr>
            <a:r>
              <a:rPr lang="en-US" dirty="0" smtClean="0"/>
              <a:t>IACA: 		</a:t>
            </a:r>
            <a:r>
              <a:rPr lang="en-US" dirty="0" smtClean="0">
                <a:hlinkClick r:id="rId7"/>
              </a:rPr>
              <a:t>www.currencyaffairs.org</a:t>
            </a:r>
            <a:endParaRPr lang="en-US" dirty="0" smtClean="0"/>
          </a:p>
          <a:p>
            <a:pPr marL="0" indent="0" algn="r">
              <a:buNone/>
            </a:pPr>
            <a:endParaRPr lang="en-US" dirty="0"/>
          </a:p>
        </p:txBody>
      </p:sp>
      <p:sp>
        <p:nvSpPr>
          <p:cNvPr id="3" name="Title 2"/>
          <p:cNvSpPr>
            <a:spLocks noGrp="1"/>
          </p:cNvSpPr>
          <p:nvPr>
            <p:ph type="title"/>
          </p:nvPr>
        </p:nvSpPr>
        <p:spPr/>
        <p:txBody>
          <a:bodyPr>
            <a:normAutofit fontScale="90000"/>
          </a:bodyPr>
          <a:lstStyle/>
          <a:p>
            <a:r>
              <a:rPr lang="en-US" dirty="0" smtClean="0"/>
              <a:t>Future Banknotes </a:t>
            </a:r>
            <a:br>
              <a:rPr lang="en-US" dirty="0" smtClean="0"/>
            </a:br>
            <a:r>
              <a:rPr lang="en-US" dirty="0" smtClean="0"/>
              <a:t>Future Technology</a:t>
            </a:r>
            <a:endParaRPr lang="en-US" dirty="0"/>
          </a:p>
        </p:txBody>
      </p:sp>
    </p:spTree>
    <p:extLst>
      <p:ext uri="{BB962C8B-B14F-4D97-AF65-F5344CB8AC3E}">
        <p14:creationId xmlns:p14="http://schemas.microsoft.com/office/powerpoint/2010/main" val="40116837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u="sng" dirty="0" smtClean="0"/>
              <a:t>AGENDA</a:t>
            </a:r>
          </a:p>
          <a:p>
            <a:r>
              <a:rPr lang="en-US" dirty="0" smtClean="0"/>
              <a:t>Defining </a:t>
            </a:r>
            <a:r>
              <a:rPr lang="en-US" dirty="0" smtClean="0"/>
              <a:t>‘Future’: will it even exist? </a:t>
            </a:r>
          </a:p>
          <a:p>
            <a:r>
              <a:rPr lang="en-US" dirty="0" smtClean="0"/>
              <a:t>Near term developments for Banknotes</a:t>
            </a:r>
          </a:p>
          <a:p>
            <a:r>
              <a:rPr lang="en-US" dirty="0" smtClean="0"/>
              <a:t>‘Blue sky’ ideas for Banknotes</a:t>
            </a:r>
          </a:p>
          <a:p>
            <a:r>
              <a:rPr lang="en-US" dirty="0" smtClean="0"/>
              <a:t>Developing technologies</a:t>
            </a:r>
          </a:p>
          <a:p>
            <a:r>
              <a:rPr lang="en-US" dirty="0" smtClean="0"/>
              <a:t>Possible </a:t>
            </a:r>
            <a:r>
              <a:rPr lang="en-US" dirty="0" smtClean="0"/>
              <a:t>future directions for technologies</a:t>
            </a:r>
          </a:p>
          <a:p>
            <a:r>
              <a:rPr lang="en-US" dirty="0" smtClean="0"/>
              <a:t>Conclusions</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Future Banknotes</a:t>
            </a:r>
            <a:br>
              <a:rPr lang="en-US" dirty="0" smtClean="0"/>
            </a:br>
            <a:r>
              <a:rPr lang="en-US" dirty="0" smtClean="0"/>
              <a:t>Future Technology</a:t>
            </a:r>
            <a:endParaRPr lang="en-US" dirty="0"/>
          </a:p>
        </p:txBody>
      </p:sp>
    </p:spTree>
    <p:extLst>
      <p:ext uri="{BB962C8B-B14F-4D97-AF65-F5344CB8AC3E}">
        <p14:creationId xmlns:p14="http://schemas.microsoft.com/office/powerpoint/2010/main" val="31087208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-WHAT OUR PEERS SAY-</a:t>
            </a:r>
          </a:p>
          <a:p>
            <a:pPr marL="0" indent="0">
              <a:buNone/>
            </a:pPr>
            <a:r>
              <a:rPr lang="en-US" dirty="0" smtClean="0"/>
              <a:t>In </a:t>
            </a:r>
            <a:r>
              <a:rPr lang="en-US" dirty="0" smtClean="0"/>
              <a:t>a recent poll taken at ICCOS Miami (March 2012), Currency Professionals from Central Banks, Commercial Banks, Cash </a:t>
            </a:r>
            <a:r>
              <a:rPr lang="en-US" dirty="0"/>
              <a:t>M</a:t>
            </a:r>
            <a:r>
              <a:rPr lang="en-US" dirty="0" smtClean="0"/>
              <a:t>anagement Companies, Retailers and </a:t>
            </a:r>
            <a:r>
              <a:rPr lang="en-US" dirty="0" smtClean="0"/>
              <a:t>Casinos </a:t>
            </a:r>
            <a:r>
              <a:rPr lang="en-US" dirty="0" smtClean="0"/>
              <a:t>results were:</a:t>
            </a:r>
          </a:p>
          <a:p>
            <a:r>
              <a:rPr lang="en-US" dirty="0" smtClean="0"/>
              <a:t>79 </a:t>
            </a:r>
            <a:r>
              <a:rPr lang="en-US" dirty="0" smtClean="0"/>
              <a:t>% said cash usage would continue to grow for 10 years and </a:t>
            </a:r>
            <a:r>
              <a:rPr lang="en-US" dirty="0" smtClean="0"/>
              <a:t>70% </a:t>
            </a:r>
            <a:r>
              <a:rPr lang="en-US" dirty="0" smtClean="0"/>
              <a:t>said it would continue to grow for 20 years</a:t>
            </a:r>
          </a:p>
          <a:p>
            <a:r>
              <a:rPr lang="en-US" dirty="0" smtClean="0"/>
              <a:t>60% </a:t>
            </a:r>
            <a:r>
              <a:rPr lang="en-US" dirty="0" smtClean="0"/>
              <a:t>stated cash would still be a dominant form of payment in 20 years</a:t>
            </a:r>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30344313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our business lifetime we will see a continued growth in banknotes.</a:t>
            </a:r>
          </a:p>
          <a:p>
            <a:r>
              <a:rPr lang="en-US" dirty="0" smtClean="0"/>
              <a:t>But what will they look like? </a:t>
            </a:r>
          </a:p>
          <a:p>
            <a:r>
              <a:rPr lang="en-US" dirty="0" smtClean="0"/>
              <a:t>Our Prediction… no major changes to look / feel in our generation! Boring we know ! </a:t>
            </a:r>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88364881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Recent developments include :</a:t>
            </a:r>
          </a:p>
          <a:p>
            <a:r>
              <a:rPr lang="en-US" dirty="0" smtClean="0"/>
              <a:t>Longer life substrates</a:t>
            </a:r>
          </a:p>
          <a:p>
            <a:r>
              <a:rPr lang="en-US" dirty="0" smtClean="0"/>
              <a:t>Polymer and hybrid substrates </a:t>
            </a:r>
          </a:p>
          <a:p>
            <a:r>
              <a:rPr lang="en-US" dirty="0" smtClean="0"/>
              <a:t>Self verifying banknote i.e. “window lenses”</a:t>
            </a:r>
          </a:p>
          <a:p>
            <a:r>
              <a:rPr lang="en-US" dirty="0" smtClean="0"/>
              <a:t>OVI’s , Motion Thread, clear windows</a:t>
            </a:r>
          </a:p>
          <a:p>
            <a:r>
              <a:rPr lang="en-US" dirty="0" smtClean="0"/>
              <a:t>Third level covert features</a:t>
            </a:r>
          </a:p>
          <a:p>
            <a:r>
              <a:rPr lang="en-US" dirty="0" smtClean="0"/>
              <a:t>Social media consumer information</a:t>
            </a:r>
          </a:p>
          <a:p>
            <a:r>
              <a:rPr lang="en-US" dirty="0" smtClean="0"/>
              <a:t>Serial number recognition</a:t>
            </a:r>
          </a:p>
          <a:p>
            <a:pPr marL="0" indent="0">
              <a:buNone/>
            </a:pPr>
            <a:r>
              <a:rPr lang="en-US" dirty="0" smtClean="0"/>
              <a:t>All will be developed more in the next few years</a:t>
            </a:r>
          </a:p>
          <a:p>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19522319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Looking at just two technological areas:</a:t>
            </a:r>
          </a:p>
          <a:p>
            <a:r>
              <a:rPr lang="en-US" u="sng" dirty="0" smtClean="0"/>
              <a:t>Serial number reading</a:t>
            </a:r>
            <a:r>
              <a:rPr lang="en-US" dirty="0" smtClean="0"/>
              <a:t>, today </a:t>
            </a:r>
            <a:r>
              <a:rPr lang="en-US" dirty="0" smtClean="0"/>
              <a:t>it’s possible </a:t>
            </a:r>
            <a:r>
              <a:rPr lang="en-US" dirty="0" smtClean="0"/>
              <a:t>to read and verify an individual banknote over the internet using existing infrastructure (Phone and network) , no political will to do so. Perhaps the future will have no serial numbers but unique DNA for each individual note. </a:t>
            </a:r>
          </a:p>
          <a:p>
            <a:r>
              <a:rPr lang="en-US" dirty="0" smtClean="0"/>
              <a:t>Today windows in banknotes can be used to fold back and self verify the banknote, tomorrow maybe 3D lenses in the note! </a:t>
            </a:r>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18544838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smtClean="0"/>
              <a:t>Longer Term (10 to 20 years)</a:t>
            </a:r>
          </a:p>
          <a:p>
            <a:pPr marL="0" indent="0">
              <a:buNone/>
            </a:pPr>
            <a:r>
              <a:rPr lang="en-US" dirty="0" smtClean="0"/>
              <a:t>Developing </a:t>
            </a:r>
            <a:r>
              <a:rPr lang="en-US" dirty="0"/>
              <a:t>new </a:t>
            </a:r>
            <a:r>
              <a:rPr lang="en-US" dirty="0" smtClean="0"/>
              <a:t>authentication features and techniques</a:t>
            </a:r>
          </a:p>
          <a:p>
            <a:r>
              <a:rPr lang="en-US" dirty="0" smtClean="0"/>
              <a:t>Using smell or hearing (already touch and sight) </a:t>
            </a:r>
          </a:p>
          <a:p>
            <a:pPr marL="0" indent="0">
              <a:buNone/>
            </a:pPr>
            <a:r>
              <a:rPr lang="en-US" dirty="0" smtClean="0"/>
              <a:t>         Taste? Not likely! </a:t>
            </a:r>
          </a:p>
          <a:p>
            <a:pPr marL="0" indent="0">
              <a:buNone/>
            </a:pPr>
            <a:r>
              <a:rPr lang="en-US" dirty="0" smtClean="0"/>
              <a:t>         A talking banknote “ are you sure you can afford that!”</a:t>
            </a:r>
          </a:p>
          <a:p>
            <a:r>
              <a:rPr lang="en-US" dirty="0" smtClean="0"/>
              <a:t>Banknote DNA </a:t>
            </a:r>
          </a:p>
          <a:p>
            <a:r>
              <a:rPr lang="en-US" dirty="0" smtClean="0"/>
              <a:t>Developing the new real covert feature </a:t>
            </a:r>
            <a:r>
              <a:rPr lang="en-US" dirty="0" smtClean="0"/>
              <a:t>(think M Feature) that can be </a:t>
            </a:r>
            <a:r>
              <a:rPr lang="en-US" dirty="0" smtClean="0"/>
              <a:t>easily detected at </a:t>
            </a:r>
            <a:r>
              <a:rPr lang="en-US" dirty="0" err="1" smtClean="0"/>
              <a:t>PoS</a:t>
            </a:r>
            <a:r>
              <a:rPr lang="en-US" dirty="0" smtClean="0"/>
              <a:t> but remains covert. </a:t>
            </a:r>
            <a:r>
              <a:rPr lang="en-US" dirty="0"/>
              <a:t> </a:t>
            </a:r>
          </a:p>
          <a:p>
            <a:endParaRPr lang="en-US" dirty="0"/>
          </a:p>
          <a:p>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29026771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Longer term other aspects might also be considered:</a:t>
            </a:r>
          </a:p>
          <a:p>
            <a:r>
              <a:rPr lang="en-US" dirty="0"/>
              <a:t>One standard banknote base, country customization</a:t>
            </a:r>
          </a:p>
          <a:p>
            <a:r>
              <a:rPr lang="en-US" dirty="0"/>
              <a:t>Round banknote “coins</a:t>
            </a:r>
            <a:r>
              <a:rPr lang="en-US" dirty="0" smtClean="0"/>
              <a:t>”</a:t>
            </a:r>
          </a:p>
          <a:p>
            <a:r>
              <a:rPr lang="en-US" dirty="0" smtClean="0"/>
              <a:t>Smart banknotes that turn on and off value (greatly </a:t>
            </a:r>
            <a:r>
              <a:rPr lang="en-US" dirty="0" smtClean="0"/>
              <a:t>reducing </a:t>
            </a:r>
            <a:r>
              <a:rPr lang="en-US" dirty="0" smtClean="0"/>
              <a:t>insurance and transportation costs) after point of sale use, no need for </a:t>
            </a:r>
            <a:r>
              <a:rPr lang="en-US" dirty="0" smtClean="0"/>
              <a:t>secure storage or transportation! </a:t>
            </a:r>
            <a:endParaRPr lang="en-US" dirty="0" smtClean="0"/>
          </a:p>
          <a:p>
            <a:r>
              <a:rPr lang="en-US" dirty="0" smtClean="0"/>
              <a:t>3D banknotes (3D glasses not needed!) </a:t>
            </a:r>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Future Banknotes</a:t>
            </a:r>
            <a:endParaRPr lang="en-US" dirty="0"/>
          </a:p>
        </p:txBody>
      </p:sp>
    </p:spTree>
    <p:extLst>
      <p:ext uri="{BB962C8B-B14F-4D97-AF65-F5344CB8AC3E}">
        <p14:creationId xmlns:p14="http://schemas.microsoft.com/office/powerpoint/2010/main" val="13220858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Short term : </a:t>
            </a:r>
          </a:p>
          <a:p>
            <a:r>
              <a:rPr lang="en-US" dirty="0" smtClean="0"/>
              <a:t>More third party detectors : development of standards for interfaces. (like CSI Universal Detector </a:t>
            </a:r>
            <a:r>
              <a:rPr lang="en-US" dirty="0"/>
              <a:t>I</a:t>
            </a:r>
            <a:r>
              <a:rPr lang="en-US" dirty="0" smtClean="0"/>
              <a:t>nterface 1995)</a:t>
            </a:r>
          </a:p>
          <a:p>
            <a:r>
              <a:rPr lang="en-US" dirty="0" smtClean="0"/>
              <a:t>More point of sale (PoS) detection for both authentication and for monitoring (ICS 2009) of fitness and authentication</a:t>
            </a:r>
          </a:p>
          <a:p>
            <a:r>
              <a:rPr lang="en-US" dirty="0" smtClean="0"/>
              <a:t>Serial number verification, recording at </a:t>
            </a:r>
            <a:r>
              <a:rPr lang="en-US" dirty="0" err="1" smtClean="0"/>
              <a:t>PoS</a:t>
            </a:r>
            <a:r>
              <a:rPr lang="en-US" dirty="0" smtClean="0"/>
              <a:t>, tracking and verifying via internet</a:t>
            </a:r>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Future Technology</a:t>
            </a:r>
            <a:endParaRPr lang="en-US" dirty="0"/>
          </a:p>
        </p:txBody>
      </p:sp>
    </p:spTree>
    <p:extLst>
      <p:ext uri="{BB962C8B-B14F-4D97-AF65-F5344CB8AC3E}">
        <p14:creationId xmlns:p14="http://schemas.microsoft.com/office/powerpoint/2010/main" val="11628988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14507</TotalTime>
  <Words>3534</Words>
  <Application>Microsoft Macintosh PowerPoint</Application>
  <PresentationFormat>On-screen Show (4:3)</PresentationFormat>
  <Paragraphs>129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Waveform</vt:lpstr>
      <vt:lpstr>Future Banknotes/  Future Technology</vt:lpstr>
      <vt:lpstr>Future Banknotes Future Technology</vt:lpstr>
      <vt:lpstr>Future Banknotes</vt:lpstr>
      <vt:lpstr>Future Banknotes</vt:lpstr>
      <vt:lpstr>Future Banknotes</vt:lpstr>
      <vt:lpstr>Future Banknotes</vt:lpstr>
      <vt:lpstr>Future Banknotes</vt:lpstr>
      <vt:lpstr>Future Banknotes</vt:lpstr>
      <vt:lpstr>Future Technology</vt:lpstr>
      <vt:lpstr>Future Technology </vt:lpstr>
      <vt:lpstr>Future Technology</vt:lpstr>
      <vt:lpstr>Futuristic Technology</vt:lpstr>
      <vt:lpstr>Future Banknotes  Future Technology</vt:lpstr>
      <vt:lpstr>Future Banknotes  Future Technology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Banknotes/  Future Equipment</dc:title>
  <dc:creator>User</dc:creator>
  <cp:lastModifiedBy>Gonzalo Santamaria</cp:lastModifiedBy>
  <cp:revision>82</cp:revision>
  <dcterms:created xsi:type="dcterms:W3CDTF">2012-03-24T16:30:29Z</dcterms:created>
  <dcterms:modified xsi:type="dcterms:W3CDTF">2012-04-19T08:14:31Z</dcterms:modified>
</cp:coreProperties>
</file>