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9" r:id="rId3"/>
    <p:sldId id="311" r:id="rId4"/>
    <p:sldId id="310" r:id="rId5"/>
    <p:sldId id="295" r:id="rId6"/>
    <p:sldId id="298" r:id="rId7"/>
    <p:sldId id="303" r:id="rId8"/>
    <p:sldId id="304" r:id="rId9"/>
    <p:sldId id="312" r:id="rId10"/>
    <p:sldId id="313" r:id="rId11"/>
    <p:sldId id="314" r:id="rId12"/>
    <p:sldId id="305" r:id="rId13"/>
    <p:sldId id="306" r:id="rId14"/>
    <p:sldId id="307" r:id="rId15"/>
    <p:sldId id="308" r:id="rId16"/>
    <p:sldId id="315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49" d="100"/>
          <a:sy n="49" d="100"/>
        </p:scale>
        <p:origin x="-50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47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-&#1087;&#1082;\&#1076;&#1086;&#1082;&#1091;&#1084;&#1077;&#1085;&#1090;&#1099;%20&#1086;&#1083;&#1077;&#1075;&#1072;\&#1040;&#1089;&#1089;&#1086;&#1094;&#1080;&#1072;&#1094;&#1080;&#1103;%20&#1056;&#1086;&#1089;&#1089;&#1080;&#1103;\&#1050;&#1086;&#1084;&#1080;&#1090;&#1077;&#1090;%20-%20&#1089;&#1080;&#1085;&#1076;&#1080;&#1082;&#1072;&#1094;&#1080;&#1080;\&#1057;&#1080;&#1085;&#1076;&#1080;&#1082;&#1072;&#1094;&#1080;&#108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-&#1087;&#1082;\&#1076;&#1086;&#1082;&#1091;&#1084;&#1077;&#1085;&#1090;&#1099;%20&#1086;&#1083;&#1077;&#1075;&#1072;\&#1040;&#1089;&#1089;&#1086;&#1094;&#1080;&#1072;&#1094;&#1080;&#1103;%20&#1056;&#1086;&#1089;&#1089;&#1080;&#1103;\&#1050;&#1086;&#1084;&#1080;&#1090;&#1077;&#1090;%20-%20&#1089;&#1080;&#1085;&#1076;&#1080;&#1082;&#1072;&#1094;&#1080;&#1080;\&#1057;&#1080;&#1085;&#1076;&#1080;&#1082;&#1072;&#1094;&#1080;&#1080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-&#1087;&#1082;\&#1076;&#1086;&#1082;&#1091;&#1084;&#1077;&#1085;&#1090;&#1099;%20&#1086;&#1083;&#1077;&#1075;&#1072;\&#1040;&#1089;&#1089;&#1086;&#1094;&#1080;&#1072;&#1094;&#1080;&#1103;%20&#1056;&#1086;&#1089;&#1089;&#1080;&#1103;\&#1050;&#1086;&#1084;&#1080;&#1090;&#1077;&#1090;%20-%20&#1089;&#1080;&#1085;&#1076;&#1080;&#1082;&#1072;&#1094;&#1080;&#1080;\&#1057;&#1080;&#1085;&#1076;&#1080;&#1082;&#1072;&#1094;&#1080;&#1080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-&#1087;&#1082;\&#1076;&#1086;&#1082;&#1091;&#1084;&#1077;&#1085;&#1090;&#1099;%20&#1086;&#1083;&#1077;&#1075;&#1072;\&#1040;&#1089;&#1089;&#1086;&#1094;&#1080;&#1072;&#1094;&#1080;&#1103;%20&#1056;&#1086;&#1089;&#1089;&#1080;&#1103;\&#1050;&#1086;&#1084;&#1080;&#1090;&#1077;&#1090;%20-%20&#1089;&#1080;&#1085;&#1076;&#1080;&#1082;&#1072;&#1094;&#1080;&#1080;\&#1057;&#1080;&#1085;&#1076;&#1080;&#1082;&#1072;&#1094;&#1080;&#1080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-&#1087;&#1082;\&#1076;&#1086;&#1082;&#1091;&#1084;&#1077;&#1085;&#1090;&#1099;%20&#1086;&#1083;&#1077;&#1075;&#1072;\&#1040;&#1089;&#1089;&#1086;&#1094;&#1080;&#1072;&#1094;&#1080;&#1103;%20&#1056;&#1086;&#1089;&#1089;&#1080;&#1103;\&#1050;&#1086;&#1084;&#1080;&#1090;&#1077;&#1090;%20-%20&#1089;&#1080;&#1085;&#1076;&#1080;&#1082;&#1072;&#1094;&#1080;&#1080;\&#1057;&#1080;&#1085;&#1076;&#1080;&#1082;&#1072;&#1094;&#1080;&#1080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-&#1087;&#1082;\&#1076;&#1086;&#1082;&#1091;&#1084;&#1077;&#1085;&#1090;&#1099;%20&#1086;&#1083;&#1077;&#1075;&#1072;\&#1040;&#1089;&#1089;&#1086;&#1094;&#1080;&#1072;&#1094;&#1080;&#1103;%20&#1056;&#1086;&#1089;&#1089;&#1080;&#1103;\&#1050;&#1086;&#1084;&#1080;&#1090;&#1077;&#1090;%20-%20&#1089;&#1080;&#1085;&#1076;&#1080;&#1082;&#1072;&#1094;&#1080;&#1080;\&#1057;&#1080;&#1085;&#1076;&#1080;&#1082;&#1072;&#1094;&#1080;&#1080;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Лист1!$M$27:$M$29</c:f>
              <c:strCache>
                <c:ptCount val="3"/>
                <c:pt idx="0">
                  <c:v>до 1 года</c:v>
                </c:pt>
                <c:pt idx="1">
                  <c:v>от 1 года до 3 лет</c:v>
                </c:pt>
                <c:pt idx="2">
                  <c:v>свыше 3 лет</c:v>
                </c:pt>
              </c:strCache>
            </c:strRef>
          </c:cat>
          <c:val>
            <c:numRef>
              <c:f>Лист1!$N$27:$N$29</c:f>
              <c:numCache>
                <c:formatCode>General</c:formatCode>
                <c:ptCount val="3"/>
                <c:pt idx="0">
                  <c:v>34</c:v>
                </c:pt>
                <c:pt idx="1">
                  <c:v>28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Лист1!$H$26:$H$27</c:f>
              <c:strCache>
                <c:ptCount val="2"/>
                <c:pt idx="0">
                  <c:v>рубли</c:v>
                </c:pt>
                <c:pt idx="1">
                  <c:v>иновалюта</c:v>
                </c:pt>
              </c:strCache>
            </c:strRef>
          </c:cat>
          <c:val>
            <c:numRef>
              <c:f>Лист1!$I$26:$I$27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814655976736137E-2"/>
          <c:y val="7.2820256438743278E-2"/>
          <c:w val="0.6999038941735708"/>
          <c:h val="0.83650036035882058"/>
        </c:manualLayout>
      </c:layout>
      <c:barChart>
        <c:barDir val="col"/>
        <c:grouping val="clustered"/>
        <c:varyColors val="0"/>
        <c:ser>
          <c:idx val="0"/>
          <c:order val="0"/>
          <c:tx>
            <c:v>Объем, млрд долл.</c:v>
          </c:tx>
          <c:invertIfNegative val="0"/>
          <c:cat>
            <c:strRef>
              <c:f>Лист1!$B$4:$L$4</c:f>
              <c:strCach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1H2011</c:v>
                </c:pt>
              </c:strCache>
            </c:strRef>
          </c:cat>
          <c:val>
            <c:numRef>
              <c:f>Лист1!$B$5:$L$5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12</c:v>
                </c:pt>
                <c:pt idx="4">
                  <c:v>35</c:v>
                </c:pt>
                <c:pt idx="5">
                  <c:v>31</c:v>
                </c:pt>
                <c:pt idx="6">
                  <c:v>79</c:v>
                </c:pt>
                <c:pt idx="7">
                  <c:v>64</c:v>
                </c:pt>
                <c:pt idx="8">
                  <c:v>19</c:v>
                </c:pt>
                <c:pt idx="9">
                  <c:v>30</c:v>
                </c:pt>
                <c:pt idx="1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938240"/>
        <c:axId val="98940032"/>
      </c:barChart>
      <c:lineChart>
        <c:grouping val="standard"/>
        <c:varyColors val="0"/>
        <c:ser>
          <c:idx val="1"/>
          <c:order val="1"/>
          <c:tx>
            <c:v>Число сделок</c:v>
          </c:tx>
          <c:cat>
            <c:strRef>
              <c:f>Лист1!$B$4:$L$4</c:f>
              <c:strCach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1H2011</c:v>
                </c:pt>
              </c:strCache>
            </c:strRef>
          </c:cat>
          <c:val>
            <c:numRef>
              <c:f>Лист1!$B$6:$L$6</c:f>
              <c:numCache>
                <c:formatCode>General</c:formatCode>
                <c:ptCount val="11"/>
                <c:pt idx="0">
                  <c:v>36</c:v>
                </c:pt>
                <c:pt idx="1">
                  <c:v>47</c:v>
                </c:pt>
                <c:pt idx="2">
                  <c:v>62</c:v>
                </c:pt>
                <c:pt idx="3">
                  <c:v>75</c:v>
                </c:pt>
                <c:pt idx="4">
                  <c:v>117</c:v>
                </c:pt>
                <c:pt idx="5">
                  <c:v>142</c:v>
                </c:pt>
                <c:pt idx="6">
                  <c:v>168</c:v>
                </c:pt>
                <c:pt idx="7">
                  <c:v>133</c:v>
                </c:pt>
                <c:pt idx="8">
                  <c:v>32</c:v>
                </c:pt>
                <c:pt idx="9">
                  <c:v>61</c:v>
                </c:pt>
                <c:pt idx="10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43360"/>
        <c:axId val="98941568"/>
      </c:lineChart>
      <c:catAx>
        <c:axId val="9893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940032"/>
        <c:crosses val="autoZero"/>
        <c:auto val="1"/>
        <c:lblAlgn val="ctr"/>
        <c:lblOffset val="100"/>
        <c:noMultiLvlLbl val="0"/>
      </c:catAx>
      <c:valAx>
        <c:axId val="9894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938240"/>
        <c:crosses val="autoZero"/>
        <c:crossBetween val="between"/>
      </c:valAx>
      <c:valAx>
        <c:axId val="989415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98943360"/>
        <c:crosses val="max"/>
        <c:crossBetween val="between"/>
      </c:valAx>
      <c:catAx>
        <c:axId val="98943360"/>
        <c:scaling>
          <c:orientation val="minMax"/>
        </c:scaling>
        <c:delete val="1"/>
        <c:axPos val="b"/>
        <c:majorTickMark val="out"/>
        <c:minorTickMark val="none"/>
        <c:tickLblPos val="none"/>
        <c:crossAx val="98941568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6F0BA85-0C1E-468B-966A-F059CBD29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0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F710245-1636-4CD0-B154-84119EEB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36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D7C7F-1165-4258-B82C-AAAB6E90308E}" type="slidenum">
              <a:rPr lang="ru-RU"/>
              <a:pPr/>
              <a:t>1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10245-1636-4CD0-B154-84119EEB613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3D3C9-CDFE-43C5-B87D-FAB5C8FC2DCF}" type="datetime1">
              <a:rPr lang="ru-RU" smtClean="0"/>
              <a:t>15.12.2011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CEFCF-6C1D-4FB4-A920-C72F7179D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46193-2349-4186-B564-818802195A6A}" type="datetime1">
              <a:rPr lang="ru-RU" smtClean="0"/>
              <a:t>15.12.2011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FD3E-776F-4FCE-8B1F-F9E55C6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A9FD-F113-418A-9DDA-9898C258AFE2}" type="datetime1">
              <a:rPr lang="ru-RU" smtClean="0"/>
              <a:t>15.12.2011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868E-9978-44A4-9733-29B4802F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F743E-2345-41B9-913E-993835E9F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288E-51ED-4C57-AB5B-020C30CA0245}" type="datetime1">
              <a:rPr lang="ru-RU" smtClean="0"/>
              <a:t>15.12.2011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EEA0-0E8E-4115-B499-B9FB2B9D9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5B5EC-D21B-4F7C-B11A-7005BE7C2D62}" type="datetime1">
              <a:rPr lang="ru-RU" smtClean="0"/>
              <a:t>15.12.2011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A6D0-1078-42F3-B25A-6465D682F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F8F1E-D18A-4A44-914C-346BA9A7057C}" type="datetime1">
              <a:rPr lang="ru-RU" smtClean="0"/>
              <a:t>15.12.2011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C00F-971D-46A8-BF86-9804B37C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50C2B-AA7E-436D-A5D7-B2DA0B18E4F8}" type="datetime1">
              <a:rPr lang="ru-RU" smtClean="0"/>
              <a:t>15.12.2011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0989-647E-4D90-A78D-E9AE8F932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67139-AF2A-412D-9049-1E49C80A1C3F}" type="datetime1">
              <a:rPr lang="ru-RU" smtClean="0"/>
              <a:t>15.12.2011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9903-3B5F-4DA1-A61B-547E31714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0EB63-877D-4DCC-874D-176293E4093A}" type="datetime1">
              <a:rPr lang="ru-RU" smtClean="0"/>
              <a:t>15.12.2011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6CAB-F9E5-44B8-82BC-238EA17EF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CEAA-024B-4177-A28C-41A9BE091D80}" type="datetime1">
              <a:rPr lang="ru-RU" smtClean="0"/>
              <a:t>15.12.2011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F34B-6BC8-4A3C-8D54-AA630F89B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AF213-6600-4735-BF34-21D1FFCF8862}" type="datetime1">
              <a:rPr lang="ru-RU" smtClean="0"/>
              <a:t>15.12.2011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44FED-8D60-4B39-BCED-71274F9E0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0DCBE496-C44A-45E7-BD58-765F32D58E98}" type="datetime1">
              <a:rPr lang="ru-RU" smtClean="0"/>
              <a:t>15.12.2011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EFDE8-4699-4399-B8AB-C812E2CC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15 декабря 2011 года</a:t>
            </a:r>
            <a:endParaRPr lang="ru-RU" dirty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A326A3-BCA0-4A0B-8F39-EBF8B743AA1B}" type="slidenum">
              <a:rPr lang="ru-RU"/>
              <a:pPr/>
              <a:t>1</a:t>
            </a:fld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29600" cy="1371600"/>
          </a:xfrm>
        </p:spPr>
        <p:txBody>
          <a:bodyPr/>
          <a:lstStyle/>
          <a:p>
            <a:pPr eaLnBrk="1" hangingPunct="1"/>
            <a:r>
              <a:rPr lang="ru-RU" sz="4800" dirty="0" smtClean="0"/>
              <a:t>Кредитное качество и стандартизация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429000"/>
            <a:ext cx="5105400" cy="1600200"/>
          </a:xfrm>
        </p:spPr>
        <p:txBody>
          <a:bodyPr/>
          <a:lstStyle/>
          <a:p>
            <a:pPr eaLnBrk="1" hangingPunct="1"/>
            <a:r>
              <a:rPr lang="ru-RU" i="1" dirty="0" smtClean="0"/>
              <a:t>Олег Иванов,</a:t>
            </a:r>
          </a:p>
          <a:p>
            <a:pPr eaLnBrk="1" hangingPunct="1"/>
            <a:r>
              <a:rPr lang="ru-RU" sz="2000" i="1" dirty="0" smtClean="0"/>
              <a:t>Вице-президент Ассоциации региональных банков России</a:t>
            </a:r>
          </a:p>
        </p:txBody>
      </p:sp>
      <p:pic>
        <p:nvPicPr>
          <p:cNvPr id="6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04800" y="1524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1600" i="1" dirty="0" smtClean="0"/>
              <a:t>Заседание Комитета по оценке и кредитным рискам </a:t>
            </a:r>
          </a:p>
          <a:p>
            <a:pPr lvl="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1600" i="1" dirty="0" smtClean="0"/>
              <a:t>Ассоциации региональных банков России</a:t>
            </a:r>
            <a:r>
              <a:rPr kumimoji="0" lang="ru-RU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г. </a:t>
            </a:r>
            <a:r>
              <a:rPr lang="ru-RU" sz="1600" i="1" kern="0" dirty="0" smtClean="0">
                <a:latin typeface="+mn-lt"/>
              </a:rPr>
              <a:t>Мо</a:t>
            </a:r>
            <a:r>
              <a:rPr kumimoji="0" lang="ru-RU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сква</a:t>
            </a:r>
            <a:endParaRPr kumimoji="0" lang="ru-RU" sz="1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  <p:bldP spid="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67550" cy="922337"/>
          </a:xfrm>
        </p:spPr>
        <p:txBody>
          <a:bodyPr/>
          <a:lstStyle/>
          <a:p>
            <a:r>
              <a:rPr lang="ru-RU" dirty="0" smtClean="0"/>
              <a:t>Пробелы регулирования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8291264" cy="4525963"/>
          </a:xfrm>
        </p:spPr>
        <p:txBody>
          <a:bodyPr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Рыночные стандарты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Отсутствие в России стандартной документации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Судебная практика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Отсутствие судебных прецедентов в области рассмотрения споров по сделкам синдицированного кредитования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Недостатки законодательного регулирования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Неясность относительно участия в синдикатах  НПФ, страховщиков и иных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некредитных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организаций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Отсутствие концепции агента по обеспечению (залогу)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Отсутствие института общего собрания кредиторов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Наличие нерешенных вопросов в области налогового регулирования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Недостатки регулирования Центрального банка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Отсутствие четких положений относительно отражения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синдицированных кредитов в учете и отчетности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Отсутствие детальных норм относительно порядка расчета достаточности капитала и резервов </a:t>
            </a:r>
          </a:p>
          <a:p>
            <a:pPr lvl="1"/>
            <a:r>
              <a:rPr lang="ru-RU" sz="1400" dirty="0" smtClean="0">
                <a:latin typeface="Arial" pitchFamily="34" charset="0"/>
                <a:cs typeface="Arial" pitchFamily="34" charset="0"/>
              </a:rPr>
              <a:t>Отражение операций на вторичном рынке и их влияние на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фиеансовые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показатели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F743E-2345-41B9-913E-993835E9F6D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рыночного стандарта: </a:t>
            </a:r>
            <a:br>
              <a:rPr lang="ru-RU" dirty="0" smtClean="0"/>
            </a:br>
            <a:r>
              <a:rPr lang="en-GB" dirty="0" smtClean="0"/>
              <a:t>LMA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62950" cy="4687888"/>
          </a:xfrm>
        </p:spPr>
        <p:txBody>
          <a:bodyPr/>
          <a:lstStyle/>
          <a:p>
            <a:pPr marL="342900" indent="-342900" defTabSz="1073150">
              <a:buFontTx/>
              <a:buChar char="•"/>
            </a:pPr>
            <a:r>
              <a:rPr lang="ru-RU" sz="1400" b="1" dirty="0" smtClean="0"/>
              <a:t>Стандартные формы документации (договоров)</a:t>
            </a:r>
            <a:endParaRPr lang="en-GB" sz="1400" b="1" dirty="0" smtClean="0"/>
          </a:p>
          <a:p>
            <a:pPr marL="342900" indent="-342900" defTabSz="1073150">
              <a:buFontTx/>
              <a:buChar char="•"/>
            </a:pPr>
            <a:endParaRPr lang="en-GB" sz="1400" dirty="0" smtClean="0"/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Investment Grade Primary Documents (6)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Leveraged Finance Facility Agreement (1)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Secondary Trading Documents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err="1" smtClean="0"/>
              <a:t>Intercreditor</a:t>
            </a:r>
            <a:r>
              <a:rPr lang="en-GB" sz="1400" dirty="0" smtClean="0"/>
              <a:t> Agreement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French and German law Primary Documents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Ancillary documents – term sheet, mandate letters, release and reliance letters, co-ordinating committee letters, confidentiality undertakings, non-public information papers etc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The LMA will be researching the possibility of extending its documentation beyond the existing general finance concept to more specific debt sectors – currently real estate and commodity finance</a:t>
            </a:r>
          </a:p>
          <a:p>
            <a:pPr marL="525463" lvl="1" indent="-304800" defTabSz="1073150"/>
            <a:endParaRPr lang="en-GB" sz="1400" dirty="0" smtClean="0"/>
          </a:p>
          <a:p>
            <a:pPr marL="342900" indent="-342900" defTabSz="1073150">
              <a:buFontTx/>
              <a:buChar char="•"/>
            </a:pPr>
            <a:r>
              <a:rPr lang="ru-RU" sz="1400" b="1" dirty="0" smtClean="0"/>
              <a:t>Обобщение рыночной практики и руководства</a:t>
            </a:r>
            <a:endParaRPr lang="en-GB" sz="1400" b="1" dirty="0" smtClean="0"/>
          </a:p>
          <a:p>
            <a:pPr marL="342900" indent="-342900" defTabSz="1073150">
              <a:buFontTx/>
              <a:buChar char="•"/>
            </a:pPr>
            <a:endParaRPr lang="en-GB" sz="1400" dirty="0" smtClean="0"/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User Guide for Secondary Trading Documentation 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Guidelines on "Transparency and the use of information"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Checklist  of pre/post trade issues</a:t>
            </a:r>
          </a:p>
          <a:p>
            <a:pPr marL="525463" lvl="1" indent="-304800" defTabSz="1073150">
              <a:buFontTx/>
              <a:buChar char="–"/>
            </a:pPr>
            <a:r>
              <a:rPr lang="en-GB" sz="1400" dirty="0" smtClean="0"/>
              <a:t>Glossary of terms for Syndicated Loans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Стандартизация кредитов МСП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Признание комиссии за выдачу</a:t>
            </a:r>
          </a:p>
          <a:p>
            <a:r>
              <a:rPr lang="ru-RU" dirty="0" smtClean="0"/>
              <a:t>Признание компенсации за досрочное погашение</a:t>
            </a:r>
          </a:p>
          <a:p>
            <a:r>
              <a:rPr lang="ru-RU" dirty="0" smtClean="0"/>
              <a:t>Стандартизация условий выдачи, обслуживания, досрочного возврата</a:t>
            </a:r>
          </a:p>
          <a:p>
            <a:r>
              <a:rPr lang="ru-RU" dirty="0" smtClean="0"/>
              <a:t>Создание платформы для </a:t>
            </a:r>
            <a:r>
              <a:rPr lang="ru-RU" dirty="0" err="1" smtClean="0"/>
              <a:t>секьюритизации</a:t>
            </a:r>
            <a:r>
              <a:rPr lang="ru-RU" dirty="0" smtClean="0"/>
              <a:t> (планы </a:t>
            </a:r>
            <a:r>
              <a:rPr lang="ru-RU" dirty="0" err="1" smtClean="0"/>
              <a:t>МСП-банка</a:t>
            </a:r>
            <a:r>
              <a:rPr lang="ru-RU" dirty="0" smtClean="0"/>
              <a:t>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Стандартизация кредитного качества и рефинансирование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 залог ценных бумаг, выпущенных в результате </a:t>
            </a:r>
            <a:r>
              <a:rPr lang="ru-RU" dirty="0" err="1" smtClean="0"/>
              <a:t>секьюритизации</a:t>
            </a:r>
            <a:r>
              <a:rPr lang="ru-RU" dirty="0" smtClean="0"/>
              <a:t> кредитов МСП и </a:t>
            </a:r>
            <a:r>
              <a:rPr lang="ru-RU" dirty="0" err="1" smtClean="0"/>
              <a:t>потребкредитов</a:t>
            </a:r>
            <a:endParaRPr lang="ru-RU" dirty="0" smtClean="0"/>
          </a:p>
          <a:p>
            <a:r>
              <a:rPr lang="ru-RU" dirty="0" smtClean="0"/>
              <a:t>Под залог долей участия в синдицированном кредите (312-П)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Кредитное качество и банковское регулирование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Уточнение требований по созданию резервов и расчету капитала (254-П, 2613-У)</a:t>
            </a:r>
          </a:p>
          <a:p>
            <a:r>
              <a:rPr lang="ru-RU" sz="1800" dirty="0" smtClean="0"/>
              <a:t>Уточнение требований по расчету достаточности капитала (110-И, 2612-У)</a:t>
            </a:r>
          </a:p>
          <a:p>
            <a:r>
              <a:rPr lang="ru-RU" sz="1800" dirty="0" smtClean="0"/>
              <a:t>Сокращение перечня активов с повышенным риском</a:t>
            </a:r>
          </a:p>
          <a:p>
            <a:r>
              <a:rPr lang="ru-RU" sz="1800" dirty="0" smtClean="0"/>
              <a:t>Широкое использование внешних рейтингов для оценки качества кредитного портфеля и отнесения ссуд к категориям качества</a:t>
            </a:r>
          </a:p>
          <a:p>
            <a:r>
              <a:rPr lang="ru-RU" sz="1800" dirty="0" smtClean="0"/>
              <a:t>Формирование статистки «дефолтов» в корпоративном секторе</a:t>
            </a:r>
          </a:p>
          <a:p>
            <a:endParaRPr lang="ru-RU" sz="18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610600" cy="1216025"/>
          </a:xfrm>
        </p:spPr>
        <p:txBody>
          <a:bodyPr/>
          <a:lstStyle/>
          <a:p>
            <a:r>
              <a:rPr lang="ru-RU" sz="3200" dirty="0" smtClean="0"/>
              <a:t>Изменение законодательства: </a:t>
            </a:r>
            <a:br>
              <a:rPr lang="ru-RU" sz="3200" dirty="0" smtClean="0"/>
            </a:br>
            <a:r>
              <a:rPr lang="ru-RU" sz="2800" dirty="0" smtClean="0"/>
              <a:t>мониторинг исполнения Стратегии-2015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Потребительский кредит</a:t>
            </a:r>
          </a:p>
          <a:p>
            <a:r>
              <a:rPr lang="ru-RU" sz="2400" dirty="0" smtClean="0"/>
              <a:t>Особенное регулирование ипотечного кредитования</a:t>
            </a:r>
          </a:p>
          <a:p>
            <a:r>
              <a:rPr lang="ru-RU" sz="2400" dirty="0" smtClean="0"/>
              <a:t>Общее собрание кредиторов</a:t>
            </a:r>
          </a:p>
          <a:p>
            <a:r>
              <a:rPr lang="ru-RU" sz="2400" dirty="0" smtClean="0"/>
              <a:t>Управляющий залогами</a:t>
            </a:r>
          </a:p>
          <a:p>
            <a:r>
              <a:rPr lang="ru-RU" sz="2400" dirty="0" smtClean="0"/>
              <a:t>Регистрация залогов  автомототранспорта</a:t>
            </a:r>
          </a:p>
          <a:p>
            <a:r>
              <a:rPr lang="ru-RU" sz="2400" dirty="0" err="1" smtClean="0"/>
              <a:t>Секьюритизация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неипотечных</a:t>
            </a:r>
            <a:r>
              <a:rPr lang="ru-RU" sz="2400" dirty="0" smtClean="0"/>
              <a:t> активов</a:t>
            </a:r>
          </a:p>
          <a:p>
            <a:r>
              <a:rPr lang="ru-RU" sz="2400" dirty="0" smtClean="0"/>
              <a:t>Проектное финансирование</a:t>
            </a:r>
          </a:p>
          <a:p>
            <a:r>
              <a:rPr lang="ru-RU" sz="2400" dirty="0" smtClean="0"/>
              <a:t>Залог банковских счетов и прав требования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«Кредитная инициатива»</a:t>
            </a:r>
            <a:br>
              <a:rPr lang="ru-RU" dirty="0" smtClean="0"/>
            </a:br>
            <a:r>
              <a:rPr lang="ru-RU" dirty="0" smtClean="0"/>
              <a:t>Ассоциации «Россия»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Универсальная форма предоставления информации заемщику (паспорт кредита)</a:t>
            </a:r>
          </a:p>
          <a:p>
            <a:r>
              <a:rPr lang="ru-RU" sz="2000" dirty="0" smtClean="0"/>
              <a:t>Стандартизация банковских вознаграждений</a:t>
            </a:r>
          </a:p>
          <a:p>
            <a:r>
              <a:rPr lang="ru-RU" sz="2000" dirty="0" smtClean="0"/>
              <a:t>Стандартизация кредитных договоров и документации</a:t>
            </a:r>
          </a:p>
          <a:p>
            <a:pPr lvl="1"/>
            <a:r>
              <a:rPr lang="ru-RU" sz="1800" dirty="0" smtClean="0"/>
              <a:t>Потребительский кредит</a:t>
            </a:r>
          </a:p>
          <a:p>
            <a:pPr lvl="1"/>
            <a:r>
              <a:rPr lang="ru-RU" sz="1800" dirty="0" smtClean="0"/>
              <a:t>Кредит МСП</a:t>
            </a:r>
          </a:p>
          <a:p>
            <a:pPr lvl="1"/>
            <a:r>
              <a:rPr lang="ru-RU" sz="1800" dirty="0" smtClean="0"/>
              <a:t>Синдицированный кредит</a:t>
            </a:r>
          </a:p>
          <a:p>
            <a:r>
              <a:rPr lang="ru-RU" sz="2000" dirty="0" smtClean="0"/>
              <a:t>Изменение нормативного регулирования (стандарты оценки кредитного качества, достаточность капитала, резервы) </a:t>
            </a:r>
          </a:p>
          <a:p>
            <a:r>
              <a:rPr lang="ru-RU" sz="2000" dirty="0" smtClean="0"/>
              <a:t>Новые возможности рефинансирования в ЦБ РФ</a:t>
            </a:r>
          </a:p>
          <a:p>
            <a:r>
              <a:rPr lang="ru-RU" sz="2000" dirty="0" smtClean="0"/>
              <a:t>Рекомендации по работе с жалобами клиентов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E07DF3C-05AF-486F-9A57-38680B942EE8}" type="slidenum">
              <a:rPr lang="ru-RU"/>
              <a:pPr/>
              <a:t>2</a:t>
            </a:fld>
            <a:endParaRPr lang="ru-RU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Банковский сектор России;</a:t>
            </a:r>
            <a:br>
              <a:rPr lang="ru-RU" sz="3600" dirty="0" smtClean="0"/>
            </a:br>
            <a:r>
              <a:rPr lang="ru-RU" sz="3600" dirty="0" smtClean="0"/>
              <a:t>кредит – 19,5 трлн. рублей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19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631" y="1905000"/>
            <a:ext cx="88683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922337"/>
          </a:xfrm>
        </p:spPr>
        <p:txBody>
          <a:bodyPr/>
          <a:lstStyle/>
          <a:p>
            <a:r>
              <a:rPr lang="ru-RU" dirty="0" smtClean="0"/>
              <a:t>Корпоративное кредитование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F743E-2345-41B9-913E-993835E9F6D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600200" y="1905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Корпоративный кредит, 562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млрд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долл.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4495800" y="2514600"/>
          <a:ext cx="3657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0" y="2209800"/>
          <a:ext cx="4419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922337"/>
          </a:xfrm>
        </p:spPr>
        <p:txBody>
          <a:bodyPr/>
          <a:lstStyle/>
          <a:p>
            <a:r>
              <a:rPr lang="ru-RU" dirty="0" smtClean="0"/>
              <a:t>Синдицированное кредитование в России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F743E-2345-41B9-913E-993835E9F6D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81000" y="1981200"/>
          <a:ext cx="8458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1676400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млрд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долл.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67544" y="4293096"/>
          <a:ext cx="2581280" cy="242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6372200" y="4581128"/>
          <a:ext cx="2448272" cy="227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3923928" y="4365104"/>
          <a:ext cx="2232248" cy="233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Новеллы регулирования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Игнорирование интересов кредиторов</a:t>
            </a:r>
          </a:p>
          <a:p>
            <a:pPr lvl="1"/>
            <a:r>
              <a:rPr lang="ru-RU" sz="1800" dirty="0" smtClean="0"/>
              <a:t>Изменения ст. 809-810 ГК (право потребителя на досрочное погашение займа/кредита)</a:t>
            </a:r>
          </a:p>
          <a:p>
            <a:pPr lvl="1"/>
            <a:r>
              <a:rPr lang="ru-RU" sz="1800" dirty="0" smtClean="0"/>
              <a:t>Запрет комиссий за досрочное погашение</a:t>
            </a:r>
          </a:p>
          <a:p>
            <a:pPr lvl="1"/>
            <a:endParaRPr lang="ru-RU" sz="1800" dirty="0" smtClean="0"/>
          </a:p>
          <a:p>
            <a:r>
              <a:rPr lang="ru-RU" sz="2000" dirty="0" smtClean="0"/>
              <a:t>Высший Арбитражный суд – законодатель в кредитной сфере </a:t>
            </a:r>
          </a:p>
          <a:p>
            <a:pPr lvl="1"/>
            <a:r>
              <a:rPr lang="ru-RU" sz="1800" dirty="0" smtClean="0"/>
              <a:t>Информационное письмо ВАС № 146 от 13 сентября 2011 г.</a:t>
            </a:r>
          </a:p>
          <a:p>
            <a:pPr lvl="1"/>
            <a:r>
              <a:rPr lang="ru-RU" sz="1800" dirty="0" smtClean="0"/>
              <a:t>Информационное письмо ВАС № 147 от 13 сентября 2011 г.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Стандартизация </a:t>
            </a:r>
            <a:br>
              <a:rPr lang="ru-RU" dirty="0" smtClean="0"/>
            </a:br>
            <a:r>
              <a:rPr lang="ru-RU" dirty="0" smtClean="0"/>
              <a:t>банковских вознаграждений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r>
              <a:rPr lang="ru-RU" sz="2400" dirty="0" smtClean="0"/>
              <a:t>Проценты</a:t>
            </a:r>
          </a:p>
          <a:p>
            <a:pPr lvl="1"/>
            <a:r>
              <a:rPr lang="ru-RU" sz="2000" dirty="0" smtClean="0"/>
              <a:t>Виды условия о процентах</a:t>
            </a:r>
          </a:p>
          <a:p>
            <a:pPr lvl="1"/>
            <a:r>
              <a:rPr lang="ru-RU" sz="2000" dirty="0" smtClean="0"/>
              <a:t>Плавающая процентная ставка</a:t>
            </a:r>
            <a:endParaRPr lang="en-US" sz="2000" dirty="0" smtClean="0"/>
          </a:p>
          <a:p>
            <a:pPr lvl="1"/>
            <a:r>
              <a:rPr lang="ru-RU" sz="2000" dirty="0" smtClean="0"/>
              <a:t>Авансовая уплата процентов</a:t>
            </a:r>
          </a:p>
          <a:p>
            <a:r>
              <a:rPr lang="ru-RU" sz="2400" dirty="0" smtClean="0"/>
              <a:t>Комиссии (незаконные)</a:t>
            </a:r>
          </a:p>
          <a:p>
            <a:pPr lvl="1"/>
            <a:r>
              <a:rPr lang="ru-RU" sz="2000" dirty="0" smtClean="0"/>
              <a:t>Комиссия за открытие и ведение ссудного счета</a:t>
            </a:r>
          </a:p>
          <a:p>
            <a:pPr lvl="1"/>
            <a:r>
              <a:rPr lang="ru-RU" sz="2000" dirty="0" smtClean="0"/>
              <a:t>Комиссия за выдачу кредита</a:t>
            </a:r>
          </a:p>
          <a:p>
            <a:pPr lvl="1"/>
            <a:r>
              <a:rPr lang="ru-RU" sz="2000" dirty="0" smtClean="0"/>
              <a:t>Комиссия за досрочное погашение</a:t>
            </a:r>
          </a:p>
          <a:p>
            <a:r>
              <a:rPr lang="ru-RU" sz="2400" dirty="0" smtClean="0"/>
              <a:t>Компенсации, возмещение расходов и убытков</a:t>
            </a:r>
          </a:p>
          <a:p>
            <a:r>
              <a:rPr lang="ru-RU" sz="2400" dirty="0" smtClean="0"/>
              <a:t>Формула ВАС РФ: «Нет услуги – нет комиссии»</a:t>
            </a:r>
          </a:p>
          <a:p>
            <a:r>
              <a:rPr lang="ru-RU" sz="2400" dirty="0" smtClean="0"/>
              <a:t>Учет международного опыта</a:t>
            </a:r>
          </a:p>
          <a:p>
            <a:endParaRPr lang="ru-RU" sz="2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14600" y="61722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Стандартные </a:t>
            </a:r>
            <a:br>
              <a:rPr lang="ru-RU" dirty="0" smtClean="0"/>
            </a:br>
            <a:r>
              <a:rPr lang="ru-RU" dirty="0" smtClean="0"/>
              <a:t>кредитные договоры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Потребительский кредит</a:t>
            </a:r>
          </a:p>
          <a:p>
            <a:pPr lvl="1"/>
            <a:r>
              <a:rPr lang="ru-RU" dirty="0" smtClean="0"/>
              <a:t>Срочный кредит</a:t>
            </a:r>
          </a:p>
          <a:p>
            <a:pPr lvl="1"/>
            <a:r>
              <a:rPr lang="ru-RU" dirty="0" smtClean="0"/>
              <a:t>Кредитная карта</a:t>
            </a:r>
          </a:p>
          <a:p>
            <a:pPr lvl="1"/>
            <a:r>
              <a:rPr lang="ru-RU" dirty="0" smtClean="0"/>
              <a:t>Ипотечный кредит</a:t>
            </a:r>
          </a:p>
          <a:p>
            <a:r>
              <a:rPr lang="ru-RU" dirty="0" smtClean="0"/>
              <a:t>Кредит малому бизнесу</a:t>
            </a:r>
          </a:p>
          <a:p>
            <a:r>
              <a:rPr lang="ru-RU" dirty="0" smtClean="0"/>
              <a:t>Синдицированный кредит</a:t>
            </a:r>
          </a:p>
          <a:p>
            <a:pPr lvl="1"/>
            <a:r>
              <a:rPr lang="ru-RU" dirty="0" smtClean="0"/>
              <a:t>Международный стандарт – договор Ассоциации кредитного рынка (</a:t>
            </a:r>
            <a:r>
              <a:rPr lang="en-US" dirty="0" smtClean="0"/>
              <a:t>LMA)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Комитет и экспертная группа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Комитет по синдицированному кредитованию – более 25 банков</a:t>
            </a:r>
            <a:r>
              <a:rPr lang="en-US" sz="2400" dirty="0" smtClean="0"/>
              <a:t> </a:t>
            </a:r>
            <a:r>
              <a:rPr lang="ru-RU" sz="2400" dirty="0" smtClean="0"/>
              <a:t>и международных партнеров (</a:t>
            </a:r>
            <a:r>
              <a:rPr lang="en-US" sz="2400" dirty="0" err="1" smtClean="0"/>
              <a:t>KfW</a:t>
            </a:r>
            <a:r>
              <a:rPr lang="en-US" sz="2400" dirty="0" smtClean="0"/>
              <a:t>, EBRD, LMA)</a:t>
            </a:r>
            <a:endParaRPr lang="ru-RU" sz="2400" dirty="0" smtClean="0"/>
          </a:p>
          <a:p>
            <a:r>
              <a:rPr lang="ru-RU" sz="2400" dirty="0" smtClean="0"/>
              <a:t>Юридическая экспертная группа – 12 ведущих мировых юридических и налоговых консультантов</a:t>
            </a:r>
          </a:p>
          <a:p>
            <a:r>
              <a:rPr lang="ru-RU" sz="2400" dirty="0" smtClean="0"/>
              <a:t>Сотрудничество с Национальной валютной Ассоциаций (ставка </a:t>
            </a:r>
            <a:r>
              <a:rPr lang="en-US" sz="2400" dirty="0" err="1" smtClean="0"/>
              <a:t>MosPrime</a:t>
            </a:r>
            <a:r>
              <a:rPr lang="en-US" sz="2400" dirty="0" smtClean="0"/>
              <a:t>)</a:t>
            </a:r>
          </a:p>
          <a:p>
            <a:r>
              <a:rPr lang="ru-RU" sz="2400" dirty="0" smtClean="0"/>
              <a:t>Участие ВАС РФ, Минфина и ЦБ РФ</a:t>
            </a:r>
            <a:endParaRPr lang="en-US" sz="24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15 декабря 2011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03232" cy="922337"/>
          </a:xfrm>
        </p:spPr>
        <p:txBody>
          <a:bodyPr/>
          <a:lstStyle/>
          <a:p>
            <a:r>
              <a:rPr lang="ru-RU" dirty="0" smtClean="0"/>
              <a:t>Проблемы становления синдицированного кредита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80920" cy="5256584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Деление рынка на внешний и внутренний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Пробелы правового регулирования в области синдицированного кредитования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Отсутствие объединения участников рынка синдицированного кредитования института – аналога европейской организации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LMA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который поддерживал бы открытое и эффективное взаимодействие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между участниками рынка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Недостаток опыта у российских банков в области синдицированного кредитования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Ограниченный опыт сотрудничества между российскими банками («Дружба дружбой, а денежки – врозь»)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F743E-2345-41B9-913E-993835E9F6D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672</TotalTime>
  <Words>755</Words>
  <Application>Microsoft Office PowerPoint</Application>
  <PresentationFormat>Экран (4:3)</PresentationFormat>
  <Paragraphs>146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Profile</vt:lpstr>
      <vt:lpstr>Кредитное качество и стандартизация</vt:lpstr>
      <vt:lpstr>Банковский сектор России; кредит – 19,5 трлн. рублей</vt:lpstr>
      <vt:lpstr>Корпоративное кредитование</vt:lpstr>
      <vt:lpstr>Синдицированное кредитование в России</vt:lpstr>
      <vt:lpstr>Новеллы регулирования</vt:lpstr>
      <vt:lpstr>Стандартизация  банковских вознаграждений</vt:lpstr>
      <vt:lpstr>Стандартные  кредитные договоры</vt:lpstr>
      <vt:lpstr>Комитет и экспертная группа</vt:lpstr>
      <vt:lpstr>Проблемы становления синдицированного кредита</vt:lpstr>
      <vt:lpstr>Пробелы регулирования</vt:lpstr>
      <vt:lpstr>Пример рыночного стандарта:  LMA Documentation</vt:lpstr>
      <vt:lpstr>Стандартизация кредитов МСП</vt:lpstr>
      <vt:lpstr>Стандартизация кредитного качества и рефинансирование</vt:lpstr>
      <vt:lpstr>Кредитное качество и банковское регулирование</vt:lpstr>
      <vt:lpstr>Изменение законодательства:  мониторинг исполнения Стратегии-2015</vt:lpstr>
      <vt:lpstr>«Кредитная инициатива» Ассоциации «Россия»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v.plotnikova</cp:lastModifiedBy>
  <cp:revision>138</cp:revision>
  <cp:lastPrinted>1601-01-01T00:00:00Z</cp:lastPrinted>
  <dcterms:created xsi:type="dcterms:W3CDTF">1601-01-01T00:00:00Z</dcterms:created>
  <dcterms:modified xsi:type="dcterms:W3CDTF">2011-12-15T06:08:14Z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