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8" r:id="rId2"/>
    <p:sldMasterId id="2147483780" r:id="rId3"/>
  </p:sldMasterIdLst>
  <p:notesMasterIdLst>
    <p:notesMasterId r:id="rId23"/>
  </p:notesMasterIdLst>
  <p:sldIdLst>
    <p:sldId id="256" r:id="rId4"/>
    <p:sldId id="272" r:id="rId5"/>
    <p:sldId id="273" r:id="rId6"/>
    <p:sldId id="274" r:id="rId7"/>
    <p:sldId id="271" r:id="rId8"/>
    <p:sldId id="283" r:id="rId9"/>
    <p:sldId id="284" r:id="rId10"/>
    <p:sldId id="288" r:id="rId11"/>
    <p:sldId id="289" r:id="rId12"/>
    <p:sldId id="286" r:id="rId13"/>
    <p:sldId id="287" r:id="rId14"/>
    <p:sldId id="285" r:id="rId15"/>
    <p:sldId id="277" r:id="rId16"/>
    <p:sldId id="278" r:id="rId17"/>
    <p:sldId id="290" r:id="rId18"/>
    <p:sldId id="282" r:id="rId19"/>
    <p:sldId id="281" r:id="rId20"/>
    <p:sldId id="280" r:id="rId21"/>
    <p:sldId id="258" r:id="rId22"/>
  </p:sldIdLst>
  <p:sldSz cx="9144000" cy="6858000" type="screen4x3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F9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21691\Documents\Requests\DeLicense\Apprais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21691\Documents\Requests\DeLicense\Apprais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743572429678724E-2"/>
          <c:y val="1.5797665369649806E-2"/>
          <c:w val="0.91906614635400752"/>
          <c:h val="0.6705035897750136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Убыт_КО!$C$2</c:f>
              <c:strCache>
                <c:ptCount val="1"/>
                <c:pt idx="0">
                  <c:v>Число убыточных КО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3175">
              <a:gradFill>
                <a:gsLst>
                  <a:gs pos="0">
                    <a:srgbClr val="FF0000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-1.5141671647479911E-4"/>
                  <c:y val="-1.6267914209468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141671647479911E-4"/>
                  <c:y val="-1.74524209578405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522032518212473E-3"/>
                  <c:y val="-1.81688795176755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00962138083166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75537393594778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60047577768540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6824954200555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8305546444035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014858737411361E-16"/>
                  <c:y val="-3.8077685667765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4.93304171349760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6.68157572803054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Убыт_КО!$A$3:$A$13</c:f>
              <c:numCache>
                <c:formatCode>dd/mm/yyyy</c:formatCode>
                <c:ptCount val="11"/>
                <c:pt idx="0">
                  <c:v>38718</c:v>
                </c:pt>
                <c:pt idx="1">
                  <c:v>39083</c:v>
                </c:pt>
                <c:pt idx="2">
                  <c:v>39448</c:v>
                </c:pt>
                <c:pt idx="3">
                  <c:v>39814</c:v>
                </c:pt>
                <c:pt idx="4">
                  <c:v>40179</c:v>
                </c:pt>
                <c:pt idx="5">
                  <c:v>40544</c:v>
                </c:pt>
                <c:pt idx="6">
                  <c:v>40909</c:v>
                </c:pt>
                <c:pt idx="7">
                  <c:v>41275</c:v>
                </c:pt>
                <c:pt idx="8">
                  <c:v>41640</c:v>
                </c:pt>
                <c:pt idx="9">
                  <c:v>42005</c:v>
                </c:pt>
                <c:pt idx="10">
                  <c:v>42370</c:v>
                </c:pt>
              </c:numCache>
            </c:numRef>
          </c:cat>
          <c:val>
            <c:numRef>
              <c:f>Убыт_КО!$C$3:$C$13</c:f>
              <c:numCache>
                <c:formatCode>#,##0</c:formatCode>
                <c:ptCount val="11"/>
                <c:pt idx="0">
                  <c:v>14</c:v>
                </c:pt>
                <c:pt idx="1">
                  <c:v>18</c:v>
                </c:pt>
                <c:pt idx="2">
                  <c:v>11</c:v>
                </c:pt>
                <c:pt idx="3">
                  <c:v>56</c:v>
                </c:pt>
                <c:pt idx="4">
                  <c:v>120</c:v>
                </c:pt>
                <c:pt idx="5">
                  <c:v>81</c:v>
                </c:pt>
                <c:pt idx="6">
                  <c:v>50</c:v>
                </c:pt>
                <c:pt idx="7">
                  <c:v>55</c:v>
                </c:pt>
                <c:pt idx="8">
                  <c:v>88</c:v>
                </c:pt>
                <c:pt idx="9">
                  <c:v>126</c:v>
                </c:pt>
                <c:pt idx="10">
                  <c:v>180</c:v>
                </c:pt>
              </c:numCache>
            </c:numRef>
          </c:val>
        </c:ser>
        <c:ser>
          <c:idx val="0"/>
          <c:order val="1"/>
          <c:tx>
            <c:strRef>
              <c:f>Убыт_КО!$B$2</c:f>
              <c:strCache>
                <c:ptCount val="1"/>
                <c:pt idx="0">
                  <c:v>Число действующих КО</c:v>
                </c:pt>
              </c:strCache>
            </c:strRef>
          </c:tx>
          <c:spPr>
            <a:gradFill>
              <a:gsLst>
                <a:gs pos="0">
                  <a:schemeClr val="tx2">
                    <a:lumMod val="90000"/>
                    <a:lumOff val="10000"/>
                    <a:alpha val="95000"/>
                  </a:schemeClr>
                </a:gs>
                <a:gs pos="100000">
                  <a:schemeClr val="tx2">
                    <a:lumMod val="25000"/>
                    <a:lumOff val="75000"/>
                    <a:alpha val="9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rgbClr val="005A9E">
                      <a:alpha val="80000"/>
                    </a:srgbClr>
                  </a:gs>
                  <a:gs pos="100000">
                    <a:srgbClr val="005A9E">
                      <a:alpha val="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Убыт_КО!$A$3:$A$13</c:f>
              <c:numCache>
                <c:formatCode>dd/mm/yyyy</c:formatCode>
                <c:ptCount val="11"/>
                <c:pt idx="0">
                  <c:v>38718</c:v>
                </c:pt>
                <c:pt idx="1">
                  <c:v>39083</c:v>
                </c:pt>
                <c:pt idx="2">
                  <c:v>39448</c:v>
                </c:pt>
                <c:pt idx="3">
                  <c:v>39814</c:v>
                </c:pt>
                <c:pt idx="4">
                  <c:v>40179</c:v>
                </c:pt>
                <c:pt idx="5">
                  <c:v>40544</c:v>
                </c:pt>
                <c:pt idx="6">
                  <c:v>40909</c:v>
                </c:pt>
                <c:pt idx="7">
                  <c:v>41275</c:v>
                </c:pt>
                <c:pt idx="8">
                  <c:v>41640</c:v>
                </c:pt>
                <c:pt idx="9">
                  <c:v>42005</c:v>
                </c:pt>
                <c:pt idx="10">
                  <c:v>42370</c:v>
                </c:pt>
              </c:numCache>
            </c:numRef>
          </c:cat>
          <c:val>
            <c:numRef>
              <c:f>Убыт_КО!$B$3:$B$13</c:f>
              <c:numCache>
                <c:formatCode>#,##0</c:formatCode>
                <c:ptCount val="11"/>
                <c:pt idx="0">
                  <c:v>1253</c:v>
                </c:pt>
                <c:pt idx="1">
                  <c:v>1188</c:v>
                </c:pt>
                <c:pt idx="2">
                  <c:v>1134</c:v>
                </c:pt>
                <c:pt idx="3">
                  <c:v>1106</c:v>
                </c:pt>
                <c:pt idx="4">
                  <c:v>1058</c:v>
                </c:pt>
                <c:pt idx="5">
                  <c:v>1012</c:v>
                </c:pt>
                <c:pt idx="6">
                  <c:v>978</c:v>
                </c:pt>
                <c:pt idx="7">
                  <c:v>956</c:v>
                </c:pt>
                <c:pt idx="8">
                  <c:v>923</c:v>
                </c:pt>
                <c:pt idx="9">
                  <c:v>834</c:v>
                </c:pt>
                <c:pt idx="10">
                  <c:v>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25186448"/>
        <c:axId val="425180176"/>
      </c:barChart>
      <c:lineChart>
        <c:grouping val="standard"/>
        <c:varyColors val="0"/>
        <c:ser>
          <c:idx val="2"/>
          <c:order val="2"/>
          <c:tx>
            <c:strRef>
              <c:f>Убыт_КО!$D$2</c:f>
              <c:strCache>
                <c:ptCount val="1"/>
                <c:pt idx="0">
                  <c:v>Доля убыточных КО (правая шкала)</c:v>
                </c:pt>
              </c:strCache>
            </c:strRef>
          </c:tx>
          <c:spPr>
            <a:ln w="34925">
              <a:gradFill>
                <a:gsLst>
                  <a:gs pos="0">
                    <a:srgbClr val="FF0000"/>
                  </a:gs>
                  <a:gs pos="70000">
                    <a:srgbClr val="FF0000">
                      <a:lumMod val="90000"/>
                      <a:lumOff val="10000"/>
                    </a:srgbClr>
                  </a:gs>
                  <a:gs pos="100000">
                    <a:srgbClr val="FF0000">
                      <a:lumMod val="45000"/>
                      <a:lumOff val="55000"/>
                    </a:srgbClr>
                  </a:gs>
                </a:gsLst>
                <a:lin ang="5400000" scaled="0"/>
              </a:gra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9.7566418059128662E-2"/>
                  <c:y val="-1.882208238614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Убыт_КО!$D$3:$D$13</c:f>
              <c:numCache>
                <c:formatCode>0.00%</c:formatCode>
                <c:ptCount val="11"/>
                <c:pt idx="0">
                  <c:v>1.11731843575419E-2</c:v>
                </c:pt>
                <c:pt idx="1">
                  <c:v>1.5151515151515181E-2</c:v>
                </c:pt>
                <c:pt idx="2">
                  <c:v>9.7001763668430347E-3</c:v>
                </c:pt>
                <c:pt idx="3">
                  <c:v>5.0632911392405132E-2</c:v>
                </c:pt>
                <c:pt idx="4">
                  <c:v>0.11342155009451796</c:v>
                </c:pt>
                <c:pt idx="5">
                  <c:v>8.0039525691700003E-2</c:v>
                </c:pt>
                <c:pt idx="6">
                  <c:v>5.1124744376278057E-2</c:v>
                </c:pt>
                <c:pt idx="7">
                  <c:v>5.7531380753138114E-2</c:v>
                </c:pt>
                <c:pt idx="8">
                  <c:v>9.5341278439870017E-2</c:v>
                </c:pt>
                <c:pt idx="9">
                  <c:v>0.15107913669064749</c:v>
                </c:pt>
                <c:pt idx="10">
                  <c:v>0.24556616643929333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177432"/>
        <c:axId val="425184488"/>
      </c:lineChart>
      <c:dateAx>
        <c:axId val="425186448"/>
        <c:scaling>
          <c:orientation val="minMax"/>
        </c:scaling>
        <c:delete val="0"/>
        <c:axPos val="b"/>
        <c:numFmt formatCode="d/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25180176"/>
        <c:crosses val="autoZero"/>
        <c:auto val="1"/>
        <c:lblOffset val="100"/>
        <c:baseTimeUnit val="years"/>
      </c:dateAx>
      <c:valAx>
        <c:axId val="425180176"/>
        <c:scaling>
          <c:orientation val="minMax"/>
          <c:max val="13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crossAx val="425186448"/>
        <c:crosses val="autoZero"/>
        <c:crossBetween val="between"/>
        <c:majorUnit val="200"/>
        <c:minorUnit val="50"/>
      </c:valAx>
      <c:valAx>
        <c:axId val="425184488"/>
        <c:scaling>
          <c:orientation val="minMax"/>
          <c:max val="0.26"/>
        </c:scaling>
        <c:delete val="0"/>
        <c:axPos val="r"/>
        <c:numFmt formatCode="0%" sourceLinked="0"/>
        <c:majorTickMark val="out"/>
        <c:minorTickMark val="none"/>
        <c:tickLblPos val="nextTo"/>
        <c:crossAx val="425177432"/>
        <c:crosses val="max"/>
        <c:crossBetween val="between"/>
        <c:majorUnit val="2.0000000000000011E-2"/>
      </c:valAx>
      <c:catAx>
        <c:axId val="425177432"/>
        <c:scaling>
          <c:orientation val="minMax"/>
        </c:scaling>
        <c:delete val="1"/>
        <c:axPos val="b"/>
        <c:majorTickMark val="out"/>
        <c:minorTickMark val="none"/>
        <c:tickLblPos val="none"/>
        <c:crossAx val="42518448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2621726739603096E-2"/>
          <c:y val="0.79438544890059937"/>
          <c:w val="0.94550349523141286"/>
          <c:h val="0.2056145510994005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25842261520589"/>
          <c:y val="2.4932249322493251E-2"/>
          <c:w val="0.9217763109221575"/>
          <c:h val="0.54170226292485069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ФинРез!$C$3</c:f>
              <c:strCache>
                <c:ptCount val="1"/>
                <c:pt idx="0">
                  <c:v>Финансовый результат банков, млрд руб.
(левая шкала)</c:v>
                </c:pt>
              </c:strCache>
            </c:strRef>
          </c:tx>
          <c:spPr>
            <a:gradFill>
              <a:gsLst>
                <a:gs pos="40000">
                  <a:schemeClr val="tx2">
                    <a:alpha val="85000"/>
                    <a:lumMod val="45000"/>
                    <a:lumOff val="55000"/>
                  </a:schemeClr>
                </a:gs>
                <a:gs pos="0">
                  <a:schemeClr val="tx2">
                    <a:lumMod val="75000"/>
                    <a:lumOff val="25000"/>
                    <a:alpha val="85000"/>
                  </a:schemeClr>
                </a:gs>
                <a:gs pos="100000">
                  <a:schemeClr val="tx2">
                    <a:lumMod val="25000"/>
                    <a:lumOff val="75000"/>
                    <a:alpha val="90000"/>
                  </a:schemeClr>
                </a:gs>
              </a:gsLst>
              <a:lin ang="5400000" scaled="1"/>
            </a:gra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2189135535101964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1">
                        <a:solidFill>
                          <a:schemeClr val="tx1"/>
                        </a:solidFill>
                      </a:rPr>
                      <a:t>+41,8%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2189135535101964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1">
                        <a:solidFill>
                          <a:schemeClr val="tx1"/>
                        </a:solidFill>
                      </a:rPr>
                      <a:t>+36,7%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498347421685412E-4"/>
                  <c:y val="7.0153673164035524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-19,4%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069485713499413E-4"/>
                  <c:y val="7.1240911087604941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-49,9%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3.6094567767551303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1">
                        <a:solidFill>
                          <a:schemeClr val="tx1"/>
                        </a:solidFill>
                      </a:rPr>
                      <a:t>+179,5%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7.2189135535101964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1">
                        <a:solidFill>
                          <a:schemeClr val="tx1"/>
                        </a:solidFill>
                      </a:rPr>
                      <a:t>+47,9%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1463833440651852E-3"/>
                  <c:y val="7.2189135535101964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1">
                        <a:solidFill>
                          <a:schemeClr val="tx1"/>
                        </a:solidFill>
                      </a:rPr>
                      <a:t>+19,3%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7.2189135535101964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-1,8%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753372687809981E-7"/>
                  <c:y val="5.6996876371699784E-3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-40,7%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0014858737411269E-16"/>
                  <c:y val="4.1804182952879633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-67,4%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ФинРез!$A$4:$A$16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ФинРез!$C$4:$C$16</c:f>
              <c:numCache>
                <c:formatCode>General</c:formatCode>
                <c:ptCount val="11"/>
                <c:pt idx="0">
                  <c:v>262.09739999999977</c:v>
                </c:pt>
                <c:pt idx="1">
                  <c:v>371.54759999999999</c:v>
                </c:pt>
                <c:pt idx="2">
                  <c:v>507.97469999999993</c:v>
                </c:pt>
                <c:pt idx="3">
                  <c:v>409.1857</c:v>
                </c:pt>
                <c:pt idx="4">
                  <c:v>205.10969999999998</c:v>
                </c:pt>
                <c:pt idx="5">
                  <c:v>573.37969999999996</c:v>
                </c:pt>
                <c:pt idx="6">
                  <c:v>848.21680000000003</c:v>
                </c:pt>
                <c:pt idx="7">
                  <c:v>1011.8887000000003</c:v>
                </c:pt>
                <c:pt idx="8">
                  <c:v>993.58450000000005</c:v>
                </c:pt>
                <c:pt idx="9">
                  <c:v>589.1413</c:v>
                </c:pt>
                <c:pt idx="10">
                  <c:v>191.96540000000007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5182920"/>
        <c:axId val="425179000"/>
      </c:barChart>
      <c:lineChart>
        <c:grouping val="standard"/>
        <c:varyColors val="1"/>
        <c:ser>
          <c:idx val="0"/>
          <c:order val="1"/>
          <c:tx>
            <c:strRef>
              <c:f>ФинРез!$E$3</c:f>
              <c:strCache>
                <c:ptCount val="1"/>
                <c:pt idx="0">
                  <c:v>Рентабельность активов (правая шкала)</c:v>
                </c:pt>
              </c:strCache>
            </c:strRef>
          </c:tx>
          <c:spPr>
            <a:ln w="53975">
              <a:solidFill>
                <a:srgbClr val="F79646">
                  <a:lumMod val="75000"/>
                </a:srgbClr>
              </a:solidFill>
              <a:prstDash val="sysDash"/>
            </a:ln>
          </c:spPr>
          <c:marker>
            <c:symbol val="none"/>
          </c:marker>
          <c:dPt>
            <c:idx val="10"/>
            <c:bubble3D val="0"/>
            <c:spPr>
              <a:ln w="53975">
                <a:solidFill>
                  <a:srgbClr val="F79646">
                    <a:lumMod val="75000"/>
                  </a:srgbClr>
                </a:solidFill>
                <a:prstDash val="sysDash"/>
              </a:ln>
            </c:spPr>
          </c:dPt>
          <c:cat>
            <c:numRef>
              <c:f>ФинРез!$A$4:$A$16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ФинРез!$E$4:$E$16</c:f>
              <c:numCache>
                <c:formatCode>0.0%</c:formatCode>
                <c:ptCount val="11"/>
                <c:pt idx="0">
                  <c:v>3.2000000000000021E-2</c:v>
                </c:pt>
                <c:pt idx="1">
                  <c:v>3.3000000000000002E-2</c:v>
                </c:pt>
                <c:pt idx="2">
                  <c:v>3.0000000000000002E-2</c:v>
                </c:pt>
                <c:pt idx="3">
                  <c:v>1.7999999999999999E-2</c:v>
                </c:pt>
                <c:pt idx="4">
                  <c:v>7.0000000000000027E-3</c:v>
                </c:pt>
                <c:pt idx="5">
                  <c:v>1.900000000000001E-2</c:v>
                </c:pt>
                <c:pt idx="6">
                  <c:v>2.4E-2</c:v>
                </c:pt>
                <c:pt idx="7">
                  <c:v>2.3E-2</c:v>
                </c:pt>
                <c:pt idx="8">
                  <c:v>1.900000000000001E-2</c:v>
                </c:pt>
                <c:pt idx="9">
                  <c:v>9.0000000000000028E-3</c:v>
                </c:pt>
                <c:pt idx="10">
                  <c:v>3.0000000000000014E-3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ФинРез!$F$3</c:f>
              <c:strCache>
                <c:ptCount val="1"/>
                <c:pt idx="0">
                  <c:v>Рентабельность капитала (правая шкала)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Pt>
            <c:idx val="10"/>
            <c:bubble3D val="0"/>
            <c:spPr>
              <a:ln w="50800">
                <a:solidFill>
                  <a:srgbClr val="7030A0"/>
                </a:solidFill>
                <a:prstDash val="solid"/>
              </a:ln>
            </c:spPr>
          </c:dPt>
          <c:cat>
            <c:numRef>
              <c:f>ФинРез!$A$4:$A$16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ФинРез!$F$4:$F$16</c:f>
              <c:numCache>
                <c:formatCode>0.0%</c:formatCode>
                <c:ptCount val="11"/>
                <c:pt idx="0">
                  <c:v>0.24200000000000008</c:v>
                </c:pt>
                <c:pt idx="1">
                  <c:v>0.26300000000000001</c:v>
                </c:pt>
                <c:pt idx="2">
                  <c:v>0.22700000000000001</c:v>
                </c:pt>
                <c:pt idx="3">
                  <c:v>0.13300000000000001</c:v>
                </c:pt>
                <c:pt idx="4">
                  <c:v>4.900000000000003E-2</c:v>
                </c:pt>
                <c:pt idx="5">
                  <c:v>0.125</c:v>
                </c:pt>
                <c:pt idx="6">
                  <c:v>0.17600000000000007</c:v>
                </c:pt>
                <c:pt idx="7">
                  <c:v>0.18200000000000008</c:v>
                </c:pt>
                <c:pt idx="8">
                  <c:v>0.15200000000000008</c:v>
                </c:pt>
                <c:pt idx="9">
                  <c:v>7.9000000000000042E-2</c:v>
                </c:pt>
                <c:pt idx="10">
                  <c:v>2.3E-2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183312"/>
        <c:axId val="425186056"/>
      </c:lineChart>
      <c:catAx>
        <c:axId val="42518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ru-RU"/>
          </a:p>
        </c:txPr>
        <c:crossAx val="425179000"/>
        <c:crosses val="autoZero"/>
        <c:auto val="1"/>
        <c:lblAlgn val="ctr"/>
        <c:lblOffset val="100"/>
        <c:noMultiLvlLbl val="0"/>
      </c:catAx>
      <c:valAx>
        <c:axId val="425179000"/>
        <c:scaling>
          <c:orientation val="minMax"/>
          <c:max val="1100"/>
          <c:min val="0"/>
        </c:scaling>
        <c:delete val="0"/>
        <c:axPos val="l"/>
        <c:majorGridlines>
          <c:spPr>
            <a:ln w="0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25182920"/>
        <c:crosses val="autoZero"/>
        <c:crossBetween val="between"/>
      </c:valAx>
      <c:valAx>
        <c:axId val="425186056"/>
        <c:scaling>
          <c:orientation val="minMax"/>
          <c:max val="0.27500000000000002"/>
          <c:min val="0"/>
        </c:scaling>
        <c:delete val="0"/>
        <c:axPos val="r"/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25183312"/>
        <c:crosses val="max"/>
        <c:crossBetween val="between"/>
      </c:valAx>
      <c:catAx>
        <c:axId val="42518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518605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75906924223624672"/>
          <c:w val="0.99799025980075307"/>
          <c:h val="0.226299341798284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1959175594854049"/>
          <c:y val="5.4740430173501546E-2"/>
          <c:w val="0.88040824405146056"/>
          <c:h val="0.589993523536830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PowerPoint]36-1'!$A$2</c:f>
              <c:strCache>
                <c:ptCount val="1"/>
                <c:pt idx="0">
                  <c:v>лицензии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 scaled="1"/>
              <a:tileRect/>
            </a:gradFill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/>
                      <a:t>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400" b="1"/>
                      <a:t>80-100</a:t>
                    </a:r>
                    <a:endParaRPr lang="en-US" sz="9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Office PowerPoint]36-1'!$B$1:$G$1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2016*</c:v>
                </c:pt>
                <c:pt idx="5">
                  <c:v>2016**</c:v>
                </c:pt>
              </c:strCache>
            </c:strRef>
          </c:cat>
          <c:val>
            <c:numRef>
              <c:f>'[Диаграмма в Microsoft Office PowerPoint]36-1'!$B$2:$G$2</c:f>
              <c:numCache>
                <c:formatCode>General</c:formatCode>
                <c:ptCount val="6"/>
                <c:pt idx="0">
                  <c:v>28</c:v>
                </c:pt>
                <c:pt idx="1">
                  <c:v>46</c:v>
                </c:pt>
                <c:pt idx="2">
                  <c:v>87</c:v>
                </c:pt>
                <c:pt idx="3">
                  <c:v>93</c:v>
                </c:pt>
                <c:pt idx="4">
                  <c:v>18</c:v>
                </c:pt>
                <c:pt idx="5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5185272"/>
        <c:axId val="425177040"/>
        <c:axId val="0"/>
      </c:bar3DChart>
      <c:catAx>
        <c:axId val="42518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25177040"/>
        <c:crosses val="autoZero"/>
        <c:auto val="1"/>
        <c:lblAlgn val="ctr"/>
        <c:lblOffset val="100"/>
        <c:noMultiLvlLbl val="0"/>
      </c:catAx>
      <c:valAx>
        <c:axId val="42517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251852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5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15074069415444474"/>
          <c:w val="0.88194444444444442"/>
          <c:h val="0.74338255641367512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A7A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C1C1C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5000000000000001E-2"/>
                  <c:y val="0.30670926517571867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>
                        <a:effectLst/>
                        <a:latin typeface="Arial Black" panose="020B0A04020102020204" pitchFamily="34" charset="0"/>
                      </a:rPr>
                      <a:t>Отмыв </a:t>
                    </a:r>
                    <a:r>
                      <a:rPr lang="ru-RU" sz="1200" b="1" baseline="0" dirty="0">
                        <a:effectLst/>
                        <a:latin typeface="Arial Black" panose="020B0A04020102020204" pitchFamily="34" charset="0"/>
                      </a:rPr>
                      <a:t>
</a:t>
                    </a:r>
                    <a:r>
                      <a:rPr lang="ru-RU" sz="1200" b="1" baseline="0" dirty="0" smtClean="0">
                        <a:effectLst/>
                        <a:latin typeface="Arial Black" panose="020B0A04020102020204" pitchFamily="34" charset="0"/>
                      </a:rPr>
                      <a:t>37%</a:t>
                    </a:r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dirty="0" smtClean="0">
                        <a:effectLst/>
                        <a:latin typeface="Arial Black" panose="020B0A04020102020204" pitchFamily="34" charset="0"/>
                      </a:rPr>
                      <a:t>Потеря</a:t>
                    </a:r>
                    <a:r>
                      <a:rPr lang="ru-RU" sz="1200" b="1" baseline="0" dirty="0" smtClean="0">
                        <a:effectLst/>
                        <a:latin typeface="Arial Black" panose="020B0A04020102020204" pitchFamily="34" charset="0"/>
                      </a:rPr>
                      <a:t> капитала</a:t>
                    </a:r>
                    <a:r>
                      <a:rPr lang="ru-RU" sz="1200" b="1" baseline="0" dirty="0">
                        <a:effectLst/>
                        <a:latin typeface="Arial Black" panose="020B0A04020102020204" pitchFamily="34" charset="0"/>
                      </a:rPr>
                      <a:t>
</a:t>
                    </a:r>
                    <a:r>
                      <a:rPr lang="ru-RU" sz="1200" b="1" baseline="0" dirty="0" smtClean="0">
                        <a:effectLst/>
                        <a:latin typeface="Arial Black" panose="020B0A04020102020204" pitchFamily="34" charset="0"/>
                      </a:rPr>
                      <a:t>38%</a:t>
                    </a:r>
                    <a:endParaRPr lang="ru-RU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388888888888889"/>
                  <c:y val="0.1150159744408945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effectLst/>
                        <a:latin typeface="Arial Black" panose="020B0A04020102020204" pitchFamily="34" charset="0"/>
                      </a:rPr>
                      <a:t>Прочие </a:t>
                    </a:r>
                    <a:r>
                      <a:rPr lang="ru-RU" sz="1200" b="1" baseline="0" dirty="0">
                        <a:effectLst/>
                        <a:latin typeface="Arial Black" panose="020B0A04020102020204" pitchFamily="34" charset="0"/>
                      </a:rPr>
                      <a:t>
</a:t>
                    </a:r>
                    <a:r>
                      <a:rPr lang="ru-RU" sz="1200" b="1" baseline="0" dirty="0" smtClean="0">
                        <a:effectLst/>
                        <a:latin typeface="Arial Black" panose="020B0A04020102020204" pitchFamily="34" charset="0"/>
                      </a:rPr>
                      <a:t>25%</a:t>
                    </a:r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Sheet15!$I$2:$K$2</c:f>
              <c:strCache>
                <c:ptCount val="3"/>
                <c:pt idx="0">
                  <c:v>Launder</c:v>
                </c:pt>
                <c:pt idx="1">
                  <c:v>Capital Loss</c:v>
                </c:pt>
                <c:pt idx="2">
                  <c:v>Other</c:v>
                </c:pt>
              </c:strCache>
            </c:strRef>
          </c:cat>
          <c:val>
            <c:numRef>
              <c:f>Sheet15!$I$4:$K$4</c:f>
              <c:numCache>
                <c:formatCode>General</c:formatCode>
                <c:ptCount val="3"/>
                <c:pt idx="0">
                  <c:v>85</c:v>
                </c:pt>
                <c:pt idx="1">
                  <c:v>87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5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15074069415444474"/>
          <c:w val="0.88194444444444442"/>
          <c:h val="0.74338255641367512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E1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A7A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C1C1C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6641641641641641E-2"/>
                  <c:y val="-0.1244694444444444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Arial Black" panose="020B0A04020102020204" pitchFamily="34" charset="0"/>
                      </a:rPr>
                      <a:t>Отмыв</a:t>
                    </a:r>
                  </a:p>
                  <a:p>
                    <a:r>
                      <a:rPr lang="ru-RU" sz="1200" b="1" baseline="0" dirty="0" smtClean="0">
                        <a:latin typeface="Arial Black" panose="020B0A04020102020204" pitchFamily="34" charset="0"/>
                      </a:rPr>
                      <a:t>23%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Arial Black" panose="020B0A04020102020204" pitchFamily="34" charset="0"/>
                      </a:rPr>
                      <a:t>Потеря капитала </a:t>
                    </a:r>
                    <a:r>
                      <a:rPr lang="ru-RU" sz="1200" b="1" baseline="0" dirty="0" smtClean="0">
                        <a:latin typeface="Arial Black" panose="020B0A04020102020204" pitchFamily="34" charset="0"/>
                      </a:rPr>
                      <a:t>53%</a:t>
                    </a:r>
                    <a:endParaRPr lang="ru-RU" dirty="0" smtClean="0"/>
                  </a:p>
                </c:rich>
              </c:tx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999999999999997"/>
                  <c:y val="7.648511987119821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Arial Black" panose="020B0A04020102020204" pitchFamily="34" charset="0"/>
                      </a:rPr>
                      <a:t>Прочие</a:t>
                    </a:r>
                    <a:r>
                      <a:rPr lang="ru-RU" sz="1200" b="1" baseline="0" dirty="0" smtClean="0">
                        <a:latin typeface="Arial Black" panose="020B0A04020102020204" pitchFamily="34" charset="0"/>
                      </a:rPr>
                      <a:t> 24%</a:t>
                    </a:r>
                    <a:endParaRPr lang="ru-RU" baseline="0" dirty="0" smtClean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Sheet15!$I$2:$K$2</c:f>
              <c:strCache>
                <c:ptCount val="3"/>
                <c:pt idx="0">
                  <c:v>Launder</c:v>
                </c:pt>
                <c:pt idx="1">
                  <c:v>Capital Loss</c:v>
                </c:pt>
                <c:pt idx="2">
                  <c:v>Other</c:v>
                </c:pt>
              </c:strCache>
            </c:strRef>
          </c:cat>
          <c:val>
            <c:numRef>
              <c:f>Sheet15!$I$3:$K$3</c:f>
              <c:numCache>
                <c:formatCode>#,##0.0</c:formatCode>
                <c:ptCount val="3"/>
                <c:pt idx="0">
                  <c:v>599467.98200000008</c:v>
                </c:pt>
                <c:pt idx="1">
                  <c:v>1440610.0579999997</c:v>
                </c:pt>
                <c:pt idx="2">
                  <c:v>557483.84399999969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51086-C25C-4F9A-AD2A-947BC7905BF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6C23-EA0C-4982-8B25-5E0E2F4AD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6C23-EA0C-4982-8B25-5E0E2F4ADDD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9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85779" indent="-285779"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Arial" panose="020B0604020202020204" pitchFamily="34" charset="0"/>
              </a:rPr>
              <a:t>Далее, с точки зрения числа отзывов, уменьшение численности банков позиционируется как борьба с криминальными аспектами деятельности банков или псевдо-банков. Однако в сумме активов кредитных организаций с обнятыми лицензиями доля соответствующих банков – менее четверти. </a:t>
            </a:r>
          </a:p>
          <a:p>
            <a:pPr marL="285779" indent="-285779">
              <a:buFont typeface="Arial" panose="020B0604020202020204" pitchFamily="34" charset="0"/>
              <a:buChar char="•"/>
            </a:pPr>
            <a:endParaRPr lang="ru-RU" altLang="ru-RU" sz="1000" dirty="0">
              <a:latin typeface="Arial" panose="020B0604020202020204" pitchFamily="34" charset="0"/>
            </a:endParaRPr>
          </a:p>
          <a:p>
            <a:pPr marL="285779" indent="-285779"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Arial" panose="020B0604020202020204" pitchFamily="34" charset="0"/>
              </a:rPr>
              <a:t>Основной объем активов приходится на банки, у которых произошло нарушение нормативов и потеря капитала – т.е. на организации, которые и сами по себе в обозримой перспективе перестали бы существовать. </a:t>
            </a:r>
          </a:p>
          <a:p>
            <a:pPr marL="285779" indent="-285779">
              <a:buFont typeface="Arial" panose="020B0604020202020204" pitchFamily="34" charset="0"/>
              <a:buChar char="•"/>
            </a:pPr>
            <a:endParaRPr lang="ru-RU" altLang="ru-RU" sz="1000" dirty="0">
              <a:latin typeface="Arial" panose="020B0604020202020204" pitchFamily="34" charset="0"/>
            </a:endParaRPr>
          </a:p>
          <a:p>
            <a:pPr marL="285779" indent="-285779"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Arial" panose="020B0604020202020204" pitchFamily="34" charset="0"/>
              </a:rPr>
              <a:t>И в этом месте закономерны два вопроса: 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024" indent="-285779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114" indent="-22862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360" indent="-22862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606" indent="-22862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851" indent="-2286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2097" indent="-2286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343" indent="-2286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589" indent="-2286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9211CC-208D-4A67-90C1-3177DCFD76D4}" type="slidenum">
              <a:rPr lang="en-US" altLang="ru-RU" smtClean="0">
                <a:solidFill>
                  <a:prstClr val="black"/>
                </a:solidFill>
              </a:rPr>
              <a:pPr/>
              <a:t>11</a:t>
            </a:fld>
            <a:endParaRPr lang="en-US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7119-53EA-4947-8008-B047EF405F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44CC-7550-4FB2-BB07-AE68145512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6C55-7B2C-45A8-895F-19991A8C01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A9F6-A106-48E0-9E26-F85F72AF1D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E595-5420-4E00-9FF7-1B12C104AF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98CC-8EFF-422F-B794-E1887EBEDC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0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E68-229A-4FC9-93D1-5E4C3D505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8B1B-DEAB-46F2-8104-9160D3BC77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1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4A67-79A3-42D4-BEFD-9DD8D724B4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3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4228-D4A9-49FA-92C8-2F512ECBB1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8243-1E58-4CA6-93F0-08B03F63CA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7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CDBA-4963-4587-935E-FEE6A7CDE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3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49A1-D266-44F1-A7E9-64D5E7301A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5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70BE-17BB-44C8-A7C3-3C237CCE68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187B-4FCA-45F3-816B-CB3F590220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0" y="4393478"/>
            <a:ext cx="9144000" cy="2464523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644" tIns="38323" rIns="76644" bIns="38323" numCol="1" rtlCol="0" anchor="t" anchorCtr="0" compatLnSpc="1">
            <a:prstTxWarp prst="textNoShape">
              <a:avLst/>
            </a:prstTxWarp>
          </a:bodyPr>
          <a:lstStyle/>
          <a:p>
            <a:pPr defTabSz="766445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u="sng">
              <a:solidFill>
                <a:srgbClr val="000000"/>
              </a:solidFill>
            </a:endParaRPr>
          </a:p>
        </p:txBody>
      </p:sp>
      <p:pic>
        <p:nvPicPr>
          <p:cNvPr id="6" name="Immagine 8" descr="Composite Logo UCL UEL 3D CMYK 2015 28 m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13" y="517415"/>
            <a:ext cx="914375" cy="10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562" y="887345"/>
            <a:ext cx="6663797" cy="2713106"/>
          </a:xfrm>
        </p:spPr>
        <p:txBody>
          <a:bodyPr anchor="t"/>
          <a:lstStyle>
            <a:lvl1pPr>
              <a:lnSpc>
                <a:spcPts val="3521"/>
              </a:lnSpc>
              <a:defRPr sz="3500" b="1" i="0" baseline="0">
                <a:latin typeface="UniCredit"/>
              </a:defRPr>
            </a:lvl1pPr>
          </a:lstStyle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2315" y="3643005"/>
            <a:ext cx="8194207" cy="580956"/>
          </a:xfrm>
        </p:spPr>
        <p:txBody>
          <a:bodyPr anchor="b"/>
          <a:lstStyle>
            <a:lvl1pPr marL="0" indent="0">
              <a:lnSpc>
                <a:spcPts val="2348"/>
              </a:lnSpc>
              <a:spcBef>
                <a:spcPts val="0"/>
              </a:spcBef>
              <a:buFont typeface="Wingdings" charset="0"/>
              <a:buNone/>
              <a:defRPr sz="2400">
                <a:latin typeface="UniCredit"/>
              </a:defRPr>
            </a:lvl1pPr>
          </a:lstStyle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subtitle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511018" y="4776176"/>
            <a:ext cx="4060516" cy="295587"/>
          </a:xfrm>
        </p:spPr>
        <p:txBody>
          <a:bodyPr/>
          <a:lstStyle>
            <a:lvl1pPr marL="0" indent="0">
              <a:buFontTx/>
              <a:buNone/>
              <a:defRPr baseline="0">
                <a:latin typeface="UniCredit Medium" pitchFamily="50" charset="0"/>
              </a:defRPr>
            </a:lvl1pPr>
            <a:lvl2pPr marL="319353" indent="0">
              <a:buFontTx/>
              <a:buNone/>
              <a:defRPr/>
            </a:lvl2pPr>
            <a:lvl3pPr marL="640034" indent="0">
              <a:buFontTx/>
              <a:buNone/>
              <a:defRPr/>
            </a:lvl3pPr>
            <a:lvl4pPr marL="960718" indent="0">
              <a:buFontTx/>
              <a:buNone/>
              <a:defRPr/>
            </a:lvl4pPr>
            <a:lvl5pPr marL="1276077" indent="0">
              <a:buFontTx/>
              <a:buNone/>
              <a:defRPr/>
            </a:lvl5pPr>
          </a:lstStyle>
          <a:p>
            <a:pPr lvl="0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name</a:t>
            </a:r>
            <a:r>
              <a:rPr lang="it-IT" dirty="0" smtClean="0"/>
              <a:t> and a </a:t>
            </a:r>
            <a:r>
              <a:rPr lang="it-IT" dirty="0" err="1" smtClean="0"/>
              <a:t>function</a:t>
            </a:r>
            <a:endParaRPr lang="it-IT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515744" y="5101148"/>
            <a:ext cx="4055790" cy="12311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800" baseline="0">
                <a:latin typeface="UniCredit Medium" pitchFamily="50" charset="0"/>
              </a:defRPr>
            </a:lvl1pPr>
          </a:lstStyle>
          <a:p>
            <a:pPr lvl="0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City and a date</a:t>
            </a:r>
            <a:endParaRPr lang="it-IT" dirty="0"/>
          </a:p>
        </p:txBody>
      </p:sp>
      <p:pic>
        <p:nvPicPr>
          <p:cNvPr id="5" name="Immagine 4" descr="UC brand CMYK 3D 12m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02" y="5753802"/>
            <a:ext cx="2121873" cy="6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71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394200"/>
          </a:xfrm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 bwMode="auto">
          <a:xfrm>
            <a:off x="0" y="4393478"/>
            <a:ext cx="9144000" cy="2464523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644" tIns="38323" rIns="76644" bIns="38323" numCol="1" rtlCol="0" anchor="t" anchorCtr="0" compatLnSpc="1">
            <a:prstTxWarp prst="textNoShape">
              <a:avLst/>
            </a:prstTxWarp>
          </a:bodyPr>
          <a:lstStyle/>
          <a:p>
            <a:pPr defTabSz="766445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u="sng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0562" y="887346"/>
            <a:ext cx="6663797" cy="839855"/>
          </a:xfrm>
        </p:spPr>
        <p:txBody>
          <a:bodyPr anchor="t"/>
          <a:lstStyle>
            <a:lvl1pPr>
              <a:lnSpc>
                <a:spcPts val="3521"/>
              </a:lnSpc>
              <a:defRPr sz="3500" b="1" i="0" baseline="0">
                <a:latin typeface="UniCredit"/>
              </a:defRPr>
            </a:lvl1pPr>
          </a:lstStyle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2315" y="3643005"/>
            <a:ext cx="8194207" cy="580956"/>
          </a:xfrm>
        </p:spPr>
        <p:txBody>
          <a:bodyPr anchor="b"/>
          <a:lstStyle>
            <a:lvl1pPr marL="0" indent="0">
              <a:lnSpc>
                <a:spcPts val="2348"/>
              </a:lnSpc>
              <a:spcBef>
                <a:spcPts val="0"/>
              </a:spcBef>
              <a:buFont typeface="Wingdings" charset="0"/>
              <a:buNone/>
              <a:defRPr sz="2400">
                <a:latin typeface="UniCredit"/>
              </a:defRPr>
            </a:lvl1pPr>
          </a:lstStyle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subtitle</a:t>
            </a:r>
            <a:endParaRPr lang="en-GB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511018" y="4776176"/>
            <a:ext cx="4060516" cy="295587"/>
          </a:xfrm>
        </p:spPr>
        <p:txBody>
          <a:bodyPr/>
          <a:lstStyle>
            <a:lvl1pPr marL="0" indent="0">
              <a:buFontTx/>
              <a:buNone/>
              <a:defRPr baseline="0">
                <a:latin typeface="UniCredit Medium" pitchFamily="50" charset="0"/>
              </a:defRPr>
            </a:lvl1pPr>
            <a:lvl2pPr marL="319353" indent="0">
              <a:buFontTx/>
              <a:buNone/>
              <a:defRPr/>
            </a:lvl2pPr>
            <a:lvl3pPr marL="640034" indent="0">
              <a:buFontTx/>
              <a:buNone/>
              <a:defRPr/>
            </a:lvl3pPr>
            <a:lvl4pPr marL="960718" indent="0">
              <a:buFontTx/>
              <a:buNone/>
              <a:defRPr/>
            </a:lvl4pPr>
            <a:lvl5pPr marL="1276077" indent="0">
              <a:buFontTx/>
              <a:buNone/>
              <a:defRPr/>
            </a:lvl5pPr>
          </a:lstStyle>
          <a:p>
            <a:pPr lvl="0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name</a:t>
            </a:r>
            <a:r>
              <a:rPr lang="it-IT" dirty="0" smtClean="0"/>
              <a:t> and a </a:t>
            </a:r>
            <a:r>
              <a:rPr lang="it-IT" dirty="0" err="1" smtClean="0"/>
              <a:t>function</a:t>
            </a:r>
            <a:endParaRPr lang="it-IT" dirty="0" smtClean="0"/>
          </a:p>
        </p:txBody>
      </p:sp>
      <p:sp>
        <p:nvSpPr>
          <p:cNvPr id="9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515744" y="5101148"/>
            <a:ext cx="4055790" cy="12311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800" baseline="0">
                <a:latin typeface="UniCredit Medium" pitchFamily="50" charset="0"/>
              </a:defRPr>
            </a:lvl1pPr>
          </a:lstStyle>
          <a:p>
            <a:pPr lvl="0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City and a date</a:t>
            </a:r>
            <a:endParaRPr lang="it-IT" dirty="0"/>
          </a:p>
        </p:txBody>
      </p:sp>
      <p:pic>
        <p:nvPicPr>
          <p:cNvPr id="10" name="Immagine 9" descr="UC brand CMYK 3D 12m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02" y="5753802"/>
            <a:ext cx="2121873" cy="659407"/>
          </a:xfrm>
          <a:prstGeom prst="rect">
            <a:avLst/>
          </a:prstGeom>
        </p:spPr>
      </p:pic>
      <p:sp>
        <p:nvSpPr>
          <p:cNvPr id="3" name="Segnaposto immagine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829374" y="516988"/>
            <a:ext cx="914400" cy="1022475"/>
          </a:xfrm>
        </p:spPr>
        <p:txBody>
          <a:bodyPr anchor="ctr"/>
          <a:lstStyle>
            <a:lvl1pPr marL="0" indent="0" algn="ctr">
              <a:buFontTx/>
              <a:buNone/>
              <a:defRPr sz="1400" b="1"/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composite logo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35856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Agenda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7055" y="6307305"/>
            <a:ext cx="361669" cy="33586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B02-9294-44E2-9F7A-9563D600DC2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72695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GB" altLang="it-IT" dirty="0" smtClean="0"/>
              <a:t>This is a 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7053" y="6307305"/>
            <a:ext cx="361668" cy="33586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B02-9294-44E2-9F7A-9563D600DC2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618441" y="6346640"/>
            <a:ext cx="7668357" cy="296529"/>
          </a:xfrm>
        </p:spPr>
        <p:txBody>
          <a:bodyPr/>
          <a:lstStyle>
            <a:lvl1pPr marL="0" indent="0" algn="just">
              <a:lnSpc>
                <a:spcPts val="833"/>
              </a:lnSpc>
              <a:buFontTx/>
              <a:buNone/>
              <a:defRPr sz="700"/>
            </a:lvl1pPr>
            <a:lvl2pPr marL="319353" indent="0">
              <a:buFontTx/>
              <a:buNone/>
              <a:defRPr/>
            </a:lvl2pPr>
            <a:lvl3pPr marL="640034" indent="0">
              <a:buFontTx/>
              <a:buNone/>
              <a:defRPr/>
            </a:lvl3pPr>
            <a:lvl4pPr marL="960718" indent="0">
              <a:buFontTx/>
              <a:buNone/>
              <a:defRPr/>
            </a:lvl4pPr>
            <a:lvl5pPr marL="1276077" indent="0">
              <a:buFontTx/>
              <a:buNone/>
              <a:defRPr/>
            </a:lvl5pPr>
          </a:lstStyle>
          <a:p>
            <a:pPr lvl="0"/>
            <a:r>
              <a:rPr lang="it-IT" dirty="0" smtClean="0"/>
              <a:t>note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007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3025" y="1199737"/>
            <a:ext cx="3763332" cy="48019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6152" y="1199737"/>
            <a:ext cx="3764824" cy="48019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7055" y="6307305"/>
            <a:ext cx="361669" cy="33586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B02-9294-44E2-9F7A-9563D600DC2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618441" y="6346640"/>
            <a:ext cx="7668357" cy="296529"/>
          </a:xfrm>
        </p:spPr>
        <p:txBody>
          <a:bodyPr/>
          <a:lstStyle>
            <a:lvl1pPr marL="0" indent="0" algn="just">
              <a:lnSpc>
                <a:spcPts val="833"/>
              </a:lnSpc>
              <a:buFontTx/>
              <a:buNone/>
              <a:defRPr sz="700"/>
            </a:lvl1pPr>
            <a:lvl2pPr marL="319353" indent="0">
              <a:buFontTx/>
              <a:buNone/>
              <a:defRPr/>
            </a:lvl2pPr>
            <a:lvl3pPr marL="640034" indent="0">
              <a:buFontTx/>
              <a:buNone/>
              <a:defRPr/>
            </a:lvl3pPr>
            <a:lvl4pPr marL="960718" indent="0">
              <a:buFontTx/>
              <a:buNone/>
              <a:defRPr/>
            </a:lvl4pPr>
            <a:lvl5pPr marL="1276077" indent="0">
              <a:buFontTx/>
              <a:buNone/>
              <a:defRPr/>
            </a:lvl5pPr>
          </a:lstStyle>
          <a:p>
            <a:pPr lvl="0"/>
            <a:r>
              <a:rPr lang="it-IT" dirty="0" smtClean="0"/>
              <a:t>note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1110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7054" y="0"/>
            <a:ext cx="8483923" cy="1034827"/>
          </a:xfrm>
        </p:spPr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19587" y="1199737"/>
            <a:ext cx="4257643" cy="48019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5046152" y="1199737"/>
            <a:ext cx="3764824" cy="4801961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it-IT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7055" y="6307305"/>
            <a:ext cx="361669" cy="33586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B02-9294-44E2-9F7A-9563D600DC2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618441" y="6346640"/>
            <a:ext cx="7668357" cy="296529"/>
          </a:xfrm>
        </p:spPr>
        <p:txBody>
          <a:bodyPr/>
          <a:lstStyle>
            <a:lvl1pPr marL="0" indent="0" algn="just">
              <a:lnSpc>
                <a:spcPts val="833"/>
              </a:lnSpc>
              <a:buFontTx/>
              <a:buNone/>
              <a:defRPr sz="700"/>
            </a:lvl1pPr>
            <a:lvl2pPr marL="319353" indent="0">
              <a:buFontTx/>
              <a:buNone/>
              <a:defRPr/>
            </a:lvl2pPr>
            <a:lvl3pPr marL="640034" indent="0">
              <a:buFontTx/>
              <a:buNone/>
              <a:defRPr/>
            </a:lvl3pPr>
            <a:lvl4pPr marL="960718" indent="0">
              <a:buFontTx/>
              <a:buNone/>
              <a:defRPr/>
            </a:lvl4pPr>
            <a:lvl5pPr marL="1276077" indent="0">
              <a:buFontTx/>
              <a:buNone/>
              <a:defRPr/>
            </a:lvl5pPr>
          </a:lstStyle>
          <a:p>
            <a:pPr lvl="0"/>
            <a:r>
              <a:rPr lang="it-IT" dirty="0" smtClean="0"/>
              <a:t>note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06547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7054" y="0"/>
            <a:ext cx="8483923" cy="1028776"/>
          </a:xfrm>
        </p:spPr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327053" y="1199737"/>
            <a:ext cx="3763332" cy="4801961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7230" y="1199737"/>
            <a:ext cx="4233747" cy="48019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7055" y="6307305"/>
            <a:ext cx="361669" cy="33586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B02-9294-44E2-9F7A-9563D600DC2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618441" y="6346640"/>
            <a:ext cx="7668357" cy="296529"/>
          </a:xfrm>
        </p:spPr>
        <p:txBody>
          <a:bodyPr/>
          <a:lstStyle>
            <a:lvl1pPr marL="0" indent="0" algn="just">
              <a:lnSpc>
                <a:spcPts val="833"/>
              </a:lnSpc>
              <a:buFontTx/>
              <a:buNone/>
              <a:defRPr sz="700"/>
            </a:lvl1pPr>
            <a:lvl2pPr marL="319353" indent="0">
              <a:buFontTx/>
              <a:buNone/>
              <a:defRPr/>
            </a:lvl2pPr>
            <a:lvl3pPr marL="640034" indent="0">
              <a:buFontTx/>
              <a:buNone/>
              <a:defRPr/>
            </a:lvl3pPr>
            <a:lvl4pPr marL="960718" indent="0">
              <a:buFontTx/>
              <a:buNone/>
              <a:defRPr/>
            </a:lvl4pPr>
            <a:lvl5pPr marL="1276077" indent="0">
              <a:buFontTx/>
              <a:buNone/>
              <a:defRPr/>
            </a:lvl5pPr>
          </a:lstStyle>
          <a:p>
            <a:pPr lvl="0"/>
            <a:r>
              <a:rPr lang="it-IT" dirty="0" smtClean="0"/>
              <a:t>note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3115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AC9A-DD5F-4BCD-AF03-5576D5B802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45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(motivational) Route A 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6487"/>
          </a:xfrm>
          <a:ln>
            <a:noFill/>
          </a:ln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12461" y="829072"/>
            <a:ext cx="3896242" cy="1470544"/>
          </a:xfrm>
        </p:spPr>
        <p:txBody>
          <a:bodyPr anchor="t" anchorCtr="0"/>
          <a:lstStyle>
            <a:lvl1pPr>
              <a:lnSpc>
                <a:spcPts val="2779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186627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(motivational) Rou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0"/>
          </p:nvPr>
        </p:nvSpPr>
        <p:spPr>
          <a:xfrm>
            <a:off x="0" y="1033315"/>
            <a:ext cx="9144000" cy="5823172"/>
          </a:xfrm>
          <a:ln>
            <a:noFill/>
          </a:ln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1033315"/>
            <a:ext cx="9144000" cy="0"/>
          </a:xfrm>
          <a:prstGeom prst="line">
            <a:avLst/>
          </a:prstGeom>
          <a:noFill/>
          <a:ln w="19050">
            <a:solidFill>
              <a:srgbClr val="2EAEDA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5019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(motivational) Rou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2" y="5237316"/>
            <a:ext cx="9145421" cy="1620685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58" tIns="45379" rIns="90758" bIns="45379" numCol="1" rtlCol="0" anchor="t" anchorCtr="0" compatLnSpc="1">
            <a:prstTxWarp prst="textNoShape">
              <a:avLst/>
            </a:prstTxWarp>
          </a:bodyPr>
          <a:lstStyle/>
          <a:p>
            <a:pPr defTabSz="766445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u="sng">
              <a:solidFill>
                <a:srgbClr val="0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536128" y="5289118"/>
            <a:ext cx="8477949" cy="978851"/>
          </a:xfrm>
        </p:spPr>
        <p:txBody>
          <a:bodyPr anchor="b" anchorCtr="0"/>
          <a:lstStyle>
            <a:lvl1pPr>
              <a:lnSpc>
                <a:spcPts val="2779"/>
              </a:lnSpc>
              <a:defRPr sz="2800" baseline="0"/>
            </a:lvl1pPr>
          </a:lstStyle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0"/>
          </p:nvPr>
        </p:nvSpPr>
        <p:spPr>
          <a:xfrm>
            <a:off x="1424" y="3"/>
            <a:ext cx="9144000" cy="5237677"/>
          </a:xfrm>
          <a:ln>
            <a:noFill/>
          </a:ln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28704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9496" y="1588553"/>
            <a:ext cx="7671521" cy="1161911"/>
          </a:xfrm>
        </p:spPr>
        <p:txBody>
          <a:bodyPr anchor="b"/>
          <a:lstStyle>
            <a:lvl1pPr>
              <a:defRPr sz="2300"/>
            </a:lvl1pPr>
          </a:lstStyle>
          <a:p>
            <a:pPr lvl="0"/>
            <a:r>
              <a:rPr lang="en-GB" altLang="ru-RU" noProof="0" smtClean="0"/>
              <a:t>Fare clic per modificare stile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9496" y="2886623"/>
            <a:ext cx="7671521" cy="580956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ru-RU" noProof="0" smtClean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720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EB62-E185-4B7C-833B-1DF08223F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8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4BE7-2B14-4B9D-9F3C-E65EEC76E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4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92E-F9F3-4BC7-9991-4CD4D8779E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0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234-D8C4-4874-95FF-59BE8B675B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4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E2BD-4925-49DC-9B22-9E23FA229C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2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76D2-502C-4D79-AACB-65964A6A58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4C13-F5DB-49F7-855E-2CED9DA01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6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138B-8A55-4635-85A2-A7A999D3B1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4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028" y="1"/>
            <a:ext cx="8477949" cy="10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dirty="0" smtClean="0"/>
              <a:t>This is a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028" y="1199737"/>
            <a:ext cx="8477949" cy="480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dirty="0" smtClean="0"/>
              <a:t>Fare </a:t>
            </a:r>
            <a:r>
              <a:rPr lang="en-GB" altLang="it-IT" dirty="0" err="1" smtClean="0"/>
              <a:t>clic</a:t>
            </a:r>
            <a:r>
              <a:rPr lang="en-GB" altLang="it-IT" dirty="0" smtClean="0"/>
              <a:t> per </a:t>
            </a:r>
            <a:r>
              <a:rPr lang="en-GB" altLang="it-IT" dirty="0" err="1" smtClean="0"/>
              <a:t>modificare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gli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stili</a:t>
            </a:r>
            <a:r>
              <a:rPr lang="en-GB" altLang="it-IT" dirty="0" smtClean="0"/>
              <a:t> del </a:t>
            </a:r>
            <a:r>
              <a:rPr lang="en-GB" altLang="it-IT" dirty="0" err="1" smtClean="0"/>
              <a:t>testo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dello</a:t>
            </a:r>
            <a:r>
              <a:rPr lang="en-GB" altLang="it-IT" dirty="0" smtClean="0"/>
              <a:t> schema</a:t>
            </a:r>
          </a:p>
          <a:p>
            <a:pPr lvl="1"/>
            <a:r>
              <a:rPr lang="en-GB" altLang="it-IT" dirty="0" smtClean="0"/>
              <a:t>Secondo </a:t>
            </a:r>
            <a:r>
              <a:rPr lang="en-GB" altLang="it-IT" dirty="0" err="1" smtClean="0"/>
              <a:t>livello</a:t>
            </a:r>
            <a:endParaRPr lang="en-GB" altLang="it-IT" dirty="0" smtClean="0"/>
          </a:p>
          <a:p>
            <a:pPr lvl="2"/>
            <a:r>
              <a:rPr lang="en-GB" altLang="it-IT" dirty="0" err="1" smtClean="0"/>
              <a:t>Terzo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livello</a:t>
            </a:r>
            <a:endParaRPr lang="en-GB" altLang="it-IT" dirty="0" smtClean="0"/>
          </a:p>
          <a:p>
            <a:pPr lvl="3"/>
            <a:r>
              <a:rPr lang="en-GB" altLang="it-IT" dirty="0" smtClean="0"/>
              <a:t>Quarto </a:t>
            </a:r>
            <a:r>
              <a:rPr lang="en-GB" altLang="it-IT" dirty="0" err="1" smtClean="0"/>
              <a:t>livello</a:t>
            </a:r>
            <a:endParaRPr lang="en-GB" altLang="it-IT" dirty="0" smtClean="0"/>
          </a:p>
          <a:p>
            <a:pPr lvl="4"/>
            <a:r>
              <a:rPr lang="en-GB" altLang="it-IT" dirty="0" err="1" smtClean="0"/>
              <a:t>Quinto</a:t>
            </a:r>
            <a:r>
              <a:rPr lang="en-GB" altLang="it-IT" dirty="0" smtClean="0"/>
              <a:t> </a:t>
            </a:r>
            <a:r>
              <a:rPr lang="en-GB" altLang="it-IT" dirty="0" err="1" smtClean="0"/>
              <a:t>livello</a:t>
            </a:r>
            <a:endParaRPr lang="en-GB" altLang="it-IT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054" y="6307305"/>
            <a:ext cx="497297" cy="33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rgbClr val="00AFD0"/>
                </a:solidFill>
                <a:latin typeface="UniCredit" pitchFamily="50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209B02-9294-44E2-9F7A-9563D600DC20}" type="slidenum">
              <a:rPr lang="en-US" altLang="ru-RU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  <p:pic>
        <p:nvPicPr>
          <p:cNvPr id="1029" name="Immagine 6" descr="SOLO SFERA 10 m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72" y="6284608"/>
            <a:ext cx="389773" cy="3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0" y="1033315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>
              <a:solidFill>
                <a:srgbClr val="000000"/>
              </a:solidFill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04" y="1514"/>
          <a:ext cx="1493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" y="1514"/>
                        <a:ext cx="1493" cy="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03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10355" rtl="0" eaLnBrk="1" fontAlgn="base" hangingPunct="1">
        <a:lnSpc>
          <a:spcPts val="1985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UniCredit Medium"/>
          <a:ea typeface="+mj-ea"/>
          <a:cs typeface="+mj-cs"/>
        </a:defRPr>
      </a:lvl1pPr>
      <a:lvl2pPr algn="l" defTabSz="810355" rtl="0" eaLnBrk="1" fontAlgn="base" hangingPunct="1">
        <a:lnSpc>
          <a:spcPts val="1845"/>
        </a:lnSpc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UniCredit" charset="0"/>
          <a:ea typeface="ＭＳ Ｐゴシック" charset="0"/>
          <a:cs typeface="ＭＳ Ｐゴシック" charset="0"/>
        </a:defRPr>
      </a:lvl2pPr>
      <a:lvl3pPr algn="l" defTabSz="810355" rtl="0" eaLnBrk="1" fontAlgn="base" hangingPunct="1">
        <a:lnSpc>
          <a:spcPts val="1845"/>
        </a:lnSpc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UniCredit" charset="0"/>
          <a:ea typeface="ＭＳ Ｐゴシック" charset="0"/>
          <a:cs typeface="ＭＳ Ｐゴシック" charset="0"/>
        </a:defRPr>
      </a:lvl3pPr>
      <a:lvl4pPr algn="l" defTabSz="810355" rtl="0" eaLnBrk="1" fontAlgn="base" hangingPunct="1">
        <a:lnSpc>
          <a:spcPts val="1845"/>
        </a:lnSpc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UniCredit" charset="0"/>
          <a:ea typeface="ＭＳ Ｐゴシック" charset="0"/>
          <a:cs typeface="ＭＳ Ｐゴシック" charset="0"/>
        </a:defRPr>
      </a:lvl4pPr>
      <a:lvl5pPr algn="l" defTabSz="810355" rtl="0" eaLnBrk="1" fontAlgn="base" hangingPunct="1">
        <a:lnSpc>
          <a:spcPts val="1845"/>
        </a:lnSpc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UniCredit" charset="0"/>
          <a:ea typeface="ＭＳ Ｐゴシック" charset="0"/>
          <a:cs typeface="ＭＳ Ｐゴシック" charset="0"/>
        </a:defRPr>
      </a:lvl5pPr>
      <a:lvl6pPr marL="383222" algn="l" defTabSz="810355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766445" algn="l" defTabSz="810355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149667" algn="l" defTabSz="810355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532890" algn="l" defTabSz="810355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59675" indent="-159675" algn="l" defTabSz="810355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1000">
          <a:solidFill>
            <a:schemeClr val="tx1"/>
          </a:solidFill>
          <a:latin typeface="UniCredit"/>
          <a:ea typeface="+mn-ea"/>
          <a:cs typeface="+mn-cs"/>
        </a:defRPr>
      </a:lvl1pPr>
      <a:lvl2pPr marL="480359" indent="-161006" algn="l" defTabSz="810355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1000">
          <a:solidFill>
            <a:schemeClr val="tx1"/>
          </a:solidFill>
          <a:latin typeface="UniCredit"/>
          <a:ea typeface="+mn-ea"/>
          <a:cs typeface="+mn-cs"/>
        </a:defRPr>
      </a:lvl2pPr>
      <a:lvl3pPr marL="801041" indent="-161006" algn="l" defTabSz="810355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1000">
          <a:solidFill>
            <a:schemeClr val="tx1"/>
          </a:solidFill>
          <a:latin typeface="UniCredit"/>
          <a:ea typeface="+mn-ea"/>
          <a:cs typeface="+mn-cs"/>
        </a:defRPr>
      </a:lvl3pPr>
      <a:lvl4pPr marL="1116402" indent="-155685" algn="l" defTabSz="810355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1000">
          <a:solidFill>
            <a:schemeClr val="tx1"/>
          </a:solidFill>
          <a:latin typeface="UniCredit"/>
          <a:ea typeface="+mn-ea"/>
          <a:cs typeface="+mn-cs"/>
        </a:defRPr>
      </a:lvl4pPr>
      <a:lvl5pPr marL="1437083" indent="-161006" algn="l" defTabSz="810355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1000">
          <a:solidFill>
            <a:schemeClr val="tx1"/>
          </a:solidFill>
          <a:latin typeface="UniCredit"/>
          <a:ea typeface="+mn-ea"/>
          <a:cs typeface="+mn-cs"/>
        </a:defRPr>
      </a:lvl5pPr>
      <a:lvl6pPr marL="1820306" indent="-161006" algn="l" defTabSz="810355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charset="0"/>
        <a:buChar char="n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203528" indent="-161006" algn="l" defTabSz="810355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charset="0"/>
        <a:buChar char="n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2586750" indent="-161006" algn="l" defTabSz="810355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charset="0"/>
        <a:buChar char="n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969973" indent="-161006" algn="l" defTabSz="810355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Font typeface="Wingdings" charset="0"/>
        <a:buChar char="n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222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667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890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112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9333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2556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78" algn="l" defTabSz="3832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41998"/>
            <a:ext cx="7929618" cy="16156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«Банковская система России 2016: 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практические вопросы надзора и регулирования»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5618165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Москва </a:t>
            </a:r>
          </a:p>
          <a:p>
            <a:pPr algn="ctr"/>
            <a:r>
              <a:rPr lang="ru-RU" sz="2000" b="1" dirty="0" smtClean="0"/>
              <a:t>25 марта </a:t>
            </a:r>
            <a:r>
              <a:rPr lang="ru-RU" b="1" dirty="0" smtClean="0"/>
              <a:t> 2016</a:t>
            </a:r>
          </a:p>
          <a:p>
            <a:pPr algn="ctr"/>
            <a:endParaRPr lang="ru-RU" dirty="0"/>
          </a:p>
        </p:txBody>
      </p:sp>
      <p:pic>
        <p:nvPicPr>
          <p:cNvPr id="7" name="Picture 9" descr="Asros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34953"/>
            <a:ext cx="1800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4274114"/>
            <a:ext cx="612068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банковская конференция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3275856" y="5657296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*по состоянию на 25 марта 2016 г.</a:t>
            </a:r>
          </a:p>
          <a:p>
            <a:pPr algn="r"/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**экспертные оценки</a:t>
            </a:r>
            <a:endParaRPr lang="ru-RU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539552" y="1052736"/>
          <a:ext cx="8280920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отозванных банковских лицензий в Российской Федерации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/>
          </p:cNvGraphicFramePr>
          <p:nvPr>
            <p:extLst/>
          </p:nvPr>
        </p:nvGraphicFramePr>
        <p:xfrm>
          <a:off x="483183" y="2158070"/>
          <a:ext cx="3759098" cy="343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8397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01193" indent="-268766" defTabSz="908397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9567" indent="-214713" defTabSz="908397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10492" indent="-214713" defTabSz="908397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42917" indent="-214713" defTabSz="908397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75345" indent="-214713" defTabSz="90839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07772" indent="-214713" defTabSz="90839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40199" indent="-214713" defTabSz="90839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72626" indent="-214713" defTabSz="90839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6F2AE3-D98D-4173-93FE-EC2AD766F9A1}" type="slidenum">
              <a:rPr lang="en-US" altLang="ru-RU" smtClean="0">
                <a:solidFill>
                  <a:srgbClr val="E2001A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ru-RU" dirty="0" smtClean="0">
              <a:solidFill>
                <a:srgbClr val="E2001A"/>
              </a:solidFill>
            </a:endParaRPr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4510053" y="1832129"/>
            <a:ext cx="4295972" cy="3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>
                <a:solidFill>
                  <a:srgbClr val="000000"/>
                </a:solidFill>
                <a:latin typeface="UniCredit CY" panose="02000506040000020004" pitchFamily="2" charset="-52"/>
              </a:rPr>
              <a:t>По объему активов</a:t>
            </a:r>
            <a:endParaRPr lang="en-US" altLang="ru-RU" sz="1700" b="1" dirty="0">
              <a:solidFill>
                <a:srgbClr val="000000"/>
              </a:solidFill>
              <a:latin typeface="UniCredit CY" panose="02000506040000020004" pitchFamily="2" charset="-52"/>
            </a:endParaRPr>
          </a:p>
        </p:txBody>
      </p:sp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483494" y="1832129"/>
            <a:ext cx="4294311" cy="3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>
                <a:solidFill>
                  <a:srgbClr val="000000"/>
                </a:solidFill>
                <a:latin typeface="UniCredit CY" panose="02000506040000020004" pitchFamily="2" charset="-52"/>
              </a:rPr>
              <a:t>По числу банков</a:t>
            </a:r>
            <a:endParaRPr lang="en-US" altLang="ru-RU" sz="1700" b="1" dirty="0">
              <a:solidFill>
                <a:srgbClr val="000000"/>
              </a:solidFill>
              <a:latin typeface="UniCredit CY" panose="02000506040000020004" pitchFamily="2" charset="-52"/>
            </a:endParaRPr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483494" y="1046932"/>
            <a:ext cx="8152847" cy="684824"/>
            <a:chOff x="975859" y="1098566"/>
            <a:chExt cx="8666682" cy="718345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1163949" y="1098566"/>
              <a:ext cx="8266969" cy="598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573" tIns="48286" rIns="96573" bIns="48286"/>
            <a:lstStyle>
              <a:lvl1pPr defTabSz="9652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652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652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652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652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65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65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65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65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600">
                <a:solidFill>
                  <a:srgbClr val="000000"/>
                </a:solidFill>
              </a:endParaRPr>
            </a:p>
          </p:txBody>
        </p:sp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975859" y="1133508"/>
              <a:ext cx="8666682" cy="683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573" tIns="48286" rIns="96573" bIns="48286">
              <a:spAutoFit/>
            </a:bodyPr>
            <a:lstStyle>
              <a:lvl1pPr marL="301625" indent="-301625" defTabSz="963613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63613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63613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63613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63613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 algn="ctr" fontAlgn="base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</a:pPr>
              <a:r>
                <a:rPr lang="ru-RU" altLang="ru-RU" sz="1800" b="1" dirty="0">
                  <a:solidFill>
                    <a:srgbClr val="000000"/>
                  </a:solidFill>
                  <a:latin typeface="Arial"/>
                </a:rPr>
                <a:t>Хотя доля банков, у которых отняли лицензию за отмывание в  </a:t>
              </a:r>
              <a:r>
                <a:rPr lang="ru-RU" altLang="ru-RU" sz="1800" b="1" dirty="0" smtClean="0">
                  <a:solidFill>
                    <a:srgbClr val="000000"/>
                  </a:solidFill>
                  <a:latin typeface="Arial"/>
                </a:rPr>
                <a:t>2013-2015  </a:t>
              </a:r>
              <a:r>
                <a:rPr lang="ru-RU" altLang="ru-RU" sz="1800" b="1" dirty="0">
                  <a:solidFill>
                    <a:srgbClr val="000000"/>
                  </a:solidFill>
                  <a:latin typeface="Arial"/>
                </a:rPr>
                <a:t>около трети, в сумме активов их роль – только четверть</a:t>
              </a:r>
              <a:endParaRPr lang="en-US" altLang="ru-RU" sz="18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483495" y="116632"/>
            <a:ext cx="8152846" cy="803216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lIns="0" tIns="0" rIns="0" bIns="0" anchor="ctr"/>
          <a:lstStyle>
            <a:lvl1pPr defTabSz="958850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73088" indent="-192088" defTabSz="958850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5675" indent="-192088" defTabSz="958850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1913" indent="-185738" defTabSz="958850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500" indent="-192088" defTabSz="958850">
              <a:spcBef>
                <a:spcPct val="20000"/>
              </a:spcBef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71700" indent="-192088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28900" indent="-192088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86100" indent="-192088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43300" indent="-192088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/>
              </a:rPr>
              <a:t>Банковская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/>
              </a:rPr>
              <a:t>система:</a:t>
            </a:r>
            <a:endParaRPr lang="en-US" altLang="ru-RU" sz="2400" b="1" dirty="0">
              <a:solidFill>
                <a:srgbClr val="000000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  <a:latin typeface="Arial"/>
              </a:rPr>
              <a:t>результаты отзывов лицензий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4632900" y="2184107"/>
          <a:ext cx="4050277" cy="35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03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Банки с государственным участием в странах Центральной и Восточной Европы</a:t>
            </a:r>
            <a:b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813690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4644008" y="2204864"/>
            <a:ext cx="1296144" cy="1080120"/>
          </a:xfrm>
          <a:prstGeom prst="donut">
            <a:avLst>
              <a:gd name="adj" fmla="val 26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35000"/>
              </a:lnSpc>
              <a:buNone/>
            </a:pPr>
            <a:endParaRPr lang="ru-RU" sz="18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lnSpc>
                <a:spcPct val="135000"/>
              </a:lnSpc>
              <a:buNone/>
            </a:pP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декабре 2015 г. Банк России в соответствии положениями статьи 45.3 Федерального закона «О Центральном банке Российской Федерации (Банке России)» представил на обсуждение проект «Основных направлений развития и обеспечения стабильности функционирования финансового рынка Российской Федерации на период 2016–2018 годов»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2954318"/>
              </p:ext>
            </p:extLst>
          </p:nvPr>
        </p:nvGraphicFramePr>
        <p:xfrm>
          <a:off x="4643438" y="500042"/>
          <a:ext cx="3785644" cy="5572164"/>
        </p:xfrm>
        <a:graphic>
          <a:graphicData uri="http://schemas.openxmlformats.org/drawingml/2006/table">
            <a:tbl>
              <a:tblPr firstRow="1" firstCol="1" bandRow="1"/>
              <a:tblGrid>
                <a:gridCol w="3785644"/>
              </a:tblGrid>
              <a:tr h="5572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Статья 45.3 «Банк России один раз в три года представляет в Государственную Думу проект основных направлений развития финансового рынка Российской Федерации.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Предварительно проект основных направлений развития финансового рынка Российской Федерации представляется Банком России Президенту Российской Федерации и в Правительство Российской </a:t>
                      </a: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Федерации.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Дума рассматривает проект основных направлений развития финансового рынка Российской Федерации на парламентских слушаниях и направляет в Банк России соответствующие рекомендации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8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Матрица </a:t>
            </a:r>
            <a: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взаимосвязи целей и основных </a:t>
            </a:r>
            <a: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направлений</a:t>
            </a:r>
            <a:b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развития финансового </a:t>
            </a:r>
            <a: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рынка Российской </a:t>
            </a:r>
            <a: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Федерации</a:t>
            </a:r>
            <a:b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период 2016–2018 годов</a:t>
            </a:r>
            <a:b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r="27909" b="5950"/>
          <a:stretch>
            <a:fillRect/>
          </a:stretch>
        </p:blipFill>
        <p:spPr bwMode="auto">
          <a:xfrm>
            <a:off x="714348" y="1357298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16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Узловые </a:t>
            </a:r>
            <a: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вопросы </a:t>
            </a:r>
            <a:r>
              <a:rPr lang="ru-RU" sz="20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текущего надзора </a:t>
            </a:r>
            <a: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регулирования</a:t>
            </a:r>
            <a:b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банковской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chemeClr val="bg1">
              <a:lumMod val="9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Принятие системы неотложных мер по оздоровлению конкурентной среды в сфере финансового посредничества</a:t>
            </a:r>
            <a:endParaRPr lang="ru-RU" sz="18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Создание </a:t>
            </a: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условий для применения в полном объеме профессионального суждения в надзорной </a:t>
            </a: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практике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Оптимизация  регуляторной нагрузки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Более полная реализация принципа  пропорционального регулирования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Повышение прозрачности процедур санирования и отзыва лицензий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Развитие диалога регулятора с банковским сообществом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Применение </a:t>
            </a:r>
            <a: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полном объеме профессионального суждения в надзорной </a:t>
            </a:r>
            <a:r>
              <a:rPr lang="ru-RU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практике</a:t>
            </a:r>
            <a: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2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91264" cy="51845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3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Профессиональное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суждение – это не монолог регулятора, а составная часть диалога с кредитными организациями, который базируется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на произвольно меняемых правилах, а на принципах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Возможно, что эти принципы следует закрепить в нормативно-правовых актах, хотя не менее важным является то, чтобы они стали ключевыми элементами надзорной культуры.</a:t>
            </a:r>
          </a:p>
          <a:p>
            <a:pPr>
              <a:lnSpc>
                <a:spcPct val="170000"/>
              </a:lnSpc>
            </a:pPr>
            <a:endParaRPr lang="ru-RU" sz="18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71600" y="4293096"/>
            <a:ext cx="6984776" cy="216024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частности, важной </a:t>
            </a:r>
            <a:r>
              <a:rPr lang="ru-RU" sz="1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составляющей мотивированного суждения служит прозрачность и обоснованность критериев оценок «справедливой стоимости» залогового </a:t>
            </a:r>
            <a:r>
              <a:rPr lang="ru-RU" sz="1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имущества, активов </a:t>
            </a:r>
            <a:r>
              <a:rPr lang="ru-RU" sz="18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финансовых </a:t>
            </a:r>
            <a:r>
              <a:rPr lang="ru-RU" sz="1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инструментов.</a:t>
            </a:r>
            <a:endParaRPr lang="ru-RU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1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Оптимизация  </a:t>
            </a:r>
            <a: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регуляторной </a:t>
            </a:r>
            <a:r>
              <a:rPr lang="ru-RU" sz="2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нагрузки и реализация </a:t>
            </a:r>
            <a: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принципа  пропорционального регулирования</a:t>
            </a:r>
            <a:br>
              <a:rPr lang="ru-RU" sz="22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27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580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Назрела потребность в ревизии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упорядочивании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нормативно-правовой базы банковского надзора и </a:t>
            </a: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регулирования 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учетом имеющихся разъяснений Банка России на запросы </a:t>
            </a: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банков.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частности, на сегодняшний день существует не менее 500 разъяснений различных структурных подразделений Банка России в части требований Положения №254-П, зачастую противоречащих друг другу.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0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изучении нуждается вопрос о более полном применении принципа пропорционального регулирования.</a:t>
            </a:r>
          </a:p>
          <a:p>
            <a:pPr marL="0" indent="0" algn="just">
              <a:buNone/>
            </a:pP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0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Развитие </a:t>
            </a: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диалога регулятора с банковским </a:t>
            </a:r>
            <a:r>
              <a:rPr lang="ru-RU" sz="20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сообществом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Только в рамках диалога между Банком России и профессиональным сообществом </a:t>
            </a:r>
            <a:r>
              <a:rPr lang="ru-RU" sz="21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открывается возможность для принятия неотложных мер оперативного характера, а через это добиваться укрепления взаимного доверия.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0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Хорошими примерами 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эффективного взаимодействия служит принятие Банком России в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2014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-2016 гг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после консультаций с профессиональным сообществом пакета антикризисных мер, направленных на снижение воздействия резкого изменения курса рубля и ухудшения финансового положения заемщиков на стабильность банковского сектора. 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827584" y="3501008"/>
            <a:ext cx="7992888" cy="288032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4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8008924" cy="3312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/>
              </a:rPr>
              <a:t>Спасибо за внимание</a:t>
            </a:r>
            <a:endParaRPr lang="ru-RU" sz="5400" b="1" dirty="0">
              <a:effectLst/>
            </a:endParaRPr>
          </a:p>
        </p:txBody>
      </p:sp>
      <p:pic>
        <p:nvPicPr>
          <p:cNvPr id="4" name="Picture 9" descr="Asros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8"/>
            <a:ext cx="1800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455867"/>
              </p:ext>
            </p:extLst>
          </p:nvPr>
        </p:nvGraphicFramePr>
        <p:xfrm>
          <a:off x="539552" y="260648"/>
          <a:ext cx="3960440" cy="5976664"/>
        </p:xfrm>
        <a:graphic>
          <a:graphicData uri="http://schemas.openxmlformats.org/drawingml/2006/table">
            <a:tbl>
              <a:tblPr firstRow="1" firstCol="1" bandRow="1"/>
              <a:tblGrid>
                <a:gridCol w="3960440"/>
              </a:tblGrid>
              <a:tr h="5976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Макроэкономические условия 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банковской </a:t>
                      </a: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деятельности </a:t>
                      </a:r>
                      <a:endParaRPr lang="ru-RU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2015-2016</a:t>
                      </a:r>
                      <a:r>
                        <a:rPr lang="ru-RU" sz="2000" b="1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годах: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8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Отрицательные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темпы роста ВВП и валового накопления;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Абсолютное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снижение объемов конечного потребления;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Резкое</a:t>
                      </a:r>
                      <a:r>
                        <a:rPr lang="ru-RU" sz="1600" b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сжатие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инвестиционного и потребительского спроса;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Высокая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инфляция и сильная волатильность обменного курса рубля;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режима санкций и контрсанкций.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DA"/>
                    </a:solidFill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38600" cy="58655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Ухудшение макроэкономических условий и введение режима финансовых санкций поставили перед российской банковской системой сложные задачи по выработке механизмов адаптации к кризисной ситуации. </a:t>
            </a:r>
          </a:p>
          <a:p>
            <a:pPr marL="0" indent="0" algn="just">
              <a:buNone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Различные группы банков при этом поставлены в неодинаковые условия.</a:t>
            </a:r>
          </a:p>
          <a:p>
            <a:pPr marL="0" indent="0" algn="just">
              <a:buNone/>
            </a:pP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прогноза динамики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ВВП Российской Федерации, %</a:t>
            </a:r>
          </a:p>
          <a:p>
            <a:pPr marL="0" indent="0" algn="just">
              <a:buNone/>
            </a:pP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97156"/>
            <a:ext cx="4071966" cy="22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64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52120" y="1700808"/>
            <a:ext cx="3034680" cy="46085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сложных экономических условиях банковский сектор, даже с учетом валютной переоценки, обеспечивает увеличение совокупного кредитного портфеля.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Продолжается приток вкладов населения и средств юридических лиц. 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Банки поддерживают офисные сети и развивают технологии дистанционного обслуживания клиентов, благодаря чему расширяется доступность населения и бизнеса к получению финансовых услуг.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09" y="1214422"/>
            <a:ext cx="517931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15370" cy="66802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и </a:t>
            </a:r>
            <a:r>
              <a:rPr lang="ru-RU" sz="19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макропруденциальные</a:t>
            </a:r>
            <a:r>
              <a:rPr lang="ru-RU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характеристики банковской деятельности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591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банковского кредитования 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281518" cy="55007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кредитования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нефинансовых организаций, млрд руб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286280" cy="55007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кредитования физических лиц, млрд руб.</a:t>
            </a:r>
          </a:p>
          <a:p>
            <a:pPr marL="0" indent="0" algn="ctr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35" y="1357298"/>
            <a:ext cx="4355865" cy="49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357718" cy="529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490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Times New Roman"/>
                <a:ea typeface="Times New Roman"/>
              </a:rPr>
              <a:t/>
            </a:r>
            <a:br>
              <a:rPr lang="ru-RU" sz="2000" b="1" i="1" dirty="0" smtClean="0">
                <a:latin typeface="Times New Roman"/>
                <a:ea typeface="Times New Roman"/>
              </a:rPr>
            </a:b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Абсолютные 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и относительные объемы просроченной задолженности 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российском банковском секторе</a:t>
            </a:r>
            <a:r>
              <a:rPr lang="ru-RU" sz="2000" b="1" i="1" dirty="0">
                <a:latin typeface="Times New Roman"/>
                <a:ea typeface="Times New Roman"/>
              </a:rPr>
              <a:t/>
            </a:r>
            <a:br>
              <a:rPr lang="ru-RU" sz="2000" b="1" i="1" dirty="0">
                <a:latin typeface="Times New Roman"/>
                <a:ea typeface="Times New Roman"/>
              </a:rPr>
            </a:br>
            <a:endParaRPr lang="ru-RU" sz="2000" b="1" i="1" dirty="0">
              <a:latin typeface="Times New Roman"/>
              <a:ea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16" y="1214422"/>
            <a:ext cx="8436264" cy="46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67544" y="260648"/>
          <a:ext cx="3960440" cy="6120680"/>
        </p:xfrm>
        <a:graphic>
          <a:graphicData uri="http://schemas.openxmlformats.org/drawingml/2006/table">
            <a:tbl>
              <a:tblPr firstRow="1" firstCol="1" bandRow="1"/>
              <a:tblGrid>
                <a:gridCol w="3960440"/>
              </a:tblGrid>
              <a:tr h="6120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Симптомы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вялотекущего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системного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кризиса в банковском секторе России: 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Массированная господдержка узкого круга банков;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института санирования банков в рамках АСВ;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Предоставление акционерами безвозмездной помощи для поддержки банков;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Массовый отзыв лицензий;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Расширение масштабов убыточной деятельности кредитных организаций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Суммарный объем прямой государственной поддержки банковского сектора в 2014-2015 гг. оценивается экспертами в размере 1,7 трлн руб.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отношении 30 банков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АСВ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проводит процедуры финансового оздоровления,  суммарный объем финансовой помощи этим банкам превышает 1,2 трлн руб.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Банки в 2015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 привлекли в рамках финансового самооздоровления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рекордный объем помощи от акционеров – 156 млрд руб.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28" y="332656"/>
            <a:ext cx="4038600" cy="564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50" y="912128"/>
            <a:ext cx="409992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льцо 3"/>
          <p:cNvSpPr/>
          <p:nvPr/>
        </p:nvSpPr>
        <p:spPr>
          <a:xfrm>
            <a:off x="7596336" y="3356992"/>
            <a:ext cx="864096" cy="864096"/>
          </a:xfrm>
          <a:prstGeom prst="donut">
            <a:avLst>
              <a:gd name="adj" fmla="val 4886"/>
            </a:avLst>
          </a:prstGeom>
          <a:solidFill>
            <a:srgbClr val="FF0000"/>
          </a:solidFill>
          <a:ln cap="rnd">
            <a:solidFill>
              <a:srgbClr val="FF0000"/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8680"/>
            <a:ext cx="8064896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Лидером по абсолютному приросту капитализации в 2015 году стал Сбербанк России,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рыночная стоимость которого выросла на 9,3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 долл.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почти на 45% до 30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      долл.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начало 2016 года. </a:t>
            </a: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позволило Сбербанку еще крепче закрепить за собой звание самого дорогого банка России – по итогам 2015 года его отрыв от второго по стоимости банка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ВТБ вырос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двукратного (30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 долл.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14,1 миллиарда долларов у ВТБ), при этом стоимость Сбербанка на конец 2015 года оказалась даже больше суммарной стоимости других 17 публичных кредитных организаций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9873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Динамика </a:t>
            </a:r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удельный вес прибыльных</a:t>
            </a:r>
            <a:b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убыточных кредитных организаций</a:t>
            </a:r>
            <a:b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2875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Кольцо 5"/>
          <p:cNvSpPr/>
          <p:nvPr/>
        </p:nvSpPr>
        <p:spPr>
          <a:xfrm>
            <a:off x="6804248" y="1268760"/>
            <a:ext cx="1512168" cy="864096"/>
          </a:xfrm>
          <a:prstGeom prst="donut">
            <a:avLst>
              <a:gd name="adj" fmla="val 5280"/>
            </a:avLst>
          </a:prstGeom>
          <a:solidFill>
            <a:srgbClr val="FFC000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финансового результата банковского сектора России, млрд руб.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9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 UniCredit (ing)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0000CC"/>
      </a:accent2>
      <a:accent3>
        <a:srgbClr val="FFFFFF"/>
      </a:accent3>
      <a:accent4>
        <a:srgbClr val="000000"/>
      </a:accent4>
      <a:accent5>
        <a:srgbClr val="F0F0F0"/>
      </a:accent5>
      <a:accent6>
        <a:srgbClr val="0000B9"/>
      </a:accent6>
      <a:hlink>
        <a:srgbClr val="51A836"/>
      </a:hlink>
      <a:folHlink>
        <a:srgbClr val="E2001A"/>
      </a:folHlink>
    </a:clrScheme>
    <a:fontScheme name="Tema di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UniCredit" pitchFamily="50" charset="0"/>
          </a:defRPr>
        </a:defPPr>
      </a:lstStyle>
    </a:tx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20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978</Words>
  <Application>Microsoft Office PowerPoint</Application>
  <PresentationFormat>Экран (4:3)</PresentationFormat>
  <Paragraphs>138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Symbol</vt:lpstr>
      <vt:lpstr>Times New Roman</vt:lpstr>
      <vt:lpstr>UniCredit</vt:lpstr>
      <vt:lpstr>UniCredit CY</vt:lpstr>
      <vt:lpstr>UniCredit Medium</vt:lpstr>
      <vt:lpstr>Wingdings</vt:lpstr>
      <vt:lpstr>3_Office Theme</vt:lpstr>
      <vt:lpstr>Тема Office</vt:lpstr>
      <vt:lpstr>PPT UniCredit (ing)</vt:lpstr>
      <vt:lpstr>think-cell Slide</vt:lpstr>
      <vt:lpstr>«Банковская система России 2016:  практические вопросы надзора и регулирования»</vt:lpstr>
      <vt:lpstr>Презентация PowerPoint</vt:lpstr>
      <vt:lpstr>Основные показатели и макропруденциальные характеристики банковской деятельности в Российской Федерации</vt:lpstr>
      <vt:lpstr>Динамика банковского кредитования </vt:lpstr>
      <vt:lpstr> Абсолютные и относительные объемы просроченной задолженности в российском банковском секторе </vt:lpstr>
      <vt:lpstr>Презентация PowerPoint</vt:lpstr>
      <vt:lpstr>Презентация PowerPoint</vt:lpstr>
      <vt:lpstr> Динамика и удельный вес прибыльных и убыточных кредитных организаций </vt:lpstr>
      <vt:lpstr>Динамика финансового результата банковского сектора России, млрд руб.</vt:lpstr>
      <vt:lpstr>Количество отозванных банковских лицензий в Российской Федерации</vt:lpstr>
      <vt:lpstr>Презентация PowerPoint</vt:lpstr>
      <vt:lpstr> Банки с государственным участием в странах Центральной и Восточной Европы </vt:lpstr>
      <vt:lpstr>Презентация PowerPoint</vt:lpstr>
      <vt:lpstr> Матрица взаимосвязи целей и основных направлений развития финансового рынка Российской Федерации на период 2016–2018 годов </vt:lpstr>
      <vt:lpstr>Узловые вопросы текущего надзора и регулирования банковской деятельности </vt:lpstr>
      <vt:lpstr>  Применение в полном объеме профессионального суждения в надзорной практике  </vt:lpstr>
      <vt:lpstr>  Оптимизация  регуляторной нагрузки и реализация принципа  пропорционального регулирования    </vt:lpstr>
      <vt:lpstr>Развитие диалога регулятора с банковским сообществом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развития финансового сектора в условиях глобализации: Россия и международная практика</dc:title>
  <dc:creator>Анна</dc:creator>
  <cp:lastModifiedBy>Lenov5</cp:lastModifiedBy>
  <cp:revision>53</cp:revision>
  <dcterms:created xsi:type="dcterms:W3CDTF">2014-08-11T11:44:41Z</dcterms:created>
  <dcterms:modified xsi:type="dcterms:W3CDTF">2016-03-25T12:04:02Z</dcterms:modified>
</cp:coreProperties>
</file>