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256" r:id="rId2"/>
    <p:sldId id="359" r:id="rId3"/>
    <p:sldId id="368" r:id="rId4"/>
    <p:sldId id="369" r:id="rId5"/>
    <p:sldId id="370" r:id="rId6"/>
    <p:sldId id="259" r:id="rId7"/>
  </p:sldIdLst>
  <p:sldSz cx="9144000" cy="6858000" type="screen4x3"/>
  <p:notesSz cx="6669088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6900"/>
    <a:srgbClr val="6B8DED"/>
    <a:srgbClr val="D2F0F6"/>
    <a:srgbClr val="E672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5730" autoAdjust="0"/>
    <p:restoredTop sz="94718" autoAdjust="0"/>
  </p:normalViewPr>
  <p:slideViewPr>
    <p:cSldViewPr>
      <p:cViewPr varScale="1">
        <p:scale>
          <a:sx n="78" d="100"/>
          <a:sy n="78" d="100"/>
        </p:scale>
        <p:origin x="-1302" y="-84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pos="2832"/>
        <p:guide pos="336"/>
        <p:guide pos="5424"/>
        <p:guide pos="2928"/>
        <p:guide pos="1968"/>
        <p:guide pos="2070"/>
        <p:guide pos="3792"/>
        <p:guide pos="11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86" y="-102"/>
      </p:cViewPr>
      <p:guideLst>
        <p:guide orient="horz" pos="3079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150" cy="488714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52" y="0"/>
            <a:ext cx="2890150" cy="488714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F0F1C2F2-FC56-4E72-B4F5-ABF0D2CEDDE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541"/>
            <a:ext cx="2890150" cy="488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52" y="9285541"/>
            <a:ext cx="2890150" cy="488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09C43F36-B175-449F-8A63-293DCFDA86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150" cy="488714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352" y="0"/>
            <a:ext cx="2890150" cy="488714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DC2088-728C-427F-998D-884C9ED3C81A}" type="datetimeFigureOut">
              <a:rPr lang="en-GB"/>
              <a:pPr>
                <a:defRPr/>
              </a:pPr>
              <a:t>30/05/2013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3" y="4643556"/>
            <a:ext cx="5335905" cy="4398414"/>
          </a:xfrm>
          <a:prstGeom prst="rect">
            <a:avLst/>
          </a:prstGeom>
        </p:spPr>
        <p:txBody>
          <a:bodyPr vert="horz" lIns="90187" tIns="45094" rIns="90187" bIns="4509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541"/>
            <a:ext cx="2890150" cy="488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352" y="9285541"/>
            <a:ext cx="2890150" cy="488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506D824-7B43-4FC8-B9C8-5451F2E60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ACA144-5A30-4BF7-ADFD-8F07E180137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6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2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57F546-D97B-449F-BB40-46653C5F88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B1E20A-5CE7-4D62-8118-E1AE8515D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5" name="Shape 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5E03C7-7E57-4F38-B38D-0F6661F05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5" name="Shape 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24A1012-658B-4077-8DA2-8CBBF1FFBD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5" name="Shape 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C4461F-B970-4848-92BB-06AA7B9080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6" name="Shape 5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3AFD28-0C37-44CA-AED0-4E13C2FD0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4"/>
          <p:cNvCxnSpPr/>
          <p:nvPr/>
        </p:nvCxnSpPr>
        <p:spPr>
          <a:xfrm rot="5400000" flipH="1" flipV="1">
            <a:off x="5095875" y="-2733675"/>
            <a:ext cx="152400" cy="683895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01"/>
          <p:cNvGrpSpPr>
            <a:grpSpLocks noChangeAspect="1"/>
          </p:cNvGrpSpPr>
          <p:nvPr userDrawn="1"/>
        </p:nvGrpSpPr>
        <p:grpSpPr bwMode="auto">
          <a:xfrm>
            <a:off x="968375" y="5768975"/>
            <a:ext cx="1231900" cy="935038"/>
            <a:chOff x="518032" y="-1032869"/>
            <a:chExt cx="6161413" cy="4678943"/>
          </a:xfrm>
        </p:grpSpPr>
        <p:grpSp>
          <p:nvGrpSpPr>
            <p:cNvPr id="7" name="Group 73"/>
            <p:cNvGrpSpPr>
              <a:grpSpLocks noChangeAspect="1"/>
            </p:cNvGrpSpPr>
            <p:nvPr/>
          </p:nvGrpSpPr>
          <p:grpSpPr bwMode="auto">
            <a:xfrm>
              <a:off x="4440359" y="-1032878"/>
              <a:ext cx="2239070" cy="2009807"/>
              <a:chOff x="1905345" y="5714999"/>
              <a:chExt cx="445428" cy="380670"/>
            </a:xfrm>
          </p:grpSpPr>
          <p:sp>
            <p:nvSpPr>
              <p:cNvPr id="11" name="Rectangle 25"/>
              <p:cNvSpPr>
                <a:spLocks noChangeArrowheads="1"/>
              </p:cNvSpPr>
              <p:nvPr userDrawn="1"/>
            </p:nvSpPr>
            <p:spPr bwMode="gray">
              <a:xfrm>
                <a:off x="2293910" y="5987336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2" name="Rectangle 26"/>
              <p:cNvSpPr>
                <a:spLocks noChangeArrowheads="1"/>
              </p:cNvSpPr>
              <p:nvPr userDrawn="1"/>
            </p:nvSpPr>
            <p:spPr bwMode="gray">
              <a:xfrm>
                <a:off x="2132798" y="5757128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3" name="Rectangle 27"/>
              <p:cNvSpPr>
                <a:spLocks noChangeArrowheads="1"/>
              </p:cNvSpPr>
              <p:nvPr userDrawn="1"/>
            </p:nvSpPr>
            <p:spPr bwMode="gray">
              <a:xfrm>
                <a:off x="1905345" y="5714999"/>
                <a:ext cx="227452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4" name="Rectangle 28"/>
              <p:cNvSpPr>
                <a:spLocks noChangeArrowheads="1"/>
              </p:cNvSpPr>
              <p:nvPr userDrawn="1"/>
            </p:nvSpPr>
            <p:spPr bwMode="gray">
              <a:xfrm>
                <a:off x="1905345" y="5757128"/>
                <a:ext cx="227452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5" name="Rectangle 29"/>
              <p:cNvSpPr>
                <a:spLocks noChangeArrowheads="1"/>
              </p:cNvSpPr>
              <p:nvPr userDrawn="1"/>
            </p:nvSpPr>
            <p:spPr bwMode="gray">
              <a:xfrm>
                <a:off x="2177025" y="5824837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6" name="Rectangle 30"/>
              <p:cNvSpPr>
                <a:spLocks noChangeArrowheads="1"/>
              </p:cNvSpPr>
              <p:nvPr userDrawn="1"/>
            </p:nvSpPr>
            <p:spPr bwMode="gray">
              <a:xfrm>
                <a:off x="2177025" y="5987336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 userDrawn="1"/>
            </p:nvSpPr>
            <p:spPr bwMode="gray">
              <a:xfrm>
                <a:off x="2132798" y="5824837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 userDrawn="1"/>
            </p:nvSpPr>
            <p:spPr bwMode="gray">
              <a:xfrm>
                <a:off x="2132798" y="5987336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9" name="Freeform 33"/>
              <p:cNvSpPr>
                <a:spLocks/>
              </p:cNvSpPr>
              <p:nvPr userDrawn="1"/>
            </p:nvSpPr>
            <p:spPr bwMode="gray">
              <a:xfrm>
                <a:off x="1905345" y="5824837"/>
                <a:ext cx="227452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 userDrawn="1"/>
            </p:nvSpPr>
            <p:spPr bwMode="gray">
              <a:xfrm>
                <a:off x="2045924" y="5987336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1" name="Rectangle 35"/>
              <p:cNvSpPr>
                <a:spLocks noChangeArrowheads="1"/>
              </p:cNvSpPr>
              <p:nvPr userDrawn="1"/>
            </p:nvSpPr>
            <p:spPr bwMode="gray">
              <a:xfrm>
                <a:off x="1905345" y="5933169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2" name="Rectangle 36"/>
              <p:cNvSpPr>
                <a:spLocks noChangeArrowheads="1"/>
              </p:cNvSpPr>
              <p:nvPr userDrawn="1"/>
            </p:nvSpPr>
            <p:spPr bwMode="gray">
              <a:xfrm>
                <a:off x="1905345" y="5987336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gray">
              <a:xfrm>
                <a:off x="2293910" y="5987336"/>
                <a:ext cx="56863" cy="108333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gray">
              <a:xfrm>
                <a:off x="2132798" y="5757128"/>
                <a:ext cx="44227" cy="67708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5" name="Rectangle 24"/>
              <p:cNvSpPr>
                <a:spLocks noChangeArrowheads="1"/>
              </p:cNvSpPr>
              <p:nvPr/>
            </p:nvSpPr>
            <p:spPr bwMode="gray">
              <a:xfrm>
                <a:off x="1905345" y="5714999"/>
                <a:ext cx="227452" cy="42129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gray">
              <a:xfrm>
                <a:off x="1905345" y="5757128"/>
                <a:ext cx="227452" cy="67708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gray">
              <a:xfrm>
                <a:off x="2177025" y="5824837"/>
                <a:ext cx="116885" cy="162499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gray">
              <a:xfrm>
                <a:off x="2177025" y="5987336"/>
                <a:ext cx="116885" cy="108333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gray">
              <a:xfrm>
                <a:off x="2132798" y="5824837"/>
                <a:ext cx="44227" cy="162499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gray">
              <a:xfrm>
                <a:off x="2132798" y="5987336"/>
                <a:ext cx="44227" cy="108333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gray">
              <a:xfrm>
                <a:off x="1905345" y="5824837"/>
                <a:ext cx="227452" cy="16249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gray">
              <a:xfrm>
                <a:off x="2045924" y="5987336"/>
                <a:ext cx="86874" cy="108333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3" name="Rectangle 32"/>
              <p:cNvSpPr>
                <a:spLocks noChangeArrowheads="1"/>
              </p:cNvSpPr>
              <p:nvPr/>
            </p:nvSpPr>
            <p:spPr bwMode="gray">
              <a:xfrm>
                <a:off x="1905345" y="5933169"/>
                <a:ext cx="140579" cy="54166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34" name="Rectangle 33"/>
              <p:cNvSpPr>
                <a:spLocks noChangeArrowheads="1"/>
              </p:cNvSpPr>
              <p:nvPr/>
            </p:nvSpPr>
            <p:spPr bwMode="gray">
              <a:xfrm>
                <a:off x="1905345" y="5987336"/>
                <a:ext cx="140579" cy="108333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518032" y="976935"/>
              <a:ext cx="4573420" cy="2669139"/>
              <a:chOff x="518032" y="976935"/>
              <a:chExt cx="4573420" cy="2669139"/>
            </a:xfrm>
          </p:grpSpPr>
          <p:sp>
            <p:nvSpPr>
              <p:cNvPr id="9" name="Rectangle 37"/>
              <p:cNvSpPr>
                <a:spLocks noChangeArrowheads="1"/>
              </p:cNvSpPr>
              <p:nvPr userDrawn="1"/>
            </p:nvSpPr>
            <p:spPr bwMode="black">
              <a:xfrm>
                <a:off x="3297020" y="976935"/>
                <a:ext cx="1143355" cy="262145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  <p:sp>
            <p:nvSpPr>
              <p:cNvPr id="10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252"/>
                <a:ext cx="4573420" cy="1723822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>
                  <a:latin typeface="+mn-lt"/>
                </a:endParaRPr>
              </a:p>
            </p:txBody>
          </p:sp>
        </p:grpSp>
      </p:grpSp>
      <p:sp>
        <p:nvSpPr>
          <p:cNvPr id="142" name="Title 1"/>
          <p:cNvSpPr>
            <a:spLocks noGrp="1"/>
          </p:cNvSpPr>
          <p:nvPr>
            <p:ph type="ctrTitle"/>
          </p:nvPr>
        </p:nvSpPr>
        <p:spPr bwMode="black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1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488950" y="2901950"/>
            <a:ext cx="1209675" cy="150813"/>
            <a:chOff x="489087" y="2521685"/>
            <a:chExt cx="1209752" cy="151219"/>
          </a:xfrm>
        </p:grpSpPr>
        <p:cxnSp>
          <p:nvCxnSpPr>
            <p:cNvPr id="19" name="Straight Connector 18"/>
            <p:cNvCxnSpPr/>
            <p:nvPr userDrawn="1"/>
          </p:nvCxnSpPr>
          <p:spPr>
            <a:xfrm rot="10800000">
              <a:off x="489087" y="2521685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rot="5400000">
              <a:off x="413477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32"/>
          <p:cNvGrpSpPr>
            <a:grpSpLocks/>
          </p:cNvGrpSpPr>
          <p:nvPr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2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5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6"/>
          <p:cNvGrpSpPr>
            <a:grpSpLocks/>
          </p:cNvGrpSpPr>
          <p:nvPr userDrawn="1"/>
        </p:nvGrpSpPr>
        <p:grpSpPr bwMode="auto">
          <a:xfrm>
            <a:off x="1752600" y="0"/>
            <a:ext cx="7391400" cy="6175375"/>
            <a:chOff x="19140488" y="13674"/>
            <a:chExt cx="7443798" cy="6145827"/>
          </a:xfrm>
        </p:grpSpPr>
        <p:sp>
          <p:nvSpPr>
            <p:cNvPr id="7" name="Rectangle 17"/>
            <p:cNvSpPr>
              <a:spLocks noChangeArrowheads="1"/>
            </p:cNvSpPr>
            <p:nvPr/>
          </p:nvSpPr>
          <p:spPr bwMode="gray">
            <a:xfrm>
              <a:off x="19140488" y="4189361"/>
              <a:ext cx="2302206" cy="1970140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gray">
            <a:xfrm>
              <a:off x="25663404" y="4032950"/>
              <a:ext cx="920882" cy="2126551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gray">
            <a:xfrm>
              <a:off x="25049482" y="2900159"/>
              <a:ext cx="735427" cy="1289202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gray">
            <a:xfrm>
              <a:off x="25049482" y="4032950"/>
              <a:ext cx="735427" cy="2126551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gray">
            <a:xfrm>
              <a:off x="24665781" y="705672"/>
              <a:ext cx="476429" cy="2264003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gray">
            <a:xfrm>
              <a:off x="24665781" y="2900159"/>
              <a:ext cx="476429" cy="1289202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gray">
            <a:xfrm>
              <a:off x="24665781" y="4032950"/>
              <a:ext cx="476429" cy="2126551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gray">
            <a:xfrm>
              <a:off x="19140488" y="669335"/>
              <a:ext cx="5662786" cy="2300340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gray">
            <a:xfrm>
              <a:off x="19140488" y="2900159"/>
              <a:ext cx="5662786" cy="1289202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19140488" y="4032950"/>
              <a:ext cx="5662786" cy="21265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786" cy="691998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grpSp>
        <p:nvGrpSpPr>
          <p:cNvPr id="19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20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 rtlCol="0"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5" name="Shape 4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565C18-2BD1-48B5-9BC2-72350B50F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49"/>
          <p:cNvSpPr>
            <a:spLocks noChangeArrowheads="1"/>
          </p:cNvSpPr>
          <p:nvPr/>
        </p:nvSpPr>
        <p:spPr bwMode="gray">
          <a:xfrm>
            <a:off x="7391400" y="685800"/>
            <a:ext cx="1752600" cy="548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6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sp>
        <p:nvSpPr>
          <p:cNvPr id="7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</a:endParaRPr>
          </a:p>
        </p:txBody>
      </p:sp>
      <p:grpSp>
        <p:nvGrpSpPr>
          <p:cNvPr id="8" name="Group 32"/>
          <p:cNvGrpSpPr>
            <a:grpSpLocks/>
          </p:cNvGrpSpPr>
          <p:nvPr userDrawn="1"/>
        </p:nvGrpSpPr>
        <p:grpSpPr bwMode="auto">
          <a:xfrm>
            <a:off x="968375" y="6170613"/>
            <a:ext cx="914400" cy="533400"/>
            <a:chOff x="518032" y="978681"/>
            <a:chExt cx="4572000" cy="2667393"/>
          </a:xfrm>
        </p:grpSpPr>
        <p:sp>
          <p:nvSpPr>
            <p:cNvPr id="9" name="Rectangle 37"/>
            <p:cNvSpPr>
              <a:spLocks noChangeArrowheads="1"/>
            </p:cNvSpPr>
            <p:nvPr userDrawn="1"/>
          </p:nvSpPr>
          <p:spPr bwMode="black">
            <a:xfrm>
              <a:off x="3296157" y="978681"/>
              <a:ext cx="1143000" cy="261974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518032" y="1923380"/>
              <a:ext cx="4572000" cy="1722694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latin typeface="+mn-lt"/>
              </a:endParaRPr>
            </a:p>
          </p:txBody>
        </p:sp>
      </p:grpSp>
      <p:sp>
        <p:nvSpPr>
          <p:cNvPr id="50" name="Title 1"/>
          <p:cNvSpPr>
            <a:spLocks noGrp="1"/>
          </p:cNvSpPr>
          <p:nvPr>
            <p:ph type="ctrTitle"/>
          </p:nvPr>
        </p:nvSpPr>
        <p:spPr bwMode="white">
          <a:xfrm>
            <a:off x="1895475" y="838200"/>
            <a:ext cx="5343525" cy="9144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6" name="Shape 5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157E15-C677-4941-B8D3-0303F0F96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DE0D0BC-757B-4B04-9688-EDC6FF9CC5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921CB8-504C-49A6-8D4B-B1319DFA57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D444864-48EC-4017-956A-B83F31B4E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33E6FF4-45E7-43BD-B5CA-255ED0B0F5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noProof="1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6" name="Shape 5"/>
          <p:cNvCxnSpPr/>
          <p:nvPr/>
        </p:nvCxnSpPr>
        <p:spPr>
          <a:xfrm rot="5400000" flipH="1" flipV="1">
            <a:off x="5791200" y="-2057400"/>
            <a:ext cx="152400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789B8E-6B47-4A7F-BBC8-DF485E0EDD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477000"/>
            <a:ext cx="2590800" cy="1524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>
                <a:latin typeface="Arial" pitchFamily="34" charset="0"/>
                <a:cs typeface="Arial" pitchFamily="34" charset="0"/>
              </a:rPr>
              <a:t>PwC</a:t>
            </a:r>
          </a:p>
        </p:txBody>
      </p:sp>
      <p:cxnSp>
        <p:nvCxnSpPr>
          <p:cNvPr id="4" name="Shape 3"/>
          <p:cNvCxnSpPr/>
          <p:nvPr/>
        </p:nvCxnSpPr>
        <p:spPr>
          <a:xfrm rot="5400000" flipH="1" flipV="1">
            <a:off x="4419600" y="-3429000"/>
            <a:ext cx="152400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24600"/>
            <a:ext cx="5257800" cy="152400"/>
          </a:xfrm>
        </p:spPr>
        <p:txBody>
          <a:bodyPr/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Финансовый омбудсмен и внесудебное урегулирование споров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F04C2E-E065-4ABC-B026-E2BF5C8DD1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r">
              <a:defRPr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  <a:br>
              <a:rPr lang="en-GB" smtClean="0"/>
            </a:br>
            <a:r>
              <a:rPr lang="en-GB" smtClean="0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175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186090-A7E7-4117-9A17-EC28C3F6A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 smtClean="0"/>
              <a:t>Март 2011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225" y="6324600"/>
            <a:ext cx="5260975" cy="150813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/>
              <a:t>Финансовый омбудсмен и внесудебное урегулирование споров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  <p:sldLayoutId id="2147483713" r:id="rId2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Georgia" pitchFamily="18" charset="0"/>
        </a:defRPr>
      </a:lvl9pPr>
    </p:titleStyle>
    <p:bodyStyle>
      <a:lvl1pPr indent="-273050" algn="l" rtl="0" fontAlgn="base">
        <a:spcBef>
          <a:spcPct val="0"/>
        </a:spcBef>
        <a:spcAft>
          <a:spcPts val="900"/>
        </a:spcAft>
        <a:buClr>
          <a:schemeClr val="tx1"/>
        </a:buClr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3050" indent="-273050" algn="l" rtl="0" fontAlgn="base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7688" indent="-273050" algn="l" rtl="0" fontAlgn="base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325" indent="-273050" algn="l" rtl="0" fontAlgn="base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6963" indent="-273050" algn="l" rtl="0" fontAlgn="base">
        <a:spcBef>
          <a:spcPct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mitry.chirkin@ru.pwc.com" TargetMode="Externa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763688" y="908720"/>
            <a:ext cx="5343525" cy="1562473"/>
          </a:xfrm>
        </p:spPr>
        <p:txBody>
          <a:bodyPr rtlCol="0"/>
          <a:lstStyle/>
          <a:p>
            <a:pPr fontAlgn="auto">
              <a:spcBef>
                <a:spcPts val="0"/>
              </a:spcBef>
              <a:defRPr/>
            </a:pPr>
            <a:r>
              <a:rPr lang="ru-RU" sz="2400" b="1" dirty="0" smtClean="0"/>
              <a:t>Правовое регулирование деятельности финансового омбудсмена: к чему </a:t>
            </a:r>
            <a:r>
              <a:rPr lang="ru-RU" sz="2400" b="1" smtClean="0"/>
              <a:t>готовиться банкам</a:t>
            </a:r>
            <a:endParaRPr lang="ru-RU" sz="1900" b="1" dirty="0" smtClean="0"/>
          </a:p>
          <a:p>
            <a:pPr fontAlgn="auto">
              <a:spcBef>
                <a:spcPts val="0"/>
              </a:spcBef>
              <a:defRPr/>
            </a:pPr>
            <a:endParaRPr lang="ru-RU" sz="1900" b="1" dirty="0" smtClean="0"/>
          </a:p>
          <a:p>
            <a:pPr fontAlgn="auto">
              <a:spcBef>
                <a:spcPts val="0"/>
              </a:spcBef>
              <a:defRPr/>
            </a:pPr>
            <a:r>
              <a:rPr lang="ru-RU" sz="2000" dirty="0" smtClean="0"/>
              <a:t>Дмитрий Чиркин, </a:t>
            </a:r>
            <a:r>
              <a:rPr lang="en-US" sz="2000" dirty="0" smtClean="0"/>
              <a:t>PwC Legal, </a:t>
            </a:r>
            <a:r>
              <a:rPr lang="ru-RU" sz="2000" dirty="0" smtClean="0"/>
              <a:t>юрист</a:t>
            </a:r>
            <a:endParaRPr lang="en-GB" sz="2000" dirty="0" smtClean="0"/>
          </a:p>
          <a:p>
            <a:pPr fontAlgn="auto">
              <a:spcBef>
                <a:spcPts val="0"/>
              </a:spcBef>
              <a:defRPr/>
            </a:pPr>
            <a:endParaRPr lang="en-GB" sz="2000" dirty="0"/>
          </a:p>
        </p:txBody>
      </p:sp>
      <p:sp>
        <p:nvSpPr>
          <p:cNvPr id="23556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www.pwc.com</a:t>
            </a:r>
          </a:p>
        </p:txBody>
      </p:sp>
      <p:pic>
        <p:nvPicPr>
          <p:cNvPr id="6" name="Picture Placeholder 5" descr="Photo_RGB_C_42-19371690.bmp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/>
          <a:srcRect t="10908" b="10908"/>
          <a:stretch>
            <a:fillRect/>
          </a:stretch>
        </p:blipFill>
        <p:spPr/>
      </p:pic>
      <p:sp>
        <p:nvSpPr>
          <p:cNvPr id="7" name="Subtitle 7"/>
          <p:cNvSpPr txBox="1">
            <a:spLocks/>
          </p:cNvSpPr>
          <p:nvPr/>
        </p:nvSpPr>
        <p:spPr bwMode="white">
          <a:xfrm>
            <a:off x="539552" y="2996952"/>
            <a:ext cx="129614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ru-RU" sz="1400" dirty="0" smtClean="0">
                <a:latin typeface="+mj-lt"/>
              </a:rPr>
              <a:t>Май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, 2013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143056" cy="366936"/>
          </a:xfrm>
        </p:spPr>
        <p:txBody>
          <a:bodyPr/>
          <a:lstStyle/>
          <a:p>
            <a:r>
              <a:rPr lang="ru-RU" sz="2000" dirty="0" smtClean="0"/>
              <a:t>Финансовый омбудсмен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513975-C489-4D4B-AB72-18A53B94737E}" type="slidenum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052736"/>
            <a:ext cx="8136904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r>
              <a:rPr lang="ru-RU" sz="1700" dirty="0" smtClean="0">
                <a:latin typeface="+mj-lt"/>
              </a:rPr>
              <a:t>Финансовый омбудсмен как институт урегулирования споров.</a:t>
            </a:r>
          </a:p>
          <a:p>
            <a:pPr indent="-274320">
              <a:spcAft>
                <a:spcPts val="900"/>
              </a:spcAft>
            </a:pPr>
            <a:r>
              <a:rPr lang="ru-RU" sz="1700" dirty="0" smtClean="0">
                <a:latin typeface="+mj-lt"/>
              </a:rPr>
              <a:t>Законопроект о Финансовом уполномоченном по правам потребителей финансовых </a:t>
            </a:r>
            <a:r>
              <a:rPr lang="ru-RU" sz="1700" dirty="0" smtClean="0">
                <a:latin typeface="+mj-lt"/>
              </a:rPr>
              <a:t>услуг.</a:t>
            </a:r>
            <a:endParaRPr lang="ru-RU" sz="1700" dirty="0" smtClean="0">
              <a:latin typeface="+mj-lt"/>
            </a:endParaRPr>
          </a:p>
          <a:p>
            <a:pPr indent="-274320">
              <a:spcAft>
                <a:spcPts val="900"/>
              </a:spcAft>
            </a:pPr>
            <a:r>
              <a:rPr lang="ru-RU" sz="1700" dirty="0" smtClean="0">
                <a:latin typeface="+mj-lt"/>
              </a:rPr>
              <a:t>Появится механизм разрешения споров, устанавливающий дополнительное финансовое бремя для банков.</a:t>
            </a:r>
          </a:p>
          <a:p>
            <a:pPr indent="-274320">
              <a:spcAft>
                <a:spcPts val="900"/>
              </a:spcAft>
            </a:pPr>
            <a:endParaRPr lang="ru-RU" sz="1700" dirty="0" smtClean="0">
              <a:latin typeface="+mj-lt"/>
            </a:endParaRPr>
          </a:p>
          <a:p>
            <a:pPr indent="-274320">
              <a:spcAft>
                <a:spcPts val="900"/>
              </a:spcAft>
            </a:pPr>
            <a:r>
              <a:rPr lang="ru-RU" sz="1700" b="1" dirty="0" smtClean="0">
                <a:solidFill>
                  <a:srgbClr val="DC6900"/>
                </a:solidFill>
                <a:latin typeface="+mj-lt"/>
              </a:rPr>
              <a:t>«Финансовый уполномоченный по правам потребителей услуг финансовых организаций – </a:t>
            </a:r>
            <a:r>
              <a:rPr lang="ru-RU" sz="1700" dirty="0" smtClean="0">
                <a:latin typeface="+mj-lt"/>
              </a:rPr>
              <a:t>независимое должностное лицо Службы Финансовых Уполномоченных, осуществляющее деятельность по охране и защите прав и интересов потребителей услуг финансовых организаций…»</a:t>
            </a:r>
            <a:r>
              <a:rPr lang="ru-RU" sz="1700" b="1" dirty="0" smtClean="0">
                <a:solidFill>
                  <a:srgbClr val="DC6900"/>
                </a:solidFill>
                <a:latin typeface="+mj-lt"/>
              </a:rPr>
              <a:t>  </a:t>
            </a:r>
          </a:p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r>
              <a:rPr lang="ru-RU" sz="1700" b="1" dirty="0" smtClean="0">
                <a:solidFill>
                  <a:srgbClr val="DC6900"/>
                </a:solidFill>
                <a:latin typeface="+mj-lt"/>
              </a:rPr>
              <a:t>«Служба Финансовых уполномоченных – </a:t>
            </a:r>
            <a:r>
              <a:rPr lang="ru-RU" sz="1700" dirty="0" smtClean="0">
                <a:latin typeface="+mj-lt"/>
              </a:rPr>
              <a:t>автономная некоммерческая организация, создаваемая в соответствии с ФЗ…»</a:t>
            </a: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Aft>
                <a:spcPts val="9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143056" cy="366936"/>
          </a:xfrm>
        </p:spPr>
        <p:txBody>
          <a:bodyPr/>
          <a:lstStyle/>
          <a:p>
            <a:r>
              <a:rPr lang="ru-RU" sz="2000" dirty="0" smtClean="0"/>
              <a:t>Финансовый омбудсмен: благо или нет?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513975-C489-4D4B-AB72-18A53B94737E}" type="slidenum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8136904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6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6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Проект </a:t>
            </a:r>
            <a:r>
              <a:rPr lang="en-US" sz="1600" dirty="0" smtClean="0">
                <a:latin typeface="+mj-lt"/>
              </a:rPr>
              <a:t>PwC Legal </a:t>
            </a:r>
            <a:r>
              <a:rPr lang="ru-RU" sz="1600" dirty="0" smtClean="0">
                <a:latin typeface="+mj-lt"/>
              </a:rPr>
              <a:t>для </a:t>
            </a:r>
            <a:r>
              <a:rPr lang="en-US" sz="1600" dirty="0" smtClean="0">
                <a:latin typeface="+mj-lt"/>
              </a:rPr>
              <a:t>World Bank</a:t>
            </a:r>
            <a:r>
              <a:rPr lang="ru-RU" sz="1600" dirty="0" smtClean="0">
                <a:latin typeface="+mj-lt"/>
              </a:rPr>
              <a:t> – подготовка аналитического доклада </a:t>
            </a:r>
            <a:r>
              <a:rPr lang="ru-RU" sz="1600" b="1" dirty="0" smtClean="0">
                <a:latin typeface="+mj-lt"/>
              </a:rPr>
              <a:t>«Мировой опыт использования института финансового омбудсмена и перспективы его внедрения в России»</a:t>
            </a:r>
          </a:p>
          <a:p>
            <a:pPr marL="252000" indent="-25200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Выборка стран: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Великобритания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Ирландия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Германия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Канада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Италия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 Австралия</a:t>
            </a:r>
          </a:p>
          <a:p>
            <a:pPr marL="615950" lvl="1" indent="-342900">
              <a:spcBef>
                <a:spcPts val="200"/>
              </a:spcBef>
              <a:spcAft>
                <a:spcPts val="200"/>
              </a:spcAft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Армения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b="1" u="sng" dirty="0" smtClean="0">
                <a:solidFill>
                  <a:srgbClr val="DC6900"/>
                </a:solidFill>
                <a:latin typeface="+mj-lt"/>
              </a:rPr>
              <a:t>Основной вывод</a:t>
            </a:r>
            <a:r>
              <a:rPr lang="ru-RU" sz="1600" dirty="0" smtClean="0">
                <a:solidFill>
                  <a:srgbClr val="DC6900"/>
                </a:solidFill>
                <a:latin typeface="+mj-lt"/>
              </a:rPr>
              <a:t>: </a:t>
            </a:r>
            <a:r>
              <a:rPr lang="ru-RU" sz="1600" dirty="0" smtClean="0">
                <a:latin typeface="+mj-lt"/>
              </a:rPr>
              <a:t>ФО на практике доказал свою эффективность.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Степень удовлетворенности потребителей финансовых услуг выше в странах с эффективно работающей Службой ФО (особенно Великобритания – </a:t>
            </a:r>
            <a:r>
              <a:rPr lang="ru-RU" sz="1600" dirty="0" smtClean="0">
                <a:latin typeface="+mj-lt"/>
              </a:rPr>
              <a:t>более 2 млн. </a:t>
            </a:r>
            <a:r>
              <a:rPr lang="ru-RU" sz="1600" dirty="0" smtClean="0">
                <a:latin typeface="+mj-lt"/>
              </a:rPr>
              <a:t>обращений в год).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Стимулирование потребителей к использованию финансовых услуг.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Досудебное урегулирование не только имущественных претензий к банкам.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dirty="0" smtClean="0">
                <a:latin typeface="+mj-lt"/>
              </a:rPr>
              <a:t>Минимальное количество формальностей.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600" b="1" u="sng" dirty="0" smtClean="0">
                <a:solidFill>
                  <a:srgbClr val="DC6900"/>
                </a:solidFill>
                <a:latin typeface="+mj-lt"/>
              </a:rPr>
              <a:t>Основная предпосылка</a:t>
            </a:r>
            <a:r>
              <a:rPr lang="ru-RU" sz="1600" dirty="0" smtClean="0">
                <a:solidFill>
                  <a:srgbClr val="DC6900"/>
                </a:solidFill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– хорошо продуманная организация работы Службы ФО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143056" cy="366936"/>
          </a:xfrm>
        </p:spPr>
        <p:txBody>
          <a:bodyPr/>
          <a:lstStyle/>
          <a:p>
            <a:r>
              <a:rPr lang="ru-RU" sz="1800" dirty="0" smtClean="0"/>
              <a:t>Финансовый омбудсмен: мировой опыт </a:t>
            </a:r>
            <a:r>
              <a:rPr lang="en-US" sz="1800" dirty="0" err="1" smtClean="0"/>
              <a:t>vs</a:t>
            </a:r>
            <a:r>
              <a:rPr lang="ru-RU" sz="1800" dirty="0" smtClean="0"/>
              <a:t>.</a:t>
            </a:r>
            <a:r>
              <a:rPr lang="en-US" sz="1800" dirty="0" smtClean="0"/>
              <a:t> </a:t>
            </a:r>
            <a:r>
              <a:rPr lang="ru-RU" sz="1800" dirty="0" smtClean="0"/>
              <a:t>законопроект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513975-C489-4D4B-AB72-18A53B94737E}" type="slidenum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8136904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6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600" dirty="0" smtClean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980728"/>
          <a:ext cx="8208912" cy="5435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Мировой</a:t>
                      </a:r>
                      <a:r>
                        <a:rPr lang="ru-RU" sz="1600" baseline="0" dirty="0" smtClean="0">
                          <a:latin typeface="+mj-lt"/>
                        </a:rPr>
                        <a:t> опыт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+mj-lt"/>
                        </a:rPr>
                        <a:t>(лучшие практики)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j-lt"/>
                        </a:rPr>
                        <a:t>Предложения Законопроекта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Обязательность для всего</a:t>
                      </a:r>
                      <a:r>
                        <a:rPr lang="ru-RU" sz="1600" baseline="0" dirty="0" smtClean="0">
                          <a:latin typeface="+mj-lt"/>
                        </a:rPr>
                        <a:t> фин. сектора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Обязательно для КО</a:t>
                      </a:r>
                      <a:r>
                        <a:rPr lang="ru-RU" sz="1600" baseline="0" dirty="0" smtClean="0">
                          <a:latin typeface="+mj-lt"/>
                        </a:rPr>
                        <a:t> и СК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Финансирование индустрией: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>
                          <a:latin typeface="+mj-lt"/>
                        </a:rPr>
                        <a:t>ежегодный взнос основан на объективном критерии;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+mj-lt"/>
                        </a:rPr>
                        <a:t> стимулирующая шкала платы за рассмотрения спора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Финансирование</a:t>
                      </a:r>
                      <a:r>
                        <a:rPr lang="ru-RU" sz="1600" baseline="0" dirty="0" smtClean="0">
                          <a:latin typeface="+mj-lt"/>
                        </a:rPr>
                        <a:t> индустрией: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+mj-lt"/>
                        </a:rPr>
                        <a:t>ежегодный взнос не на основе фактического «соприкосновения» с потребителями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>
                          <a:latin typeface="+mj-lt"/>
                        </a:rPr>
                        <a:t> отсутствие стимулирующей шкалы </a:t>
                      </a:r>
                      <a:r>
                        <a:rPr lang="ru-RU" sz="1600" baseline="0" dirty="0" smtClean="0">
                          <a:latin typeface="+mj-lt"/>
                        </a:rPr>
                        <a:t>платы </a:t>
                      </a:r>
                      <a:r>
                        <a:rPr lang="ru-RU" sz="1600" baseline="0" dirty="0" smtClean="0">
                          <a:latin typeface="+mj-lt"/>
                        </a:rPr>
                        <a:t>за рассмотрение спора 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Обязательность предварительного обращения в организацию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Отсутствие такой обязанности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Различные категории споров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Только имущественные претензии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Обязательность решения/усложненная</a:t>
                      </a:r>
                      <a:r>
                        <a:rPr lang="ru-RU" sz="1600" baseline="0" dirty="0" smtClean="0">
                          <a:latin typeface="+mj-lt"/>
                        </a:rPr>
                        <a:t> процедура обжалования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Обязательность (?)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Основная роль – разрешение конфликтов ДО рассмотрения спора омбудсменом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Рассмотрение спора уполномоченным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Минимально</a:t>
                      </a:r>
                      <a:r>
                        <a:rPr lang="ru-RU" sz="1600" baseline="0" dirty="0" smtClean="0">
                          <a:latin typeface="+mj-lt"/>
                        </a:rPr>
                        <a:t> формализованная процедура обращения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j-lt"/>
                        </a:rPr>
                        <a:t>Формализованная</a:t>
                      </a:r>
                      <a:r>
                        <a:rPr lang="ru-RU" sz="1600" baseline="0" dirty="0" smtClean="0">
                          <a:latin typeface="+mj-lt"/>
                        </a:rPr>
                        <a:t> процедура обращения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143056" cy="366936"/>
          </a:xfrm>
        </p:spPr>
        <p:txBody>
          <a:bodyPr/>
          <a:lstStyle/>
          <a:p>
            <a:r>
              <a:rPr lang="ru-RU" sz="2000" dirty="0" smtClean="0"/>
              <a:t>Финансовый омбудсмен: как быть?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7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513975-C489-4D4B-AB72-18A53B94737E}" type="slidenum">
              <a:rPr lang="en-GB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48680"/>
            <a:ext cx="8136904" cy="7200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b="1" dirty="0" smtClean="0">
              <a:solidFill>
                <a:srgbClr val="DC6900"/>
              </a:solidFill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700" dirty="0" smtClean="0">
                <a:latin typeface="+mj-lt"/>
              </a:rPr>
              <a:t>Законопроект будет </a:t>
            </a:r>
            <a:r>
              <a:rPr lang="ru-RU" sz="1700" dirty="0" smtClean="0">
                <a:latin typeface="+mj-lt"/>
              </a:rPr>
              <a:t>принят.</a:t>
            </a:r>
            <a:endParaRPr lang="ru-RU" sz="17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700" dirty="0" smtClean="0">
                <a:latin typeface="+mj-lt"/>
              </a:rPr>
              <a:t>Возможны институциональные проблемы.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dirty="0" smtClean="0">
              <a:latin typeface="+mj-lt"/>
            </a:endParaRP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r>
              <a:rPr lang="ru-RU" sz="1700" b="1" dirty="0" smtClean="0">
                <a:latin typeface="+mj-lt"/>
              </a:rPr>
              <a:t>Рекомендации:</a:t>
            </a:r>
          </a:p>
          <a:p>
            <a:pPr indent="-274320">
              <a:spcBef>
                <a:spcPts val="200"/>
              </a:spcBef>
              <a:spcAft>
                <a:spcPts val="200"/>
              </a:spcAft>
            </a:pPr>
            <a:endParaRPr lang="ru-RU" sz="1700" dirty="0" smtClean="0">
              <a:latin typeface="+mj-lt"/>
            </a:endParaRP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+mj-lt"/>
              </a:rPr>
              <a:t>трансформировать и унифицировать подход к работе с жалобами и обращениями </a:t>
            </a:r>
            <a:r>
              <a:rPr lang="ru-RU" sz="1700" dirty="0" smtClean="0">
                <a:latin typeface="+mj-lt"/>
              </a:rPr>
              <a:t>потребителей;</a:t>
            </a:r>
            <a:endParaRPr lang="ru-RU" sz="1700" dirty="0" smtClean="0">
              <a:latin typeface="+mj-lt"/>
            </a:endParaRP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sz="1700" dirty="0" smtClean="0">
              <a:latin typeface="+mj-lt"/>
            </a:endParaRP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+mj-lt"/>
              </a:rPr>
              <a:t>повысить качество претензионной работы;</a:t>
            </a: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sz="1700" dirty="0" smtClean="0">
              <a:latin typeface="+mj-lt"/>
            </a:endParaRP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+mj-lt"/>
              </a:rPr>
              <a:t>за</a:t>
            </a:r>
            <a:r>
              <a:rPr lang="ru-RU" sz="1700" dirty="0" smtClean="0">
                <a:latin typeface="+mj-lt"/>
              </a:rPr>
              <a:t>менить </a:t>
            </a:r>
            <a:r>
              <a:rPr lang="ru-RU" sz="1700" dirty="0" smtClean="0">
                <a:latin typeface="+mj-lt"/>
              </a:rPr>
              <a:t>концепцию отказа на концепцию поиска компромисса;</a:t>
            </a: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ru-RU" sz="1700" dirty="0" smtClean="0">
              <a:latin typeface="+mj-lt"/>
            </a:endParaRPr>
          </a:p>
          <a:p>
            <a:pPr marL="273600" indent="-27432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ru-RU" sz="1700" dirty="0" smtClean="0">
                <a:latin typeface="+mj-lt"/>
              </a:rPr>
              <a:t>активно участвовать в обсуждении законопроекта.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Контактная информация</a:t>
            </a:r>
            <a:endParaRPr lang="en-GB" sz="24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9750" y="1412875"/>
            <a:ext cx="8077200" cy="4895850"/>
          </a:xfrm>
          <a:prstGeom prst="rect">
            <a:avLst/>
          </a:prstGeom>
        </p:spPr>
        <p:txBody>
          <a:bodyPr/>
          <a:lstStyle/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endParaRPr lang="en-US" sz="1600" dirty="0" smtClean="0">
              <a:latin typeface="Georgia" pitchFamily="18" charset="0"/>
            </a:endParaRP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1600" b="1" i="1" dirty="0" smtClean="0">
                <a:latin typeface="Georgia" pitchFamily="18" charset="0"/>
              </a:rPr>
              <a:t>Дмитрий Чиркин</a:t>
            </a:r>
            <a:endParaRPr lang="en-US" sz="1600" b="1" i="1" dirty="0">
              <a:latin typeface="Georgia" pitchFamily="18" charset="0"/>
            </a:endParaRP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1600" dirty="0" smtClean="0">
                <a:latin typeface="Georgia" pitchFamily="18" charset="0"/>
              </a:rPr>
              <a:t>юрист</a:t>
            </a:r>
            <a:endParaRPr lang="ru-RU" sz="1600" dirty="0">
              <a:latin typeface="Georgia" pitchFamily="18" charset="0"/>
            </a:endParaRP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1600" dirty="0">
                <a:latin typeface="Georgia" pitchFamily="18" charset="0"/>
              </a:rPr>
              <a:t>Тел </a:t>
            </a:r>
            <a:r>
              <a:rPr lang="en-US" sz="1600" dirty="0">
                <a:latin typeface="Georgia" pitchFamily="18" charset="0"/>
              </a:rPr>
              <a:t>.: +7 (495) </a:t>
            </a:r>
            <a:r>
              <a:rPr lang="ru-RU" sz="1600" dirty="0" smtClean="0">
                <a:latin typeface="Georgia" pitchFamily="18" charset="0"/>
              </a:rPr>
              <a:t>223 5089</a:t>
            </a:r>
            <a:endParaRPr lang="ru-RU" sz="1600" dirty="0">
              <a:latin typeface="Georgia" pitchFamily="18" charset="0"/>
            </a:endParaRP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r>
              <a:rPr lang="ru-RU" sz="1600" dirty="0">
                <a:latin typeface="Georgia" pitchFamily="18" charset="0"/>
              </a:rPr>
              <a:t>Факс</a:t>
            </a:r>
            <a:r>
              <a:rPr lang="en-GB" sz="1600" dirty="0">
                <a:latin typeface="Georgia" pitchFamily="18" charset="0"/>
              </a:rPr>
              <a:t>: + 7 (495) 967 6001</a:t>
            </a: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r>
              <a:rPr lang="en-US" sz="1600" dirty="0">
                <a:latin typeface="Georgia" pitchFamily="18" charset="0"/>
              </a:rPr>
              <a:t>E-mail: </a:t>
            </a:r>
            <a:r>
              <a:rPr lang="en-US" sz="1600" dirty="0" smtClean="0">
                <a:latin typeface="Georgia" pitchFamily="18" charset="0"/>
                <a:hlinkClick r:id="rId2"/>
              </a:rPr>
              <a:t>dmitry.chirkin@ru.pwc.com</a:t>
            </a:r>
            <a:endParaRPr lang="en-US" sz="1600" dirty="0" smtClean="0">
              <a:latin typeface="Georgia" pitchFamily="18" charset="0"/>
            </a:endParaRPr>
          </a:p>
          <a:p>
            <a:pPr indent="-274320" fontAlgn="auto">
              <a:spcBef>
                <a:spcPts val="0"/>
              </a:spcBef>
              <a:buClr>
                <a:schemeClr val="tx1"/>
              </a:buClr>
              <a:defRPr/>
            </a:pPr>
            <a:endParaRPr lang="en-US" sz="1600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Georgia" pitchFamily="18" charset="0"/>
              </a:rPr>
              <a:t>* Под "</a:t>
            </a:r>
            <a:r>
              <a:rPr lang="ru-RU" sz="1100" dirty="0" err="1">
                <a:latin typeface="Georgia" pitchFamily="18" charset="0"/>
              </a:rPr>
              <a:t>PwC</a:t>
            </a:r>
            <a:r>
              <a:rPr lang="ru-RU" sz="1100" dirty="0">
                <a:latin typeface="Georgia" pitchFamily="18" charset="0"/>
              </a:rPr>
              <a:t>" понимается компания </a:t>
            </a:r>
            <a:r>
              <a:rPr lang="ru-RU" sz="1100" dirty="0" err="1">
                <a:latin typeface="Georgia" pitchFamily="18" charset="0"/>
              </a:rPr>
              <a:t>ПрайсвотерхаусКуперс</a:t>
            </a:r>
            <a:r>
              <a:rPr lang="ru-RU" sz="1100" dirty="0">
                <a:latin typeface="Georgia" pitchFamily="18" charset="0"/>
              </a:rPr>
              <a:t> </a:t>
            </a:r>
            <a:r>
              <a:rPr lang="ru-RU" sz="1100" dirty="0" err="1">
                <a:latin typeface="Georgia" pitchFamily="18" charset="0"/>
              </a:rPr>
              <a:t>Лигал</a:t>
            </a:r>
            <a:r>
              <a:rPr lang="ru-RU" sz="1100" dirty="0">
                <a:latin typeface="Georgia" pitchFamily="18" charset="0"/>
              </a:rPr>
              <a:t> СНГ Б.В. или, в зависимости от контекста, другие фирмы, входящие в глобальную сеть </a:t>
            </a:r>
            <a:r>
              <a:rPr lang="ru-RU" sz="1100" dirty="0" err="1">
                <a:latin typeface="Georgia" pitchFamily="18" charset="0"/>
              </a:rPr>
              <a:t>PricewaterhouseCoopers</a:t>
            </a:r>
            <a:r>
              <a:rPr lang="ru-RU" sz="1100" dirty="0">
                <a:latin typeface="Georgia" pitchFamily="18" charset="0"/>
              </a:rPr>
              <a:t> </a:t>
            </a:r>
            <a:r>
              <a:rPr lang="ru-RU" sz="1100" dirty="0" err="1">
                <a:latin typeface="Georgia" pitchFamily="18" charset="0"/>
              </a:rPr>
              <a:t>International</a:t>
            </a:r>
            <a:r>
              <a:rPr lang="ru-RU" sz="1100" dirty="0">
                <a:latin typeface="Georgia" pitchFamily="18" charset="0"/>
              </a:rPr>
              <a:t> </a:t>
            </a:r>
            <a:r>
              <a:rPr lang="ru-RU" sz="1100" dirty="0" err="1">
                <a:latin typeface="Georgia" pitchFamily="18" charset="0"/>
              </a:rPr>
              <a:t>Limited</a:t>
            </a:r>
            <a:r>
              <a:rPr lang="ru-RU" sz="1100" dirty="0">
                <a:latin typeface="Georgia" pitchFamily="18" charset="0"/>
              </a:rPr>
              <a:t> (</a:t>
            </a:r>
            <a:r>
              <a:rPr lang="ru-RU" sz="1100" dirty="0" err="1">
                <a:latin typeface="Georgia" pitchFamily="18" charset="0"/>
              </a:rPr>
              <a:t>PwCIL</a:t>
            </a:r>
            <a:r>
              <a:rPr lang="ru-RU" sz="1100" dirty="0">
                <a:latin typeface="Georgia" pitchFamily="18" charset="0"/>
              </a:rPr>
              <a:t>). Каждая фирма сети является самостоятельным юридическим лицом и не выступает в качестве агента </a:t>
            </a:r>
            <a:r>
              <a:rPr lang="ru-RU" sz="1100" dirty="0" err="1">
                <a:latin typeface="Georgia" pitchFamily="18" charset="0"/>
              </a:rPr>
              <a:t>PwCIL</a:t>
            </a:r>
            <a:r>
              <a:rPr lang="ru-RU" sz="1100" dirty="0">
                <a:latin typeface="Georgia" pitchFamily="18" charset="0"/>
              </a:rPr>
              <a:t> или любой другой фирмы сети. </a:t>
            </a:r>
            <a:r>
              <a:rPr lang="ru-RU" sz="1100" dirty="0" err="1">
                <a:latin typeface="Georgia" pitchFamily="18" charset="0"/>
              </a:rPr>
              <a:t>PwCIL</a:t>
            </a:r>
            <a:r>
              <a:rPr lang="ru-RU" sz="1100" dirty="0">
                <a:latin typeface="Georgia" pitchFamily="18" charset="0"/>
              </a:rPr>
              <a:t> не оказывает услуги клиентам. </a:t>
            </a:r>
            <a:r>
              <a:rPr lang="ru-RU" sz="1100" dirty="0" err="1">
                <a:latin typeface="Georgia" pitchFamily="18" charset="0"/>
              </a:rPr>
              <a:t>PwCIL</a:t>
            </a:r>
            <a:r>
              <a:rPr lang="ru-RU" sz="1100" dirty="0">
                <a:latin typeface="Georgia" pitchFamily="18" charset="0"/>
              </a:rPr>
              <a:t> не несет ответственность за действия или бездействие любой фирмы сети, не может контролировать профессиональные суждения, высказываемые фирмами сети, и не может никаким образом связать их каким-либо обязательством. Ни одна из фирм сети не несет ответственность за действия или бездействие любой другой фирмы сети, не может контролировать профессиональные суждения другой фирмы и не может никаким образом связать другую фирму сети или </a:t>
            </a:r>
            <a:r>
              <a:rPr lang="ru-RU" sz="1100" dirty="0" err="1">
                <a:latin typeface="Georgia" pitchFamily="18" charset="0"/>
              </a:rPr>
              <a:t>PwCIL</a:t>
            </a:r>
            <a:r>
              <a:rPr lang="ru-RU" sz="1100" dirty="0">
                <a:latin typeface="Georgia" pitchFamily="18" charset="0"/>
              </a:rPr>
              <a:t> каким-либо обязательством.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Georgia" pitchFamily="18" charset="0"/>
              </a:rPr>
              <a:t>Copyright notice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Georgia" pitchFamily="18" charset="0"/>
              </a:rPr>
              <a:t>© </a:t>
            </a:r>
            <a:r>
              <a:rPr lang="ru-RU" sz="1100" dirty="0" smtClean="0">
                <a:latin typeface="Georgia" pitchFamily="18" charset="0"/>
              </a:rPr>
              <a:t>201</a:t>
            </a:r>
            <a:r>
              <a:rPr lang="en-US" sz="1100" dirty="0" smtClean="0">
                <a:latin typeface="Georgia" pitchFamily="18" charset="0"/>
              </a:rPr>
              <a:t>3</a:t>
            </a:r>
            <a:r>
              <a:rPr lang="ru-RU" sz="1100" dirty="0" smtClean="0">
                <a:latin typeface="Georgia" pitchFamily="18" charset="0"/>
              </a:rPr>
              <a:t>, </a:t>
            </a:r>
            <a:r>
              <a:rPr lang="ru-RU" sz="1100" dirty="0">
                <a:latin typeface="Georgia" pitchFamily="18" charset="0"/>
              </a:rPr>
              <a:t>«</a:t>
            </a:r>
            <a:r>
              <a:rPr lang="ru-RU" sz="1100" dirty="0" err="1">
                <a:latin typeface="Georgia" pitchFamily="18" charset="0"/>
              </a:rPr>
              <a:t>ПрайсвотерхаусКуперс</a:t>
            </a:r>
            <a:r>
              <a:rPr lang="ru-RU" sz="1100" dirty="0">
                <a:latin typeface="Georgia" pitchFamily="18" charset="0"/>
              </a:rPr>
              <a:t> </a:t>
            </a:r>
            <a:r>
              <a:rPr lang="ru-RU" sz="1100" dirty="0" err="1">
                <a:latin typeface="Georgia" pitchFamily="18" charset="0"/>
              </a:rPr>
              <a:t>Лигал</a:t>
            </a:r>
            <a:r>
              <a:rPr lang="ru-RU" sz="1100" dirty="0">
                <a:latin typeface="Georgia" pitchFamily="18" charset="0"/>
              </a:rPr>
              <a:t> СНГ Б.В» Все права защищены.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Georgia" pitchFamily="18" charset="0"/>
              </a:rPr>
              <a:t>Под "</a:t>
            </a:r>
            <a:r>
              <a:rPr lang="ru-RU" sz="1100" dirty="0" err="1">
                <a:latin typeface="Georgia" pitchFamily="18" charset="0"/>
              </a:rPr>
              <a:t>PwC</a:t>
            </a:r>
            <a:r>
              <a:rPr lang="ru-RU" sz="1100" dirty="0">
                <a:latin typeface="Georgia" pitchFamily="18" charset="0"/>
              </a:rPr>
              <a:t>" понимается </a:t>
            </a:r>
            <a:r>
              <a:rPr lang="ru-RU" sz="1100" dirty="0" err="1">
                <a:latin typeface="Georgia" pitchFamily="18" charset="0"/>
              </a:rPr>
              <a:t>ПрайсвотерхаусКуперс</a:t>
            </a:r>
            <a:r>
              <a:rPr lang="ru-RU" sz="1100" dirty="0">
                <a:latin typeface="Georgia" pitchFamily="18" charset="0"/>
              </a:rPr>
              <a:t> </a:t>
            </a:r>
            <a:r>
              <a:rPr lang="ru-RU" sz="1100" dirty="0" err="1">
                <a:latin typeface="Georgia" pitchFamily="18" charset="0"/>
              </a:rPr>
              <a:t>Лигал</a:t>
            </a:r>
            <a:r>
              <a:rPr lang="ru-RU" sz="1100" dirty="0">
                <a:latin typeface="Georgia" pitchFamily="18" charset="0"/>
              </a:rPr>
              <a:t> СНГ Б.В или, в зависимости от контекста, другие фирмы, входящие в глобальную сеть компаний</a:t>
            </a:r>
          </a:p>
          <a:p>
            <a:pPr marL="995363" lvl="2" indent="-447675" fontAlgn="auto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/>
            </a:pPr>
            <a:endParaRPr lang="ru-RU" sz="1100" dirty="0">
              <a:latin typeface="Georgia" pitchFamily="18" charset="0"/>
            </a:endParaRPr>
          </a:p>
          <a:p>
            <a:pPr marL="995363" lvl="2" indent="-447675" fontAlgn="auto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/>
            </a:pPr>
            <a:endParaRPr lang="ru-RU" sz="2000" dirty="0">
              <a:latin typeface="Georgia" pitchFamily="18" charset="0"/>
            </a:endParaRPr>
          </a:p>
          <a:p>
            <a:pPr marL="995363" lvl="2" indent="-447675" fontAlgn="auto"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Font typeface="Georgia" pitchFamily="18" charset="0"/>
              <a:buChar char="-"/>
              <a:defRPr/>
            </a:pPr>
            <a:endParaRPr lang="en-GB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чет по международному опыту финансовых омбудсменов">
  <a:themeElements>
    <a:clrScheme name="PwC Rose">
      <a:dk1>
        <a:srgbClr val="000000"/>
      </a:dk1>
      <a:lt1>
        <a:srgbClr val="FFFFFF"/>
      </a:lt1>
      <a:dk2>
        <a:srgbClr val="E27588"/>
      </a:dk2>
      <a:lt2>
        <a:srgbClr val="FFFFFF"/>
      </a:lt2>
      <a:accent1>
        <a:srgbClr val="E27588"/>
      </a:accent1>
      <a:accent2>
        <a:srgbClr val="602320"/>
      </a:accent2>
      <a:accent3>
        <a:srgbClr val="E0301E"/>
      </a:accent3>
      <a:accent4>
        <a:srgbClr val="A32020"/>
      </a:accent4>
      <a:accent5>
        <a:srgbClr val="FFB600"/>
      </a:accent5>
      <a:accent6>
        <a:srgbClr val="DC6900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Отчет по международному опыту финансовых омбудсменов</Template>
  <TotalTime>11088</TotalTime>
  <Words>555</Words>
  <Application>Microsoft Office PowerPoint</Application>
  <PresentationFormat>Экран (4:3)</PresentationFormat>
  <Paragraphs>92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Отчет по международному опыту финансовых омбудсменов</vt:lpstr>
      <vt:lpstr>Слайд 1</vt:lpstr>
      <vt:lpstr>Финансовый омбудсмен</vt:lpstr>
      <vt:lpstr>Финансовый омбудсмен: благо или нет?</vt:lpstr>
      <vt:lpstr>Финансовый омбудсмен: мировой опыт vs. законопроект</vt:lpstr>
      <vt:lpstr>Финансовый омбудсмен: как быть?</vt:lpstr>
      <vt:lpstr>Контактная информация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омбудсмен и внесудебное урегулирование споров</dc:title>
  <dc:creator>epervova001</dc:creator>
  <cp:lastModifiedBy>Сергей</cp:lastModifiedBy>
  <cp:revision>796</cp:revision>
  <dcterms:created xsi:type="dcterms:W3CDTF">2011-04-19T11:00:24Z</dcterms:created>
  <dcterms:modified xsi:type="dcterms:W3CDTF">2013-05-30T12:29:05Z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