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7" r:id="rId3"/>
    <p:sldId id="258" r:id="rId4"/>
    <p:sldId id="281" r:id="rId5"/>
    <p:sldId id="278" r:id="rId6"/>
    <p:sldId id="279" r:id="rId7"/>
    <p:sldId id="283" r:id="rId8"/>
    <p:sldId id="284" r:id="rId9"/>
    <p:sldId id="286" r:id="rId10"/>
    <p:sldId id="280" r:id="rId1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FFCC"/>
    <a:srgbClr val="FFFFFF"/>
    <a:srgbClr val="CCFFFF"/>
    <a:srgbClr val="CCFFCC"/>
    <a:srgbClr val="FFCCCC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5360" autoAdjust="0"/>
  </p:normalViewPr>
  <p:slideViewPr>
    <p:cSldViewPr>
      <p:cViewPr>
        <p:scale>
          <a:sx n="73" d="100"/>
          <a:sy n="73" d="100"/>
        </p:scale>
        <p:origin x="-11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_M0L8D\AppData\Local\Temp\notesC9812B\index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_M0L8D\AppData\Local\Temp\notesC9812B\index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_M0L8D\AppData\Local\Temp\notesC9812B\index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7;&#1080;&#1103;%20&#1089;%20&#1054;&#1055;&#1054;\&#1057;&#1072;&#1096;&#1072;\&#1073;&#1091;&#1083;&#1072;&#1085;&#1086;&#1074;%20&#1086;&#1083;&#1077;&#1075;\&#1101;&#1092;&#1092;&#1077;&#1082;&#1090;&#1080;&#1074;&#1085;&#1086;&#1089;&#1090;&#1100;10_2012_09_2013%20(&#1040;&#1074;&#1090;&#1086;&#1089;&#1086;&#1093;&#1088;&#1072;&#1085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Состав</a:t>
            </a:r>
            <a:r>
              <a:rPr lang="ru-RU" sz="1600" baseline="0" dirty="0"/>
              <a:t> </a:t>
            </a:r>
            <a:r>
              <a:rPr lang="ru-RU" sz="1600" baseline="0" dirty="0" smtClean="0"/>
              <a:t>парка</a:t>
            </a:r>
            <a:r>
              <a:rPr lang="en-US" sz="1600" baseline="0" dirty="0" smtClean="0"/>
              <a:t> </a:t>
            </a:r>
            <a:r>
              <a:rPr lang="ru-RU" sz="1600" baseline="0" dirty="0" smtClean="0"/>
              <a:t>по производителям</a:t>
            </a:r>
            <a:endParaRPr lang="ru-RU" sz="1600" dirty="0"/>
          </a:p>
        </c:rich>
      </c:tx>
      <c:layout>
        <c:manualLayout>
          <c:xMode val="edge"/>
          <c:yMode val="edge"/>
          <c:x val="0.1722917760279965"/>
          <c:y val="2.7777777777777776E-2"/>
        </c:manualLayout>
      </c:layout>
      <c:overlay val="1"/>
    </c:title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74890638670159E-2"/>
          <c:y val="0.11342592592592593"/>
          <c:w val="0.7390293088363955"/>
          <c:h val="0.8379629629629629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100000">
                    <a:schemeClr val="tx2">
                      <a:lumMod val="40000"/>
                      <a:lumOff val="60000"/>
                    </a:schemeClr>
                  </a:gs>
                  <a:gs pos="42000">
                    <a:srgbClr val="0142A1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100000">
                    <a:srgbClr val="DDEBCF"/>
                  </a:gs>
                  <a:gs pos="50000">
                    <a:srgbClr val="9CB86E"/>
                  </a:gs>
                  <a:gs pos="0">
                    <a:srgbClr val="156B13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2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8.6545166229221343E-2"/>
                  <c:y val="9.01399825021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228565179352582E-3"/>
                  <c:y val="6.3717556138815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413604549431321E-2"/>
                  <c:y val="1.363116068824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Sheet0!$R$5:$R$8</c:f>
              <c:strCache>
                <c:ptCount val="4"/>
                <c:pt idx="0">
                  <c:v>NCR</c:v>
                </c:pt>
                <c:pt idx="1">
                  <c:v>OKI</c:v>
                </c:pt>
                <c:pt idx="2">
                  <c:v>Wincor</c:v>
                </c:pt>
                <c:pt idx="3">
                  <c:v>Прочие</c:v>
                </c:pt>
              </c:strCache>
            </c:strRef>
          </c:cat>
          <c:val>
            <c:numRef>
              <c:f>Sheet0!$T$5:$T$8</c:f>
              <c:numCache>
                <c:formatCode>0.0%</c:formatCode>
                <c:ptCount val="4"/>
                <c:pt idx="0">
                  <c:v>0.83776683087027914</c:v>
                </c:pt>
                <c:pt idx="1">
                  <c:v>5.3858784893267654E-2</c:v>
                </c:pt>
                <c:pt idx="2">
                  <c:v>4.9261083743842367E-2</c:v>
                </c:pt>
                <c:pt idx="3">
                  <c:v>5.9113300492610835E-2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333464566929147"/>
          <c:y val="0.30941746864975211"/>
          <c:w val="0.17999868766404201"/>
          <c:h val="0.40894284047827356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Состав</a:t>
            </a:r>
            <a:r>
              <a:rPr lang="ru-RU" sz="1600" baseline="0" dirty="0"/>
              <a:t> парка по моделям</a:t>
            </a:r>
            <a:endParaRPr lang="ru-RU" sz="1600" dirty="0"/>
          </a:p>
        </c:rich>
      </c:tx>
      <c:layout>
        <c:manualLayout>
          <c:xMode val="edge"/>
          <c:yMode val="edge"/>
          <c:x val="0.22572922134733156"/>
          <c:y val="3.7037037037037035E-2"/>
        </c:manualLayout>
      </c:layout>
      <c:overlay val="1"/>
    </c:title>
    <c:autoTitleDeleted val="0"/>
    <c:view3D>
      <c:rotX val="3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74890638670159E-2"/>
          <c:y val="0.11342592592592593"/>
          <c:w val="0.7390293088363955"/>
          <c:h val="0.83796296296296291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100000">
                    <a:schemeClr val="tx2">
                      <a:lumMod val="40000"/>
                      <a:lumOff val="60000"/>
                    </a:schemeClr>
                  </a:gs>
                  <a:gs pos="42000">
                    <a:srgbClr val="0142A1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100000">
                    <a:srgbClr val="DDEBCF"/>
                  </a:gs>
                  <a:gs pos="50000">
                    <a:srgbClr val="9CB86E"/>
                  </a:gs>
                  <a:gs pos="0">
                    <a:srgbClr val="156B13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2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20321194225721784"/>
                  <c:y val="-3.486038203557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228565179352582E-3"/>
                  <c:y val="6.3717556138815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714195100612422"/>
                  <c:y val="5.529782735491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Sheet0!$R$20:$R$22</c:f>
              <c:strCache>
                <c:ptCount val="3"/>
                <c:pt idx="0">
                  <c:v>Full</c:v>
                </c:pt>
                <c:pt idx="1">
                  <c:v>In</c:v>
                </c:pt>
                <c:pt idx="2">
                  <c:v>Out</c:v>
                </c:pt>
              </c:strCache>
            </c:strRef>
          </c:cat>
          <c:val>
            <c:numRef>
              <c:f>Sheet0!$T$20:$T$22</c:f>
              <c:numCache>
                <c:formatCode>0.0%</c:formatCode>
                <c:ptCount val="3"/>
                <c:pt idx="0">
                  <c:v>0.5461412151067323</c:v>
                </c:pt>
                <c:pt idx="1">
                  <c:v>4.991789819376026E-2</c:v>
                </c:pt>
                <c:pt idx="2">
                  <c:v>0.4039408866995074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333464566929147"/>
          <c:y val="0.30941746864975211"/>
          <c:w val="0.17999868766404201"/>
          <c:h val="0.40894284047827356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Состав</a:t>
            </a:r>
            <a:r>
              <a:rPr lang="ru-RU" sz="1600" baseline="0"/>
              <a:t> парка по местам установки</a:t>
            </a:r>
            <a:endParaRPr lang="ru-RU" sz="1600"/>
          </a:p>
        </c:rich>
      </c:tx>
      <c:layout>
        <c:manualLayout>
          <c:xMode val="edge"/>
          <c:yMode val="edge"/>
          <c:x val="0.15072922134733158"/>
          <c:y val="3.7037037037037035E-2"/>
        </c:manualLayout>
      </c:layout>
      <c:overlay val="1"/>
    </c:title>
    <c:autoTitleDeleted val="0"/>
    <c:view3D>
      <c:rotX val="3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74890638670159E-2"/>
          <c:y val="0.11342592592592593"/>
          <c:w val="0.7390293088363955"/>
          <c:h val="0.83796296296296291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100000">
                    <a:schemeClr val="tx2">
                      <a:lumMod val="40000"/>
                      <a:lumOff val="60000"/>
                    </a:schemeClr>
                  </a:gs>
                  <a:gs pos="42000">
                    <a:srgbClr val="0142A1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100000">
                    <a:srgbClr val="DDEBCF"/>
                  </a:gs>
                  <a:gs pos="50000">
                    <a:srgbClr val="9CB86E"/>
                  </a:gs>
                  <a:gs pos="0">
                    <a:srgbClr val="156B13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2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7543416447944007"/>
                  <c:y val="5.3102580927384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228565179352582E-3"/>
                  <c:y val="6.3717556138815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714195100612424"/>
                  <c:y val="-3.729476523767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Sheet0!$R$39:$R$41</c:f>
              <c:strCache>
                <c:ptCount val="3"/>
                <c:pt idx="0">
                  <c:v>Отделение</c:v>
                </c:pt>
                <c:pt idx="1">
                  <c:v>Закрытый доступ</c:v>
                </c:pt>
                <c:pt idx="2">
                  <c:v>Открытый доступ</c:v>
                </c:pt>
              </c:strCache>
            </c:strRef>
          </c:cat>
          <c:val>
            <c:numRef>
              <c:f>Sheet0!$T$39:$T$41</c:f>
              <c:numCache>
                <c:formatCode>0.0%</c:formatCode>
                <c:ptCount val="3"/>
                <c:pt idx="0">
                  <c:v>0.24532019704433497</c:v>
                </c:pt>
                <c:pt idx="1">
                  <c:v>0.15862068965517243</c:v>
                </c:pt>
                <c:pt idx="2">
                  <c:v>0.59605911330049266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Количество</a:t>
            </a:r>
            <a:r>
              <a:rPr lang="ru-RU" sz="1600" baseline="0"/>
              <a:t> транзакций внесения/вычачи</a:t>
            </a:r>
            <a:endParaRPr lang="ru-RU" sz="1600"/>
          </a:p>
        </c:rich>
      </c:tx>
      <c:layout>
        <c:manualLayout>
          <c:xMode val="edge"/>
          <c:yMode val="edge"/>
          <c:x val="0.22572922134733156"/>
          <c:y val="3.7037037037037035E-2"/>
        </c:manualLayout>
      </c:layout>
      <c:overlay val="1"/>
    </c:title>
    <c:autoTitleDeleted val="0"/>
    <c:view3D>
      <c:rotX val="3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30446194225709E-2"/>
          <c:y val="0.15972222222222221"/>
          <c:w val="0.7390293088363955"/>
          <c:h val="0.83796296296296291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100000">
                    <a:srgbClr val="FFEFD1"/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100000">
                    <a:srgbClr val="DDEBCF"/>
                  </a:gs>
                  <a:gs pos="50000">
                    <a:srgbClr val="9CB86E"/>
                  </a:gs>
                  <a:gs pos="0">
                    <a:srgbClr val="156B13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2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Лист1!$E$5:$F$5</c:f>
              <c:strCache>
                <c:ptCount val="2"/>
                <c:pt idx="0">
                  <c:v>снятия</c:v>
                </c:pt>
                <c:pt idx="1">
                  <c:v>внесения</c:v>
                </c:pt>
              </c:strCache>
            </c:strRef>
          </c:cat>
          <c:val>
            <c:numRef>
              <c:f>Лист1!$E$15:$F$15</c:f>
              <c:numCache>
                <c:formatCode>_-* #,##0_р_._-;\-* #,##0_р_._-;_-* "-"??_р_._-;_-@_-</c:formatCode>
                <c:ptCount val="2"/>
                <c:pt idx="0">
                  <c:v>4934719.666666667</c:v>
                </c:pt>
                <c:pt idx="1">
                  <c:v>3413190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9786" cy="496967"/>
          </a:xfrm>
          <a:prstGeom prst="rect">
            <a:avLst/>
          </a:prstGeom>
        </p:spPr>
        <p:txBody>
          <a:bodyPr vert="horz" lIns="91397" tIns="45696" rIns="91397" bIns="456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4"/>
            <a:ext cx="2949786" cy="496967"/>
          </a:xfrm>
          <a:prstGeom prst="rect">
            <a:avLst/>
          </a:prstGeom>
        </p:spPr>
        <p:txBody>
          <a:bodyPr vert="horz" lIns="91397" tIns="45696" rIns="91397" bIns="45696" rtlCol="0"/>
          <a:lstStyle>
            <a:lvl1pPr algn="r">
              <a:defRPr sz="1200"/>
            </a:lvl1pPr>
          </a:lstStyle>
          <a:p>
            <a:fld id="{0A175DB1-73AB-4115-A4CD-753C4E0BF8F0}" type="datetimeFigureOut">
              <a:rPr lang="ru-RU" smtClean="0"/>
              <a:t>22.11.2013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6" rIns="91397" bIns="456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397" tIns="45696" rIns="91397" bIns="456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0650"/>
            <a:ext cx="2949786" cy="496967"/>
          </a:xfrm>
          <a:prstGeom prst="rect">
            <a:avLst/>
          </a:prstGeom>
        </p:spPr>
        <p:txBody>
          <a:bodyPr vert="horz" lIns="91397" tIns="45696" rIns="91397" bIns="456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50"/>
            <a:ext cx="2949786" cy="496967"/>
          </a:xfrm>
          <a:prstGeom prst="rect">
            <a:avLst/>
          </a:prstGeom>
        </p:spPr>
        <p:txBody>
          <a:bodyPr vert="horz" lIns="91397" tIns="45696" rIns="91397" bIns="45696" rtlCol="0" anchor="b"/>
          <a:lstStyle>
            <a:lvl1pPr algn="r">
              <a:defRPr sz="1200"/>
            </a:lvl1pPr>
          </a:lstStyle>
          <a:p>
            <a:fld id="{BDDB8037-2D35-4D74-A29F-04CF38BA56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 txBox="1">
            <a:spLocks noGrp="1" noChangeArrowheads="1"/>
          </p:cNvSpPr>
          <p:nvPr/>
        </p:nvSpPr>
        <p:spPr bwMode="auto">
          <a:xfrm>
            <a:off x="3891870" y="9451976"/>
            <a:ext cx="287563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191" tIns="46380" rIns="89191" bIns="46380" anchor="b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buClr>
                <a:srgbClr val="000000"/>
              </a:buClr>
              <a:buSzPct val="100000"/>
              <a:buFont typeface="Verdana" pitchFamily="34" charset="0"/>
              <a:buNone/>
            </a:pPr>
            <a:fld id="{6E245855-6E58-4C5D-91A6-C31F3BE7895C}" type="slidenum">
              <a:rPr lang="en-US" sz="12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pPr algn="r" eaLnBrk="1">
                <a:buClr>
                  <a:srgbClr val="000000"/>
                </a:buClr>
                <a:buSzPct val="100000"/>
                <a:buFont typeface="Verdana" pitchFamily="34" charset="0"/>
                <a:buNone/>
              </a:pPr>
              <a:t>1</a:t>
            </a:fld>
            <a:endParaRPr lang="en-US" sz="120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33667" y="774700"/>
            <a:ext cx="4981149" cy="3717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618" tIns="45309" rIns="90618" bIns="45309" anchor="ctr"/>
          <a:lstStyle>
            <a:lvl1pPr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933667" y="4725989"/>
            <a:ext cx="4979561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91" tIns="46380" rIns="89191" bIns="46380" anchor="ctr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 txBox="1">
            <a:spLocks noGrp="1" noChangeArrowheads="1"/>
          </p:cNvSpPr>
          <p:nvPr/>
        </p:nvSpPr>
        <p:spPr bwMode="auto">
          <a:xfrm>
            <a:off x="3891870" y="9451976"/>
            <a:ext cx="287563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191" tIns="46380" rIns="89191" bIns="46380" anchor="b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buClr>
                <a:srgbClr val="000000"/>
              </a:buClr>
              <a:buSzPct val="100000"/>
              <a:buFont typeface="Verdana" pitchFamily="34" charset="0"/>
              <a:buNone/>
            </a:pPr>
            <a:fld id="{6E245855-6E58-4C5D-91A6-C31F3BE7895C}" type="slidenum">
              <a:rPr lang="en-US" sz="12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pPr algn="r" eaLnBrk="1">
                <a:buClr>
                  <a:srgbClr val="000000"/>
                </a:buClr>
                <a:buSzPct val="100000"/>
                <a:buFont typeface="Verdana" pitchFamily="34" charset="0"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33667" y="774700"/>
            <a:ext cx="4981149" cy="3717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618" tIns="45309" rIns="90618" bIns="45309" anchor="ctr"/>
          <a:lstStyle>
            <a:lvl1pPr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933667" y="4725989"/>
            <a:ext cx="4979561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91" tIns="46380" rIns="89191" bIns="46380" anchor="ctr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8037-2D35-4D74-A29F-04CF38BA567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2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br.ru/bank-notes_coins/print.aspx?file=devices/tested_lockt_bank.htm&amp;pid=devices&amp;sid=ITM_2024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596901" y="2791619"/>
            <a:ext cx="78120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FF3300"/>
              </a:buClr>
              <a:buSzPct val="100000"/>
              <a:buFont typeface="Verdana" pitchFamily="34" charset="0"/>
              <a:buNone/>
            </a:pPr>
            <a:r>
              <a:rPr lang="ru-RU" sz="2800" b="1" dirty="0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Опыт и перспективы использования </a:t>
            </a:r>
            <a:r>
              <a:rPr lang="ru-RU" sz="2800" b="1" dirty="0" smtClean="0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dirty="0" err="1" smtClean="0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ресайклинга</a:t>
            </a:r>
            <a:r>
              <a:rPr lang="ru-RU" sz="2800" b="1" dirty="0" smtClean="0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2800" b="1" dirty="0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в ОАО </a:t>
            </a:r>
            <a:r>
              <a:rPr lang="ru-RU" sz="2800" b="1" dirty="0" err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Альфа-банк</a:t>
            </a:r>
            <a:endParaRPr lang="ru-RU" sz="2800" b="1" dirty="0">
              <a:solidFill>
                <a:srgbClr val="FF33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Text Box 1"/>
          <p:cNvSpPr txBox="1">
            <a:spLocks noChangeArrowheads="1"/>
          </p:cNvSpPr>
          <p:nvPr/>
        </p:nvSpPr>
        <p:spPr bwMode="auto">
          <a:xfrm>
            <a:off x="1008063" y="5132388"/>
            <a:ext cx="781208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1750"/>
              </a:spcBef>
              <a:buClr>
                <a:srgbClr val="FF3300"/>
              </a:buClr>
              <a:buSzPct val="100000"/>
              <a:buFont typeface="Verdana" pitchFamily="34" charset="0"/>
              <a:buNone/>
            </a:pPr>
            <a:r>
              <a:rPr lang="ru-RU" sz="2000" b="1" dirty="0" err="1" smtClean="0">
                <a:solidFill>
                  <a:srgbClr val="FF3300"/>
                </a:solidFill>
                <a:latin typeface="Arial Cyr" pitchFamily="34" charset="0"/>
                <a:cs typeface="Arial Cyr" pitchFamily="34" charset="0"/>
              </a:rPr>
              <a:t>Дарёшин</a:t>
            </a:r>
            <a:r>
              <a:rPr lang="ru-RU" sz="2000" b="1" dirty="0" smtClean="0">
                <a:solidFill>
                  <a:srgbClr val="FF3300"/>
                </a:solidFill>
                <a:latin typeface="Arial Cyr" pitchFamily="34" charset="0"/>
                <a:cs typeface="Arial Cyr" pitchFamily="34" charset="0"/>
              </a:rPr>
              <a:t> Максим</a:t>
            </a:r>
          </a:p>
          <a:p>
            <a:pPr algn="r">
              <a:spcBef>
                <a:spcPts val="1750"/>
              </a:spcBef>
              <a:buClr>
                <a:srgbClr val="FF3300"/>
              </a:buClr>
              <a:buSzPct val="100000"/>
              <a:buFont typeface="Verdana" pitchFamily="34" charset="0"/>
              <a:buNone/>
            </a:pPr>
            <a:r>
              <a:rPr lang="ru-RU" sz="2000" b="1" dirty="0" smtClean="0">
                <a:solidFill>
                  <a:srgbClr val="FF3300"/>
                </a:solidFill>
                <a:latin typeface="Arial Cyr" pitchFamily="34" charset="0"/>
                <a:cs typeface="Arial Cyr" pitchFamily="34" charset="0"/>
              </a:rPr>
              <a:t>Москва, 22/</a:t>
            </a:r>
            <a:r>
              <a:rPr lang="en-US" sz="2000" b="1" dirty="0" smtClean="0">
                <a:solidFill>
                  <a:srgbClr val="FF3300"/>
                </a:solidFill>
                <a:latin typeface="Arial Cyr" pitchFamily="34" charset="0"/>
                <a:cs typeface="Arial Cyr" pitchFamily="34" charset="0"/>
              </a:rPr>
              <a:t>1</a:t>
            </a:r>
            <a:r>
              <a:rPr lang="ru-RU" sz="2000" b="1" dirty="0" smtClean="0">
                <a:solidFill>
                  <a:srgbClr val="FF3300"/>
                </a:solidFill>
                <a:latin typeface="Arial Cyr" pitchFamily="34" charset="0"/>
                <a:cs typeface="Arial Cyr" pitchFamily="34" charset="0"/>
              </a:rPr>
              <a:t>1/2013</a:t>
            </a:r>
          </a:p>
        </p:txBody>
      </p:sp>
    </p:spTree>
    <p:extLst>
      <p:ext uri="{BB962C8B-B14F-4D97-AF65-F5344CB8AC3E}">
        <p14:creationId xmlns:p14="http://schemas.microsoft.com/office/powerpoint/2010/main" val="2427809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Back slide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" y="6096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Все используемые устройства испытаны и рекомендованы к использованию ЦБ</a:t>
            </a:r>
          </a:p>
          <a:p>
            <a:pPr marL="0" indent="0">
              <a:buNone/>
            </a:pP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cbr.ru/bank-notes_coins/print.aspx?file=devices/tested_lockt_bank.htm&amp;pid=devices&amp;sid=ITM_20247</a:t>
            </a:r>
            <a:endParaRPr lang="ru-RU" sz="10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9"/>
          <a:stretch/>
        </p:blipFill>
        <p:spPr bwMode="auto">
          <a:xfrm>
            <a:off x="400050" y="2057317"/>
            <a:ext cx="8408827" cy="4419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12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78326" y="1219200"/>
            <a:ext cx="8084674" cy="3886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C0000"/>
              </a:buClr>
              <a:buSzPct val="100000"/>
              <a:buFont typeface="+mj-lt"/>
              <a:buAutoNum type="arabicPeriod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О нашей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банкоматной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сети</a:t>
            </a: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C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Что за страшное слово – «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ресайклинг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»?</a:t>
            </a: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C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Непростой путь в АБ:</a:t>
            </a:r>
          </a:p>
          <a:p>
            <a:pPr marL="1257300" lvl="1" indent="-514350">
              <a:lnSpc>
                <a:spcPct val="150000"/>
              </a:lnSpc>
              <a:spcBef>
                <a:spcPts val="1750"/>
              </a:spcBef>
              <a:buClr>
                <a:srgbClr val="CC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Что было испытано</a:t>
            </a:r>
          </a:p>
          <a:p>
            <a:pPr marL="1257300" lvl="1" indent="-514350">
              <a:lnSpc>
                <a:spcPct val="150000"/>
              </a:lnSpc>
              <a:spcBef>
                <a:spcPts val="1750"/>
              </a:spcBef>
              <a:buClr>
                <a:srgbClr val="CC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Что имеем сейчас</a:t>
            </a:r>
          </a:p>
          <a:p>
            <a:pPr marL="342900" indent="-342900">
              <a:lnSpc>
                <a:spcPct val="150000"/>
              </a:lnSpc>
              <a:spcBef>
                <a:spcPts val="1750"/>
              </a:spcBef>
              <a:buClr>
                <a:srgbClr val="CC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От повышения эффективности к новым продуктам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18043"/>
            <a:ext cx="886394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Agenda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5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500" dirty="0" smtClean="0">
                <a:solidFill>
                  <a:schemeClr val="bg1"/>
                </a:solidFill>
              </a:rPr>
              <a:t>О НАС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" y="6096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1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Банкоматная</a:t>
            </a:r>
            <a:r>
              <a:rPr lang="ru-RU" sz="1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сеть:</a:t>
            </a:r>
          </a:p>
          <a:p>
            <a:pPr marL="0" indent="0">
              <a:buNone/>
            </a:pPr>
            <a:r>
              <a:rPr lang="ru-RU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ru-RU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100 </a:t>
            </a:r>
            <a:r>
              <a:rPr lang="ru-RU" sz="1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собственных + более </a:t>
            </a:r>
            <a:r>
              <a:rPr lang="ru-RU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11</a:t>
            </a:r>
            <a:r>
              <a:rPr lang="en-US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ru-RU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000 в сети банков-партнеров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1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83011"/>
              </p:ext>
            </p:extLst>
          </p:nvPr>
        </p:nvGraphicFramePr>
        <p:xfrm>
          <a:off x="448056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33670"/>
              </p:ext>
            </p:extLst>
          </p:nvPr>
        </p:nvGraphicFramePr>
        <p:xfrm>
          <a:off x="4395216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47677"/>
              </p:ext>
            </p:extLst>
          </p:nvPr>
        </p:nvGraphicFramePr>
        <p:xfrm>
          <a:off x="335280" y="1524000"/>
          <a:ext cx="4231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676528"/>
              </p:ext>
            </p:extLst>
          </p:nvPr>
        </p:nvGraphicFramePr>
        <p:xfrm>
          <a:off x="365760" y="3962400"/>
          <a:ext cx="439414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0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145221" cy="27432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2700000">
              <a:rot lat="18665474" lon="18990578" rev="3176342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61" y="3780015"/>
            <a:ext cx="1550001" cy="10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_m0l8j\Desktop\recyc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598932"/>
            <a:ext cx="2286000" cy="19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500" dirty="0">
                <a:solidFill>
                  <a:schemeClr val="bg1"/>
                </a:solidFill>
              </a:rPr>
              <a:t>Что за страшное слово – «</a:t>
            </a:r>
            <a:r>
              <a:rPr lang="ru-RU" sz="1500" dirty="0" err="1">
                <a:solidFill>
                  <a:schemeClr val="bg1"/>
                </a:solidFill>
              </a:rPr>
              <a:t>ресайклинг</a:t>
            </a:r>
            <a:r>
              <a:rPr lang="ru-RU" sz="1500" dirty="0">
                <a:solidFill>
                  <a:schemeClr val="bg1"/>
                </a:solidFill>
              </a:rPr>
              <a:t>»?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591312"/>
            <a:ext cx="5958840" cy="2380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i="1" dirty="0" err="1" smtClean="0"/>
              <a:t>Ресайклинг</a:t>
            </a:r>
            <a:r>
              <a:rPr lang="ru-RU" i="1" dirty="0" smtClean="0"/>
              <a:t> </a:t>
            </a:r>
            <a:r>
              <a:rPr lang="en-US" i="1" dirty="0" smtClean="0"/>
              <a:t>(recycling, </a:t>
            </a:r>
            <a:r>
              <a:rPr lang="ru-RU" i="1" dirty="0" err="1" smtClean="0"/>
              <a:t>анг</a:t>
            </a:r>
            <a:r>
              <a:rPr lang="en-US" i="1" dirty="0" smtClean="0"/>
              <a:t>.</a:t>
            </a:r>
            <a:r>
              <a:rPr lang="ru-RU" i="1" dirty="0" smtClean="0"/>
              <a:t>) – технология замкнутого цикла оборота наличных денежных средств внутри банкомата или банковского сейфа.</a:t>
            </a:r>
            <a:endParaRPr lang="en-US" i="1" dirty="0"/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7" y="3070834"/>
            <a:ext cx="838200" cy="122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6" y="3057502"/>
            <a:ext cx="1170430" cy="119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9" y="4776217"/>
            <a:ext cx="1207710" cy="124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50" y="2977897"/>
            <a:ext cx="1025261" cy="2340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130">
            <a:off x="1708837" y="2643678"/>
            <a:ext cx="1371600" cy="5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876">
            <a:off x="1811886" y="5107237"/>
            <a:ext cx="1371600" cy="5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20698672" flipH="1">
            <a:off x="1980805" y="4304837"/>
            <a:ext cx="1747436" cy="598242"/>
          </a:xfrm>
          <a:prstGeom prst="rightArrow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снятие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491635">
            <a:off x="2119613" y="3602592"/>
            <a:ext cx="1691542" cy="599403"/>
          </a:xfrm>
          <a:prstGeom prst="rightArrow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внесение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876800" y="3251716"/>
            <a:ext cx="2514600" cy="626389"/>
          </a:xfrm>
          <a:prstGeom prst="curvedDownArrow">
            <a:avLst/>
          </a:prstGeom>
          <a:ln w="190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0945" y="3564910"/>
            <a:ext cx="1524000" cy="24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инкассация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0800000">
            <a:off x="4931845" y="4631410"/>
            <a:ext cx="2514600" cy="626389"/>
          </a:xfrm>
          <a:prstGeom prst="curvedDownArrow">
            <a:avLst/>
          </a:prstGeom>
          <a:ln w="190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15" y="3384779"/>
            <a:ext cx="1075505" cy="16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300376" y="3142736"/>
            <a:ext cx="1524000" cy="24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пересчет ДС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105400" y="2667000"/>
            <a:ext cx="3276600" cy="358140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181600" y="2667000"/>
            <a:ext cx="3642777" cy="312420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500" dirty="0">
                <a:solidFill>
                  <a:schemeClr val="bg1"/>
                </a:solidFill>
              </a:rPr>
              <a:t>Электронный кассир (</a:t>
            </a:r>
            <a:r>
              <a:rPr lang="en-US" sz="1500" dirty="0">
                <a:solidFill>
                  <a:schemeClr val="bg1"/>
                </a:solidFill>
              </a:rPr>
              <a:t>TCR) 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143000"/>
            <a:ext cx="8713788" cy="4781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ru-RU" sz="2000" dirty="0" smtClean="0"/>
              <a:t>    </a:t>
            </a:r>
            <a:r>
              <a:rPr lang="ru-RU" sz="2000" b="1" dirty="0" smtClean="0"/>
              <a:t>Электронный кассир (</a:t>
            </a:r>
            <a:r>
              <a:rPr lang="en-US" sz="2000" b="1" dirty="0" smtClean="0"/>
              <a:t>TCR)</a:t>
            </a:r>
            <a:r>
              <a:rPr lang="en-US" sz="2000" dirty="0" smtClean="0"/>
              <a:t> - </a:t>
            </a:r>
            <a:r>
              <a:rPr lang="ru-RU" sz="2000" dirty="0" smtClean="0"/>
              <a:t>периферийное устройство, предназначенное для приема, хранения и выдачи наличности клиентам Банка в режиме </a:t>
            </a:r>
            <a:r>
              <a:rPr lang="ru-RU" sz="2000" dirty="0" err="1" smtClean="0"/>
              <a:t>ресайклинга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algn="just">
              <a:buFontTx/>
              <a:buNone/>
              <a:defRPr/>
            </a:pPr>
            <a:endParaRPr lang="ru-RU" sz="20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Используются:</a:t>
            </a:r>
            <a:endParaRPr lang="en-US" sz="2000" dirty="0" smtClean="0"/>
          </a:p>
          <a:p>
            <a:pPr marL="0" indent="0" algn="just">
              <a:buNone/>
              <a:defRPr/>
            </a:pPr>
            <a:endParaRPr lang="ru-RU" sz="2000" dirty="0" smtClean="0"/>
          </a:p>
          <a:p>
            <a:pPr algn="just">
              <a:buFontTx/>
              <a:buChar char="-"/>
              <a:defRPr/>
            </a:pPr>
            <a:r>
              <a:rPr lang="ru-RU" sz="2000" dirty="0" smtClean="0"/>
              <a:t>в проекте «Массовый бизнес» </a:t>
            </a:r>
            <a:r>
              <a:rPr lang="en-US" sz="2000" dirty="0" smtClean="0"/>
              <a:t>(</a:t>
            </a:r>
            <a:r>
              <a:rPr lang="ru-RU" sz="2000" dirty="0" smtClean="0"/>
              <a:t>ориентирован на работу с малыми предприятиями, годовая выручка по которым до 5 млн. долларов США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0" indent="0" algn="just">
              <a:buNone/>
              <a:defRPr/>
            </a:pPr>
            <a:r>
              <a:rPr lang="ru-RU" sz="2000" dirty="0" smtClean="0"/>
              <a:t>	Запущено </a:t>
            </a:r>
            <a:r>
              <a:rPr lang="ru-RU" sz="2000" dirty="0"/>
              <a:t>121 </a:t>
            </a:r>
            <a:r>
              <a:rPr lang="ru-RU" sz="2000" dirty="0" smtClean="0"/>
              <a:t>отделение, 1 </a:t>
            </a:r>
            <a:r>
              <a:rPr lang="en-US" sz="2000" dirty="0" smtClean="0"/>
              <a:t>TCR </a:t>
            </a:r>
            <a:r>
              <a:rPr lang="ru-RU" sz="2000" dirty="0" smtClean="0"/>
              <a:t>на отделение (</a:t>
            </a:r>
            <a:r>
              <a:rPr lang="en-US" sz="2000" dirty="0"/>
              <a:t>CTS </a:t>
            </a:r>
            <a:r>
              <a:rPr lang="en-US" sz="2000" dirty="0" err="1"/>
              <a:t>Cashpro</a:t>
            </a:r>
            <a:r>
              <a:rPr lang="en-US" sz="2000" dirty="0"/>
              <a:t> </a:t>
            </a:r>
            <a:r>
              <a:rPr lang="en-US" sz="2000" dirty="0" smtClean="0"/>
              <a:t>CM1</a:t>
            </a:r>
            <a:r>
              <a:rPr lang="ru-RU" sz="2000" dirty="0" smtClean="0"/>
              <a:t>8</a:t>
            </a:r>
            <a:r>
              <a:rPr lang="en-US" sz="2000" dirty="0" smtClean="0"/>
              <a:t>)</a:t>
            </a:r>
          </a:p>
          <a:p>
            <a:pPr marL="0" indent="0" algn="just">
              <a:buNone/>
              <a:defRPr/>
            </a:pPr>
            <a:endParaRPr lang="ru-RU" sz="2000" dirty="0" smtClean="0"/>
          </a:p>
          <a:p>
            <a:pPr algn="just">
              <a:buFontTx/>
              <a:buChar char="-"/>
              <a:defRPr/>
            </a:pPr>
            <a:r>
              <a:rPr lang="ru-RU" sz="2000" dirty="0" smtClean="0"/>
              <a:t>в проекте «Розничный бизнес» (ориентирован на работу с физическими лицами). </a:t>
            </a:r>
          </a:p>
          <a:p>
            <a:pPr marL="0" indent="0" algn="just">
              <a:buNone/>
              <a:defRPr/>
            </a:pPr>
            <a:r>
              <a:rPr lang="ru-RU" sz="2000" dirty="0" smtClean="0"/>
              <a:t>	Запущено 47 отделений, 2-3 </a:t>
            </a:r>
            <a:r>
              <a:rPr lang="en-US" sz="2000" dirty="0" smtClean="0"/>
              <a:t>TCR</a:t>
            </a:r>
            <a:r>
              <a:rPr lang="ru-RU" sz="2000" dirty="0" smtClean="0"/>
              <a:t> на отделение</a:t>
            </a:r>
            <a:r>
              <a:rPr lang="en-US" sz="2000" dirty="0" smtClean="0"/>
              <a:t> (</a:t>
            </a:r>
            <a:r>
              <a:rPr lang="en-US" sz="2000" dirty="0" err="1"/>
              <a:t>Vertera</a:t>
            </a:r>
            <a:r>
              <a:rPr lang="en-US" sz="2000" dirty="0"/>
              <a:t> </a:t>
            </a:r>
            <a:r>
              <a:rPr lang="en-US" sz="2000" dirty="0" err="1" smtClean="0"/>
              <a:t>Talaris</a:t>
            </a:r>
            <a:r>
              <a:rPr lang="en-US" sz="2000" dirty="0"/>
              <a:t> 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44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500" dirty="0" smtClean="0">
                <a:solidFill>
                  <a:schemeClr val="bg1"/>
                </a:solidFill>
              </a:rPr>
              <a:t>Банкоматы. Версия 1.0.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" y="838200"/>
            <a:ext cx="4053840" cy="190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Концепция 1: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В дополнение к 4-м заполненным кассетам добавляются </a:t>
            </a:r>
            <a:r>
              <a:rPr lang="ru-RU" sz="1600" b="0" dirty="0" err="1" smtClean="0">
                <a:solidFill>
                  <a:schemeClr val="tx1"/>
                </a:solidFill>
              </a:rPr>
              <a:t>ресайклинговые</a:t>
            </a:r>
            <a:r>
              <a:rPr lang="ru-RU" sz="1600" b="0" dirty="0" smtClean="0">
                <a:solidFill>
                  <a:schemeClr val="tx1"/>
                </a:solidFill>
              </a:rPr>
              <a:t>, которые помогают «основным» по мере заполнения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85078"/>
              </p:ext>
            </p:extLst>
          </p:nvPr>
        </p:nvGraphicFramePr>
        <p:xfrm>
          <a:off x="5029200" y="640080"/>
          <a:ext cx="3276600" cy="228028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861982"/>
                <a:gridCol w="1077478"/>
                <a:gridCol w="13371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Кассета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Режим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Номинал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Выдача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Выдача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Выдача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Выдача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Приём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все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Ресайклинг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Ресайклинг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Приём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все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581400"/>
            <a:ext cx="8458200" cy="289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i="1" dirty="0" smtClean="0">
                <a:solidFill>
                  <a:schemeClr val="tx1"/>
                </a:solidFill>
              </a:rPr>
              <a:t>Итоги: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Установлено с 2010г: 158 АТМ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На сентябрь в режиме </a:t>
            </a:r>
            <a:r>
              <a:rPr lang="ru-RU" sz="1600" b="0" dirty="0" err="1" smtClean="0">
                <a:solidFill>
                  <a:schemeClr val="tx1"/>
                </a:solidFill>
              </a:rPr>
              <a:t>ресайклинга</a:t>
            </a:r>
            <a:r>
              <a:rPr lang="ru-RU" sz="1600" b="0" dirty="0" smtClean="0">
                <a:solidFill>
                  <a:schemeClr val="tx1"/>
                </a:solidFill>
              </a:rPr>
              <a:t> осталось: 98 АТМ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1" dirty="0" smtClean="0">
                <a:solidFill>
                  <a:schemeClr val="tx1"/>
                </a:solidFill>
              </a:rPr>
              <a:t>Статус: </a:t>
            </a:r>
            <a:r>
              <a:rPr lang="ru-RU" sz="1600" b="0" dirty="0" smtClean="0">
                <a:solidFill>
                  <a:schemeClr val="tx1"/>
                </a:solidFill>
              </a:rPr>
              <a:t>Обновление шаблонов и ПО, перезапуск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1" dirty="0" smtClean="0">
                <a:solidFill>
                  <a:schemeClr val="tx1"/>
                </a:solidFill>
              </a:rPr>
              <a:t>Причины: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Подтвержденные случаи приема фальшивых купюр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Ненадежность оборудования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Негибкость настройки АТМ: 4 кассеты на выдачу всегда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Большой минимальный остаток средств в банкомате – стоимость отвлеченных средств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16" y="4210050"/>
            <a:ext cx="1714364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500" dirty="0" smtClean="0">
                <a:solidFill>
                  <a:schemeClr val="bg1"/>
                </a:solidFill>
              </a:rPr>
              <a:t>Банкоматы. Версия 2.0.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08" y="838200"/>
            <a:ext cx="4244340" cy="167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Концепция 2: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0" dirty="0" err="1" smtClean="0">
                <a:solidFill>
                  <a:schemeClr val="tx1"/>
                </a:solidFill>
              </a:rPr>
              <a:t>Предзаполнение</a:t>
            </a:r>
            <a:r>
              <a:rPr lang="ru-RU" sz="1600" b="0" dirty="0" smtClean="0">
                <a:solidFill>
                  <a:schemeClr val="tx1"/>
                </a:solidFill>
              </a:rPr>
              <a:t> кассет рублевых номиналов, 1 кассета на прием ветхих купюр и валюты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27845"/>
              </p:ext>
            </p:extLst>
          </p:nvPr>
        </p:nvGraphicFramePr>
        <p:xfrm>
          <a:off x="5029200" y="640080"/>
          <a:ext cx="3276600" cy="152019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861982"/>
                <a:gridCol w="1077478"/>
                <a:gridCol w="13371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Кассета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Режим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Номинал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Ресайклинг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Ресайклинг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Ресайклинг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Ресайклинг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Приём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все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200400"/>
            <a:ext cx="8458200" cy="327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en-US"/>
            </a:defPPr>
            <a:lvl1pPr marL="514350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257300" lvl="1" indent="-514350" defTabSz="449263" eaLnBrk="0" hangingPunct="0">
              <a:lnSpc>
                <a:spcPct val="150000"/>
              </a:lnSpc>
              <a:spcBef>
                <a:spcPts val="1750"/>
              </a:spcBef>
              <a:buClr>
                <a:srgbClr val="FF33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FF33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1" dirty="0">
                <a:solidFill>
                  <a:schemeClr val="tx1"/>
                </a:solidFill>
              </a:rPr>
              <a:t>Итоги</a:t>
            </a:r>
            <a:r>
              <a:rPr lang="ru-RU" sz="1600" b="0" i="1" dirty="0" smtClean="0">
                <a:solidFill>
                  <a:schemeClr val="tx1"/>
                </a:solidFill>
              </a:rPr>
              <a:t>: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Установлено с 2012г: 170 АТМ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На ноябрь в режиме </a:t>
            </a:r>
            <a:r>
              <a:rPr lang="ru-RU" sz="1600" b="0" dirty="0" err="1" smtClean="0">
                <a:solidFill>
                  <a:schemeClr val="tx1"/>
                </a:solidFill>
              </a:rPr>
              <a:t>ресайклинга</a:t>
            </a:r>
            <a:r>
              <a:rPr lang="ru-RU" sz="1600" b="0" dirty="0" smtClean="0">
                <a:solidFill>
                  <a:schemeClr val="tx1"/>
                </a:solidFill>
              </a:rPr>
              <a:t>: 3 АТМ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1" dirty="0" smtClean="0">
                <a:solidFill>
                  <a:schemeClr val="tx1"/>
                </a:solidFill>
              </a:rPr>
              <a:t>Статус: </a:t>
            </a:r>
            <a:r>
              <a:rPr lang="ru-RU" sz="1600" b="0" dirty="0" smtClean="0">
                <a:solidFill>
                  <a:schemeClr val="tx1"/>
                </a:solidFill>
              </a:rPr>
              <a:t>Пилот</a:t>
            </a:r>
            <a:endParaRPr lang="ru-RU" sz="1600" b="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1" dirty="0" smtClean="0">
                <a:solidFill>
                  <a:schemeClr val="tx1"/>
                </a:solidFill>
              </a:rPr>
              <a:t>Причины: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Проверка надежности оборудования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Получение ПО для новых АТМ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dirty="0">
                <a:solidFill>
                  <a:schemeClr val="tx1"/>
                </a:solidFill>
              </a:rPr>
              <a:t>В случае успешности пилота перевод в режим </a:t>
            </a:r>
            <a:r>
              <a:rPr lang="ru-RU" sz="1600" b="0" dirty="0" err="1">
                <a:solidFill>
                  <a:schemeClr val="tx1"/>
                </a:solidFill>
              </a:rPr>
              <a:t>ресайклинга</a:t>
            </a:r>
            <a:r>
              <a:rPr lang="ru-RU" sz="1600" b="0" dirty="0">
                <a:solidFill>
                  <a:schemeClr val="tx1"/>
                </a:solidFill>
              </a:rPr>
              <a:t> происходит без замены банкоматов.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223963" cy="161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500" dirty="0" smtClean="0">
                <a:solidFill>
                  <a:schemeClr val="bg1"/>
                </a:solidFill>
              </a:rPr>
              <a:t>Основные драйверы для запуска </a:t>
            </a:r>
            <a:r>
              <a:rPr lang="ru-RU" sz="1500" dirty="0" err="1" smtClean="0">
                <a:solidFill>
                  <a:schemeClr val="bg1"/>
                </a:solidFill>
              </a:rPr>
              <a:t>Ресайклинга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8382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Баланс клиентопотока на точке: 			внесение (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$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) =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выдаче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$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Номинал банкнот одинаков в потоках 	внесения и выдачи</a:t>
            </a: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0" algn="l"/>
                <a:tab pos="53498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Существует методика и система прогнозирования денежного 					потока по каждой точке по-купюрно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7166"/>
            <a:ext cx="1919388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25" y="1498969"/>
            <a:ext cx="1919388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вно 1"/>
          <p:cNvSpPr/>
          <p:nvPr/>
        </p:nvSpPr>
        <p:spPr>
          <a:xfrm>
            <a:off x="3186619" y="1777019"/>
            <a:ext cx="381000" cy="381000"/>
          </a:xfrm>
          <a:prstGeom prst="mathEqual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4" y="4081896"/>
            <a:ext cx="1371600" cy="5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вно 9"/>
          <p:cNvSpPr/>
          <p:nvPr/>
        </p:nvSpPr>
        <p:spPr>
          <a:xfrm>
            <a:off x="2633369" y="4205835"/>
            <a:ext cx="381000" cy="381000"/>
          </a:xfrm>
          <a:prstGeom prst="mathEqual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41" y="4081896"/>
            <a:ext cx="1371600" cy="5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1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03320" y="118043"/>
            <a:ext cx="8788280" cy="329657"/>
          </a:xfrm>
          <a:prstGeom prst="rect">
            <a:avLst/>
          </a:prstGeom>
          <a:solidFill>
            <a:srgbClr val="D90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500" dirty="0">
                <a:solidFill>
                  <a:schemeClr val="bg1"/>
                </a:solidFill>
              </a:rPr>
              <a:t>От повышения эффективности к новым продуктам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78326" y="990600"/>
            <a:ext cx="8084674" cy="44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Безкассетная инкассация: из АТМ по карте сотрудника инкассации выдаются излишки/вносится пополнение минимального остатка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Реализация функций «Сдача», «Размен» для операций внесения наличных</a:t>
            </a:r>
          </a:p>
          <a:p>
            <a:pPr marL="514350" indent="-514350">
              <a:lnSpc>
                <a:spcPct val="150000"/>
              </a:lnSpc>
              <a:spcBef>
                <a:spcPts val="175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Реализация продукта по приему платежей на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POS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с функцией выдачи сдачи наличными</a:t>
            </a:r>
          </a:p>
        </p:txBody>
      </p:sp>
      <p:pic>
        <p:nvPicPr>
          <p:cNvPr id="4" name="Picture 13" descr="images_100"/>
          <p:cNvPicPr>
            <a:picLocks noChangeAspect="1" noChangeArrowheads="1"/>
          </p:cNvPicPr>
          <p:nvPr/>
        </p:nvPicPr>
        <p:blipFill>
          <a:blip r:embed="rId3">
            <a:lum brigh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5465064"/>
            <a:ext cx="281781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21247</TotalTime>
  <Words>452</Words>
  <Application>Microsoft Office PowerPoint</Application>
  <PresentationFormat>Экран (4:3)</PresentationFormat>
  <Paragraphs>144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Кабишева Татьяна Владимировна</dc:creator>
  <cp:lastModifiedBy>Maksdar</cp:lastModifiedBy>
  <cp:revision>383</cp:revision>
  <cp:lastPrinted>2012-04-16T12:20:20Z</cp:lastPrinted>
  <dcterms:created xsi:type="dcterms:W3CDTF">2006-08-16T00:00:00Z</dcterms:created>
  <dcterms:modified xsi:type="dcterms:W3CDTF">2013-11-21T20:33:47Z</dcterms:modified>
</cp:coreProperties>
</file>