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  <p:sldMasterId id="2147483667" r:id="rId2"/>
  </p:sldMasterIdLst>
  <p:notesMasterIdLst>
    <p:notesMasterId r:id="rId9"/>
  </p:notesMasterIdLst>
  <p:handoutMasterIdLst>
    <p:handoutMasterId r:id="rId10"/>
  </p:handoutMasterIdLst>
  <p:sldIdLst>
    <p:sldId id="349" r:id="rId3"/>
    <p:sldId id="350" r:id="rId4"/>
    <p:sldId id="353" r:id="rId5"/>
    <p:sldId id="351" r:id="rId6"/>
    <p:sldId id="352" r:id="rId7"/>
    <p:sldId id="354" r:id="rId8"/>
  </p:sldIdLst>
  <p:sldSz cx="9144000" cy="6858000" type="screen4x3"/>
  <p:notesSz cx="6797675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7F2E"/>
    <a:srgbClr val="FF9966"/>
    <a:srgbClr val="D7E4BC"/>
    <a:srgbClr val="F0CB17"/>
    <a:srgbClr val="E6F1DB"/>
    <a:srgbClr val="E6F6D6"/>
    <a:srgbClr val="E0EACC"/>
    <a:srgbClr val="E5F1DF"/>
    <a:srgbClr val="FFE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85" autoAdjust="0"/>
    <p:restoredTop sz="84527" autoAdjust="0"/>
  </p:normalViewPr>
  <p:slideViewPr>
    <p:cSldViewPr>
      <p:cViewPr varScale="1">
        <p:scale>
          <a:sx n="87" d="100"/>
          <a:sy n="87" d="100"/>
        </p:scale>
        <p:origin x="-1430" y="-77"/>
      </p:cViewPr>
      <p:guideLst>
        <p:guide orient="horz" pos="2160"/>
        <p:guide orient="horz" pos="2479"/>
        <p:guide orient="horz" pos="2799"/>
        <p:guide orient="horz" pos="3119"/>
        <p:guide orient="horz" pos="3439"/>
        <p:guide orient="horz" pos="3754"/>
        <p:guide orient="horz" pos="4080"/>
        <p:guide orient="horz" pos="1836"/>
        <p:guide pos="2880"/>
        <p:guide pos="2440"/>
        <p:guide pos="3324"/>
        <p:guide pos="3768"/>
        <p:guide pos="4212"/>
        <p:guide pos="4657"/>
        <p:guide pos="5100"/>
        <p:guide pos="5544"/>
      </p:guideLst>
    </p:cSldViewPr>
  </p:slideViewPr>
  <p:outlineViewPr>
    <p:cViewPr>
      <p:scale>
        <a:sx n="25" d="100"/>
        <a:sy n="25" d="100"/>
      </p:scale>
      <p:origin x="0" y="2652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934" y="-78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4958" cy="49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4" rIns="92089" bIns="46044" numCol="1" anchor="t" anchorCtr="0" compatLnSpc="1">
            <a:prstTxWarp prst="textNoShape">
              <a:avLst/>
            </a:prstTxWarp>
          </a:bodyPr>
          <a:lstStyle>
            <a:lvl1pPr defTabSz="920453" eaLnBrk="0" hangingPunct="0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17" y="3"/>
            <a:ext cx="2944958" cy="49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4" rIns="92089" bIns="46044" numCol="1" anchor="t" anchorCtr="0" compatLnSpc="1">
            <a:prstTxWarp prst="textNoShape">
              <a:avLst/>
            </a:prstTxWarp>
          </a:bodyPr>
          <a:lstStyle>
            <a:lvl1pPr algn="r" defTabSz="920453" eaLnBrk="0" hangingPunct="0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72"/>
            <a:ext cx="2944958" cy="49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4" rIns="92089" bIns="46044" numCol="1" anchor="b" anchorCtr="0" compatLnSpc="1">
            <a:prstTxWarp prst="textNoShape">
              <a:avLst/>
            </a:prstTxWarp>
          </a:bodyPr>
          <a:lstStyle>
            <a:lvl1pPr defTabSz="920453" eaLnBrk="0" hangingPunct="0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717" y="9378872"/>
            <a:ext cx="2944958" cy="49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4" rIns="92089" bIns="46044" numCol="1" anchor="b" anchorCtr="0" compatLnSpc="1">
            <a:prstTxWarp prst="textNoShape">
              <a:avLst/>
            </a:prstTxWarp>
          </a:bodyPr>
          <a:lstStyle>
            <a:lvl1pPr algn="r" defTabSz="920453" eaLnBrk="0" hangingPunct="0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7507726-684B-41E2-9C3C-1626568DA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814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4958" cy="49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4" rIns="92089" bIns="46044" numCol="1" anchor="t" anchorCtr="0" compatLnSpc="1">
            <a:prstTxWarp prst="textNoShape">
              <a:avLst/>
            </a:prstTxWarp>
          </a:bodyPr>
          <a:lstStyle>
            <a:lvl1pPr defTabSz="920453" eaLnBrk="0" hangingPunct="0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7" y="3"/>
            <a:ext cx="2944958" cy="49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4" rIns="92089" bIns="46044" numCol="1" anchor="t" anchorCtr="0" compatLnSpc="1">
            <a:prstTxWarp prst="textNoShape">
              <a:avLst/>
            </a:prstTxWarp>
          </a:bodyPr>
          <a:lstStyle>
            <a:lvl1pPr algn="r" defTabSz="920453" eaLnBrk="0" hangingPunct="0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689438"/>
            <a:ext cx="4985393" cy="444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4" rIns="92089" bIns="46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72"/>
            <a:ext cx="2944958" cy="49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4" rIns="92089" bIns="46044" numCol="1" anchor="b" anchorCtr="0" compatLnSpc="1">
            <a:prstTxWarp prst="textNoShape">
              <a:avLst/>
            </a:prstTxWarp>
          </a:bodyPr>
          <a:lstStyle>
            <a:lvl1pPr defTabSz="920453" eaLnBrk="0" hangingPunct="0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7" y="9378872"/>
            <a:ext cx="2944958" cy="49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4" rIns="92089" bIns="46044" numCol="1" anchor="b" anchorCtr="0" compatLnSpc="1">
            <a:prstTxWarp prst="textNoShape">
              <a:avLst/>
            </a:prstTxWarp>
          </a:bodyPr>
          <a:lstStyle>
            <a:lvl1pPr algn="r" defTabSz="920453" eaLnBrk="0" hangingPunct="0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D3BE65E-8DEF-4B0A-973C-226EDA545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333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012950" y="581025"/>
            <a:ext cx="8990013" cy="6742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Pg </a:t>
            </a:r>
            <a:fld id="{233827C8-8A14-46EF-AD49-462A8640626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660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На этом слайде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представлено распределение проблемных активов внутри системы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Крупнейшие проблемные активы (&gt;6 млрд. руб., 107,6 млрд.руб.) сосредоточены в ДРКК ЦА (64 млрд. руб.) и УРПА ЦА (37 млрд. руб.)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Крупные проблемные активы (1-6 млрд. руб., 176 млрд.руб.) распределены преимущественно между УРПА ЦА (43 млрд. руб.), ТБ Аппарат (51 млрд. руб.) и ГОСБ/ОСБ (62 млрд. руб.)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Средние ссуды (120 млн. руб. - 1 млрд. руб., 217,9 млрд.руб.) сосредоточены главным образом на уровне ГОСБ/ОСБ (164 млрд. руб.) и в аппаратах ТБ (45 млрд. руб.)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Малые ссуды (менее 120 млн.руб., 64 млрд. руб.) учитываются практически полностью на уровне ГОСБ/ОСБ</a:t>
            </a:r>
          </a:p>
        </p:txBody>
      </p:sp>
      <p:sp>
        <p:nvSpPr>
          <p:cNvPr id="17412" name="Номер слайда 3"/>
          <p:cNvSpPr txBox="1">
            <a:spLocks noGrp="1"/>
          </p:cNvSpPr>
          <p:nvPr/>
        </p:nvSpPr>
        <p:spPr bwMode="auto">
          <a:xfrm>
            <a:off x="3852722" y="9379358"/>
            <a:ext cx="2944958" cy="49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1" tIns="46026" rIns="92051" bIns="46026" anchor="b"/>
          <a:lstStyle>
            <a:lvl1pPr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/>
            <a:fld id="{7541EFB7-3FEA-4CA0-B9FB-84601F734AAF}" type="slidenum">
              <a:rPr lang="ru-RU" sz="1300">
                <a:solidFill>
                  <a:schemeClr val="tx1"/>
                </a:solidFill>
              </a:rPr>
              <a:pPr algn="r"/>
              <a:t>2</a:t>
            </a:fld>
            <a:endParaRPr lang="ru-RU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На этом слайде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представлено распределение проблемных активов внутри системы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Крупнейшие проблемные активы (&gt;6 млрд. руб., 107,6 млрд.руб.) сосредоточены в ДРКК ЦА (64 млрд. руб.) и УРПА ЦА (37 млрд. руб.)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Крупные проблемные активы (1-6 млрд. руб., 176 млрд.руб.) распределены преимущественно между УРПА ЦА (43 млрд. руб.), ТБ Аппарат (51 млрд. руб.) и ГОСБ/ОСБ (62 млрд. руб.)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Средние ссуды (120 млн. руб. - 1 млрд. руб., 217,9 млрд.руб.) сосредоточены главным образом на уровне ГОСБ/ОСБ (164 млрд. руб.) и в аппаратах ТБ (45 млрд. руб.)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Малые ссуды (менее 120 млн.руб., 64 млрд. руб.) учитываются практически полностью на уровне ГОСБ/ОСБ</a:t>
            </a:r>
          </a:p>
        </p:txBody>
      </p:sp>
      <p:sp>
        <p:nvSpPr>
          <p:cNvPr id="17412" name="Номер слайда 3"/>
          <p:cNvSpPr txBox="1">
            <a:spLocks noGrp="1"/>
          </p:cNvSpPr>
          <p:nvPr/>
        </p:nvSpPr>
        <p:spPr bwMode="auto">
          <a:xfrm>
            <a:off x="3852722" y="9379358"/>
            <a:ext cx="2944958" cy="49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1" tIns="46026" rIns="92051" bIns="46026" anchor="b"/>
          <a:lstStyle>
            <a:lvl1pPr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/>
            <a:fld id="{7541EFB7-3FEA-4CA0-B9FB-84601F734AAF}" type="slidenum">
              <a:rPr lang="ru-RU" sz="1300">
                <a:solidFill>
                  <a:schemeClr val="tx1"/>
                </a:solidFill>
              </a:rPr>
              <a:pPr algn="r"/>
              <a:t>3</a:t>
            </a:fld>
            <a:endParaRPr lang="ru-RU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На этом слайде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представлено распределение проблемных активов внутри системы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Крупнейшие проблемные активы (&gt;6 млрд. руб., 107,6 млрд.руб.) сосредоточены в ДРКК ЦА (64 млрд. руб.) и УРПА ЦА (37 млрд. руб.)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Крупные проблемные активы (1-6 млрд. руб., 176 млрд.руб.) распределены преимущественно между УРПА ЦА (43 млрд. руб.), ТБ Аппарат (51 млрд. руб.) и ГОСБ/ОСБ (62 млрд. руб.)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Средние ссуды (120 млн. руб. - 1 млрд. руб., 217,9 млрд.руб.) сосредоточены главным образом на уровне ГОСБ/ОСБ (164 млрд. руб.) и в аппаратах ТБ (45 млрд. руб.)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Малые ссуды (менее 120 млн.руб., 64 млрд. руб.) учитываются практически полностью на уровне ГОСБ/ОСБ</a:t>
            </a:r>
          </a:p>
        </p:txBody>
      </p:sp>
      <p:sp>
        <p:nvSpPr>
          <p:cNvPr id="17412" name="Номер слайда 3"/>
          <p:cNvSpPr txBox="1">
            <a:spLocks noGrp="1"/>
          </p:cNvSpPr>
          <p:nvPr/>
        </p:nvSpPr>
        <p:spPr bwMode="auto">
          <a:xfrm>
            <a:off x="3852722" y="9379358"/>
            <a:ext cx="2944958" cy="49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1" tIns="46026" rIns="92051" bIns="46026" anchor="b"/>
          <a:lstStyle>
            <a:lvl1pPr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/>
            <a:fld id="{7541EFB7-3FEA-4CA0-B9FB-84601F734AAF}" type="slidenum">
              <a:rPr lang="ru-RU" sz="1300">
                <a:solidFill>
                  <a:schemeClr val="tx1"/>
                </a:solidFill>
              </a:rPr>
              <a:pPr algn="r"/>
              <a:t>4</a:t>
            </a:fld>
            <a:endParaRPr lang="ru-RU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На этом слайде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представлено распределение проблемных активов внутри системы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Крупнейшие проблемные активы (&gt;6 млрд. руб., 107,6 млрд.руб.) сосредоточены в ДРКК ЦА (64 млрд. руб.) и УРПА ЦА (37 млрд. руб.)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Крупные проблемные активы (1-6 млрд. руб., 176 млрд.руб.) распределены преимущественно между УРПА ЦА (43 млрд. руб.), ТБ Аппарат (51 млрд. руб.) и ГОСБ/ОСБ (62 млрд. руб.)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Средние ссуды (120 млн. руб. - 1 млрд. руб., 217,9 млрд.руб.) сосредоточены главным образом на уровне ГОСБ/ОСБ (164 млрд. руб.) и в аппаратах ТБ (45 млрд. руб.)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Малые ссуды (менее 120 млн.руб., 64 млрд. руб.) учитываются практически полностью на уровне ГОСБ/ОСБ</a:t>
            </a:r>
          </a:p>
        </p:txBody>
      </p:sp>
      <p:sp>
        <p:nvSpPr>
          <p:cNvPr id="17412" name="Номер слайда 3"/>
          <p:cNvSpPr txBox="1">
            <a:spLocks noGrp="1"/>
          </p:cNvSpPr>
          <p:nvPr/>
        </p:nvSpPr>
        <p:spPr bwMode="auto">
          <a:xfrm>
            <a:off x="3852722" y="9379358"/>
            <a:ext cx="2944958" cy="49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1" tIns="46026" rIns="92051" bIns="46026" anchor="b"/>
          <a:lstStyle>
            <a:lvl1pPr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/>
            <a:fld id="{7541EFB7-3FEA-4CA0-B9FB-84601F734AAF}" type="slidenum">
              <a:rPr lang="ru-RU" sz="1300">
                <a:solidFill>
                  <a:schemeClr val="tx1"/>
                </a:solidFill>
              </a:rPr>
              <a:pPr algn="r"/>
              <a:t>5</a:t>
            </a:fld>
            <a:endParaRPr lang="ru-RU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На этом слайде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представлено распределение проблемных активов внутри системы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Крупнейшие проблемные активы (&gt;6 млрд. руб., 107,6 млрд.руб.) сосредоточены в ДРКК ЦА (64 млрд. руб.) и УРПА ЦА (37 млрд. руб.)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Крупные проблемные активы (1-6 млрд. руб., 176 млрд.руб.) распределены преимущественно между УРПА ЦА (43 млрд. руб.), ТБ Аппарат (51 млрд. руб.) и ГОСБ/ОСБ (62 млрд. руб.)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Средние ссуды (120 млн. руб. - 1 млрд. руб., 217,9 млрд.руб.) сосредоточены главным образом на уровне ГОСБ/ОСБ (164 млрд. руб.) и в аппаратах ТБ (45 млрд. руб.)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Малые ссуды (менее 120 млн.руб., 64 млрд. руб.) учитываются практически полностью на уровне ГОСБ/ОСБ</a:t>
            </a:r>
          </a:p>
        </p:txBody>
      </p:sp>
      <p:sp>
        <p:nvSpPr>
          <p:cNvPr id="17412" name="Номер слайда 3"/>
          <p:cNvSpPr txBox="1">
            <a:spLocks noGrp="1"/>
          </p:cNvSpPr>
          <p:nvPr/>
        </p:nvSpPr>
        <p:spPr bwMode="auto">
          <a:xfrm>
            <a:off x="3852722" y="9379358"/>
            <a:ext cx="2944958" cy="49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1" tIns="46026" rIns="92051" bIns="46026" anchor="b"/>
          <a:lstStyle>
            <a:lvl1pPr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defTabSz="903288" eaLnBrk="0" hangingPunct="0"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/>
            <a:fld id="{7541EFB7-3FEA-4CA0-B9FB-84601F734AAF}" type="slidenum">
              <a:rPr lang="ru-RU" sz="1300">
                <a:solidFill>
                  <a:schemeClr val="tx1"/>
                </a:solidFill>
              </a:rPr>
              <a:pPr algn="r"/>
              <a:t>6</a:t>
            </a:fld>
            <a:endParaRPr lang="ru-RU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latin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83363" y="393700"/>
            <a:ext cx="1874837" cy="56070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7263" y="393700"/>
            <a:ext cx="5473700" cy="56070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5" y="393700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57263" y="1711325"/>
            <a:ext cx="7500937" cy="4289425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5" y="393700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57263" y="1711325"/>
            <a:ext cx="7500937" cy="4289425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199" y="3223862"/>
            <a:ext cx="7773614" cy="37683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066" y="3885772"/>
            <a:ext cx="6399989" cy="1752564"/>
          </a:xfrm>
        </p:spPr>
        <p:txBody>
          <a:bodyPr/>
          <a:lstStyle>
            <a:lvl1pPr marL="0" indent="0" algn="ctr">
              <a:buNone/>
              <a:defRPr/>
            </a:lvl1pPr>
            <a:lvl2pPr marL="460696" indent="0" algn="ctr">
              <a:buNone/>
              <a:defRPr/>
            </a:lvl2pPr>
            <a:lvl3pPr marL="921437" indent="0" algn="ctr">
              <a:buNone/>
              <a:defRPr/>
            </a:lvl3pPr>
            <a:lvl4pPr marL="1382162" indent="0" algn="ctr">
              <a:buNone/>
              <a:defRPr/>
            </a:lvl4pPr>
            <a:lvl5pPr marL="1842879" indent="0" algn="ctr">
              <a:buNone/>
              <a:defRPr/>
            </a:lvl5pPr>
            <a:lvl6pPr marL="2303602" indent="0" algn="ctr">
              <a:buNone/>
              <a:defRPr/>
            </a:lvl6pPr>
            <a:lvl7pPr marL="2764337" indent="0" algn="ctr">
              <a:buNone/>
              <a:defRPr/>
            </a:lvl7pPr>
            <a:lvl8pPr marL="3225054" indent="0" algn="ctr">
              <a:buNone/>
              <a:defRPr/>
            </a:lvl8pPr>
            <a:lvl9pPr marL="368577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651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728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532" y="4407327"/>
            <a:ext cx="7771995" cy="630942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532" y="2907444"/>
            <a:ext cx="7771995" cy="1499884"/>
          </a:xfrm>
        </p:spPr>
        <p:txBody>
          <a:bodyPr anchor="b"/>
          <a:lstStyle>
            <a:lvl1pPr marL="0" indent="0">
              <a:buNone/>
              <a:defRPr sz="2000"/>
            </a:lvl1pPr>
            <a:lvl2pPr marL="460696" indent="0">
              <a:buNone/>
              <a:defRPr sz="1800"/>
            </a:lvl2pPr>
            <a:lvl3pPr marL="921437" indent="0">
              <a:buNone/>
              <a:defRPr sz="1600"/>
            </a:lvl3pPr>
            <a:lvl4pPr marL="1382162" indent="0">
              <a:buNone/>
              <a:defRPr sz="1400"/>
            </a:lvl4pPr>
            <a:lvl5pPr marL="1842879" indent="0">
              <a:buNone/>
              <a:defRPr sz="1400"/>
            </a:lvl5pPr>
            <a:lvl6pPr marL="2303602" indent="0">
              <a:buNone/>
              <a:defRPr sz="1400"/>
            </a:lvl6pPr>
            <a:lvl7pPr marL="2764337" indent="0">
              <a:buNone/>
              <a:defRPr sz="1400"/>
            </a:lvl7pPr>
            <a:lvl8pPr marL="3225054" indent="0">
              <a:buNone/>
              <a:defRPr sz="1400"/>
            </a:lvl8pPr>
            <a:lvl9pPr marL="368577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51220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82206" y="1990667"/>
            <a:ext cx="2117131" cy="124720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54809" y="1990667"/>
            <a:ext cx="2117132" cy="124720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772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800" y="1040447"/>
            <a:ext cx="8230410" cy="37683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6817" y="1535544"/>
            <a:ext cx="4039882" cy="639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0696" indent="0">
              <a:buNone/>
              <a:defRPr sz="2000" b="1"/>
            </a:lvl2pPr>
            <a:lvl3pPr marL="921437" indent="0">
              <a:buNone/>
              <a:defRPr sz="1800" b="1"/>
            </a:lvl3pPr>
            <a:lvl4pPr marL="1382162" indent="0">
              <a:buNone/>
              <a:defRPr sz="1600" b="1"/>
            </a:lvl4pPr>
            <a:lvl5pPr marL="1842879" indent="0">
              <a:buNone/>
              <a:defRPr sz="1600" b="1"/>
            </a:lvl5pPr>
            <a:lvl6pPr marL="2303602" indent="0">
              <a:buNone/>
              <a:defRPr sz="1600" b="1"/>
            </a:lvl6pPr>
            <a:lvl7pPr marL="2764337" indent="0">
              <a:buNone/>
              <a:defRPr sz="1600" b="1"/>
            </a:lvl7pPr>
            <a:lvl8pPr marL="3225054" indent="0">
              <a:buNone/>
              <a:defRPr sz="1600" b="1"/>
            </a:lvl8pPr>
            <a:lvl9pPr marL="368577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817" y="2175319"/>
            <a:ext cx="4039882" cy="39505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703" y="1535544"/>
            <a:ext cx="4041502" cy="639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0696" indent="0">
              <a:buNone/>
              <a:defRPr sz="2000" b="1"/>
            </a:lvl2pPr>
            <a:lvl3pPr marL="921437" indent="0">
              <a:buNone/>
              <a:defRPr sz="1800" b="1"/>
            </a:lvl3pPr>
            <a:lvl4pPr marL="1382162" indent="0">
              <a:buNone/>
              <a:defRPr sz="1600" b="1"/>
            </a:lvl4pPr>
            <a:lvl5pPr marL="1842879" indent="0">
              <a:buNone/>
              <a:defRPr sz="1600" b="1"/>
            </a:lvl5pPr>
            <a:lvl6pPr marL="2303602" indent="0">
              <a:buNone/>
              <a:defRPr sz="1600" b="1"/>
            </a:lvl6pPr>
            <a:lvl7pPr marL="2764337" indent="0">
              <a:buNone/>
              <a:defRPr sz="1600" b="1"/>
            </a:lvl7pPr>
            <a:lvl8pPr marL="3225054" indent="0">
              <a:buNone/>
              <a:defRPr sz="1600" b="1"/>
            </a:lvl8pPr>
            <a:lvl9pPr marL="368577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703" y="2175319"/>
            <a:ext cx="4041502" cy="39505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449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76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  <a:lvl2pPr>
              <a:defRPr baseline="0">
                <a:latin typeface="Arial" pitchFamily="34" charset="0"/>
              </a:defRPr>
            </a:lvl2pPr>
            <a:lvl3pPr>
              <a:defRPr baseline="0">
                <a:latin typeface="Arial" pitchFamily="34" charset="0"/>
              </a:defRPr>
            </a:lvl3pPr>
            <a:lvl4pPr>
              <a:defRPr baseline="0">
                <a:latin typeface="Arial" pitchFamily="34" charset="0"/>
              </a:defRPr>
            </a:lvl4pPr>
            <a:lvl5pPr>
              <a:defRPr baseline="0"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8234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795" y="1127322"/>
            <a:ext cx="3008044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105" y="273745"/>
            <a:ext cx="5112217" cy="585213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6795" y="1435097"/>
            <a:ext cx="3008044" cy="4690781"/>
          </a:xfrm>
        </p:spPr>
        <p:txBody>
          <a:bodyPr/>
          <a:lstStyle>
            <a:lvl1pPr marL="0" indent="0">
              <a:buNone/>
              <a:defRPr sz="1400"/>
            </a:lvl1pPr>
            <a:lvl2pPr marL="460696" indent="0">
              <a:buNone/>
              <a:defRPr sz="1200"/>
            </a:lvl2pPr>
            <a:lvl3pPr marL="921437" indent="0">
              <a:buNone/>
              <a:defRPr sz="1000"/>
            </a:lvl3pPr>
            <a:lvl4pPr marL="1382162" indent="0">
              <a:buNone/>
              <a:defRPr sz="900"/>
            </a:lvl4pPr>
            <a:lvl5pPr marL="1842879" indent="0">
              <a:buNone/>
              <a:defRPr sz="900"/>
            </a:lvl5pPr>
            <a:lvl6pPr marL="2303602" indent="0">
              <a:buNone/>
              <a:defRPr sz="900"/>
            </a:lvl6pPr>
            <a:lvl7pPr marL="2764337" indent="0">
              <a:buNone/>
              <a:defRPr sz="900"/>
            </a:lvl7pPr>
            <a:lvl8pPr marL="3225054" indent="0">
              <a:buNone/>
              <a:defRPr sz="900"/>
            </a:lvl8pPr>
            <a:lvl9pPr marL="368577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32859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544" y="5060067"/>
            <a:ext cx="54864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544" y="612264"/>
            <a:ext cx="5486400" cy="4115772"/>
          </a:xfrm>
        </p:spPr>
        <p:txBody>
          <a:bodyPr/>
          <a:lstStyle>
            <a:lvl1pPr marL="0" indent="0">
              <a:buNone/>
              <a:defRPr sz="3300"/>
            </a:lvl1pPr>
            <a:lvl2pPr marL="460696" indent="0">
              <a:buNone/>
              <a:defRPr sz="2900"/>
            </a:lvl2pPr>
            <a:lvl3pPr marL="921437" indent="0">
              <a:buNone/>
              <a:defRPr sz="2400"/>
            </a:lvl3pPr>
            <a:lvl4pPr marL="1382162" indent="0">
              <a:buNone/>
              <a:defRPr sz="2000"/>
            </a:lvl4pPr>
            <a:lvl5pPr marL="1842879" indent="0">
              <a:buNone/>
              <a:defRPr sz="2000"/>
            </a:lvl5pPr>
            <a:lvl6pPr marL="2303602" indent="0">
              <a:buNone/>
              <a:defRPr sz="2000"/>
            </a:lvl6pPr>
            <a:lvl7pPr marL="2764337" indent="0">
              <a:buNone/>
              <a:defRPr sz="2000"/>
            </a:lvl7pPr>
            <a:lvl8pPr marL="3225054" indent="0">
              <a:buNone/>
              <a:defRPr sz="2000"/>
            </a:lvl8pPr>
            <a:lvl9pPr marL="368577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544" y="5367835"/>
            <a:ext cx="5486400" cy="805014"/>
          </a:xfrm>
        </p:spPr>
        <p:txBody>
          <a:bodyPr/>
          <a:lstStyle>
            <a:lvl1pPr marL="0" indent="0">
              <a:buNone/>
              <a:defRPr sz="1400"/>
            </a:lvl1pPr>
            <a:lvl2pPr marL="460696" indent="0">
              <a:buNone/>
              <a:defRPr sz="1200"/>
            </a:lvl2pPr>
            <a:lvl3pPr marL="921437" indent="0">
              <a:buNone/>
              <a:defRPr sz="1000"/>
            </a:lvl3pPr>
            <a:lvl4pPr marL="1382162" indent="0">
              <a:buNone/>
              <a:defRPr sz="900"/>
            </a:lvl4pPr>
            <a:lvl5pPr marL="1842879" indent="0">
              <a:buNone/>
              <a:defRPr sz="900"/>
            </a:lvl5pPr>
            <a:lvl6pPr marL="2303602" indent="0">
              <a:buNone/>
              <a:defRPr sz="900"/>
            </a:lvl6pPr>
            <a:lvl7pPr marL="2764337" indent="0">
              <a:buNone/>
              <a:defRPr sz="900"/>
            </a:lvl7pPr>
            <a:lvl8pPr marL="3225054" indent="0">
              <a:buNone/>
              <a:defRPr sz="900"/>
            </a:lvl8pPr>
            <a:lvl9pPr marL="368577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903310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1791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322798" y="349866"/>
            <a:ext cx="738664" cy="288800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558" y="349866"/>
            <a:ext cx="5045803" cy="288800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88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57263" y="1711325"/>
            <a:ext cx="3673475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3138" y="1711325"/>
            <a:ext cx="3675062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5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LEFT_0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333375"/>
            <a:ext cx="646113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3" descr="LEFT_0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333375"/>
            <a:ext cx="646113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57275" y="393700"/>
            <a:ext cx="56038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263" y="1711325"/>
            <a:ext cx="7500937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1066800" y="1014413"/>
            <a:ext cx="7689850" cy="0"/>
          </a:xfrm>
          <a:prstGeom prst="line">
            <a:avLst/>
          </a:prstGeom>
          <a:noFill/>
          <a:ln w="28575">
            <a:solidFill>
              <a:srgbClr val="00703C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defRPr/>
            </a:pPr>
            <a:endParaRPr lang="ru-RU">
              <a:latin typeface="Arial" charset="0"/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0" y="1014413"/>
            <a:ext cx="65246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ru-RU" sz="2400">
              <a:solidFill>
                <a:schemeClr val="tx1"/>
              </a:solidFill>
              <a:latin typeface="Arial" charset="0"/>
              <a:ea typeface="ヒラギノ角ゴ Pro W3" pitchFamily="-128" charset="-128"/>
              <a:cs typeface="+mn-cs"/>
            </a:endParaRPr>
          </a:p>
        </p:txBody>
      </p:sp>
      <p:pic>
        <p:nvPicPr>
          <p:cNvPr id="1032" name="Picture 15" descr="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919913" y="366713"/>
            <a:ext cx="1871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8459788" y="6572250"/>
            <a:ext cx="684212" cy="241300"/>
            <a:chOff x="5100" y="3932"/>
            <a:chExt cx="660" cy="152"/>
          </a:xfrm>
        </p:grpSpPr>
        <p:sp>
          <p:nvSpPr>
            <p:cNvPr id="72706" name="AutoShape 2"/>
            <p:cNvSpPr>
              <a:spLocks noChangeArrowheads="1"/>
            </p:cNvSpPr>
            <p:nvPr userDrawn="1"/>
          </p:nvSpPr>
          <p:spPr bwMode="auto">
            <a:xfrm>
              <a:off x="5100" y="3932"/>
              <a:ext cx="660" cy="152"/>
            </a:xfrm>
            <a:prstGeom prst="roundRect">
              <a:avLst>
                <a:gd name="adj" fmla="val 37500"/>
              </a:avLst>
            </a:prstGeom>
            <a:solidFill>
              <a:srgbClr val="7DC24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ru-RU"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auto">
            <a:xfrm>
              <a:off x="5664" y="3932"/>
              <a:ext cx="96" cy="152"/>
            </a:xfrm>
            <a:prstGeom prst="rect">
              <a:avLst/>
            </a:prstGeom>
            <a:solidFill>
              <a:srgbClr val="7DC24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0" hangingPunct="0">
                <a:lnSpc>
                  <a:spcPct val="90000"/>
                </a:lnSpc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8539163" y="6557963"/>
            <a:ext cx="6413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fld id="{5C65C353-4BCD-41D5-BC15-B72D4A36FA08}" type="slidenum">
              <a:rPr lang="ru-RU" b="1">
                <a:latin typeface="Arial" charset="0"/>
                <a:ea typeface="ヒラギノ角ゴ Pro W3" pitchFamily="-128" charset="-128"/>
                <a:cs typeface="+mn-cs"/>
              </a:rPr>
              <a:pPr eaLnBrk="0" hangingPunct="0">
                <a:defRPr/>
              </a:pPr>
              <a:t>‹#›</a:t>
            </a:fld>
            <a:endParaRPr lang="ru-RU" dirty="0">
              <a:latin typeface="Arial" charset="0"/>
              <a:ea typeface="ヒラギノ角ゴ Pro W3" pitchFamily="-128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8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595959"/>
          </a:solidFill>
          <a:latin typeface="+mn-lt"/>
          <a:ea typeface="+mn-ea"/>
        </a:defRPr>
      </a:lvl3pPr>
      <a:lvl4pPr marL="15621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+mn-lt"/>
          <a:ea typeface="+mn-ea"/>
        </a:defRPr>
      </a:lvl4pPr>
      <a:lvl5pPr marL="1981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  <a:ea typeface="+mn-ea"/>
        </a:defRPr>
      </a:lvl5pPr>
      <a:lvl6pPr marL="2438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6pPr>
      <a:lvl7pPr marL="2895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7pPr>
      <a:lvl8pPr marL="3352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8pPr>
      <a:lvl9pPr marL="3810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Rectangle 1190" hidden="1"/>
          <p:cNvGraphicFramePr>
            <a:graphicFrameLocks/>
          </p:cNvGraphicFramePr>
          <p:nvPr>
            <p:custDataLst>
              <p:tags r:id="rId14"/>
            </p:custDataLst>
          </p:nvPr>
        </p:nvGraphicFramePr>
        <p:xfrm>
          <a:off x="2" y="2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841" name="think-cell Slide" r:id="rId16" imgW="0" imgH="0" progId="">
                  <p:embed/>
                </p:oleObj>
              </mc:Choice>
              <mc:Fallback>
                <p:oleObj name="think-cell Slide" r:id="rId16" imgW="0" imgH="0" progId="">
                  <p:embed/>
                  <p:pic>
                    <p:nvPicPr>
                      <p:cNvPr id="0" name="AutoShape 336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2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Рисунок 6" descr="sbk_pic_ir_prs_titleback_en.jp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44"/>
          <a:stretch>
            <a:fillRect/>
          </a:stretch>
        </p:blipFill>
        <p:spPr bwMode="auto">
          <a:xfrm>
            <a:off x="-8100" y="61"/>
            <a:ext cx="9152100" cy="687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21628" y="267849"/>
            <a:ext cx="6934537" cy="376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zh-CN" smtClean="0"/>
          </a:p>
        </p:txBody>
      </p:sp>
      <p:sp>
        <p:nvSpPr>
          <p:cNvPr id="2053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61" y="1990667"/>
            <a:ext cx="4389768" cy="1247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703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 dt="0"/>
  <p:txStyles>
    <p:titleStyle>
      <a:lvl1pPr algn="l" defTabSz="90225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703C"/>
          </a:solidFill>
          <a:latin typeface="+mj-lt"/>
          <a:ea typeface="+mj-ea"/>
          <a:cs typeface="+mj-cs"/>
        </a:defRPr>
      </a:lvl1pPr>
      <a:lvl2pPr algn="l" defTabSz="902258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703C"/>
          </a:solidFill>
          <a:latin typeface="Arial" pitchFamily="34" charset="0"/>
        </a:defRPr>
      </a:lvl2pPr>
      <a:lvl3pPr algn="l" defTabSz="902258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703C"/>
          </a:solidFill>
          <a:latin typeface="Arial" pitchFamily="34" charset="0"/>
        </a:defRPr>
      </a:lvl3pPr>
      <a:lvl4pPr algn="l" defTabSz="902258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703C"/>
          </a:solidFill>
          <a:latin typeface="Arial" pitchFamily="34" charset="0"/>
        </a:defRPr>
      </a:lvl4pPr>
      <a:lvl5pPr algn="l" defTabSz="902258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703C"/>
          </a:solidFill>
          <a:latin typeface="Arial" pitchFamily="34" charset="0"/>
        </a:defRPr>
      </a:lvl5pPr>
      <a:lvl6pPr marL="460696" algn="l" defTabSz="902258" rtl="0" fontAlgn="base">
        <a:spcBef>
          <a:spcPct val="0"/>
        </a:spcBef>
        <a:spcAft>
          <a:spcPct val="0"/>
        </a:spcAft>
        <a:defRPr sz="1900" b="1">
          <a:solidFill>
            <a:srgbClr val="00703C"/>
          </a:solidFill>
          <a:latin typeface="Arial" pitchFamily="34" charset="0"/>
        </a:defRPr>
      </a:lvl6pPr>
      <a:lvl7pPr marL="921437" algn="l" defTabSz="902258" rtl="0" fontAlgn="base">
        <a:spcBef>
          <a:spcPct val="0"/>
        </a:spcBef>
        <a:spcAft>
          <a:spcPct val="0"/>
        </a:spcAft>
        <a:defRPr sz="1900" b="1">
          <a:solidFill>
            <a:srgbClr val="00703C"/>
          </a:solidFill>
          <a:latin typeface="Arial" pitchFamily="34" charset="0"/>
        </a:defRPr>
      </a:lvl7pPr>
      <a:lvl8pPr marL="1382162" algn="l" defTabSz="902258" rtl="0" fontAlgn="base">
        <a:spcBef>
          <a:spcPct val="0"/>
        </a:spcBef>
        <a:spcAft>
          <a:spcPct val="0"/>
        </a:spcAft>
        <a:defRPr sz="1900" b="1">
          <a:solidFill>
            <a:srgbClr val="00703C"/>
          </a:solidFill>
          <a:latin typeface="Arial" pitchFamily="34" charset="0"/>
        </a:defRPr>
      </a:lvl8pPr>
      <a:lvl9pPr marL="1842879" algn="l" defTabSz="902258" rtl="0" fontAlgn="base">
        <a:spcBef>
          <a:spcPct val="0"/>
        </a:spcBef>
        <a:spcAft>
          <a:spcPct val="0"/>
        </a:spcAft>
        <a:defRPr sz="1900" b="1">
          <a:solidFill>
            <a:srgbClr val="00703C"/>
          </a:solidFill>
          <a:latin typeface="Arial" pitchFamily="34" charset="0"/>
        </a:defRPr>
      </a:lvl9pPr>
    </p:titleStyle>
    <p:bodyStyle>
      <a:lvl1pPr marL="345538" indent="-345538" algn="l" defTabSz="902258" rtl="0" eaLnBrk="0" fontAlgn="base" hangingPunct="0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5167" indent="-193568" algn="l" defTabSz="902258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▪"/>
        <a:defRPr sz="1600">
          <a:solidFill>
            <a:schemeClr val="tx1"/>
          </a:solidFill>
          <a:latin typeface="+mn-lt"/>
        </a:defRPr>
      </a:lvl2pPr>
      <a:lvl3pPr marL="460696" indent="-263954" algn="l" defTabSz="902258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619094" indent="-156791" algn="l" defTabSz="902258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▫"/>
        <a:defRPr sz="1600">
          <a:solidFill>
            <a:schemeClr val="tx1"/>
          </a:solidFill>
          <a:latin typeface="+mn-lt"/>
        </a:defRPr>
      </a:lvl4pPr>
      <a:lvl5pPr marL="751879" indent="-131172" algn="l" defTabSz="902258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5pPr>
      <a:lvl6pPr marL="1212594" indent="-131172" algn="l" defTabSz="902258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6pPr>
      <a:lvl7pPr marL="1673310" indent="-131172" algn="l" defTabSz="902258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7pPr>
      <a:lvl8pPr marL="2134039" indent="-131172" algn="l" defTabSz="902258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8pPr>
      <a:lvl9pPr marL="2594750" indent="-131172" algn="l" defTabSz="902258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214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0696" algn="l" defTabSz="9214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1437" algn="l" defTabSz="9214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2162" algn="l" defTabSz="9214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2879" algn="l" defTabSz="9214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03602" algn="l" defTabSz="9214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64337" algn="l" defTabSz="9214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25054" algn="l" defTabSz="9214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85772" algn="l" defTabSz="9214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2492896"/>
            <a:ext cx="48245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Предвестники банкротства в практике работы с проблемными активами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1880" y="6597352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Декабрь 2011 года</a:t>
            </a:r>
          </a:p>
        </p:txBody>
      </p:sp>
    </p:spTree>
    <p:extLst>
      <p:ext uri="{BB962C8B-B14F-4D97-AF65-F5344CB8AC3E}">
        <p14:creationId xmlns:p14="http://schemas.microsoft.com/office/powerpoint/2010/main" val="72027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ctr"/>
            <a:r>
              <a:rPr lang="ru-RU" dirty="0" smtClean="0">
                <a:cs typeface="Arial" pitchFamily="34" charset="0"/>
              </a:rPr>
              <a:t>Предвестники банкротства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187624" y="1124744"/>
            <a:ext cx="734481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tabLst>
                <a:tab pos="384175" algn="l"/>
              </a:tabLst>
              <a:defRPr/>
            </a:pPr>
            <a:r>
              <a:rPr lang="ru-RU" sz="2000" b="1" dirty="0" smtClean="0">
                <a:solidFill>
                  <a:srgbClr val="006600"/>
                </a:solidFill>
              </a:rPr>
              <a:t>   Предвестники банкротства – правовые и экономические обстоятельства, свидетельствующие о значительном повышении риска банкротства должника</a:t>
            </a: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tabLst>
                <a:tab pos="384175" algn="l"/>
              </a:tabLst>
              <a:defRPr/>
            </a:pPr>
            <a:r>
              <a:rPr lang="ru-RU" sz="2000" b="1" dirty="0" smtClean="0">
                <a:solidFill>
                  <a:srgbClr val="006600"/>
                </a:solidFill>
              </a:rPr>
              <a:t>   </a:t>
            </a:r>
            <a:r>
              <a:rPr lang="ru-RU" sz="2000" b="1" u="sng" dirty="0" smtClean="0">
                <a:solidFill>
                  <a:srgbClr val="006600"/>
                </a:solidFill>
              </a:rPr>
              <a:t>Цели работы Банка в ситуации обнаружения предвестников  банкротства:</a:t>
            </a:r>
          </a:p>
          <a:p>
            <a:pPr marL="457200" indent="-4572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r>
              <a:rPr lang="ru-RU" sz="2000" b="1" dirty="0" smtClean="0">
                <a:solidFill>
                  <a:srgbClr val="006600"/>
                </a:solidFill>
              </a:rPr>
              <a:t>Предотвращение банкротства должника (при наличии экономического обоснования)</a:t>
            </a:r>
          </a:p>
          <a:p>
            <a:pPr marL="457200" indent="-4572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r>
              <a:rPr lang="ru-RU" sz="2000" b="1" dirty="0" smtClean="0">
                <a:solidFill>
                  <a:srgbClr val="006600"/>
                </a:solidFill>
              </a:rPr>
              <a:t>Инициирование процедуры банкротства по заявлению Банка (при отсутствии возможности восстановления платежеспособности) для обеспечения соблюдения прав и законных интересов Банка </a:t>
            </a:r>
          </a:p>
          <a:p>
            <a:pPr marL="457200" indent="-4572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1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ctr"/>
            <a:r>
              <a:rPr lang="ru-RU" dirty="0" smtClean="0">
                <a:cs typeface="Arial" pitchFamily="34" charset="0"/>
              </a:rPr>
              <a:t>Предвестники банкротства. Экономические признаки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187624" y="1268760"/>
            <a:ext cx="734481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tabLst>
                <a:tab pos="384175" algn="l"/>
              </a:tabLst>
              <a:defRPr/>
            </a:pPr>
            <a:endParaRPr lang="ru-RU" sz="2000" b="1" u="sng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tabLst>
                <a:tab pos="384175" algn="l"/>
              </a:tabLst>
              <a:defRPr/>
            </a:pPr>
            <a:r>
              <a:rPr lang="ru-RU" sz="2000" b="1" u="sng" dirty="0" smtClean="0">
                <a:solidFill>
                  <a:srgbClr val="006600"/>
                </a:solidFill>
              </a:rPr>
              <a:t> Экономические предвестники банкротства</a:t>
            </a: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Снижение рейтинга заемщика, присвоенного Банком</a:t>
            </a: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1600" b="1" dirty="0" smtClean="0">
              <a:solidFill>
                <a:srgbClr val="006600"/>
              </a:solidFill>
            </a:endParaRP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Наличие просроченной задолженности перед Банком сроком более 5 дней</a:t>
            </a: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1600" b="1" dirty="0" smtClean="0">
              <a:solidFill>
                <a:srgbClr val="006600"/>
              </a:solidFill>
            </a:endParaRP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Отрицательная величина  чистых активов должника на протяжении трех кварталов</a:t>
            </a: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1600" b="1" dirty="0" smtClean="0">
              <a:solidFill>
                <a:srgbClr val="006600"/>
              </a:solidFill>
            </a:endParaRP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Обращение должника в Банк с заявлением о реструктуризации</a:t>
            </a: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1600" b="1" dirty="0" smtClean="0">
              <a:solidFill>
                <a:srgbClr val="006600"/>
              </a:solidFill>
            </a:endParaRP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Наличие просроченной задолженности у должника перед третьими лицами сроком более 5 дней в размере большем, чем 50% чистых активов</a:t>
            </a: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14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1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ctr"/>
            <a:r>
              <a:rPr lang="ru-RU" dirty="0" smtClean="0">
                <a:cs typeface="Arial" pitchFamily="34" charset="0"/>
              </a:rPr>
              <a:t>Предвестники банкротства. Юридические признаки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187624" y="1268760"/>
            <a:ext cx="73448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tabLst>
                <a:tab pos="384175" algn="l"/>
              </a:tabLst>
              <a:defRPr/>
            </a:pPr>
            <a:r>
              <a:rPr lang="ru-RU" sz="2000" b="1" dirty="0" smtClean="0">
                <a:solidFill>
                  <a:srgbClr val="006600"/>
                </a:solidFill>
              </a:rPr>
              <a:t> </a:t>
            </a:r>
            <a:r>
              <a:rPr lang="ru-RU" sz="2000" b="1" u="sng" dirty="0" smtClean="0">
                <a:solidFill>
                  <a:srgbClr val="006600"/>
                </a:solidFill>
              </a:rPr>
              <a:t>Правовые предвестники банкротства</a:t>
            </a: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1600" b="1" dirty="0" smtClean="0">
              <a:solidFill>
                <a:srgbClr val="006600"/>
              </a:solidFill>
            </a:endParaRP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Корпоративные конфликты</a:t>
            </a: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1600" b="1" dirty="0" smtClean="0">
              <a:solidFill>
                <a:srgbClr val="006600"/>
              </a:solidFill>
            </a:endParaRP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Обращение должника в Банк с заявлением о реструктуризации задолженности</a:t>
            </a: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1600" b="1" dirty="0" smtClean="0">
              <a:solidFill>
                <a:srgbClr val="006600"/>
              </a:solidFill>
            </a:endParaRP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Инициирование уголовного преследования в отношении бенефициаров или менеджеров должника</a:t>
            </a: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1600" b="1" dirty="0" smtClean="0">
              <a:solidFill>
                <a:srgbClr val="006600"/>
              </a:solidFill>
            </a:endParaRP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Возникновение практики исполнения должником обычных хозяйственных обязательств перед третьими лицами только после вынесения судебных решений</a:t>
            </a: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1600" b="1" dirty="0" smtClean="0">
              <a:solidFill>
                <a:srgbClr val="006600"/>
              </a:solidFill>
            </a:endParaRP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Появление судебных дел по искам о взыскании задолженности с должника от </a:t>
            </a:r>
            <a:r>
              <a:rPr lang="ru-RU" sz="1600" b="1" dirty="0" err="1" smtClean="0">
                <a:solidFill>
                  <a:srgbClr val="006600"/>
                </a:solidFill>
              </a:rPr>
              <a:t>аффилированных</a:t>
            </a:r>
            <a:r>
              <a:rPr lang="ru-RU" sz="1600" b="1" dirty="0" smtClean="0">
                <a:solidFill>
                  <a:srgbClr val="006600"/>
                </a:solidFill>
              </a:rPr>
              <a:t> с должником лиц </a:t>
            </a: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1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ctr"/>
            <a:r>
              <a:rPr lang="ru-RU" dirty="0" smtClean="0">
                <a:cs typeface="Arial" pitchFamily="34" charset="0"/>
              </a:rPr>
              <a:t>Необходимые действия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187624" y="1268760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tabLst>
                <a:tab pos="384175" algn="l"/>
              </a:tabLst>
              <a:defRPr/>
            </a:pPr>
            <a:r>
              <a:rPr lang="ru-RU" sz="2000" b="1" dirty="0" smtClean="0">
                <a:solidFill>
                  <a:srgbClr val="006600"/>
                </a:solidFill>
              </a:rPr>
              <a:t> </a:t>
            </a:r>
            <a:endParaRPr lang="ru-RU" sz="2000" b="1" u="sng" dirty="0" smtClean="0">
              <a:solidFill>
                <a:srgbClr val="006600"/>
              </a:solidFill>
            </a:endParaRP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980728"/>
            <a:ext cx="7344816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tabLst>
                <a:tab pos="384175" algn="l"/>
              </a:tabLst>
              <a:defRPr/>
            </a:pPr>
            <a:r>
              <a:rPr lang="ru-RU" sz="2000" b="1" dirty="0" smtClean="0">
                <a:solidFill>
                  <a:srgbClr val="006600"/>
                </a:solidFill>
              </a:rPr>
              <a:t>   </a:t>
            </a: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tabLst>
                <a:tab pos="384175" algn="l"/>
              </a:tabLst>
              <a:defRPr/>
            </a:pPr>
            <a:r>
              <a:rPr lang="ru-RU" sz="1600" b="1" u="sng" dirty="0" smtClean="0">
                <a:solidFill>
                  <a:srgbClr val="006600"/>
                </a:solidFill>
              </a:rPr>
              <a:t> </a:t>
            </a:r>
          </a:p>
          <a:p>
            <a:pPr marL="342900" indent="-3429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Постоянный мониторинг ситуации с должником, в отношении которого выявлено возникновение предвестника банкротства</a:t>
            </a:r>
          </a:p>
          <a:p>
            <a:pPr marL="342900" indent="-3429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1600" b="1" dirty="0" smtClean="0">
              <a:solidFill>
                <a:srgbClr val="006600"/>
              </a:solidFill>
            </a:endParaRPr>
          </a:p>
          <a:p>
            <a:pPr marL="342900" indent="-3429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Незамедлительное проведение анализа финансового и хозяйственного положения должника</a:t>
            </a:r>
          </a:p>
          <a:p>
            <a:pPr marL="342900" indent="-3429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1600" b="1" dirty="0" smtClean="0">
              <a:solidFill>
                <a:srgbClr val="006600"/>
              </a:solidFill>
            </a:endParaRPr>
          </a:p>
          <a:p>
            <a:pPr marL="342900" indent="-3429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Выбор стратегии  (</a:t>
            </a:r>
            <a:r>
              <a:rPr lang="ru-RU" sz="1600" b="1" dirty="0" err="1" smtClean="0">
                <a:solidFill>
                  <a:srgbClr val="006600"/>
                </a:solidFill>
              </a:rPr>
              <a:t>дефолтная</a:t>
            </a:r>
            <a:r>
              <a:rPr lang="ru-RU" sz="1600" b="1" dirty="0" smtClean="0">
                <a:solidFill>
                  <a:srgbClr val="006600"/>
                </a:solidFill>
              </a:rPr>
              <a:t> или кредитная) дальнейшей работы с должником</a:t>
            </a:r>
          </a:p>
          <a:p>
            <a:pPr marL="342900" indent="-3429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1600" b="1" dirty="0" smtClean="0">
              <a:solidFill>
                <a:srgbClr val="006600"/>
              </a:solidFill>
            </a:endParaRPr>
          </a:p>
          <a:p>
            <a:pPr marL="342900" indent="-3429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При выборе </a:t>
            </a:r>
            <a:r>
              <a:rPr lang="ru-RU" sz="1600" b="1" dirty="0" err="1" smtClean="0">
                <a:solidFill>
                  <a:srgbClr val="006600"/>
                </a:solidFill>
              </a:rPr>
              <a:t>дефолтной</a:t>
            </a:r>
            <a:r>
              <a:rPr lang="ru-RU" sz="1600" b="1" dirty="0" smtClean="0">
                <a:solidFill>
                  <a:srgbClr val="006600"/>
                </a:solidFill>
              </a:rPr>
              <a:t> стратегии оперативное приобретение прав требования к должнику, принадлежащих третьим лицам и подтвержденным судебным актом</a:t>
            </a:r>
          </a:p>
          <a:p>
            <a:pPr marL="342900" indent="-3429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1600" b="1" dirty="0" smtClean="0">
              <a:solidFill>
                <a:srgbClr val="006600"/>
              </a:solidFill>
            </a:endParaRPr>
          </a:p>
          <a:p>
            <a:pPr marL="342900" indent="-3429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При инициировании банкротства недобросовестным должником  обращение в правоохранительные органы (фиктивное/преднамеренное банкротство, мошенничество)</a:t>
            </a:r>
          </a:p>
          <a:p>
            <a:pPr marL="342900" indent="-3429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1600" b="1" dirty="0" smtClean="0">
              <a:solidFill>
                <a:srgbClr val="006600"/>
              </a:solidFill>
            </a:endParaRPr>
          </a:p>
          <a:p>
            <a:pPr marL="342900" indent="-3429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1600" b="1" dirty="0" smtClean="0">
              <a:solidFill>
                <a:srgbClr val="006600"/>
              </a:solidFill>
            </a:endParaRPr>
          </a:p>
          <a:p>
            <a:pPr marL="342900" indent="-3429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1600" b="1" u="sng" dirty="0" smtClean="0">
              <a:solidFill>
                <a:srgbClr val="006600"/>
              </a:solidFill>
            </a:endParaRPr>
          </a:p>
          <a:p>
            <a:pPr marL="342900" indent="-3429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1600" b="1" dirty="0" smtClean="0">
              <a:solidFill>
                <a:srgbClr val="006600"/>
              </a:solidFill>
            </a:endParaRPr>
          </a:p>
          <a:p>
            <a:pPr marL="342900" indent="-3429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 startAt="2"/>
              <a:tabLst>
                <a:tab pos="384175" algn="l"/>
              </a:tabLst>
              <a:defRPr/>
            </a:pPr>
            <a:endParaRPr lang="ru-RU" sz="1600" b="1" dirty="0" smtClean="0">
              <a:solidFill>
                <a:srgbClr val="006600"/>
              </a:solidFill>
            </a:endParaRPr>
          </a:p>
          <a:p>
            <a:pPr marL="342900" indent="-3429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 startAt="2"/>
              <a:tabLst>
                <a:tab pos="384175" algn="l"/>
              </a:tabLst>
              <a:defRPr/>
            </a:pPr>
            <a:endParaRPr lang="ru-RU" sz="1600" b="1" dirty="0" smtClean="0">
              <a:solidFill>
                <a:srgbClr val="006600"/>
              </a:solidFill>
            </a:endParaRPr>
          </a:p>
          <a:p>
            <a:pPr marL="342900" indent="-3429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 startAt="2"/>
              <a:tabLst>
                <a:tab pos="384175" algn="l"/>
              </a:tabLst>
              <a:defRPr/>
            </a:pPr>
            <a:endParaRPr lang="ru-RU" sz="14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1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ctr"/>
            <a:r>
              <a:rPr lang="ru-RU" dirty="0" smtClean="0">
                <a:cs typeface="Arial" pitchFamily="34" charset="0"/>
              </a:rPr>
              <a:t>Предлагаемые изменения законодательства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187624" y="1268760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tabLst>
                <a:tab pos="384175" algn="l"/>
              </a:tabLst>
              <a:defRPr/>
            </a:pPr>
            <a:r>
              <a:rPr lang="ru-RU" sz="2000" b="1" dirty="0" smtClean="0">
                <a:solidFill>
                  <a:srgbClr val="006600"/>
                </a:solidFill>
              </a:rPr>
              <a:t> </a:t>
            </a:r>
            <a:endParaRPr lang="ru-RU" sz="2000" b="1" u="sng" dirty="0" smtClean="0">
              <a:solidFill>
                <a:srgbClr val="006600"/>
              </a:solidFill>
            </a:endParaRPr>
          </a:p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196752"/>
            <a:ext cx="7344816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 defTabSz="762000" eaLnBrk="0" fontAlgn="auto" hangingPunct="0">
              <a:spcBef>
                <a:spcPts val="0"/>
              </a:spcBef>
              <a:spcAft>
                <a:spcPts val="0"/>
              </a:spcAft>
              <a:tabLst>
                <a:tab pos="384175" algn="l"/>
              </a:tabLst>
              <a:defRPr/>
            </a:pPr>
            <a:r>
              <a:rPr lang="ru-RU" sz="2000" b="1" dirty="0" smtClean="0">
                <a:solidFill>
                  <a:srgbClr val="006600"/>
                </a:solidFill>
              </a:rPr>
              <a:t>   Цель: сделать менее привлекательным для недобросовестных должников использование механизмов  банкротства</a:t>
            </a: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tabLst>
                <a:tab pos="384175" algn="l"/>
              </a:tabLst>
              <a:defRPr/>
            </a:pPr>
            <a:r>
              <a:rPr lang="ru-RU" sz="1600" b="1" u="sng" dirty="0" smtClean="0">
                <a:solidFill>
                  <a:srgbClr val="006600"/>
                </a:solidFill>
              </a:rPr>
              <a:t> </a:t>
            </a:r>
          </a:p>
          <a:p>
            <a:pPr marL="342900" indent="-3429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r>
              <a:rPr lang="ru-RU" sz="1600" b="1" u="sng" dirty="0" smtClean="0">
                <a:solidFill>
                  <a:srgbClr val="006600"/>
                </a:solidFill>
              </a:rPr>
              <a:t>Упрощение процедуры инициирования банкротства: и</a:t>
            </a:r>
            <a:r>
              <a:rPr lang="ru-RU" sz="1600" b="1" dirty="0" smtClean="0">
                <a:solidFill>
                  <a:srgbClr val="006600"/>
                </a:solidFill>
              </a:rPr>
              <a:t>сключение необходимости иметь установленную судебным органом задолженность для подачи заявления о банкротстве должника</a:t>
            </a:r>
          </a:p>
          <a:p>
            <a:pPr marL="342900" indent="-3429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r>
              <a:rPr lang="ru-RU" sz="1600" b="1" u="sng" dirty="0" smtClean="0">
                <a:solidFill>
                  <a:srgbClr val="006600"/>
                </a:solidFill>
              </a:rPr>
              <a:t>Реально действующий механизм субсидиарной ответственности </a:t>
            </a:r>
            <a:r>
              <a:rPr lang="ru-RU" sz="1600" b="1" dirty="0" smtClean="0">
                <a:solidFill>
                  <a:srgbClr val="006600"/>
                </a:solidFill>
              </a:rPr>
              <a:t>контролирующих должника лиц (ст. 10 Закона о банкротстве) </a:t>
            </a:r>
          </a:p>
          <a:p>
            <a:pPr marL="342900" indent="-342900" algn="just" defTabSz="762000" eaLnBrk="0" fontAlgn="auto" hangingPunct="0">
              <a:spcBef>
                <a:spcPts val="0"/>
              </a:spcBef>
              <a:spcAft>
                <a:spcPts val="0"/>
              </a:spcAft>
              <a:tabLst>
                <a:tab pos="384175" algn="l"/>
              </a:tabLst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3. </a:t>
            </a:r>
            <a:r>
              <a:rPr lang="ru-RU" sz="1600" b="1" u="sng" dirty="0" smtClean="0">
                <a:solidFill>
                  <a:srgbClr val="006600"/>
                </a:solidFill>
              </a:rPr>
              <a:t>Право голоса залогового кредитора по вопросам назначения арбитражных </a:t>
            </a:r>
            <a:r>
              <a:rPr lang="ru-RU" sz="1600" b="1" dirty="0" smtClean="0">
                <a:solidFill>
                  <a:srgbClr val="006600"/>
                </a:solidFill>
              </a:rPr>
              <a:t>управляющих во всех процедурах банкротства</a:t>
            </a:r>
          </a:p>
          <a:p>
            <a:pPr marL="342900" indent="-342900" algn="just" defTabSz="762000" eaLnBrk="0" fontAlgn="auto" hangingPunct="0">
              <a:spcBef>
                <a:spcPts val="0"/>
              </a:spcBef>
              <a:spcAft>
                <a:spcPts val="0"/>
              </a:spcAft>
              <a:tabLst>
                <a:tab pos="384175" algn="l"/>
              </a:tabLst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4. </a:t>
            </a:r>
            <a:r>
              <a:rPr lang="en-US" sz="1600" b="1" dirty="0" smtClean="0">
                <a:solidFill>
                  <a:srgbClr val="006600"/>
                </a:solidFill>
              </a:rPr>
              <a:t>	</a:t>
            </a:r>
            <a:r>
              <a:rPr lang="ru-RU" sz="1600" b="1" dirty="0" smtClean="0">
                <a:solidFill>
                  <a:srgbClr val="006600"/>
                </a:solidFill>
              </a:rPr>
              <a:t>Предоставление </a:t>
            </a:r>
            <a:r>
              <a:rPr lang="ru-RU" sz="1600" b="1" dirty="0" smtClean="0">
                <a:solidFill>
                  <a:srgbClr val="006600"/>
                </a:solidFill>
              </a:rPr>
              <a:t>кредитору правового статуса лица, участвующего в деле о банкротстве, с момента направления им требований к должнику в установленном порядке (ст. 34 Закона о банкротстве)</a:t>
            </a:r>
          </a:p>
          <a:p>
            <a:pPr marL="342900" indent="-342900" algn="just" defTabSz="762000" eaLnBrk="0" fontAlgn="auto" hangingPunct="0">
              <a:spcBef>
                <a:spcPts val="0"/>
              </a:spcBef>
              <a:spcAft>
                <a:spcPts val="0"/>
              </a:spcAft>
              <a:tabLst>
                <a:tab pos="384175" algn="l"/>
              </a:tabLst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5.</a:t>
            </a:r>
            <a:r>
              <a:rPr lang="en-US" sz="1600" b="1" dirty="0" smtClean="0">
                <a:solidFill>
                  <a:srgbClr val="006600"/>
                </a:solidFill>
              </a:rPr>
              <a:t>	</a:t>
            </a:r>
            <a:r>
              <a:rPr lang="ru-RU" sz="1600" b="1" dirty="0" smtClean="0">
                <a:solidFill>
                  <a:srgbClr val="006600"/>
                </a:solidFill>
              </a:rPr>
              <a:t>Предоставление </a:t>
            </a:r>
            <a:r>
              <a:rPr lang="ru-RU" sz="1600" b="1" dirty="0" smtClean="0">
                <a:solidFill>
                  <a:srgbClr val="006600"/>
                </a:solidFill>
              </a:rPr>
              <a:t>кредиторам, размер требований которых составляет не менее 10% от общего размера требований, внесенных в реестр, </a:t>
            </a:r>
            <a:r>
              <a:rPr lang="ru-RU" sz="1600" b="1" u="sng" dirty="0" smtClean="0">
                <a:solidFill>
                  <a:srgbClr val="006600"/>
                </a:solidFill>
              </a:rPr>
              <a:t>право оспаривать сделки должника </a:t>
            </a:r>
            <a:r>
              <a:rPr lang="ru-RU" sz="1600" b="1" dirty="0" smtClean="0">
                <a:solidFill>
                  <a:srgbClr val="006600"/>
                </a:solidFill>
              </a:rPr>
              <a:t>(ст. 61.9 Закона о банкротстве).</a:t>
            </a:r>
          </a:p>
          <a:p>
            <a:pPr marL="342900" indent="-3429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 startAt="2"/>
              <a:tabLst>
                <a:tab pos="384175" algn="l"/>
              </a:tabLst>
              <a:defRPr/>
            </a:pPr>
            <a:endParaRPr lang="ru-RU" sz="1600" b="1" dirty="0" smtClean="0">
              <a:solidFill>
                <a:srgbClr val="006600"/>
              </a:solidFill>
            </a:endParaRPr>
          </a:p>
          <a:p>
            <a:pPr marL="342900" indent="-3429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 startAt="2"/>
              <a:tabLst>
                <a:tab pos="384175" algn="l"/>
              </a:tabLst>
              <a:defRPr/>
            </a:pPr>
            <a:endParaRPr lang="ru-RU" sz="1600" b="1" dirty="0" smtClean="0">
              <a:solidFill>
                <a:srgbClr val="006600"/>
              </a:solidFill>
            </a:endParaRPr>
          </a:p>
          <a:p>
            <a:pPr marL="342900" indent="-342900" algn="just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 startAt="2"/>
              <a:tabLst>
                <a:tab pos="384175" algn="l"/>
              </a:tabLst>
              <a:defRPr/>
            </a:pPr>
            <a:endParaRPr lang="ru-RU" sz="14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  <a:p>
            <a:pPr marL="228600" indent="-228600" defTabSz="762000" eaLnBrk="0" fontAlgn="auto" hangingPunct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384175" algn="l"/>
              </a:tabLst>
              <a:defRPr/>
            </a:pPr>
            <a:endParaRPr lang="ru-RU" sz="2000" b="1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1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8tBsf9khEyPr3pllCnV2Q"/>
</p:tagLst>
</file>

<file path=ppt/theme/theme1.xml><?xml version="1.0" encoding="utf-8"?>
<a:theme xmlns:a="http://schemas.openxmlformats.org/drawingml/2006/main" name="sber_present_gedonizm1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irm Format - Russian">
  <a:themeElements>
    <a:clrScheme name="1_Firm Format - Russian 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DEDFE7"/>
      </a:accent1>
      <a:accent2>
        <a:srgbClr val="8CC742"/>
      </a:accent2>
      <a:accent3>
        <a:srgbClr val="FFFFFF"/>
      </a:accent3>
      <a:accent4>
        <a:srgbClr val="000000"/>
      </a:accent4>
      <a:accent5>
        <a:srgbClr val="ECECF1"/>
      </a:accent5>
      <a:accent6>
        <a:srgbClr val="7EB43B"/>
      </a:accent6>
      <a:hlink>
        <a:srgbClr val="FFAE18"/>
      </a:hlink>
      <a:folHlink>
        <a:srgbClr val="049536"/>
      </a:folHlink>
    </a:clrScheme>
    <a:fontScheme name="1_Firm Format - Russi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irm Format - Russia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rm Format - Russian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rm Format - Russian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rm Format - Russian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EDFE7"/>
        </a:accent1>
        <a:accent2>
          <a:srgbClr val="8CC742"/>
        </a:accent2>
        <a:accent3>
          <a:srgbClr val="FFFFFF"/>
        </a:accent3>
        <a:accent4>
          <a:srgbClr val="000000"/>
        </a:accent4>
        <a:accent5>
          <a:srgbClr val="ECECF1"/>
        </a:accent5>
        <a:accent6>
          <a:srgbClr val="7EB43B"/>
        </a:accent6>
        <a:hlink>
          <a:srgbClr val="FFAE18"/>
        </a:hlink>
        <a:folHlink>
          <a:srgbClr val="04953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48318</TotalTime>
  <Words>1040</Words>
  <Application>Microsoft Office PowerPoint</Application>
  <PresentationFormat>Экран (4:3)</PresentationFormat>
  <Paragraphs>134</Paragraphs>
  <Slides>6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sber_present_gedonizm1</vt:lpstr>
      <vt:lpstr>1_Firm Format - Russian</vt:lpstr>
      <vt:lpstr>think-cell Slide</vt:lpstr>
      <vt:lpstr>Презентация PowerPoint</vt:lpstr>
      <vt:lpstr>Предвестники банкротства </vt:lpstr>
      <vt:lpstr>Предвестники банкротства. Экономические признаки</vt:lpstr>
      <vt:lpstr>Предвестники банкротства. Юридические признаки</vt:lpstr>
      <vt:lpstr>Необходимые действия</vt:lpstr>
      <vt:lpstr>Предлагаемые изменения законодательства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 С ПРОБЛЕМНЫ АКТИВАМИ ЗА ПЕРИОД С 18 ПО 25 ФЕВРАЛЯ</dc:title>
  <dc:creator>Рачковский А.С.</dc:creator>
  <cp:lastModifiedBy>v.plotnikova</cp:lastModifiedBy>
  <cp:revision>3727</cp:revision>
  <cp:lastPrinted>2011-09-22T11:31:29Z</cp:lastPrinted>
  <dcterms:created xsi:type="dcterms:W3CDTF">2009-12-17T07:12:41Z</dcterms:created>
  <dcterms:modified xsi:type="dcterms:W3CDTF">2011-12-13T13:12:42Z</dcterms:modified>
</cp:coreProperties>
</file>