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56" r:id="rId2"/>
    <p:sldId id="828" r:id="rId3"/>
    <p:sldId id="823" r:id="rId4"/>
    <p:sldId id="354" r:id="rId5"/>
    <p:sldId id="364" r:id="rId6"/>
    <p:sldId id="825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ov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B8CF31"/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49" autoAdjust="0"/>
    <p:restoredTop sz="94558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6730E9A-5813-4F1A-A52C-AF9884FE35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939879BA-B4EA-4842-B692-DE8027A5EB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92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77F86-1AFB-4E18-AB71-826ABCFE1CCB}" type="slidenum">
              <a:rPr lang="ru-RU"/>
              <a:pPr/>
              <a:t>1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0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0D0BB2-BA2B-4F45-9EDA-341A838451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884F7-F5CC-48AA-BFD7-87D2BB90BD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8BD7A-D9F4-4A51-88AB-75714F7BA8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7AE32-4065-4C4D-9F01-37587BC5BD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65F0-5F63-4A3A-B9F4-A710340EF0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E9FF0-4860-4ADC-9B3C-8AE923A662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682CB-7DB9-4FF0-99C5-13CD6C5F6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0E325-3F6B-4C00-9E46-42FE642B11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EE196-8961-4656-8B6A-83C2E70A85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7F661-22E5-4A1E-9342-76128A9E04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F4485-D5DD-44C7-A597-1696091714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F20829-D6C7-43DB-9298-115DA733336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01000" cy="1371600"/>
          </a:xfrm>
        </p:spPr>
        <p:txBody>
          <a:bodyPr/>
          <a:lstStyle/>
          <a:p>
            <a:r>
              <a:rPr lang="ru-RU" sz="3600" dirty="0"/>
              <a:t>Комитет по инвестиционным банковским продуктам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477000" cy="1600200"/>
          </a:xfrm>
        </p:spPr>
        <p:txBody>
          <a:bodyPr/>
          <a:lstStyle/>
          <a:p>
            <a:pPr algn="r"/>
            <a:r>
              <a:rPr lang="ru-RU" i="1" dirty="0"/>
              <a:t>Совершенствование нормативных актов </a:t>
            </a:r>
          </a:p>
          <a:p>
            <a:pPr algn="r"/>
            <a:r>
              <a:rPr lang="ru-RU" i="1" dirty="0"/>
              <a:t>Банка России</a:t>
            </a:r>
            <a:endParaRPr lang="ru-RU" sz="18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0D0BB2-BA2B-4F45-9EDA-341A838451BE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7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53447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AD8F0F2-473B-40A4-BEAB-2EB9C95F0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228600" indent="-228600">
              <a:buAutoNum type="arabicPlain" startAt="25"/>
            </a:pPr>
            <a:r>
              <a:rPr lang="ru-RU" dirty="0"/>
              <a:t>февраля 2021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E09D-FAF4-43BB-970B-70D79954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Законодательные изменения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214CDB-D65B-42FA-A253-7B9444710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sz="2400" dirty="0"/>
          </a:p>
          <a:p>
            <a:pPr lvl="0"/>
            <a:r>
              <a:rPr lang="ru-RU" sz="2400" dirty="0"/>
              <a:t>Изменения в Закон о синдицированном кредите (447-ФЗ) </a:t>
            </a:r>
          </a:p>
          <a:p>
            <a:pPr lvl="1"/>
            <a:r>
              <a:rPr lang="ru-RU" sz="2000" dirty="0"/>
              <a:t>Договор участия в финансировании кредита – с 21.06.2021 г.</a:t>
            </a:r>
          </a:p>
          <a:p>
            <a:pPr lvl="1"/>
            <a:r>
              <a:rPr lang="ru-RU" sz="2000" dirty="0"/>
              <a:t>Полномочия кредитного управляющего</a:t>
            </a:r>
          </a:p>
          <a:p>
            <a:pPr lvl="1"/>
            <a:r>
              <a:rPr lang="ru-RU" sz="2000" dirty="0"/>
              <a:t>Залоговые реестры (ЕГРН и ЕГРЮЛ)</a:t>
            </a:r>
          </a:p>
          <a:p>
            <a:pPr lvl="1"/>
            <a:r>
              <a:rPr lang="ru-RU" sz="2000" dirty="0"/>
              <a:t>Синдикат в банкротстве 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Поправки в ГК в части договора управления залогом (528-ФЗ) – с 29.06.2021 г.</a:t>
            </a:r>
          </a:p>
          <a:p>
            <a:endParaRPr lang="ru-RU" sz="24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6366EF-BDCB-404B-96F2-922D49C0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25 февраля 2021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2ED051-E6ED-4CCE-8791-DE3C94E8F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9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4600C-0358-413A-BD6B-B68C903C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Синдицированный кредит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AD93BD-2974-45F2-A1EA-D83BBE749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Исключение риска кредитного управляющего при использовании номинального счета (при определении коэффициента риска)</a:t>
            </a:r>
          </a:p>
          <a:p>
            <a:pPr lvl="1"/>
            <a:r>
              <a:rPr lang="ru-RU" sz="1600" dirty="0"/>
              <a:t>Приложение 4 Инструкции 199-И </a:t>
            </a:r>
          </a:p>
          <a:p>
            <a:endParaRPr lang="ru-RU" sz="1800" dirty="0"/>
          </a:p>
          <a:p>
            <a:r>
              <a:rPr lang="ru-RU" sz="1800" dirty="0"/>
              <a:t>Рефинансирование</a:t>
            </a:r>
          </a:p>
          <a:p>
            <a:pPr lvl="1"/>
            <a:r>
              <a:rPr lang="ru-RU" sz="1600" dirty="0"/>
              <a:t>Указание от 22.05.2018 № 4801-У</a:t>
            </a:r>
          </a:p>
          <a:p>
            <a:pPr lvl="1"/>
            <a:endParaRPr lang="ru-RU" sz="1600" dirty="0"/>
          </a:p>
          <a:p>
            <a:pPr lvl="1"/>
            <a:r>
              <a:rPr lang="ru-RU" sz="1600" dirty="0"/>
              <a:t>Приказ от 24 декабря 2019 г. № ОД-2967</a:t>
            </a:r>
          </a:p>
          <a:p>
            <a:pPr lvl="1"/>
            <a:endParaRPr lang="ru-RU" sz="1600" dirty="0"/>
          </a:p>
          <a:p>
            <a:r>
              <a:rPr lang="ru-RU" sz="1800" dirty="0"/>
              <a:t>Учет более высокой ликвидности синдицированного кредита при расчете норматива долгосрочной ликвидности </a:t>
            </a:r>
          </a:p>
          <a:p>
            <a:pPr lvl="1"/>
            <a:r>
              <a:rPr lang="ru-RU" sz="1600" dirty="0"/>
              <a:t>Глава 5 Положения 199-И</a:t>
            </a:r>
          </a:p>
          <a:p>
            <a:endParaRPr lang="ru-RU" sz="16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5F7F1B-DECB-4C33-88C4-D1F7003A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25 февраля 2021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6B8457-C44A-402A-99B9-D4FFCD96B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FB810-7FAE-4532-AC44-41BD5E9A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Финансирование участия в кредите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3EE1A-9DE1-428F-8F61-D7E8C7A76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Целесообразность выделения </a:t>
            </a:r>
            <a:r>
              <a:rPr lang="ru-RU" sz="1800" dirty="0" err="1"/>
              <a:t>СФУвК</a:t>
            </a:r>
            <a:r>
              <a:rPr lang="ru-RU" sz="1800" dirty="0"/>
              <a:t> в Приложении 4 Инструкции 199-И</a:t>
            </a:r>
          </a:p>
          <a:p>
            <a:pPr lvl="1"/>
            <a:r>
              <a:rPr lang="ru-RU" sz="1600" dirty="0"/>
              <a:t>«3. Передача риска неисполнения либо ненадлежащего исполнения заемщиком обязательств по синдицированной ссуде (кредитного риска) может осуществляться … путем заключения соглашения кредитора с третьим лицом»</a:t>
            </a:r>
          </a:p>
          <a:p>
            <a:pPr lvl="1"/>
            <a:endParaRPr lang="ru-RU" sz="1600" dirty="0"/>
          </a:p>
          <a:p>
            <a:r>
              <a:rPr lang="ru-RU" sz="1800" dirty="0"/>
              <a:t>Уточнение терминологии в Приложении 4 Инструкции 199-И, т.к. сторона </a:t>
            </a:r>
            <a:r>
              <a:rPr lang="ru-RU" sz="1800" dirty="0" err="1"/>
              <a:t>СФУвК</a:t>
            </a:r>
            <a:r>
              <a:rPr lang="ru-RU" sz="1800" dirty="0"/>
              <a:t> не является участником синдиката </a:t>
            </a:r>
          </a:p>
          <a:p>
            <a:endParaRPr lang="ru-RU" sz="1800" dirty="0"/>
          </a:p>
          <a:p>
            <a:r>
              <a:rPr lang="ru-RU" sz="1800" dirty="0"/>
              <a:t>Исключение риска кредитора с учетом того, что при введении в отношении его процедуры банкротства права по кредиту переходят к внешнему участнику (ч. 2 ст. 10.1 486-ФЗ)</a:t>
            </a:r>
          </a:p>
          <a:p>
            <a:pPr lvl="1"/>
            <a:r>
              <a:rPr lang="ru-RU" sz="1400" dirty="0"/>
              <a:t>Приложение 4 Инструкции 199-И</a:t>
            </a:r>
          </a:p>
          <a:p>
            <a:pPr lvl="1"/>
            <a:endParaRPr lang="ru-RU" sz="1400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20F1F7-E60D-497C-890E-9ED4ED09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25 февраля 2021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FD616B-9D4F-4549-9AE9-F75ECCD1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залогом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/>
          </a:p>
          <a:p>
            <a:r>
              <a:rPr lang="ru-RU" sz="2000" dirty="0"/>
              <a:t>Изменение формы выписки,  состава сведения и порядка заполнения ЕГРН</a:t>
            </a:r>
          </a:p>
          <a:p>
            <a:pPr lvl="1"/>
            <a:r>
              <a:rPr lang="ru-RU" sz="1600" dirty="0"/>
              <a:t>Приказ Росреестра от 4 сентября 2020 г. N П/0329</a:t>
            </a:r>
          </a:p>
          <a:p>
            <a:endParaRPr lang="ru-RU" sz="2000" dirty="0"/>
          </a:p>
          <a:p>
            <a:r>
              <a:rPr lang="ru-RU" sz="2000" dirty="0"/>
              <a:t>Изменение формы выписки и правил ЕГРЮЛ</a:t>
            </a:r>
          </a:p>
          <a:p>
            <a:pPr lvl="1"/>
            <a:r>
              <a:rPr lang="ru-RU" sz="1600" dirty="0"/>
              <a:t>Приказы Минфина и ФНС </a:t>
            </a:r>
          </a:p>
          <a:p>
            <a:endParaRPr lang="ru-RU" sz="2000" dirty="0"/>
          </a:p>
          <a:p>
            <a:r>
              <a:rPr lang="ru-RU" sz="2000" dirty="0"/>
              <a:t>Уточнение процедуры замены УЗ на КУ в реестрах в случае возбуждении дела о банкротстве в отношении должника (п. 5.2 ст. 356 ГК РФ)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25 февраля 2021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55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F9820-B998-43D0-B408-214859EF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участия синдиката в банкротстве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6ABAF5-5BC3-4EC8-90A2-40505A5AF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Font typeface="Verdana" panose="020B0604030504040204" pitchFamily="34" charset="0"/>
              <a:buChar char="?"/>
            </a:pPr>
            <a:r>
              <a:rPr lang="ru-RU" dirty="0"/>
              <a:t> </a:t>
            </a:r>
          </a:p>
          <a:p>
            <a:pPr>
              <a:buFont typeface="Verdana" panose="020B0604030504040204" pitchFamily="34" charset="0"/>
              <a:buChar char="?"/>
            </a:pPr>
            <a:r>
              <a:rPr lang="ru-RU" dirty="0"/>
              <a:t> </a:t>
            </a:r>
          </a:p>
          <a:p>
            <a:pPr>
              <a:buFont typeface="Verdana" panose="020B0604030504040204" pitchFamily="34" charset="0"/>
              <a:buChar char="?"/>
            </a:pPr>
            <a:r>
              <a:rPr lang="ru-RU" dirty="0"/>
              <a:t>  </a:t>
            </a:r>
          </a:p>
          <a:p>
            <a:pPr>
              <a:buFont typeface="Verdana" panose="020B0604030504040204" pitchFamily="34" charset="0"/>
              <a:buChar char="?"/>
            </a:pPr>
            <a:r>
              <a:rPr lang="ru-RU" dirty="0"/>
              <a:t> </a:t>
            </a:r>
          </a:p>
          <a:p>
            <a:pPr>
              <a:buFont typeface="Verdana" panose="020B0604030504040204" pitchFamily="34" charset="0"/>
              <a:buChar char="?"/>
            </a:pP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05ED3D-07D4-40E3-BA41-F15699EB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25 февраля 2021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14FBDE-2298-473C-9414-C891C7A9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475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2813</TotalTime>
  <Words>299</Words>
  <Application>Microsoft Office PowerPoint</Application>
  <PresentationFormat>Экран 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Profile</vt:lpstr>
      <vt:lpstr>Комитет по инвестиционным банковским продуктам</vt:lpstr>
      <vt:lpstr>Законодательные изменения</vt:lpstr>
      <vt:lpstr>Синдицированный кредит</vt:lpstr>
      <vt:lpstr>Финансирование участия в кредите</vt:lpstr>
      <vt:lpstr>Управление залогом</vt:lpstr>
      <vt:lpstr>Особенности участия синдиката в банкротстве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Иванов</dc:creator>
  <cp:lastModifiedBy>Олег Иванов</cp:lastModifiedBy>
  <cp:revision>415</cp:revision>
  <cp:lastPrinted>1601-01-01T00:00:00Z</cp:lastPrinted>
  <dcterms:created xsi:type="dcterms:W3CDTF">1601-01-01T00:00:00Z</dcterms:created>
  <dcterms:modified xsi:type="dcterms:W3CDTF">2021-02-25T10:23:30Z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