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0" r:id="rId3"/>
    <p:sldId id="278" r:id="rId4"/>
    <p:sldId id="281" r:id="rId5"/>
    <p:sldId id="308" r:id="rId6"/>
    <p:sldId id="307" r:id="rId7"/>
    <p:sldId id="280" r:id="rId8"/>
    <p:sldId id="284" r:id="rId9"/>
    <p:sldId id="274" r:id="rId10"/>
    <p:sldId id="285" r:id="rId11"/>
    <p:sldId id="286" r:id="rId12"/>
    <p:sldId id="272" r:id="rId13"/>
    <p:sldId id="293" r:id="rId14"/>
    <p:sldId id="283" r:id="rId15"/>
    <p:sldId id="305" r:id="rId16"/>
    <p:sldId id="301" r:id="rId17"/>
    <p:sldId id="269" r:id="rId18"/>
    <p:sldId id="267" r:id="rId19"/>
    <p:sldId id="260" r:id="rId20"/>
    <p:sldId id="265" r:id="rId21"/>
    <p:sldId id="291" r:id="rId22"/>
    <p:sldId id="258" r:id="rId23"/>
    <p:sldId id="311" r:id="rId24"/>
    <p:sldId id="315" r:id="rId25"/>
    <p:sldId id="314" r:id="rId26"/>
    <p:sldId id="312" r:id="rId27"/>
    <p:sldId id="289" r:id="rId28"/>
    <p:sldId id="302" r:id="rId29"/>
    <p:sldId id="303" r:id="rId30"/>
    <p:sldId id="304" r:id="rId31"/>
    <p:sldId id="316" r:id="rId32"/>
    <p:sldId id="3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6:00:26.088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15:24:29.98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58360-D1D5-4E96-A577-1EF289A8D090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A343B-B63E-47FD-B9D8-D8E5B5B20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5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90186-EACD-4077-B653-F889D60430B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67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490186-EACD-4077-B653-F889D60430B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18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1592-6201-4789-B6EA-2311BEC0EBBA}" type="datetime1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88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C293D-9152-44F5-8848-61734A74EF1F}" type="datetime1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3427-E7BD-41DB-B14A-6DEEB67CE16A}" type="datetime1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4061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97602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CB0B-F751-40E7-9585-7243FE1538C7}" type="datetime1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3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F3E5-DF7C-4984-87B8-4B4E22EEE4E7}" type="datetime1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8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0393-86B2-43E8-883D-4938C3C66502}" type="datetime1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8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7F49-5318-4229-A58D-6C3CC165746A}" type="datetime1">
              <a:rPr lang="en-GB" smtClean="0"/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4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B174-9E69-4228-8800-7CF3070E66F5}" type="datetime1">
              <a:rPr lang="en-GB" smtClean="0"/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6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556C-8319-4E3D-AFD6-9414C12A1F23}" type="datetime1">
              <a:rPr lang="en-GB" smtClean="0"/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3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731B-315A-45BC-BDE2-B1FC4616BB35}" type="datetime1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6BE5-0055-4A3C-BC9A-468503B6C2A2}" type="datetime1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8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38ED-993B-42A5-AEF9-5F81F80343A4}" type="datetime1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35F7F-ABC3-46AB-86AB-96B78BCC4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89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xecutive.ru/management/ceos/1984362-polovina-rossiiskih-kompanii-ne-imeet-otnosheniya-k-biznesu#comments" TargetMode="External"/><Relationship Id="rId2" Type="http://schemas.openxmlformats.org/officeDocument/2006/relationships/hyperlink" Target="http://secretmag.ru/articles/2015/08/13/ivki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retail.ru/interviews/93228" TargetMode="External"/><Relationship Id="rId5" Type="http://schemas.openxmlformats.org/officeDocument/2006/relationships/hyperlink" Target="https://slon.ru/posts/53401" TargetMode="External"/><Relationship Id="rId4" Type="http://schemas.openxmlformats.org/officeDocument/2006/relationships/hyperlink" Target="http://ko.ru/keys/item/130443-antikrizis-srednego-vozrast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8968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dirty="0"/>
              <a:t>Уменьшение количества проблемных и потенциально проблемных кредитов юридических лиц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1032" y="5496024"/>
            <a:ext cx="1085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Евгений Ивкин, организационный практик</a:t>
            </a:r>
            <a:r>
              <a:rPr lang="de-DE" dirty="0"/>
              <a:t>-</a:t>
            </a:r>
            <a:r>
              <a:rPr lang="ru-RU" dirty="0"/>
              <a:t>терапевт</a:t>
            </a:r>
            <a:endParaRPr lang="de-DE" dirty="0"/>
          </a:p>
          <a:p>
            <a:r>
              <a:rPr lang="ru-RU" dirty="0"/>
              <a:t>Практик института Адизес (мягкие изменения) и партнер компании </a:t>
            </a:r>
            <a:r>
              <a:rPr lang="en-GB" dirty="0"/>
              <a:t>Pro</a:t>
            </a:r>
            <a:r>
              <a:rPr lang="de-DE" dirty="0"/>
              <a:t>-</a:t>
            </a:r>
            <a:r>
              <a:rPr lang="en-GB" dirty="0"/>
              <a:t>Alliance (</a:t>
            </a:r>
            <a:r>
              <a:rPr lang="ru-RU" dirty="0"/>
              <a:t>реструктуризация)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9515" y="6333423"/>
            <a:ext cx="348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Март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3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18783"/>
              </p:ext>
            </p:extLst>
          </p:nvPr>
        </p:nvGraphicFramePr>
        <p:xfrm>
          <a:off x="2932765" y="805721"/>
          <a:ext cx="7218363" cy="604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Документ" r:id="rId4" imgW="9512352" imgH="7819796" progId="Word.Document.12">
                  <p:embed/>
                </p:oleObj>
              </mc:Choice>
              <mc:Fallback>
                <p:oleObj name="Документ" r:id="rId4" imgW="9512352" imgH="7819796" progId="Word.Document.12">
                  <p:embed/>
                  <p:pic>
                    <p:nvPicPr>
                      <p:cNvPr id="267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765" y="805721"/>
                        <a:ext cx="7218363" cy="604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8364" y="518610"/>
            <a:ext cx="2169994" cy="5895838"/>
          </a:xfrm>
          <a:prstGeom prst="rect">
            <a:avLst/>
          </a:prstGeom>
          <a:solidFill>
            <a:srgbClr val="E5D8C1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Дыра на выдаче</a:t>
            </a:r>
          </a:p>
          <a:p>
            <a:pPr>
              <a:spcBef>
                <a:spcPct val="20000"/>
              </a:spcBef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Кредита</a:t>
            </a:r>
          </a:p>
          <a:p>
            <a:pPr>
              <a:spcBef>
                <a:spcPct val="20000"/>
              </a:spcBef>
              <a:buClr>
                <a:srgbClr val="646464"/>
              </a:buCl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авая фигурная скобка 5"/>
          <p:cNvSpPr/>
          <p:nvPr/>
        </p:nvSpPr>
        <p:spPr bwMode="auto">
          <a:xfrm>
            <a:off x="6070992" y="777920"/>
            <a:ext cx="968991" cy="525438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7449416" y="1733260"/>
            <a:ext cx="2538483" cy="2511189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endParaRPr lang="ru-RU" sz="14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Система выдачи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кредитов 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юридическим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лицам изначально 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ненадежная или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проблемная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solidFill>
                  <a:srgbClr val="64646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667781" y="4776717"/>
            <a:ext cx="2115404" cy="143301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 рынке тысячи акционеров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компаний-заемщиков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которые стали богатыми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 счет вывода кредитов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endParaRPr lang="ru-RU" sz="10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 bwMode="auto">
          <a:xfrm rot="5400000">
            <a:off x="8715251" y="4677770"/>
            <a:ext cx="109181" cy="88713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>
            <a:stCxn id="13" idx="4"/>
            <a:endCxn id="7" idx="0"/>
          </p:cNvCxnSpPr>
          <p:nvPr/>
        </p:nvCxnSpPr>
        <p:spPr bwMode="auto">
          <a:xfrm rot="16200000" flipH="1">
            <a:off x="8455936" y="4507169"/>
            <a:ext cx="532268" cy="6826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10192615" y="4694830"/>
            <a:ext cx="914400" cy="91440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Стрелка вниз 31"/>
          <p:cNvSpPr/>
          <p:nvPr/>
        </p:nvSpPr>
        <p:spPr bwMode="auto">
          <a:xfrm>
            <a:off x="8582181" y="4312685"/>
            <a:ext cx="286603" cy="354842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264" y="149278"/>
            <a:ext cx="382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Внутренняя </a:t>
            </a:r>
            <a:r>
              <a:rPr lang="ru-RU" dirty="0">
                <a:solidFill>
                  <a:srgbClr val="FF0000"/>
                </a:solidFill>
              </a:rPr>
              <a:t>НЕ</a:t>
            </a:r>
            <a:r>
              <a:rPr lang="ru-RU" dirty="0"/>
              <a:t>эффективность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920727" y="205556"/>
            <a:ext cx="4424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Знаю ли я реально бизнес клиента?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5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8409" y="641367"/>
            <a:ext cx="9528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 kern="0" dirty="0">
                <a:latin typeface="Times New Roman" pitchFamily="18" charset="0"/>
                <a:cs typeface="Times New Roman" pitchFamily="18" charset="0"/>
              </a:rPr>
              <a:t>Уменьшение кол-ва потенциально проблемных кредитов юридических лиц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6003" y="1845651"/>
            <a:ext cx="2017679" cy="4047262"/>
          </a:xfrm>
          <a:prstGeom prst="rect">
            <a:avLst/>
          </a:prstGeom>
          <a:solidFill>
            <a:srgbClr val="E5D8C1"/>
          </a:solidFill>
        </p:spPr>
        <p:txBody>
          <a:bodyPr wrap="square" rtlCol="0">
            <a:spAutoFit/>
          </a:bodyPr>
          <a:lstStyle/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Банк должен </a:t>
            </a:r>
          </a:p>
          <a:p>
            <a:pPr marL="285750" indent="-28575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понимать суть</a:t>
            </a:r>
          </a:p>
          <a:p>
            <a:pPr marL="285750" indent="-28575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бизнеса клиента</a:t>
            </a:r>
            <a:r>
              <a:rPr lang="en-US" sz="14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а не</a:t>
            </a:r>
          </a:p>
          <a:p>
            <a:pPr marL="285750" indent="-285750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цифр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знать на чем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держится бизнес</a:t>
            </a:r>
          </a:p>
          <a:p>
            <a:pPr marL="285750" indent="-28575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заемщика</a:t>
            </a:r>
          </a:p>
          <a:p>
            <a:pPr marL="285750" indent="-28575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5674068" y="1829439"/>
            <a:ext cx="2224585" cy="212906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endParaRPr lang="ru-RU" sz="14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Создание надежных </a:t>
            </a:r>
          </a:p>
          <a:p>
            <a:pPr marL="285750" indent="-28575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показателей состояния </a:t>
            </a:r>
          </a:p>
          <a:p>
            <a:pPr marL="285750" indent="-285750"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клиента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solidFill>
                  <a:srgbClr val="64646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865125" y="4504443"/>
            <a:ext cx="1938000" cy="146032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Существенное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уменьшение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кол-ва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проблемных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клиентов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</a:pPr>
            <a:endParaRPr lang="ru-RU" sz="10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6643063" y="4108660"/>
            <a:ext cx="286603" cy="354842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solidFill>
                <a:srgbClr val="64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3123" y="2514998"/>
            <a:ext cx="1488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Стиль акционера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8789" y="2897134"/>
            <a:ext cx="19273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Потолок или горизонт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личностного развития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акционера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3135566" y="3644637"/>
            <a:ext cx="19434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Стадия</a:t>
            </a:r>
            <a:r>
              <a:rPr lang="en-US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которой акционер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находится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121916" y="4559025"/>
            <a:ext cx="19715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Вероятность  перехода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новый уровень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3162862" y="1747591"/>
            <a:ext cx="24238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Особенность корпоративной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культуры и  групповая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 компании-клиента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3108270" y="5391538"/>
            <a:ext cx="1660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Участки перегруза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компании (заторы)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8116998" y="5145890"/>
            <a:ext cx="21639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или отсутствие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логичной стратегии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8164690" y="1733934"/>
            <a:ext cx="297908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Связь стратегии с реальным миром,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не бумажным миром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возможностью структуры,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коллектива компании и стиля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акционера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8157952" y="2934936"/>
            <a:ext cx="2391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Бизнес процессы компании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хотя бы их суть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8130668" y="3562730"/>
            <a:ext cx="30128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Стадия жизненного цикла компании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 это означает с точки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зрения  рисков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8130662" y="4367949"/>
            <a:ext cx="24265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требуется для перехода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компании  на новый уровень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 bwMode="auto">
          <a:xfrm>
            <a:off x="5141795" y="1692997"/>
            <a:ext cx="968991" cy="416257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 bwMode="auto">
          <a:xfrm flipH="1">
            <a:off x="7368674" y="1722565"/>
            <a:ext cx="1157785" cy="416257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646464"/>
              </a:buClr>
              <a:buFont typeface="Wingdings" pitchFamily="2" charset="2"/>
              <a:buChar char="n"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29075" y="6452703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54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754636"/>
            <a:ext cx="4931439" cy="582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83832" y="385304"/>
            <a:ext cx="770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Диагностика изучает компанию как живой организм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9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3381764" y="385304"/>
            <a:ext cx="770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Составляющие первичной диагностики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52" y="751150"/>
            <a:ext cx="5174442" cy="61068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3670995" y="2426059"/>
            <a:ext cx="3481846" cy="34818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2700000">
            <a:off x="4370562" y="3311818"/>
            <a:ext cx="8133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Люди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900000">
            <a:off x="5600694" y="3129263"/>
            <a:ext cx="12939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Акционер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4621" y="2767269"/>
            <a:ext cx="9776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Миссия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2753" y="3934629"/>
            <a:ext cx="1331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Процессы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700000">
            <a:off x="5519839" y="4694241"/>
            <a:ext cx="1331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Структура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1512" y="3937278"/>
            <a:ext cx="1331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Продукт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00000">
            <a:off x="4049172" y="4596288"/>
            <a:ext cx="13314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Стратегия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522041" y="5165049"/>
            <a:ext cx="17703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Компания как инструмент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75483" y="647477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13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3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69" y="-61092"/>
            <a:ext cx="9144000" cy="66873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Заключение (образ)</a:t>
            </a:r>
            <a:endParaRPr lang="en-GB" sz="20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39026"/>
              </p:ext>
            </p:extLst>
          </p:nvPr>
        </p:nvGraphicFramePr>
        <p:xfrm>
          <a:off x="355600" y="763846"/>
          <a:ext cx="105918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Worksheet" r:id="rId3" imgW="10591998" imgH="5073731" progId="Excel.Sheet.12">
                  <p:embed/>
                </p:oleObj>
              </mc:Choice>
              <mc:Fallback>
                <p:oleObj name="Worksheet" r:id="rId3" imgW="10591998" imgH="5073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600" y="763846"/>
                        <a:ext cx="10591800" cy="507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14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8225" y="5876470"/>
            <a:ext cx="69717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Вероятность выплаты заемщиком тела кредита низкая.</a:t>
            </a:r>
          </a:p>
          <a:p>
            <a:endParaRPr lang="ru-RU" sz="1400" dirty="0"/>
          </a:p>
          <a:p>
            <a:r>
              <a:rPr lang="ru-RU" sz="1400" dirty="0"/>
              <a:t>Необходима реструктуризация компании. Реструктуризация компании силами самой компании невозможна. Полный текст на </a:t>
            </a:r>
            <a:r>
              <a:rPr lang="en-GB" sz="1400" dirty="0"/>
              <a:t>3</a:t>
            </a:r>
            <a:r>
              <a:rPr lang="de-DE" sz="1400" dirty="0"/>
              <a:t>-4 </a:t>
            </a:r>
            <a:r>
              <a:rPr lang="ru-RU" sz="1400" dirty="0"/>
              <a:t>страницах. </a:t>
            </a:r>
          </a:p>
          <a:p>
            <a:endParaRPr lang="ru-RU" dirty="0"/>
          </a:p>
          <a:p>
            <a:endParaRPr lang="ru-R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64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14920" y="169404"/>
            <a:ext cx="7700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Пояснение</a:t>
            </a:r>
            <a:endParaRPr lang="en-GB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533149"/>
              </p:ext>
            </p:extLst>
          </p:nvPr>
        </p:nvGraphicFramePr>
        <p:xfrm>
          <a:off x="289351" y="734316"/>
          <a:ext cx="9797329" cy="5827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Worksheet" r:id="rId3" imgW="10312532" imgH="6134144" progId="Excel.Sheet.12">
                  <p:embed/>
                </p:oleObj>
              </mc:Choice>
              <mc:Fallback>
                <p:oleObj name="Worksheet" r:id="rId3" imgW="10312532" imgH="61341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351" y="734316"/>
                        <a:ext cx="9797329" cy="5827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60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4331" y="1752561"/>
            <a:ext cx="4319540" cy="400862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ctr">
              <a:defRPr sz="5400">
                <a:solidFill>
                  <a:srgbClr val="212121"/>
                </a:solidFill>
                <a:latin typeface="STBaoli-SC-Regular"/>
                <a:ea typeface="STBaoli-SC-Regular"/>
                <a:cs typeface="STBaoli-SC-Regular"/>
                <a:sym typeface="STBaoli-SC-Regular"/>
              </a:defRPr>
            </a:lvl1pPr>
          </a:lstStyle>
          <a:p>
            <a:r>
              <a:t>РЕЗУЛЬТАТ</a:t>
            </a:r>
          </a:p>
        </p:txBody>
      </p:sp>
      <p:sp>
        <p:nvSpPr>
          <p:cNvPr id="176" name="Shape 176"/>
          <p:cNvSpPr/>
          <p:nvPr/>
        </p:nvSpPr>
        <p:spPr>
          <a:xfrm>
            <a:off x="9090908" y="4511094"/>
            <a:ext cx="1173399" cy="623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7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 dirty="0" err="1"/>
              <a:t>Стабилизацию</a:t>
            </a:r>
            <a:r>
              <a:rPr sz="1195" dirty="0"/>
              <a:t> </a:t>
            </a:r>
          </a:p>
          <a:p>
            <a:pPr defTabSz="321457">
              <a:defRPr sz="17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 dirty="0" err="1"/>
              <a:t>кредитного</a:t>
            </a:r>
            <a:r>
              <a:rPr sz="1195" dirty="0"/>
              <a:t> </a:t>
            </a:r>
          </a:p>
          <a:p>
            <a:pPr defTabSz="321457">
              <a:defRPr sz="17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 dirty="0" err="1"/>
              <a:t>портфеля</a:t>
            </a:r>
            <a:endParaRPr sz="1195" dirty="0"/>
          </a:p>
        </p:txBody>
      </p:sp>
      <p:sp>
        <p:nvSpPr>
          <p:cNvPr id="177" name="Shape 177"/>
          <p:cNvSpPr/>
          <p:nvPr/>
        </p:nvSpPr>
        <p:spPr>
          <a:xfrm>
            <a:off x="7739830" y="2256893"/>
            <a:ext cx="1298433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6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Реальную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оценку</a:t>
            </a:r>
            <a:r>
              <a:rPr sz="1125" dirty="0"/>
              <a:t> </a:t>
            </a:r>
            <a:r>
              <a:rPr sz="1125" dirty="0" err="1"/>
              <a:t>состояния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бизнеса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заемщика</a:t>
            </a:r>
            <a:endParaRPr sz="1125" dirty="0"/>
          </a:p>
        </p:txBody>
      </p:sp>
      <p:sp>
        <p:nvSpPr>
          <p:cNvPr id="178" name="Shape 178"/>
          <p:cNvSpPr/>
          <p:nvPr/>
        </p:nvSpPr>
        <p:spPr>
          <a:xfrm>
            <a:off x="6576756" y="4410687"/>
            <a:ext cx="1102867" cy="93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Существенное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уменьшение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количества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проблемных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кредитов</a:t>
            </a:r>
            <a:endParaRPr sz="1125" dirty="0"/>
          </a:p>
        </p:txBody>
      </p:sp>
      <p:sp>
        <p:nvSpPr>
          <p:cNvPr id="179" name="Shape 179"/>
          <p:cNvSpPr/>
          <p:nvPr/>
        </p:nvSpPr>
        <p:spPr>
          <a:xfrm>
            <a:off x="6672397" y="1115644"/>
            <a:ext cx="2997488" cy="48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8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672"/>
              <a:t>Что получает банк</a:t>
            </a:r>
          </a:p>
        </p:txBody>
      </p:sp>
      <p:pic>
        <p:nvPicPr>
          <p:cNvPr id="18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5285" y="1778480"/>
            <a:ext cx="4319458" cy="395675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1850659" y="1115644"/>
            <a:ext cx="3677033" cy="48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8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2672"/>
              <a:t>Что получает заемщик</a:t>
            </a:r>
          </a:p>
        </p:txBody>
      </p:sp>
      <p:sp>
        <p:nvSpPr>
          <p:cNvPr id="182" name="Shape 182"/>
          <p:cNvSpPr/>
          <p:nvPr/>
        </p:nvSpPr>
        <p:spPr>
          <a:xfrm>
            <a:off x="3332259" y="2271643"/>
            <a:ext cx="1258358" cy="74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55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90" dirty="0" err="1"/>
              <a:t>Информацию</a:t>
            </a:r>
            <a:r>
              <a:rPr sz="1090" dirty="0"/>
              <a:t> </a:t>
            </a:r>
          </a:p>
          <a:p>
            <a:pPr defTabSz="321457">
              <a:defRPr sz="155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90" dirty="0"/>
              <a:t>о </a:t>
            </a:r>
            <a:r>
              <a:rPr sz="1090" dirty="0" err="1"/>
              <a:t>реальном</a:t>
            </a:r>
            <a:r>
              <a:rPr sz="1090" dirty="0"/>
              <a:t> </a:t>
            </a:r>
          </a:p>
          <a:p>
            <a:pPr defTabSz="321457">
              <a:defRPr sz="155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90" dirty="0" err="1"/>
              <a:t>положении</a:t>
            </a:r>
            <a:r>
              <a:rPr sz="1090" dirty="0"/>
              <a:t> </a:t>
            </a:r>
            <a:r>
              <a:rPr sz="1090" dirty="0" err="1"/>
              <a:t>дел</a:t>
            </a:r>
            <a:r>
              <a:rPr sz="1090" dirty="0"/>
              <a:t> </a:t>
            </a:r>
          </a:p>
          <a:p>
            <a:pPr defTabSz="321457">
              <a:defRPr sz="155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90" dirty="0"/>
              <a:t>в </a:t>
            </a:r>
            <a:r>
              <a:rPr sz="1090" dirty="0" err="1"/>
              <a:t>своей</a:t>
            </a:r>
            <a:r>
              <a:rPr sz="1090" dirty="0"/>
              <a:t> </a:t>
            </a:r>
            <a:r>
              <a:rPr sz="1090" dirty="0" err="1"/>
              <a:t>компании</a:t>
            </a:r>
            <a:r>
              <a:rPr sz="1090" dirty="0"/>
              <a:t> </a:t>
            </a:r>
          </a:p>
        </p:txBody>
      </p:sp>
      <p:sp>
        <p:nvSpPr>
          <p:cNvPr id="183" name="Shape 183"/>
          <p:cNvSpPr/>
          <p:nvPr/>
        </p:nvSpPr>
        <p:spPr>
          <a:xfrm>
            <a:off x="2238987" y="4475434"/>
            <a:ext cx="1114088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Понимание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причин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возникновения</a:t>
            </a:r>
            <a:r>
              <a:rPr sz="1125" dirty="0"/>
              <a:t> </a:t>
            </a:r>
          </a:p>
          <a:p>
            <a:pPr defTabSz="321457">
              <a:defRPr sz="16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25" dirty="0" err="1"/>
              <a:t>проблем</a:t>
            </a:r>
            <a:endParaRPr sz="1125" dirty="0"/>
          </a:p>
        </p:txBody>
      </p:sp>
      <p:sp>
        <p:nvSpPr>
          <p:cNvPr id="184" name="Shape 184"/>
          <p:cNvSpPr/>
          <p:nvPr/>
        </p:nvSpPr>
        <p:spPr>
          <a:xfrm>
            <a:off x="4674234" y="4306345"/>
            <a:ext cx="1229504" cy="1046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Возможность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исправления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текущей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ситуации</a:t>
            </a:r>
            <a:r>
              <a:rPr sz="1055" dirty="0"/>
              <a:t> и </a:t>
            </a:r>
            <a:r>
              <a:rPr sz="1055" dirty="0" err="1"/>
              <a:t>вывод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компании</a:t>
            </a:r>
            <a:r>
              <a:rPr sz="1055" dirty="0"/>
              <a:t> </a:t>
            </a:r>
            <a:r>
              <a:rPr sz="1055" dirty="0" err="1"/>
              <a:t>на</a:t>
            </a:r>
            <a:r>
              <a:rPr sz="1055" dirty="0"/>
              <a:t> </a:t>
            </a:r>
          </a:p>
          <a:p>
            <a:pPr defTabSz="321457">
              <a:defRPr sz="1500">
                <a:solidFill>
                  <a:srgbClr val="212121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055" dirty="0" err="1"/>
              <a:t>новый</a:t>
            </a:r>
            <a:r>
              <a:rPr sz="1055" dirty="0"/>
              <a:t> </a:t>
            </a:r>
            <a:r>
              <a:rPr sz="1055" dirty="0" err="1"/>
              <a:t>уровень</a:t>
            </a:r>
            <a:r>
              <a:rPr sz="1055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213600" y="5173521"/>
            <a:ext cx="1752600" cy="7870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78400" y="5173521"/>
            <a:ext cx="1879600" cy="7870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46400" y="5188984"/>
            <a:ext cx="1600200" cy="7715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6105" y="4516040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6" name="Oval 5"/>
          <p:cNvSpPr/>
          <p:nvPr/>
        </p:nvSpPr>
        <p:spPr>
          <a:xfrm>
            <a:off x="4745256" y="1214419"/>
            <a:ext cx="2391344" cy="268366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07977" y="1214419"/>
            <a:ext cx="2391344" cy="268366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96213" y="1994253"/>
            <a:ext cx="2059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Кредит выдан, но срок возврата еще не скоро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76793" y="2117364"/>
            <a:ext cx="20598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Кредит еще не </a:t>
            </a:r>
            <a:r>
              <a:rPr lang="ru-RU" sz="2000" dirty="0"/>
              <a:t>выда</a:t>
            </a:r>
            <a:r>
              <a:rPr lang="ru-RU" dirty="0"/>
              <a:t>н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8725836" y="1210451"/>
            <a:ext cx="2391344" cy="268366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195593" y="2090620"/>
            <a:ext cx="2059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Стоит вопрос о продлении кредита</a:t>
            </a:r>
            <a:endParaRPr lang="en-GB" dirty="0"/>
          </a:p>
        </p:txBody>
      </p:sp>
      <p:cxnSp>
        <p:nvCxnSpPr>
          <p:cNvPr id="3" name="Elbow Connector 2"/>
          <p:cNvCxnSpPr/>
          <p:nvPr/>
        </p:nvCxnSpPr>
        <p:spPr>
          <a:xfrm>
            <a:off x="2358189" y="4053742"/>
            <a:ext cx="1424539" cy="84319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8186545" y="4052114"/>
            <a:ext cx="1009048" cy="8464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81036" y="3992159"/>
            <a:ext cx="0" cy="52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02198" y="4822943"/>
            <a:ext cx="277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Диагностика клиента</a:t>
            </a:r>
          </a:p>
          <a:p>
            <a:r>
              <a:rPr lang="ru-RU" dirty="0"/>
              <a:t>           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299322" y="5188984"/>
            <a:ext cx="144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Мягкая</a:t>
            </a:r>
          </a:p>
          <a:p>
            <a:r>
              <a:rPr lang="ru-RU" dirty="0"/>
              <a:t>3 дня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646028" y="5099942"/>
            <a:ext cx="168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Мягкая</a:t>
            </a:r>
          </a:p>
          <a:p>
            <a:r>
              <a:rPr lang="ru-RU" dirty="0"/>
              <a:t>3</a:t>
            </a:r>
            <a:r>
              <a:rPr lang="de-DE" dirty="0"/>
              <a:t>-</a:t>
            </a:r>
            <a:r>
              <a:rPr lang="ru-RU" dirty="0"/>
              <a:t>5 дней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401912" y="5173521"/>
            <a:ext cx="1078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Полная</a:t>
            </a:r>
          </a:p>
          <a:p>
            <a:r>
              <a:rPr lang="ru-RU" dirty="0"/>
              <a:t>3</a:t>
            </a:r>
            <a:r>
              <a:rPr lang="de-DE" dirty="0"/>
              <a:t>-7 </a:t>
            </a:r>
            <a:r>
              <a:rPr lang="ru-RU" dirty="0"/>
              <a:t>дней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140200" y="428934"/>
            <a:ext cx="789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Варианты диагностики</a:t>
            </a: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5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658" y="422888"/>
            <a:ext cx="48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Варианты действий по итогам диагностики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29073" y="6304759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18</a:t>
            </a:fld>
            <a:endParaRPr lang="en-GB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38054" y="4502189"/>
            <a:ext cx="3273798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1500" dirty="0"/>
              <a:t>Развивать отношения и помогать клиенту, имея реальную полную </a:t>
            </a:r>
          </a:p>
          <a:p>
            <a:pPr algn="l"/>
            <a:r>
              <a:rPr lang="ru-RU" sz="1500" dirty="0"/>
              <a:t>картину о происходящем в компании </a:t>
            </a:r>
          </a:p>
          <a:p>
            <a:pPr algn="l"/>
            <a:r>
              <a:rPr lang="de-DE" sz="2000" dirty="0"/>
              <a:t>- </a:t>
            </a:r>
            <a:r>
              <a:rPr lang="ru-RU" sz="1800" b="1" dirty="0"/>
              <a:t>Методология</a:t>
            </a:r>
            <a:r>
              <a:rPr lang="ru-RU" sz="1800" dirty="0"/>
              <a:t> </a:t>
            </a:r>
            <a:r>
              <a:rPr lang="de-DE" sz="2000" b="1" dirty="0"/>
              <a:t>Adi</a:t>
            </a:r>
            <a:r>
              <a:rPr lang="en-GB" sz="2000" b="1" dirty="0" err="1"/>
              <a:t>zes</a:t>
            </a:r>
            <a:endParaRPr lang="en-GB" sz="2000" b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32401" y="4345795"/>
            <a:ext cx="3273798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1400" dirty="0"/>
              <a:t>Начать процедуры уже сейчас </a:t>
            </a:r>
            <a:r>
              <a:rPr lang="de-DE" sz="2000" dirty="0"/>
              <a:t>–</a:t>
            </a:r>
            <a:r>
              <a:rPr lang="ru-RU" sz="1600" b="1" dirty="0"/>
              <a:t>Юридическо</a:t>
            </a:r>
            <a:r>
              <a:rPr lang="de-DE" sz="1600" b="1" dirty="0"/>
              <a:t>-</a:t>
            </a:r>
            <a:r>
              <a:rPr lang="ru-RU" sz="1600" b="1" dirty="0"/>
              <a:t>силовой возврат кредита</a:t>
            </a:r>
            <a:endParaRPr lang="en-GB" sz="16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24913" y="4320396"/>
            <a:ext cx="3273798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1400" dirty="0"/>
              <a:t>Начать процедуры уже сейчас </a:t>
            </a:r>
            <a:r>
              <a:rPr lang="de-DE" sz="2000" dirty="0"/>
              <a:t>–</a:t>
            </a:r>
            <a:r>
              <a:rPr lang="ru-RU" sz="1600" b="1" dirty="0"/>
              <a:t>Юридическо</a:t>
            </a:r>
            <a:r>
              <a:rPr lang="de-DE" sz="1600" b="1" dirty="0"/>
              <a:t>-</a:t>
            </a:r>
            <a:r>
              <a:rPr lang="ru-RU" sz="1600" b="1" dirty="0"/>
              <a:t>силовой возврат кредита</a:t>
            </a:r>
            <a:endParaRPr lang="en-GB" sz="1600" b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825517" y="4143088"/>
            <a:ext cx="3273798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r>
              <a:rPr lang="ru-RU" sz="1400" dirty="0"/>
              <a:t>Войти в бизнес сейчас</a:t>
            </a:r>
            <a:r>
              <a:rPr lang="de-DE" sz="1400" dirty="0"/>
              <a:t> </a:t>
            </a:r>
            <a:r>
              <a:rPr lang="de-DE" sz="1400" b="1" dirty="0"/>
              <a:t>- </a:t>
            </a:r>
            <a:r>
              <a:rPr lang="ru-RU" sz="1400" b="1" dirty="0"/>
              <a:t>Финансовая и операционная реструктуризация извне </a:t>
            </a:r>
            <a:endParaRPr lang="en-GB" sz="16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9242563" y="1572887"/>
            <a:ext cx="2827020" cy="2827020"/>
            <a:chOff x="9081199" y="-703270"/>
            <a:chExt cx="2827020" cy="282702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199" y="-703270"/>
              <a:ext cx="2827020" cy="282702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464806" y="-74590"/>
              <a:ext cx="20598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Заемщик не может отдать кредит и не планирует выплачивать </a:t>
              </a:r>
              <a:r>
                <a:rPr lang="de-DE" sz="1600" dirty="0">
                  <a:solidFill>
                    <a:schemeClr val="bg1"/>
                  </a:solidFill>
                </a:rPr>
                <a:t>– </a:t>
              </a:r>
              <a:r>
                <a:rPr lang="ru-RU" sz="1600" b="1" dirty="0">
                  <a:solidFill>
                    <a:schemeClr val="bg1"/>
                  </a:solidFill>
                </a:rPr>
                <a:t>некомпетентность</a:t>
              </a:r>
              <a:r>
                <a:rPr lang="en-GB" sz="1600" b="1" dirty="0">
                  <a:solidFill>
                    <a:schemeClr val="bg1"/>
                  </a:solidFill>
                </a:rPr>
                <a:t> </a:t>
              </a:r>
              <a:r>
                <a:rPr lang="ru-RU" sz="1600" b="1" dirty="0">
                  <a:solidFill>
                    <a:schemeClr val="bg1"/>
                  </a:solidFill>
                </a:rPr>
                <a:t>или схема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96812" y="1572887"/>
            <a:ext cx="2827020" cy="2827020"/>
            <a:chOff x="6121597" y="-703270"/>
            <a:chExt cx="2827020" cy="282702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1597" y="-703270"/>
              <a:ext cx="2827020" cy="282702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505204" y="-74590"/>
              <a:ext cx="20598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Заемщик не может отдать кредит</a:t>
              </a:r>
              <a:r>
                <a:rPr lang="en-GB" sz="1600" dirty="0">
                  <a:solidFill>
                    <a:schemeClr val="bg1"/>
                  </a:solidFill>
                </a:rPr>
                <a:t>, </a:t>
              </a:r>
              <a:r>
                <a:rPr lang="ru-RU" sz="1600" dirty="0">
                  <a:solidFill>
                    <a:schemeClr val="bg1"/>
                  </a:solidFill>
                </a:rPr>
                <a:t>но хотел бы </a:t>
              </a:r>
              <a:r>
                <a:rPr lang="de-DE" sz="1600" dirty="0">
                  <a:solidFill>
                    <a:schemeClr val="bg1"/>
                  </a:solidFill>
                </a:rPr>
                <a:t>– </a:t>
              </a:r>
              <a:r>
                <a:rPr lang="ru-RU" sz="1600" b="1" dirty="0">
                  <a:solidFill>
                    <a:schemeClr val="bg1"/>
                  </a:solidFill>
                </a:rPr>
                <a:t>некомпетентность или стечение обстоятельств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51061" y="1572887"/>
            <a:ext cx="2827020" cy="2827020"/>
            <a:chOff x="3112222" y="-703270"/>
            <a:chExt cx="2827020" cy="282702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22" y="-703270"/>
              <a:ext cx="2827020" cy="28270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495829" y="171631"/>
              <a:ext cx="20598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Заемщик может отдать кредит, но не планирует выплачивать </a:t>
              </a:r>
              <a:r>
                <a:rPr lang="de-DE" sz="1600" dirty="0">
                  <a:solidFill>
                    <a:schemeClr val="bg1"/>
                  </a:solidFill>
                </a:rPr>
                <a:t>- </a:t>
              </a:r>
              <a:r>
                <a:rPr lang="ru-RU" sz="1600" b="1" dirty="0">
                  <a:solidFill>
                    <a:schemeClr val="bg1"/>
                  </a:solidFill>
                </a:rPr>
                <a:t>схема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5310" y="1572887"/>
            <a:ext cx="2827020" cy="2827020"/>
            <a:chOff x="145651" y="-703270"/>
            <a:chExt cx="2827020" cy="28270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51" y="-703270"/>
              <a:ext cx="2827020" cy="282702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29258" y="171631"/>
              <a:ext cx="20598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Заемщик может и планирует вернуть кредит </a:t>
              </a:r>
              <a:r>
                <a:rPr lang="de-DE" sz="1600" dirty="0">
                  <a:solidFill>
                    <a:schemeClr val="bg1"/>
                  </a:solidFill>
                </a:rPr>
                <a:t>– </a:t>
              </a:r>
              <a:r>
                <a:rPr lang="ru-RU" sz="1600" b="1" dirty="0">
                  <a:solidFill>
                    <a:schemeClr val="bg1"/>
                  </a:solidFill>
                </a:rPr>
                <a:t>хороший клиент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7" name="Straight Arrow Connector 36"/>
          <p:cNvCxnSpPr>
            <a:stCxn id="35" idx="2"/>
          </p:cNvCxnSpPr>
          <p:nvPr/>
        </p:nvCxnSpPr>
        <p:spPr>
          <a:xfrm>
            <a:off x="1518820" y="4399907"/>
            <a:ext cx="13151" cy="6188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57995" y="4400317"/>
            <a:ext cx="13151" cy="61883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602641" y="4399497"/>
            <a:ext cx="13151" cy="61883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655263" y="4399907"/>
            <a:ext cx="13151" cy="6188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547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2898" name="Group 2"/>
          <p:cNvGrpSpPr>
            <a:grpSpLocks/>
          </p:cNvGrpSpPr>
          <p:nvPr/>
        </p:nvGrpSpPr>
        <p:grpSpPr bwMode="auto">
          <a:xfrm>
            <a:off x="534087" y="216187"/>
            <a:ext cx="10458454" cy="6442075"/>
            <a:chOff x="-6" y="133"/>
            <a:chExt cx="6588" cy="4058"/>
          </a:xfrm>
        </p:grpSpPr>
        <p:graphicFrame>
          <p:nvGraphicFramePr>
            <p:cNvPr id="187289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4054997"/>
                </p:ext>
              </p:extLst>
            </p:nvPr>
          </p:nvGraphicFramePr>
          <p:xfrm>
            <a:off x="83" y="718"/>
            <a:ext cx="5572" cy="3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Chart" r:id="rId3" imgW="4794069" imgH="2940219" progId="Excel.Chart.8">
                    <p:embed/>
                  </p:oleObj>
                </mc:Choice>
                <mc:Fallback>
                  <p:oleObj name="Chart" r:id="rId3" imgW="4794069" imgH="2940219" progId="Excel.Chart.8">
                    <p:embed/>
                    <p:pic>
                      <p:nvPicPr>
                        <p:cNvPr id="187289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" y="718"/>
                          <a:ext cx="5572" cy="3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2900" name="Text Box 4"/>
            <p:cNvSpPr txBox="1">
              <a:spLocks noChangeArrowheads="1"/>
            </p:cNvSpPr>
            <p:nvPr/>
          </p:nvSpPr>
          <p:spPr bwMode="auto">
            <a:xfrm>
              <a:off x="58" y="133"/>
              <a:ext cx="507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2000" dirty="0">
                  <a:solidFill>
                    <a:srgbClr val="002060"/>
                  </a:solidFill>
                </a:rPr>
                <a:t>Заемщики (примерная возможная группировка и форма работы с ними)</a:t>
              </a:r>
              <a:endParaRPr lang="en-US" altLang="en-US" sz="2000" dirty="0">
                <a:solidFill>
                  <a:srgbClr val="002060"/>
                </a:solidFill>
              </a:endParaRPr>
            </a:p>
          </p:txBody>
        </p:sp>
        <p:sp>
          <p:nvSpPr>
            <p:cNvPr id="1872901" name="Text Box 5"/>
            <p:cNvSpPr txBox="1">
              <a:spLocks noChangeArrowheads="1"/>
            </p:cNvSpPr>
            <p:nvPr/>
          </p:nvSpPr>
          <p:spPr bwMode="auto">
            <a:xfrm>
              <a:off x="2041" y="3976"/>
              <a:ext cx="201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Реальные данные запутаны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72902" name="Text Box 6"/>
            <p:cNvSpPr txBox="1">
              <a:spLocks noChangeArrowheads="1"/>
            </p:cNvSpPr>
            <p:nvPr/>
          </p:nvSpPr>
          <p:spPr bwMode="auto">
            <a:xfrm>
              <a:off x="2046" y="612"/>
              <a:ext cx="188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Прозрачность в компании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72903" name="Text Box 7"/>
            <p:cNvSpPr txBox="1">
              <a:spLocks noChangeArrowheads="1"/>
            </p:cNvSpPr>
            <p:nvPr/>
          </p:nvSpPr>
          <p:spPr bwMode="auto">
            <a:xfrm>
              <a:off x="4848" y="2160"/>
              <a:ext cx="173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Кредит как обогащение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872904" name="Text Box 8"/>
            <p:cNvSpPr txBox="1">
              <a:spLocks noChangeArrowheads="1"/>
            </p:cNvSpPr>
            <p:nvPr/>
          </p:nvSpPr>
          <p:spPr bwMode="auto">
            <a:xfrm>
              <a:off x="-6" y="2014"/>
              <a:ext cx="133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ru-RU" altLang="en-US" sz="1600" b="1" dirty="0">
                  <a:solidFill>
                    <a:srgbClr val="333399"/>
                  </a:solidFill>
                  <a:latin typeface="Tahoma" panose="020B0604030504040204" pitchFamily="34" charset="0"/>
                </a:rPr>
                <a:t>Честный заемщик</a:t>
              </a:r>
              <a:endParaRPr lang="en-US" altLang="en-US" sz="1600" b="1" dirty="0">
                <a:solidFill>
                  <a:srgbClr val="333399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98788" y="6305549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19</a:t>
            </a:fld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54909" y="1312863"/>
            <a:ext cx="22225" cy="4789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64091" y="3599656"/>
            <a:ext cx="5203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456601" y="4149418"/>
            <a:ext cx="1414021" cy="12615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07150" y="1989054"/>
            <a:ext cx="744718" cy="721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271339" y="3983327"/>
            <a:ext cx="2669240" cy="23405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540404" y="2675823"/>
            <a:ext cx="168404" cy="12773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986" y="2258040"/>
            <a:ext cx="901831" cy="3537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24" y="5003311"/>
            <a:ext cx="968340" cy="379871"/>
          </a:xfrm>
          <a:prstGeom prst="rect">
            <a:avLst/>
          </a:prstGeom>
        </p:spPr>
      </p:pic>
      <p:pic>
        <p:nvPicPr>
          <p:cNvPr id="2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3254" y="3693488"/>
            <a:ext cx="717657" cy="67280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933254" y="6004406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33254" y="4855907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72531" y="2689314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83809" y="5326958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1358" y="2045617"/>
            <a:ext cx="171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Развитие и помощь заемщику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35219" y="5318289"/>
            <a:ext cx="171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Развитие и помощь заемщику после диагностики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25796" y="4375611"/>
            <a:ext cx="171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Полная диагностика и  Реструктуризация</a:t>
            </a:r>
            <a:endParaRPr lang="en-GB" sz="1200" dirty="0"/>
          </a:p>
        </p:txBody>
      </p:sp>
      <p:pic>
        <p:nvPicPr>
          <p:cNvPr id="3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6333" y="973107"/>
            <a:ext cx="802467" cy="75231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extBox 37"/>
          <p:cNvSpPr txBox="1"/>
          <p:nvPr/>
        </p:nvSpPr>
        <p:spPr>
          <a:xfrm>
            <a:off x="909065" y="1721576"/>
            <a:ext cx="171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Мягкая диагностика</a:t>
            </a:r>
            <a:endParaRPr lang="en-GB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64673" y="2031009"/>
            <a:ext cx="17628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01678" y="4640849"/>
            <a:ext cx="171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Диагностика реального состояния под любым предлогом</a:t>
            </a:r>
            <a:endParaRPr lang="en-GB" sz="1200" dirty="0"/>
          </a:p>
        </p:txBody>
      </p:sp>
      <p:pic>
        <p:nvPicPr>
          <p:cNvPr id="4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90885" y="3885806"/>
            <a:ext cx="809395" cy="7588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564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98" y="856645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50" y="815067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06645" y="1577856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54684" y="2936448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2722" y="2817102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Внутренняя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1387" y="5148076"/>
            <a:ext cx="299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Кто я как банк</a:t>
            </a:r>
            <a:r>
              <a:rPr lang="de-DE" dirty="0"/>
              <a:t>?</a:t>
            </a:r>
            <a:r>
              <a:rPr lang="ru-RU" dirty="0"/>
              <a:t> Каким видят клиенты мой банк? Кем я для них являюсь</a:t>
            </a:r>
            <a:r>
              <a:rPr lang="de-DE" dirty="0"/>
              <a:t>? </a:t>
            </a:r>
            <a:r>
              <a:rPr lang="ru-RU" dirty="0"/>
              <a:t>Какая моя реальная бизнес модель? Будет ли она жить</a:t>
            </a:r>
            <a:r>
              <a:rPr lang="en-GB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8667" y="5177496"/>
            <a:ext cx="299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Отсутствие или минимум невозвратов по кредитам, выданным юридическим лицам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2740" y="6321960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2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591250" y="240631"/>
            <a:ext cx="408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Две части одного яблока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8683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65817" y="2343236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Мягкие изменения</a:t>
            </a:r>
          </a:p>
          <a:p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35" y="148749"/>
            <a:ext cx="5288419" cy="20745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384877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Об Институте Адизеса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Институт Адизеса (Adizes Institute, USA ) – это международная консалтинговая организация со штаб-квартирой в Санта-Барбаре, Калифорния, США. Основателем Института Адизеса является профессор Ицхак Адизес (Ichak Adizes). На протяжении последних 40 лет профессор Адизес является ведущим мировым экспертом в области менеджмента, а Институт Адизеса занимает лидирующие позиции в сфере организационного консультирования. </a:t>
            </a:r>
          </a:p>
          <a:p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Контактная информация 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Тел: +7 (495) 212-19-61 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E-mail: russia@adizes.com 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http://russia.adizes.com/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64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452" y="-35719"/>
            <a:ext cx="9144000" cy="66873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Краткая суть базовых работ и профиль клиента</a:t>
            </a:r>
            <a:r>
              <a:rPr lang="en-GB" sz="2000" b="1" dirty="0"/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02601" y="6277757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452" y="680660"/>
            <a:ext cx="762628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Профиль клиента банка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dirty="0"/>
              <a:t>Честный заемщик </a:t>
            </a:r>
            <a:r>
              <a:rPr lang="de-DE" sz="1600" dirty="0"/>
              <a:t>-</a:t>
            </a:r>
            <a:r>
              <a:rPr lang="ru-RU" sz="1600" dirty="0"/>
              <a:t> растущая компания или компания, начавшая испытывать трудности в дальнейшем развитии.</a:t>
            </a:r>
            <a:endParaRPr lang="de-DE" sz="1600" dirty="0"/>
          </a:p>
          <a:p>
            <a:endParaRPr lang="de-DE" sz="1600" dirty="0"/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Профиль банка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dirty="0"/>
              <a:t>Банк любого размера, осознающий, что у него есть некоторые сложности в дальнейшем развитии и мотивации коллектива, но не испытывающий в настоящий момент проблем с ликвидностью или предстоящих финансовых проблем.</a:t>
            </a:r>
          </a:p>
          <a:p>
            <a:endParaRPr lang="ru-RU" dirty="0"/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4 базовых вида работ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1600" dirty="0"/>
              <a:t>Определение стадии жизненного цикла компании и необходимых изменений для дальнейшег</a:t>
            </a:r>
            <a:r>
              <a:rPr lang="en-GB" sz="1600" dirty="0"/>
              <a:t>o</a:t>
            </a:r>
            <a:r>
              <a:rPr lang="ru-RU" sz="1600" dirty="0"/>
              <a:t> роста</a:t>
            </a:r>
            <a:r>
              <a:rPr lang="en-GB" sz="1600" dirty="0"/>
              <a:t>  (Corporate lifecycle) 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Определение существующих стилей и ролей руководства и акционера, тех, что необходимы для дальнейшей успешной работы</a:t>
            </a:r>
            <a:r>
              <a:rPr lang="en-GB" sz="1600" dirty="0"/>
              <a:t> (PAEI)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Проведение синергетической диагностики компании с целью выявления наиболее проблемных зон глазами самой компании и получения согласия с наличием выявленных проблем всеми руководящими лицами, а также придание импульса для решения проблем</a:t>
            </a:r>
            <a:r>
              <a:rPr lang="en-GB" sz="1600" dirty="0"/>
              <a:t> (</a:t>
            </a:r>
            <a:r>
              <a:rPr lang="en-GB" sz="1600" dirty="0" err="1"/>
              <a:t>Syndag</a:t>
            </a:r>
            <a:r>
              <a:rPr lang="en-GB" sz="1600" dirty="0"/>
              <a:t>)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Создание команд, способных решать проблемы, имеющих необходимые ресурсы и полномочия и должную степень мотивации и поддержки совета директоров (</a:t>
            </a:r>
            <a:r>
              <a:rPr lang="en-GB" sz="1600" dirty="0" err="1"/>
              <a:t>Synerteam</a:t>
            </a:r>
            <a:r>
              <a:rPr lang="en-GB" sz="1600" dirty="0"/>
              <a:t>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       Далее идет изменение орг структуры компании или банка и определение  </a:t>
            </a:r>
          </a:p>
          <a:p>
            <a:r>
              <a:rPr lang="ru-RU" sz="1600" dirty="0"/>
              <a:t>       реальной миссии и видения компании.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004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183" y="1721615"/>
            <a:ext cx="5943600" cy="35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36" y="156924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6242" y="16050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Определение стадии жизненного цикла компании </a:t>
            </a:r>
          </a:p>
          <a:p>
            <a:r>
              <a:rPr lang="ru-RU" dirty="0"/>
              <a:t>      и необходимых изменений для дальнейшег</a:t>
            </a:r>
            <a:r>
              <a:rPr lang="en-GB" dirty="0"/>
              <a:t>o</a:t>
            </a:r>
            <a:r>
              <a:rPr lang="ru-RU" dirty="0"/>
              <a:t> роста</a:t>
            </a:r>
            <a:r>
              <a:rPr lang="en-GB" dirty="0"/>
              <a:t>  </a:t>
            </a:r>
            <a:r>
              <a:rPr lang="ru-RU" dirty="0"/>
              <a:t> </a:t>
            </a:r>
          </a:p>
          <a:p>
            <a:r>
              <a:rPr lang="ru-RU" dirty="0"/>
              <a:t>      </a:t>
            </a:r>
            <a:r>
              <a:rPr lang="en-GB" dirty="0"/>
              <a:t>(Corporate lifecycle)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0194" y="3384225"/>
            <a:ext cx="483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Компании как люди. Каждой стадии развития соответствует свое поведение, навыки, знания и коммуникации. Любой шаг в сторону и ребенок заболеет или даже может умереть.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Акционеру и директорам так или иначе надо адаптироваться или компания начнет падать.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2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6" y="156924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512" y="1350558"/>
            <a:ext cx="6872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/>
              <a:t>Определение существующих стилей и ролей руководства и </a:t>
            </a:r>
            <a:endParaRPr lang="en-GB" dirty="0"/>
          </a:p>
          <a:p>
            <a:r>
              <a:rPr lang="en-GB" dirty="0"/>
              <a:t>      </a:t>
            </a:r>
            <a:r>
              <a:rPr lang="ru-RU" dirty="0"/>
              <a:t>акционера и тех, что необходимы для дальнейшей успешной </a:t>
            </a:r>
            <a:endParaRPr lang="en-GB" dirty="0"/>
          </a:p>
          <a:p>
            <a:r>
              <a:rPr lang="en-GB" dirty="0"/>
              <a:t>      </a:t>
            </a:r>
            <a:r>
              <a:rPr lang="ru-RU" dirty="0"/>
              <a:t>работы</a:t>
            </a:r>
            <a:r>
              <a:rPr lang="en-GB" dirty="0"/>
              <a:t> (PAEI)</a:t>
            </a:r>
            <a:endParaRPr lang="ru-R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20" y="2892699"/>
            <a:ext cx="9788772" cy="27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62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6" y="156924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512" y="1350558"/>
            <a:ext cx="6872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/>
              <a:t>Определение существующих стилей </a:t>
            </a:r>
          </a:p>
          <a:p>
            <a:r>
              <a:rPr lang="ru-RU" dirty="0"/>
              <a:t>       и ролей руководства и </a:t>
            </a:r>
            <a:endParaRPr lang="en-GB" dirty="0"/>
          </a:p>
          <a:p>
            <a:r>
              <a:rPr lang="en-GB" dirty="0"/>
              <a:t>      </a:t>
            </a:r>
            <a:r>
              <a:rPr lang="ru-RU" dirty="0"/>
              <a:t>акционера и тех, что необходимы </a:t>
            </a:r>
          </a:p>
          <a:p>
            <a:r>
              <a:rPr lang="ru-RU" dirty="0"/>
              <a:t>       для дальнейшей успешной </a:t>
            </a:r>
            <a:endParaRPr lang="en-GB" dirty="0"/>
          </a:p>
          <a:p>
            <a:r>
              <a:rPr lang="en-GB" dirty="0"/>
              <a:t>      </a:t>
            </a:r>
            <a:r>
              <a:rPr lang="ru-RU" dirty="0"/>
              <a:t>работы</a:t>
            </a:r>
            <a:r>
              <a:rPr lang="en-GB" dirty="0"/>
              <a:t> (PAEI)</a:t>
            </a:r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004" y="398504"/>
            <a:ext cx="6627796" cy="56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5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6" y="156924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25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68" y="156924"/>
            <a:ext cx="9451432" cy="60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6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6" y="185205"/>
            <a:ext cx="2263800" cy="888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512" y="1225429"/>
            <a:ext cx="6872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3. </a:t>
            </a:r>
            <a:r>
              <a:rPr lang="ru-RU" dirty="0"/>
              <a:t>Проведение синергетической диагностики компании с целью </a:t>
            </a:r>
            <a:endParaRPr lang="en-GB" dirty="0"/>
          </a:p>
          <a:p>
            <a:r>
              <a:rPr lang="en-GB" dirty="0"/>
              <a:t>    </a:t>
            </a:r>
            <a:r>
              <a:rPr lang="ru-RU" dirty="0"/>
              <a:t>выявления наиболее проблемных зон глазами самой компании и </a:t>
            </a:r>
            <a:r>
              <a:rPr lang="en-GB" dirty="0"/>
              <a:t>  </a:t>
            </a:r>
          </a:p>
          <a:p>
            <a:r>
              <a:rPr lang="en-GB" dirty="0"/>
              <a:t>    </a:t>
            </a:r>
            <a:r>
              <a:rPr lang="ru-RU" dirty="0"/>
              <a:t>получения согласия с наличием выявленных проблем всеми </a:t>
            </a:r>
            <a:r>
              <a:rPr lang="en-GB" dirty="0"/>
              <a:t>  </a:t>
            </a:r>
          </a:p>
          <a:p>
            <a:r>
              <a:rPr lang="en-GB" dirty="0"/>
              <a:t>    </a:t>
            </a:r>
            <a:r>
              <a:rPr lang="ru-RU" dirty="0"/>
              <a:t>руководящими лицами, а также придание импульса для решения </a:t>
            </a:r>
            <a:endParaRPr lang="en-GB" dirty="0"/>
          </a:p>
          <a:p>
            <a:r>
              <a:rPr lang="en-GB" dirty="0"/>
              <a:t>    </a:t>
            </a:r>
            <a:r>
              <a:rPr lang="ru-RU" dirty="0"/>
              <a:t>проблем</a:t>
            </a:r>
            <a:r>
              <a:rPr lang="en-GB" dirty="0"/>
              <a:t> (</a:t>
            </a:r>
            <a:r>
              <a:rPr lang="en-GB" dirty="0" err="1"/>
              <a:t>Syndag</a:t>
            </a:r>
            <a:r>
              <a:rPr lang="en-GB" dirty="0"/>
              <a:t>)</a:t>
            </a:r>
            <a:r>
              <a:rPr lang="ru-RU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512" y="4315145"/>
            <a:ext cx="6872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  </a:t>
            </a:r>
            <a:r>
              <a:rPr lang="ru-RU" dirty="0"/>
              <a:t>Создание команд, способных решать проблемы, имеющих </a:t>
            </a:r>
            <a:r>
              <a:rPr lang="en-GB" dirty="0"/>
              <a:t>  </a:t>
            </a:r>
          </a:p>
          <a:p>
            <a:r>
              <a:rPr lang="en-GB" dirty="0"/>
              <a:t>     </a:t>
            </a:r>
            <a:r>
              <a:rPr lang="ru-RU" dirty="0"/>
              <a:t>необходимые ресурсы и полномочия и должную степень </a:t>
            </a:r>
            <a:r>
              <a:rPr lang="en-GB" dirty="0"/>
              <a:t>  </a:t>
            </a:r>
          </a:p>
          <a:p>
            <a:r>
              <a:rPr lang="en-GB" dirty="0"/>
              <a:t>     </a:t>
            </a:r>
            <a:r>
              <a:rPr lang="ru-RU" dirty="0"/>
              <a:t>мотивации и поддержки совета директоров (</a:t>
            </a:r>
            <a:r>
              <a:rPr lang="en-GB" dirty="0" err="1"/>
              <a:t>Synerteam</a:t>
            </a:r>
            <a:r>
              <a:rPr lang="en-GB" dirty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56346" y="1225429"/>
            <a:ext cx="3518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 мере роста компании или банка она становится денинтегрированной и ей уже сложно самоорганизоваться, понять, принять и решить свои внутренние проблемы силами самой компании.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Syndag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учит как это делать и дает необходимый импульс.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8291517">
            <a:off x="7007111" y="1579082"/>
            <a:ext cx="654518" cy="770021"/>
          </a:xfrm>
          <a:prstGeom prst="halfFra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8291517">
            <a:off x="7015136" y="4436186"/>
            <a:ext cx="654518" cy="770021"/>
          </a:xfrm>
          <a:prstGeom prst="halfFram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2867" y="3976655"/>
            <a:ext cx="3518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Synerteam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помогает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привить и вжить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необходимые изменения в самоорганизации на всех уровнях с тем, чтобы они никуда не потерялись в последствии. 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143" y="5881036"/>
            <a:ext cx="959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Обычно одновременно происходят изменения в орг структуре и определение миссии и видения компании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230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71102" y="5361144"/>
            <a:ext cx="514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Реструктуризация</a:t>
            </a:r>
            <a:r>
              <a:rPr lang="de-DE" b="1" dirty="0"/>
              <a:t> </a:t>
            </a:r>
            <a:r>
              <a:rPr lang="ru-RU" b="1" dirty="0"/>
              <a:t>и коренные изменения  </a:t>
            </a:r>
          </a:p>
          <a:p>
            <a:r>
              <a:rPr lang="en-GB" dirty="0"/>
              <a:t>  </a:t>
            </a:r>
            <a:r>
              <a:rPr lang="ru-RU" dirty="0"/>
              <a:t>Ивкин Евгений и компания </a:t>
            </a:r>
            <a:r>
              <a:rPr lang="en-GB" dirty="0"/>
              <a:t>Pro</a:t>
            </a:r>
            <a:r>
              <a:rPr lang="de-DE" dirty="0"/>
              <a:t>-</a:t>
            </a:r>
            <a:r>
              <a:rPr lang="en-GB" dirty="0"/>
              <a:t>Alliance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27</a:t>
            </a:fld>
            <a:endParaRPr lang="en-GB"/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9445" y="479486"/>
            <a:ext cx="4927030" cy="4936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2134" y="2145460"/>
            <a:ext cx="1583432" cy="14844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57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2077641" y="53578"/>
            <a:ext cx="8036719" cy="1714500"/>
          </a:xfrm>
          <a:prstGeom prst="rect">
            <a:avLst/>
          </a:prstGeom>
        </p:spPr>
        <p:txBody>
          <a:bodyPr/>
          <a:lstStyle>
            <a:lvl1pPr defTabSz="549148">
              <a:defRPr sz="5076">
                <a:solidFill>
                  <a:srgbClr val="212121"/>
                </a:solidFill>
                <a:effectLst>
                  <a:outerShdw blurRad="47752" dist="35814" dir="5400000" rotWithShape="0">
                    <a:srgbClr val="000000"/>
                  </a:outerShdw>
                </a:effectLst>
                <a:latin typeface="STBaoli-SC-Regular"/>
                <a:ea typeface="STBaoli-SC-Regular"/>
                <a:cs typeface="STBaoli-SC-Regular"/>
                <a:sym typeface="STBaoli-SC-Regular"/>
              </a:defRPr>
            </a:lvl1pPr>
          </a:lstStyle>
          <a:p>
            <a:r>
              <a:t>БИЗНЕС КАК СВЕТОФОР</a:t>
            </a:r>
          </a:p>
        </p:txBody>
      </p:sp>
      <p:pic>
        <p:nvPicPr>
          <p:cNvPr id="12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107" y="417236"/>
            <a:ext cx="7492879" cy="5297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7483138" y="1285025"/>
            <a:ext cx="1253549" cy="93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Зеленый, </a:t>
            </a:r>
          </a:p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к сожалению, </a:t>
            </a:r>
          </a:p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горит мало </a:t>
            </a:r>
          </a:p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для кого</a:t>
            </a:r>
          </a:p>
        </p:txBody>
      </p:sp>
      <p:sp>
        <p:nvSpPr>
          <p:cNvPr id="126" name="Shape 126"/>
          <p:cNvSpPr/>
          <p:nvPr/>
        </p:nvSpPr>
        <p:spPr>
          <a:xfrm>
            <a:off x="7734677" y="2363505"/>
            <a:ext cx="2582438" cy="1175515"/>
          </a:xfrm>
          <a:prstGeom prst="rect">
            <a:avLst/>
          </a:prstGeom>
          <a:ln w="12700">
            <a:miter lim="400000"/>
          </a:ln>
          <a:effectLst>
            <a:reflection stA="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Кто-то еще стоит на желтом,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но не ясно, дождется ли он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зеленого, чтобы продолжить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движение, или загорится красный,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и шансы на развитие </a:t>
            </a:r>
          </a:p>
          <a:p>
            <a:pPr>
              <a:defRPr sz="17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195"/>
              <a:t>будут стремиться к нулю. </a:t>
            </a:r>
          </a:p>
        </p:txBody>
      </p:sp>
      <p:grpSp>
        <p:nvGrpSpPr>
          <p:cNvPr id="129" name="Group 129"/>
          <p:cNvGrpSpPr/>
          <p:nvPr/>
        </p:nvGrpSpPr>
        <p:grpSpPr>
          <a:xfrm>
            <a:off x="7458535" y="3764772"/>
            <a:ext cx="2303147" cy="1000126"/>
            <a:chOff x="-1" y="0"/>
            <a:chExt cx="3275586" cy="1422400"/>
          </a:xfrm>
        </p:grpSpPr>
        <p:sp>
          <p:nvSpPr>
            <p:cNvPr id="128" name="Shape 128"/>
            <p:cNvSpPr/>
            <p:nvPr/>
          </p:nvSpPr>
          <p:spPr>
            <a:xfrm>
              <a:off x="38100" y="44534"/>
              <a:ext cx="2817956" cy="1333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000">
                  <a:solidFill>
                    <a:srgbClr val="212121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sz="1406"/>
                <a:t>Кто-то стоит </a:t>
              </a:r>
            </a:p>
            <a:p>
              <a:pPr>
                <a:defRPr sz="2000">
                  <a:solidFill>
                    <a:srgbClr val="212121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sz="1406"/>
                <a:t>на красном, но начать </a:t>
              </a:r>
            </a:p>
            <a:p>
              <a:pPr>
                <a:defRPr sz="2000">
                  <a:solidFill>
                    <a:srgbClr val="212121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sz="1406"/>
                <a:t>движение снова уже </a:t>
              </a:r>
            </a:p>
            <a:p>
              <a:pPr>
                <a:defRPr sz="2000">
                  <a:solidFill>
                    <a:srgbClr val="212121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sz="1406"/>
                <a:t>вряд ли получится.</a:t>
              </a:r>
            </a:p>
          </p:txBody>
        </p:sp>
        <p:pic>
          <p:nvPicPr>
            <p:cNvPr id="127" name="Picture 12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275586" cy="1422400"/>
            </a:xfrm>
            <a:prstGeom prst="rect">
              <a:avLst/>
            </a:prstGeom>
            <a:effectLst/>
          </p:spPr>
        </p:pic>
      </p:grpSp>
      <p:sp>
        <p:nvSpPr>
          <p:cNvPr id="130" name="Shape 130"/>
          <p:cNvSpPr/>
          <p:nvPr/>
        </p:nvSpPr>
        <p:spPr>
          <a:xfrm>
            <a:off x="1934766" y="5757271"/>
            <a:ext cx="7005689" cy="50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just"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Как сказал Уоррен Баффет: «Кризис - как отлив, сразу видно, кто вошел в воду без трусов».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 advAuto="0"/>
      <p:bldP spid="124" grpId="0" animBg="1" advAuto="0"/>
      <p:bldP spid="125" grpId="0" animBg="1" advAuto="0"/>
      <p:bldP spid="126" grpId="0" animBg="1" advAuto="0"/>
      <p:bldP spid="129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321457">
              <a:spcBef>
                <a:spcPts val="0"/>
              </a:spcBef>
              <a:buNone/>
              <a:defRPr sz="2300">
                <a:solidFill>
                  <a:srgbClr val="000000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 marL="0" indent="0" defTabSz="321457">
              <a:spcBef>
                <a:spcPts val="0"/>
              </a:spcBef>
              <a:buNone/>
              <a:defRPr sz="2300">
                <a:solidFill>
                  <a:srgbClr val="000000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  <a:p>
            <a:pPr marL="0" indent="0" defTabSz="321457">
              <a:spcBef>
                <a:spcPts val="0"/>
              </a:spcBef>
              <a:buNone/>
              <a:defRPr sz="2300">
                <a:solidFill>
                  <a:srgbClr val="000000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/>
          </a:p>
        </p:txBody>
      </p:sp>
      <p:pic>
        <p:nvPicPr>
          <p:cNvPr id="1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8957" y="2611015"/>
            <a:ext cx="1200767" cy="202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0588" y="2605574"/>
            <a:ext cx="1207215" cy="2037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21071" y="2611015"/>
            <a:ext cx="1189751" cy="202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1751418" y="5272996"/>
            <a:ext cx="2253823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У компании все в порядке</a:t>
            </a:r>
          </a:p>
        </p:txBody>
      </p:sp>
      <p:sp>
        <p:nvSpPr>
          <p:cNvPr id="141" name="Shape 141"/>
          <p:cNvSpPr/>
          <p:nvPr/>
        </p:nvSpPr>
        <p:spPr>
          <a:xfrm>
            <a:off x="4508838" y="5271981"/>
            <a:ext cx="2670283" cy="50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rgbClr val="424242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В компании есть предпосылки </a:t>
            </a:r>
          </a:p>
          <a:p>
            <a:pPr>
              <a:defRPr sz="2000">
                <a:solidFill>
                  <a:srgbClr val="424242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возникновения проблем</a:t>
            </a:r>
          </a:p>
        </p:txBody>
      </p:sp>
      <p:sp>
        <p:nvSpPr>
          <p:cNvPr id="142" name="Shape 142"/>
          <p:cNvSpPr/>
          <p:nvPr/>
        </p:nvSpPr>
        <p:spPr>
          <a:xfrm>
            <a:off x="7668518" y="5272996"/>
            <a:ext cx="1944828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У компании проблемы</a:t>
            </a:r>
          </a:p>
        </p:txBody>
      </p:sp>
      <p:sp>
        <p:nvSpPr>
          <p:cNvPr id="143" name="Shape 143"/>
          <p:cNvSpPr/>
          <p:nvPr/>
        </p:nvSpPr>
        <p:spPr>
          <a:xfrm>
            <a:off x="2075478" y="1061808"/>
            <a:ext cx="7005201" cy="1402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just" defTabSz="321457">
              <a:defRPr sz="20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1406"/>
          </a:p>
          <a:p>
            <a:pPr algn="just" defTabSz="321457">
              <a:defRPr sz="20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1406"/>
          </a:p>
          <a:p>
            <a:pPr algn="just" defTabSz="321457">
              <a:defRPr sz="20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sz="1406"/>
          </a:p>
          <a:p>
            <a:pPr algn="just" defTabSz="321457">
              <a:defRPr sz="2000">
                <a:solidFill>
                  <a:srgbClr val="424242"/>
                </a:solidFill>
                <a:effectLst/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Подобно тому, как банки обозначают зоны риска, и мы обозначаем тремя цветами состояние компаний:</a:t>
            </a:r>
          </a:p>
          <a:p>
            <a:pPr defTabSz="321457">
              <a:defRPr sz="2300">
                <a:solidFill>
                  <a:srgbClr val="424242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endParaRPr sz="1617"/>
          </a:p>
        </p:txBody>
      </p:sp>
      <p:sp>
        <p:nvSpPr>
          <p:cNvPr id="144" name="Shape 144"/>
          <p:cNvSpPr/>
          <p:nvPr/>
        </p:nvSpPr>
        <p:spPr>
          <a:xfrm>
            <a:off x="3586755" y="221922"/>
            <a:ext cx="5018490" cy="656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just">
              <a:defRPr sz="5400">
                <a:solidFill>
                  <a:srgbClr val="212121"/>
                </a:solidFill>
                <a:latin typeface="STBaoli-SC-Regular"/>
                <a:ea typeface="STBaoli-SC-Regular"/>
                <a:cs typeface="STBaoli-SC-Regular"/>
                <a:sym typeface="STBaoli-SC-Regular"/>
              </a:defRPr>
            </a:lvl1pPr>
          </a:lstStyle>
          <a:p>
            <a:r>
              <a:rPr sz="3797"/>
              <a:t>ПОЧЕМУ СВЕТОФОР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circl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 advAuto="0"/>
      <p:bldP spid="137" grpId="0" animBg="1" advAuto="0"/>
      <p:bldP spid="138" grpId="0" animBg="1" advAuto="0"/>
      <p:bldP spid="139" grpId="0" animBg="1" advAuto="0"/>
      <p:bldP spid="140" grpId="0" animBg="1" advAuto="0"/>
      <p:bldP spid="141" grpId="0" animBg="1" advAuto="0"/>
      <p:bldP spid="142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49" y="91074"/>
            <a:ext cx="9393024" cy="845741"/>
          </a:xfrm>
        </p:spPr>
        <p:txBody>
          <a:bodyPr>
            <a:normAutofit/>
          </a:bodyPr>
          <a:lstStyle/>
          <a:p>
            <a:r>
              <a:rPr lang="ru-RU" altLang="en-US" sz="2000" b="1" dirty="0"/>
              <a:t>Каркас построения Внешней</a:t>
            </a:r>
            <a:r>
              <a:rPr lang="en-GB" altLang="en-US" sz="2000" b="1" dirty="0"/>
              <a:t> </a:t>
            </a:r>
            <a:r>
              <a:rPr lang="ru-RU" sz="2000" b="1" dirty="0"/>
              <a:t>Эффективности</a:t>
            </a:r>
            <a:r>
              <a:rPr lang="ru-RU" altLang="en-US" sz="2000" b="1" dirty="0"/>
              <a:t> </a:t>
            </a:r>
            <a:endParaRPr lang="en-US" altLang="en-US" sz="2000" b="1" dirty="0"/>
          </a:p>
        </p:txBody>
      </p:sp>
      <p:cxnSp>
        <p:nvCxnSpPr>
          <p:cNvPr id="5123" name="AutoShape 4"/>
          <p:cNvCxnSpPr>
            <a:cxnSpLocks noChangeShapeType="1"/>
            <a:stCxn id="5124" idx="2"/>
            <a:endCxn id="5145" idx="0"/>
          </p:cNvCxnSpPr>
          <p:nvPr/>
        </p:nvCxnSpPr>
        <p:spPr bwMode="auto">
          <a:xfrm>
            <a:off x="5151315" y="3057772"/>
            <a:ext cx="0" cy="22494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3932964" y="2563495"/>
            <a:ext cx="2436702" cy="4942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3932964" y="3468701"/>
            <a:ext cx="2436702" cy="478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3995417" y="1265160"/>
            <a:ext cx="2074577" cy="73533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600" dirty="0"/>
              <a:t>Шаг</a:t>
            </a:r>
            <a:r>
              <a:rPr lang="en-US" altLang="en-US" sz="1600" dirty="0"/>
              <a:t> 1:</a:t>
            </a:r>
          </a:p>
          <a:p>
            <a:pPr algn="ctr"/>
            <a:r>
              <a:rPr lang="ru-RU" altLang="en-US" sz="1600" dirty="0"/>
              <a:t>Провести простой анализ</a:t>
            </a:r>
            <a:endParaRPr lang="en-US" altLang="en-US" sz="1600" dirty="0"/>
          </a:p>
        </p:txBody>
      </p:sp>
      <p:sp>
        <p:nvSpPr>
          <p:cNvPr id="5127" name="AutoShape 9"/>
          <p:cNvSpPr>
            <a:spLocks noChangeArrowheads="1"/>
          </p:cNvSpPr>
          <p:nvPr/>
        </p:nvSpPr>
        <p:spPr bwMode="auto">
          <a:xfrm>
            <a:off x="9419974" y="1280645"/>
            <a:ext cx="2566632" cy="77382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600" dirty="0"/>
              <a:t>Шаг</a:t>
            </a:r>
            <a:r>
              <a:rPr lang="en-US" altLang="en-US" sz="1600" dirty="0"/>
              <a:t> 3:</a:t>
            </a:r>
          </a:p>
          <a:p>
            <a:pPr algn="ctr"/>
            <a:r>
              <a:rPr lang="ru-RU" altLang="en-US" sz="1600" dirty="0"/>
              <a:t>Донести идею</a:t>
            </a:r>
            <a:endParaRPr lang="en-US" altLang="en-US" sz="1600" dirty="0"/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3932964" y="4392871"/>
            <a:ext cx="2436702" cy="4952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3896425" y="4448897"/>
            <a:ext cx="2473241" cy="30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Что делают конкуренты</a:t>
            </a:r>
            <a:r>
              <a:rPr lang="en-GB" altLang="en-US" sz="1400" b="1" dirty="0"/>
              <a:t>?</a:t>
            </a:r>
            <a:endParaRPr lang="en-US" altLang="en-US" sz="1400" b="1" dirty="0"/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4016792" y="3443006"/>
            <a:ext cx="2066373" cy="5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Что реально надо клиентам?</a:t>
            </a:r>
            <a:endParaRPr lang="en-US" altLang="en-US" sz="1400" b="1" dirty="0"/>
          </a:p>
        </p:txBody>
      </p:sp>
      <p:sp>
        <p:nvSpPr>
          <p:cNvPr id="5131" name="AutoShape 15"/>
          <p:cNvSpPr>
            <a:spLocks noChangeArrowheads="1"/>
          </p:cNvSpPr>
          <p:nvPr/>
        </p:nvSpPr>
        <p:spPr bwMode="auto">
          <a:xfrm rot="5400000">
            <a:off x="6144644" y="1406345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500" b="1"/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3993019" y="2678448"/>
            <a:ext cx="2072782" cy="30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Кто я сейчас?</a:t>
            </a:r>
            <a:endParaRPr lang="en-US" altLang="en-US" sz="1400" b="1" dirty="0"/>
          </a:p>
        </p:txBody>
      </p:sp>
      <p:sp>
        <p:nvSpPr>
          <p:cNvPr id="5133" name="AutoShape 17"/>
          <p:cNvSpPr>
            <a:spLocks noChangeArrowheads="1"/>
          </p:cNvSpPr>
          <p:nvPr/>
        </p:nvSpPr>
        <p:spPr bwMode="auto">
          <a:xfrm>
            <a:off x="6664594" y="1280645"/>
            <a:ext cx="2102347" cy="77382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91424" tIns="45712" rIns="91424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600" dirty="0"/>
              <a:t>Шаг</a:t>
            </a:r>
            <a:r>
              <a:rPr lang="en-US" altLang="en-US" sz="1600" dirty="0"/>
              <a:t> 2: </a:t>
            </a:r>
            <a:r>
              <a:rPr lang="ru-RU" altLang="en-US" sz="1600" dirty="0"/>
              <a:t>Сформулировать</a:t>
            </a:r>
          </a:p>
          <a:p>
            <a:pPr algn="ctr"/>
            <a:r>
              <a:rPr lang="ru-RU" altLang="en-US" sz="1600" dirty="0"/>
              <a:t>ДНК банка</a:t>
            </a:r>
            <a:endParaRPr lang="en-US" altLang="en-US" sz="1600" dirty="0"/>
          </a:p>
        </p:txBody>
      </p:sp>
      <p:sp>
        <p:nvSpPr>
          <p:cNvPr id="5134" name="AutoShape 20"/>
          <p:cNvSpPr>
            <a:spLocks noChangeArrowheads="1"/>
          </p:cNvSpPr>
          <p:nvPr/>
        </p:nvSpPr>
        <p:spPr bwMode="auto">
          <a:xfrm>
            <a:off x="7163693" y="3321015"/>
            <a:ext cx="1389668" cy="2109704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135" name="Text Box 21"/>
          <p:cNvSpPr txBox="1">
            <a:spLocks noChangeArrowheads="1"/>
          </p:cNvSpPr>
          <p:nvPr/>
        </p:nvSpPr>
        <p:spPr bwMode="auto">
          <a:xfrm>
            <a:off x="7128243" y="3507132"/>
            <a:ext cx="1425119" cy="192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Суть ДНК</a:t>
            </a:r>
            <a:r>
              <a:rPr lang="en-US" altLang="en-US" sz="1400" b="1" dirty="0"/>
              <a:t> </a:t>
            </a:r>
            <a:r>
              <a:rPr lang="ru-RU" altLang="en-US" sz="1400" b="1" dirty="0"/>
              <a:t>и детали ДНК</a:t>
            </a:r>
            <a:endParaRPr lang="en-US" altLang="en-US" sz="1400" b="1" dirty="0"/>
          </a:p>
          <a:p>
            <a:pPr algn="ctr">
              <a:spcBef>
                <a:spcPct val="50000"/>
              </a:spcBef>
            </a:pPr>
            <a:endParaRPr lang="en-US" altLang="en-US" sz="1400" b="1" dirty="0"/>
          </a:p>
          <a:p>
            <a:pPr algn="ctr">
              <a:spcBef>
                <a:spcPct val="50000"/>
              </a:spcBef>
            </a:pPr>
            <a:r>
              <a:rPr lang="ru-RU" altLang="en-US" sz="1400" b="1" dirty="0"/>
              <a:t>Разработка уникального предложения</a:t>
            </a:r>
            <a:endParaRPr lang="en-US" altLang="en-US" sz="1400" b="1" dirty="0"/>
          </a:p>
          <a:p>
            <a:pPr algn="ctr">
              <a:spcBef>
                <a:spcPct val="50000"/>
              </a:spcBef>
            </a:pPr>
            <a:endParaRPr lang="en-US" altLang="en-US" sz="1400" b="1" dirty="0"/>
          </a:p>
        </p:txBody>
      </p:sp>
      <p:sp>
        <p:nvSpPr>
          <p:cNvPr id="5136" name="AutoShape 24"/>
          <p:cNvSpPr>
            <a:spLocks noChangeArrowheads="1"/>
          </p:cNvSpPr>
          <p:nvPr/>
        </p:nvSpPr>
        <p:spPr bwMode="auto">
          <a:xfrm>
            <a:off x="9398704" y="4526677"/>
            <a:ext cx="2587902" cy="47885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137" name="AutoShape 26"/>
          <p:cNvSpPr>
            <a:spLocks noChangeArrowheads="1"/>
          </p:cNvSpPr>
          <p:nvPr/>
        </p:nvSpPr>
        <p:spPr bwMode="auto">
          <a:xfrm>
            <a:off x="9398704" y="2920207"/>
            <a:ext cx="2587902" cy="561006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9398704" y="5154069"/>
            <a:ext cx="2587902" cy="1147944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139" name="AutoShape 29"/>
          <p:cNvSpPr>
            <a:spLocks noChangeArrowheads="1"/>
          </p:cNvSpPr>
          <p:nvPr/>
        </p:nvSpPr>
        <p:spPr bwMode="auto">
          <a:xfrm>
            <a:off x="9398704" y="3604266"/>
            <a:ext cx="2587902" cy="7687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D8DD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140" name="Text Box 30"/>
          <p:cNvSpPr txBox="1">
            <a:spLocks noChangeArrowheads="1"/>
          </p:cNvSpPr>
          <p:nvPr/>
        </p:nvSpPr>
        <p:spPr bwMode="auto">
          <a:xfrm>
            <a:off x="9441618" y="2943157"/>
            <a:ext cx="2468788" cy="49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300" b="1" dirty="0"/>
              <a:t>Суть того, кем я хочу и могу быть долго</a:t>
            </a:r>
            <a:endParaRPr lang="en-US" altLang="en-US" sz="1300" b="1" dirty="0"/>
          </a:p>
        </p:txBody>
      </p:sp>
      <p:sp>
        <p:nvSpPr>
          <p:cNvPr id="5141" name="Text Box 31"/>
          <p:cNvSpPr txBox="1">
            <a:spLocks noChangeArrowheads="1"/>
          </p:cNvSpPr>
          <p:nvPr/>
        </p:nvSpPr>
        <p:spPr bwMode="auto">
          <a:xfrm>
            <a:off x="9428944" y="4486105"/>
            <a:ext cx="2535436" cy="49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300" b="1" dirty="0"/>
              <a:t>Донесение сути до клиентов</a:t>
            </a:r>
            <a:endParaRPr lang="en-US" altLang="en-US" sz="1300" b="1" dirty="0"/>
          </a:p>
        </p:txBody>
      </p:sp>
      <p:sp>
        <p:nvSpPr>
          <p:cNvPr id="5142" name="Text Box 33"/>
          <p:cNvSpPr txBox="1">
            <a:spLocks noChangeArrowheads="1"/>
          </p:cNvSpPr>
          <p:nvPr/>
        </p:nvSpPr>
        <p:spPr bwMode="auto">
          <a:xfrm>
            <a:off x="9416244" y="3598917"/>
            <a:ext cx="2535436" cy="6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300" b="1" dirty="0"/>
              <a:t>Донесение до всех сотрудников и вживление в коллектив идеи</a:t>
            </a:r>
            <a:endParaRPr lang="en-US" altLang="en-US" sz="1300" b="1" dirty="0"/>
          </a:p>
        </p:txBody>
      </p:sp>
      <p:sp>
        <p:nvSpPr>
          <p:cNvPr id="5143" name="Text Box 34"/>
          <p:cNvSpPr txBox="1">
            <a:spLocks noChangeArrowheads="1"/>
          </p:cNvSpPr>
          <p:nvPr/>
        </p:nvSpPr>
        <p:spPr bwMode="auto">
          <a:xfrm>
            <a:off x="9416244" y="5160309"/>
            <a:ext cx="2535436" cy="109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300" b="1" dirty="0"/>
              <a:t>Обязательные постоянные замеры восприятия и беспощадный контроль с участием акционера или генерального директора </a:t>
            </a:r>
            <a:endParaRPr lang="en-US" altLang="en-US" sz="1300" b="1" dirty="0"/>
          </a:p>
        </p:txBody>
      </p:sp>
      <p:sp>
        <p:nvSpPr>
          <p:cNvPr id="5144" name="AutoShape 35"/>
          <p:cNvSpPr>
            <a:spLocks noChangeArrowheads="1"/>
          </p:cNvSpPr>
          <p:nvPr/>
        </p:nvSpPr>
        <p:spPr bwMode="auto">
          <a:xfrm rot="5400000">
            <a:off x="8837880" y="1409419"/>
            <a:ext cx="504404" cy="453769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lIns="86486" tIns="43243" rIns="86486" bIns="43243" anchor="ctr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500" b="1"/>
          </a:p>
        </p:txBody>
      </p:sp>
      <p:sp>
        <p:nvSpPr>
          <p:cNvPr id="5145" name="AutoShape 36"/>
          <p:cNvSpPr>
            <a:spLocks noChangeArrowheads="1"/>
          </p:cNvSpPr>
          <p:nvPr/>
        </p:nvSpPr>
        <p:spPr bwMode="auto">
          <a:xfrm>
            <a:off x="3932964" y="5307270"/>
            <a:ext cx="2436702" cy="11416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146" name="Text Box 37"/>
          <p:cNvSpPr txBox="1">
            <a:spLocks noChangeArrowheads="1"/>
          </p:cNvSpPr>
          <p:nvPr/>
        </p:nvSpPr>
        <p:spPr bwMode="auto">
          <a:xfrm>
            <a:off x="1980993" y="5347922"/>
            <a:ext cx="6210764" cy="95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1400" b="1" dirty="0"/>
              <a:t>Кем я хочу быть и </a:t>
            </a:r>
          </a:p>
          <a:p>
            <a:pPr algn="ctr">
              <a:spcBef>
                <a:spcPct val="50000"/>
              </a:spcBef>
            </a:pPr>
            <a:r>
              <a:rPr lang="ru-RU" altLang="en-US" sz="1400" b="1" dirty="0"/>
              <a:t>кем реально могу </a:t>
            </a:r>
            <a:endParaRPr lang="en-GB" altLang="en-US" sz="1400" b="1" dirty="0"/>
          </a:p>
          <a:p>
            <a:pPr algn="ctr">
              <a:spcBef>
                <a:spcPct val="50000"/>
              </a:spcBef>
            </a:pPr>
            <a:r>
              <a:rPr lang="ru-RU" altLang="en-US" sz="1400" b="1" dirty="0"/>
              <a:t>или смогу быть</a:t>
            </a:r>
            <a:r>
              <a:rPr lang="en-GB" altLang="en-US" sz="1400" b="1" dirty="0"/>
              <a:t>?</a:t>
            </a:r>
            <a:endParaRPr lang="en-US" alt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78113" y="6448925"/>
            <a:ext cx="2450354" cy="232959"/>
          </a:xfrm>
        </p:spPr>
        <p:txBody>
          <a:bodyPr/>
          <a:lstStyle/>
          <a:p>
            <a:fld id="{3DA35F7F-ABC3-46AB-86AB-96B78BCC4ED1}" type="slidenum">
              <a:rPr lang="en-GB" smtClean="0"/>
              <a:t>3</a:t>
            </a:fld>
            <a:endParaRPr lang="en-GB"/>
          </a:p>
        </p:txBody>
      </p:sp>
      <p:pic>
        <p:nvPicPr>
          <p:cNvPr id="29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7" y="1566640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003861" y="3579067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14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3_etap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3342" y="1402267"/>
            <a:ext cx="7461348" cy="4733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ctr">
              <a:defRPr sz="5400">
                <a:solidFill>
                  <a:srgbClr val="212121"/>
                </a:solidFill>
                <a:latin typeface="STBaoli-SC-Regular"/>
                <a:ea typeface="STBaoli-SC-Regular"/>
                <a:cs typeface="STBaoli-SC-Regular"/>
                <a:sym typeface="STBaoli-SC-Regular"/>
              </a:defRPr>
            </a:lvl1pPr>
          </a:lstStyle>
          <a:p>
            <a:r>
              <a:t>КАК ЭТО РАБОТАЕТ</a:t>
            </a:r>
          </a:p>
        </p:txBody>
      </p:sp>
      <p:pic>
        <p:nvPicPr>
          <p:cNvPr id="15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0332" y="1692176"/>
            <a:ext cx="937617" cy="937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25168" y="3300634"/>
            <a:ext cx="1009055" cy="937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7863" y="4955976"/>
            <a:ext cx="1026914" cy="785813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4100779" y="1584064"/>
            <a:ext cx="3990443" cy="1153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Делаем экспресс-диагностику.</a:t>
            </a:r>
          </a:p>
          <a:p>
            <a: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sz="1406"/>
              <a:t>Диагностика позволяет точно понять реальное положение дел в компании. По результатам мы присваиваем компании рейтинг по версии PRO Альянс</a:t>
            </a:r>
          </a:p>
        </p:txBody>
      </p:sp>
      <p:sp>
        <p:nvSpPr>
          <p:cNvPr id="161" name="Shape 161"/>
          <p:cNvSpPr/>
          <p:nvPr/>
        </p:nvSpPr>
        <p:spPr>
          <a:xfrm>
            <a:off x="5175617" y="3324212"/>
            <a:ext cx="2805557" cy="721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Готовим план развития, устранения проблем и вывода компании на новый уровень.</a:t>
            </a:r>
          </a:p>
        </p:txBody>
      </p:sp>
      <p:sp>
        <p:nvSpPr>
          <p:cNvPr id="162" name="Shape 162"/>
          <p:cNvSpPr/>
          <p:nvPr/>
        </p:nvSpPr>
        <p:spPr>
          <a:xfrm>
            <a:off x="6563022" y="5472535"/>
            <a:ext cx="176856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>
                <a:solidFill>
                  <a:srgbClr val="212121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1406"/>
              <a:t>Воплощаем в жизнь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="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5342"/>
          </a:xfrm>
        </p:spPr>
        <p:txBody>
          <a:bodyPr>
            <a:normAutofit/>
          </a:bodyPr>
          <a:lstStyle/>
          <a:p>
            <a:r>
              <a:rPr lang="ru-RU" sz="2000" u="sng" dirty="0"/>
              <a:t>Ссылки на профильные статьи автора 2015 г</a:t>
            </a:r>
            <a:r>
              <a:rPr lang="ru-RU" sz="2000" dirty="0"/>
              <a:t>.</a:t>
            </a:r>
            <a:br>
              <a:rPr lang="en-GB" sz="2000" dirty="0"/>
            </a:br>
            <a:br>
              <a:rPr lang="en-GB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1. Почему российские банки пошли в разнос</a:t>
            </a:r>
            <a:br>
              <a:rPr lang="ru-RU" sz="1400" dirty="0"/>
            </a:br>
            <a:r>
              <a:rPr lang="ru-RU" sz="1400" u="sng" dirty="0">
                <a:hlinkClick r:id="rId2"/>
              </a:rPr>
              <a:t>http://secretmag.ru/articles/2015/08/13/ivkin/</a:t>
            </a:r>
            <a:br>
              <a:rPr lang="ru-RU" sz="1400" u="sng" dirty="0"/>
            </a:br>
            <a:br>
              <a:rPr lang="ru-RU" sz="1400" u="sng" dirty="0"/>
            </a:br>
            <a:r>
              <a:rPr lang="ru-RU" sz="2000" dirty="0"/>
              <a:t>2. «Половина российских компаний не имеет отношения к бизнесу»</a:t>
            </a:r>
            <a:br>
              <a:rPr lang="ru-RU" dirty="0"/>
            </a:br>
            <a:br>
              <a:rPr lang="ru-RU" sz="1400" dirty="0"/>
            </a:br>
            <a:r>
              <a:rPr lang="en-GB" sz="1400" dirty="0">
                <a:hlinkClick r:id="rId3"/>
              </a:rPr>
              <a:t>http://www.e-xecutive.ru/management/ceos/1984362-polovina-rossiiskih-kompanii-ne-imeet-otnosheniya-k-biznesu#comments</a:t>
            </a:r>
            <a:br>
              <a:rPr lang="ru-RU" sz="1400" dirty="0"/>
            </a:br>
            <a:br>
              <a:rPr lang="ru-RU" sz="1400" dirty="0"/>
            </a:br>
            <a:r>
              <a:rPr lang="ru-RU" sz="2000" dirty="0"/>
              <a:t>3. </a:t>
            </a:r>
            <a:r>
              <a:rPr lang="en-GB" sz="2000" dirty="0"/>
              <a:t>“</a:t>
            </a:r>
            <a:r>
              <a:rPr lang="ru-RU" sz="2000" dirty="0"/>
              <a:t>Антикризис среднего возраста</a:t>
            </a:r>
            <a:r>
              <a:rPr lang="en-GB" sz="2000" dirty="0"/>
              <a:t>”</a:t>
            </a:r>
            <a:br>
              <a:rPr lang="ru-RU" sz="1400" dirty="0"/>
            </a:br>
            <a:br>
              <a:rPr lang="ru-RU" sz="1400" dirty="0"/>
            </a:br>
            <a:r>
              <a:rPr lang="en-GB" sz="1400" dirty="0">
                <a:hlinkClick r:id="rId4"/>
              </a:rPr>
              <a:t>http://ko.ru/keys/item/130443-antikrizis-srednego-vozrasta</a:t>
            </a:r>
            <a:br>
              <a:rPr lang="ru-RU" sz="1400" dirty="0"/>
            </a:br>
            <a:br>
              <a:rPr lang="ru-RU" sz="1400" dirty="0"/>
            </a:br>
            <a:r>
              <a:rPr lang="ru-RU" sz="2000" dirty="0"/>
              <a:t>4. «Вводить для русских управляемую демократию – бред» </a:t>
            </a:r>
            <a:br>
              <a:rPr lang="ru-RU" sz="1400" dirty="0"/>
            </a:br>
            <a:r>
              <a:rPr lang="en-GB" sz="1400" dirty="0">
                <a:hlinkClick r:id="rId5"/>
              </a:rPr>
              <a:t>https://slon.ru/posts/53401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5</a:t>
            </a:r>
            <a:r>
              <a:rPr lang="ru-RU" sz="2200" dirty="0"/>
              <a:t>. Какой бизнес спасти можно, а какой уже обречен</a:t>
            </a:r>
            <a:br>
              <a:rPr lang="en-GB" sz="1400" dirty="0"/>
            </a:br>
            <a:br>
              <a:rPr lang="en-GB" sz="1400" dirty="0"/>
            </a:br>
            <a:r>
              <a:rPr lang="en-GB" sz="1400" dirty="0">
                <a:hlinkClick r:id="rId6"/>
              </a:rPr>
              <a:t>http://www.retail.ru/interviews/93228</a:t>
            </a:r>
            <a:br>
              <a:rPr lang="en-GB" sz="1400" dirty="0"/>
            </a:br>
            <a:br>
              <a:rPr lang="en-GB" sz="1400" dirty="0"/>
            </a:br>
            <a:br>
              <a:rPr lang="en-GB" sz="1400" dirty="0"/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884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="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138" y="7112712"/>
            <a:ext cx="9144000" cy="6687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по реальным компаниям по части диагностики, реструктуризации можно получить на почту указанную ниже</a:t>
            </a:r>
            <a:r>
              <a:rPr lang="de-DE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Оздоровление и развитие клиентов по системе Адизес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Евгений Ивкин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e.ivkin@rottaler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-fruchtsaft.de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Eugene.ivkin@adizes.com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http://russia.adizes.com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Ближайший семинар для руководителей и собственников 14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марта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Банковская и клиентская диагностика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</a:t>
            </a:r>
            <a:r>
              <a:rPr lang="de-DE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реструктуризация под результат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Eugene.ivkin@gmail.com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eivkin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@pro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alliance.com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www.pro-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alliance.com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342900" y="174625"/>
            <a:ext cx="10515600" cy="765175"/>
          </a:xfrm>
        </p:spPr>
        <p:txBody>
          <a:bodyPr>
            <a:normAutofit/>
          </a:bodyPr>
          <a:lstStyle/>
          <a:p>
            <a:r>
              <a:rPr lang="ru-RU" altLang="en-US" sz="2000" b="1" dirty="0"/>
              <a:t>Формирование ДНК банка</a:t>
            </a:r>
            <a:endParaRPr lang="en-GB" alt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722803" y="1409184"/>
            <a:ext cx="276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Суть ДНК </a:t>
            </a:r>
            <a:endParaRPr lang="en-GB" sz="2000" dirty="0"/>
          </a:p>
        </p:txBody>
      </p:sp>
      <p:sp>
        <p:nvSpPr>
          <p:cNvPr id="8" name="Oval 7"/>
          <p:cNvSpPr/>
          <p:nvPr/>
        </p:nvSpPr>
        <p:spPr>
          <a:xfrm>
            <a:off x="4158952" y="1809294"/>
            <a:ext cx="4038613" cy="4038613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814653" y="3035629"/>
            <a:ext cx="2934585" cy="158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en-US" dirty="0">
                <a:solidFill>
                  <a:schemeClr val="bg1"/>
                </a:solidFill>
              </a:rPr>
              <a:t>Пример</a:t>
            </a:r>
            <a:r>
              <a:rPr lang="de-DE" altLang="en-US" dirty="0">
                <a:solidFill>
                  <a:schemeClr val="bg1"/>
                </a:solidFill>
              </a:rPr>
              <a:t>: </a:t>
            </a:r>
          </a:p>
          <a:p>
            <a:pPr algn="ctr">
              <a:spcBef>
                <a:spcPct val="20000"/>
              </a:spcBef>
            </a:pPr>
            <a:endParaRPr lang="de-DE" altLang="en-US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altLang="en-US" dirty="0">
                <a:solidFill>
                  <a:schemeClr val="bg1"/>
                </a:solidFill>
              </a:rPr>
              <a:t>Самая быстрая скорость решения проблем и потребностей клиентов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23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342900" y="174625"/>
            <a:ext cx="10515600" cy="765175"/>
          </a:xfrm>
        </p:spPr>
        <p:txBody>
          <a:bodyPr>
            <a:normAutofit/>
          </a:bodyPr>
          <a:lstStyle/>
          <a:p>
            <a:r>
              <a:rPr lang="ru-RU" altLang="en-US" sz="2000" b="1" dirty="0"/>
              <a:t>Формирование ДНК банка</a:t>
            </a:r>
            <a:endParaRPr lang="en-GB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7175" y="692330"/>
            <a:ext cx="372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Детали  ДНК верхнего уровня </a:t>
            </a:r>
            <a:endParaRPr lang="en-GB" sz="2000" dirty="0"/>
          </a:p>
        </p:txBody>
      </p:sp>
      <p:sp>
        <p:nvSpPr>
          <p:cNvPr id="45" name="Slide Number Placeholder 1"/>
          <p:cNvSpPr txBox="1">
            <a:spLocks/>
          </p:cNvSpPr>
          <p:nvPr/>
        </p:nvSpPr>
        <p:spPr>
          <a:xfrm>
            <a:off x="9002246" y="6541173"/>
            <a:ext cx="2503953" cy="332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A35F7F-ABC3-46AB-86AB-96B78BCC4ED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982626" y="84416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05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36606" y="1133360"/>
            <a:ext cx="6328179" cy="5724640"/>
            <a:chOff x="3584419" y="833727"/>
            <a:chExt cx="6328179" cy="57246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19" y="833727"/>
              <a:ext cx="5718544" cy="5724640"/>
            </a:xfrm>
            <a:prstGeom prst="rect">
              <a:avLst/>
            </a:prstGeom>
          </p:spPr>
        </p:pic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123131" y="1880083"/>
              <a:ext cx="1949070" cy="69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ru-RU" altLang="en-US" sz="1200" dirty="0"/>
                <a:t>      Самые быстрые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   банковские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процессы</a:t>
              </a:r>
              <a:endParaRPr lang="en-US" altLang="en-US" sz="1200" dirty="0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5437846" y="1175981"/>
              <a:ext cx="2011690" cy="28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ru-RU" altLang="en-US" sz="1200" dirty="0"/>
                <a:t>Клиенты </a:t>
              </a:r>
            </a:p>
            <a:p>
              <a:pPr algn="ctr">
                <a:spcBef>
                  <a:spcPct val="20000"/>
                </a:spcBef>
              </a:pPr>
              <a:r>
                <a:rPr lang="ru-RU" altLang="en-US" sz="1200" dirty="0"/>
                <a:t>нам </a:t>
              </a:r>
            </a:p>
            <a:p>
              <a:pPr algn="ctr">
                <a:spcBef>
                  <a:spcPct val="20000"/>
                </a:spcBef>
              </a:pPr>
              <a:r>
                <a:rPr lang="ru-RU" altLang="en-US" sz="1200" dirty="0"/>
                <a:t>верят</a:t>
              </a:r>
              <a:endParaRPr lang="en-US" altLang="en-US" sz="1200" dirty="0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7013278" y="4869490"/>
              <a:ext cx="1823009" cy="675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У сотрудников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есть реальные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            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 полномочия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</a:t>
              </a:r>
              <a:endParaRPr lang="en-US" altLang="en-US" sz="1200" dirty="0"/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3645694" y="3248585"/>
              <a:ext cx="1505611" cy="89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ru-RU" altLang="en-US" sz="1200" dirty="0"/>
                <a:t> Самый быстрый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внутренний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процесс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  согласования</a:t>
              </a:r>
              <a:endParaRPr lang="en-US" altLang="en-US" sz="1200" dirty="0"/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6886188" y="1663192"/>
              <a:ext cx="2268407" cy="946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Сотрудники        </a:t>
              </a:r>
              <a:r>
                <a:rPr lang="en-US" altLang="en-US" sz="1200" dirty="0"/>
                <a:t>  </a:t>
              </a:r>
              <a:r>
                <a:rPr lang="ru-RU" altLang="en-US" sz="1200" dirty="0"/>
                <a:t> 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</a:t>
              </a:r>
              <a:r>
                <a:rPr lang="ru-RU" altLang="en-US" sz="1200" dirty="0">
                  <a:solidFill>
                    <a:schemeClr val="bg1"/>
                  </a:solidFill>
                </a:rPr>
                <a:t> .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реально     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</a:t>
              </a:r>
              <a:r>
                <a:rPr lang="en-US" altLang="en-US" sz="1200" dirty="0"/>
                <a:t> </a:t>
              </a:r>
              <a:r>
                <a:rPr lang="ru-RU" altLang="en-US" sz="1200" dirty="0">
                  <a:solidFill>
                    <a:schemeClr val="bg1"/>
                  </a:solidFill>
                </a:rPr>
                <a:t> .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отзывчивы  </a:t>
              </a:r>
              <a:r>
                <a:rPr lang="en-US" altLang="en-US" sz="1200" dirty="0"/>
                <a:t>  </a:t>
              </a:r>
              <a:r>
                <a:rPr lang="ru-RU" altLang="en-US" sz="1200" dirty="0"/>
                <a:t> 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к клиенту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 </a:t>
              </a:r>
              <a:r>
                <a:rPr lang="en-US" altLang="en-US" sz="1200" dirty="0"/>
                <a:t>  </a:t>
              </a:r>
              <a:r>
                <a:rPr lang="ru-RU" altLang="en-US" sz="1200" dirty="0"/>
                <a:t>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endParaRPr lang="en-US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932816" y="4693517"/>
              <a:ext cx="2218387" cy="1347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ru-RU" altLang="en-US" sz="1200" dirty="0"/>
                <a:t>Система 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обратной</a:t>
              </a:r>
              <a:endParaRPr lang="en-US" altLang="en-US" sz="1200" dirty="0"/>
            </a:p>
            <a:p>
              <a:pPr>
                <a:spcBef>
                  <a:spcPct val="20000"/>
                </a:spcBef>
              </a:pPr>
              <a:r>
                <a:rPr lang="en-US" altLang="en-US" sz="1200" dirty="0"/>
                <a:t>  </a:t>
              </a:r>
              <a:r>
                <a:rPr lang="ru-RU" altLang="en-US" sz="1200" dirty="0"/>
                <a:t>связи</a:t>
              </a:r>
              <a:r>
                <a:rPr lang="en-US" altLang="en-US" sz="1200" dirty="0"/>
                <a:t> </a:t>
              </a:r>
              <a:r>
                <a:rPr lang="ru-RU" altLang="en-US" sz="1200" dirty="0"/>
                <a:t>с клиентом     </a:t>
              </a:r>
            </a:p>
            <a:p>
              <a:pPr>
                <a:spcBef>
                  <a:spcPct val="20000"/>
                </a:spcBef>
              </a:pPr>
              <a:r>
                <a:rPr lang="en-US" altLang="en-US" sz="1200" dirty="0"/>
                <a:t>    </a:t>
              </a:r>
              <a:r>
                <a:rPr lang="ru-RU" altLang="en-US" sz="1200" dirty="0"/>
                <a:t> контролируется   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       владельцем или  </a:t>
              </a:r>
            </a:p>
            <a:p>
              <a:pPr>
                <a:spcBef>
                  <a:spcPct val="20000"/>
                </a:spcBef>
              </a:pPr>
              <a:r>
                <a:rPr lang="ru-RU" altLang="en-US" sz="1200" dirty="0"/>
                <a:t>              генеральным</a:t>
              </a:r>
              <a:endParaRPr lang="en-US" alt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7216" y="5665119"/>
              <a:ext cx="1987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Коллектив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живет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идеей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7690013" y="3157571"/>
              <a:ext cx="2222585" cy="1076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20000"/>
                </a:spcBef>
                <a:tabLst>
                  <a:tab pos="1371600" algn="l"/>
                </a:tabLst>
              </a:pPr>
              <a:r>
                <a:rPr lang="ru-RU" altLang="en-US" sz="1200" dirty="0"/>
                <a:t>Структура  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</a:p>
            <a:p>
              <a:pPr algn="r">
                <a:spcBef>
                  <a:spcPct val="20000"/>
                </a:spcBef>
                <a:tabLst>
                  <a:tab pos="1482725" algn="l"/>
                </a:tabLst>
              </a:pPr>
              <a:r>
                <a:rPr lang="ru-RU" altLang="en-US" sz="1200" dirty="0"/>
                <a:t>     компании живая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соответствует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поставленным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</a:p>
            <a:p>
              <a:pPr algn="r">
                <a:spcBef>
                  <a:spcPct val="20000"/>
                </a:spcBef>
              </a:pPr>
              <a:r>
                <a:rPr lang="ru-RU" altLang="en-US" sz="1200" dirty="0"/>
                <a:t>целям                </a:t>
              </a:r>
              <a:r>
                <a:rPr lang="ru-RU" altLang="en-US" sz="1200" dirty="0">
                  <a:solidFill>
                    <a:schemeClr val="bg1"/>
                  </a:solidFill>
                </a:rPr>
                <a:t>.</a:t>
              </a:r>
              <a:r>
                <a:rPr lang="ru-RU" altLang="en-US" sz="1200" dirty="0"/>
                <a:t> </a:t>
              </a:r>
              <a:endParaRPr lang="en-US" altLang="en-US" sz="12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968864" y="2164070"/>
              <a:ext cx="3063955" cy="306395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5387658" y="3010930"/>
              <a:ext cx="2226367" cy="1370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1000"/>
                </a:spcAft>
              </a:pPr>
              <a:r>
                <a:rPr lang="ru-RU" altLang="en-US" sz="1400" b="1" dirty="0">
                  <a:solidFill>
                    <a:schemeClr val="bg1"/>
                  </a:solidFill>
                </a:rPr>
                <a:t>Пример</a:t>
              </a:r>
              <a:r>
                <a:rPr lang="de-DE" altLang="en-US" sz="1400" dirty="0">
                  <a:solidFill>
                    <a:schemeClr val="bg1"/>
                  </a:solidFill>
                </a:rPr>
                <a:t>: </a:t>
              </a:r>
            </a:p>
            <a:p>
              <a:pPr algn="ctr">
                <a:spcBef>
                  <a:spcPct val="20000"/>
                </a:spcBef>
              </a:pPr>
              <a:r>
                <a:rPr lang="ru-RU" altLang="en-US" sz="1400" dirty="0">
                  <a:solidFill>
                    <a:schemeClr val="bg1"/>
                  </a:solidFill>
                </a:rPr>
                <a:t>Самая быстрая скорость решения проблем и потребностей клиентов</a:t>
              </a:r>
              <a:r>
                <a:rPr lang="en-US" altLang="en-US" sz="1400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46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428518" y="323038"/>
            <a:ext cx="11644884" cy="765175"/>
          </a:xfrm>
        </p:spPr>
        <p:txBody>
          <a:bodyPr>
            <a:normAutofit fontScale="90000"/>
          </a:bodyPr>
          <a:lstStyle/>
          <a:p>
            <a:r>
              <a:rPr lang="ru-RU" altLang="en-US" sz="2000" b="1" dirty="0"/>
              <a:t>Какие изменения в ДНК</a:t>
            </a:r>
            <a:r>
              <a:rPr lang="en-GB" altLang="en-US" sz="2000" b="1" dirty="0"/>
              <a:t>, </a:t>
            </a:r>
            <a:r>
              <a:rPr lang="ru-RU" altLang="en-US" sz="2000" b="1" dirty="0"/>
              <a:t>скорее всего, </a:t>
            </a:r>
            <a:r>
              <a:rPr lang="ru-RU" altLang="en-US" sz="2000" b="1" dirty="0">
                <a:solidFill>
                  <a:srgbClr val="FF0000"/>
                </a:solidFill>
              </a:rPr>
              <a:t>НЕ</a:t>
            </a:r>
            <a:r>
              <a:rPr lang="ru-RU" altLang="en-US" sz="2000" b="1" dirty="0"/>
              <a:t> могут произойти без долгосрочных изменений, </a:t>
            </a:r>
            <a:br>
              <a:rPr lang="ru-RU" altLang="en-US" sz="2000" b="1" dirty="0"/>
            </a:br>
            <a:r>
              <a:rPr lang="ru-RU" altLang="en-US" sz="2000" b="1" dirty="0"/>
              <a:t>и, скорее всего, фундаментальной реструктуризации</a:t>
            </a:r>
            <a:br>
              <a:rPr lang="ru-RU" altLang="en-US" sz="2000" b="1" dirty="0"/>
            </a:br>
            <a:br>
              <a:rPr lang="ru-RU" altLang="en-US" sz="2000" b="1" dirty="0"/>
            </a:br>
            <a:r>
              <a:rPr lang="ru-RU" altLang="en-US" sz="2000" b="1" dirty="0"/>
              <a:t> </a:t>
            </a:r>
            <a:endParaRPr lang="en-GB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47927" y="6437645"/>
            <a:ext cx="2743200" cy="365125"/>
          </a:xfrm>
        </p:spPr>
        <p:txBody>
          <a:bodyPr/>
          <a:lstStyle/>
          <a:p>
            <a:fld id="{3DA35F7F-ABC3-46AB-86AB-96B78BCC4ED1}" type="slidenum">
              <a:rPr lang="en-GB" smtClean="0">
                <a:latin typeface="+mj-lt"/>
              </a:rPr>
              <a:t>6</a:t>
            </a:fld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72" y="2021462"/>
            <a:ext cx="4526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Был</a:t>
            </a:r>
            <a:r>
              <a:rPr lang="de-DE" dirty="0">
                <a:latin typeface="+mj-lt"/>
              </a:rPr>
              <a:t>:</a:t>
            </a:r>
            <a:endParaRPr lang="ru-RU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</a:t>
            </a:r>
            <a:r>
              <a:rPr lang="de-DE" dirty="0">
                <a:latin typeface="+mj-lt"/>
              </a:rPr>
              <a:t>-</a:t>
            </a:r>
            <a:r>
              <a:rPr lang="ru-RU" dirty="0">
                <a:latin typeface="+mj-lt"/>
              </a:rPr>
              <a:t>пылесос 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Карманный банк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с удобными людьми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с акционером не верящим во все </a:t>
            </a:r>
            <a:r>
              <a:rPr lang="en-GB" dirty="0">
                <a:latin typeface="+mj-lt"/>
              </a:rPr>
              <a:t>“</a:t>
            </a:r>
            <a:r>
              <a:rPr lang="ru-RU" dirty="0">
                <a:latin typeface="+mj-lt"/>
              </a:rPr>
              <a:t>эти прозападные штучки</a:t>
            </a:r>
            <a:r>
              <a:rPr lang="de-DE" dirty="0">
                <a:latin typeface="+mj-lt"/>
              </a:rPr>
              <a:t>“</a:t>
            </a: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Коллективом с высоким уровнем внутренней политики</a:t>
            </a:r>
            <a:endParaRPr lang="en-GB" dirty="0">
              <a:latin typeface="+mj-lt"/>
            </a:endParaRPr>
          </a:p>
          <a:p>
            <a:pPr marL="342900" indent="-342900">
              <a:buAutoNum type="arabicPeriod"/>
            </a:pPr>
            <a:endParaRPr lang="en-GB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с еле работающей устарелой </a:t>
            </a:r>
            <a:r>
              <a:rPr lang="en-GB" dirty="0">
                <a:latin typeface="+mj-lt"/>
              </a:rPr>
              <a:t>IT </a:t>
            </a:r>
            <a:r>
              <a:rPr lang="ru-RU" dirty="0">
                <a:latin typeface="+mj-lt"/>
              </a:rPr>
              <a:t>платформой</a:t>
            </a:r>
            <a:endParaRPr lang="de-DE" dirty="0">
              <a:latin typeface="+mj-lt"/>
            </a:endParaRPr>
          </a:p>
          <a:p>
            <a:pPr marL="342900" indent="-342900">
              <a:buAutoNum type="arabicPeriod"/>
            </a:pP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3439" y="2095893"/>
            <a:ext cx="452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dirty="0">
                <a:latin typeface="+mj-lt"/>
              </a:rPr>
              <a:t> Стал</a:t>
            </a:r>
            <a:r>
              <a:rPr lang="en-GB" dirty="0">
                <a:latin typeface="+mj-lt"/>
              </a:rPr>
              <a:t>: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честный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клиенто</a:t>
            </a:r>
            <a:r>
              <a:rPr lang="de-DE" dirty="0">
                <a:latin typeface="+mj-lt"/>
              </a:rPr>
              <a:t>-</a:t>
            </a:r>
            <a:r>
              <a:rPr lang="ru-RU" dirty="0">
                <a:latin typeface="+mj-lt"/>
              </a:rPr>
              <a:t>ориентированный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профессиональный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Акционер решил быть другим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Банк с высоким уровнем доверия и уважения</a:t>
            </a:r>
          </a:p>
          <a:p>
            <a:pPr marL="342900" indent="-342900">
              <a:buAutoNum type="arabicPeriod"/>
            </a:pPr>
            <a:endParaRPr lang="ru-RU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+mj-lt"/>
              </a:rPr>
              <a:t>Высоко</a:t>
            </a:r>
            <a:r>
              <a:rPr lang="de-DE" dirty="0">
                <a:latin typeface="+mj-lt"/>
              </a:rPr>
              <a:t>-</a:t>
            </a:r>
            <a:r>
              <a:rPr lang="ru-RU" dirty="0">
                <a:latin typeface="+mj-lt"/>
              </a:rPr>
              <a:t>технологичный банк</a:t>
            </a:r>
            <a:endParaRPr lang="en-GB" dirty="0">
              <a:latin typeface="+mj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65666" y="1398977"/>
            <a:ext cx="2685448" cy="1848052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bg1"/>
                </a:solidFill>
                <a:latin typeface="+mj-lt"/>
              </a:rPr>
              <a:t>ДНК банка напрямую связано с ДНК акционера или долго</a:t>
            </a:r>
            <a:r>
              <a:rPr lang="de-DE" altLang="en-US" dirty="0">
                <a:solidFill>
                  <a:schemeClr val="bg1"/>
                </a:solidFill>
                <a:latin typeface="+mj-lt"/>
              </a:rPr>
              <a:t>-</a:t>
            </a:r>
            <a:r>
              <a:rPr lang="ru-RU" altLang="en-US" dirty="0">
                <a:solidFill>
                  <a:schemeClr val="bg1"/>
                </a:solidFill>
                <a:latin typeface="+mj-lt"/>
              </a:rPr>
              <a:t>срочного генерального директора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77950" y="3370925"/>
            <a:ext cx="2714423" cy="2723949"/>
          </a:xfrm>
          <a:custGeom>
            <a:avLst/>
            <a:gdLst>
              <a:gd name="connsiteX0" fmla="*/ 0 w 2714423"/>
              <a:gd name="connsiteY0" fmla="*/ 96252 h 2723949"/>
              <a:gd name="connsiteX1" fmla="*/ 57752 w 2714423"/>
              <a:gd name="connsiteY1" fmla="*/ 67376 h 2723949"/>
              <a:gd name="connsiteX2" fmla="*/ 144379 w 2714423"/>
              <a:gd name="connsiteY2" fmla="*/ 19250 h 2723949"/>
              <a:gd name="connsiteX3" fmla="*/ 182880 w 2714423"/>
              <a:gd name="connsiteY3" fmla="*/ 9625 h 2723949"/>
              <a:gd name="connsiteX4" fmla="*/ 211756 w 2714423"/>
              <a:gd name="connsiteY4" fmla="*/ 0 h 2723949"/>
              <a:gd name="connsiteX5" fmla="*/ 346510 w 2714423"/>
              <a:gd name="connsiteY5" fmla="*/ 9625 h 2723949"/>
              <a:gd name="connsiteX6" fmla="*/ 375386 w 2714423"/>
              <a:gd name="connsiteY6" fmla="*/ 28875 h 2723949"/>
              <a:gd name="connsiteX7" fmla="*/ 404261 w 2714423"/>
              <a:gd name="connsiteY7" fmla="*/ 38501 h 2723949"/>
              <a:gd name="connsiteX8" fmla="*/ 423512 w 2714423"/>
              <a:gd name="connsiteY8" fmla="*/ 77002 h 2723949"/>
              <a:gd name="connsiteX9" fmla="*/ 442762 w 2714423"/>
              <a:gd name="connsiteY9" fmla="*/ 105878 h 2723949"/>
              <a:gd name="connsiteX10" fmla="*/ 452388 w 2714423"/>
              <a:gd name="connsiteY10" fmla="*/ 144379 h 2723949"/>
              <a:gd name="connsiteX11" fmla="*/ 442762 w 2714423"/>
              <a:gd name="connsiteY11" fmla="*/ 385010 h 2723949"/>
              <a:gd name="connsiteX12" fmla="*/ 433137 w 2714423"/>
              <a:gd name="connsiteY12" fmla="*/ 423511 h 2723949"/>
              <a:gd name="connsiteX13" fmla="*/ 413887 w 2714423"/>
              <a:gd name="connsiteY13" fmla="*/ 452387 h 2723949"/>
              <a:gd name="connsiteX14" fmla="*/ 240632 w 2714423"/>
              <a:gd name="connsiteY14" fmla="*/ 442762 h 2723949"/>
              <a:gd name="connsiteX15" fmla="*/ 250257 w 2714423"/>
              <a:gd name="connsiteY15" fmla="*/ 413886 h 2723949"/>
              <a:gd name="connsiteX16" fmla="*/ 317634 w 2714423"/>
              <a:gd name="connsiteY16" fmla="*/ 327259 h 2723949"/>
              <a:gd name="connsiteX17" fmla="*/ 385011 w 2714423"/>
              <a:gd name="connsiteY17" fmla="*/ 279132 h 2723949"/>
              <a:gd name="connsiteX18" fmla="*/ 442762 w 2714423"/>
              <a:gd name="connsiteY18" fmla="*/ 240631 h 2723949"/>
              <a:gd name="connsiteX19" fmla="*/ 471638 w 2714423"/>
              <a:gd name="connsiteY19" fmla="*/ 221381 h 2723949"/>
              <a:gd name="connsiteX20" fmla="*/ 519765 w 2714423"/>
              <a:gd name="connsiteY20" fmla="*/ 202130 h 2723949"/>
              <a:gd name="connsiteX21" fmla="*/ 654518 w 2714423"/>
              <a:gd name="connsiteY21" fmla="*/ 221381 h 2723949"/>
              <a:gd name="connsiteX22" fmla="*/ 673769 w 2714423"/>
              <a:gd name="connsiteY22" fmla="*/ 250256 h 2723949"/>
              <a:gd name="connsiteX23" fmla="*/ 721895 w 2714423"/>
              <a:gd name="connsiteY23" fmla="*/ 279132 h 2723949"/>
              <a:gd name="connsiteX24" fmla="*/ 770021 w 2714423"/>
              <a:gd name="connsiteY24" fmla="*/ 317633 h 2723949"/>
              <a:gd name="connsiteX25" fmla="*/ 798897 w 2714423"/>
              <a:gd name="connsiteY25" fmla="*/ 336884 h 2723949"/>
              <a:gd name="connsiteX26" fmla="*/ 847023 w 2714423"/>
              <a:gd name="connsiteY26" fmla="*/ 413886 h 2723949"/>
              <a:gd name="connsiteX27" fmla="*/ 875899 w 2714423"/>
              <a:gd name="connsiteY27" fmla="*/ 433136 h 2723949"/>
              <a:gd name="connsiteX28" fmla="*/ 924026 w 2714423"/>
              <a:gd name="connsiteY28" fmla="*/ 519764 h 2723949"/>
              <a:gd name="connsiteX29" fmla="*/ 933651 w 2714423"/>
              <a:gd name="connsiteY29" fmla="*/ 587141 h 2723949"/>
              <a:gd name="connsiteX30" fmla="*/ 924026 w 2714423"/>
              <a:gd name="connsiteY30" fmla="*/ 741145 h 2723949"/>
              <a:gd name="connsiteX31" fmla="*/ 837398 w 2714423"/>
              <a:gd name="connsiteY31" fmla="*/ 885524 h 2723949"/>
              <a:gd name="connsiteX32" fmla="*/ 770021 w 2714423"/>
              <a:gd name="connsiteY32" fmla="*/ 924025 h 2723949"/>
              <a:gd name="connsiteX33" fmla="*/ 664143 w 2714423"/>
              <a:gd name="connsiteY33" fmla="*/ 818147 h 2723949"/>
              <a:gd name="connsiteX34" fmla="*/ 644893 w 2714423"/>
              <a:gd name="connsiteY34" fmla="*/ 789271 h 2723949"/>
              <a:gd name="connsiteX35" fmla="*/ 625642 w 2714423"/>
              <a:gd name="connsiteY35" fmla="*/ 731520 h 2723949"/>
              <a:gd name="connsiteX36" fmla="*/ 654518 w 2714423"/>
              <a:gd name="connsiteY36" fmla="*/ 654518 h 2723949"/>
              <a:gd name="connsiteX37" fmla="*/ 673769 w 2714423"/>
              <a:gd name="connsiteY37" fmla="*/ 625642 h 2723949"/>
              <a:gd name="connsiteX38" fmla="*/ 702645 w 2714423"/>
              <a:gd name="connsiteY38" fmla="*/ 548640 h 2723949"/>
              <a:gd name="connsiteX39" fmla="*/ 750771 w 2714423"/>
              <a:gd name="connsiteY39" fmla="*/ 490888 h 2723949"/>
              <a:gd name="connsiteX40" fmla="*/ 779647 w 2714423"/>
              <a:gd name="connsiteY40" fmla="*/ 471638 h 2723949"/>
              <a:gd name="connsiteX41" fmla="*/ 924026 w 2714423"/>
              <a:gd name="connsiteY41" fmla="*/ 452387 h 2723949"/>
              <a:gd name="connsiteX42" fmla="*/ 1001028 w 2714423"/>
              <a:gd name="connsiteY42" fmla="*/ 433136 h 2723949"/>
              <a:gd name="connsiteX43" fmla="*/ 1039529 w 2714423"/>
              <a:gd name="connsiteY43" fmla="*/ 423511 h 2723949"/>
              <a:gd name="connsiteX44" fmla="*/ 1232034 w 2714423"/>
              <a:gd name="connsiteY44" fmla="*/ 433136 h 2723949"/>
              <a:gd name="connsiteX45" fmla="*/ 1280160 w 2714423"/>
              <a:gd name="connsiteY45" fmla="*/ 462012 h 2723949"/>
              <a:gd name="connsiteX46" fmla="*/ 1376413 w 2714423"/>
              <a:gd name="connsiteY46" fmla="*/ 500513 h 2723949"/>
              <a:gd name="connsiteX47" fmla="*/ 1443790 w 2714423"/>
              <a:gd name="connsiteY47" fmla="*/ 587141 h 2723949"/>
              <a:gd name="connsiteX48" fmla="*/ 1501541 w 2714423"/>
              <a:gd name="connsiteY48" fmla="*/ 654518 h 2723949"/>
              <a:gd name="connsiteX49" fmla="*/ 1501541 w 2714423"/>
              <a:gd name="connsiteY49" fmla="*/ 856648 h 2723949"/>
              <a:gd name="connsiteX50" fmla="*/ 1491916 w 2714423"/>
              <a:gd name="connsiteY50" fmla="*/ 895149 h 2723949"/>
              <a:gd name="connsiteX51" fmla="*/ 1463040 w 2714423"/>
              <a:gd name="connsiteY51" fmla="*/ 952901 h 2723949"/>
              <a:gd name="connsiteX52" fmla="*/ 1366788 w 2714423"/>
              <a:gd name="connsiteY52" fmla="*/ 1106905 h 2723949"/>
              <a:gd name="connsiteX53" fmla="*/ 1260910 w 2714423"/>
              <a:gd name="connsiteY53" fmla="*/ 1155031 h 2723949"/>
              <a:gd name="connsiteX54" fmla="*/ 1183908 w 2714423"/>
              <a:gd name="connsiteY54" fmla="*/ 1174282 h 2723949"/>
              <a:gd name="connsiteX55" fmla="*/ 1145407 w 2714423"/>
              <a:gd name="connsiteY55" fmla="*/ 1155031 h 2723949"/>
              <a:gd name="connsiteX56" fmla="*/ 1126156 w 2714423"/>
              <a:gd name="connsiteY56" fmla="*/ 1116530 h 2723949"/>
              <a:gd name="connsiteX57" fmla="*/ 1183908 w 2714423"/>
              <a:gd name="connsiteY57" fmla="*/ 866273 h 2723949"/>
              <a:gd name="connsiteX58" fmla="*/ 1222409 w 2714423"/>
              <a:gd name="connsiteY58" fmla="*/ 847023 h 2723949"/>
              <a:gd name="connsiteX59" fmla="*/ 1299411 w 2714423"/>
              <a:gd name="connsiteY59" fmla="*/ 789271 h 2723949"/>
              <a:gd name="connsiteX60" fmla="*/ 1328287 w 2714423"/>
              <a:gd name="connsiteY60" fmla="*/ 760395 h 2723949"/>
              <a:gd name="connsiteX61" fmla="*/ 1414914 w 2714423"/>
              <a:gd name="connsiteY61" fmla="*/ 731520 h 2723949"/>
              <a:gd name="connsiteX62" fmla="*/ 1482291 w 2714423"/>
              <a:gd name="connsiteY62" fmla="*/ 702644 h 2723949"/>
              <a:gd name="connsiteX63" fmla="*/ 1559293 w 2714423"/>
              <a:gd name="connsiteY63" fmla="*/ 693019 h 2723949"/>
              <a:gd name="connsiteX64" fmla="*/ 1626670 w 2714423"/>
              <a:gd name="connsiteY64" fmla="*/ 683393 h 2723949"/>
              <a:gd name="connsiteX65" fmla="*/ 1732548 w 2714423"/>
              <a:gd name="connsiteY65" fmla="*/ 693019 h 2723949"/>
              <a:gd name="connsiteX66" fmla="*/ 1809550 w 2714423"/>
              <a:gd name="connsiteY66" fmla="*/ 741145 h 2723949"/>
              <a:gd name="connsiteX67" fmla="*/ 1886552 w 2714423"/>
              <a:gd name="connsiteY67" fmla="*/ 837398 h 2723949"/>
              <a:gd name="connsiteX68" fmla="*/ 1925053 w 2714423"/>
              <a:gd name="connsiteY68" fmla="*/ 904774 h 2723949"/>
              <a:gd name="connsiteX69" fmla="*/ 1963554 w 2714423"/>
              <a:gd name="connsiteY69" fmla="*/ 952901 h 2723949"/>
              <a:gd name="connsiteX70" fmla="*/ 1973179 w 2714423"/>
              <a:gd name="connsiteY70" fmla="*/ 1010652 h 2723949"/>
              <a:gd name="connsiteX71" fmla="*/ 1992430 w 2714423"/>
              <a:gd name="connsiteY71" fmla="*/ 1097280 h 2723949"/>
              <a:gd name="connsiteX72" fmla="*/ 1963554 w 2714423"/>
              <a:gd name="connsiteY72" fmla="*/ 1501541 h 2723949"/>
              <a:gd name="connsiteX73" fmla="*/ 1944303 w 2714423"/>
              <a:gd name="connsiteY73" fmla="*/ 1549667 h 2723949"/>
              <a:gd name="connsiteX74" fmla="*/ 1780674 w 2714423"/>
              <a:gd name="connsiteY74" fmla="*/ 1722922 h 2723949"/>
              <a:gd name="connsiteX75" fmla="*/ 1626670 w 2714423"/>
              <a:gd name="connsiteY75" fmla="*/ 1867301 h 2723949"/>
              <a:gd name="connsiteX76" fmla="*/ 1540042 w 2714423"/>
              <a:gd name="connsiteY76" fmla="*/ 1905802 h 2723949"/>
              <a:gd name="connsiteX77" fmla="*/ 1472666 w 2714423"/>
              <a:gd name="connsiteY77" fmla="*/ 1963553 h 2723949"/>
              <a:gd name="connsiteX78" fmla="*/ 1232034 w 2714423"/>
              <a:gd name="connsiteY78" fmla="*/ 2011680 h 2723949"/>
              <a:gd name="connsiteX79" fmla="*/ 933651 w 2714423"/>
              <a:gd name="connsiteY79" fmla="*/ 1992429 h 2723949"/>
              <a:gd name="connsiteX80" fmla="*/ 885525 w 2714423"/>
              <a:gd name="connsiteY80" fmla="*/ 1973179 h 2723949"/>
              <a:gd name="connsiteX81" fmla="*/ 856649 w 2714423"/>
              <a:gd name="connsiteY81" fmla="*/ 1944303 h 2723949"/>
              <a:gd name="connsiteX82" fmla="*/ 818148 w 2714423"/>
              <a:gd name="connsiteY82" fmla="*/ 1886551 h 2723949"/>
              <a:gd name="connsiteX83" fmla="*/ 856649 w 2714423"/>
              <a:gd name="connsiteY83" fmla="*/ 1761423 h 2723949"/>
              <a:gd name="connsiteX84" fmla="*/ 962527 w 2714423"/>
              <a:gd name="connsiteY84" fmla="*/ 1674795 h 2723949"/>
              <a:gd name="connsiteX85" fmla="*/ 1126156 w 2714423"/>
              <a:gd name="connsiteY85" fmla="*/ 1559292 h 2723949"/>
              <a:gd name="connsiteX86" fmla="*/ 1260910 w 2714423"/>
              <a:gd name="connsiteY86" fmla="*/ 1540042 h 2723949"/>
              <a:gd name="connsiteX87" fmla="*/ 1511167 w 2714423"/>
              <a:gd name="connsiteY87" fmla="*/ 1559292 h 2723949"/>
              <a:gd name="connsiteX88" fmla="*/ 1607419 w 2714423"/>
              <a:gd name="connsiteY88" fmla="*/ 1607419 h 2723949"/>
              <a:gd name="connsiteX89" fmla="*/ 1713297 w 2714423"/>
              <a:gd name="connsiteY89" fmla="*/ 1694046 h 2723949"/>
              <a:gd name="connsiteX90" fmla="*/ 1780674 w 2714423"/>
              <a:gd name="connsiteY90" fmla="*/ 1799924 h 2723949"/>
              <a:gd name="connsiteX91" fmla="*/ 1819175 w 2714423"/>
              <a:gd name="connsiteY91" fmla="*/ 1867301 h 2723949"/>
              <a:gd name="connsiteX92" fmla="*/ 1848051 w 2714423"/>
              <a:gd name="connsiteY92" fmla="*/ 1973179 h 2723949"/>
              <a:gd name="connsiteX93" fmla="*/ 1838426 w 2714423"/>
              <a:gd name="connsiteY93" fmla="*/ 2175309 h 2723949"/>
              <a:gd name="connsiteX94" fmla="*/ 1819175 w 2714423"/>
              <a:gd name="connsiteY94" fmla="*/ 2223435 h 2723949"/>
              <a:gd name="connsiteX95" fmla="*/ 1694047 w 2714423"/>
              <a:gd name="connsiteY95" fmla="*/ 2338939 h 2723949"/>
              <a:gd name="connsiteX96" fmla="*/ 1549668 w 2714423"/>
              <a:gd name="connsiteY96" fmla="*/ 2377440 h 2723949"/>
              <a:gd name="connsiteX97" fmla="*/ 1366788 w 2714423"/>
              <a:gd name="connsiteY97" fmla="*/ 2406315 h 2723949"/>
              <a:gd name="connsiteX98" fmla="*/ 1097280 w 2714423"/>
              <a:gd name="connsiteY98" fmla="*/ 2377440 h 2723949"/>
              <a:gd name="connsiteX99" fmla="*/ 1068405 w 2714423"/>
              <a:gd name="connsiteY99" fmla="*/ 2281187 h 2723949"/>
              <a:gd name="connsiteX100" fmla="*/ 1106906 w 2714423"/>
              <a:gd name="connsiteY100" fmla="*/ 2079056 h 2723949"/>
              <a:gd name="connsiteX101" fmla="*/ 1183908 w 2714423"/>
              <a:gd name="connsiteY101" fmla="*/ 1992429 h 2723949"/>
              <a:gd name="connsiteX102" fmla="*/ 1357162 w 2714423"/>
              <a:gd name="connsiteY102" fmla="*/ 1857675 h 2723949"/>
              <a:gd name="connsiteX103" fmla="*/ 1463040 w 2714423"/>
              <a:gd name="connsiteY103" fmla="*/ 1819174 h 2723949"/>
              <a:gd name="connsiteX104" fmla="*/ 1684421 w 2714423"/>
              <a:gd name="connsiteY104" fmla="*/ 1771048 h 2723949"/>
              <a:gd name="connsiteX105" fmla="*/ 1857676 w 2714423"/>
              <a:gd name="connsiteY105" fmla="*/ 1809549 h 2723949"/>
              <a:gd name="connsiteX106" fmla="*/ 1944303 w 2714423"/>
              <a:gd name="connsiteY106" fmla="*/ 1848050 h 2723949"/>
              <a:gd name="connsiteX107" fmla="*/ 2204186 w 2714423"/>
              <a:gd name="connsiteY107" fmla="*/ 2050181 h 2723949"/>
              <a:gd name="connsiteX108" fmla="*/ 2261937 w 2714423"/>
              <a:gd name="connsiteY108" fmla="*/ 2117558 h 2723949"/>
              <a:gd name="connsiteX109" fmla="*/ 2329314 w 2714423"/>
              <a:gd name="connsiteY109" fmla="*/ 2233061 h 2723949"/>
              <a:gd name="connsiteX110" fmla="*/ 2338939 w 2714423"/>
              <a:gd name="connsiteY110" fmla="*/ 2319688 h 2723949"/>
              <a:gd name="connsiteX111" fmla="*/ 2367815 w 2714423"/>
              <a:gd name="connsiteY111" fmla="*/ 2367814 h 2723949"/>
              <a:gd name="connsiteX112" fmla="*/ 2358190 w 2714423"/>
              <a:gd name="connsiteY112" fmla="*/ 2560320 h 2723949"/>
              <a:gd name="connsiteX113" fmla="*/ 2348565 w 2714423"/>
              <a:gd name="connsiteY113" fmla="*/ 2598821 h 2723949"/>
              <a:gd name="connsiteX114" fmla="*/ 2233061 w 2714423"/>
              <a:gd name="connsiteY114" fmla="*/ 2704699 h 2723949"/>
              <a:gd name="connsiteX115" fmla="*/ 2175310 w 2714423"/>
              <a:gd name="connsiteY115" fmla="*/ 2723949 h 2723949"/>
              <a:gd name="connsiteX116" fmla="*/ 2079057 w 2714423"/>
              <a:gd name="connsiteY116" fmla="*/ 2704699 h 2723949"/>
              <a:gd name="connsiteX117" fmla="*/ 2069432 w 2714423"/>
              <a:gd name="connsiteY117" fmla="*/ 2656572 h 2723949"/>
              <a:gd name="connsiteX118" fmla="*/ 2059807 w 2714423"/>
              <a:gd name="connsiteY118" fmla="*/ 2579570 h 2723949"/>
              <a:gd name="connsiteX119" fmla="*/ 2088682 w 2714423"/>
              <a:gd name="connsiteY119" fmla="*/ 2444816 h 2723949"/>
              <a:gd name="connsiteX120" fmla="*/ 2204186 w 2714423"/>
              <a:gd name="connsiteY120" fmla="*/ 2290812 h 2723949"/>
              <a:gd name="connsiteX121" fmla="*/ 2213811 w 2714423"/>
              <a:gd name="connsiteY121" fmla="*/ 2261936 h 2723949"/>
              <a:gd name="connsiteX122" fmla="*/ 2281188 w 2714423"/>
              <a:gd name="connsiteY122" fmla="*/ 2184934 h 2723949"/>
              <a:gd name="connsiteX123" fmla="*/ 2300438 w 2714423"/>
              <a:gd name="connsiteY123" fmla="*/ 2156059 h 2723949"/>
              <a:gd name="connsiteX124" fmla="*/ 2358190 w 2714423"/>
              <a:gd name="connsiteY124" fmla="*/ 2088682 h 2723949"/>
              <a:gd name="connsiteX125" fmla="*/ 2367815 w 2714423"/>
              <a:gd name="connsiteY125" fmla="*/ 2030930 h 2723949"/>
              <a:gd name="connsiteX126" fmla="*/ 2377440 w 2714423"/>
              <a:gd name="connsiteY126" fmla="*/ 2002054 h 2723949"/>
              <a:gd name="connsiteX127" fmla="*/ 2406316 w 2714423"/>
              <a:gd name="connsiteY127" fmla="*/ 1742172 h 2723949"/>
              <a:gd name="connsiteX128" fmla="*/ 2425567 w 2714423"/>
              <a:gd name="connsiteY128" fmla="*/ 1636294 h 2723949"/>
              <a:gd name="connsiteX129" fmla="*/ 2435192 w 2714423"/>
              <a:gd name="connsiteY129" fmla="*/ 1597793 h 2723949"/>
              <a:gd name="connsiteX130" fmla="*/ 2492943 w 2714423"/>
              <a:gd name="connsiteY130" fmla="*/ 1568918 h 2723949"/>
              <a:gd name="connsiteX131" fmla="*/ 2589196 w 2714423"/>
              <a:gd name="connsiteY131" fmla="*/ 1491915 h 2723949"/>
              <a:gd name="connsiteX132" fmla="*/ 2637322 w 2714423"/>
              <a:gd name="connsiteY132" fmla="*/ 1414913 h 2723949"/>
              <a:gd name="connsiteX133" fmla="*/ 2666198 w 2714423"/>
              <a:gd name="connsiteY133" fmla="*/ 1366787 h 2723949"/>
              <a:gd name="connsiteX134" fmla="*/ 2714325 w 2714423"/>
              <a:gd name="connsiteY134" fmla="*/ 1337911 h 27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714423" h="2723949">
                <a:moveTo>
                  <a:pt x="0" y="96252"/>
                </a:moveTo>
                <a:cubicBezTo>
                  <a:pt x="19251" y="86627"/>
                  <a:pt x="38857" y="77682"/>
                  <a:pt x="57752" y="67376"/>
                </a:cubicBezTo>
                <a:cubicBezTo>
                  <a:pt x="84700" y="52677"/>
                  <a:pt x="114825" y="30333"/>
                  <a:pt x="144379" y="19250"/>
                </a:cubicBezTo>
                <a:cubicBezTo>
                  <a:pt x="156765" y="14605"/>
                  <a:pt x="170160" y="13259"/>
                  <a:pt x="182880" y="9625"/>
                </a:cubicBezTo>
                <a:cubicBezTo>
                  <a:pt x="192636" y="6838"/>
                  <a:pt x="202131" y="3208"/>
                  <a:pt x="211756" y="0"/>
                </a:cubicBezTo>
                <a:cubicBezTo>
                  <a:pt x="256674" y="3208"/>
                  <a:pt x="302163" y="1799"/>
                  <a:pt x="346510" y="9625"/>
                </a:cubicBezTo>
                <a:cubicBezTo>
                  <a:pt x="357902" y="11635"/>
                  <a:pt x="365039" y="23702"/>
                  <a:pt x="375386" y="28875"/>
                </a:cubicBezTo>
                <a:cubicBezTo>
                  <a:pt x="384461" y="33412"/>
                  <a:pt x="394636" y="35292"/>
                  <a:pt x="404261" y="38501"/>
                </a:cubicBezTo>
                <a:cubicBezTo>
                  <a:pt x="410678" y="51335"/>
                  <a:pt x="416393" y="64544"/>
                  <a:pt x="423512" y="77002"/>
                </a:cubicBezTo>
                <a:cubicBezTo>
                  <a:pt x="429251" y="87046"/>
                  <a:pt x="438205" y="95245"/>
                  <a:pt x="442762" y="105878"/>
                </a:cubicBezTo>
                <a:cubicBezTo>
                  <a:pt x="447973" y="118037"/>
                  <a:pt x="449179" y="131545"/>
                  <a:pt x="452388" y="144379"/>
                </a:cubicBezTo>
                <a:cubicBezTo>
                  <a:pt x="449179" y="224589"/>
                  <a:pt x="448285" y="304926"/>
                  <a:pt x="442762" y="385010"/>
                </a:cubicBezTo>
                <a:cubicBezTo>
                  <a:pt x="441852" y="398207"/>
                  <a:pt x="438348" y="411352"/>
                  <a:pt x="433137" y="423511"/>
                </a:cubicBezTo>
                <a:cubicBezTo>
                  <a:pt x="428580" y="434144"/>
                  <a:pt x="420304" y="442762"/>
                  <a:pt x="413887" y="452387"/>
                </a:cubicBezTo>
                <a:cubicBezTo>
                  <a:pt x="356135" y="449179"/>
                  <a:pt x="296935" y="456010"/>
                  <a:pt x="240632" y="442762"/>
                </a:cubicBezTo>
                <a:cubicBezTo>
                  <a:pt x="230756" y="440438"/>
                  <a:pt x="244629" y="422328"/>
                  <a:pt x="250257" y="413886"/>
                </a:cubicBezTo>
                <a:cubicBezTo>
                  <a:pt x="270549" y="383448"/>
                  <a:pt x="297342" y="357697"/>
                  <a:pt x="317634" y="327259"/>
                </a:cubicBezTo>
                <a:cubicBezTo>
                  <a:pt x="352475" y="274998"/>
                  <a:pt x="317174" y="316135"/>
                  <a:pt x="385011" y="279132"/>
                </a:cubicBezTo>
                <a:cubicBezTo>
                  <a:pt x="405322" y="268053"/>
                  <a:pt x="423512" y="253465"/>
                  <a:pt x="442762" y="240631"/>
                </a:cubicBezTo>
                <a:cubicBezTo>
                  <a:pt x="452387" y="234214"/>
                  <a:pt x="460897" y="225677"/>
                  <a:pt x="471638" y="221381"/>
                </a:cubicBezTo>
                <a:lnTo>
                  <a:pt x="519765" y="202130"/>
                </a:lnTo>
                <a:cubicBezTo>
                  <a:pt x="564683" y="208547"/>
                  <a:pt x="611210" y="207847"/>
                  <a:pt x="654518" y="221381"/>
                </a:cubicBezTo>
                <a:cubicBezTo>
                  <a:pt x="665559" y="224831"/>
                  <a:pt x="664986" y="242728"/>
                  <a:pt x="673769" y="250256"/>
                </a:cubicBezTo>
                <a:cubicBezTo>
                  <a:pt x="687973" y="262431"/>
                  <a:pt x="706569" y="268404"/>
                  <a:pt x="721895" y="279132"/>
                </a:cubicBezTo>
                <a:cubicBezTo>
                  <a:pt x="738725" y="290913"/>
                  <a:pt x="753586" y="305307"/>
                  <a:pt x="770021" y="317633"/>
                </a:cubicBezTo>
                <a:cubicBezTo>
                  <a:pt x="779276" y="324574"/>
                  <a:pt x="790717" y="328704"/>
                  <a:pt x="798897" y="336884"/>
                </a:cubicBezTo>
                <a:cubicBezTo>
                  <a:pt x="892092" y="430079"/>
                  <a:pt x="770771" y="322384"/>
                  <a:pt x="847023" y="413886"/>
                </a:cubicBezTo>
                <a:cubicBezTo>
                  <a:pt x="854429" y="422773"/>
                  <a:pt x="866274" y="426719"/>
                  <a:pt x="875899" y="433136"/>
                </a:cubicBezTo>
                <a:cubicBezTo>
                  <a:pt x="882148" y="443551"/>
                  <a:pt x="919424" y="502889"/>
                  <a:pt x="924026" y="519764"/>
                </a:cubicBezTo>
                <a:cubicBezTo>
                  <a:pt x="929995" y="541652"/>
                  <a:pt x="930443" y="564682"/>
                  <a:pt x="933651" y="587141"/>
                </a:cubicBezTo>
                <a:cubicBezTo>
                  <a:pt x="930443" y="638476"/>
                  <a:pt x="932839" y="690471"/>
                  <a:pt x="924026" y="741145"/>
                </a:cubicBezTo>
                <a:cubicBezTo>
                  <a:pt x="918283" y="774170"/>
                  <a:pt x="862841" y="872803"/>
                  <a:pt x="837398" y="885524"/>
                </a:cubicBezTo>
                <a:cubicBezTo>
                  <a:pt x="788550" y="909947"/>
                  <a:pt x="810836" y="896815"/>
                  <a:pt x="770021" y="924025"/>
                </a:cubicBezTo>
                <a:cubicBezTo>
                  <a:pt x="648727" y="829685"/>
                  <a:pt x="708909" y="896488"/>
                  <a:pt x="664143" y="818147"/>
                </a:cubicBezTo>
                <a:cubicBezTo>
                  <a:pt x="658404" y="808103"/>
                  <a:pt x="649591" y="799842"/>
                  <a:pt x="644893" y="789271"/>
                </a:cubicBezTo>
                <a:cubicBezTo>
                  <a:pt x="636652" y="770728"/>
                  <a:pt x="625642" y="731520"/>
                  <a:pt x="625642" y="731520"/>
                </a:cubicBezTo>
                <a:cubicBezTo>
                  <a:pt x="635267" y="705853"/>
                  <a:pt x="643174" y="679474"/>
                  <a:pt x="654518" y="654518"/>
                </a:cubicBezTo>
                <a:cubicBezTo>
                  <a:pt x="659305" y="643987"/>
                  <a:pt x="668596" y="635989"/>
                  <a:pt x="673769" y="625642"/>
                </a:cubicBezTo>
                <a:cubicBezTo>
                  <a:pt x="694782" y="583615"/>
                  <a:pt x="669536" y="600668"/>
                  <a:pt x="702645" y="548640"/>
                </a:cubicBezTo>
                <a:cubicBezTo>
                  <a:pt x="716098" y="527499"/>
                  <a:pt x="733052" y="508607"/>
                  <a:pt x="750771" y="490888"/>
                </a:cubicBezTo>
                <a:cubicBezTo>
                  <a:pt x="758951" y="482708"/>
                  <a:pt x="768673" y="475296"/>
                  <a:pt x="779647" y="471638"/>
                </a:cubicBezTo>
                <a:cubicBezTo>
                  <a:pt x="801256" y="464435"/>
                  <a:pt x="914471" y="453449"/>
                  <a:pt x="924026" y="452387"/>
                </a:cubicBezTo>
                <a:lnTo>
                  <a:pt x="1001028" y="433136"/>
                </a:lnTo>
                <a:lnTo>
                  <a:pt x="1039529" y="423511"/>
                </a:lnTo>
                <a:cubicBezTo>
                  <a:pt x="1103697" y="426719"/>
                  <a:pt x="1168592" y="422985"/>
                  <a:pt x="1232034" y="433136"/>
                </a:cubicBezTo>
                <a:cubicBezTo>
                  <a:pt x="1250507" y="436092"/>
                  <a:pt x="1263806" y="452926"/>
                  <a:pt x="1280160" y="462012"/>
                </a:cubicBezTo>
                <a:cubicBezTo>
                  <a:pt x="1322650" y="485618"/>
                  <a:pt x="1325075" y="483401"/>
                  <a:pt x="1376413" y="500513"/>
                </a:cubicBezTo>
                <a:cubicBezTo>
                  <a:pt x="1477572" y="601672"/>
                  <a:pt x="1354625" y="472500"/>
                  <a:pt x="1443790" y="587141"/>
                </a:cubicBezTo>
                <a:cubicBezTo>
                  <a:pt x="1552700" y="727169"/>
                  <a:pt x="1432560" y="551043"/>
                  <a:pt x="1501541" y="654518"/>
                </a:cubicBezTo>
                <a:cubicBezTo>
                  <a:pt x="1523291" y="741509"/>
                  <a:pt x="1516607" y="698463"/>
                  <a:pt x="1501541" y="856648"/>
                </a:cubicBezTo>
                <a:cubicBezTo>
                  <a:pt x="1500287" y="869817"/>
                  <a:pt x="1496829" y="882867"/>
                  <a:pt x="1491916" y="895149"/>
                </a:cubicBezTo>
                <a:cubicBezTo>
                  <a:pt x="1483923" y="915133"/>
                  <a:pt x="1472142" y="933397"/>
                  <a:pt x="1463040" y="952901"/>
                </a:cubicBezTo>
                <a:cubicBezTo>
                  <a:pt x="1419991" y="1045149"/>
                  <a:pt x="1438115" y="1035577"/>
                  <a:pt x="1366788" y="1106905"/>
                </a:cubicBezTo>
                <a:cubicBezTo>
                  <a:pt x="1330573" y="1143120"/>
                  <a:pt x="1313176" y="1141093"/>
                  <a:pt x="1260910" y="1155031"/>
                </a:cubicBezTo>
                <a:cubicBezTo>
                  <a:pt x="1235346" y="1161848"/>
                  <a:pt x="1183908" y="1174282"/>
                  <a:pt x="1183908" y="1174282"/>
                </a:cubicBezTo>
                <a:cubicBezTo>
                  <a:pt x="1171074" y="1167865"/>
                  <a:pt x="1155553" y="1165177"/>
                  <a:pt x="1145407" y="1155031"/>
                </a:cubicBezTo>
                <a:cubicBezTo>
                  <a:pt x="1135261" y="1144885"/>
                  <a:pt x="1126156" y="1130879"/>
                  <a:pt x="1126156" y="1116530"/>
                </a:cubicBezTo>
                <a:cubicBezTo>
                  <a:pt x="1126156" y="1026070"/>
                  <a:pt x="1117368" y="932813"/>
                  <a:pt x="1183908" y="866273"/>
                </a:cubicBezTo>
                <a:cubicBezTo>
                  <a:pt x="1194054" y="856127"/>
                  <a:pt x="1209575" y="853440"/>
                  <a:pt x="1222409" y="847023"/>
                </a:cubicBezTo>
                <a:cubicBezTo>
                  <a:pt x="1290620" y="778812"/>
                  <a:pt x="1203733" y="861030"/>
                  <a:pt x="1299411" y="789271"/>
                </a:cubicBezTo>
                <a:cubicBezTo>
                  <a:pt x="1310301" y="781104"/>
                  <a:pt x="1316112" y="766483"/>
                  <a:pt x="1328287" y="760395"/>
                </a:cubicBezTo>
                <a:cubicBezTo>
                  <a:pt x="1355511" y="746783"/>
                  <a:pt x="1386414" y="742207"/>
                  <a:pt x="1414914" y="731520"/>
                </a:cubicBezTo>
                <a:cubicBezTo>
                  <a:pt x="1437793" y="722940"/>
                  <a:pt x="1458681" y="708940"/>
                  <a:pt x="1482291" y="702644"/>
                </a:cubicBezTo>
                <a:cubicBezTo>
                  <a:pt x="1507285" y="695979"/>
                  <a:pt x="1533653" y="696438"/>
                  <a:pt x="1559293" y="693019"/>
                </a:cubicBezTo>
                <a:lnTo>
                  <a:pt x="1626670" y="683393"/>
                </a:lnTo>
                <a:cubicBezTo>
                  <a:pt x="1661963" y="686602"/>
                  <a:pt x="1698168" y="684424"/>
                  <a:pt x="1732548" y="693019"/>
                </a:cubicBezTo>
                <a:cubicBezTo>
                  <a:pt x="1741838" y="695342"/>
                  <a:pt x="1795257" y="731616"/>
                  <a:pt x="1809550" y="741145"/>
                </a:cubicBezTo>
                <a:cubicBezTo>
                  <a:pt x="1863897" y="831722"/>
                  <a:pt x="1808464" y="748154"/>
                  <a:pt x="1886552" y="837398"/>
                </a:cubicBezTo>
                <a:cubicBezTo>
                  <a:pt x="1914117" y="868902"/>
                  <a:pt x="1900187" y="867474"/>
                  <a:pt x="1925053" y="904774"/>
                </a:cubicBezTo>
                <a:cubicBezTo>
                  <a:pt x="1936449" y="921868"/>
                  <a:pt x="1950720" y="936859"/>
                  <a:pt x="1963554" y="952901"/>
                </a:cubicBezTo>
                <a:cubicBezTo>
                  <a:pt x="1966762" y="972151"/>
                  <a:pt x="1969352" y="991515"/>
                  <a:pt x="1973179" y="1010652"/>
                </a:cubicBezTo>
                <a:cubicBezTo>
                  <a:pt x="1978980" y="1039658"/>
                  <a:pt x="1993010" y="1067705"/>
                  <a:pt x="1992430" y="1097280"/>
                </a:cubicBezTo>
                <a:cubicBezTo>
                  <a:pt x="1989782" y="1232351"/>
                  <a:pt x="1977846" y="1367202"/>
                  <a:pt x="1963554" y="1501541"/>
                </a:cubicBezTo>
                <a:cubicBezTo>
                  <a:pt x="1961726" y="1518722"/>
                  <a:pt x="1952030" y="1534213"/>
                  <a:pt x="1944303" y="1549667"/>
                </a:cubicBezTo>
                <a:cubicBezTo>
                  <a:pt x="1868858" y="1700555"/>
                  <a:pt x="1946324" y="1524142"/>
                  <a:pt x="1780674" y="1722922"/>
                </a:cubicBezTo>
                <a:cubicBezTo>
                  <a:pt x="1737408" y="1774841"/>
                  <a:pt x="1689974" y="1839166"/>
                  <a:pt x="1626670" y="1867301"/>
                </a:cubicBezTo>
                <a:cubicBezTo>
                  <a:pt x="1597794" y="1880135"/>
                  <a:pt x="1566838" y="1889054"/>
                  <a:pt x="1540042" y="1905802"/>
                </a:cubicBezTo>
                <a:cubicBezTo>
                  <a:pt x="1514958" y="1921479"/>
                  <a:pt x="1498808" y="1949713"/>
                  <a:pt x="1472666" y="1963553"/>
                </a:cubicBezTo>
                <a:cubicBezTo>
                  <a:pt x="1412595" y="1995355"/>
                  <a:pt x="1289766" y="2003982"/>
                  <a:pt x="1232034" y="2011680"/>
                </a:cubicBezTo>
                <a:cubicBezTo>
                  <a:pt x="1219046" y="2011180"/>
                  <a:pt x="1013936" y="2016514"/>
                  <a:pt x="933651" y="1992429"/>
                </a:cubicBezTo>
                <a:cubicBezTo>
                  <a:pt x="917102" y="1987464"/>
                  <a:pt x="901567" y="1979596"/>
                  <a:pt x="885525" y="1973179"/>
                </a:cubicBezTo>
                <a:cubicBezTo>
                  <a:pt x="875900" y="1963554"/>
                  <a:pt x="864200" y="1955629"/>
                  <a:pt x="856649" y="1944303"/>
                </a:cubicBezTo>
                <a:cubicBezTo>
                  <a:pt x="800926" y="1860720"/>
                  <a:pt x="910266" y="1978672"/>
                  <a:pt x="818148" y="1886551"/>
                </a:cubicBezTo>
                <a:cubicBezTo>
                  <a:pt x="830982" y="1844842"/>
                  <a:pt x="838926" y="1801301"/>
                  <a:pt x="856649" y="1761423"/>
                </a:cubicBezTo>
                <a:cubicBezTo>
                  <a:pt x="882495" y="1703270"/>
                  <a:pt x="913593" y="1710680"/>
                  <a:pt x="962527" y="1674795"/>
                </a:cubicBezTo>
                <a:cubicBezTo>
                  <a:pt x="1051572" y="1609496"/>
                  <a:pt x="1022129" y="1600903"/>
                  <a:pt x="1126156" y="1559292"/>
                </a:cubicBezTo>
                <a:cubicBezTo>
                  <a:pt x="1138771" y="1554246"/>
                  <a:pt x="1258186" y="1540383"/>
                  <a:pt x="1260910" y="1540042"/>
                </a:cubicBezTo>
                <a:cubicBezTo>
                  <a:pt x="1344329" y="1546459"/>
                  <a:pt x="1428446" y="1546759"/>
                  <a:pt x="1511167" y="1559292"/>
                </a:cubicBezTo>
                <a:cubicBezTo>
                  <a:pt x="1535588" y="1562992"/>
                  <a:pt x="1583583" y="1588691"/>
                  <a:pt x="1607419" y="1607419"/>
                </a:cubicBezTo>
                <a:cubicBezTo>
                  <a:pt x="1643275" y="1635592"/>
                  <a:pt x="1688003" y="1656104"/>
                  <a:pt x="1713297" y="1694046"/>
                </a:cubicBezTo>
                <a:cubicBezTo>
                  <a:pt x="1795811" y="1817817"/>
                  <a:pt x="1712697" y="1691162"/>
                  <a:pt x="1780674" y="1799924"/>
                </a:cubicBezTo>
                <a:cubicBezTo>
                  <a:pt x="1799970" y="1830796"/>
                  <a:pt x="1804568" y="1830784"/>
                  <a:pt x="1819175" y="1867301"/>
                </a:cubicBezTo>
                <a:cubicBezTo>
                  <a:pt x="1838716" y="1916153"/>
                  <a:pt x="1838384" y="1924842"/>
                  <a:pt x="1848051" y="1973179"/>
                </a:cubicBezTo>
                <a:cubicBezTo>
                  <a:pt x="1844843" y="2040556"/>
                  <a:pt x="1846158" y="2108301"/>
                  <a:pt x="1838426" y="2175309"/>
                </a:cubicBezTo>
                <a:cubicBezTo>
                  <a:pt x="1836446" y="2192473"/>
                  <a:pt x="1827366" y="2208222"/>
                  <a:pt x="1819175" y="2223435"/>
                </a:cubicBezTo>
                <a:cubicBezTo>
                  <a:pt x="1770183" y="2314420"/>
                  <a:pt x="1784523" y="2296717"/>
                  <a:pt x="1694047" y="2338939"/>
                </a:cubicBezTo>
                <a:cubicBezTo>
                  <a:pt x="1601191" y="2382271"/>
                  <a:pt x="1652719" y="2360265"/>
                  <a:pt x="1549668" y="2377440"/>
                </a:cubicBezTo>
                <a:cubicBezTo>
                  <a:pt x="1350101" y="2410701"/>
                  <a:pt x="1552375" y="2385695"/>
                  <a:pt x="1366788" y="2406315"/>
                </a:cubicBezTo>
                <a:cubicBezTo>
                  <a:pt x="1276952" y="2396690"/>
                  <a:pt x="1180600" y="2412381"/>
                  <a:pt x="1097280" y="2377440"/>
                </a:cubicBezTo>
                <a:cubicBezTo>
                  <a:pt x="1066389" y="2364486"/>
                  <a:pt x="1071187" y="2314568"/>
                  <a:pt x="1068405" y="2281187"/>
                </a:cubicBezTo>
                <a:cubicBezTo>
                  <a:pt x="1063418" y="2221343"/>
                  <a:pt x="1069164" y="2133954"/>
                  <a:pt x="1106906" y="2079056"/>
                </a:cubicBezTo>
                <a:cubicBezTo>
                  <a:pt x="1128794" y="2047220"/>
                  <a:pt x="1157484" y="2020614"/>
                  <a:pt x="1183908" y="1992429"/>
                </a:cubicBezTo>
                <a:cubicBezTo>
                  <a:pt x="1245217" y="1927033"/>
                  <a:pt x="1271440" y="1900536"/>
                  <a:pt x="1357162" y="1857675"/>
                </a:cubicBezTo>
                <a:cubicBezTo>
                  <a:pt x="1390751" y="1840880"/>
                  <a:pt x="1427113" y="1830108"/>
                  <a:pt x="1463040" y="1819174"/>
                </a:cubicBezTo>
                <a:cubicBezTo>
                  <a:pt x="1546669" y="1793722"/>
                  <a:pt x="1599763" y="1786441"/>
                  <a:pt x="1684421" y="1771048"/>
                </a:cubicBezTo>
                <a:cubicBezTo>
                  <a:pt x="1742173" y="1783882"/>
                  <a:pt x="1800953" y="1792742"/>
                  <a:pt x="1857676" y="1809549"/>
                </a:cubicBezTo>
                <a:cubicBezTo>
                  <a:pt x="1887973" y="1818526"/>
                  <a:pt x="1917119" y="1831941"/>
                  <a:pt x="1944303" y="1848050"/>
                </a:cubicBezTo>
                <a:cubicBezTo>
                  <a:pt x="2057829" y="1915324"/>
                  <a:pt x="2123612" y="1956176"/>
                  <a:pt x="2204186" y="2050181"/>
                </a:cubicBezTo>
                <a:cubicBezTo>
                  <a:pt x="2223436" y="2072640"/>
                  <a:pt x="2245941" y="2092676"/>
                  <a:pt x="2261937" y="2117558"/>
                </a:cubicBezTo>
                <a:cubicBezTo>
                  <a:pt x="2393009" y="2321448"/>
                  <a:pt x="2196428" y="2066951"/>
                  <a:pt x="2329314" y="2233061"/>
                </a:cubicBezTo>
                <a:cubicBezTo>
                  <a:pt x="2332522" y="2261937"/>
                  <a:pt x="2330957" y="2291753"/>
                  <a:pt x="2338939" y="2319688"/>
                </a:cubicBezTo>
                <a:cubicBezTo>
                  <a:pt x="2344079" y="2337676"/>
                  <a:pt x="2366323" y="2349165"/>
                  <a:pt x="2367815" y="2367814"/>
                </a:cubicBezTo>
                <a:cubicBezTo>
                  <a:pt x="2372939" y="2431858"/>
                  <a:pt x="2363525" y="2496293"/>
                  <a:pt x="2358190" y="2560320"/>
                </a:cubicBezTo>
                <a:cubicBezTo>
                  <a:pt x="2357091" y="2573503"/>
                  <a:pt x="2356346" y="2588123"/>
                  <a:pt x="2348565" y="2598821"/>
                </a:cubicBezTo>
                <a:cubicBezTo>
                  <a:pt x="2338282" y="2612960"/>
                  <a:pt x="2259664" y="2690188"/>
                  <a:pt x="2233061" y="2704699"/>
                </a:cubicBezTo>
                <a:cubicBezTo>
                  <a:pt x="2215247" y="2714416"/>
                  <a:pt x="2194560" y="2717532"/>
                  <a:pt x="2175310" y="2723949"/>
                </a:cubicBezTo>
                <a:cubicBezTo>
                  <a:pt x="2143226" y="2717532"/>
                  <a:pt x="2106661" y="2722265"/>
                  <a:pt x="2079057" y="2704699"/>
                </a:cubicBezTo>
                <a:cubicBezTo>
                  <a:pt x="2065255" y="2695916"/>
                  <a:pt x="2071920" y="2672742"/>
                  <a:pt x="2069432" y="2656572"/>
                </a:cubicBezTo>
                <a:cubicBezTo>
                  <a:pt x="2065499" y="2631006"/>
                  <a:pt x="2063015" y="2605237"/>
                  <a:pt x="2059807" y="2579570"/>
                </a:cubicBezTo>
                <a:cubicBezTo>
                  <a:pt x="2069432" y="2534652"/>
                  <a:pt x="2072191" y="2487692"/>
                  <a:pt x="2088682" y="2444816"/>
                </a:cubicBezTo>
                <a:cubicBezTo>
                  <a:pt x="2128163" y="2342165"/>
                  <a:pt x="2138882" y="2343054"/>
                  <a:pt x="2204186" y="2290812"/>
                </a:cubicBezTo>
                <a:cubicBezTo>
                  <a:pt x="2207394" y="2281187"/>
                  <a:pt x="2209274" y="2271011"/>
                  <a:pt x="2213811" y="2261936"/>
                </a:cubicBezTo>
                <a:cubicBezTo>
                  <a:pt x="2231860" y="2225838"/>
                  <a:pt x="2251919" y="2218384"/>
                  <a:pt x="2281188" y="2184934"/>
                </a:cubicBezTo>
                <a:cubicBezTo>
                  <a:pt x="2288805" y="2176228"/>
                  <a:pt x="2293212" y="2165092"/>
                  <a:pt x="2300438" y="2156059"/>
                </a:cubicBezTo>
                <a:cubicBezTo>
                  <a:pt x="2318917" y="2132961"/>
                  <a:pt x="2338939" y="2111141"/>
                  <a:pt x="2358190" y="2088682"/>
                </a:cubicBezTo>
                <a:cubicBezTo>
                  <a:pt x="2361398" y="2069431"/>
                  <a:pt x="2363581" y="2049981"/>
                  <a:pt x="2367815" y="2030930"/>
                </a:cubicBezTo>
                <a:cubicBezTo>
                  <a:pt x="2370016" y="2021026"/>
                  <a:pt x="2376478" y="2012154"/>
                  <a:pt x="2377440" y="2002054"/>
                </a:cubicBezTo>
                <a:cubicBezTo>
                  <a:pt x="2409721" y="1663117"/>
                  <a:pt x="2363772" y="1954891"/>
                  <a:pt x="2406316" y="1742172"/>
                </a:cubicBezTo>
                <a:cubicBezTo>
                  <a:pt x="2413351" y="1706997"/>
                  <a:pt x="2418532" y="1671469"/>
                  <a:pt x="2425567" y="1636294"/>
                </a:cubicBezTo>
                <a:cubicBezTo>
                  <a:pt x="2428161" y="1623322"/>
                  <a:pt x="2427854" y="1608800"/>
                  <a:pt x="2435192" y="1597793"/>
                </a:cubicBezTo>
                <a:cubicBezTo>
                  <a:pt x="2445854" y="1581801"/>
                  <a:pt x="2476472" y="1574408"/>
                  <a:pt x="2492943" y="1568918"/>
                </a:cubicBezTo>
                <a:cubicBezTo>
                  <a:pt x="2567494" y="1494367"/>
                  <a:pt x="2530188" y="1511586"/>
                  <a:pt x="2589196" y="1491915"/>
                </a:cubicBezTo>
                <a:cubicBezTo>
                  <a:pt x="2605238" y="1466248"/>
                  <a:pt x="2621749" y="1440868"/>
                  <a:pt x="2637322" y="1414913"/>
                </a:cubicBezTo>
                <a:cubicBezTo>
                  <a:pt x="2646947" y="1398871"/>
                  <a:pt x="2654511" y="1381395"/>
                  <a:pt x="2666198" y="1366787"/>
                </a:cubicBezTo>
                <a:cubicBezTo>
                  <a:pt x="2718862" y="1300958"/>
                  <a:pt x="2714325" y="1299698"/>
                  <a:pt x="2714325" y="1337911"/>
                </a:cubicBez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2147854">
            <a:off x="7062536" y="4391684"/>
            <a:ext cx="466623" cy="462013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7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1" descr="macro_medi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16" y="1125769"/>
            <a:ext cx="7275184" cy="54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758184" y="265176"/>
            <a:ext cx="661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 какой степени я могу измениться</a:t>
            </a:r>
            <a:r>
              <a:rPr lang="en-GB" sz="2000" dirty="0"/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5581" y="756436"/>
            <a:ext cx="529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Каждый решает сам для себя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86088" y="490392"/>
            <a:ext cx="382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Вн</a:t>
            </a:r>
            <a:r>
              <a:rPr lang="en-GB" b="1" dirty="0"/>
              <a:t>e</a:t>
            </a:r>
            <a:r>
              <a:rPr lang="ru-RU" b="1" dirty="0"/>
              <a:t>шняя Эффективность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40929" y="1772617"/>
            <a:ext cx="646553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Допустим, наша новая бизнес модель стала следующей</a:t>
            </a:r>
            <a:r>
              <a:rPr lang="en-GB" dirty="0"/>
              <a:t>: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ru-RU" dirty="0"/>
              <a:t>Минимальные расходы на содержание банка, </a:t>
            </a:r>
          </a:p>
          <a:p>
            <a:r>
              <a:rPr lang="ru-RU" dirty="0"/>
              <a:t>      сравнимые с уровнем жесткого дискаунтера</a:t>
            </a:r>
          </a:p>
          <a:p>
            <a:r>
              <a:rPr lang="ru-RU" dirty="0"/>
              <a:t>2.   Несравнимо более гибкий подход к клиентам </a:t>
            </a:r>
          </a:p>
          <a:p>
            <a:r>
              <a:rPr lang="ru-RU" dirty="0"/>
              <a:t>       по сравнению с федеральными банками</a:t>
            </a:r>
          </a:p>
          <a:p>
            <a:r>
              <a:rPr lang="ru-RU" dirty="0"/>
              <a:t>3.    Мгновенное решение проблем существующих клиентов</a:t>
            </a:r>
          </a:p>
          <a:p>
            <a:r>
              <a:rPr lang="ru-RU" dirty="0"/>
              <a:t>4.    Личные отношения с большинством заемщиков</a:t>
            </a:r>
          </a:p>
          <a:p>
            <a:r>
              <a:rPr lang="ru-RU" dirty="0"/>
              <a:t>5.    Максимально современная технологическая платформа </a:t>
            </a:r>
          </a:p>
          <a:p>
            <a:r>
              <a:rPr lang="ru-RU" dirty="0"/>
              <a:t>6.    Коллектив, работающий за идею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sz="3200" dirty="0"/>
          </a:p>
          <a:p>
            <a:r>
              <a:rPr lang="ru-RU" sz="3200" dirty="0"/>
              <a:t>Достаточно ли этого?</a:t>
            </a:r>
            <a:r>
              <a:rPr lang="de-DE" sz="3200" dirty="0"/>
              <a:t> </a:t>
            </a:r>
            <a:r>
              <a:rPr lang="ru-RU" sz="3200" dirty="0"/>
              <a:t>Как мне еще лучше конкурировать с крупными федеральными банками</a:t>
            </a:r>
            <a:r>
              <a:rPr lang="de-DE" sz="3200" dirty="0"/>
              <a:t>?</a:t>
            </a:r>
            <a:endParaRPr lang="ru-RU" sz="3200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2" descr="http://charliepage.com/wp-content/uploads/2011/12/Red-Apple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5" y="1278470"/>
            <a:ext cx="3752604" cy="44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3903" y="3357515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Внешняя Эффективность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1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31769" y="3122415"/>
            <a:ext cx="9144000" cy="13458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/>
          </a:p>
          <a:p>
            <a:pPr algn="l"/>
            <a:endParaRPr lang="ru-RU" sz="2000" dirty="0"/>
          </a:p>
          <a:p>
            <a:pPr algn="l"/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4279" y="490392"/>
            <a:ext cx="382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Внутренняя Эффективность</a:t>
            </a:r>
            <a:endParaRPr lang="en-GB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0356" y="1753349"/>
            <a:ext cx="10765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я выдаю кредиты?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Как я проверяю заемщика?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Насколько реально я знаю бизнес заемщика?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Как и когда я отслеживаю зеленые, желтые и красные зоны?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6063" y="1769947"/>
            <a:ext cx="3238500" cy="3730625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0000"/>
                </a:solidFill>
                <a:prstDash val="solid"/>
                <a:miter lim="800000"/>
                <a:headEnd type="none" w="med" len="lg"/>
                <a:tailEnd type="none" w="med" len="lg"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35F7F-ABC3-46AB-86AB-96B78BCC4E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40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RKRpH2orkC1uVB5Lmgay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1644</Words>
  <Application>Microsoft Office PowerPoint</Application>
  <PresentationFormat>Widescreen</PresentationFormat>
  <Paragraphs>451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American Typewriter</vt:lpstr>
      <vt:lpstr>Arial</vt:lpstr>
      <vt:lpstr>Calibri</vt:lpstr>
      <vt:lpstr>Calibri Light</vt:lpstr>
      <vt:lpstr>Helvetica</vt:lpstr>
      <vt:lpstr>STBaoli-SC-Regular</vt:lpstr>
      <vt:lpstr>Tahoma</vt:lpstr>
      <vt:lpstr>Times New Roman</vt:lpstr>
      <vt:lpstr>Wingdings</vt:lpstr>
      <vt:lpstr>Office Theme</vt:lpstr>
      <vt:lpstr>Документ</vt:lpstr>
      <vt:lpstr>Worksheet</vt:lpstr>
      <vt:lpstr>Chart</vt:lpstr>
      <vt:lpstr>Уменьшение количества проблемных и потенциально проблемных кредитов юридических лиц</vt:lpstr>
      <vt:lpstr>PowerPoint Presentation</vt:lpstr>
      <vt:lpstr>Каркас построения Внешней Эффективности </vt:lpstr>
      <vt:lpstr>Формирование ДНК банка</vt:lpstr>
      <vt:lpstr>Формирование ДНК банка</vt:lpstr>
      <vt:lpstr>Какие изменения в ДНК, скорее всего, НЕ могут произойти без долгосрочных изменений,  и, скорее всего, фундаментальной реструктуризации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 (образ)</vt:lpstr>
      <vt:lpstr>PowerPoint Presentation</vt:lpstr>
      <vt:lpstr>РЕЗУЛЬТАТ</vt:lpstr>
      <vt:lpstr>PowerPoint Presentation</vt:lpstr>
      <vt:lpstr>PowerPoint Presentation</vt:lpstr>
      <vt:lpstr>PowerPoint Presentation</vt:lpstr>
      <vt:lpstr>PowerPoint Presentation</vt:lpstr>
      <vt:lpstr>Краткая суть базовых работ и профиль клиента: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БИЗНЕС КАК СВЕТОФОР</vt:lpstr>
      <vt:lpstr>PowerPoint Presentation</vt:lpstr>
      <vt:lpstr>КАК ЭТО РАБОТАЕТ</vt:lpstr>
      <vt:lpstr>Ссылки на профильные статьи автора 2015 г.    1. Почему российские банки пошли в разнос http://secretmag.ru/articles/2015/08/13/ivkin/  2. «Половина российских компаний не имеет отношения к бизнесу»  http://www.e-xecutive.ru/management/ceos/1984362-polovina-rossiiskih-kompanii-ne-imeet-otnosheniya-k-biznesu#comments  3. “Антикризис среднего возраста”  http://ko.ru/keys/item/130443-antikrizis-srednego-vozrasta  4. «Вводить для русских управляемую демократию – бред»  https://slon.ru/posts/53401  5. Какой бизнес спасти можно, а какой уже обречен  http://www.retail.ru/interviews/93228   </vt:lpstr>
      <vt:lpstr>Контакты:   Отчеты по реальным компаниям по части диагностики, реструктуризации можно получить на почту указанную ниже:   1. Оздоровление и развитие клиентов по системе Адизес  Евгений Ивкин  e.ivkin@rottaler-fruchtsaft.de Eugene.ivkin@adizes.com  http://russia.adizes.com  Ближайший семинар для руководителей и собственников 14-19 марта   2. Банковская и клиентская диагностика-рентген и реструктуризация под результат  Eugene.ivkin@gmail.com eivkin@pro-alliance.com   www.pro-alliance.com     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заключение по клиенту X</dc:title>
  <dc:creator>Admin</dc:creator>
  <cp:lastModifiedBy>Admin</cp:lastModifiedBy>
  <cp:revision>106</cp:revision>
  <dcterms:created xsi:type="dcterms:W3CDTF">2016-02-21T20:15:53Z</dcterms:created>
  <dcterms:modified xsi:type="dcterms:W3CDTF">2016-03-11T10:18:17Z</dcterms:modified>
</cp:coreProperties>
</file>