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2"/>
  </p:notesMasterIdLst>
  <p:sldIdLst>
    <p:sldId id="26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6600"/>
    <a:srgbClr val="00589A"/>
    <a:srgbClr val="FF00FF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551B8-A27A-43F5-9F4C-047D23EB9E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E7E650-03CA-41BA-9EC0-4519FA2899A6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>
              <a:latin typeface="PragmaticaCTT" pitchFamily="34" charset="0"/>
            </a:rPr>
            <a:t>Договорная подсудность</a:t>
          </a:r>
        </a:p>
        <a:p>
          <a:pPr algn="ctr">
            <a:spcAft>
              <a:spcPts val="0"/>
            </a:spcAft>
          </a:pPr>
          <a:r>
            <a:rPr lang="ru-RU" sz="1200" dirty="0" smtClean="0">
              <a:latin typeface="PragmaticaCTT" pitchFamily="34" charset="0"/>
            </a:rPr>
            <a:t>г. Москва</a:t>
          </a:r>
          <a:endParaRPr lang="en-US" sz="1200" dirty="0">
            <a:latin typeface="PragmaticaCTT" pitchFamily="34" charset="0"/>
          </a:endParaRPr>
        </a:p>
      </dgm:t>
    </dgm:pt>
    <dgm:pt modelId="{183474AB-72D3-46B6-A98E-429FE313DEFE}" type="parTrans" cxnId="{9848E1F0-A580-48B9-93BC-E659F2CE6DF0}">
      <dgm:prSet/>
      <dgm:spPr/>
      <dgm:t>
        <a:bodyPr/>
        <a:lstStyle/>
        <a:p>
          <a:endParaRPr lang="en-US"/>
        </a:p>
      </dgm:t>
    </dgm:pt>
    <dgm:pt modelId="{75DB80B3-F501-41CE-93D0-92D62CCB5F5F}" type="sibTrans" cxnId="{9848E1F0-A580-48B9-93BC-E659F2CE6DF0}">
      <dgm:prSet/>
      <dgm:spPr/>
      <dgm:t>
        <a:bodyPr/>
        <a:lstStyle/>
        <a:p>
          <a:endParaRPr lang="en-US"/>
        </a:p>
      </dgm:t>
    </dgm:pt>
    <dgm:pt modelId="{64100BF2-51EE-43E0-858E-1DA5CD03E8EE}">
      <dgm:prSet phldrT="[Text]" custT="1"/>
      <dgm:spPr/>
      <dgm:t>
        <a:bodyPr/>
        <a:lstStyle/>
        <a:p>
          <a:pPr algn="ctr"/>
          <a:r>
            <a:rPr lang="ru-RU" sz="1200" b="1" dirty="0" smtClean="0">
              <a:latin typeface="PragmaticaCTT" pitchFamily="34" charset="0"/>
            </a:rPr>
            <a:t>Положительная практика МСГ </a:t>
          </a:r>
        </a:p>
        <a:p>
          <a:pPr algn="ctr"/>
          <a:r>
            <a:rPr lang="ru-RU" sz="1200" dirty="0" smtClean="0">
              <a:latin typeface="PragmaticaCTT" pitchFamily="34" charset="0"/>
            </a:rPr>
            <a:t>(выиграно 36 дел)</a:t>
          </a:r>
          <a:endParaRPr lang="en-US" sz="1200" dirty="0">
            <a:latin typeface="PragmaticaCTT" pitchFamily="34" charset="0"/>
          </a:endParaRPr>
        </a:p>
      </dgm:t>
    </dgm:pt>
    <dgm:pt modelId="{B219A8F2-6510-48A4-8FD6-6C8F1CCE4D89}" type="parTrans" cxnId="{E7216DB8-29F6-4BF8-97BF-E66D8A0AF141}">
      <dgm:prSet/>
      <dgm:spPr/>
      <dgm:t>
        <a:bodyPr/>
        <a:lstStyle/>
        <a:p>
          <a:endParaRPr lang="en-US"/>
        </a:p>
      </dgm:t>
    </dgm:pt>
    <dgm:pt modelId="{717E6F6A-46EA-4157-B02C-AA18440F2037}" type="sibTrans" cxnId="{E7216DB8-29F6-4BF8-97BF-E66D8A0AF141}">
      <dgm:prSet/>
      <dgm:spPr/>
      <dgm:t>
        <a:bodyPr/>
        <a:lstStyle/>
        <a:p>
          <a:endParaRPr lang="en-US"/>
        </a:p>
      </dgm:t>
    </dgm:pt>
    <dgm:pt modelId="{41454E0C-C220-4FBE-84E4-B902D1789524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2D64A0"/>
              </a:solidFill>
              <a:latin typeface="PragmaticaCTT" pitchFamily="34" charset="0"/>
            </a:rPr>
            <a:t>Проект </a:t>
          </a:r>
          <a:r>
            <a:rPr lang="en-US" sz="1600" b="1" dirty="0" smtClean="0">
              <a:solidFill>
                <a:srgbClr val="2D64A0"/>
              </a:solidFill>
              <a:latin typeface="PragmaticaCTT" pitchFamily="34" charset="0"/>
            </a:rPr>
            <a:t>Legal</a:t>
          </a:r>
          <a:endParaRPr lang="ru-RU" sz="1600" b="1" dirty="0" smtClean="0">
            <a:solidFill>
              <a:srgbClr val="2D64A0"/>
            </a:solidFill>
            <a:latin typeface="PragmaticaCTT" pitchFamily="34" charset="0"/>
          </a:endParaRP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2D64A0"/>
              </a:solidFill>
              <a:latin typeface="PragmaticaCTT" pitchFamily="34" charset="0"/>
            </a:rPr>
            <a:t>«Суды в регионах»</a:t>
          </a:r>
          <a:endParaRPr lang="en-US" sz="1600" b="1" dirty="0">
            <a:solidFill>
              <a:srgbClr val="2D64A0"/>
            </a:solidFill>
            <a:latin typeface="PragmaticaCTT" pitchFamily="34" charset="0"/>
          </a:endParaRPr>
        </a:p>
      </dgm:t>
    </dgm:pt>
    <dgm:pt modelId="{2182FBBC-E6EE-4A92-8BAD-9A95A172BB91}" type="parTrans" cxnId="{9049E5ED-DA93-4572-9ED3-4432E337056B}">
      <dgm:prSet/>
      <dgm:spPr/>
      <dgm:t>
        <a:bodyPr/>
        <a:lstStyle/>
        <a:p>
          <a:endParaRPr lang="en-US"/>
        </a:p>
      </dgm:t>
    </dgm:pt>
    <dgm:pt modelId="{76C703D3-0E39-483A-B6B1-0682FFAC69AD}" type="sibTrans" cxnId="{9049E5ED-DA93-4572-9ED3-4432E337056B}">
      <dgm:prSet/>
      <dgm:spPr/>
      <dgm:t>
        <a:bodyPr/>
        <a:lstStyle/>
        <a:p>
          <a:endParaRPr lang="en-US"/>
        </a:p>
      </dgm:t>
    </dgm:pt>
    <dgm:pt modelId="{274EF9E9-40D0-40A9-A6DA-808A1A52B1CD}">
      <dgm:prSet phldrT="[Text]" custT="1"/>
      <dgm:spPr/>
      <dgm:t>
        <a:bodyPr/>
        <a:lstStyle/>
        <a:p>
          <a:pPr algn="ctr"/>
          <a:r>
            <a:rPr lang="ru-RU" sz="1200" dirty="0" smtClean="0">
              <a:latin typeface="PragmaticaCTT" pitchFamily="34" charset="0"/>
            </a:rPr>
            <a:t>Требования об указании в кредитной документации на </a:t>
          </a:r>
          <a:r>
            <a:rPr lang="ru-RU" sz="1200" b="1" dirty="0" smtClean="0">
              <a:latin typeface="PragmaticaCTT" pitchFamily="34" charset="0"/>
            </a:rPr>
            <a:t>конкретный суд</a:t>
          </a:r>
          <a:endParaRPr lang="en-US" sz="1200" b="1" dirty="0">
            <a:latin typeface="PragmaticaCTT" pitchFamily="34" charset="0"/>
          </a:endParaRPr>
        </a:p>
      </dgm:t>
    </dgm:pt>
    <dgm:pt modelId="{0ADACE99-A97E-4BEF-A366-D76B6EAEC334}" type="parTrans" cxnId="{7196E9AF-AF3F-49B1-B8E8-4EE3FFFF7BFD}">
      <dgm:prSet/>
      <dgm:spPr/>
      <dgm:t>
        <a:bodyPr/>
        <a:lstStyle/>
        <a:p>
          <a:endParaRPr lang="ru-RU"/>
        </a:p>
      </dgm:t>
    </dgm:pt>
    <dgm:pt modelId="{2C70E90E-AB69-4B45-92A8-6D753CA9DA53}" type="sibTrans" cxnId="{7196E9AF-AF3F-49B1-B8E8-4EE3FFFF7BFD}">
      <dgm:prSet/>
      <dgm:spPr/>
      <dgm:t>
        <a:bodyPr/>
        <a:lstStyle/>
        <a:p>
          <a:endParaRPr lang="ru-RU"/>
        </a:p>
      </dgm:t>
    </dgm:pt>
    <dgm:pt modelId="{1753B275-2EA0-472C-87F1-E8D28E4E1D9C}" type="pres">
      <dgm:prSet presAssocID="{14C551B8-A27A-43F5-9F4C-047D23EB9E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318235-FA23-4918-89A0-D539785E12BA}" type="pres">
      <dgm:prSet presAssocID="{14C551B8-A27A-43F5-9F4C-047D23EB9EB2}" presName="arrow" presStyleLbl="bgShp" presStyleIdx="0" presStyleCnt="1" custScaleX="112432" custLinFactNeighborX="-1354" custLinFactNeighborY="-42"/>
      <dgm:spPr/>
    </dgm:pt>
    <dgm:pt modelId="{04E2BFD3-E8FC-450C-A22B-46A4B2EA77F4}" type="pres">
      <dgm:prSet presAssocID="{14C551B8-A27A-43F5-9F4C-047D23EB9EB2}" presName="arrowDiagram4" presStyleCnt="0"/>
      <dgm:spPr/>
    </dgm:pt>
    <dgm:pt modelId="{8F765A0F-57B4-43D5-8E19-B64AFF5B0822}" type="pres">
      <dgm:prSet presAssocID="{0DE7E650-03CA-41BA-9EC0-4519FA2899A6}" presName="bullet4a" presStyleLbl="node1" presStyleIdx="0" presStyleCnt="4" custFlipVert="1" custFlipHor="0" custScaleX="39018" custScaleY="43434" custLinFactX="-78662" custLinFactNeighborX="-100000" custLinFactNeighborY="-68978"/>
      <dgm:spPr>
        <a:solidFill>
          <a:srgbClr val="0071BC"/>
        </a:solidFill>
        <a:ln>
          <a:solidFill>
            <a:srgbClr val="0071BC"/>
          </a:solidFill>
        </a:ln>
      </dgm:spPr>
    </dgm:pt>
    <dgm:pt modelId="{B6D0C79F-7D18-4EDC-9D77-581E5D8E91B6}" type="pres">
      <dgm:prSet presAssocID="{0DE7E650-03CA-41BA-9EC0-4519FA2899A6}" presName="textBox4a" presStyleLbl="revTx" presStyleIdx="0" presStyleCnt="4" custScaleX="138496" custScaleY="72075" custLinFactNeighborX="-83480" custLinFactNeighborY="6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CE003-0278-4454-A85F-DFA026061E57}" type="pres">
      <dgm:prSet presAssocID="{64100BF2-51EE-43E0-858E-1DA5CD03E8EE}" presName="bullet4b" presStyleLbl="node1" presStyleIdx="1" presStyleCnt="4" custFlipVert="1" custScaleX="99391" custScaleY="85381" custLinFactX="-100000" custLinFactY="2136" custLinFactNeighborX="-116264" custLinFactNeighborY="100000"/>
      <dgm:spPr>
        <a:solidFill>
          <a:srgbClr val="FFC000"/>
        </a:solidFill>
        <a:ln>
          <a:solidFill>
            <a:srgbClr val="FFCC00"/>
          </a:solidFill>
        </a:ln>
      </dgm:spPr>
    </dgm:pt>
    <dgm:pt modelId="{631100BF-1BE1-4A0B-AB43-3334947A7B7B}" type="pres">
      <dgm:prSet presAssocID="{64100BF2-51EE-43E0-858E-1DA5CD03E8EE}" presName="textBox4b" presStyleLbl="revTx" presStyleIdx="1" presStyleCnt="4" custScaleX="143000" custScaleY="46473" custLinFactX="3794" custLinFactNeighborX="100000" custLinFactNeighborY="-43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F29B4-5F25-4BB2-8B9F-8461E47E4808}" type="pres">
      <dgm:prSet presAssocID="{41454E0C-C220-4FBE-84E4-B902D1789524}" presName="bullet4c" presStyleLbl="node1" presStyleIdx="2" presStyleCnt="4" custLinFactNeighborX="-99452" custLinFactNeighborY="35815"/>
      <dgm:spPr>
        <a:solidFill>
          <a:srgbClr val="FF0000"/>
        </a:solidFill>
      </dgm:spPr>
    </dgm:pt>
    <dgm:pt modelId="{260894F5-2C10-42CB-937B-91C9B129ABA3}" type="pres">
      <dgm:prSet presAssocID="{41454E0C-C220-4FBE-84E4-B902D1789524}" presName="textBox4c" presStyleLbl="revTx" presStyleIdx="2" presStyleCnt="4" custScaleX="156387" custScaleY="36560" custLinFactX="43552" custLinFactNeighborX="100000" custLinFactNeighborY="-30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866A-74DF-4202-9EAC-ACF49EA8CA9F}" type="pres">
      <dgm:prSet presAssocID="{274EF9E9-40D0-40A9-A6DA-808A1A52B1CD}" presName="bullet4d" presStyleLbl="node1" presStyleIdx="3" presStyleCnt="4" custLinFactNeighborX="44154" custLinFactNeighborY="-17773"/>
      <dgm:spPr>
        <a:solidFill>
          <a:srgbClr val="00B050"/>
        </a:solidFill>
        <a:ln>
          <a:solidFill>
            <a:srgbClr val="00B050"/>
          </a:solidFill>
        </a:ln>
      </dgm:spPr>
    </dgm:pt>
    <dgm:pt modelId="{8E764BE8-7EB5-4DEE-BFC8-21A92A98A7B3}" type="pres">
      <dgm:prSet presAssocID="{274EF9E9-40D0-40A9-A6DA-808A1A52B1CD}" presName="textBox4d" presStyleLbl="revTx" presStyleIdx="3" presStyleCnt="4" custScaleX="153488" custScaleY="52172" custLinFactX="-100000" custLinFactNeighborX="-144455" custLinFactNeighborY="2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F3A7B-F384-4FC4-9135-CA804257512F}" type="presOf" srcId="{274EF9E9-40D0-40A9-A6DA-808A1A52B1CD}" destId="{8E764BE8-7EB5-4DEE-BFC8-21A92A98A7B3}" srcOrd="0" destOrd="0" presId="urn:microsoft.com/office/officeart/2005/8/layout/arrow2"/>
    <dgm:cxn modelId="{E7216DB8-29F6-4BF8-97BF-E66D8A0AF141}" srcId="{14C551B8-A27A-43F5-9F4C-047D23EB9EB2}" destId="{64100BF2-51EE-43E0-858E-1DA5CD03E8EE}" srcOrd="1" destOrd="0" parTransId="{B219A8F2-6510-48A4-8FD6-6C8F1CCE4D89}" sibTransId="{717E6F6A-46EA-4157-B02C-AA18440F2037}"/>
    <dgm:cxn modelId="{7196E9AF-AF3F-49B1-B8E8-4EE3FFFF7BFD}" srcId="{14C551B8-A27A-43F5-9F4C-047D23EB9EB2}" destId="{274EF9E9-40D0-40A9-A6DA-808A1A52B1CD}" srcOrd="3" destOrd="0" parTransId="{0ADACE99-A97E-4BEF-A366-D76B6EAEC334}" sibTransId="{2C70E90E-AB69-4B45-92A8-6D753CA9DA53}"/>
    <dgm:cxn modelId="{AFAFD879-461E-417E-A638-6DE3AB41B952}" type="presOf" srcId="{0DE7E650-03CA-41BA-9EC0-4519FA2899A6}" destId="{B6D0C79F-7D18-4EDC-9D77-581E5D8E91B6}" srcOrd="0" destOrd="0" presId="urn:microsoft.com/office/officeart/2005/8/layout/arrow2"/>
    <dgm:cxn modelId="{9848E1F0-A580-48B9-93BC-E659F2CE6DF0}" srcId="{14C551B8-A27A-43F5-9F4C-047D23EB9EB2}" destId="{0DE7E650-03CA-41BA-9EC0-4519FA2899A6}" srcOrd="0" destOrd="0" parTransId="{183474AB-72D3-46B6-A98E-429FE313DEFE}" sibTransId="{75DB80B3-F501-41CE-93D0-92D62CCB5F5F}"/>
    <dgm:cxn modelId="{EBB424AD-39D4-40E5-8D74-A2EAFEA9AED8}" type="presOf" srcId="{64100BF2-51EE-43E0-858E-1DA5CD03E8EE}" destId="{631100BF-1BE1-4A0B-AB43-3334947A7B7B}" srcOrd="0" destOrd="0" presId="urn:microsoft.com/office/officeart/2005/8/layout/arrow2"/>
    <dgm:cxn modelId="{5EE2B6E8-0B63-435A-8631-BCC2671B26A3}" type="presOf" srcId="{41454E0C-C220-4FBE-84E4-B902D1789524}" destId="{260894F5-2C10-42CB-937B-91C9B129ABA3}" srcOrd="0" destOrd="0" presId="urn:microsoft.com/office/officeart/2005/8/layout/arrow2"/>
    <dgm:cxn modelId="{9049E5ED-DA93-4572-9ED3-4432E337056B}" srcId="{14C551B8-A27A-43F5-9F4C-047D23EB9EB2}" destId="{41454E0C-C220-4FBE-84E4-B902D1789524}" srcOrd="2" destOrd="0" parTransId="{2182FBBC-E6EE-4A92-8BAD-9A95A172BB91}" sibTransId="{76C703D3-0E39-483A-B6B1-0682FFAC69AD}"/>
    <dgm:cxn modelId="{204A9EB1-CD4C-428A-9013-323062D2A8D5}" type="presOf" srcId="{14C551B8-A27A-43F5-9F4C-047D23EB9EB2}" destId="{1753B275-2EA0-472C-87F1-E8D28E4E1D9C}" srcOrd="0" destOrd="0" presId="urn:microsoft.com/office/officeart/2005/8/layout/arrow2"/>
    <dgm:cxn modelId="{DD0CC5D5-5073-49AD-A239-958EBF79DB89}" type="presParOf" srcId="{1753B275-2EA0-472C-87F1-E8D28E4E1D9C}" destId="{BB318235-FA23-4918-89A0-D539785E12BA}" srcOrd="0" destOrd="0" presId="urn:microsoft.com/office/officeart/2005/8/layout/arrow2"/>
    <dgm:cxn modelId="{C0D2F826-4759-4096-BE9A-12BECD407079}" type="presParOf" srcId="{1753B275-2EA0-472C-87F1-E8D28E4E1D9C}" destId="{04E2BFD3-E8FC-450C-A22B-46A4B2EA77F4}" srcOrd="1" destOrd="0" presId="urn:microsoft.com/office/officeart/2005/8/layout/arrow2"/>
    <dgm:cxn modelId="{69287057-739C-4B81-BC8A-2484E2F9A52A}" type="presParOf" srcId="{04E2BFD3-E8FC-450C-A22B-46A4B2EA77F4}" destId="{8F765A0F-57B4-43D5-8E19-B64AFF5B0822}" srcOrd="0" destOrd="0" presId="urn:microsoft.com/office/officeart/2005/8/layout/arrow2"/>
    <dgm:cxn modelId="{C105F311-2E6A-45D5-A80A-582762E86EBF}" type="presParOf" srcId="{04E2BFD3-E8FC-450C-A22B-46A4B2EA77F4}" destId="{B6D0C79F-7D18-4EDC-9D77-581E5D8E91B6}" srcOrd="1" destOrd="0" presId="urn:microsoft.com/office/officeart/2005/8/layout/arrow2"/>
    <dgm:cxn modelId="{6F813C8D-022E-4ECC-87FB-EC82F6E4DC3C}" type="presParOf" srcId="{04E2BFD3-E8FC-450C-A22B-46A4B2EA77F4}" destId="{63DCE003-0278-4454-A85F-DFA026061E57}" srcOrd="2" destOrd="0" presId="urn:microsoft.com/office/officeart/2005/8/layout/arrow2"/>
    <dgm:cxn modelId="{00B5F826-BA91-4E21-9769-C80C07AA48B6}" type="presParOf" srcId="{04E2BFD3-E8FC-450C-A22B-46A4B2EA77F4}" destId="{631100BF-1BE1-4A0B-AB43-3334947A7B7B}" srcOrd="3" destOrd="0" presId="urn:microsoft.com/office/officeart/2005/8/layout/arrow2"/>
    <dgm:cxn modelId="{18358CEF-589A-47FB-AA1D-512F3C0DDAA9}" type="presParOf" srcId="{04E2BFD3-E8FC-450C-A22B-46A4B2EA77F4}" destId="{BBCF29B4-5F25-4BB2-8B9F-8461E47E4808}" srcOrd="4" destOrd="0" presId="urn:microsoft.com/office/officeart/2005/8/layout/arrow2"/>
    <dgm:cxn modelId="{F606C8B3-0A18-449C-836F-4CF14183C420}" type="presParOf" srcId="{04E2BFD3-E8FC-450C-A22B-46A4B2EA77F4}" destId="{260894F5-2C10-42CB-937B-91C9B129ABA3}" srcOrd="5" destOrd="0" presId="urn:microsoft.com/office/officeart/2005/8/layout/arrow2"/>
    <dgm:cxn modelId="{997EF99C-AA31-46BF-A2D4-3B10E065FB86}" type="presParOf" srcId="{04E2BFD3-E8FC-450C-A22B-46A4B2EA77F4}" destId="{4FAF866A-74DF-4202-9EAC-ACF49EA8CA9F}" srcOrd="6" destOrd="0" presId="urn:microsoft.com/office/officeart/2005/8/layout/arrow2"/>
    <dgm:cxn modelId="{E58D9879-9FBD-40F4-84FC-BD3AEC4A490E}" type="presParOf" srcId="{04E2BFD3-E8FC-450C-A22B-46A4B2EA77F4}" destId="{8E764BE8-7EB5-4DEE-BFC8-21A92A98A7B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18235-FA23-4918-89A0-D539785E12BA}">
      <dsp:nvSpPr>
        <dsp:cNvPr id="0" name=""/>
        <dsp:cNvSpPr/>
      </dsp:nvSpPr>
      <dsp:spPr>
        <a:xfrm>
          <a:off x="0" y="0"/>
          <a:ext cx="5727964" cy="318412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65A0F-57B4-43D5-8E19-B64AFF5B0822}">
      <dsp:nvSpPr>
        <dsp:cNvPr id="0" name=""/>
        <dsp:cNvSpPr/>
      </dsp:nvSpPr>
      <dsp:spPr>
        <a:xfrm flipV="1">
          <a:off x="662732" y="2320032"/>
          <a:ext cx="45719" cy="50894"/>
        </a:xfrm>
        <a:prstGeom prst="ellipse">
          <a:avLst/>
        </a:prstGeom>
        <a:solidFill>
          <a:srgbClr val="0071BC"/>
        </a:solidFill>
        <a:ln w="25400" cap="flat" cmpd="sng" algn="ctr">
          <a:solidFill>
            <a:srgbClr val="0071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0C79F-7D18-4EDC-9D77-581E5D8E91B6}">
      <dsp:nvSpPr>
        <dsp:cNvPr id="0" name=""/>
        <dsp:cNvSpPr/>
      </dsp:nvSpPr>
      <dsp:spPr>
        <a:xfrm>
          <a:off x="0" y="2579487"/>
          <a:ext cx="1206545" cy="54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89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PragmaticaCTT" pitchFamily="34" charset="0"/>
            </a:rPr>
            <a:t>Договорная подсудность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PragmaticaCTT" pitchFamily="34" charset="0"/>
            </a:rPr>
            <a:t>г. Москва</a:t>
          </a:r>
          <a:endParaRPr lang="en-US" sz="1200" kern="1200" dirty="0">
            <a:latin typeface="PragmaticaCTT" pitchFamily="34" charset="0"/>
          </a:endParaRPr>
        </a:p>
      </dsp:txBody>
      <dsp:txXfrm>
        <a:off x="0" y="2579487"/>
        <a:ext cx="1206545" cy="546200"/>
      </dsp:txXfrm>
    </dsp:sp>
    <dsp:sp modelId="{63DCE003-0278-4454-A85F-DFA026061E57}">
      <dsp:nvSpPr>
        <dsp:cNvPr id="0" name=""/>
        <dsp:cNvSpPr/>
      </dsp:nvSpPr>
      <dsp:spPr>
        <a:xfrm flipV="1">
          <a:off x="1224135" y="1850121"/>
          <a:ext cx="202543" cy="17399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100BF-1BE1-4A0B-AB43-3334947A7B7B}">
      <dsp:nvSpPr>
        <dsp:cNvPr id="0" name=""/>
        <dsp:cNvSpPr/>
      </dsp:nvSpPr>
      <dsp:spPr>
        <a:xfrm>
          <a:off x="2646554" y="1491872"/>
          <a:ext cx="1529909" cy="6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1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ragmaticaCTT" pitchFamily="34" charset="0"/>
            </a:rPr>
            <a:t>Положительная практика МСГ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PragmaticaCTT" pitchFamily="34" charset="0"/>
            </a:rPr>
            <a:t>(выиграно 36 дел)</a:t>
          </a:r>
          <a:endParaRPr lang="en-US" sz="1200" kern="1200" dirty="0">
            <a:latin typeface="PragmaticaCTT" pitchFamily="34" charset="0"/>
          </a:endParaRPr>
        </a:p>
      </dsp:txBody>
      <dsp:txXfrm>
        <a:off x="2646554" y="1491872"/>
        <a:ext cx="1529909" cy="676250"/>
      </dsp:txXfrm>
    </dsp:sp>
    <dsp:sp modelId="{BBCF29B4-5F25-4BB2-8B9F-8461E47E4808}">
      <dsp:nvSpPr>
        <dsp:cNvPr id="0" name=""/>
        <dsp:cNvSpPr/>
      </dsp:nvSpPr>
      <dsp:spPr>
        <a:xfrm>
          <a:off x="2452822" y="1178035"/>
          <a:ext cx="270013" cy="27001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894F5-2C10-42CB-937B-91C9B129ABA3}">
      <dsp:nvSpPr>
        <dsp:cNvPr id="0" name=""/>
        <dsp:cNvSpPr/>
      </dsp:nvSpPr>
      <dsp:spPr>
        <a:xfrm>
          <a:off x="4090540" y="1232019"/>
          <a:ext cx="1673132" cy="719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5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2D64A0"/>
              </a:solidFill>
              <a:latin typeface="PragmaticaCTT" pitchFamily="34" charset="0"/>
            </a:rPr>
            <a:t>Проект </a:t>
          </a:r>
          <a:r>
            <a:rPr lang="en-US" sz="1600" b="1" kern="1200" dirty="0" smtClean="0">
              <a:solidFill>
                <a:srgbClr val="2D64A0"/>
              </a:solidFill>
              <a:latin typeface="PragmaticaCTT" pitchFamily="34" charset="0"/>
            </a:rPr>
            <a:t>Legal</a:t>
          </a:r>
          <a:endParaRPr lang="ru-RU" sz="1600" b="1" kern="1200" dirty="0" smtClean="0">
            <a:solidFill>
              <a:srgbClr val="2D64A0"/>
            </a:solidFill>
            <a:latin typeface="PragmaticaCTT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2D64A0"/>
              </a:solidFill>
              <a:latin typeface="PragmaticaCTT" pitchFamily="34" charset="0"/>
            </a:rPr>
            <a:t>«Суды в регионах»</a:t>
          </a:r>
          <a:endParaRPr lang="en-US" sz="1600" b="1" kern="1200" dirty="0">
            <a:solidFill>
              <a:srgbClr val="2D64A0"/>
            </a:solidFill>
            <a:latin typeface="PragmaticaCTT" pitchFamily="34" charset="0"/>
          </a:endParaRPr>
        </a:p>
      </dsp:txBody>
      <dsp:txXfrm>
        <a:off x="4090540" y="1232019"/>
        <a:ext cx="1673132" cy="719424"/>
      </dsp:txXfrm>
    </dsp:sp>
    <dsp:sp modelId="{4FAF866A-74DF-4202-9EAC-ACF49EA8CA9F}">
      <dsp:nvSpPr>
        <dsp:cNvPr id="0" name=""/>
        <dsp:cNvSpPr/>
      </dsp:nvSpPr>
      <dsp:spPr>
        <a:xfrm>
          <a:off x="4032449" y="655961"/>
          <a:ext cx="361716" cy="36171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64BE8-7EB5-4DEE-BFC8-21A92A98A7B3}">
      <dsp:nvSpPr>
        <dsp:cNvPr id="0" name=""/>
        <dsp:cNvSpPr/>
      </dsp:nvSpPr>
      <dsp:spPr>
        <a:xfrm>
          <a:off x="1152127" y="1952095"/>
          <a:ext cx="1642116" cy="119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666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PragmaticaCTT" pitchFamily="34" charset="0"/>
            </a:rPr>
            <a:t>Требования об указании в кредитной документации на </a:t>
          </a:r>
          <a:r>
            <a:rPr lang="ru-RU" sz="1200" b="1" kern="1200" dirty="0" smtClean="0">
              <a:latin typeface="PragmaticaCTT" pitchFamily="34" charset="0"/>
            </a:rPr>
            <a:t>конкретный суд</a:t>
          </a:r>
          <a:endParaRPr lang="en-US" sz="1200" b="1" kern="1200" dirty="0">
            <a:latin typeface="PragmaticaCTT" pitchFamily="34" charset="0"/>
          </a:endParaRPr>
        </a:p>
      </dsp:txBody>
      <dsp:txXfrm>
        <a:off x="1152127" y="1952095"/>
        <a:ext cx="1642116" cy="1191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425B9B-B048-43C3-A97E-C6EDCFD12380}" type="datetimeFigureOut">
              <a:rPr lang="ru-RU" smtClean="0"/>
              <a:pPr/>
              <a:t>30.05.2013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CBFC8D-9077-4108-85AC-8F3027C381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BFC8D-9077-4108-85AC-8F3027C3815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BE0836-1B78-4833-863C-AD2248BAD944}" type="slidenum">
              <a:rPr lang="fr-FR" smtClean="0">
                <a:latin typeface="Arial" charset="0"/>
              </a:rPr>
              <a:pPr/>
              <a:t>5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680E4-A668-40D3-8877-2F75DE06EA5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680E4-A668-40D3-8877-2F75DE06EA5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7C3FD8-B538-4E7C-8581-81603502EE9A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rgbClr val="2D64A0"/>
                </a:solidFill>
                <a:latin typeface="PragmaticaCT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048672" cy="12241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PragmaticaCT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2205038"/>
            <a:ext cx="1979613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fld id="{A87A7490-3099-41F6-9EAF-10D281F18F9E}" type="datetime5">
              <a:rPr lang="ru-RU" smtClean="0"/>
              <a:pPr/>
              <a:t>30-май-13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1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F04EC364-16C9-4542-AF77-FD363D73073B}" type="datetime5">
              <a:rPr lang="ru-RU" smtClean="0"/>
              <a:pPr>
                <a:defRPr/>
              </a:pPr>
              <a:t>30-май-13</a:t>
            </a:fld>
            <a:endParaRPr lang="ru-RU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131012-F37B-4A8D-9B60-ADCA42CCA0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D54EA603-AFE8-46AC-A72B-7596B0BB15C7}" type="datetime5">
              <a:rPr lang="ru-RU" smtClean="0"/>
              <a:pPr>
                <a:defRPr/>
              </a:pPr>
              <a:t>30-май-13</a:t>
            </a:fld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83765E-14CE-4EF2-971A-C19F665B5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31F8F710-E820-4A38-A891-0A3075DC35B3}" type="datetime5">
              <a:rPr lang="ru-RU" smtClean="0"/>
              <a:pPr>
                <a:defRPr/>
              </a:pPr>
              <a:t>30-май-13</a:t>
            </a:fld>
            <a:endParaRPr lang="ru-RU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3" y="6462713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9C8D64-8A17-4D27-87FC-55A662EE5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340768"/>
            <a:ext cx="6156176" cy="352839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6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5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4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400" b="1">
                <a:latin typeface="PragmaticaCTT" pitchFamily="34" charset="0"/>
              </a:defRPr>
            </a:lvl2pPr>
            <a:lvl3pPr>
              <a:defRPr sz="1400" b="1">
                <a:latin typeface="PragmaticaCTT" pitchFamily="34" charset="0"/>
              </a:defRPr>
            </a:lvl3pPr>
            <a:lvl4pPr>
              <a:defRPr sz="1400" b="1">
                <a:latin typeface="PragmaticaCTT" pitchFamily="34" charset="0"/>
              </a:defRPr>
            </a:lvl4pPr>
            <a:lvl5pPr>
              <a:defRPr sz="14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Date Placeholder 2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43E88-57F6-4D12-8243-ECA182B9B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19-июн-12</a:t>
            </a:r>
            <a:endParaRPr lang="ru-RU" dirty="0"/>
          </a:p>
        </p:txBody>
      </p:sp>
      <p:sp>
        <p:nvSpPr>
          <p:cNvPr id="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C809-6C83-4097-84D0-235ECA898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2555875"/>
            <a:chOff x="0" y="0"/>
            <a:chExt cx="9144000" cy="2556419"/>
          </a:xfrm>
        </p:grpSpPr>
        <p:pic>
          <p:nvPicPr>
            <p:cNvPr id="102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1423" y="0"/>
              <a:ext cx="3418649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l="34799" r="7292"/>
            <a:stretch>
              <a:fillRect/>
            </a:stretch>
          </p:blipFill>
          <p:spPr bwMode="auto">
            <a:xfrm>
              <a:off x="0" y="0"/>
              <a:ext cx="1979712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r="25529"/>
            <a:stretch>
              <a:fillRect/>
            </a:stretch>
          </p:blipFill>
          <p:spPr bwMode="auto">
            <a:xfrm>
              <a:off x="6598095" y="0"/>
              <a:ext cx="2545905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0"/>
              <a:ext cx="1525430" cy="2287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arallelogram 11"/>
            <p:cNvSpPr/>
            <p:nvPr/>
          </p:nvSpPr>
          <p:spPr bwMode="auto">
            <a:xfrm rot="10800000">
              <a:off x="0" y="2232500"/>
              <a:ext cx="9144000" cy="323919"/>
            </a:xfrm>
            <a:prstGeom prst="parallelogram">
              <a:avLst>
                <a:gd name="adj" fmla="val 0"/>
              </a:avLst>
            </a:prstGeom>
            <a:solidFill>
              <a:srgbClr val="F2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027" name="Picture 16" descr="C:\Оксана Маникеева\ЛОГОТИП\DeltaCredit_SocG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50" y="5754688"/>
            <a:ext cx="29527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18263"/>
            <a:ext cx="91440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13" descr="C:\Оксана Маникеева\ЛОГОТИП\Лого SG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113" y="6524625"/>
            <a:ext cx="12414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C:\Оксана Маникеева\ЛОГОТИП\DeltaCredit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9313" y="6470650"/>
            <a:ext cx="12604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9" cstate="print"/>
          <a:srcRect l="34799" b="8946"/>
          <a:stretch>
            <a:fillRect/>
          </a:stretch>
        </p:blipFill>
        <p:spPr bwMode="auto">
          <a:xfrm>
            <a:off x="0" y="0"/>
            <a:ext cx="9001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10" cstate="print"/>
          <a:srcRect r="23764" b="25816"/>
          <a:stretch>
            <a:fillRect/>
          </a:stretch>
        </p:blipFill>
        <p:spPr bwMode="auto">
          <a:xfrm>
            <a:off x="3132138" y="-3175"/>
            <a:ext cx="1295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11" cstate="print"/>
          <a:srcRect b="25003"/>
          <a:stretch>
            <a:fillRect/>
          </a:stretch>
        </p:blipFill>
        <p:spPr bwMode="auto">
          <a:xfrm>
            <a:off x="755650" y="0"/>
            <a:ext cx="16748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12" cstate="print"/>
          <a:srcRect b="25354"/>
          <a:stretch>
            <a:fillRect/>
          </a:stretch>
        </p:blipFill>
        <p:spPr bwMode="auto">
          <a:xfrm>
            <a:off x="2411413" y="0"/>
            <a:ext cx="7477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arallelogram 14"/>
          <p:cNvSpPr/>
          <p:nvPr/>
        </p:nvSpPr>
        <p:spPr bwMode="auto">
          <a:xfrm rot="10800000">
            <a:off x="0" y="765175"/>
            <a:ext cx="4427538" cy="71438"/>
          </a:xfrm>
          <a:prstGeom prst="parallelogram">
            <a:avLst>
              <a:gd name="adj" fmla="val 1852"/>
            </a:avLst>
          </a:prstGeom>
          <a:solidFill>
            <a:srgbClr val="F2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19931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0" y="6453188"/>
            <a:ext cx="9715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127563AC-68AC-429A-A061-39FC67A67132}" type="datetime5">
              <a:rPr lang="ru-RU" smtClean="0"/>
              <a:pPr>
                <a:defRPr/>
              </a:pPr>
              <a:t>30-май-13</a:t>
            </a:fld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748713" y="6448425"/>
            <a:ext cx="395287" cy="409575"/>
          </a:xfrm>
          <a:prstGeom prst="rect">
            <a:avLst/>
          </a:prstGeom>
          <a:solidFill>
            <a:srgbClr val="2D64A0"/>
          </a:solidFill>
          <a:ln>
            <a:solidFill>
              <a:srgbClr val="2D64A0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fld id="{F993F90D-32C2-4A6B-A2B5-E91048A08F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img_url=http://avto-russia.ru/pdd/znaki1/2-3-4.gif&amp;iorient=&amp;icolor=&amp;p=4&amp;site=&amp;text=%D0%B4%D0%BE%D1%80%D0%BE%D0%B6%D0%BD%D1%8B%D0%B5%20%D0%B7%D0%BD%D0%B0%D0%BA%D0%B8%20%D0%B2%D0%BD%D0%B8%D0%BC%D0%B0%D0%BD%D0%B8%D0%B5&amp;wp=&amp;pos=128&amp;isize=&amp;type=&amp;recent=&amp;rpt=simage&amp;itype=&amp;nojs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5201.vk.com/u98401165/-1/x_38c5e750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5875" y="3068638"/>
            <a:ext cx="9218613" cy="1582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2D64A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2D64A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  <a:t>Обращение взыскания на жилую недвижимость: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  <a:t>нюансы подсудности споров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agmaticaCTT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ragmaticaCTT" pitchFamily="34" charset="0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 bwMode="auto">
          <a:xfrm>
            <a:off x="107950" y="6021388"/>
            <a:ext cx="6192838" cy="7191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ru-RU" sz="1600" dirty="0" smtClean="0">
                <a:solidFill>
                  <a:srgbClr val="2D64A0"/>
                </a:solidFill>
              </a:rPr>
              <a:t>Игорь Шкляр</a:t>
            </a:r>
            <a:endParaRPr lang="ru-RU" sz="1600" dirty="0">
              <a:solidFill>
                <a:srgbClr val="2D64A0"/>
              </a:solidFill>
            </a:endParaRPr>
          </a:p>
          <a:p>
            <a:pPr algn="l" eaLnBrk="1" hangingPunct="1">
              <a:defRPr/>
            </a:pPr>
            <a:r>
              <a:rPr lang="ru-RU" sz="1600" b="0" dirty="0" smtClean="0">
                <a:solidFill>
                  <a:srgbClr val="2D64A0"/>
                </a:solidFill>
              </a:rPr>
              <a:t>Руководитель Юридического департамента</a:t>
            </a:r>
            <a:endParaRPr lang="en-US" sz="1600" b="0" dirty="0">
              <a:solidFill>
                <a:srgbClr val="2D64A0"/>
              </a:solidFill>
            </a:endParaRPr>
          </a:p>
          <a:p>
            <a:pPr algn="l" eaLnBrk="1" hangingPunct="1">
              <a:defRPr/>
            </a:pPr>
            <a:endParaRPr lang="en-US" sz="1400" b="0" dirty="0" smtClean="0">
              <a:solidFill>
                <a:srgbClr val="2D64A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2"/>
          <p:cNvSpPr>
            <a:spLocks noGrp="1"/>
          </p:cNvSpPr>
          <p:nvPr>
            <p:ph type="sldNum" sz="quarter" idx="2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39903-AB59-427F-A15A-229F9A24E03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7411" name="Date Placeholder 6"/>
          <p:cNvSpPr txBox="1">
            <a:spLocks/>
          </p:cNvSpPr>
          <p:nvPr/>
        </p:nvSpPr>
        <p:spPr bwMode="auto">
          <a:xfrm>
            <a:off x="0" y="6453188"/>
            <a:ext cx="971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000">
                <a:latin typeface="PragmaticaCTT" pitchFamily="34" charset="0"/>
              </a:rPr>
              <a:t>16.10.2012</a:t>
            </a:r>
            <a:endParaRPr lang="ru-RU" sz="1000">
              <a:latin typeface="PragmaticaCTT" pitchFamily="34" charset="0"/>
            </a:endParaRPr>
          </a:p>
        </p:txBody>
      </p:sp>
      <p:sp>
        <p:nvSpPr>
          <p:cNvPr id="16388" name="Заголовок 11"/>
          <p:cNvSpPr>
            <a:spLocks noGrp="1"/>
          </p:cNvSpPr>
          <p:nvPr>
            <p:ph type="title"/>
          </p:nvPr>
        </p:nvSpPr>
        <p:spPr bwMode="auto">
          <a:xfrm>
            <a:off x="4427538" y="0"/>
            <a:ext cx="4716462" cy="83661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900" i="1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i="1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позиция (1.1)</a:t>
            </a:r>
            <a:endParaRPr lang="ru-RU" sz="1900" i="1" dirty="0">
              <a:solidFill>
                <a:srgbClr val="2D6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85813" y="1214438"/>
            <a:ext cx="770413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endParaRPr lang="ru-RU" b="1" dirty="0">
              <a:latin typeface="+mn-lt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ru-RU" sz="1600" b="1" dirty="0">
                <a:latin typeface="+mn-lt"/>
              </a:rPr>
              <a:t>В соответствии с </a:t>
            </a:r>
            <a:r>
              <a:rPr lang="ru-RU" sz="1600" b="1" u="sng" dirty="0">
                <a:latin typeface="+mn-lt"/>
              </a:rPr>
              <a:t>ч. 7 ст. 29 ГПК РФ и п. 2 ст. 17 Закона о защите прав потребителей</a:t>
            </a:r>
            <a:r>
              <a:rPr lang="ru-RU" sz="1600" b="1" dirty="0">
                <a:latin typeface="+mn-lt"/>
              </a:rPr>
              <a:t> иски о защите прав потребителей могут быть предъявлены в суд по: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ru-RU" sz="1600" b="1" dirty="0">
                <a:latin typeface="+mn-lt"/>
              </a:rPr>
              <a:t>- месту нахождения организации,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ru-RU" sz="1600" b="1" dirty="0">
                <a:latin typeface="+mn-lt"/>
              </a:rPr>
              <a:t>- месту жительства или пребывания истца,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ru-RU" sz="1600" b="1" dirty="0">
                <a:latin typeface="+mn-lt"/>
              </a:rPr>
              <a:t>- месту заключения или исполнения договора.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ru-RU" sz="1600" b="1" dirty="0">
                <a:latin typeface="+mn-lt"/>
              </a:rPr>
              <a:t>При этом указанными нормами предусмотрено, что выбор между несколькими судами, которым подсудно дело, принадлежит </a:t>
            </a:r>
            <a:r>
              <a:rPr lang="ru-RU" sz="1600" b="1" u="sng" dirty="0">
                <a:latin typeface="+mn-lt"/>
              </a:rPr>
              <a:t>истцу.</a:t>
            </a:r>
            <a:endParaRPr lang="ru-RU" altLang="ja-JP" sz="1600" b="1" dirty="0">
              <a:latin typeface="+mn-lt"/>
            </a:endParaRPr>
          </a:p>
        </p:txBody>
      </p:sp>
      <p:pic>
        <p:nvPicPr>
          <p:cNvPr id="17414" name="Picture 8" descr="C:\Users\Алена\Desktop\auk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4286250"/>
            <a:ext cx="3571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>
            <a:spLocks noGrp="1"/>
          </p:cNvSpPr>
          <p:nvPr>
            <p:ph type="sldNum" sz="quarter" idx="2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F2FDAB-D6FB-4F2F-88DD-39F4CCE926FD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8435" name="Date Placeholder 6"/>
          <p:cNvSpPr txBox="1">
            <a:spLocks/>
          </p:cNvSpPr>
          <p:nvPr/>
        </p:nvSpPr>
        <p:spPr bwMode="auto">
          <a:xfrm>
            <a:off x="0" y="6453188"/>
            <a:ext cx="971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000">
                <a:latin typeface="PragmaticaCTT" pitchFamily="34" charset="0"/>
              </a:rPr>
              <a:t>16.10.2012</a:t>
            </a:r>
            <a:endParaRPr lang="ru-RU" sz="1000">
              <a:latin typeface="PragmaticaCTT" pitchFamily="34" charset="0"/>
            </a:endParaRPr>
          </a:p>
        </p:txBody>
      </p:sp>
      <p:sp>
        <p:nvSpPr>
          <p:cNvPr id="17412" name="Заголовок 11"/>
          <p:cNvSpPr>
            <a:spLocks noGrp="1"/>
          </p:cNvSpPr>
          <p:nvPr>
            <p:ph type="title"/>
          </p:nvPr>
        </p:nvSpPr>
        <p:spPr bwMode="auto">
          <a:xfrm>
            <a:off x="4427538" y="0"/>
            <a:ext cx="4716462" cy="83661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900" i="1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i="1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позиция (1.2)</a:t>
            </a:r>
            <a:endParaRPr lang="ru-RU" sz="1900" i="1" dirty="0">
              <a:solidFill>
                <a:srgbClr val="2D6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714375" y="1143000"/>
            <a:ext cx="75723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b="1" dirty="0"/>
              <a:t>В силу ст. 32 ГПК РФ стороны могут </a:t>
            </a:r>
            <a:r>
              <a:rPr lang="ru-RU" b="1" u="sng" dirty="0"/>
              <a:t>по соглашению между собой</a:t>
            </a:r>
            <a:r>
              <a:rPr lang="ru-RU" b="1" dirty="0"/>
              <a:t> изменить территориальную подсудность для конкретного </a:t>
            </a:r>
            <a:r>
              <a:rPr lang="ru-RU" b="1" dirty="0" smtClean="0"/>
              <a:t>дела</a:t>
            </a:r>
            <a:r>
              <a:rPr lang="en-US" b="1" dirty="0" smtClean="0"/>
              <a:t>*</a:t>
            </a:r>
            <a:r>
              <a:rPr lang="ru-RU" b="1" dirty="0" smtClean="0"/>
              <a:t>.</a:t>
            </a:r>
            <a:endParaRPr lang="ru-RU" b="1" dirty="0"/>
          </a:p>
          <a:p>
            <a:pPr algn="just" eaLnBrk="0" hangingPunct="0">
              <a:spcBef>
                <a:spcPct val="50000"/>
              </a:spcBef>
            </a:pPr>
            <a:r>
              <a:rPr lang="ru-RU" b="1" dirty="0"/>
              <a:t>Соглашением сторон не может определяться только исключительная подсудность (ст. 30 ГПК РФ). </a:t>
            </a:r>
          </a:p>
          <a:p>
            <a:pPr algn="just" eaLnBrk="0" hangingPunct="0">
              <a:spcBef>
                <a:spcPct val="50000"/>
              </a:spcBef>
            </a:pPr>
            <a:r>
              <a:rPr lang="ru-RU" b="1" u="sng" dirty="0"/>
              <a:t>Ни ГПК РФ, ни Законом о защите прав потребителей подсудность дел по искам, связанным с нарушением прав потребителей, а также об обращении взыскания на предмет ипотеки, не отнесены к исключительной. </a:t>
            </a:r>
          </a:p>
          <a:p>
            <a:pPr algn="just" eaLnBrk="0" hangingPunct="0">
              <a:spcBef>
                <a:spcPct val="50000"/>
              </a:spcBef>
            </a:pPr>
            <a:r>
              <a:rPr lang="ru-RU" b="1" dirty="0"/>
              <a:t>Таким образом, стороны вправе определить суд, которому подсудно дело.</a:t>
            </a:r>
          </a:p>
        </p:txBody>
      </p:sp>
      <p:pic>
        <p:nvPicPr>
          <p:cNvPr id="7" name="Рисунок 6" descr="_proishestvia_261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58488"/>
            <a:ext cx="2232247" cy="147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1"/>
          <p:cNvSpPr txBox="1">
            <a:spLocks/>
          </p:cNvSpPr>
          <p:nvPr/>
        </p:nvSpPr>
        <p:spPr bwMode="auto">
          <a:xfrm>
            <a:off x="323528" y="5445224"/>
            <a:ext cx="1512168" cy="8366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0" cap="none" spc="0" normalizeH="0" baseline="0" noProof="0" dirty="0" smtClean="0">
                <a:ln>
                  <a:noFill/>
                </a:ln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agmaticaCTT" pitchFamily="34" charset="0"/>
                <a:ea typeface="+mj-ea"/>
                <a:cs typeface="+mj-cs"/>
              </a:rPr>
              <a:t/>
            </a:r>
            <a:br>
              <a:rPr kumimoji="0" lang="ru-RU" sz="1900" b="1" i="1" u="none" strike="noStrike" kern="0" cap="none" spc="0" normalizeH="0" baseline="0" noProof="0" dirty="0" smtClean="0">
                <a:ln>
                  <a:noFill/>
                </a:ln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agmaticaCTT" pitchFamily="34" charset="0"/>
                <a:ea typeface="+mj-ea"/>
                <a:cs typeface="+mj-cs"/>
              </a:rPr>
            </a:br>
            <a:r>
              <a:rPr kumimoji="0" lang="ru-RU" sz="1200" i="1" u="none" strike="noStrike" kern="0" cap="none" spc="0" normalizeH="0" baseline="0" noProof="0" dirty="0" smtClean="0">
                <a:ln>
                  <a:noFill/>
                </a:ln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agmaticaCTT" pitchFamily="34" charset="0"/>
                <a:ea typeface="+mj-ea"/>
                <a:cs typeface="+mj-cs"/>
              </a:rPr>
              <a:t>* РПН</a:t>
            </a:r>
            <a:endParaRPr kumimoji="0" lang="ru-RU" sz="1200" i="1" u="none" strike="noStrike" kern="0" cap="none" spc="0" normalizeH="0" baseline="0" noProof="0" dirty="0">
              <a:ln>
                <a:noFill/>
              </a:ln>
              <a:solidFill>
                <a:srgbClr val="2D6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ragmaticaCT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>
            <a:stCxn id="136" idx="4"/>
            <a:endCxn id="19466" idx="0"/>
          </p:cNvCxnSpPr>
          <p:nvPr/>
        </p:nvCxnSpPr>
        <p:spPr>
          <a:xfrm flipH="1">
            <a:off x="5182394" y="3913582"/>
            <a:ext cx="56778" cy="2030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Дата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90B96-287B-49DE-936E-AF8332A32B8A}" type="datetime5">
              <a:rPr lang="ru-RU" smtClean="0"/>
              <a:pPr/>
              <a:t>30-май-13</a:t>
            </a:fld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87EDD0-6E25-4BEF-BE0F-0575B9249AF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44450"/>
            <a:ext cx="45720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i="1" kern="0" dirty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j-ea"/>
                <a:cs typeface="+mj-cs"/>
              </a:rPr>
              <a:t>Развитие судебной практики 2009-2013</a:t>
            </a:r>
          </a:p>
        </p:txBody>
      </p:sp>
      <p:sp>
        <p:nvSpPr>
          <p:cNvPr id="37" name="Right Arrow 8"/>
          <p:cNvSpPr/>
          <p:nvPr/>
        </p:nvSpPr>
        <p:spPr bwMode="auto">
          <a:xfrm>
            <a:off x="107950" y="5805488"/>
            <a:ext cx="8928100" cy="576262"/>
          </a:xfrm>
          <a:prstGeom prst="rightArrow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5" name="Straight Connector 41"/>
          <p:cNvCxnSpPr>
            <a:stCxn id="143" idx="4"/>
          </p:cNvCxnSpPr>
          <p:nvPr/>
        </p:nvCxnSpPr>
        <p:spPr bwMode="auto">
          <a:xfrm>
            <a:off x="7138988" y="3632200"/>
            <a:ext cx="0" cy="231140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6" name="Rounded Rectangular Callout 20"/>
          <p:cNvSpPr/>
          <p:nvPr/>
        </p:nvSpPr>
        <p:spPr bwMode="auto">
          <a:xfrm>
            <a:off x="4619625" y="2489200"/>
            <a:ext cx="1479550" cy="920750"/>
          </a:xfrm>
          <a:prstGeom prst="wedgeRoundRectCallout">
            <a:avLst>
              <a:gd name="adj1" fmla="val -8126"/>
              <a:gd name="adj2" fmla="val 104698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Инф</a:t>
            </a:r>
            <a:r>
              <a:rPr lang="ru-RU" sz="1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. </a:t>
            </a:r>
            <a:r>
              <a:rPr lang="ru-RU" sz="1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Письмо Президиума ВАС</a:t>
            </a:r>
            <a:r>
              <a:rPr lang="en-US" sz="1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 </a:t>
            </a:r>
            <a:r>
              <a:rPr lang="ru-RU" sz="1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№ 146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 от 13.09.2011 </a:t>
            </a:r>
          </a:p>
        </p:txBody>
      </p:sp>
      <p:sp>
        <p:nvSpPr>
          <p:cNvPr id="143" name="Rounded Rectangular Callout 20"/>
          <p:cNvSpPr/>
          <p:nvPr/>
        </p:nvSpPr>
        <p:spPr bwMode="auto">
          <a:xfrm>
            <a:off x="6696075" y="2319338"/>
            <a:ext cx="1439863" cy="1001712"/>
          </a:xfrm>
          <a:prstGeom prst="wedgeRoundRectCallout">
            <a:avLst>
              <a:gd name="adj1" fmla="val -19180"/>
              <a:gd name="adj2" fmla="val 81006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Обзор </a:t>
            </a:r>
            <a:r>
              <a:rPr lang="ru-RU" sz="11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ВС РФ </a:t>
            </a:r>
            <a:r>
              <a:rPr lang="ru-RU" sz="11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от 22.05.2013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466" name="TextBox 41"/>
          <p:cNvSpPr txBox="1">
            <a:spLocks noChangeArrowheads="1"/>
          </p:cNvSpPr>
          <p:nvPr/>
        </p:nvSpPr>
        <p:spPr bwMode="auto">
          <a:xfrm>
            <a:off x="4462463" y="5943600"/>
            <a:ext cx="1439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ragmaticaCTT" pitchFamily="34" charset="0"/>
              </a:rPr>
              <a:t>2011-2012</a:t>
            </a:r>
            <a:endParaRPr lang="ru-RU" sz="1400" b="1" dirty="0">
              <a:solidFill>
                <a:schemeClr val="bg1"/>
              </a:solidFill>
              <a:latin typeface="PragmaticaCTT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499992" y="4293095"/>
            <a:ext cx="1402333" cy="10801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1000" dirty="0">
                <a:solidFill>
                  <a:schemeClr val="tx1"/>
                </a:solidFill>
                <a:latin typeface="PragmaticaCTT" pitchFamily="34" charset="0"/>
              </a:rPr>
              <a:t>  </a:t>
            </a: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Незаконность </a:t>
            </a:r>
            <a:r>
              <a:rPr lang="ru-RU" sz="1000" dirty="0">
                <a:solidFill>
                  <a:schemeClr val="tx1"/>
                </a:solidFill>
                <a:latin typeface="PragmaticaCTT" pitchFamily="34" charset="0"/>
              </a:rPr>
              <a:t>договорной подсудности</a:t>
            </a:r>
          </a:p>
        </p:txBody>
      </p:sp>
      <p:sp>
        <p:nvSpPr>
          <p:cNvPr id="19468" name="TextBox 81"/>
          <p:cNvSpPr txBox="1">
            <a:spLocks noChangeArrowheads="1"/>
          </p:cNvSpPr>
          <p:nvPr/>
        </p:nvSpPr>
        <p:spPr bwMode="auto">
          <a:xfrm>
            <a:off x="6516216" y="5943600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ragmaticaCTT" pitchFamily="34" charset="0"/>
              </a:rPr>
              <a:t>2013</a:t>
            </a:r>
            <a:endParaRPr lang="ru-RU" sz="1400" b="1" dirty="0">
              <a:solidFill>
                <a:schemeClr val="bg1"/>
              </a:solidFill>
              <a:latin typeface="PragmaticaCTT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623570" y="4111625"/>
            <a:ext cx="1620838" cy="1295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1000" dirty="0">
                <a:solidFill>
                  <a:schemeClr val="tx1"/>
                </a:solidFill>
                <a:latin typeface="PragmaticaCTT" pitchFamily="34" charset="0"/>
              </a:rPr>
              <a:t>  </a:t>
            </a: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Законность </a:t>
            </a:r>
            <a:r>
              <a:rPr lang="ru-RU" sz="1000" dirty="0">
                <a:solidFill>
                  <a:schemeClr val="tx1"/>
                </a:solidFill>
                <a:latin typeface="PragmaticaCTT" pitchFamily="34" charset="0"/>
              </a:rPr>
              <a:t>договорной подсудности</a:t>
            </a:r>
          </a:p>
        </p:txBody>
      </p:sp>
      <p:pic>
        <p:nvPicPr>
          <p:cNvPr id="19470" name="Picture 6" descr="http://im6-tub-ru.yandex.net/i?id=402951846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81163"/>
            <a:ext cx="854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Box 39"/>
          <p:cNvSpPr txBox="1">
            <a:spLocks noChangeArrowheads="1"/>
          </p:cNvSpPr>
          <p:nvPr/>
        </p:nvSpPr>
        <p:spPr bwMode="auto">
          <a:xfrm>
            <a:off x="531813" y="5970588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ragmaticaCTT" pitchFamily="34" charset="0"/>
              </a:rPr>
              <a:t>2009</a:t>
            </a:r>
            <a:endParaRPr lang="ru-RU" sz="1400" b="1" dirty="0">
              <a:solidFill>
                <a:schemeClr val="bg1"/>
              </a:solidFill>
              <a:latin typeface="PragmaticaCTT" pitchFamily="34" charset="0"/>
            </a:endParaRPr>
          </a:p>
        </p:txBody>
      </p:sp>
      <p:sp>
        <p:nvSpPr>
          <p:cNvPr id="51" name="Rounded Rectangular Callout 20"/>
          <p:cNvSpPr/>
          <p:nvPr/>
        </p:nvSpPr>
        <p:spPr bwMode="auto">
          <a:xfrm>
            <a:off x="2988568" y="2949575"/>
            <a:ext cx="1367408" cy="911225"/>
          </a:xfrm>
          <a:prstGeom prst="wedgeRoundRectCallout">
            <a:avLst>
              <a:gd name="adj1" fmla="val -19180"/>
              <a:gd name="adj2" fmla="val 81006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Пост.  </a:t>
            </a:r>
            <a:r>
              <a:rPr lang="ru-RU" sz="1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Президиума ВАС № 7171/09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 от </a:t>
            </a:r>
            <a:r>
              <a:rPr lang="ru-RU" sz="1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PragmaticaCTT" pitchFamily="34" charset="0"/>
              </a:rPr>
              <a:t>02.03.2010 </a:t>
            </a:r>
            <a:endParaRPr lang="ru-RU" sz="1000" b="1" dirty="0">
              <a:solidFill>
                <a:schemeClr val="accent4">
                  <a:lumMod val="75000"/>
                  <a:lumOff val="25000"/>
                </a:schemeClr>
              </a:solidFill>
              <a:latin typeface="PragmaticaCTT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419872" y="4149725"/>
            <a:ext cx="0" cy="1793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ular Callout 20"/>
          <p:cNvSpPr/>
          <p:nvPr/>
        </p:nvSpPr>
        <p:spPr bwMode="auto">
          <a:xfrm>
            <a:off x="179685" y="1919288"/>
            <a:ext cx="1223963" cy="714375"/>
          </a:xfrm>
          <a:prstGeom prst="wedgeRoundRectCallout">
            <a:avLst>
              <a:gd name="adj1" fmla="val -8126"/>
              <a:gd name="adj2" fmla="val 104698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Определение ВС РФ</a:t>
            </a:r>
          </a:p>
          <a:p>
            <a:pPr algn="ctr" eaLnBrk="0" hangingPunct="0">
              <a:defRPr/>
            </a:pP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от 22.09.2009 </a:t>
            </a:r>
            <a:r>
              <a:rPr lang="ru-RU" sz="1000" b="1" dirty="0" smtClean="0">
                <a:solidFill>
                  <a:schemeClr val="tx1"/>
                </a:solidFill>
                <a:latin typeface="PragmaticaCTT" pitchFamily="34" charset="0"/>
              </a:rPr>
              <a:t>№ </a:t>
            </a: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51-В09-11 </a:t>
            </a:r>
          </a:p>
        </p:txBody>
      </p:sp>
      <p:cxnSp>
        <p:nvCxnSpPr>
          <p:cNvPr id="34" name="Прямая соединительная линия 33"/>
          <p:cNvCxnSpPr>
            <a:stCxn id="32" idx="4"/>
          </p:cNvCxnSpPr>
          <p:nvPr/>
        </p:nvCxnSpPr>
        <p:spPr>
          <a:xfrm>
            <a:off x="692448" y="3024188"/>
            <a:ext cx="511175" cy="2919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ular Callout 20"/>
          <p:cNvSpPr/>
          <p:nvPr/>
        </p:nvSpPr>
        <p:spPr bwMode="auto">
          <a:xfrm>
            <a:off x="1552574" y="1557338"/>
            <a:ext cx="1507257" cy="1150937"/>
          </a:xfrm>
          <a:prstGeom prst="wedgeRoundRectCallout">
            <a:avLst>
              <a:gd name="adj1" fmla="val -17697"/>
              <a:gd name="adj2" fmla="val 96956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Письмо заместителя Председателя ВС РФ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от 20.07.2009 </a:t>
            </a:r>
            <a:r>
              <a:rPr lang="ru-RU" sz="1000" b="1" dirty="0" smtClean="0">
                <a:solidFill>
                  <a:schemeClr val="tx1"/>
                </a:solidFill>
                <a:latin typeface="PragmaticaCTT" pitchFamily="34" charset="0"/>
              </a:rPr>
              <a:t>№ </a:t>
            </a: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8/общ-1936</a:t>
            </a:r>
          </a:p>
        </p:txBody>
      </p:sp>
      <p:cxnSp>
        <p:nvCxnSpPr>
          <p:cNvPr id="39" name="Прямая соединительная линия 38"/>
          <p:cNvCxnSpPr>
            <a:stCxn id="38" idx="4"/>
          </p:cNvCxnSpPr>
          <p:nvPr/>
        </p:nvCxnSpPr>
        <p:spPr>
          <a:xfrm flipH="1">
            <a:off x="1187625" y="3248709"/>
            <a:ext cx="851838" cy="2628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107950" y="4221163"/>
            <a:ext cx="1492250" cy="863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  Законность </a:t>
            </a:r>
            <a:r>
              <a:rPr lang="ru-RU" sz="1000" dirty="0">
                <a:solidFill>
                  <a:schemeClr val="tx1"/>
                </a:solidFill>
                <a:latin typeface="PragmaticaCTT" pitchFamily="34" charset="0"/>
              </a:rPr>
              <a:t>договорной подсудности</a:t>
            </a:r>
          </a:p>
        </p:txBody>
      </p:sp>
      <p:sp>
        <p:nvSpPr>
          <p:cNvPr id="19479" name="TextBox 42"/>
          <p:cNvSpPr txBox="1">
            <a:spLocks noChangeArrowheads="1"/>
          </p:cNvSpPr>
          <p:nvPr/>
        </p:nvSpPr>
        <p:spPr bwMode="auto">
          <a:xfrm>
            <a:off x="2772097" y="5970588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ragmaticaCTT" pitchFamily="34" charset="0"/>
              </a:rPr>
              <a:t>2010 </a:t>
            </a:r>
            <a:endParaRPr lang="ru-RU" sz="1400" b="1" dirty="0">
              <a:solidFill>
                <a:schemeClr val="bg1"/>
              </a:solidFill>
              <a:latin typeface="PragmaticaCTT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483768" y="4330701"/>
            <a:ext cx="1728193" cy="10425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1000" b="1" dirty="0">
                <a:solidFill>
                  <a:schemeClr val="tx1"/>
                </a:solidFill>
                <a:latin typeface="PragmaticaCTT" pitchFamily="34" charset="0"/>
              </a:rPr>
              <a:t>  Императивность </a:t>
            </a:r>
            <a:r>
              <a:rPr lang="ru-RU" sz="1000" dirty="0">
                <a:solidFill>
                  <a:schemeClr val="tx1"/>
                </a:solidFill>
                <a:latin typeface="PragmaticaCTT" pitchFamily="34" charset="0"/>
              </a:rPr>
              <a:t>ст. 17 </a:t>
            </a:r>
            <a:r>
              <a:rPr lang="ru-RU" sz="1000" dirty="0" err="1">
                <a:solidFill>
                  <a:schemeClr val="tx1"/>
                </a:solidFill>
                <a:latin typeface="PragmaticaCTT" pitchFamily="34" charset="0"/>
              </a:rPr>
              <a:t>ЗоЗПП</a:t>
            </a:r>
            <a:r>
              <a:rPr lang="ru-RU" sz="1000" dirty="0">
                <a:solidFill>
                  <a:schemeClr val="tx1"/>
                </a:solidFill>
                <a:latin typeface="PragmaticaCTT" pitchFamily="34" charset="0"/>
              </a:rPr>
              <a:t> 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PragmaticaCTT" pitchFamily="34" charset="0"/>
              </a:rPr>
              <a:t>  - безусловное право истца на выбор суда для предъявления иска</a:t>
            </a:r>
          </a:p>
        </p:txBody>
      </p:sp>
      <p:pic>
        <p:nvPicPr>
          <p:cNvPr id="19481" name="Рисунок 25" descr="72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38" y="909638"/>
            <a:ext cx="2552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6" descr="C:\Documents and Settings\abobkova\Desktop\No_limit_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75" y="3236913"/>
            <a:ext cx="720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19-июн-12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A7A93-EADF-44D0-A161-008EFFACB5B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gray">
          <a:xfrm>
            <a:off x="5076825" y="188913"/>
            <a:ext cx="3902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75000"/>
              </a:lnSpc>
            </a:pPr>
            <a:endParaRPr lang="en-US" sz="2000" b="1">
              <a:solidFill>
                <a:srgbClr val="2D64A0"/>
              </a:solidFill>
            </a:endParaRPr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gray">
          <a:xfrm>
            <a:off x="8864600" y="6669088"/>
            <a:ext cx="3524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 eaLnBrk="0" hangingPunct="0"/>
            <a:endParaRPr lang="fr-FR" sz="100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gray">
          <a:xfrm>
            <a:off x="4572000" y="260896"/>
            <a:ext cx="457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ru-RU" sz="1900" b="1" i="1" kern="0" dirty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j-ea"/>
                <a:cs typeface="+mj-cs"/>
              </a:rPr>
              <a:t>Спровоцированные проблемы </a:t>
            </a: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gray">
          <a:xfrm>
            <a:off x="142875" y="857250"/>
            <a:ext cx="88217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ru-RU" b="1" u="sng">
                <a:solidFill>
                  <a:srgbClr val="2D64A0"/>
                </a:solidFill>
              </a:rPr>
              <a:t/>
            </a:r>
            <a:br>
              <a:rPr lang="ru-RU" b="1" u="sng">
                <a:solidFill>
                  <a:srgbClr val="2D64A0"/>
                </a:solidFill>
              </a:rPr>
            </a:br>
            <a:r>
              <a:rPr lang="ru-RU" sz="2400" b="1">
                <a:solidFill>
                  <a:srgbClr val="2D64A0"/>
                </a:solidFill>
              </a:rPr>
              <a:t/>
            </a:r>
            <a:br>
              <a:rPr lang="ru-RU" sz="2400" b="1">
                <a:solidFill>
                  <a:srgbClr val="2D64A0"/>
                </a:solidFill>
              </a:rPr>
            </a:br>
            <a:endParaRPr lang="ru-RU" sz="2400" b="1">
              <a:solidFill>
                <a:srgbClr val="2D64A0"/>
              </a:solidFill>
            </a:endParaRPr>
          </a:p>
        </p:txBody>
      </p:sp>
      <p:pic>
        <p:nvPicPr>
          <p:cNvPr id="20488" name="Picture 8" descr="http://www.junik.lv/~georg/pic/zlo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009503"/>
            <a:ext cx="1898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Выноска-облако 10"/>
          <p:cNvSpPr>
            <a:spLocks noChangeArrowheads="1"/>
          </p:cNvSpPr>
          <p:nvPr/>
        </p:nvSpPr>
        <p:spPr bwMode="auto">
          <a:xfrm>
            <a:off x="1835150" y="3933825"/>
            <a:ext cx="6913563" cy="89058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PragmaticaCTT" pitchFamily="34" charset="0"/>
              </a:rPr>
              <a:t>Существенное увеличение сроков</a:t>
            </a:r>
            <a:r>
              <a:rPr lang="ru-RU" sz="1600">
                <a:latin typeface="PragmaticaCTT" pitchFamily="34" charset="0"/>
              </a:rPr>
              <a:t>  рассмотрения дел</a:t>
            </a:r>
            <a:endParaRPr lang="ru-RU" sz="1600" u="sng">
              <a:solidFill>
                <a:srgbClr val="000000"/>
              </a:solidFill>
              <a:latin typeface="PragmaticaCTT" pitchFamily="34" charset="0"/>
              <a:cs typeface="Arial" charset="0"/>
            </a:endParaRPr>
          </a:p>
        </p:txBody>
      </p:sp>
      <p:sp>
        <p:nvSpPr>
          <p:cNvPr id="20490" name="Выноска-облако 11"/>
          <p:cNvSpPr>
            <a:spLocks noChangeArrowheads="1"/>
          </p:cNvSpPr>
          <p:nvPr/>
        </p:nvSpPr>
        <p:spPr bwMode="auto">
          <a:xfrm>
            <a:off x="827088" y="5013325"/>
            <a:ext cx="6985000" cy="1263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latin typeface="PragmaticaCTT" pitchFamily="34" charset="0"/>
              </a:rPr>
              <a:t>Необходимость розыска ответчика, злоупотребление правами в связи с отсутствием единообразной </a:t>
            </a:r>
            <a:r>
              <a:rPr lang="ru-RU" sz="1600" dirty="0" smtClean="0">
                <a:latin typeface="PragmaticaCTT" pitchFamily="34" charset="0"/>
              </a:rPr>
              <a:t>практики, </a:t>
            </a:r>
            <a:r>
              <a:rPr lang="ru-RU" sz="1600" dirty="0">
                <a:latin typeface="PragmaticaCTT" pitchFamily="34" charset="0"/>
              </a:rPr>
              <a:t>и пр. </a:t>
            </a:r>
          </a:p>
        </p:txBody>
      </p:sp>
      <p:sp>
        <p:nvSpPr>
          <p:cNvPr id="20491" name="Выноска-облако 9"/>
          <p:cNvSpPr>
            <a:spLocks noChangeArrowheads="1"/>
          </p:cNvSpPr>
          <p:nvPr/>
        </p:nvSpPr>
        <p:spPr bwMode="auto">
          <a:xfrm>
            <a:off x="468313" y="884238"/>
            <a:ext cx="7559675" cy="126523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PragmaticaCTT" pitchFamily="34" charset="0"/>
                <a:cs typeface="Arial" charset="0"/>
              </a:rPr>
              <a:t>Правовая неопределенность: </a:t>
            </a:r>
            <a:r>
              <a:rPr lang="ru-RU" sz="1600">
                <a:latin typeface="PragmaticaCTT" pitchFamily="34" charset="0"/>
                <a:cs typeface="Arial" charset="0"/>
              </a:rPr>
              <a:t>Отличающиеся позиции судей по толкованию норм ГПК и Закона о Защите прав потребителей</a:t>
            </a:r>
            <a:endParaRPr lang="ru-RU" sz="1600" u="sng">
              <a:solidFill>
                <a:srgbClr val="000000"/>
              </a:solidFill>
              <a:latin typeface="PragmaticaCTT" pitchFamily="34" charset="0"/>
              <a:cs typeface="Arial" charset="0"/>
            </a:endParaRPr>
          </a:p>
        </p:txBody>
      </p:sp>
      <p:sp>
        <p:nvSpPr>
          <p:cNvPr id="20492" name="Выноска-облако 7"/>
          <p:cNvSpPr>
            <a:spLocks noChangeArrowheads="1"/>
          </p:cNvSpPr>
          <p:nvPr/>
        </p:nvSpPr>
        <p:spPr bwMode="auto">
          <a:xfrm>
            <a:off x="1712913" y="2149475"/>
            <a:ext cx="7358062" cy="163988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PragmaticaCTT" pitchFamily="34" charset="0"/>
              </a:rPr>
              <a:t>Конфликт региональных судов с позиций ВС РФ (оглядка на ВАС РФ) </a:t>
            </a:r>
            <a:r>
              <a:rPr lang="ru-RU" sz="1600">
                <a:latin typeface="PragmaticaCTT" pitchFamily="34" charset="0"/>
              </a:rPr>
              <a:t>необходимость в дополнительных методологических разъяснениях на местах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76872"/>
            <a:ext cx="18954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30C93B-385D-4393-BCC9-9B6E110B0EC8}" type="datetime5">
              <a:rPr lang="ru-RU" smtClean="0"/>
              <a:pPr/>
              <a:t>30-май-13</a:t>
            </a:fld>
            <a:endParaRPr lang="ru-R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D05F30-AF93-4230-A7EA-05B5F533170D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" name="Прямоугольник 35"/>
          <p:cNvSpPr/>
          <p:nvPr/>
        </p:nvSpPr>
        <p:spPr>
          <a:xfrm>
            <a:off x="4572000" y="115888"/>
            <a:ext cx="4572000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i="1" kern="0" dirty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j-ea"/>
                <a:cs typeface="+mj-cs"/>
              </a:rPr>
              <a:t>Опыт  Банка</a:t>
            </a:r>
          </a:p>
          <a:p>
            <a:pPr algn="ctr">
              <a:defRPr/>
            </a:pPr>
            <a:r>
              <a:rPr lang="ru-RU" sz="1900" b="1" i="1" kern="0" dirty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j-ea"/>
                <a:cs typeface="+mj-cs"/>
              </a:rPr>
              <a:t>«</a:t>
            </a:r>
            <a:r>
              <a:rPr lang="ru-RU" sz="1900" b="1" i="1" kern="0" dirty="0" err="1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j-ea"/>
                <a:cs typeface="+mj-cs"/>
              </a:rPr>
              <a:t>ДельтаКредит</a:t>
            </a:r>
            <a:r>
              <a:rPr lang="ru-RU" sz="1900" b="1" i="1" kern="0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j-ea"/>
                <a:cs typeface="+mj-cs"/>
              </a:rPr>
              <a:t>» </a:t>
            </a:r>
            <a:r>
              <a:rPr lang="ru-RU" sz="1900" i="1" kern="0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j-ea"/>
                <a:cs typeface="+mj-cs"/>
              </a:rPr>
              <a:t>(1.1)</a:t>
            </a:r>
            <a:endParaRPr lang="ru-RU" sz="1900" i="1" kern="0" dirty="0">
              <a:solidFill>
                <a:srgbClr val="2D6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CTT" pitchFamily="34" charset="0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691680" y="2268984"/>
          <a:ext cx="5763673" cy="318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35496" y="3573016"/>
            <a:ext cx="1440160" cy="648072"/>
          </a:xfrm>
          <a:prstGeom prst="wedgeRoundRectCallout">
            <a:avLst>
              <a:gd name="adj1" fmla="val 99089"/>
              <a:gd name="adj2" fmla="val 1030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PragmaticaCTT" pitchFamily="34" charset="0"/>
              </a:rPr>
              <a:t>До марта </a:t>
            </a:r>
            <a:r>
              <a:rPr lang="ru-RU" sz="1400" b="1" dirty="0" smtClean="0">
                <a:solidFill>
                  <a:schemeClr val="tx1"/>
                </a:solidFill>
                <a:latin typeface="PragmaticaCTT" pitchFamily="34" charset="0"/>
              </a:rPr>
              <a:t>2011</a:t>
            </a:r>
            <a:endParaRPr lang="en-US" sz="1400" b="1" dirty="0">
              <a:solidFill>
                <a:schemeClr val="tx1"/>
              </a:solidFill>
              <a:latin typeface="PragmaticaCTT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267744" y="1772816"/>
            <a:ext cx="1512168" cy="576064"/>
          </a:xfrm>
          <a:prstGeom prst="wedgeRoundRectCallout">
            <a:avLst>
              <a:gd name="adj1" fmla="val 72285"/>
              <a:gd name="adj2" fmla="val 2299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PragmaticaCTT" pitchFamily="34" charset="0"/>
              </a:rPr>
              <a:t>Май - июль </a:t>
            </a:r>
            <a:r>
              <a:rPr lang="ru-RU" sz="1400" b="1" dirty="0" smtClean="0">
                <a:solidFill>
                  <a:schemeClr val="tx1"/>
                </a:solidFill>
                <a:latin typeface="PragmaticaCTT" pitchFamily="34" charset="0"/>
              </a:rPr>
              <a:t>2011</a:t>
            </a:r>
            <a:endParaRPr lang="en-US" sz="1400" b="1" dirty="0">
              <a:solidFill>
                <a:schemeClr val="tx1"/>
              </a:solidFill>
              <a:latin typeface="PragmaticaCTT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139952" y="1135063"/>
            <a:ext cx="1656184" cy="752475"/>
          </a:xfrm>
          <a:prstGeom prst="wedgeRoundRectCallout">
            <a:avLst>
              <a:gd name="adj1" fmla="val 48111"/>
              <a:gd name="adj2" fmla="val 1797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D64A0"/>
                </a:solidFill>
                <a:latin typeface="PragmaticaCTT" pitchFamily="34" charset="0"/>
              </a:rPr>
              <a:t>Октябрь 2011 - 2012</a:t>
            </a:r>
            <a:endParaRPr lang="en-US" sz="1600" b="1" dirty="0">
              <a:solidFill>
                <a:srgbClr val="2D64A0"/>
              </a:solidFill>
              <a:latin typeface="PragmaticaCTT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83768" y="2782317"/>
            <a:ext cx="936625" cy="574675"/>
          </a:xfrm>
          <a:prstGeom prst="straightConnector1">
            <a:avLst/>
          </a:prstGeom>
          <a:ln w="158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47664" y="3573016"/>
            <a:ext cx="647700" cy="431800"/>
          </a:xfrm>
          <a:prstGeom prst="straightConnector1">
            <a:avLst/>
          </a:prstGeom>
          <a:ln w="158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8"/>
          <p:cNvSpPr/>
          <p:nvPr/>
        </p:nvSpPr>
        <p:spPr>
          <a:xfrm>
            <a:off x="987822" y="2565846"/>
            <a:ext cx="1423938" cy="647130"/>
          </a:xfrm>
          <a:prstGeom prst="wedgeRoundRectCallout">
            <a:avLst>
              <a:gd name="adj1" fmla="val 85890"/>
              <a:gd name="adj2" fmla="val 1785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PragmaticaCTT" pitchFamily="34" charset="0"/>
              </a:rPr>
              <a:t>Март  - апрель </a:t>
            </a:r>
            <a:r>
              <a:rPr lang="ru-RU" sz="1400" b="1" dirty="0" smtClean="0">
                <a:solidFill>
                  <a:schemeClr val="tx1"/>
                </a:solidFill>
                <a:latin typeface="PragmaticaCTT" pitchFamily="34" charset="0"/>
              </a:rPr>
              <a:t>2011</a:t>
            </a:r>
            <a:endParaRPr lang="en-US" sz="1400" b="1" dirty="0">
              <a:solidFill>
                <a:schemeClr val="tx1"/>
              </a:solidFill>
              <a:latin typeface="PragmaticaCTT" pitchFamily="34" charset="0"/>
            </a:endParaRPr>
          </a:p>
        </p:txBody>
      </p:sp>
      <p:cxnSp>
        <p:nvCxnSpPr>
          <p:cNvPr id="22" name="Straight Arrow Connector 14"/>
          <p:cNvCxnSpPr/>
          <p:nvPr/>
        </p:nvCxnSpPr>
        <p:spPr>
          <a:xfrm flipV="1">
            <a:off x="3881438" y="2043113"/>
            <a:ext cx="906462" cy="449262"/>
          </a:xfrm>
          <a:prstGeom prst="straightConnector1">
            <a:avLst/>
          </a:prstGeom>
          <a:ln w="158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7"/>
          <p:cNvSpPr txBox="1">
            <a:spLocks noChangeArrowheads="1"/>
          </p:cNvSpPr>
          <p:nvPr/>
        </p:nvSpPr>
        <p:spPr bwMode="auto">
          <a:xfrm>
            <a:off x="7577658" y="2564904"/>
            <a:ext cx="666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ragmaticaCTT" pitchFamily="34" charset="0"/>
              </a:rPr>
              <a:t>40%</a:t>
            </a:r>
          </a:p>
        </p:txBody>
      </p:sp>
      <p:sp>
        <p:nvSpPr>
          <p:cNvPr id="21520" name="TextBox 30"/>
          <p:cNvSpPr txBox="1">
            <a:spLocks noChangeArrowheads="1"/>
          </p:cNvSpPr>
          <p:nvPr/>
        </p:nvSpPr>
        <p:spPr bwMode="auto">
          <a:xfrm>
            <a:off x="8281292" y="2852936"/>
            <a:ext cx="611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ragmaticaCTT" pitchFamily="34" charset="0"/>
              </a:rPr>
              <a:t>60</a:t>
            </a:r>
            <a:r>
              <a:rPr lang="ru-RU" sz="1000" b="1" dirty="0">
                <a:solidFill>
                  <a:schemeClr val="bg1"/>
                </a:solidFill>
                <a:latin typeface="PragmaticaCTT" pitchFamily="34" charset="0"/>
              </a:rPr>
              <a:t>%</a:t>
            </a:r>
          </a:p>
        </p:txBody>
      </p:sp>
      <p:sp>
        <p:nvSpPr>
          <p:cNvPr id="23" name="Выгнутая вправо стрелка 22"/>
          <p:cNvSpPr/>
          <p:nvPr/>
        </p:nvSpPr>
        <p:spPr>
          <a:xfrm rot="15117180">
            <a:off x="6394975" y="1360518"/>
            <a:ext cx="666718" cy="1434764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7467600" y="1445022"/>
            <a:ext cx="167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200" b="1" dirty="0">
                <a:latin typeface="PragmaticaCTT" pitchFamily="34" charset="0"/>
              </a:rPr>
              <a:t>Самара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200" b="1" dirty="0">
                <a:latin typeface="PragmaticaCTT" pitchFamily="34" charset="0"/>
              </a:rPr>
              <a:t>НН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200" b="1" dirty="0">
                <a:latin typeface="PragmaticaCTT" pitchFamily="34" charset="0"/>
              </a:rPr>
              <a:t>СПб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200" b="1" dirty="0">
                <a:latin typeface="PragmaticaCTT" pitchFamily="34" charset="0"/>
              </a:rPr>
              <a:t>Москва и МО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50825" y="5642664"/>
            <a:ext cx="86416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ragmaticaCTT" pitchFamily="34" charset="0"/>
              </a:rPr>
              <a:t>«…Условие кредитного договора  о том, что споры по иску банка к заемщику-гражданину рассматриваются судом по месту нахождения банка, нарушает законодательство о защите прав потребителей</a:t>
            </a:r>
            <a:r>
              <a:rPr lang="ru-RU" sz="1400" dirty="0" smtClean="0">
                <a:latin typeface="PragmaticaCTT" pitchFamily="34" charset="0"/>
              </a:rPr>
              <a:t>….»  </a:t>
            </a:r>
            <a:r>
              <a:rPr lang="ru-RU" sz="1200" i="1" dirty="0" smtClean="0">
                <a:latin typeface="PragmaticaCTT" pitchFamily="34" charset="0"/>
              </a:rPr>
              <a:t>(</a:t>
            </a:r>
            <a:r>
              <a:rPr lang="ru-RU" sz="1200" i="1" dirty="0">
                <a:latin typeface="PragmaticaCTT" pitchFamily="34" charset="0"/>
              </a:rPr>
              <a:t>п.7 Информационного письма Президиума ВАС РФ от 13.09.2011 № </a:t>
            </a:r>
            <a:r>
              <a:rPr lang="ru-RU" sz="1200" i="1" dirty="0" smtClean="0">
                <a:latin typeface="PragmaticaCTT" pitchFamily="34" charset="0"/>
              </a:rPr>
              <a:t>146)</a:t>
            </a:r>
            <a:endParaRPr lang="ru-RU" sz="1200" i="1" dirty="0">
              <a:latin typeface="PragmaticaCT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19-июн-12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1824C6-483B-4A1D-A16D-780C20A1641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2532" name="Дата 2"/>
          <p:cNvSpPr txBox="1">
            <a:spLocks noGrp="1"/>
          </p:cNvSpPr>
          <p:nvPr/>
        </p:nvSpPr>
        <p:spPr bwMode="auto">
          <a:xfrm>
            <a:off x="0" y="6453188"/>
            <a:ext cx="971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latin typeface="PragmaticaCTT" pitchFamily="34" charset="0"/>
            </a:endParaRPr>
          </a:p>
        </p:txBody>
      </p:sp>
      <p:sp>
        <p:nvSpPr>
          <p:cNvPr id="22533" name="Номер слайда 3"/>
          <p:cNvSpPr txBox="1">
            <a:spLocks noGrp="1"/>
          </p:cNvSpPr>
          <p:nvPr/>
        </p:nvSpPr>
        <p:spPr bwMode="auto">
          <a:xfrm>
            <a:off x="8748713" y="6462713"/>
            <a:ext cx="395287" cy="395287"/>
          </a:xfrm>
          <a:prstGeom prst="rect">
            <a:avLst/>
          </a:prstGeom>
          <a:solidFill>
            <a:srgbClr val="2D64A0"/>
          </a:solidFill>
          <a:ln w="9525">
            <a:solidFill>
              <a:srgbClr val="2D64A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fld id="{EF2DD24F-8BEC-43A9-8F65-C136A0E3717F}" type="slidenum">
              <a:rPr lang="ru-RU" sz="1000">
                <a:solidFill>
                  <a:schemeClr val="bg1"/>
                </a:solidFill>
                <a:latin typeface="PragmaticaCTT" pitchFamily="34" charset="0"/>
              </a:rPr>
              <a:pPr algn="ctr"/>
              <a:t>7</a:t>
            </a:fld>
            <a:endParaRPr lang="ru-RU" sz="1000">
              <a:solidFill>
                <a:schemeClr val="bg1"/>
              </a:solidFill>
              <a:latin typeface="PragmaticaCTT" pitchFamily="34" charset="0"/>
            </a:endParaRPr>
          </a:p>
        </p:txBody>
      </p:sp>
      <p:graphicFrame>
        <p:nvGraphicFramePr>
          <p:cNvPr id="22562" name="Group 34"/>
          <p:cNvGraphicFramePr>
            <a:graphicFrameLocks noGrp="1"/>
          </p:cNvGraphicFramePr>
          <p:nvPr/>
        </p:nvGraphicFramePr>
        <p:xfrm>
          <a:off x="179388" y="1052513"/>
          <a:ext cx="3816350" cy="3619927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41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ragmaticaCTT" pitchFamily="34" charset="0"/>
                        </a:rPr>
                        <a:t>Сложности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PragmaticaCTT" pitchFamily="34" charset="0"/>
                      </a:endParaRPr>
                    </a:p>
                  </a:txBody>
                  <a:tcPr marT="45820" marB="458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PragmaticaCTT" pitchFamily="34" charset="0"/>
                        </a:rPr>
                        <a:t>Возврат ИЗ по неподсудности </a:t>
                      </a:r>
                      <a:r>
                        <a:rPr lang="ru-RU" sz="1600" dirty="0" smtClean="0">
                          <a:latin typeface="PragmaticaCTT" pitchFamily="34" charset="0"/>
                        </a:rPr>
                        <a:t>(указание на договорную подсудность в КД, место жительства ответчика).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PragmaticaCTT" pitchFamily="34" charset="0"/>
                        </a:rPr>
                        <a:t>Москва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PragmaticaCTT" pitchFamily="34" charset="0"/>
                        </a:rPr>
                        <a:t>, МО, Самара, Санкт-Петербург, Нижний Новгород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PragmaticaCT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CTT" pitchFamily="34" charset="0"/>
                      </a:endParaRPr>
                    </a:p>
                  </a:txBody>
                  <a:tcPr marT="45820" marB="458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PragmaticaCTT" pitchFamily="34" charset="0"/>
                        </a:rPr>
                        <a:t>Оставление ИЗ без движения</a:t>
                      </a:r>
                      <a:r>
                        <a:rPr lang="ru-RU" sz="1600" dirty="0" smtClean="0">
                          <a:latin typeface="PragmaticaCTT" pitchFamily="34" charset="0"/>
                        </a:rPr>
                        <a:t> по формальным причинам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PragmaticaCTT" pitchFamily="34" charset="0"/>
                          <a:ea typeface="+mn-ea"/>
                          <a:cs typeface="+mn-cs"/>
                        </a:rPr>
                        <a:t> Санкт-Петербург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 smtClean="0">
                        <a:solidFill>
                          <a:srgbClr val="C00000"/>
                        </a:solidFill>
                        <a:latin typeface="PragmaticaCTT" pitchFamily="34" charset="0"/>
                        <a:ea typeface="+mn-ea"/>
                        <a:cs typeface="+mn-cs"/>
                      </a:endParaRPr>
                    </a:p>
                  </a:txBody>
                  <a:tcPr marT="45820" marB="458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CTT" pitchFamily="34" charset="0"/>
                        </a:rPr>
                        <a:t>Нежелание некоторых судов брать на себя лишнюю нагрузку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CTT" pitchFamily="34" charset="0"/>
                      </a:endParaRPr>
                    </a:p>
                  </a:txBody>
                  <a:tcPr marT="45820" marB="458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39948" name="Picture 12" descr="Картинка 117 из 1662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3546520" y="2132725"/>
            <a:ext cx="3312106" cy="2016224"/>
          </a:xfrm>
          <a:prstGeom prst="rect">
            <a:avLst/>
          </a:prstGeom>
          <a:noFill/>
        </p:spPr>
      </p:pic>
      <p:sp>
        <p:nvSpPr>
          <p:cNvPr id="22547" name="TextBox 30"/>
          <p:cNvSpPr txBox="1">
            <a:spLocks noChangeArrowheads="1"/>
          </p:cNvSpPr>
          <p:nvPr/>
        </p:nvSpPr>
        <p:spPr bwMode="auto">
          <a:xfrm>
            <a:off x="4283943" y="2884934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PragmaticaCTT" pitchFamily="34" charset="0"/>
              </a:rPr>
              <a:t>Положительные Результаты</a:t>
            </a:r>
            <a:endParaRPr lang="en-US" sz="1400" b="1" dirty="0">
              <a:solidFill>
                <a:srgbClr val="C00000"/>
              </a:solidFill>
              <a:latin typeface="PragmaticaCTT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26175" y="1592263"/>
            <a:ext cx="2809875" cy="3097212"/>
          </a:xfrm>
          <a:prstGeom prst="ellipse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Clr>
                <a:srgbClr val="2D64A0"/>
              </a:buClr>
              <a:defRPr/>
            </a:pPr>
            <a:r>
              <a:rPr lang="ru-RU" sz="1300" dirty="0" smtClean="0">
                <a:solidFill>
                  <a:schemeClr val="tx1"/>
                </a:solidFill>
                <a:latin typeface="PragmaticaCTT" pitchFamily="34" charset="0"/>
              </a:rPr>
              <a:t>Сокращение </a:t>
            </a:r>
            <a:r>
              <a:rPr lang="ru-RU" sz="1300" dirty="0">
                <a:solidFill>
                  <a:schemeClr val="tx1"/>
                </a:solidFill>
                <a:latin typeface="PragmaticaCTT" pitchFamily="34" charset="0"/>
              </a:rPr>
              <a:t>сроков рассмотрения дел</a:t>
            </a:r>
          </a:p>
          <a:p>
            <a:pPr algn="ctr">
              <a:lnSpc>
                <a:spcPct val="150000"/>
              </a:lnSpc>
              <a:buClr>
                <a:srgbClr val="2D64A0"/>
              </a:buClr>
              <a:defRPr/>
            </a:pPr>
            <a:endParaRPr lang="ru-RU" sz="1300" dirty="0">
              <a:solidFill>
                <a:schemeClr val="tx1"/>
              </a:solidFill>
              <a:latin typeface="PragmaticaCTT" pitchFamily="34" charset="0"/>
            </a:endParaRPr>
          </a:p>
          <a:p>
            <a:pPr algn="ctr">
              <a:lnSpc>
                <a:spcPct val="150000"/>
              </a:lnSpc>
              <a:buClr>
                <a:srgbClr val="2D64A0"/>
              </a:buClr>
              <a:defRPr/>
            </a:pPr>
            <a:r>
              <a:rPr lang="ru-RU" sz="1300" dirty="0" smtClean="0">
                <a:solidFill>
                  <a:schemeClr val="tx1"/>
                </a:solidFill>
                <a:latin typeface="PragmaticaCTT" pitchFamily="34" charset="0"/>
              </a:rPr>
              <a:t>Явка </a:t>
            </a:r>
            <a:r>
              <a:rPr lang="ru-RU" sz="1300" dirty="0">
                <a:solidFill>
                  <a:schemeClr val="tx1"/>
                </a:solidFill>
                <a:latin typeface="PragmaticaCTT" pitchFamily="34" charset="0"/>
              </a:rPr>
              <a:t>ответчиков на судебные </a:t>
            </a:r>
            <a:r>
              <a:rPr lang="ru-RU" sz="1300" dirty="0" smtClean="0">
                <a:solidFill>
                  <a:schemeClr val="tx1"/>
                </a:solidFill>
                <a:latin typeface="PragmaticaCTT" pitchFamily="34" charset="0"/>
              </a:rPr>
              <a:t>заседания</a:t>
            </a:r>
            <a:endParaRPr lang="en-US" sz="1300" dirty="0" smtClean="0">
              <a:solidFill>
                <a:schemeClr val="tx1"/>
              </a:solidFill>
              <a:latin typeface="PragmaticaCTT" pitchFamily="34" charset="0"/>
            </a:endParaRPr>
          </a:p>
          <a:p>
            <a:pPr algn="ctr">
              <a:lnSpc>
                <a:spcPct val="150000"/>
              </a:lnSpc>
              <a:buClr>
                <a:srgbClr val="2D64A0"/>
              </a:buClr>
              <a:defRPr/>
            </a:pPr>
            <a:endParaRPr lang="en-US" sz="1300" dirty="0" smtClean="0">
              <a:solidFill>
                <a:schemeClr val="tx1"/>
              </a:solidFill>
              <a:latin typeface="PragmaticaCTT" pitchFamily="34" charset="0"/>
            </a:endParaRPr>
          </a:p>
          <a:p>
            <a:pPr algn="ctr">
              <a:lnSpc>
                <a:spcPct val="150000"/>
              </a:lnSpc>
              <a:buClr>
                <a:srgbClr val="2D64A0"/>
              </a:buClr>
              <a:defRPr/>
            </a:pPr>
            <a:r>
              <a:rPr lang="ru-RU" sz="1300" dirty="0" smtClean="0">
                <a:solidFill>
                  <a:schemeClr val="tx1"/>
                </a:solidFill>
                <a:latin typeface="PragmaticaCTT" pitchFamily="34" charset="0"/>
              </a:rPr>
              <a:t>Исполнительская дисциплина </a:t>
            </a:r>
            <a:endParaRPr lang="ru-RU" sz="1300" dirty="0">
              <a:solidFill>
                <a:schemeClr val="tx1"/>
              </a:solidFill>
              <a:latin typeface="PragmaticaCT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588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i="1" kern="0" dirty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</a:rPr>
              <a:t>Опыт  Банка</a:t>
            </a:r>
          </a:p>
          <a:p>
            <a:pPr algn="ctr">
              <a:defRPr/>
            </a:pPr>
            <a:r>
              <a:rPr lang="ru-RU" sz="1900" b="1" i="1" kern="0" dirty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</a:rPr>
              <a:t>«</a:t>
            </a:r>
            <a:r>
              <a:rPr lang="ru-RU" sz="1900" b="1" i="1" kern="0" dirty="0" err="1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</a:rPr>
              <a:t>ДельтаКредит</a:t>
            </a:r>
            <a:r>
              <a:rPr lang="ru-RU" sz="1900" b="1" i="1" kern="0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</a:rPr>
              <a:t>»</a:t>
            </a:r>
            <a:r>
              <a:rPr lang="ru-RU" sz="1900" i="1" kern="0" dirty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n-ea"/>
                <a:cs typeface="+mn-cs"/>
              </a:rPr>
              <a:t> (</a:t>
            </a:r>
            <a:r>
              <a:rPr lang="ru-RU" sz="1900" i="1" kern="0" dirty="0" smtClean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n-ea"/>
                <a:cs typeface="+mn-cs"/>
              </a:rPr>
              <a:t>1.2)</a:t>
            </a:r>
            <a:endParaRPr lang="ru-RU" sz="1900" i="1" kern="0" dirty="0">
              <a:solidFill>
                <a:srgbClr val="2D6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CTT" pitchFamily="34" charset="0"/>
              <a:ea typeface="+mn-ea"/>
              <a:cs typeface="+mn-cs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50825" y="5373216"/>
            <a:ext cx="8564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ragmaticaCTT" pitchFamily="34" charset="0"/>
              </a:rPr>
              <a:t>п. 6.5 КД   «…Разногласия, по которым Стороны не достигнут договоренности, подлежат рассмотрению  </a:t>
            </a:r>
            <a:r>
              <a:rPr lang="ru-RU" sz="1400" b="1" dirty="0">
                <a:latin typeface="PragmaticaCTT" pitchFamily="34" charset="0"/>
              </a:rPr>
              <a:t>в суде общей юрисдикции по месту нахождения КРЕДИТОРА, </a:t>
            </a:r>
            <a:r>
              <a:rPr lang="ru-RU" sz="1400" dirty="0">
                <a:latin typeface="PragmaticaCTT" pitchFamily="34" charset="0"/>
              </a:rPr>
              <a:t>за исключением случаев, когда иная подсудность установлена императивными нормами действующего законодательства» </a:t>
            </a:r>
            <a:endParaRPr lang="ru-RU" sz="1400" b="1" dirty="0">
              <a:latin typeface="PragmaticaCT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конечная звезда 3"/>
          <p:cNvSpPr/>
          <p:nvPr/>
        </p:nvSpPr>
        <p:spPr>
          <a:xfrm>
            <a:off x="7164388" y="3206750"/>
            <a:ext cx="1597025" cy="1085850"/>
          </a:xfrm>
          <a:prstGeom prst="star1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NEW!</a:t>
            </a:r>
            <a:endParaRPr lang="ru-RU" dirty="0"/>
          </a:p>
        </p:txBody>
      </p:sp>
      <p:sp>
        <p:nvSpPr>
          <p:cNvPr id="2355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19-июн-12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B10AC-FFE5-4B95-A3F8-633394E370BB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3557" name="Номер слайда 3"/>
          <p:cNvSpPr txBox="1">
            <a:spLocks noGrp="1"/>
          </p:cNvSpPr>
          <p:nvPr/>
        </p:nvSpPr>
        <p:spPr bwMode="gray">
          <a:xfrm>
            <a:off x="8864600" y="6669088"/>
            <a:ext cx="3524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endParaRPr lang="fr-FR" sz="100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gray">
          <a:xfrm>
            <a:off x="900113" y="981075"/>
            <a:ext cx="741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2000" b="1">
                <a:solidFill>
                  <a:srgbClr val="2D64A0"/>
                </a:solidFill>
              </a:rPr>
              <a:t/>
            </a:r>
            <a:br>
              <a:rPr lang="ru-RU" sz="2000" b="1">
                <a:solidFill>
                  <a:srgbClr val="2D64A0"/>
                </a:solidFill>
              </a:rPr>
            </a:br>
            <a:endParaRPr lang="ru-RU" b="1" u="sng">
              <a:solidFill>
                <a:srgbClr val="2D64A0"/>
              </a:solidFill>
              <a:latin typeface="PragmaticaCTT" pitchFamily="34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gray">
          <a:xfrm>
            <a:off x="4859338" y="260648"/>
            <a:ext cx="3902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ru-RU" sz="1900" b="1" i="1" kern="0" dirty="0">
                <a:solidFill>
                  <a:srgbClr val="2D6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TT" pitchFamily="34" charset="0"/>
                <a:ea typeface="+mj-ea"/>
                <a:cs typeface="+mj-cs"/>
              </a:rPr>
              <a:t>Позиция Банка</a:t>
            </a:r>
            <a:endParaRPr lang="en-US" sz="1900" b="1" i="1" kern="0" dirty="0">
              <a:solidFill>
                <a:srgbClr val="2D6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CTT" pitchFamily="34" charset="0"/>
              <a:ea typeface="+mj-ea"/>
              <a:cs typeface="+mj-cs"/>
            </a:endParaRPr>
          </a:p>
        </p:txBody>
      </p:sp>
      <p:pic>
        <p:nvPicPr>
          <p:cNvPr id="23560" name="Рисунок 16" descr="Puzz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025525"/>
            <a:ext cx="28686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1341438" y="1025525"/>
            <a:ext cx="6913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ragmaticaCTT" pitchFamily="34" charset="0"/>
              </a:rPr>
              <a:t>Договорная подсудность </a:t>
            </a:r>
            <a:r>
              <a:rPr lang="ru-RU" b="1" dirty="0">
                <a:solidFill>
                  <a:srgbClr val="C00000"/>
                </a:solidFill>
                <a:latin typeface="PragmaticaCTT" pitchFamily="34" charset="0"/>
              </a:rPr>
              <a:t>ЗАКОННА (ст. 32 ГПК)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PragmaticaCTT" pitchFamily="34" charset="0"/>
              </a:rPr>
              <a:t>(в т.ч. без </a:t>
            </a:r>
            <a:r>
              <a:rPr lang="ru-RU" dirty="0">
                <a:solidFill>
                  <a:srgbClr val="000000"/>
                </a:solidFill>
                <a:latin typeface="PragmaticaCTT" pitchFamily="34" charset="0"/>
              </a:rPr>
              <a:t>указания на конкретный суд рассмотрения споров) </a:t>
            </a:r>
          </a:p>
        </p:txBody>
      </p:sp>
      <p:sp>
        <p:nvSpPr>
          <p:cNvPr id="12" name="Down Arrow Callout 32"/>
          <p:cNvSpPr/>
          <p:nvPr/>
        </p:nvSpPr>
        <p:spPr>
          <a:xfrm>
            <a:off x="3851920" y="1844675"/>
            <a:ext cx="1990725" cy="1008063"/>
          </a:xfrm>
          <a:prstGeom prst="downArrowCallout">
            <a:avLst>
              <a:gd name="adj1" fmla="val 19543"/>
              <a:gd name="adj2" fmla="val 59109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PragmaticaCT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PragmaticaCTT" pitchFamily="34" charset="0"/>
              </a:rPr>
              <a:t>Подтверждается </a:t>
            </a:r>
            <a:endParaRPr lang="en-US" sz="1600" b="1" dirty="0">
              <a:latin typeface="PragmaticaCT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1475656" y="4144431"/>
            <a:ext cx="676188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«…</a:t>
            </a:r>
            <a:r>
              <a:rPr lang="ru-RU" sz="1600" dirty="0">
                <a:latin typeface="PragmaticaCTT" pitchFamily="34" charset="0"/>
              </a:rPr>
              <a:t>стороны </a:t>
            </a:r>
            <a:r>
              <a:rPr lang="ru-RU" sz="1600" b="1" dirty="0">
                <a:latin typeface="PragmaticaCTT" pitchFamily="34" charset="0"/>
              </a:rPr>
              <a:t>вправе изменить</a:t>
            </a:r>
            <a:r>
              <a:rPr lang="ru-RU" sz="1600" dirty="0">
                <a:latin typeface="PragmaticaCTT" pitchFamily="34" charset="0"/>
              </a:rPr>
              <a:t> соглашением между собой установленную законом территориальную  подсудность дела до принятия судом заявления к своему производству. Стороны не вправе изменить исключительную и родовую (предметную) подсудность, которая определена законом. </a:t>
            </a:r>
            <a:r>
              <a:rPr lang="ru-RU" sz="1600" b="1" dirty="0">
                <a:latin typeface="PragmaticaCTT" pitchFamily="34" charset="0"/>
              </a:rPr>
              <a:t>Соглашение о подсудности может быть включено в гражданско-правовой договор, в том числе и договор присоединения</a:t>
            </a:r>
            <a:r>
              <a:rPr lang="ru-RU" sz="1600" dirty="0">
                <a:latin typeface="PragmaticaCTT" pitchFamily="34" charset="0"/>
              </a:rPr>
              <a:t>.» </a:t>
            </a:r>
          </a:p>
          <a:p>
            <a:pPr algn="ctr"/>
            <a:r>
              <a:rPr lang="ru-RU" sz="1600" i="1" dirty="0">
                <a:latin typeface="PragmaticaCTT" pitchFamily="34" charset="0"/>
              </a:rPr>
              <a:t>(Обзор судебной практики Верховного суда от 22.05.2013г.)</a:t>
            </a:r>
          </a:p>
        </p:txBody>
      </p:sp>
      <p:sp>
        <p:nvSpPr>
          <p:cNvPr id="23564" name="TextBox 1"/>
          <p:cNvSpPr txBox="1">
            <a:spLocks noChangeArrowheads="1"/>
          </p:cNvSpPr>
          <p:nvPr/>
        </p:nvSpPr>
        <p:spPr bwMode="auto">
          <a:xfrm>
            <a:off x="3275856" y="3022600"/>
            <a:ext cx="3240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ГПК РФ, позицией МГС</a:t>
            </a:r>
          </a:p>
        </p:txBody>
      </p:sp>
      <p:sp>
        <p:nvSpPr>
          <p:cNvPr id="3" name="Плюс 2"/>
          <p:cNvSpPr/>
          <p:nvPr/>
        </p:nvSpPr>
        <p:spPr>
          <a:xfrm>
            <a:off x="4608513" y="3482206"/>
            <a:ext cx="611187" cy="45085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343460-86E0-4916-AFA7-2DC1E423B995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388" y="1700213"/>
            <a:ext cx="8280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1600" b="1" dirty="0">
              <a:solidFill>
                <a:srgbClr val="0070C0"/>
              </a:solidFill>
              <a:latin typeface="PragmaticaCTT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1600" b="1" dirty="0">
              <a:solidFill>
                <a:srgbClr val="0070C0"/>
              </a:solidFill>
              <a:latin typeface="PragmaticaCTT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1600" b="1" dirty="0">
              <a:solidFill>
                <a:srgbClr val="0070C0"/>
              </a:solidFill>
              <a:latin typeface="PragmaticaCTT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PragmaticaCTT" pitchFamily="34" charset="0"/>
              </a:rPr>
              <a:t>Игорь Шкляр</a:t>
            </a:r>
          </a:p>
          <a:p>
            <a:pPr eaLnBrk="0" hangingPunct="0">
              <a:spcBef>
                <a:spcPct val="50000"/>
              </a:spcBef>
            </a:pPr>
            <a:endParaRPr lang="ru-RU" sz="1600" b="1" dirty="0">
              <a:solidFill>
                <a:srgbClr val="0070C0"/>
              </a:solidFill>
              <a:latin typeface="PragmaticaCTT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PragmaticaCTT" pitchFamily="34" charset="0"/>
              </a:rPr>
              <a:t>Руководитель</a:t>
            </a:r>
          </a:p>
          <a:p>
            <a:pPr eaLnBrk="0" hangingPunct="0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PragmaticaCTT" pitchFamily="34" charset="0"/>
              </a:rPr>
              <a:t>Юридического департамента</a:t>
            </a:r>
            <a:endParaRPr lang="en-US" sz="1600" b="1" dirty="0">
              <a:solidFill>
                <a:srgbClr val="0070C0"/>
              </a:solidFill>
              <a:latin typeface="PragmaticaCTT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1600" b="1" dirty="0">
              <a:solidFill>
                <a:srgbClr val="0070C0"/>
              </a:solidFill>
              <a:latin typeface="PragmaticaCTT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1400" dirty="0">
                <a:solidFill>
                  <a:srgbClr val="3333CC"/>
                </a:solidFill>
                <a:latin typeface="PragmaticaCTT" pitchFamily="34" charset="0"/>
              </a:rPr>
              <a:t>ЗАО «КБ </a:t>
            </a:r>
            <a:r>
              <a:rPr lang="ru-RU" sz="1400" dirty="0" err="1">
                <a:solidFill>
                  <a:srgbClr val="3333CC"/>
                </a:solidFill>
                <a:latin typeface="PragmaticaCTT" pitchFamily="34" charset="0"/>
              </a:rPr>
              <a:t>ДельтаКредит</a:t>
            </a:r>
            <a:r>
              <a:rPr lang="ru-RU" sz="1400" dirty="0">
                <a:solidFill>
                  <a:srgbClr val="3333CC"/>
                </a:solidFill>
                <a:latin typeface="PragmaticaCTT" pitchFamily="34" charset="0"/>
              </a:rPr>
              <a:t>»</a:t>
            </a:r>
            <a:endParaRPr lang="en-US" sz="1400" dirty="0">
              <a:solidFill>
                <a:srgbClr val="3333CC"/>
              </a:solidFill>
              <a:latin typeface="PragmaticaCTT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1400" dirty="0">
                <a:solidFill>
                  <a:srgbClr val="3333CC"/>
                </a:solidFill>
                <a:latin typeface="PragmaticaCTT" pitchFamily="34" charset="0"/>
              </a:rPr>
              <a:t>тел</a:t>
            </a:r>
            <a:r>
              <a:rPr lang="en-US" sz="1400" dirty="0">
                <a:solidFill>
                  <a:srgbClr val="3333CC"/>
                </a:solidFill>
                <a:latin typeface="PragmaticaCTT" pitchFamily="34" charset="0"/>
              </a:rPr>
              <a:t>.</a:t>
            </a:r>
            <a:r>
              <a:rPr lang="ru-RU" sz="1400" dirty="0">
                <a:solidFill>
                  <a:srgbClr val="3333CC"/>
                </a:solidFill>
                <a:latin typeface="PragmaticaCTT" pitchFamily="34" charset="0"/>
              </a:rPr>
              <a:t>:</a:t>
            </a:r>
            <a:r>
              <a:rPr lang="en-US" sz="1400" dirty="0">
                <a:solidFill>
                  <a:srgbClr val="3333CC"/>
                </a:solidFill>
                <a:latin typeface="PragmaticaCTT" pitchFamily="34" charset="0"/>
              </a:rPr>
              <a:t> +7 </a:t>
            </a:r>
            <a:r>
              <a:rPr lang="ru-RU" sz="1400" dirty="0">
                <a:solidFill>
                  <a:srgbClr val="3333CC"/>
                </a:solidFill>
                <a:latin typeface="PragmaticaCTT" pitchFamily="34" charset="0"/>
              </a:rPr>
              <a:t>4</a:t>
            </a:r>
            <a:r>
              <a:rPr lang="en-US" sz="1400" dirty="0">
                <a:solidFill>
                  <a:srgbClr val="3333CC"/>
                </a:solidFill>
                <a:latin typeface="PragmaticaCTT" pitchFamily="34" charset="0"/>
              </a:rPr>
              <a:t>95 960 3161</a:t>
            </a:r>
          </a:p>
          <a:p>
            <a:pPr eaLnBrk="0" hangingPunct="0">
              <a:spcBef>
                <a:spcPct val="50000"/>
              </a:spcBef>
            </a:pPr>
            <a:r>
              <a:rPr lang="ru-RU" sz="1400" dirty="0">
                <a:solidFill>
                  <a:srgbClr val="3333CC"/>
                </a:solidFill>
                <a:latin typeface="PragmaticaCTT" pitchFamily="34" charset="0"/>
              </a:rPr>
              <a:t>факс:</a:t>
            </a:r>
            <a:r>
              <a:rPr lang="en-US" sz="1400" dirty="0">
                <a:solidFill>
                  <a:srgbClr val="3333CC"/>
                </a:solidFill>
                <a:latin typeface="PragmaticaCTT" pitchFamily="34" charset="0"/>
              </a:rPr>
              <a:t> +7 </a:t>
            </a:r>
            <a:r>
              <a:rPr lang="ru-RU" sz="1400" dirty="0">
                <a:solidFill>
                  <a:srgbClr val="3333CC"/>
                </a:solidFill>
                <a:latin typeface="PragmaticaCTT" pitchFamily="34" charset="0"/>
              </a:rPr>
              <a:t>4</a:t>
            </a:r>
            <a:r>
              <a:rPr lang="en-US" sz="1400" dirty="0">
                <a:solidFill>
                  <a:srgbClr val="3333CC"/>
                </a:solidFill>
                <a:latin typeface="PragmaticaCTT" pitchFamily="34" charset="0"/>
              </a:rPr>
              <a:t>95 960 3162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3333CC"/>
                </a:solidFill>
                <a:latin typeface="PragmaticaCTT" pitchFamily="34" charset="0"/>
              </a:rPr>
              <a:t>e-mail: ishklyar@deltacredit.ru</a:t>
            </a:r>
          </a:p>
        </p:txBody>
      </p:sp>
      <p:pic>
        <p:nvPicPr>
          <p:cNvPr id="2" name="Picture 50" descr="C:\Documents and Settings\mseverov\Local Settings\Temporary Internet Files\Content.IE5\L8TTJ2PW\MCj043379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1676400" cy="1676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  <a:softEdge rad="112500"/>
          </a:effectLst>
          <a:scene3d>
            <a:camera prst="obliqueBottomRight"/>
            <a:lightRig rig="threePt" dir="t"/>
          </a:scene3d>
        </p:spPr>
      </p:pic>
      <p:sp>
        <p:nvSpPr>
          <p:cNvPr id="24581" name="Date Placeholder 6"/>
          <p:cNvSpPr txBox="1">
            <a:spLocks/>
          </p:cNvSpPr>
          <p:nvPr/>
        </p:nvSpPr>
        <p:spPr bwMode="auto">
          <a:xfrm>
            <a:off x="0" y="6453188"/>
            <a:ext cx="971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000">
                <a:latin typeface="PragmaticaCTT" pitchFamily="34" charset="0"/>
              </a:rPr>
              <a:t>16.10.2012</a:t>
            </a:r>
            <a:endParaRPr lang="ru-RU" sz="1000">
              <a:latin typeface="PragmaticaCTT" pitchFamily="34" charset="0"/>
            </a:endParaRP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4500563" y="1700213"/>
            <a:ext cx="39592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PragmaticaCTT" pitchFamily="34" charset="0"/>
              </a:rPr>
              <a:t>Спасибо за внимание</a:t>
            </a:r>
            <a:r>
              <a:rPr lang="ru-RU" sz="4400" b="1" dirty="0" smtClean="0">
                <a:solidFill>
                  <a:srgbClr val="0070C0"/>
                </a:solidFill>
                <a:latin typeface="PragmaticaCTT" pitchFamily="34" charset="0"/>
              </a:rPr>
              <a:t>!</a:t>
            </a:r>
            <a:endParaRPr lang="ru-RU" sz="4400" b="1" dirty="0">
              <a:solidFill>
                <a:srgbClr val="0070C0"/>
              </a:solidFill>
              <a:latin typeface="PragmaticaCTT" pitchFamily="34" charset="0"/>
            </a:endParaRPr>
          </a:p>
        </p:txBody>
      </p:sp>
      <p:pic>
        <p:nvPicPr>
          <p:cNvPr id="24585" name="Picture 1" descr="signature_formula_999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тандарт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Новый шаблон</Template>
  <TotalTime>1677</TotalTime>
  <Words>652</Words>
  <Application>Microsoft Office PowerPoint</Application>
  <PresentationFormat>On-screen Show (4:3)</PresentationFormat>
  <Paragraphs>123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1_Стандарт</vt:lpstr>
      <vt:lpstr> </vt:lpstr>
      <vt:lpstr> Правовая позиция (1.1)</vt:lpstr>
      <vt:lpstr> Правовая позиция (1.2)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ishklyar</cp:lastModifiedBy>
  <cp:revision>188</cp:revision>
  <dcterms:modified xsi:type="dcterms:W3CDTF">2013-05-30T07:39:49Z</dcterms:modified>
</cp:coreProperties>
</file>