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8" r:id="rId5"/>
    <p:sldId id="272" r:id="rId6"/>
    <p:sldId id="264" r:id="rId7"/>
    <p:sldId id="266" r:id="rId8"/>
    <p:sldId id="259" r:id="rId9"/>
    <p:sldId id="258" r:id="rId10"/>
    <p:sldId id="260" r:id="rId11"/>
    <p:sldId id="263" r:id="rId12"/>
    <p:sldId id="262" r:id="rId13"/>
    <p:sldId id="265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2C082C7-810A-442A-B08D-52FEC69EC0CA}">
          <p14:sldIdLst>
            <p14:sldId id="257"/>
            <p14:sldId id="270"/>
            <p14:sldId id="271"/>
            <p14:sldId id="268"/>
            <p14:sldId id="272"/>
            <p14:sldId id="264"/>
            <p14:sldId id="266"/>
            <p14:sldId id="259"/>
            <p14:sldId id="258"/>
            <p14:sldId id="260"/>
            <p14:sldId id="263"/>
            <p14:sldId id="262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88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56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1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7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11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74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84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38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99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57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43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1251-5AD2-4471-AC42-ACE341A1D762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64F42-DC19-4A5F-9144-D6F48B9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3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u3800\Desktop\Папка для Бурмистрова А.В\Все\Презентация\по бренд буку\1 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826" y="1"/>
            <a:ext cx="9147175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1928813" y="2024064"/>
            <a:ext cx="8331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17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1"/>
                </a:solidFill>
                <a:latin typeface="myriad pro (Заголовки)"/>
              </a:rPr>
              <a:t>Доклад на </a:t>
            </a:r>
            <a:r>
              <a:rPr lang="en-US" altLang="ru-RU" sz="1800" b="1" dirty="0" smtClean="0">
                <a:solidFill>
                  <a:schemeClr val="accent1"/>
                </a:solidFill>
                <a:latin typeface="myriad pro (Заголовки)"/>
              </a:rPr>
              <a:t>XII </a:t>
            </a:r>
            <a:r>
              <a:rPr lang="ru-RU" altLang="ru-RU" sz="1800" b="1" dirty="0" smtClean="0">
                <a:solidFill>
                  <a:schemeClr val="accent1"/>
                </a:solidFill>
                <a:latin typeface="myriad pro (Заголовки)"/>
              </a:rPr>
              <a:t>Межрегиональной Конференции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1"/>
                </a:solidFill>
                <a:latin typeface="myriad pro (Заголовки)"/>
              </a:rPr>
              <a:t>«Банковский сектор и экономическое развитие регионов.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chemeClr val="accent1"/>
                </a:solidFill>
                <a:latin typeface="myriad pro (Заголовки)"/>
              </a:rPr>
              <a:t>Вызовы </a:t>
            </a:r>
            <a:r>
              <a:rPr lang="ru-RU" altLang="ru-RU" sz="1800" b="1" dirty="0" smtClean="0">
                <a:solidFill>
                  <a:schemeClr val="accent1"/>
                </a:solidFill>
                <a:latin typeface="myriad pro (Заголовки)"/>
              </a:rPr>
              <a:t>и практика работы в условиях </a:t>
            </a:r>
            <a:r>
              <a:rPr lang="ru-RU" altLang="ru-RU" sz="1800" b="1" smtClean="0">
                <a:solidFill>
                  <a:schemeClr val="accent1"/>
                </a:solidFill>
                <a:latin typeface="myriad pro (Заголовки)"/>
              </a:rPr>
              <a:t>финансовой нестабильности.»</a:t>
            </a:r>
            <a:endParaRPr lang="en-US" altLang="ru-RU" sz="1600" dirty="0">
              <a:latin typeface="myriad pro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39849"/>
            <a:ext cx="10515600" cy="4837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Проблема: </a:t>
            </a:r>
            <a:r>
              <a:rPr lang="ru-RU" sz="3600" b="1" dirty="0" smtClean="0"/>
              <a:t> </a:t>
            </a:r>
            <a:r>
              <a:rPr lang="ru-RU" dirty="0" smtClean="0"/>
              <a:t>Переход на Базель 3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Острый дефицит квалифицированного персонала, его высокая стоимость, сосредоточенность в столичном регионе.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Высокая трудоемкость создания собственных систем управления рисками по продвинутым подходам Базель 3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Отсутствие необходимого объема собственных статистических данных </a:t>
            </a:r>
            <a:r>
              <a:rPr lang="ru-RU" dirty="0"/>
              <a:t>у отдельного регионального банка </a:t>
            </a:r>
            <a:r>
              <a:rPr lang="ru-RU" dirty="0" smtClean="0"/>
              <a:t>для создания и качественной </a:t>
            </a:r>
            <a:r>
              <a:rPr lang="ru-RU" dirty="0" err="1" smtClean="0"/>
              <a:t>валидации</a:t>
            </a:r>
            <a:r>
              <a:rPr lang="ru-RU" dirty="0" smtClean="0"/>
              <a:t> моделей.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0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39849"/>
            <a:ext cx="7772400" cy="4837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Предлагаемое решение</a:t>
            </a:r>
            <a:r>
              <a:rPr lang="ru-RU" sz="3600" b="1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Центральному Банку стать методологическим центром для банков с активами меньше 500 млрд. руб. и сформировать стандартные документы, которые региональные банки смогут использовать с минимальными доработками.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0832" y="2288806"/>
            <a:ext cx="2471859" cy="21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9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506" y="3304584"/>
            <a:ext cx="852089" cy="1065111"/>
          </a:xfrm>
          <a:prstGeom prst="rect">
            <a:avLst/>
          </a:prstGeom>
        </p:spPr>
      </p:pic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39849"/>
            <a:ext cx="10515600" cy="4837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Преимущества предлагаемого решения: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Банк России имеет необходимый квалифицированный персонал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Банк России имеет более полную статистику в разрезе регионов,</a:t>
            </a:r>
            <a:br>
              <a:rPr lang="ru-RU" sz="2400" dirty="0" smtClean="0"/>
            </a:br>
            <a:r>
              <a:rPr lang="ru-RU" sz="2400" dirty="0" smtClean="0"/>
              <a:t> что поможет создать адекватную модель управления кредитным</a:t>
            </a:r>
            <a:br>
              <a:rPr lang="ru-RU" sz="2400" dirty="0" smtClean="0"/>
            </a:br>
            <a:r>
              <a:rPr lang="ru-RU" sz="2400" dirty="0" smtClean="0"/>
              <a:t> риском с учетом местной специфики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Банк России сократит свои трудозатраты на </a:t>
            </a:r>
            <a:r>
              <a:rPr lang="ru-RU" sz="2400" dirty="0" err="1" smtClean="0"/>
              <a:t>валидацию</a:t>
            </a:r>
            <a:r>
              <a:rPr lang="ru-RU" sz="2400" dirty="0" smtClean="0"/>
              <a:t> моделей, разработанных региональными банками самостоятельно.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8375" y="2128085"/>
            <a:ext cx="948221" cy="948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6828" y="4895537"/>
            <a:ext cx="1007444" cy="7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39849"/>
            <a:ext cx="9181700" cy="48371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Коммерческие банки снизят затраты на разработку собственных моделей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Повысится устойчивость банковской системы за счет улучшения управления рисками</a:t>
            </a:r>
            <a:endParaRPr lang="en-US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8375" y="1529013"/>
            <a:ext cx="1389146" cy="1543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1383" y="3753959"/>
            <a:ext cx="1974784" cy="11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0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u3800\Desktop\Папка для Бурмистрова А.В\Все\Презентация\по бренд буку\1 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826" y="1"/>
            <a:ext cx="9147175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1928813" y="2024064"/>
            <a:ext cx="8331200" cy="100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17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latin typeface="+mn-lt"/>
              </a:rPr>
              <a:t>Спасибо за внимание!</a:t>
            </a:r>
            <a:endParaRPr lang="en-US" alt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0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prstClr val="white"/>
                </a:solidFill>
                <a:latin typeface="myriad pro"/>
              </a:rPr>
              <a:pPr algn="ctr">
                <a:defRPr/>
              </a:pPr>
              <a:t>02.03.2016</a:t>
            </a:fld>
            <a:endParaRPr lang="ru-RU" sz="1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419851"/>
            <a:ext cx="660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CCCC8AE-B23C-4074-A018-C69436F07534}" type="slidenum">
              <a:rPr lang="ru-RU" smtClean="0">
                <a:solidFill>
                  <a:srgbClr val="003399"/>
                </a:solidFill>
                <a:cs typeface="Arial" charset="0"/>
              </a:rPr>
              <a:pPr algn="ctr"/>
              <a:t>2</a:t>
            </a:fld>
            <a:endParaRPr lang="ru-RU" smtClean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15364" name="Рисунок 32" descr="present_fon3-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43" y="307976"/>
            <a:ext cx="7469022" cy="75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3324" b="42367"/>
          <a:stretch/>
        </p:blipFill>
        <p:spPr bwMode="auto">
          <a:xfrm>
            <a:off x="1524001" y="6318502"/>
            <a:ext cx="9144000" cy="5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1432" y="6405689"/>
            <a:ext cx="1188601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9857987" y="6405689"/>
            <a:ext cx="66157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fld id="{952D9605-B7CF-481F-803E-EC18E9112310}" type="slidenum">
              <a:rPr lang="ru-RU">
                <a:solidFill>
                  <a:srgbClr val="003399"/>
                </a:solidFill>
              </a:rPr>
              <a:pPr algn="ctr"/>
              <a:t>2</a:t>
            </a:fld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13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33371"/>
            <a:ext cx="1967090" cy="6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209800" y="1942043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168" y="1242447"/>
            <a:ext cx="109359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Сотрудничество Банка с ООО «ПК «Молоко» началось с 2013 года.</a:t>
            </a: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За период с 2013 по 2015 года Банком было выдано кредитных средств </a:t>
            </a:r>
            <a:b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 сумме 1 696 769 тыс. руб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С непосредственным участием нашего Банка были достигнуты следующие результаты: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завершено строительство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 </a:t>
            </a: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и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II </a:t>
            </a: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очереди строительства ферм крупно-рогатого скота (вместимость ферм на сегодняшний день до 9 352 голов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);</a:t>
            </a:r>
          </a:p>
          <a:p>
            <a:pPr algn="just">
              <a:tabLst>
                <a:tab pos="361950" algn="l"/>
              </a:tabLst>
            </a:pPr>
            <a:endParaRPr lang="ru-RU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з</a:t>
            </a:r>
            <a:r>
              <a:rPr lang="ru-RU" sz="2400" dirty="0">
                <a:cs typeface="Times New Roman" panose="02020603050405020304" pitchFamily="18" charset="0"/>
              </a:rPr>
              <a:t>акуплено 3 995 голов племенного КРС </a:t>
            </a:r>
            <a:r>
              <a:rPr lang="ru-RU" sz="2400" dirty="0" err="1">
                <a:cs typeface="Times New Roman" panose="02020603050405020304" pitchFamily="18" charset="0"/>
              </a:rPr>
              <a:t>голштинской</a:t>
            </a:r>
            <a:r>
              <a:rPr lang="ru-RU" sz="2400" dirty="0">
                <a:cs typeface="Times New Roman" panose="02020603050405020304" pitchFamily="18" charset="0"/>
              </a:rPr>
              <a:t> породы</a:t>
            </a:r>
            <a:r>
              <a:rPr lang="ru-RU" sz="2400" dirty="0" smtClean="0"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endParaRPr lang="ru-RU" sz="24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2400" dirty="0">
                <a:cs typeface="Times New Roman" panose="02020603050405020304" pitchFamily="18" charset="0"/>
              </a:rPr>
              <a:t>приобретено и модернизировано оборудование молочного завода и фермы крупного рогатого скота до 1200 голов в с. Киндер, </a:t>
            </a:r>
            <a:r>
              <a:rPr lang="ru-RU" sz="2400" dirty="0" err="1">
                <a:cs typeface="Times New Roman" panose="02020603050405020304" pitchFamily="18" charset="0"/>
              </a:rPr>
              <a:t>Нижнетавдинского</a:t>
            </a:r>
            <a:r>
              <a:rPr lang="ru-RU" sz="2400" dirty="0">
                <a:cs typeface="Times New Roman" panose="02020603050405020304" pitchFamily="18" charset="0"/>
              </a:rPr>
              <a:t> района, Тюменской </a:t>
            </a:r>
            <a:r>
              <a:rPr lang="ru-RU" sz="2400" dirty="0" smtClean="0">
                <a:cs typeface="Times New Roman" panose="02020603050405020304" pitchFamily="18" charset="0"/>
              </a:rPr>
              <a:t>области.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ru-RU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dirty="0"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392" y="486116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Опыт вложений в реальный сектор</a:t>
            </a:r>
            <a:endParaRPr lang="ru-RU" sz="20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9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339849"/>
            <a:ext cx="10798743" cy="4837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Производственные результаты , достигнутые ООО ПК «Молоко» </a:t>
            </a:r>
          </a:p>
          <a:p>
            <a:pPr marL="0" indent="0">
              <a:buNone/>
            </a:pPr>
            <a:r>
              <a:rPr lang="ru-RU" dirty="0" smtClean="0"/>
              <a:t>В 2015 году по сравнению с 2013 годом: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Рост выручки – 50,2%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Рост производства молока – 42,2%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Рост поголовья стада – 30,2%</a:t>
            </a:r>
            <a:endParaRPr lang="en-US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664" y="2412125"/>
            <a:ext cx="2585033" cy="25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3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339849"/>
            <a:ext cx="10798743" cy="4837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Основные факторы успешности проекта: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Опыт заемщика в данной отрасли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Источники финансирования проекта, в том числе сопутствующих затрат, комплексное финансирование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Сотрудничество с Администрацией Тюменской области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Погружение в проект! Банк должен четко знать, на что будут израсходованы предоставляемые средства и контролировать целевое использование. </a:t>
            </a:r>
            <a:endParaRPr lang="en-US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6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prstClr val="white"/>
                </a:solidFill>
                <a:latin typeface="myriad pro"/>
              </a:rPr>
              <a:pPr algn="ctr">
                <a:defRPr/>
              </a:pPr>
              <a:t>02.03.2016</a:t>
            </a:fld>
            <a:endParaRPr lang="ru-RU" sz="1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753600" y="6419851"/>
            <a:ext cx="660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CCCC8AE-B23C-4074-A018-C69436F07534}" type="slidenum">
              <a:rPr lang="ru-RU" smtClean="0">
                <a:solidFill>
                  <a:srgbClr val="003399"/>
                </a:solidFill>
                <a:cs typeface="Arial" charset="0"/>
              </a:rPr>
              <a:pPr algn="ctr"/>
              <a:t>5</a:t>
            </a:fld>
            <a:endParaRPr lang="ru-RU" smtClean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15364" name="Рисунок 32" descr="present_fon3-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9" y="307976"/>
            <a:ext cx="6308725" cy="75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3324" b="42367"/>
          <a:stretch/>
        </p:blipFill>
        <p:spPr bwMode="auto">
          <a:xfrm>
            <a:off x="1524001" y="6318502"/>
            <a:ext cx="9144000" cy="5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1432" y="6405689"/>
            <a:ext cx="1188601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9857987" y="6405689"/>
            <a:ext cx="66157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fld id="{952D9605-B7CF-481F-803E-EC18E9112310}" type="slidenum">
              <a:rPr lang="ru-RU">
                <a:solidFill>
                  <a:srgbClr val="003399"/>
                </a:solidFill>
              </a:rPr>
              <a:pPr algn="ctr"/>
              <a:t>5</a:t>
            </a:fld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13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33371"/>
            <a:ext cx="1967090" cy="6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209800" y="1942043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528607"/>
            <a:ext cx="53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«ПК «Молоко»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</a:t>
            </a:r>
          </a:p>
        </p:txBody>
      </p:sp>
      <p:pic>
        <p:nvPicPr>
          <p:cNvPr id="1026" name="Picture 2" descr="\\Stora\zalog\Фото\Юр. лица и ИП (Папка по новой форме)\ООО ПК МОЛОКО\28.10.2015\DSC04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081" y="1238250"/>
            <a:ext cx="3957003" cy="22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tora\zalog\Фото\Юр. лица и ИП (Папка по новой форме)\ООО ПК МОЛОКО\28.10.2015\DSC048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768" y="1238250"/>
            <a:ext cx="3957004" cy="22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tora\zalog\Фото\Юр. лица и ИП (Папка по новой форме)\ООО ПК МОЛОКО\25.04.2013\IMG_29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49" r="8523" b="15954"/>
          <a:stretch/>
        </p:blipFill>
        <p:spPr bwMode="auto">
          <a:xfrm>
            <a:off x="1832685" y="3840692"/>
            <a:ext cx="3956399" cy="22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tora\zalog\Фото\Юр. лица и ИП (Папка по новой форме)\ООО ПК МОЛОКО\05.06.2015\DSC03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070" y="3840692"/>
            <a:ext cx="3941703" cy="22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1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339849"/>
            <a:ext cx="10798743" cy="4837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/>
              <a:t>Предложения Центральному Банку </a:t>
            </a:r>
            <a:endParaRPr lang="en-US" sz="4000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8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39849"/>
            <a:ext cx="8443136" cy="4837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Развитие партнерских отношении между </a:t>
            </a:r>
          </a:p>
          <a:p>
            <a:pPr marL="0" indent="0">
              <a:buNone/>
            </a:pPr>
            <a:r>
              <a:rPr lang="ru-RU" dirty="0" smtClean="0"/>
              <a:t>Центральным Банком и коммерческими банками при </a:t>
            </a:r>
          </a:p>
          <a:p>
            <a:pPr marL="0" indent="0">
              <a:buNone/>
            </a:pPr>
            <a:r>
              <a:rPr lang="ru-RU" dirty="0" smtClean="0"/>
              <a:t>использовании института мотивированного </a:t>
            </a:r>
          </a:p>
          <a:p>
            <a:pPr marL="0" indent="0">
              <a:buNone/>
            </a:pPr>
            <a:r>
              <a:rPr lang="ru-RU" dirty="0" smtClean="0"/>
              <a:t>суждения.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Принцип – не навреди!</a:t>
            </a:r>
            <a:endParaRPr lang="en-US" dirty="0" smtClean="0"/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527" y="307976"/>
            <a:ext cx="7132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2783" y="584169"/>
            <a:ext cx="6627881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взаимодействию с Банком России</a:t>
            </a:r>
            <a:endParaRPr lang="ru-RU" sz="2000" b="1" dirty="0">
              <a:latin typeface="+mj-lt"/>
              <a:cs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653" y="3121560"/>
            <a:ext cx="2471859" cy="21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0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39849"/>
            <a:ext cx="8517556" cy="483711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Проблема: </a:t>
            </a:r>
          </a:p>
          <a:p>
            <a:pPr marL="0" indent="0">
              <a:buNone/>
            </a:pPr>
            <a:r>
              <a:rPr lang="ru-RU" dirty="0" smtClean="0"/>
              <a:t>Возможное дополнительное резервирование объектов, полученных по отступному, и учтенных в соответствие с 448-П по справедливой стоимости.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dirty="0" smtClean="0"/>
              <a:t>Предлагаемое решение:</a:t>
            </a:r>
          </a:p>
          <a:p>
            <a:pPr marL="0" indent="0">
              <a:buNone/>
            </a:pPr>
            <a:r>
              <a:rPr lang="ru-RU" dirty="0" smtClean="0"/>
              <a:t>Учитывать данный вид активов по справедливой стоимости.</a:t>
            </a: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9071" y="1848051"/>
            <a:ext cx="1546258" cy="15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ата 3"/>
          <p:cNvSpPr txBox="1">
            <a:spLocks/>
          </p:cNvSpPr>
          <p:nvPr/>
        </p:nvSpPr>
        <p:spPr>
          <a:xfrm>
            <a:off x="8480425" y="6413501"/>
            <a:ext cx="118903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39849"/>
            <a:ext cx="9020175" cy="483711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Проблема: </a:t>
            </a:r>
          </a:p>
          <a:p>
            <a:pPr marL="0" indent="0">
              <a:buNone/>
            </a:pPr>
            <a:r>
              <a:rPr lang="ru-RU" dirty="0" smtClean="0"/>
              <a:t>При переходе по состоянию на 01.01.2017 года на учет объектов недвижимости по справедливой стоимости от восстановительной в соответствие с 448-П, региональные банки зафиксируют снижение стоимости своих объектов недвижимости и капитала.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dirty="0"/>
              <a:t>Предлагаемое решение:</a:t>
            </a:r>
          </a:p>
          <a:p>
            <a:pPr marL="0" indent="0">
              <a:buNone/>
            </a:pPr>
            <a:r>
              <a:rPr lang="ru-RU" dirty="0" smtClean="0"/>
              <a:t>Фиксировать возможное снижение стоимости поэтапно в течение 5 лет. </a:t>
            </a: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fld id="{64292EE8-A216-42BD-A715-26BB15355195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100" name="Рисунок 32" descr="present_fon3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9" y="307976"/>
            <a:ext cx="6308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Users\u3800\Desktop\Папка для Бурмистрова А.В\Все\Презентация\по бренд буку\Нижний элемент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r="3323" b="42368"/>
          <a:stretch>
            <a:fillRect/>
          </a:stretch>
        </p:blipFill>
        <p:spPr bwMode="auto">
          <a:xfrm>
            <a:off x="152400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Дата 3"/>
          <p:cNvSpPr txBox="1">
            <a:spLocks/>
          </p:cNvSpPr>
          <p:nvPr/>
        </p:nvSpPr>
        <p:spPr>
          <a:xfrm>
            <a:off x="8910639" y="6405564"/>
            <a:ext cx="1189037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6FA4BC8A-A690-4331-9791-E1F8D59DB94D}" type="datetime1">
              <a:rPr lang="ru-RU" sz="1200">
                <a:solidFill>
                  <a:schemeClr val="bg1"/>
                </a:solidFill>
                <a:cs typeface="Arial" charset="0"/>
              </a:rPr>
              <a:pPr algn="ctr">
                <a:defRPr/>
              </a:pPr>
              <a:t>02.03.2016</a:t>
            </a:fld>
            <a:endParaRPr lang="ru-RU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3" name="Номер слайда 4"/>
          <p:cNvSpPr txBox="1">
            <a:spLocks/>
          </p:cNvSpPr>
          <p:nvPr/>
        </p:nvSpPr>
        <p:spPr bwMode="auto">
          <a:xfrm>
            <a:off x="9858375" y="6405564"/>
            <a:ext cx="66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21490F-BDD5-4676-8D05-FA379C880530}" type="slidenum">
              <a:rPr lang="ru-RU" altLang="ru-RU" sz="1200">
                <a:solidFill>
                  <a:schemeClr val="accent1"/>
                </a:solidFill>
                <a:latin typeface="Calibri" panose="020F050202020403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04" name="Picture 6" descr="C:\Users\u3800\Desktop\Папка для Бурмистрова А.В\Все\Лого\СНГБ\Новый СНГБ (банк нашегог города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33389"/>
            <a:ext cx="19669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62164" y="584199"/>
            <a:ext cx="5778500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cs typeface="Arial" charset="0"/>
              </a:rPr>
              <a:t>  </a:t>
            </a:r>
            <a:r>
              <a:rPr lang="ru-RU" sz="2000" b="1" dirty="0" smtClean="0">
                <a:solidFill>
                  <a:schemeClr val="accent1"/>
                </a:solidFill>
                <a:cs typeface="Arial" charset="0"/>
              </a:rPr>
              <a:t>Предложения по нормативной базе</a:t>
            </a:r>
            <a:endParaRPr lang="ru-RU" sz="2000" b="1" dirty="0">
              <a:latin typeface="+mj-lt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4141" y="2068729"/>
            <a:ext cx="1907718" cy="15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9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441</Words>
  <Application>Microsoft Office PowerPoint</Application>
  <PresentationFormat>Произвольный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ЗАО "СНГБ"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Кротов Сергей Григорьевич</dc:creator>
  <cp:lastModifiedBy>Ganiev</cp:lastModifiedBy>
  <cp:revision>24</cp:revision>
  <dcterms:created xsi:type="dcterms:W3CDTF">2016-02-29T14:32:16Z</dcterms:created>
  <dcterms:modified xsi:type="dcterms:W3CDTF">2016-03-02T12:45:24Z</dcterms:modified>
</cp:coreProperties>
</file>