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5" r:id="rId2"/>
    <p:sldId id="302" r:id="rId3"/>
    <p:sldId id="303" r:id="rId4"/>
    <p:sldId id="304" r:id="rId5"/>
    <p:sldId id="308" r:id="rId6"/>
    <p:sldId id="310" r:id="rId7"/>
    <p:sldId id="309" r:id="rId8"/>
    <p:sldId id="306" r:id="rId9"/>
    <p:sldId id="307" r:id="rId10"/>
    <p:sldId id="293" r:id="rId11"/>
  </p:sldIdLst>
  <p:sldSz cx="9144000" cy="6858000" type="screen4x3"/>
  <p:notesSz cx="6718300" cy="10121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27730"/>
    <a:srgbClr val="EBECED"/>
    <a:srgbClr val="D5D5D5"/>
    <a:srgbClr val="D5D5D2"/>
    <a:srgbClr val="E00371"/>
    <a:srgbClr val="005E82"/>
    <a:srgbClr val="A30B35"/>
    <a:srgbClr val="7C33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85915" autoAdjust="0"/>
  </p:normalViewPr>
  <p:slideViewPr>
    <p:cSldViewPr snapToGrid="0">
      <p:cViewPr>
        <p:scale>
          <a:sx n="66" d="100"/>
          <a:sy n="66" d="100"/>
        </p:scale>
        <p:origin x="-528" y="307"/>
      </p:cViewPr>
      <p:guideLst>
        <p:guide orient="horz" pos="2165"/>
        <p:guide pos="2858"/>
      </p:guideLst>
    </p:cSldViewPr>
  </p:slideViewPr>
  <p:outlineViewPr>
    <p:cViewPr>
      <p:scale>
        <a:sx n="33" d="100"/>
        <a:sy n="33" d="100"/>
      </p:scale>
      <p:origin x="0" y="5251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86" y="3523"/>
      </p:cViewPr>
      <p:guideLst>
        <p:guide orient="horz" pos="3189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Общий объем кредитов МCП (миллиардов рублей)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636</c:v>
                </c:pt>
                <c:pt idx="1">
                  <c:v>3014</c:v>
                </c:pt>
                <c:pt idx="2">
                  <c:v>4704</c:v>
                </c:pt>
                <c:pt idx="3">
                  <c:v>6055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Доля государственной поддержки через МСП-Банк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27</c:v>
                </c:pt>
                <c:pt idx="2">
                  <c:v>64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4298496"/>
        <c:axId val="368546176"/>
      </c:barChart>
      <c:catAx>
        <c:axId val="35429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368546176"/>
        <c:crosses val="autoZero"/>
        <c:auto val="1"/>
        <c:lblAlgn val="ctr"/>
        <c:lblOffset val="100"/>
        <c:noMultiLvlLbl val="0"/>
      </c:catAx>
      <c:valAx>
        <c:axId val="368546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29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29948001782801"/>
          <c:y val="0.25328390201224849"/>
          <c:w val="0.33564391620858713"/>
          <c:h val="0.4896460896124638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1263" cy="5060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4" y="1"/>
            <a:ext cx="2911263" cy="5060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633BE-0766-4701-97A4-87960AEAA15B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58825"/>
            <a:ext cx="5060950" cy="379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807903"/>
            <a:ext cx="5374640" cy="455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614049"/>
            <a:ext cx="2911263" cy="5060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4" y="9614049"/>
            <a:ext cx="2911263" cy="5060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1D9D-C59C-46A3-89DC-993D8C59CB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4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доклада говорит сама за себя: в контексте кредитования малого бизнеса, вначале я выделю основные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правовые риски.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атем я расскажу немного о работе </a:t>
            </a:r>
            <a:r>
              <a:rPr lang="en-US" baseline="0" dirty="0" err="1" smtClean="0">
                <a:latin typeface="Arial" pitchFamily="34" charset="0"/>
                <a:cs typeface="Arial" pitchFamily="34" charset="0"/>
              </a:rPr>
              <a:t>Dentons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связанной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разработкой стандартной документации, целью которой является снижение этих рисков.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Заранее оговорюсь, что тема презентации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связана с кредитованием коммерческим, а не государственным. 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В своей презентации я употребляю понятия «малое и среднее предпринимательство» и «малый бизнес» как взаимозаменяемые.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Итак, п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режде чем перейти к анали</a:t>
            </a:r>
            <a:r>
              <a:rPr lang="ru-RU" b="0" baseline="0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у правовых рисков, посмотрим какая ситуация сложилась на рынке кредитования малого бизнеса в России.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Начиная с 2009 года, вместе с общей реабилитацией экономики после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кризиса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рынок кредитования субъектов малого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и среднего предпринимательства постепенно возрастал. 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Как мы видим, в период с 2009 по 2012 год, рынок вырос практически в десять раз: в 2009 году общий объем кредитов малому бизнесу был около 650 млрд. рублей, а в 2012 году он составил уже немногим более 6 трлн. рублей. 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 этом доля государственной поддержки в виде кредитов через «Российский Банк поддержки малого и среднего предпринимательства» составляет чуть более 1%. Это лишний раз говорит о том, что развитие малого бизнеса в России главным образом зависит от усилий частных банков. Не менее важным является правовая среда, в которой эти банки прилагают свои усилия.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4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главе иерархии нормативных актов, регулирующих деятельность малого бизнеса, находится федеральный закон «О развитии малого и среднего предпринимательства». Это общий нормативный акт, адресованный в целом государственным органам, который: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во-первых, устанавливает категории субъектов малого предпринимательства и критерии, которым они должны соответствовать и, </a:t>
            </a:r>
          </a:p>
          <a:p>
            <a:pPr marL="171450" indent="-171450">
              <a:buFont typeface="Arial" pitchFamily="34" charset="0"/>
              <a:buChar char="•"/>
            </a:pPr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во-вторых, описывает все вопросы, связанные с государственной поддержкой малого бизнеса: формы такой поддержки, полномочия государственных органов и органов местного самоуправления, а также другие вопросы.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Далее следует Постановление № 101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ru-RU" dirty="0">
                <a:latin typeface="Arial" pitchFamily="34" charset="0"/>
                <a:cs typeface="Arial" pitchFamily="34" charset="0"/>
              </a:rPr>
              <a:t>О предельных значениях выручки от реализации товаров (работ, услуг) для каждой категории субъектов малого и среднего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предпринимательства"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принятое в феврале этого года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Оно лишь подтвердило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предельные значения выручки для каждой категории субъектов малого и среднего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предпринимательства, установленные ранее в 2008 году (постановление правительства №</a:t>
            </a:r>
            <a:r>
              <a:rPr lang="ru-RU" dirty="0">
                <a:latin typeface="Arial" pitchFamily="34" charset="0"/>
                <a:cs typeface="Arial" pitchFamily="34" charset="0"/>
              </a:rPr>
              <a:t> 556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22 июля 2008 года). Такие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показатели пересматриваются каждые пять лет.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Заключает список нормативные акты субъектов РФ, которые касаются более конкретных вопросов. Примером таких актов в городе Москве являются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19521" y="9753600"/>
            <a:ext cx="254987" cy="295425"/>
          </a:xfrm>
        </p:spPr>
        <p:txBody>
          <a:bodyPr/>
          <a:lstStyle/>
          <a:p>
            <a:fld id="{A2B71D9D-C59C-46A3-89DC-993D8C59CB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86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3840" y="4807903"/>
            <a:ext cx="6266688" cy="5006657"/>
          </a:xfrm>
        </p:spPr>
        <p:txBody>
          <a:bodyPr>
            <a:normAutofit fontScale="92500" lnSpcReduction="20000"/>
          </a:bodyPr>
          <a:lstStyle/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Так кто же такой малый и средний предприниматель? Согласно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закону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dirty="0">
                <a:latin typeface="Arial" pitchFamily="34" charset="0"/>
                <a:cs typeface="Arial" pitchFamily="34" charset="0"/>
              </a:rPr>
              <a:t>субъектам малого и среднего предпринимательства относятся внесенные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ЕГРЮЛ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потребительские кооперативы и коммерческие организации (за исключением государственных и муниципальных унитарных предприятий), а также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индивидуальные предприниматели и крестьянские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(фермерские) хозяйства. То есть официально прошедшие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госрегистрацию</a:t>
            </a:r>
            <a:r>
              <a:rPr lang="ru-RU" dirty="0">
                <a:latin typeface="Arial" pitchFamily="34" charset="0"/>
                <a:cs typeface="Arial" pitchFamily="34" charset="0"/>
              </a:rPr>
              <a:t> юридические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индивидуальные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предприниматели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Предельный порог для малого и среднего предпринимательства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это могут быть и юридические лица и индивидуальные предприниматели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установлен следующий: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во-первых, количество персонала не должно превышать 250 человек,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baseline="0" dirty="0" smtClean="0">
                <a:latin typeface="Arial" pitchFamily="34" charset="0"/>
                <a:cs typeface="Arial" pitchFamily="34" charset="0"/>
              </a:rPr>
              <a:t>во-вторых, с 1 января 2013 года (постановление правительства № 101) выручка не должна быть более 1 миллиарда рублей. Все, что находится за пределами этих значений по смыслу законодателя не является малым и средним бизнесом.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Кроме того, существует еще один критерий: доля отдельных категорий юридических лиц в таком предприятии не должна превышать 25%. К таким лицам относятся государственные образования, иностранные лица, благотворительные организации и другие. Полный список приведен в Законе.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Как я уже сказал, требования Закона адресованы в основном государственным органам, которые руководствуются им при принятии решения: помогать малому бизнесу или нет. 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Тем не менее, в договорной практике банки должны учитывать эти требования исходя из следующих соображений.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0" dirty="0" smtClean="0">
                <a:latin typeface="Arial" pitchFamily="34" charset="0"/>
                <a:cs typeface="Arial" pitchFamily="34" charset="0"/>
              </a:rPr>
              <a:t>Предприятия, получившие статус малого или среднего, могут рассчитывать на субсидии от государства. Эти субсидии в основном покрывают затраты предприятий, в том числе, связанные с уплатой процентов по кредитам. В этой связи в договорах </a:t>
            </a:r>
            <a:r>
              <a:rPr lang="ru-RU" dirty="0">
                <a:latin typeface="Arial" pitchFamily="34" charset="0"/>
                <a:cs typeface="Arial" pitchFamily="34" charset="0"/>
              </a:rPr>
              <a:t>банкам следует это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учитывать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, например, предусматривая соответствующее обязательство заемщика поддерживать статус малого или среднего предпринимательства. Конечно, мы не говорим о случаях, когда заемщик рассчитывает исключительно на средства субсидий – это недобросовестный заемщик. Тем не менее, нельзя забывать о зависимости заемщика от государственной поддержки и связанные с такой зависимостью правовые риски.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0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 кредитовании малого бизнеса по умолчанию заложены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 правовые, так и коммерческие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риски. Риски заложены в специфике малого бизнеса.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Во-первых, малый бизнес находится в зависимости от государственной поддержки, поэтому присутствует риск, связанный с органами власти. В частности, малый предприниматель может быть лишен статуса и, как следствие, льгот.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Во-вторых, чаще всего малые и средние предприятия зависят от конкретных контрагентов. В этой связи риск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непоставки</a:t>
            </a:r>
            <a:r>
              <a:rPr lang="ru-RU" dirty="0">
                <a:latin typeface="Arial" pitchFamily="34" charset="0"/>
                <a:cs typeface="Arial" pitchFamily="34" charset="0"/>
              </a:rPr>
              <a:t> или неплатежа со стороны контрагента заемщика может привести к дефолту по кредиту.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В-третьих, большая часть малого бизнеса задействована в сезонном бизнесе, который в долгосрочной перспективе может сказаться на регулярности платежей по кредиту.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В-четвертых, отдельные условия кредитных соглашений с представителями малых и средних предприятий могут быть признаны недействительными. Здесь я остановлюсь более конкретно и расскажу об особенностях стандартной документации, которой сейчас занимается Ассоциация «Россия» и наша компания.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62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" y="4807904"/>
            <a:ext cx="6537960" cy="5014277"/>
          </a:xfrm>
        </p:spPr>
        <p:txBody>
          <a:bodyPr>
            <a:normAutofit fontScale="92500"/>
          </a:bodyPr>
          <a:lstStyle/>
          <a:p>
            <a:r>
              <a:rPr lang="ru-RU" sz="1000" dirty="0" smtClean="0"/>
              <a:t>В частности,</a:t>
            </a:r>
            <a:r>
              <a:rPr lang="ru-RU" sz="1000" baseline="0" dirty="0" smtClean="0"/>
              <a:t> </a:t>
            </a:r>
            <a:r>
              <a:rPr lang="ru-RU" sz="1000" dirty="0" smtClean="0"/>
              <a:t>Существует </a:t>
            </a:r>
            <a:r>
              <a:rPr lang="ru-RU" sz="1000" dirty="0"/>
              <a:t>риск признания условий договора о непроцентных банковских вознаграждениях недействительными или притворными с последующей переквалификацией. При этом суд может применять критерий, указанный в п. 4 Информационного письма Президиума ВАС РФ № 147 от 13 сентября 2011 года «Обзор судебной практики размещения споров, связанных с применением положений Гражданского кодекса Российской Федерации о кредитном договоре» (далее – Информационное письмо № 147), «о наличии дополнительной услуги, блага или эффекта</a:t>
            </a:r>
            <a:r>
              <a:rPr lang="ru-RU" sz="1000" dirty="0" smtClean="0"/>
              <a:t>».</a:t>
            </a:r>
            <a:endParaRPr lang="en-US" sz="1000" dirty="0" smtClean="0"/>
          </a:p>
          <a:p>
            <a:endParaRPr lang="en-US" sz="1000" dirty="0"/>
          </a:p>
          <a:p>
            <a:r>
              <a:rPr lang="ru-RU" sz="1000" b="1" u="sng" dirty="0" smtClean="0"/>
              <a:t>Риски, связанные с кредитованием индивидуальных предпринимателей:</a:t>
            </a:r>
          </a:p>
          <a:p>
            <a:endParaRPr lang="ru-RU" sz="1000" b="1" u="sng" dirty="0"/>
          </a:p>
          <a:p>
            <a:r>
              <a:rPr lang="ru-RU" sz="1000" dirty="0" smtClean="0"/>
              <a:t>Представляются интересными выводы Верховного Суда, изложенные в </a:t>
            </a:r>
            <a:r>
              <a:rPr lang="ru-RU" sz="1000" dirty="0"/>
              <a:t>обзоре судебной практики по гражданским делам, связанным с разрешением споров об исполнении кредитных </a:t>
            </a:r>
            <a:r>
              <a:rPr lang="ru-RU" sz="1000" dirty="0" smtClean="0"/>
              <a:t>обязательств, от 22 мая 2013 года.</a:t>
            </a:r>
          </a:p>
          <a:p>
            <a:endParaRPr lang="ru-RU" sz="1000" dirty="0"/>
          </a:p>
          <a:p>
            <a:r>
              <a:rPr lang="ru-RU" sz="1000" dirty="0" smtClean="0"/>
              <a:t>В частности, в пункте 4 Обзора приведены следующие выводы Верховного суда в отношении такого дополнительного способа обеспечения обязательств заемщика-физического лица, как страхование его жизни и здоровья: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dirty="0" smtClean="0"/>
              <a:t>допускается </a:t>
            </a:r>
            <a:r>
              <a:rPr lang="ru-RU" sz="1000" dirty="0"/>
              <a:t>только добровольное страхование заёмщиком риска своей ответственности.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dirty="0" smtClean="0"/>
              <a:t>включение </a:t>
            </a:r>
            <a:r>
              <a:rPr lang="ru-RU" sz="1000" dirty="0"/>
              <a:t>в кредитный договор условия об обязанности заёмщика застраховать свою жизнь и здоровье, фактически являющееся условием получения кредита, свидетельствует о злоупотреблении </a:t>
            </a:r>
            <a:r>
              <a:rPr lang="ru-RU" sz="1000" dirty="0" smtClean="0"/>
              <a:t>кредитором свободой договора</a:t>
            </a:r>
            <a:r>
              <a:rPr lang="ru-RU" sz="1000" dirty="0"/>
              <a:t>;</a:t>
            </a:r>
            <a:endParaRPr lang="ru-RU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000" dirty="0" smtClean="0"/>
              <a:t>требование </a:t>
            </a:r>
            <a:r>
              <a:rPr lang="ru-RU" sz="1000" dirty="0"/>
              <a:t>банка о страховании заёмщика в конкретной названной банком страховой компании и навязывание условий страхования при заключении кредитного договора не основано на </a:t>
            </a:r>
            <a:r>
              <a:rPr lang="ru-RU" sz="1000" dirty="0" smtClean="0"/>
              <a:t>законе.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000" dirty="0" smtClean="0"/>
          </a:p>
          <a:p>
            <a:r>
              <a:rPr lang="ru-RU" sz="1000" dirty="0" smtClean="0"/>
              <a:t>Кроме того, следует иметь в виду, что в связи с </a:t>
            </a:r>
            <a:endParaRPr lang="ru-RU" sz="1000" dirty="0"/>
          </a:p>
          <a:p>
            <a:pPr marL="171450" indent="-171450">
              <a:buFont typeface="Arial" pitchFamily="34" charset="0"/>
              <a:buChar char="•"/>
            </a:pPr>
            <a:endParaRPr lang="ru-RU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Согласование сделок </a:t>
            </a:r>
            <a:r>
              <a:rPr lang="ru-RU" dirty="0"/>
              <a:t>с супругом – Норма статьи 35 СК РФ распространяется на весь объем сделок, совершаемых одним из супругов, в том числе супругом-предпринимателем, для осуществления предпринимательской деятельности или сделок, совершаемых этим супругом в сфере коммерческого оборота, если их предметом выступает недвижимое имущество, а также на все иные сделки, требующие нотариального удостоверения и (или) государственной регистрации</a:t>
            </a:r>
            <a:r>
              <a:rPr lang="ru-RU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dirty="0" smtClean="0"/>
              <a:t>Однако</a:t>
            </a:r>
            <a:r>
              <a:rPr lang="ru-RU" dirty="0"/>
              <a:t>, согласно </a:t>
            </a:r>
            <a:r>
              <a:rPr lang="ru-RU" dirty="0" smtClean="0"/>
              <a:t>прошлогоднему </a:t>
            </a:r>
            <a:r>
              <a:rPr lang="ru-RU" b="1" dirty="0"/>
              <a:t>Постановление Пленума </a:t>
            </a:r>
            <a:r>
              <a:rPr lang="ru-RU" b="1" dirty="0" smtClean="0"/>
              <a:t>ВАС РФ N</a:t>
            </a:r>
            <a:r>
              <a:rPr lang="ru-RU" b="1" dirty="0"/>
              <a:t> </a:t>
            </a:r>
            <a:r>
              <a:rPr lang="ru-RU" b="1" dirty="0" smtClean="0"/>
              <a:t>42 "О </a:t>
            </a:r>
            <a:r>
              <a:rPr lang="ru-RU" b="1" dirty="0"/>
              <a:t>некоторых вопросах разрешения споров, связанных с </a:t>
            </a:r>
            <a:r>
              <a:rPr lang="ru-RU" b="1" dirty="0" smtClean="0"/>
              <a:t>поручительством« от </a:t>
            </a:r>
            <a:r>
              <a:rPr lang="ru-RU" b="1" dirty="0"/>
              <a:t>12 июля 2012 г. </a:t>
            </a:r>
            <a:r>
              <a:rPr lang="ru-RU" dirty="0" smtClean="0"/>
              <a:t>заключение </a:t>
            </a:r>
            <a:r>
              <a:rPr lang="ru-RU" dirty="0"/>
              <a:t>индивидуальным предпринимателем договора поручительства без согласия супруга не нарушает права супруга поручителя и потому не является основанием для признания поручительства недействительной сделкой.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dirty="0"/>
          </a:p>
          <a:p>
            <a:pPr marL="171450" indent="-171450">
              <a:buFont typeface="Arial" pitchFamily="34" charset="0"/>
              <a:buChar char="•"/>
            </a:pPr>
            <a:endParaRPr lang="ru-RU" dirty="0"/>
          </a:p>
          <a:p>
            <a:pPr marL="171450" indent="-171450">
              <a:buFont typeface="Arial" pitchFamily="34" charset="0"/>
              <a:buChar char="•"/>
            </a:pPr>
            <a:endParaRPr lang="ru-RU" dirty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62373" y="9675009"/>
            <a:ext cx="155927" cy="506096"/>
          </a:xfrm>
        </p:spPr>
        <p:txBody>
          <a:bodyPr/>
          <a:lstStyle/>
          <a:p>
            <a:fld id="{A2B71D9D-C59C-46A3-89DC-993D8C59CBB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92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</a:t>
            </a:r>
            <a:r>
              <a:rPr lang="ru-RU" baseline="0" dirty="0" smtClean="0"/>
              <a:t> правило, деятельность любого банка представляет собой некий кредитный конвейер, то есть механизм, предполагающий минимальные временные затраты по рассмотрению кредитных заявок, правоустанавливающих документов в отношении заемщиков и документов, относящихся к финансируемому проекту.</a:t>
            </a:r>
          </a:p>
          <a:p>
            <a:endParaRPr lang="ru-RU" baseline="0" dirty="0" smtClean="0"/>
          </a:p>
          <a:p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06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Стандартная документация содержит во-первых, основной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кредитный договор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(срочный или договор кредитной линии) и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обеспечительные документы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К обеспечительным документам относятся договоры залога долей, движимого имущества, ипотека,</a:t>
            </a:r>
            <a:r>
              <a:rPr lang="ru-RU" sz="1100" baseline="0" dirty="0" smtClean="0">
                <a:latin typeface="Arial" pitchFamily="34" charset="0"/>
                <a:cs typeface="Arial" pitchFamily="34" charset="0"/>
              </a:rPr>
              <a:t> поручительства. По задумке, это будут типовые договоры, которые будут предоставляться заемщику для подписания. Это не означает, что заемщик будет лишен права согласовать отдельные условия. Но большая часть таких условий уже будет стандартизирована и сторонам не </a:t>
            </a:r>
            <a:r>
              <a:rPr lang="ru-RU" sz="1100" baseline="0" dirty="0" err="1" smtClean="0">
                <a:latin typeface="Arial" pitchFamily="34" charset="0"/>
                <a:cs typeface="Arial" pitchFamily="34" charset="0"/>
              </a:rPr>
              <a:t>прийдется</a:t>
            </a:r>
            <a:r>
              <a:rPr lang="ru-RU" sz="1100" baseline="0" dirty="0" smtClean="0">
                <a:latin typeface="Arial" pitchFamily="34" charset="0"/>
                <a:cs typeface="Arial" pitchFamily="34" charset="0"/>
              </a:rPr>
              <a:t> тратить время на согласование первоначальных проектов документов.</a:t>
            </a:r>
          </a:p>
          <a:p>
            <a:endParaRPr lang="ru-RU" sz="11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baseline="0" dirty="0" smtClean="0">
                <a:latin typeface="Arial" pitchFamily="34" charset="0"/>
                <a:cs typeface="Arial" pitchFamily="34" charset="0"/>
              </a:rPr>
              <a:t>Основные условия, которые предполагается включить в стандартный кредитный договор относятся следующие:</a:t>
            </a:r>
          </a:p>
          <a:p>
            <a:endParaRPr lang="ru-RU" sz="11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Банковские вознаграждения</a:t>
            </a:r>
            <a:r>
              <a:rPr lang="ru-RU" sz="11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100" i="1" baseline="0" dirty="0" smtClean="0">
                <a:latin typeface="Arial" pitchFamily="34" charset="0"/>
                <a:cs typeface="Arial" pitchFamily="34" charset="0"/>
              </a:rPr>
              <a:t>комментарий</a:t>
            </a:r>
            <a:r>
              <a:rPr lang="en-US" sz="1100" i="0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  <a:p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Комиссии и компенсации 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100" i="1" baseline="0" dirty="0" smtClean="0">
                <a:latin typeface="Arial" pitchFamily="34" charset="0"/>
                <a:cs typeface="Arial" pitchFamily="34" charset="0"/>
              </a:rPr>
              <a:t>комментарий</a:t>
            </a:r>
            <a:r>
              <a:rPr lang="en-US" sz="1100" i="0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  <a:p>
            <a:endParaRPr lang="ru-RU" sz="11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Право на досрочный возврат 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100" i="1" baseline="0" dirty="0" smtClean="0">
                <a:latin typeface="Arial" pitchFamily="34" charset="0"/>
                <a:cs typeface="Arial" pitchFamily="34" charset="0"/>
              </a:rPr>
              <a:t>комментарий</a:t>
            </a:r>
            <a:r>
              <a:rPr lang="en-US" sz="1100" i="0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Заверения и гарантии 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100" i="1" baseline="0" dirty="0" smtClean="0">
                <a:latin typeface="Arial" pitchFamily="34" charset="0"/>
                <a:cs typeface="Arial" pitchFamily="34" charset="0"/>
              </a:rPr>
              <a:t>комментарий</a:t>
            </a:r>
            <a:r>
              <a:rPr lang="en-US" sz="1100" i="0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Финансовые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ковенанты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100" i="1" baseline="0" dirty="0" smtClean="0">
                <a:latin typeface="Arial" pitchFamily="34" charset="0"/>
                <a:cs typeface="Arial" pitchFamily="34" charset="0"/>
              </a:rPr>
              <a:t>комментарий</a:t>
            </a:r>
            <a:r>
              <a:rPr lang="en-US" sz="1100" i="0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Допустимость переменных процентных ставок 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100" i="1" baseline="0" dirty="0" smtClean="0">
                <a:latin typeface="Arial" pitchFamily="34" charset="0"/>
                <a:cs typeface="Arial" pitchFamily="34" charset="0"/>
              </a:rPr>
              <a:t>комментарий</a:t>
            </a:r>
            <a:r>
              <a:rPr lang="en-US" sz="1100" i="0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1100" i="0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71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не менее, несмотря на трудности при подготовке и согласовании стандартных документов, такой подход к оформлению кредитов малому бизнесу имеет безусловные преимущества.</a:t>
            </a:r>
          </a:p>
          <a:p>
            <a:endParaRPr lang="ru-RU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aseline="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i="1" baseline="0" dirty="0" smtClean="0">
                <a:latin typeface="Arial" pitchFamily="34" charset="0"/>
                <a:cs typeface="Arial" pitchFamily="34" charset="0"/>
              </a:rPr>
              <a:t>ДАЛЕЕ – КОММЕНТАРИЙ ПРЕИМУЩЕСТВ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]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1D9D-C59C-46A3-89DC-993D8C59CBB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Purple Cover Background ONLY FINAL for PPT.png"/>
          <p:cNvPicPr>
            <a:picLocks/>
          </p:cNvPicPr>
          <p:nvPr userDrawn="1"/>
        </p:nvPicPr>
        <p:blipFill>
          <a:blip r:embed="rId2"/>
          <a:srcRect t="20976" r="16551" b="13945"/>
          <a:stretch>
            <a:fillRect/>
          </a:stretch>
        </p:blipFill>
        <p:spPr>
          <a:xfrm>
            <a:off x="132588" y="132588"/>
            <a:ext cx="8878824" cy="6592824"/>
          </a:xfrm>
          <a:prstGeom prst="rect">
            <a:avLst/>
          </a:prstGeom>
        </p:spPr>
      </p:pic>
      <p:pic>
        <p:nvPicPr>
          <p:cNvPr id="12" name="Picture 11" descr="Dentons_Logo_White_RGB_30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10548" y="443927"/>
            <a:ext cx="1561464" cy="565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31800" y="2178030"/>
            <a:ext cx="6876200" cy="553998"/>
          </a:xfr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31800" y="2788920"/>
            <a:ext cx="6876200" cy="1280160"/>
          </a:xfr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31800" y="5244575"/>
            <a:ext cx="2133600" cy="161583"/>
          </a:xfrm>
        </p:spPr>
        <p:txBody>
          <a:bodyPr lIns="0" tIns="0" rIns="0" bIns="0" anchor="b" anchorCtr="0">
            <a:spAutoFit/>
          </a:bodyPr>
          <a:lstStyle>
            <a:lvl1pPr>
              <a:defRPr sz="105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431800" y="533987"/>
            <a:ext cx="2895600" cy="161583"/>
          </a:xfrm>
        </p:spPr>
        <p:txBody>
          <a:bodyPr lIns="0" tIns="0" rIns="0" bIns="0" anchor="t" anchorCtr="0">
            <a:spAutoFit/>
          </a:bodyPr>
          <a:lstStyle>
            <a:lvl1pPr algn="l">
              <a:defRPr sz="105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218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Gradient In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600200"/>
            <a:ext cx="4038600" cy="4525963"/>
          </a:xfrm>
          <a:gradFill flip="none" rotWithShape="1">
            <a:gsLst>
              <a:gs pos="0">
                <a:srgbClr val="FFFFFF"/>
              </a:gs>
              <a:gs pos="100000">
                <a:srgbClr val="D5D5D2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91440" rIns="0" bIns="0" rtlCol="0" anchor="t" anchorCtr="0">
            <a:noAutofit/>
          </a:bodyPr>
          <a:lstStyle>
            <a:lvl1pPr>
              <a:defRPr lang="en-US" sz="1800" dirty="0" smtClean="0">
                <a:solidFill>
                  <a:schemeClr val="tx1"/>
                </a:solidFill>
                <a:latin typeface="+mn-lt"/>
                <a:cs typeface="+mn-cs"/>
              </a:defRPr>
            </a:lvl1pPr>
            <a:lvl2pPr>
              <a:defRPr lang="en-US" sz="1800" dirty="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dirty="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dirty="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dirty="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218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 bwMode="gray">
          <a:xfrm>
            <a:off x="365760" y="777240"/>
            <a:ext cx="8412480" cy="457200"/>
          </a:xfrm>
        </p:spPr>
        <p:txBody>
          <a:bodyPr/>
          <a:lstStyle>
            <a:lvl1pPr marL="0" indent="0">
              <a:buNone/>
              <a:defRPr sz="2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8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371600"/>
            <a:ext cx="4040188" cy="63976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005" y="1371600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00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Gradient 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3999" cy="6371771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D5D5D2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 bwMode="gray">
          <a:xfrm>
            <a:off x="365760" y="777240"/>
            <a:ext cx="8412480" cy="457200"/>
          </a:xfrm>
        </p:spPr>
        <p:txBody>
          <a:bodyPr/>
          <a:lstStyle>
            <a:lvl1pPr marL="0" indent="0">
              <a:buNone/>
              <a:defRPr sz="2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41248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68300" y="1600200"/>
            <a:ext cx="841248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 bwMode="gray">
          <a:xfrm>
            <a:off x="365760" y="777240"/>
            <a:ext cx="8412480" cy="457200"/>
          </a:xfrm>
        </p:spPr>
        <p:txBody>
          <a:bodyPr/>
          <a:lstStyle>
            <a:lvl1pPr marL="0" indent="0">
              <a:buNone/>
              <a:defRPr sz="2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head + Gradient in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68300" y="1600200"/>
            <a:ext cx="8412480" cy="4572000"/>
          </a:xfrm>
          <a:gradFill flip="none" rotWithShape="1">
            <a:gsLst>
              <a:gs pos="0">
                <a:srgbClr val="FFFFFF"/>
              </a:gs>
              <a:gs pos="100000">
                <a:srgbClr val="D5D5D2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</a:defRPr>
            </a:lvl1pPr>
            <a:lvl2pPr marL="182880">
              <a:defRPr lang="en-US" sz="1800" dirty="0" smtClean="0"/>
            </a:lvl2pPr>
          </a:lstStyle>
          <a:p>
            <a:pPr marL="0"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 bwMode="gray">
          <a:xfrm>
            <a:off x="365760" y="777240"/>
            <a:ext cx="8412480" cy="457200"/>
          </a:xfrm>
        </p:spPr>
        <p:txBody>
          <a:bodyPr/>
          <a:lstStyle>
            <a:lvl1pPr marL="0" indent="0">
              <a:buNone/>
              <a:defRPr sz="2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230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 bwMode="gray">
          <a:xfrm>
            <a:off x="365760" y="777240"/>
            <a:ext cx="8412480" cy="457200"/>
          </a:xfrm>
        </p:spPr>
        <p:txBody>
          <a:bodyPr/>
          <a:lstStyle>
            <a:lvl1pPr marL="0" indent="0">
              <a:buNone/>
              <a:defRPr sz="2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490889" y="1601788"/>
            <a:ext cx="26517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 marL="0" indent="0">
              <a:spcBef>
                <a:spcPts val="1200"/>
              </a:spcBef>
              <a:buNone/>
              <a:defRPr sz="1000"/>
            </a:lvl4pPr>
            <a:lvl5pPr marL="0" indent="0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1490889" y="2866769"/>
            <a:ext cx="26517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5785739" y="4139444"/>
            <a:ext cx="26517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5785739" y="1601788"/>
            <a:ext cx="26517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5785739" y="2866769"/>
            <a:ext cx="26517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 marL="0" indent="0"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0"/>
          </p:nvPr>
        </p:nvSpPr>
        <p:spPr>
          <a:xfrm>
            <a:off x="368300" y="1601788"/>
            <a:ext cx="960120" cy="957262"/>
          </a:xfrm>
          <a:solidFill>
            <a:srgbClr val="A2A4A3"/>
          </a:solidFill>
        </p:spPr>
        <p:txBody>
          <a:bodyPr anchor="ctr" anchorCtr="1"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21"/>
          </p:nvPr>
        </p:nvSpPr>
        <p:spPr>
          <a:xfrm>
            <a:off x="368300" y="2869187"/>
            <a:ext cx="960120" cy="960120"/>
          </a:xfrm>
          <a:solidFill>
            <a:srgbClr val="A2A4A3"/>
          </a:solidFill>
        </p:spPr>
        <p:txBody>
          <a:bodyPr anchor="ctr" anchorCtr="1"/>
          <a:lstStyle>
            <a:lvl1pPr marL="0" indent="0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2"/>
          </p:nvPr>
        </p:nvSpPr>
        <p:spPr>
          <a:xfrm>
            <a:off x="368300" y="4139444"/>
            <a:ext cx="960120" cy="960120"/>
          </a:xfrm>
          <a:solidFill>
            <a:srgbClr val="A2A4A3"/>
          </a:solidFill>
        </p:spPr>
        <p:txBody>
          <a:bodyPr anchor="ctr" anchorCtr="1"/>
          <a:lstStyle>
            <a:lvl1pPr marL="0" indent="0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3"/>
          </p:nvPr>
        </p:nvSpPr>
        <p:spPr>
          <a:xfrm>
            <a:off x="4680184" y="1601787"/>
            <a:ext cx="960120" cy="960120"/>
          </a:xfrm>
          <a:solidFill>
            <a:srgbClr val="A2A4A3"/>
          </a:solidFill>
        </p:spPr>
        <p:txBody>
          <a:bodyPr anchor="ctr" anchorCtr="1"/>
          <a:lstStyle>
            <a:lvl1pPr marL="0" indent="0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4"/>
          </p:nvPr>
        </p:nvSpPr>
        <p:spPr>
          <a:xfrm>
            <a:off x="4680184" y="2870616"/>
            <a:ext cx="960120" cy="960120"/>
          </a:xfrm>
          <a:solidFill>
            <a:srgbClr val="A2A4A3"/>
          </a:solidFill>
        </p:spPr>
        <p:txBody>
          <a:bodyPr anchor="ctr" anchorCtr="1"/>
          <a:lstStyle>
            <a:lvl1pPr marL="0" indent="0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5"/>
          </p:nvPr>
        </p:nvSpPr>
        <p:spPr>
          <a:xfrm>
            <a:off x="4680184" y="4139444"/>
            <a:ext cx="960120" cy="960120"/>
          </a:xfrm>
          <a:solidFill>
            <a:srgbClr val="A2A4A3"/>
          </a:solidFill>
        </p:spPr>
        <p:txBody>
          <a:bodyPr anchor="ctr" anchorCtr="1"/>
          <a:lstStyle>
            <a:lvl1pPr marL="0" indent="0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6"/>
          </p:nvPr>
        </p:nvSpPr>
        <p:spPr>
          <a:xfrm>
            <a:off x="1490889" y="4139444"/>
            <a:ext cx="26517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396288" cy="430887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1490889" y="1601788"/>
            <a:ext cx="2880360" cy="96012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050"/>
            </a:lvl2pPr>
            <a:lvl3pPr marL="0" indent="0">
              <a:spcBef>
                <a:spcPts val="600"/>
              </a:spcBef>
              <a:buNone/>
              <a:defRPr sz="1050"/>
            </a:lvl3pPr>
            <a:lvl4pPr marL="0" indent="0">
              <a:spcBef>
                <a:spcPts val="1200"/>
              </a:spcBef>
              <a:buNone/>
              <a:defRPr sz="1000"/>
            </a:lvl4pPr>
            <a:lvl5pPr marL="0" indent="0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0"/>
          </p:nvPr>
        </p:nvSpPr>
        <p:spPr>
          <a:xfrm>
            <a:off x="368300" y="1601788"/>
            <a:ext cx="960120" cy="957262"/>
          </a:xfrm>
          <a:solidFill>
            <a:srgbClr val="A2A4A3"/>
          </a:solidFill>
        </p:spPr>
        <p:txBody>
          <a:bodyPr anchor="ctr" anchorCtr="1"/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>
          <a:xfrm>
            <a:off x="368301" y="2817813"/>
            <a:ext cx="4016500" cy="335978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0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4750372" y="2817813"/>
            <a:ext cx="4014216" cy="3315050"/>
          </a:xfrm>
        </p:spPr>
        <p:txBody>
          <a:bodyPr/>
          <a:lstStyle>
            <a:lvl1pPr marL="115888" indent="-115888">
              <a:spcBef>
                <a:spcPts val="600"/>
              </a:spcBef>
              <a:buClr>
                <a:schemeClr val="tx1"/>
              </a:buClr>
              <a:defRPr sz="10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vider Page Background ONLY.pn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588" y="132588"/>
            <a:ext cx="8878824" cy="659282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57200"/>
            <a:ext cx="6878232" cy="553998"/>
          </a:xfrm>
        </p:spPr>
        <p:txBody>
          <a:bodyPr wrap="square"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6943" y="6470775"/>
            <a:ext cx="141064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entons_Logo_Purple_RGB_30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02727" y="6358290"/>
            <a:ext cx="1003098" cy="363468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6470775"/>
            <a:ext cx="863219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65760" y="1005840"/>
            <a:ext cx="6875462" cy="128016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3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120" y="6470775"/>
            <a:ext cx="493776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365760"/>
            <a:ext cx="6878232" cy="553998"/>
          </a:xfrm>
        </p:spPr>
        <p:txBody>
          <a:bodyPr wrap="square"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00" b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 descr="Dentons_Logo_Purple_RGB_30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9819" y="445483"/>
            <a:ext cx="1564606" cy="566928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68299" y="2103120"/>
            <a:ext cx="4114800" cy="1263949"/>
          </a:xfrm>
        </p:spPr>
        <p:txBody>
          <a:bodyPr anchor="t" anchorCtr="0">
            <a:noAutofit/>
          </a:bodyPr>
          <a:lstStyle>
            <a:lvl1pPr marL="0" indent="9525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9525">
              <a:lnSpc>
                <a:spcPts val="2000"/>
              </a:lnSpc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2pPr>
            <a:lvl3pPr marL="0" indent="9525">
              <a:buNone/>
              <a:defRPr>
                <a:solidFill>
                  <a:schemeClr val="tx1"/>
                </a:solidFill>
              </a:defRPr>
            </a:lvl3pPr>
            <a:lvl4pPr marL="0" indent="9525">
              <a:buNone/>
              <a:defRPr>
                <a:solidFill>
                  <a:schemeClr val="tx1"/>
                </a:solidFill>
              </a:defRPr>
            </a:lvl4pPr>
            <a:lvl5pPr marL="0" indent="9525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368300" y="5486400"/>
            <a:ext cx="8412480" cy="965703"/>
          </a:xfrm>
        </p:spPr>
        <p:txBody>
          <a:bodyPr anchor="b" anchorCtr="0">
            <a:noAutofit/>
          </a:bodyPr>
          <a:lstStyle>
            <a:lvl1pPr marL="0" indent="0">
              <a:buNone/>
              <a:defRPr sz="600">
                <a:solidFill>
                  <a:schemeClr val="tx1"/>
                </a:solidFill>
              </a:defRPr>
            </a:lvl1pPr>
            <a:lvl2pPr marL="0" indent="0">
              <a:buNone/>
              <a:defRPr sz="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71540"/>
            <a:ext cx="9143999" cy="486460"/>
          </a:xfrm>
          <a:prstGeom prst="rect">
            <a:avLst/>
          </a:prstGeom>
          <a:solidFill>
            <a:srgbClr val="EB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5760" y="1600200"/>
            <a:ext cx="8412480" cy="4570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103120" y="6543925"/>
            <a:ext cx="493776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Region-specific footer note                            Document reference #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36943" y="6543925"/>
            <a:ext cx="141064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4DACC3-9742-4940-92E6-4CAB853A32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Dentons_Logo_Purple_RGB_300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02727" y="6431440"/>
            <a:ext cx="1003098" cy="3634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65760" y="6543925"/>
            <a:ext cx="863219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мая 2013 года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65" r:id="rId4"/>
    <p:sldLayoutId id="2147483661" r:id="rId5"/>
    <p:sldLayoutId id="2147483658" r:id="rId6"/>
    <p:sldLayoutId id="2147483659" r:id="rId7"/>
    <p:sldLayoutId id="2147483651" r:id="rId8"/>
    <p:sldLayoutId id="2147483664" r:id="rId9"/>
    <p:sldLayoutId id="2147483652" r:id="rId10"/>
    <p:sldLayoutId id="2147483666" r:id="rId11"/>
    <p:sldLayoutId id="2147483653" r:id="rId12"/>
    <p:sldLayoutId id="2147483654" r:id="rId13"/>
    <p:sldLayoutId id="2147483660" r:id="rId14"/>
    <p:sldLayoutId id="2147483655" r:id="rId15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2880" indent="-182880" algn="l" defTabSz="457200" rtl="0" eaLnBrk="1" latinLnBrk="0" hangingPunct="1">
        <a:spcBef>
          <a:spcPts val="1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5760" indent="-179388" algn="l" defTabSz="457200" rtl="0" eaLnBrk="1" latinLnBrk="0" hangingPunct="1">
        <a:spcBef>
          <a:spcPts val="600"/>
        </a:spcBef>
        <a:buClr>
          <a:schemeClr val="bg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48640" indent="-182880" algn="l" defTabSz="457200" rtl="0" eaLnBrk="1" latinLnBrk="0" hangingPunct="1">
        <a:spcBef>
          <a:spcPts val="4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31520" indent="-182880" algn="l" defTabSz="457200" rtl="0" eaLnBrk="1" latinLnBrk="0" hangingPunct="1">
        <a:spcBef>
          <a:spcPts val="300"/>
        </a:spcBef>
        <a:buClr>
          <a:schemeClr val="tx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14400" indent="-182880" algn="l" defTabSz="457200" rtl="0" eaLnBrk="1" latinLnBrk="0" hangingPunct="1">
        <a:spcBef>
          <a:spcPts val="300"/>
        </a:spcBef>
        <a:buClr>
          <a:schemeClr val="tx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30 </a:t>
            </a:r>
            <a:r>
              <a:rPr lang="en-US" dirty="0" err="1" smtClean="0"/>
              <a:t>мая</a:t>
            </a:r>
            <a:r>
              <a:rPr lang="en-US" smtClean="0"/>
              <a:t> 2013 года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536" y="1661159"/>
            <a:ext cx="7544504" cy="2250441"/>
          </a:xfrm>
        </p:spPr>
        <p:txBody>
          <a:bodyPr/>
          <a:lstStyle/>
          <a:p>
            <a:r>
              <a:rPr lang="ru-RU" dirty="0">
                <a:latin typeface="+mj-lt"/>
                <a:ea typeface="Times New Roman"/>
                <a:cs typeface="Times New Roman"/>
              </a:rPr>
              <a:t>Кредитование малого 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+mj-lt"/>
                <a:ea typeface="Times New Roman"/>
                <a:cs typeface="Times New Roman"/>
              </a:rPr>
            </a:br>
            <a:r>
              <a:rPr lang="ru-RU" dirty="0" smtClean="0">
                <a:latin typeface="+mj-lt"/>
                <a:ea typeface="Times New Roman"/>
                <a:cs typeface="Times New Roman"/>
              </a:rPr>
              <a:t>бизнеса</a:t>
            </a:r>
            <a:r>
              <a:rPr lang="ru-RU" dirty="0">
                <a:latin typeface="+mj-lt"/>
                <a:ea typeface="Times New Roman"/>
                <a:cs typeface="Times New Roman"/>
              </a:rPr>
              <a:t>: возрастание </a:t>
            </a:r>
            <a:r>
              <a:rPr lang="en-US" dirty="0" smtClean="0">
                <a:latin typeface="+mj-lt"/>
                <a:ea typeface="Times New Roman"/>
                <a:cs typeface="Times New Roman"/>
              </a:rPr>
              <a:t/>
            </a:r>
            <a:br>
              <a:rPr lang="en-US" dirty="0" smtClean="0">
                <a:latin typeface="+mj-lt"/>
                <a:ea typeface="Times New Roman"/>
                <a:cs typeface="Times New Roman"/>
              </a:rPr>
            </a:br>
            <a:r>
              <a:rPr lang="ru-RU" dirty="0" smtClean="0">
                <a:latin typeface="+mj-lt"/>
                <a:ea typeface="Times New Roman"/>
                <a:cs typeface="Times New Roman"/>
              </a:rPr>
              <a:t>правовых </a:t>
            </a:r>
            <a:r>
              <a:rPr lang="ru-RU" dirty="0">
                <a:latin typeface="+mj-lt"/>
                <a:ea typeface="Times New Roman"/>
                <a:cs typeface="Times New Roman"/>
              </a:rPr>
              <a:t>рисков и 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работа над стандартной документацией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60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31587" y="445483"/>
            <a:ext cx="6878232" cy="553998"/>
          </a:xfrm>
        </p:spPr>
        <p:txBody>
          <a:bodyPr/>
          <a:lstStyle/>
          <a:p>
            <a:r>
              <a:rPr lang="ru-RU" dirty="0" smtClean="0"/>
              <a:t>Спасибо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38637" y="2074985"/>
            <a:ext cx="4114800" cy="1681802"/>
          </a:xfrm>
        </p:spPr>
        <p:txBody>
          <a:bodyPr/>
          <a:lstStyle/>
          <a:p>
            <a:r>
              <a:rPr lang="ru-RU" dirty="0" smtClean="0"/>
              <a:t>Константин Назаров</a:t>
            </a:r>
          </a:p>
          <a:p>
            <a:r>
              <a:rPr lang="ru-RU" dirty="0" smtClean="0"/>
              <a:t>Россия</a:t>
            </a:r>
            <a:r>
              <a:rPr lang="ru-RU" dirty="0"/>
              <a:t>, Москва 115035</a:t>
            </a:r>
          </a:p>
          <a:p>
            <a:r>
              <a:rPr lang="ru-RU" dirty="0"/>
              <a:t>Ул. Балчуг, 7, Балчуг Плаза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konstantin.nazarov@dentons.com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dentons.com</a:t>
            </a:r>
            <a:endParaRPr lang="ru-R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700" dirty="0"/>
              <a:t>© 2013 Dentons</a:t>
            </a:r>
          </a:p>
          <a:p>
            <a:r>
              <a:rPr lang="en-GB" sz="700" dirty="0" smtClean="0"/>
              <a:t>Dentons</a:t>
            </a:r>
            <a:r>
              <a:rPr lang="ru-RU" sz="700" dirty="0" smtClean="0"/>
              <a:t> </a:t>
            </a:r>
            <a:r>
              <a:rPr lang="ru-RU" sz="700" dirty="0"/>
              <a:t>– международная юридическая фирма, предоставляющая услуги по всему миру. Содержание данной публикации не является юридической консультацией и не служит руководством для выполнения каких-либо действий или отказа от действий. Более подробная информация представлена в разделе  «</a:t>
            </a:r>
            <a:r>
              <a:rPr lang="en-GB" sz="700" dirty="0"/>
              <a:t>Legal Notices</a:t>
            </a:r>
            <a:r>
              <a:rPr lang="ru-RU" sz="700" dirty="0"/>
              <a:t>» на сайте </a:t>
            </a:r>
            <a:r>
              <a:rPr lang="en-US" sz="700" dirty="0">
                <a:solidFill>
                  <a:schemeClr val="accent1"/>
                </a:solidFill>
              </a:rPr>
              <a:t>dentons.com</a:t>
            </a:r>
            <a:r>
              <a:rPr lang="ru-RU" sz="700" dirty="0"/>
              <a:t>.</a:t>
            </a:r>
            <a:endParaRPr lang="en-US" dirty="0"/>
          </a:p>
        </p:txBody>
      </p:sp>
      <p:pic>
        <p:nvPicPr>
          <p:cNvPr id="13" name="Picture 12" descr="Dentons_Logo_Purple_RGB_3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9819" y="445483"/>
            <a:ext cx="1564606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800219"/>
          </a:xfrm>
        </p:spPr>
        <p:txBody>
          <a:bodyPr/>
          <a:lstStyle/>
          <a:p>
            <a:r>
              <a:rPr lang="ru-RU" dirty="0" smtClean="0"/>
              <a:t>Рынок кредитования малого и среднего бизнеса </a:t>
            </a:r>
            <a:br>
              <a:rPr lang="ru-RU" dirty="0" smtClean="0"/>
            </a:br>
            <a:r>
              <a:rPr lang="ru-RU" dirty="0" smtClean="0"/>
              <a:t>в 2009</a:t>
            </a:r>
            <a:r>
              <a:rPr lang="en-US" dirty="0" smtClean="0"/>
              <a:t> – </a:t>
            </a:r>
            <a:r>
              <a:rPr lang="ru-RU" dirty="0" smtClean="0"/>
              <a:t>201</a:t>
            </a:r>
            <a:r>
              <a:rPr lang="en-US" dirty="0" smtClean="0"/>
              <a:t>2</a:t>
            </a:r>
            <a:r>
              <a:rPr lang="ru-RU" dirty="0" smtClean="0"/>
              <a:t> годах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916940" cy="138499"/>
          </a:xfrm>
        </p:spPr>
        <p:txBody>
          <a:bodyPr/>
          <a:lstStyle/>
          <a:p>
            <a:r>
              <a:rPr lang="en-US" smtClean="0"/>
              <a:t>30 мая 2013 года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8753351"/>
              </p:ext>
            </p:extLst>
          </p:nvPr>
        </p:nvGraphicFramePr>
        <p:xfrm>
          <a:off x="365125" y="1600200"/>
          <a:ext cx="8382635" cy="428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35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800219"/>
          </a:xfrm>
        </p:spPr>
        <p:txBody>
          <a:bodyPr/>
          <a:lstStyle/>
          <a:p>
            <a:r>
              <a:rPr lang="ru-RU" dirty="0" smtClean="0"/>
              <a:t>Правов</a:t>
            </a:r>
            <a:r>
              <a:rPr lang="ru-RU" dirty="0" smtClean="0"/>
              <a:t>ое регулирование деятельности </a:t>
            </a:r>
            <a:r>
              <a:rPr lang="ru-RU" dirty="0" smtClean="0"/>
              <a:t>малого </a:t>
            </a:r>
            <a:r>
              <a:rPr lang="ru-RU" dirty="0" smtClean="0"/>
              <a:t>и среднего бизнеса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935990" cy="138499"/>
          </a:xfrm>
        </p:spPr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412480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Федеральный </a:t>
            </a:r>
            <a:r>
              <a:rPr lang="ru-RU" dirty="0"/>
              <a:t>закон № </a:t>
            </a:r>
            <a:r>
              <a:rPr lang="ru-RU" dirty="0" smtClean="0"/>
              <a:t>209-ФЗ </a:t>
            </a:r>
            <a:r>
              <a:rPr lang="en-GB" dirty="0" smtClean="0"/>
              <a:t>"</a:t>
            </a:r>
            <a:r>
              <a:rPr lang="ru-RU" dirty="0"/>
              <a:t>О </a:t>
            </a:r>
            <a:r>
              <a:rPr lang="ru-RU" dirty="0" smtClean="0"/>
              <a:t>развитии малого и среднего предпринимательств</a:t>
            </a:r>
            <a:r>
              <a:rPr lang="ru-RU" dirty="0"/>
              <a:t>а</a:t>
            </a:r>
            <a:r>
              <a:rPr lang="en-GB" dirty="0"/>
              <a:t>"</a:t>
            </a:r>
            <a:r>
              <a:rPr lang="ru-RU" dirty="0"/>
              <a:t> </a:t>
            </a:r>
            <a:r>
              <a:rPr lang="ru-RU" dirty="0" smtClean="0"/>
              <a:t>от </a:t>
            </a:r>
            <a:r>
              <a:rPr lang="ru-RU" dirty="0"/>
              <a:t>24 июля 2007 </a:t>
            </a:r>
            <a:r>
              <a:rPr lang="ru-RU" dirty="0" smtClean="0"/>
              <a:t>года </a:t>
            </a:r>
            <a:br>
              <a:rPr lang="ru-RU" dirty="0" smtClean="0"/>
            </a:br>
            <a:endParaRPr lang="ru-RU" dirty="0" smtClean="0"/>
          </a:p>
          <a:p>
            <a:pPr>
              <a:buSzPct val="113000"/>
            </a:pPr>
            <a:r>
              <a:rPr lang="ru-RU" dirty="0" smtClean="0"/>
              <a:t>Постановление Правительства </a:t>
            </a:r>
            <a:r>
              <a:rPr lang="ru-RU" dirty="0"/>
              <a:t>№ 101 </a:t>
            </a:r>
            <a:r>
              <a:rPr lang="ru-RU" dirty="0" smtClean="0"/>
              <a:t>от 9 февраля 2013 года (пределы выручки)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Нормативные акты субъектов Российской Федерации (например, Закон </a:t>
            </a:r>
            <a:r>
              <a:rPr lang="ru-RU" dirty="0"/>
              <a:t>города Москвы </a:t>
            </a:r>
            <a:r>
              <a:rPr lang="ru-RU" dirty="0" smtClean="0"/>
              <a:t>№ 60 "</a:t>
            </a:r>
            <a:r>
              <a:rPr lang="ru-RU" dirty="0"/>
              <a:t>О поддержке и развитии малого и среднего предпринимательства в городе </a:t>
            </a:r>
            <a:r>
              <a:rPr lang="ru-RU" dirty="0" smtClean="0"/>
              <a:t>Москве" </a:t>
            </a:r>
            <a:r>
              <a:rPr lang="ru-RU" dirty="0"/>
              <a:t>от 26 ноября 2008 </a:t>
            </a:r>
            <a:r>
              <a:rPr lang="ru-RU" dirty="0" smtClean="0"/>
              <a:t>года)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</p:spPr>
        <p:txBody>
          <a:bodyPr/>
          <a:lstStyle/>
          <a:p>
            <a:r>
              <a:rPr lang="ru-RU" dirty="0" smtClean="0"/>
              <a:t>Кто такой малый и средний предприниматель?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923290" cy="138499"/>
          </a:xfrm>
        </p:spPr>
        <p:txBody>
          <a:bodyPr/>
          <a:lstStyle/>
          <a:p>
            <a:r>
              <a:rPr lang="en-US" smtClean="0"/>
              <a:t>30 мая 2013 года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/>
              <a:t>Юридические лица и индивидуальные предприниматели, отвечающие следующим критериям:</a:t>
            </a: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Персонал</a:t>
            </a:r>
            <a:r>
              <a:rPr lang="ru-RU" dirty="0" smtClean="0"/>
              <a:t> </a:t>
            </a:r>
            <a:r>
              <a:rPr lang="ru-RU" dirty="0"/>
              <a:t>– не </a:t>
            </a:r>
            <a:r>
              <a:rPr lang="ru-RU" dirty="0" smtClean="0"/>
              <a:t>более 250 человек (</a:t>
            </a:r>
            <a:r>
              <a:rPr lang="ru-RU" dirty="0" err="1" smtClean="0"/>
              <a:t>микропредприятия</a:t>
            </a:r>
            <a:r>
              <a:rPr lang="ru-RU" dirty="0"/>
              <a:t> –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smtClean="0"/>
              <a:t>15, </a:t>
            </a:r>
            <a:r>
              <a:rPr lang="ru-RU" dirty="0"/>
              <a:t>малые – до </a:t>
            </a:r>
            <a:r>
              <a:rPr lang="ru-RU" dirty="0" smtClean="0"/>
              <a:t>100, </a:t>
            </a:r>
            <a:r>
              <a:rPr lang="ru-RU" dirty="0"/>
              <a:t>средние – от 101 до </a:t>
            </a:r>
            <a:r>
              <a:rPr lang="ru-RU" dirty="0" smtClean="0"/>
              <a:t>250)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/>
                </a:solidFill>
              </a:rPr>
              <a:t>Выручка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– до 1 миллиарда рублей (</a:t>
            </a:r>
            <a:r>
              <a:rPr lang="ru-RU" dirty="0" err="1" smtClean="0"/>
              <a:t>микропредприятия</a:t>
            </a:r>
            <a:r>
              <a:rPr lang="ru-RU" dirty="0" smtClean="0"/>
              <a:t> – до 60 миллионов, малые – до 400 </a:t>
            </a:r>
            <a:r>
              <a:rPr lang="ru-RU" dirty="0"/>
              <a:t>миллионов, </a:t>
            </a:r>
            <a:r>
              <a:rPr lang="ru-RU" dirty="0" smtClean="0"/>
              <a:t>средние – до </a:t>
            </a:r>
            <a:r>
              <a:rPr lang="ru-RU" dirty="0"/>
              <a:t>1 </a:t>
            </a:r>
            <a:r>
              <a:rPr lang="ru-RU" dirty="0" smtClean="0"/>
              <a:t>миллиарда)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r>
              <a:rPr lang="ru-RU" b="1" dirty="0">
                <a:solidFill>
                  <a:schemeClr val="accent1"/>
                </a:solidFill>
              </a:rPr>
              <a:t>Доля</a:t>
            </a:r>
            <a:r>
              <a:rPr lang="ru-RU" b="1" dirty="0" smtClean="0">
                <a:solidFill>
                  <a:schemeClr val="accent1"/>
                </a:solidFill>
              </a:rPr>
              <a:t> отдельных категорий юридических лиц</a:t>
            </a:r>
            <a:r>
              <a:rPr lang="ru-RU" b="1" dirty="0" smtClean="0"/>
              <a:t> </a:t>
            </a:r>
            <a:r>
              <a:rPr lang="ru-RU" dirty="0" smtClean="0"/>
              <a:t>– до 25%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800219"/>
          </a:xfrm>
        </p:spPr>
        <p:txBody>
          <a:bodyPr/>
          <a:lstStyle/>
          <a:p>
            <a:r>
              <a:rPr lang="ru-RU" dirty="0" smtClean="0"/>
              <a:t>Коммерческие риски, </a:t>
            </a:r>
            <a:br>
              <a:rPr lang="ru-RU" dirty="0" smtClean="0"/>
            </a:br>
            <a:r>
              <a:rPr lang="ru-RU" dirty="0" smtClean="0"/>
              <a:t>характерные для МСП-кредитования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1051560" cy="138499"/>
          </a:xfrm>
        </p:spPr>
        <p:txBody>
          <a:bodyPr/>
          <a:lstStyle/>
          <a:p>
            <a:r>
              <a:rPr lang="en-US" smtClean="0"/>
              <a:t>30 мая 2013 года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392968"/>
              </p:ext>
            </p:extLst>
          </p:nvPr>
        </p:nvGraphicFramePr>
        <p:xfrm>
          <a:off x="405114" y="1597307"/>
          <a:ext cx="8232450" cy="408607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16225"/>
                <a:gridCol w="4116225"/>
              </a:tblGrid>
              <a:tr h="530309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Причина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Следствие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73157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Зависимость от государственной поддержки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Потеря государственной поддержки, отказ в льготах – просрочка / невозврат кредита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965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«Хрупкость бизнеса»: малые обороты, высокая зависимость от контрагентов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Просрочка / неплатежеспособность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3807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Сезонность бизнеса заемщика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Просрочка</a:t>
                      </a:r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965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Использование документации</a:t>
                      </a:r>
                      <a:r>
                        <a:rPr lang="ru-RU" sz="1800" baseline="0" dirty="0" smtClean="0"/>
                        <a:t>, предназначенной для корпоративного кредитования</a:t>
                      </a:r>
                      <a:endParaRPr lang="ru-RU" sz="18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Признание отдельных положений договоров недействительными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8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800219"/>
          </a:xfrm>
        </p:spPr>
        <p:txBody>
          <a:bodyPr/>
          <a:lstStyle/>
          <a:p>
            <a:r>
              <a:rPr lang="ru-RU" dirty="0" smtClean="0"/>
              <a:t>Правовые риски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характерные для МСП-кредитования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995680" cy="138499"/>
          </a:xfrm>
        </p:spPr>
        <p:txBody>
          <a:bodyPr/>
          <a:lstStyle/>
          <a:p>
            <a:r>
              <a:rPr lang="en-US" dirty="0" smtClean="0"/>
              <a:t>30 </a:t>
            </a:r>
            <a:r>
              <a:rPr lang="en-US" dirty="0" err="1" smtClean="0"/>
              <a:t>мая</a:t>
            </a:r>
            <a:r>
              <a:rPr lang="en-US" dirty="0" smtClean="0"/>
              <a:t> 2013 </a:t>
            </a:r>
            <a:r>
              <a:rPr lang="en-US" dirty="0" err="1" smtClean="0"/>
              <a:t>года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Риски общего характера, вытекающие из природы кредитных правоотношений и получившие отражение в судебной практике:</a:t>
            </a:r>
          </a:p>
          <a:p>
            <a:pPr lvl="1"/>
            <a:r>
              <a:rPr lang="ru-RU" dirty="0" smtClean="0"/>
              <a:t>взимание банковских вознаграждений</a:t>
            </a:r>
          </a:p>
          <a:p>
            <a:pPr lvl="1"/>
            <a:r>
              <a:rPr lang="ru-RU" dirty="0" smtClean="0"/>
              <a:t>изменение условий договора (в частности, процентной ставки) в одностороннем порядке</a:t>
            </a:r>
          </a:p>
          <a:p>
            <a:pPr lvl="1"/>
            <a:r>
              <a:rPr lang="ru-RU" dirty="0"/>
              <a:t>право на досрочный </a:t>
            </a:r>
            <a:r>
              <a:rPr lang="ru-RU" dirty="0" smtClean="0"/>
              <a:t>возврат кредита</a:t>
            </a:r>
          </a:p>
          <a:p>
            <a:pPr lvl="1"/>
            <a:r>
              <a:rPr lang="ru-RU" dirty="0" smtClean="0"/>
              <a:t>легальность различного рода обязательств (например, соблюдение определенных финансовых показателей)</a:t>
            </a:r>
          </a:p>
          <a:p>
            <a:r>
              <a:rPr lang="ru-RU" dirty="0" smtClean="0"/>
              <a:t>Некоторые правовые </a:t>
            </a:r>
            <a:r>
              <a:rPr lang="ru-RU" dirty="0"/>
              <a:t>риски, </a:t>
            </a:r>
            <a:r>
              <a:rPr lang="ru-RU" dirty="0" smtClean="0"/>
              <a:t>связанные с кредитованием индивидуальных предпринимателей:</a:t>
            </a:r>
          </a:p>
          <a:p>
            <a:pPr lvl="1"/>
            <a:r>
              <a:rPr lang="ru-RU" dirty="0"/>
              <a:t>обязанность </a:t>
            </a:r>
            <a:r>
              <a:rPr lang="ru-RU" dirty="0" smtClean="0"/>
              <a:t>заемщика по страхованию жизни и здоровья</a:t>
            </a:r>
          </a:p>
          <a:p>
            <a:pPr lvl="1"/>
            <a:r>
              <a:rPr lang="ru-RU" dirty="0" smtClean="0"/>
              <a:t>вероятность рассмотрения спора в суде общей юрисдикции</a:t>
            </a:r>
          </a:p>
          <a:p>
            <a:pPr lvl="1"/>
            <a:r>
              <a:rPr lang="ru-RU" dirty="0" smtClean="0"/>
              <a:t>согласование сделок с супругом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5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</p:spPr>
        <p:txBody>
          <a:bodyPr/>
          <a:lstStyle/>
          <a:p>
            <a:r>
              <a:rPr lang="ru-RU" dirty="0" smtClean="0"/>
              <a:t>Типовая документация в МСП-кредитовании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1168400" cy="138499"/>
          </a:xfrm>
        </p:spPr>
        <p:txBody>
          <a:bodyPr/>
          <a:lstStyle/>
          <a:p>
            <a:r>
              <a:rPr lang="en-US" dirty="0" smtClean="0"/>
              <a:t>30 </a:t>
            </a:r>
            <a:r>
              <a:rPr lang="en-US" dirty="0" err="1" smtClean="0"/>
              <a:t>мая</a:t>
            </a:r>
            <a:r>
              <a:rPr lang="en-US" dirty="0" smtClean="0"/>
              <a:t> 2013 </a:t>
            </a:r>
            <a:r>
              <a:rPr lang="en-US" dirty="0" err="1" smtClean="0"/>
              <a:t>года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Кредитные договоры:</a:t>
            </a:r>
          </a:p>
          <a:p>
            <a:pPr lvl="1"/>
            <a:r>
              <a:rPr lang="ru-RU" dirty="0" smtClean="0"/>
              <a:t>о предоставлении кредитных средств на определенный срок или</a:t>
            </a:r>
          </a:p>
          <a:p>
            <a:pPr lvl="1"/>
            <a:r>
              <a:rPr lang="ru-RU" dirty="0" smtClean="0"/>
              <a:t>об открытии кредитных линий</a:t>
            </a:r>
          </a:p>
          <a:p>
            <a:r>
              <a:rPr lang="ru-RU" dirty="0" smtClean="0"/>
              <a:t>Обеспечительная документация:</a:t>
            </a:r>
          </a:p>
          <a:p>
            <a:pPr lvl="1"/>
            <a:r>
              <a:rPr lang="ru-RU" dirty="0" smtClean="0"/>
              <a:t>договоры залога движимого и недвижимого имущества</a:t>
            </a:r>
          </a:p>
          <a:p>
            <a:pPr lvl="1"/>
            <a:r>
              <a:rPr lang="ru-RU" dirty="0" smtClean="0"/>
              <a:t>договоры поручительства</a:t>
            </a:r>
          </a:p>
          <a:p>
            <a:r>
              <a:rPr lang="ru-RU" dirty="0" smtClean="0"/>
              <a:t>Сопутствующие договоры</a:t>
            </a:r>
          </a:p>
          <a:p>
            <a:pPr lvl="1"/>
            <a:r>
              <a:rPr lang="ru-RU" dirty="0"/>
              <a:t>договор банковского </a:t>
            </a:r>
            <a:r>
              <a:rPr lang="ru-RU" dirty="0" smtClean="0"/>
              <a:t>счета</a:t>
            </a:r>
          </a:p>
          <a:p>
            <a:pPr lvl="1"/>
            <a:r>
              <a:rPr lang="ru-RU" dirty="0" smtClean="0"/>
              <a:t>договор страхования имущества</a:t>
            </a:r>
            <a:endParaRPr lang="ru-RU" dirty="0"/>
          </a:p>
          <a:p>
            <a:r>
              <a:rPr lang="ru-RU" dirty="0" smtClean="0"/>
              <a:t>Условия кредитования, утверждаемые локальными нормативными актами кредитной организацией</a:t>
            </a:r>
          </a:p>
          <a:p>
            <a:endParaRPr lang="ru-RU" dirty="0" smtClean="0"/>
          </a:p>
          <a:p>
            <a:pPr lvl="1"/>
            <a:endParaRPr lang="ru-RU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57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над стандартной документацией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1051560" cy="138499"/>
          </a:xfrm>
        </p:spPr>
        <p:txBody>
          <a:bodyPr/>
          <a:lstStyle/>
          <a:p>
            <a:r>
              <a:rPr lang="en-US" dirty="0" smtClean="0"/>
              <a:t>30 </a:t>
            </a:r>
            <a:r>
              <a:rPr lang="ru-RU" dirty="0" smtClean="0"/>
              <a:t>мая 2013 года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5" indent="-342900">
              <a:buClr>
                <a:schemeClr val="accent1"/>
              </a:buClr>
            </a:pPr>
            <a:r>
              <a:rPr lang="ru-RU" dirty="0" smtClean="0"/>
              <a:t>Работу </a:t>
            </a:r>
            <a:r>
              <a:rPr lang="ru-RU" dirty="0"/>
              <a:t>над стандартной </a:t>
            </a:r>
            <a:r>
              <a:rPr lang="ru-RU" dirty="0" smtClean="0"/>
              <a:t>документацией предполагается осуществить в несколько этапов</a:t>
            </a:r>
          </a:p>
          <a:p>
            <a:pPr marL="342900" lvl="5" indent="-342900"/>
            <a:endParaRPr lang="ru-RU" dirty="0" smtClean="0"/>
          </a:p>
          <a:p>
            <a:pPr marL="342900" lvl="5" indent="-342900">
              <a:buClr>
                <a:schemeClr val="accent1"/>
              </a:buClr>
            </a:pPr>
            <a:r>
              <a:rPr lang="ru-RU" dirty="0"/>
              <a:t>Потребуется</a:t>
            </a:r>
            <a:r>
              <a:rPr lang="ru-RU" dirty="0" smtClean="0"/>
              <a:t> изучение:</a:t>
            </a:r>
          </a:p>
          <a:p>
            <a:pPr marL="800100" lvl="6" indent="-342900">
              <a:buClr>
                <a:schemeClr val="accent1"/>
              </a:buClr>
            </a:pPr>
            <a:r>
              <a:rPr lang="ru-RU" sz="1800" dirty="0" smtClean="0"/>
              <a:t>регулирования кредитных правоотношений и обеспечительных инструментов, утверждаемого в соответствии с новым гражданским законодательством</a:t>
            </a:r>
          </a:p>
          <a:p>
            <a:pPr marL="800100" lvl="6" indent="-342900">
              <a:buClr>
                <a:schemeClr val="accent1"/>
              </a:buClr>
            </a:pPr>
            <a:r>
              <a:rPr lang="ru-RU" sz="1800" dirty="0" smtClean="0"/>
              <a:t>действующей кредитной и обеспечительной документации банков</a:t>
            </a:r>
          </a:p>
          <a:p>
            <a:pPr marL="457200" lvl="6" indent="0">
              <a:buNone/>
            </a:pPr>
            <a:endParaRPr lang="ru-RU" sz="1800" dirty="0" smtClean="0"/>
          </a:p>
          <a:p>
            <a:pPr marL="342900" lvl="5" indent="-342900">
              <a:buClr>
                <a:schemeClr val="accent1"/>
              </a:buClr>
            </a:pPr>
            <a:r>
              <a:rPr lang="ru-RU" dirty="0" smtClean="0"/>
              <a:t>Обсуждение проектов документации и спорных вопросов, связанных с ее применением, с представителями профессионального </a:t>
            </a:r>
            <a:r>
              <a:rPr lang="ru-RU" dirty="0"/>
              <a:t>сообщества</a:t>
            </a:r>
          </a:p>
          <a:p>
            <a:pPr marL="342900" lvl="5" indent="-342900"/>
            <a:endParaRPr lang="ru-RU" dirty="0"/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760"/>
            <a:ext cx="8412480" cy="400110"/>
          </a:xfrm>
        </p:spPr>
        <p:txBody>
          <a:bodyPr/>
          <a:lstStyle/>
          <a:p>
            <a:r>
              <a:rPr lang="ru-RU" dirty="0" smtClean="0"/>
              <a:t>Преимущества стандартной документации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6543925"/>
            <a:ext cx="1143000" cy="138499"/>
          </a:xfrm>
        </p:spPr>
        <p:txBody>
          <a:bodyPr/>
          <a:lstStyle/>
          <a:p>
            <a:r>
              <a:rPr lang="en-US" dirty="0" smtClean="0"/>
              <a:t>30 </a:t>
            </a:r>
            <a:r>
              <a:rPr lang="ru-RU" dirty="0" smtClean="0"/>
              <a:t>мая 2013 года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ACC3-9742-4940-92E6-4CAB853A321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dirty="0"/>
              <a:t>Экономия </a:t>
            </a:r>
            <a:r>
              <a:rPr lang="ru-RU" dirty="0" smtClean="0"/>
              <a:t>расходов на </a:t>
            </a:r>
            <a:r>
              <a:rPr lang="ru-RU" dirty="0"/>
              <a:t>юридических </a:t>
            </a:r>
            <a:r>
              <a:rPr lang="ru-RU" dirty="0" smtClean="0"/>
              <a:t>услугах (документирование сделки, претензионная работа)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Интенсификация процесса согласования и подписания финансовых и обеспечительных документов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Снижение </a:t>
            </a:r>
            <a:r>
              <a:rPr lang="ru-RU" dirty="0"/>
              <a:t>правовых </a:t>
            </a:r>
            <a:r>
              <a:rPr lang="ru-RU" dirty="0" smtClean="0"/>
              <a:t>рисков при условии согласования положений документов с регулятором и высшими судами</a:t>
            </a:r>
          </a:p>
          <a:p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стандартных кредитных портфелей для вторичного рынка, в </a:t>
            </a:r>
            <a:r>
              <a:rPr lang="ru-RU" dirty="0" smtClean="0"/>
              <a:t>том числе развитие рынка </a:t>
            </a:r>
            <a:r>
              <a:rPr lang="ru-RU" dirty="0" err="1" smtClean="0"/>
              <a:t>секьюритизации</a:t>
            </a:r>
            <a:endParaRPr lang="ru-RU" dirty="0" smtClean="0"/>
          </a:p>
          <a:p>
            <a:endParaRPr lang="ru-RU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itle MAIN">
  <a:themeElements>
    <a:clrScheme name="Denton">
      <a:dk1>
        <a:srgbClr val="565A5C"/>
      </a:dk1>
      <a:lt1>
        <a:srgbClr val="6E2D91"/>
      </a:lt1>
      <a:dk2>
        <a:srgbClr val="5B1F69"/>
      </a:dk2>
      <a:lt2>
        <a:srgbClr val="FFFFFF"/>
      </a:lt2>
      <a:accent1>
        <a:srgbClr val="6E2D91"/>
      </a:accent1>
      <a:accent2>
        <a:srgbClr val="00A9E0"/>
      </a:accent2>
      <a:accent3>
        <a:srgbClr val="34B233"/>
      </a:accent3>
      <a:accent4>
        <a:srgbClr val="EEAF30"/>
      </a:accent4>
      <a:accent5>
        <a:srgbClr val="D52B1E"/>
      </a:accent5>
      <a:accent6>
        <a:srgbClr val="00A599"/>
      </a:accent6>
      <a:hlink>
        <a:srgbClr val="00A9E0"/>
      </a:hlink>
      <a:folHlink>
        <a:srgbClr val="A2A4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 dirty="0" err="1" smtClean="0">
            <a:solidFill>
              <a:schemeClr val="bg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6320</TotalTime>
  <Words>1822</Words>
  <Application>Microsoft Office PowerPoint</Application>
  <PresentationFormat>On-screen Show (4:3)</PresentationFormat>
  <Paragraphs>181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 title MAIN</vt:lpstr>
      <vt:lpstr>Кредитование малого  бизнеса: возрастание  правовых рисков и работа над стандартной документацией</vt:lpstr>
      <vt:lpstr>Рынок кредитования малого и среднего бизнеса  в 2009 – 2012 годах</vt:lpstr>
      <vt:lpstr>Правовое регулирование деятельности малого и среднего бизнеса</vt:lpstr>
      <vt:lpstr>Кто такой малый и средний предприниматель?</vt:lpstr>
      <vt:lpstr>Коммерческие риски,  характерные для МСП-кредитования</vt:lpstr>
      <vt:lpstr>Правовые риски,  характерные для МСП-кредитования</vt:lpstr>
      <vt:lpstr>Типовая документация в МСП-кредитовании</vt:lpstr>
      <vt:lpstr>Работа над стандартной документацией</vt:lpstr>
      <vt:lpstr>Преимущества стандартной документации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cp:lastModifiedBy>Konstantin Nazarov</cp:lastModifiedBy>
  <cp:revision>264</cp:revision>
  <cp:lastPrinted>2013-05-29T15:01:31Z</cp:lastPrinted>
  <dcterms:modified xsi:type="dcterms:W3CDTF">2013-05-29T15:02:08Z</dcterms:modified>
</cp:coreProperties>
</file>