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diagrams/drawing3.xml" ContentType="application/vnd.ms-office.drawingml.diagramDrawing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diagrams/data3.xml" ContentType="application/vnd.openxmlformats-officedocument.drawingml.diagramData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2" r:id="rId4"/>
    <p:sldId id="266" r:id="rId5"/>
    <p:sldId id="283" r:id="rId6"/>
    <p:sldId id="284" r:id="rId7"/>
    <p:sldId id="285" r:id="rId8"/>
    <p:sldId id="286" r:id="rId9"/>
    <p:sldId id="275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4F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52" autoAdjust="0"/>
  </p:normalViewPr>
  <p:slideViewPr>
    <p:cSldViewPr snapToGrid="0" snapToObjects="1"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4301-B177-4B2A-9CF0-61E5A1D41F16}" type="doc">
      <dgm:prSet loTypeId="urn:microsoft.com/office/officeart/2005/8/layout/lProcess2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B296A2C-E460-477C-820C-95DB8287CCA9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accent1"/>
              </a:solidFill>
            </a:rPr>
            <a:t>Быстрорастущий сегмент</a:t>
          </a:r>
          <a:endParaRPr lang="en-US" sz="2400" b="1" dirty="0" smtClean="0">
            <a:solidFill>
              <a:schemeClr val="accent1"/>
            </a:solidFill>
          </a:endParaRPr>
        </a:p>
      </dgm:t>
    </dgm:pt>
    <dgm:pt modelId="{F8A1094C-2387-4E02-B5BC-4FF677BEB234}" type="parTrans" cxnId="{F31DB5A3-E742-4154-A5A6-8678235152B1}">
      <dgm:prSet/>
      <dgm:spPr/>
      <dgm:t>
        <a:bodyPr/>
        <a:lstStyle/>
        <a:p>
          <a:endParaRPr lang="en-US"/>
        </a:p>
      </dgm:t>
    </dgm:pt>
    <dgm:pt modelId="{0B948AF5-DE67-4FA8-B9C9-F704CAFB3505}" type="sibTrans" cxnId="{F31DB5A3-E742-4154-A5A6-8678235152B1}">
      <dgm:prSet/>
      <dgm:spPr/>
      <dgm:t>
        <a:bodyPr/>
        <a:lstStyle/>
        <a:p>
          <a:endParaRPr lang="en-US"/>
        </a:p>
      </dgm:t>
    </dgm:pt>
    <dgm:pt modelId="{D4CE874D-C1B0-41E8-8A4C-0448EA423BA8}">
      <dgm:prSet custT="1"/>
      <dgm:spPr/>
      <dgm:t>
        <a:bodyPr/>
        <a:lstStyle/>
        <a:p>
          <a:pPr algn="ctr"/>
          <a:r>
            <a:rPr lang="ru-RU" sz="1300" dirty="0" smtClean="0"/>
            <a:t>В Грузии предприятия, владельцами которых являются женщины, представляют более чем 40% зарегистрированных компаний
В Молдове женщины - предприниматели представляют 53% зарегистрированных компаний</a:t>
          </a:r>
          <a:endParaRPr lang="en-US" sz="1300" dirty="0"/>
        </a:p>
      </dgm:t>
    </dgm:pt>
    <dgm:pt modelId="{501F5946-20F8-407B-B812-7F549CCD758C}" type="parTrans" cxnId="{FA24787F-ECDE-4EBC-AE4D-CDB8ADA680BB}">
      <dgm:prSet/>
      <dgm:spPr/>
      <dgm:t>
        <a:bodyPr/>
        <a:lstStyle/>
        <a:p>
          <a:endParaRPr lang="en-US"/>
        </a:p>
      </dgm:t>
    </dgm:pt>
    <dgm:pt modelId="{649239E3-D6D1-41AA-BB5A-0768D4719BF8}" type="sibTrans" cxnId="{FA24787F-ECDE-4EBC-AE4D-CDB8ADA680BB}">
      <dgm:prSet/>
      <dgm:spPr/>
      <dgm:t>
        <a:bodyPr/>
        <a:lstStyle/>
        <a:p>
          <a:endParaRPr lang="en-US"/>
        </a:p>
      </dgm:t>
    </dgm:pt>
    <dgm:pt modelId="{E9DE6C60-4F5E-425B-828B-69B4BDD7617E}">
      <dgm:prSet custT="1"/>
      <dgm:spPr/>
      <dgm:t>
        <a:bodyPr/>
        <a:lstStyle/>
        <a:p>
          <a:r>
            <a:rPr lang="ru-RU" sz="1400" dirty="0" smtClean="0"/>
            <a:t>В развивающихся странах компании, владельцами которых являются женщины, представляют 38% общего количества зарегистрированных малых и средних предприятий (ММСП</a:t>
          </a:r>
          <a:r>
            <a:rPr lang="en-US" sz="1400" dirty="0" smtClean="0"/>
            <a:t>)</a:t>
          </a:r>
          <a:endParaRPr lang="en-US" sz="1400" dirty="0"/>
        </a:p>
      </dgm:t>
    </dgm:pt>
    <dgm:pt modelId="{A267C015-050A-47C9-B405-3620D2D6F2A1}" type="parTrans" cxnId="{83C71D5F-FBCF-449D-A592-4FCAA60FB526}">
      <dgm:prSet/>
      <dgm:spPr/>
      <dgm:t>
        <a:bodyPr/>
        <a:lstStyle/>
        <a:p>
          <a:endParaRPr lang="en-US"/>
        </a:p>
      </dgm:t>
    </dgm:pt>
    <dgm:pt modelId="{E62668DF-0452-4D17-9579-39C6C16AF2E4}" type="sibTrans" cxnId="{83C71D5F-FBCF-449D-A592-4FCAA60FB526}">
      <dgm:prSet/>
      <dgm:spPr/>
      <dgm:t>
        <a:bodyPr/>
        <a:lstStyle/>
        <a:p>
          <a:endParaRPr lang="en-US"/>
        </a:p>
      </dgm:t>
    </dgm:pt>
    <dgm:pt modelId="{4A9F66E0-9342-4024-93C9-9B6CE723AD02}">
      <dgm:prSet custT="1"/>
      <dgm:spPr/>
      <dgm:t>
        <a:bodyPr/>
        <a:lstStyle/>
        <a:p>
          <a:endParaRPr lang="en-US" sz="2000" b="1" dirty="0">
            <a:solidFill>
              <a:schemeClr val="accent1"/>
            </a:solidFill>
          </a:endParaRPr>
        </a:p>
      </dgm:t>
    </dgm:pt>
    <dgm:pt modelId="{2F600CB7-56A4-4DC2-AB7C-B02893D0788B}" type="parTrans" cxnId="{3A00EFB4-A5D6-4659-B563-FD0A29254F94}">
      <dgm:prSet/>
      <dgm:spPr/>
      <dgm:t>
        <a:bodyPr/>
        <a:lstStyle/>
        <a:p>
          <a:endParaRPr lang="en-US"/>
        </a:p>
      </dgm:t>
    </dgm:pt>
    <dgm:pt modelId="{3C452741-BE38-4CDA-B58E-8EEF0B6E6091}" type="sibTrans" cxnId="{3A00EFB4-A5D6-4659-B563-FD0A29254F94}">
      <dgm:prSet/>
      <dgm:spPr/>
      <dgm:t>
        <a:bodyPr/>
        <a:lstStyle/>
        <a:p>
          <a:endParaRPr lang="en-US"/>
        </a:p>
      </dgm:t>
    </dgm:pt>
    <dgm:pt modelId="{9A9E7AEE-7373-4111-8F84-37415A8E02B5}">
      <dgm:prSet custT="1"/>
      <dgm:spPr>
        <a:solidFill>
          <a:schemeClr val="accent2"/>
        </a:solidFill>
      </dgm:spPr>
      <dgm:t>
        <a:bodyPr/>
        <a:lstStyle/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r>
            <a:rPr lang="ru-RU" sz="1400" dirty="0" smtClean="0"/>
            <a:t>В Турции компании, владельцами которых являются женщины, представляют более чем 40% зарегистрированных фирм, но меньше чем у 15% есть доступ к финансовому обслуживанию коммерческими банками</a:t>
          </a:r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/>
        </a:p>
      </dgm:t>
    </dgm:pt>
    <dgm:pt modelId="{4458E74F-5B4D-40C4-A928-F3C364E54700}" type="parTrans" cxnId="{4C7FEACE-C842-43EB-BED1-7066F325C40A}">
      <dgm:prSet/>
      <dgm:spPr/>
      <dgm:t>
        <a:bodyPr/>
        <a:lstStyle/>
        <a:p>
          <a:endParaRPr lang="en-US"/>
        </a:p>
      </dgm:t>
    </dgm:pt>
    <dgm:pt modelId="{6A7DC36B-C405-412D-9415-44051B7EA07A}" type="sibTrans" cxnId="{4C7FEACE-C842-43EB-BED1-7066F325C40A}">
      <dgm:prSet/>
      <dgm:spPr/>
      <dgm:t>
        <a:bodyPr/>
        <a:lstStyle/>
        <a:p>
          <a:endParaRPr lang="en-US"/>
        </a:p>
      </dgm:t>
    </dgm:pt>
    <dgm:pt modelId="{0D41F0CA-16AB-4030-AF1A-81E4798AB828}">
      <dgm:prSet custT="1"/>
      <dgm:spPr/>
      <dgm:t>
        <a:bodyPr/>
        <a:lstStyle/>
        <a:p>
          <a:r>
            <a:rPr lang="ru-RU" sz="2400" b="1" dirty="0" smtClean="0">
              <a:solidFill>
                <a:schemeClr val="accent1"/>
              </a:solidFill>
            </a:rPr>
            <a:t>Отличный коэффициент погашения</a:t>
          </a:r>
          <a:endParaRPr lang="en-US" sz="2400" b="1" dirty="0">
            <a:solidFill>
              <a:schemeClr val="accent1"/>
            </a:solidFill>
          </a:endParaRPr>
        </a:p>
      </dgm:t>
    </dgm:pt>
    <dgm:pt modelId="{0E196954-E734-461E-AD83-608F76C31304}" type="parTrans" cxnId="{DD395E6C-A2FD-41C7-AB79-14A3405BA9E6}">
      <dgm:prSet/>
      <dgm:spPr/>
      <dgm:t>
        <a:bodyPr/>
        <a:lstStyle/>
        <a:p>
          <a:endParaRPr lang="en-US"/>
        </a:p>
      </dgm:t>
    </dgm:pt>
    <dgm:pt modelId="{2E6CC62C-14D3-4351-A175-2E1EDD946795}" type="sibTrans" cxnId="{DD395E6C-A2FD-41C7-AB79-14A3405BA9E6}">
      <dgm:prSet/>
      <dgm:spPr/>
      <dgm:t>
        <a:bodyPr/>
        <a:lstStyle/>
        <a:p>
          <a:endParaRPr lang="en-US"/>
        </a:p>
      </dgm:t>
    </dgm:pt>
    <dgm:pt modelId="{59EFFD09-6848-4B46-84D8-71141A7A7C0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Экономические показатели у наиболее разнообразных с гендерной точки зрения управленческих команд значительно опережают отраслевые средние показатели</a:t>
          </a:r>
          <a:endParaRPr lang="en-US" dirty="0"/>
        </a:p>
      </dgm:t>
    </dgm:pt>
    <dgm:pt modelId="{72EC6852-5F13-44CF-ACB2-4A415DA74A39}" type="parTrans" cxnId="{E0A4ADB8-74F2-42E1-80DB-263FCC2FE194}">
      <dgm:prSet/>
      <dgm:spPr/>
      <dgm:t>
        <a:bodyPr/>
        <a:lstStyle/>
        <a:p>
          <a:endParaRPr lang="en-US"/>
        </a:p>
      </dgm:t>
    </dgm:pt>
    <dgm:pt modelId="{BE1E3863-2A10-402B-B289-A8EE33AE2F87}" type="sibTrans" cxnId="{E0A4ADB8-74F2-42E1-80DB-263FCC2FE194}">
      <dgm:prSet/>
      <dgm:spPr/>
      <dgm:t>
        <a:bodyPr/>
        <a:lstStyle/>
        <a:p>
          <a:endParaRPr lang="en-US"/>
        </a:p>
      </dgm:t>
    </dgm:pt>
    <dgm:pt modelId="{B550306E-034D-42AB-9B41-FF111A3B8B93}">
      <dgm:prSet/>
      <dgm:spPr/>
      <dgm:t>
        <a:bodyPr/>
        <a:lstStyle/>
        <a:p>
          <a:r>
            <a:rPr lang="en-US" dirty="0" smtClean="0"/>
            <a:t>Chart</a:t>
          </a:r>
          <a:endParaRPr lang="en-US" dirty="0"/>
        </a:p>
      </dgm:t>
    </dgm:pt>
    <dgm:pt modelId="{AFA98101-DB06-45A0-AF91-3712E178D7E1}" type="parTrans" cxnId="{D82F3F87-4310-45AF-972C-C70330E927A2}">
      <dgm:prSet/>
      <dgm:spPr/>
      <dgm:t>
        <a:bodyPr/>
        <a:lstStyle/>
        <a:p>
          <a:endParaRPr lang="en-US"/>
        </a:p>
      </dgm:t>
    </dgm:pt>
    <dgm:pt modelId="{786FA62D-8BDC-49B1-B9B5-DDF7831C600B}" type="sibTrans" cxnId="{D82F3F87-4310-45AF-972C-C70330E927A2}">
      <dgm:prSet/>
      <dgm:spPr/>
      <dgm:t>
        <a:bodyPr/>
        <a:lstStyle/>
        <a:p>
          <a:endParaRPr lang="en-US"/>
        </a:p>
      </dgm:t>
    </dgm:pt>
    <dgm:pt modelId="{9F64F50E-2C57-43DF-A5E3-B3AEA0ED94C3}" type="pres">
      <dgm:prSet presAssocID="{9E3C4301-B177-4B2A-9CF0-61E5A1D41F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38169-7C3B-40A7-8A21-9E1F4033D5A1}" type="pres">
      <dgm:prSet presAssocID="{4B296A2C-E460-477C-820C-95DB8287CCA9}" presName="compNode" presStyleCnt="0"/>
      <dgm:spPr/>
    </dgm:pt>
    <dgm:pt modelId="{BE0A9C7D-59BE-4CB6-B079-46C147D69433}" type="pres">
      <dgm:prSet presAssocID="{4B296A2C-E460-477C-820C-95DB8287CCA9}" presName="aNode" presStyleLbl="bgShp" presStyleIdx="0" presStyleCnt="3"/>
      <dgm:spPr/>
      <dgm:t>
        <a:bodyPr/>
        <a:lstStyle/>
        <a:p>
          <a:endParaRPr lang="en-US"/>
        </a:p>
      </dgm:t>
    </dgm:pt>
    <dgm:pt modelId="{E09F4490-BF36-43D0-B8CA-67818E2AE2F8}" type="pres">
      <dgm:prSet presAssocID="{4B296A2C-E460-477C-820C-95DB8287CCA9}" presName="textNode" presStyleLbl="bgShp" presStyleIdx="0" presStyleCnt="3"/>
      <dgm:spPr/>
      <dgm:t>
        <a:bodyPr/>
        <a:lstStyle/>
        <a:p>
          <a:endParaRPr lang="en-US"/>
        </a:p>
      </dgm:t>
    </dgm:pt>
    <dgm:pt modelId="{E3B11C86-DB0B-493E-A49B-87CC65E6AA1A}" type="pres">
      <dgm:prSet presAssocID="{4B296A2C-E460-477C-820C-95DB8287CCA9}" presName="compChildNode" presStyleCnt="0"/>
      <dgm:spPr/>
    </dgm:pt>
    <dgm:pt modelId="{9DAED17C-BC05-4C54-A92D-5A78453AB173}" type="pres">
      <dgm:prSet presAssocID="{4B296A2C-E460-477C-820C-95DB8287CCA9}" presName="theInnerList" presStyleCnt="0"/>
      <dgm:spPr/>
    </dgm:pt>
    <dgm:pt modelId="{89429D70-FC8C-40B0-9CCE-1B827E5CC147}" type="pres">
      <dgm:prSet presAssocID="{D4CE874D-C1B0-41E8-8A4C-0448EA423BA8}" presName="childNode" presStyleLbl="node1" presStyleIdx="0" presStyleCnt="5" custScaleX="116852" custScaleY="1508409" custLinFactY="1040874" custLinFactNeighborX="-19" custLinFactNeighborY="1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56236-2368-4C6B-9C72-30DBB46E3F90}" type="pres">
      <dgm:prSet presAssocID="{D4CE874D-C1B0-41E8-8A4C-0448EA423BA8}" presName="aSpace2" presStyleCnt="0"/>
      <dgm:spPr/>
    </dgm:pt>
    <dgm:pt modelId="{5572875B-7FBE-4C7D-9DED-9B66D7C063AA}" type="pres">
      <dgm:prSet presAssocID="{E9DE6C60-4F5E-425B-828B-69B4BDD7617E}" presName="childNode" presStyleLbl="node1" presStyleIdx="1" presStyleCnt="5" custScaleX="119210" custScaleY="1182317" custLinFactY="-1500000" custLinFactNeighborX="-485" custLinFactNeighborY="-1537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A43BA-4E18-4F27-BABC-EAF2A558ED84}" type="pres">
      <dgm:prSet presAssocID="{4B296A2C-E460-477C-820C-95DB8287CCA9}" presName="aSpace" presStyleCnt="0"/>
      <dgm:spPr/>
    </dgm:pt>
    <dgm:pt modelId="{03883D03-14C1-4A77-B43B-6826FF3C4B5F}" type="pres">
      <dgm:prSet presAssocID="{4A9F66E0-9342-4024-93C9-9B6CE723AD02}" presName="compNode" presStyleCnt="0"/>
      <dgm:spPr/>
    </dgm:pt>
    <dgm:pt modelId="{80538713-32E8-4C30-B9AA-33CF0E95652D}" type="pres">
      <dgm:prSet presAssocID="{4A9F66E0-9342-4024-93C9-9B6CE723AD02}" presName="aNode" presStyleLbl="bgShp" presStyleIdx="1" presStyleCnt="3" custScaleX="112592" custLinFactNeighborX="77" custLinFactNeighborY="1077"/>
      <dgm:spPr/>
      <dgm:t>
        <a:bodyPr/>
        <a:lstStyle/>
        <a:p>
          <a:endParaRPr lang="en-US"/>
        </a:p>
      </dgm:t>
    </dgm:pt>
    <dgm:pt modelId="{DE2E8B94-78AC-496F-921A-6B05ADA0AD80}" type="pres">
      <dgm:prSet presAssocID="{4A9F66E0-9342-4024-93C9-9B6CE723AD02}" presName="textNode" presStyleLbl="bgShp" presStyleIdx="1" presStyleCnt="3"/>
      <dgm:spPr/>
      <dgm:t>
        <a:bodyPr/>
        <a:lstStyle/>
        <a:p>
          <a:endParaRPr lang="en-US"/>
        </a:p>
      </dgm:t>
    </dgm:pt>
    <dgm:pt modelId="{C4A1F8C4-708F-4191-94B7-B40B532C599E}" type="pres">
      <dgm:prSet presAssocID="{4A9F66E0-9342-4024-93C9-9B6CE723AD02}" presName="compChildNode" presStyleCnt="0"/>
      <dgm:spPr/>
    </dgm:pt>
    <dgm:pt modelId="{653A66D6-F126-4F67-89D6-500037334395}" type="pres">
      <dgm:prSet presAssocID="{4A9F66E0-9342-4024-93C9-9B6CE723AD02}" presName="theInnerList" presStyleCnt="0"/>
      <dgm:spPr/>
    </dgm:pt>
    <dgm:pt modelId="{0DEC3805-461A-43C9-8F04-48FAC51FB8DB}" type="pres">
      <dgm:prSet presAssocID="{9A9E7AEE-7373-4111-8F84-37415A8E02B5}" presName="childNode" presStyleLbl="node1" presStyleIdx="2" presStyleCnt="5" custScaleX="120612" custScaleY="56196" custLinFactNeighborX="-281" custLinFactNeighborY="-38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618F1-ECF6-4F4B-A862-A3A33BEE4A93}" type="pres">
      <dgm:prSet presAssocID="{4A9F66E0-9342-4024-93C9-9B6CE723AD02}" presName="aSpace" presStyleCnt="0"/>
      <dgm:spPr/>
    </dgm:pt>
    <dgm:pt modelId="{9AFC5984-A983-44CD-B05B-3F3F3DF5DF82}" type="pres">
      <dgm:prSet presAssocID="{0D41F0CA-16AB-4030-AF1A-81E4798AB828}" presName="compNode" presStyleCnt="0"/>
      <dgm:spPr/>
    </dgm:pt>
    <dgm:pt modelId="{48158251-F925-42A5-820B-18F1E93299C4}" type="pres">
      <dgm:prSet presAssocID="{0D41F0CA-16AB-4030-AF1A-81E4798AB828}" presName="aNode" presStyleLbl="bgShp" presStyleIdx="2" presStyleCnt="3"/>
      <dgm:spPr/>
      <dgm:t>
        <a:bodyPr/>
        <a:lstStyle/>
        <a:p>
          <a:endParaRPr lang="en-US"/>
        </a:p>
      </dgm:t>
    </dgm:pt>
    <dgm:pt modelId="{1138D60E-9CFD-4CD6-8782-D7EAAE347924}" type="pres">
      <dgm:prSet presAssocID="{0D41F0CA-16AB-4030-AF1A-81E4798AB828}" presName="textNode" presStyleLbl="bgShp" presStyleIdx="2" presStyleCnt="3"/>
      <dgm:spPr/>
      <dgm:t>
        <a:bodyPr/>
        <a:lstStyle/>
        <a:p>
          <a:endParaRPr lang="en-US"/>
        </a:p>
      </dgm:t>
    </dgm:pt>
    <dgm:pt modelId="{EF6510A3-11D3-4A15-83BD-CA64F6714FFA}" type="pres">
      <dgm:prSet presAssocID="{0D41F0CA-16AB-4030-AF1A-81E4798AB828}" presName="compChildNode" presStyleCnt="0"/>
      <dgm:spPr/>
    </dgm:pt>
    <dgm:pt modelId="{6BFA9F39-4B43-43A4-AD6F-332CDAAE9E59}" type="pres">
      <dgm:prSet presAssocID="{0D41F0CA-16AB-4030-AF1A-81E4798AB828}" presName="theInnerList" presStyleCnt="0"/>
      <dgm:spPr/>
    </dgm:pt>
    <dgm:pt modelId="{C7ADC618-3A80-4D60-A9F9-F43C006DE841}" type="pres">
      <dgm:prSet presAssocID="{59EFFD09-6848-4B46-84D8-71141A7A7C08}" presName="childNode" presStyleLbl="node1" presStyleIdx="3" presStyleCnt="5" custLinFactY="-3092" custLinFactNeighborX="139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55A1B-340F-40EF-8BFC-5B208E3DC136}" type="pres">
      <dgm:prSet presAssocID="{59EFFD09-6848-4B46-84D8-71141A7A7C08}" presName="aSpace2" presStyleCnt="0"/>
      <dgm:spPr/>
    </dgm:pt>
    <dgm:pt modelId="{9F1B987A-590E-4B28-9B56-12131D1AA35B}" type="pres">
      <dgm:prSet presAssocID="{B550306E-034D-42AB-9B41-FF111A3B8B93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2B8C3-C1F7-4213-A431-0647077E9807}" type="presOf" srcId="{D4CE874D-C1B0-41E8-8A4C-0448EA423BA8}" destId="{89429D70-FC8C-40B0-9CCE-1B827E5CC147}" srcOrd="0" destOrd="0" presId="urn:microsoft.com/office/officeart/2005/8/layout/lProcess2"/>
    <dgm:cxn modelId="{E0A4ADB8-74F2-42E1-80DB-263FCC2FE194}" srcId="{0D41F0CA-16AB-4030-AF1A-81E4798AB828}" destId="{59EFFD09-6848-4B46-84D8-71141A7A7C08}" srcOrd="0" destOrd="0" parTransId="{72EC6852-5F13-44CF-ACB2-4A415DA74A39}" sibTransId="{BE1E3863-2A10-402B-B289-A8EE33AE2F87}"/>
    <dgm:cxn modelId="{AAB04545-8AAF-4FAC-A673-4A5553A5642E}" type="presOf" srcId="{B550306E-034D-42AB-9B41-FF111A3B8B93}" destId="{9F1B987A-590E-4B28-9B56-12131D1AA35B}" srcOrd="0" destOrd="0" presId="urn:microsoft.com/office/officeart/2005/8/layout/lProcess2"/>
    <dgm:cxn modelId="{3A00EFB4-A5D6-4659-B563-FD0A29254F94}" srcId="{9E3C4301-B177-4B2A-9CF0-61E5A1D41F16}" destId="{4A9F66E0-9342-4024-93C9-9B6CE723AD02}" srcOrd="1" destOrd="0" parTransId="{2F600CB7-56A4-4DC2-AB7C-B02893D0788B}" sibTransId="{3C452741-BE38-4CDA-B58E-8EEF0B6E6091}"/>
    <dgm:cxn modelId="{88116E7D-EA85-466F-A50E-98002F5E6274}" type="presOf" srcId="{59EFFD09-6848-4B46-84D8-71141A7A7C08}" destId="{C7ADC618-3A80-4D60-A9F9-F43C006DE841}" srcOrd="0" destOrd="0" presId="urn:microsoft.com/office/officeart/2005/8/layout/lProcess2"/>
    <dgm:cxn modelId="{4AC3801D-F9C1-48E1-B145-5D3B7D4039D9}" type="presOf" srcId="{4A9F66E0-9342-4024-93C9-9B6CE723AD02}" destId="{80538713-32E8-4C30-B9AA-33CF0E95652D}" srcOrd="0" destOrd="0" presId="urn:microsoft.com/office/officeart/2005/8/layout/lProcess2"/>
    <dgm:cxn modelId="{A5AB820E-9B10-47CE-A542-30FCD813BE93}" type="presOf" srcId="{4B296A2C-E460-477C-820C-95DB8287CCA9}" destId="{E09F4490-BF36-43D0-B8CA-67818E2AE2F8}" srcOrd="1" destOrd="0" presId="urn:microsoft.com/office/officeart/2005/8/layout/lProcess2"/>
    <dgm:cxn modelId="{4C7FEACE-C842-43EB-BED1-7066F325C40A}" srcId="{4A9F66E0-9342-4024-93C9-9B6CE723AD02}" destId="{9A9E7AEE-7373-4111-8F84-37415A8E02B5}" srcOrd="0" destOrd="0" parTransId="{4458E74F-5B4D-40C4-A928-F3C364E54700}" sibTransId="{6A7DC36B-C405-412D-9415-44051B7EA07A}"/>
    <dgm:cxn modelId="{D82F3F87-4310-45AF-972C-C70330E927A2}" srcId="{0D41F0CA-16AB-4030-AF1A-81E4798AB828}" destId="{B550306E-034D-42AB-9B41-FF111A3B8B93}" srcOrd="1" destOrd="0" parTransId="{AFA98101-DB06-45A0-AF91-3712E178D7E1}" sibTransId="{786FA62D-8BDC-49B1-B9B5-DDF7831C600B}"/>
    <dgm:cxn modelId="{F5F80B11-899B-4600-A076-E08B93B59C76}" type="presOf" srcId="{4A9F66E0-9342-4024-93C9-9B6CE723AD02}" destId="{DE2E8B94-78AC-496F-921A-6B05ADA0AD80}" srcOrd="1" destOrd="0" presId="urn:microsoft.com/office/officeart/2005/8/layout/lProcess2"/>
    <dgm:cxn modelId="{CFB8A02A-8092-4D9D-BBA1-2051E93F7DAF}" type="presOf" srcId="{9A9E7AEE-7373-4111-8F84-37415A8E02B5}" destId="{0DEC3805-461A-43C9-8F04-48FAC51FB8DB}" srcOrd="0" destOrd="0" presId="urn:microsoft.com/office/officeart/2005/8/layout/lProcess2"/>
    <dgm:cxn modelId="{611CD32B-641A-4B83-870F-FCB944899657}" type="presOf" srcId="{0D41F0CA-16AB-4030-AF1A-81E4798AB828}" destId="{48158251-F925-42A5-820B-18F1E93299C4}" srcOrd="0" destOrd="0" presId="urn:microsoft.com/office/officeart/2005/8/layout/lProcess2"/>
    <dgm:cxn modelId="{F31DB5A3-E742-4154-A5A6-8678235152B1}" srcId="{9E3C4301-B177-4B2A-9CF0-61E5A1D41F16}" destId="{4B296A2C-E460-477C-820C-95DB8287CCA9}" srcOrd="0" destOrd="0" parTransId="{F8A1094C-2387-4E02-B5BC-4FF677BEB234}" sibTransId="{0B948AF5-DE67-4FA8-B9C9-F704CAFB3505}"/>
    <dgm:cxn modelId="{DE17E1A8-20C4-4F01-9A99-E993D7F2F5BC}" type="presOf" srcId="{0D41F0CA-16AB-4030-AF1A-81E4798AB828}" destId="{1138D60E-9CFD-4CD6-8782-D7EAAE347924}" srcOrd="1" destOrd="0" presId="urn:microsoft.com/office/officeart/2005/8/layout/lProcess2"/>
    <dgm:cxn modelId="{FA24787F-ECDE-4EBC-AE4D-CDB8ADA680BB}" srcId="{4B296A2C-E460-477C-820C-95DB8287CCA9}" destId="{D4CE874D-C1B0-41E8-8A4C-0448EA423BA8}" srcOrd="0" destOrd="0" parTransId="{501F5946-20F8-407B-B812-7F549CCD758C}" sibTransId="{649239E3-D6D1-41AA-BB5A-0768D4719BF8}"/>
    <dgm:cxn modelId="{76C3AC81-A8D6-46D9-81A0-B523A902D4DB}" type="presOf" srcId="{9E3C4301-B177-4B2A-9CF0-61E5A1D41F16}" destId="{9F64F50E-2C57-43DF-A5E3-B3AEA0ED94C3}" srcOrd="0" destOrd="0" presId="urn:microsoft.com/office/officeart/2005/8/layout/lProcess2"/>
    <dgm:cxn modelId="{7DC478C2-FE3E-4750-AFC7-76F2AB533AFB}" type="presOf" srcId="{E9DE6C60-4F5E-425B-828B-69B4BDD7617E}" destId="{5572875B-7FBE-4C7D-9DED-9B66D7C063AA}" srcOrd="0" destOrd="0" presId="urn:microsoft.com/office/officeart/2005/8/layout/lProcess2"/>
    <dgm:cxn modelId="{DD395E6C-A2FD-41C7-AB79-14A3405BA9E6}" srcId="{9E3C4301-B177-4B2A-9CF0-61E5A1D41F16}" destId="{0D41F0CA-16AB-4030-AF1A-81E4798AB828}" srcOrd="2" destOrd="0" parTransId="{0E196954-E734-461E-AD83-608F76C31304}" sibTransId="{2E6CC62C-14D3-4351-A175-2E1EDD946795}"/>
    <dgm:cxn modelId="{83C71D5F-FBCF-449D-A592-4FCAA60FB526}" srcId="{4B296A2C-E460-477C-820C-95DB8287CCA9}" destId="{E9DE6C60-4F5E-425B-828B-69B4BDD7617E}" srcOrd="1" destOrd="0" parTransId="{A267C015-050A-47C9-B405-3620D2D6F2A1}" sibTransId="{E62668DF-0452-4D17-9579-39C6C16AF2E4}"/>
    <dgm:cxn modelId="{4585E801-C747-49CF-AA12-6C21D99C3164}" type="presOf" srcId="{4B296A2C-E460-477C-820C-95DB8287CCA9}" destId="{BE0A9C7D-59BE-4CB6-B079-46C147D69433}" srcOrd="0" destOrd="0" presId="urn:microsoft.com/office/officeart/2005/8/layout/lProcess2"/>
    <dgm:cxn modelId="{C977D44A-66B2-426C-9320-6E71D3C38DA5}" type="presParOf" srcId="{9F64F50E-2C57-43DF-A5E3-B3AEA0ED94C3}" destId="{61538169-7C3B-40A7-8A21-9E1F4033D5A1}" srcOrd="0" destOrd="0" presId="urn:microsoft.com/office/officeart/2005/8/layout/lProcess2"/>
    <dgm:cxn modelId="{57FF250A-A098-454D-9921-51C0010609C9}" type="presParOf" srcId="{61538169-7C3B-40A7-8A21-9E1F4033D5A1}" destId="{BE0A9C7D-59BE-4CB6-B079-46C147D69433}" srcOrd="0" destOrd="0" presId="urn:microsoft.com/office/officeart/2005/8/layout/lProcess2"/>
    <dgm:cxn modelId="{D1AB095C-EDFD-4B36-912A-7F2F60162D07}" type="presParOf" srcId="{61538169-7C3B-40A7-8A21-9E1F4033D5A1}" destId="{E09F4490-BF36-43D0-B8CA-67818E2AE2F8}" srcOrd="1" destOrd="0" presId="urn:microsoft.com/office/officeart/2005/8/layout/lProcess2"/>
    <dgm:cxn modelId="{D53B023A-76F4-49A0-9EDE-9B666D55E367}" type="presParOf" srcId="{61538169-7C3B-40A7-8A21-9E1F4033D5A1}" destId="{E3B11C86-DB0B-493E-A49B-87CC65E6AA1A}" srcOrd="2" destOrd="0" presId="urn:microsoft.com/office/officeart/2005/8/layout/lProcess2"/>
    <dgm:cxn modelId="{68B064F1-C644-48AB-BA26-DC2F6077B807}" type="presParOf" srcId="{E3B11C86-DB0B-493E-A49B-87CC65E6AA1A}" destId="{9DAED17C-BC05-4C54-A92D-5A78453AB173}" srcOrd="0" destOrd="0" presId="urn:microsoft.com/office/officeart/2005/8/layout/lProcess2"/>
    <dgm:cxn modelId="{57DC0BE6-F5A6-4F94-A920-8CAD22A2036B}" type="presParOf" srcId="{9DAED17C-BC05-4C54-A92D-5A78453AB173}" destId="{89429D70-FC8C-40B0-9CCE-1B827E5CC147}" srcOrd="0" destOrd="0" presId="urn:microsoft.com/office/officeart/2005/8/layout/lProcess2"/>
    <dgm:cxn modelId="{A368C555-F382-4412-B9FE-8F3E5547DF17}" type="presParOf" srcId="{9DAED17C-BC05-4C54-A92D-5A78453AB173}" destId="{C9956236-2368-4C6B-9C72-30DBB46E3F90}" srcOrd="1" destOrd="0" presId="urn:microsoft.com/office/officeart/2005/8/layout/lProcess2"/>
    <dgm:cxn modelId="{28AD3E89-3D4C-4276-B2D1-E78D57CEA171}" type="presParOf" srcId="{9DAED17C-BC05-4C54-A92D-5A78453AB173}" destId="{5572875B-7FBE-4C7D-9DED-9B66D7C063AA}" srcOrd="2" destOrd="0" presId="urn:microsoft.com/office/officeart/2005/8/layout/lProcess2"/>
    <dgm:cxn modelId="{35A72637-CFD6-4A53-A7FA-992BE49CEB1C}" type="presParOf" srcId="{9F64F50E-2C57-43DF-A5E3-B3AEA0ED94C3}" destId="{BD4A43BA-4E18-4F27-BABC-EAF2A558ED84}" srcOrd="1" destOrd="0" presId="urn:microsoft.com/office/officeart/2005/8/layout/lProcess2"/>
    <dgm:cxn modelId="{B0E79299-C11A-433D-A9B7-B782CF962BDB}" type="presParOf" srcId="{9F64F50E-2C57-43DF-A5E3-B3AEA0ED94C3}" destId="{03883D03-14C1-4A77-B43B-6826FF3C4B5F}" srcOrd="2" destOrd="0" presId="urn:microsoft.com/office/officeart/2005/8/layout/lProcess2"/>
    <dgm:cxn modelId="{7F8EF813-6B3B-4A43-83F3-8A613A89C4DC}" type="presParOf" srcId="{03883D03-14C1-4A77-B43B-6826FF3C4B5F}" destId="{80538713-32E8-4C30-B9AA-33CF0E95652D}" srcOrd="0" destOrd="0" presId="urn:microsoft.com/office/officeart/2005/8/layout/lProcess2"/>
    <dgm:cxn modelId="{95085598-CD4B-448C-ABE6-CEB03C6C34AB}" type="presParOf" srcId="{03883D03-14C1-4A77-B43B-6826FF3C4B5F}" destId="{DE2E8B94-78AC-496F-921A-6B05ADA0AD80}" srcOrd="1" destOrd="0" presId="urn:microsoft.com/office/officeart/2005/8/layout/lProcess2"/>
    <dgm:cxn modelId="{71CEE0BB-FFFC-41A7-8443-542A30CAEF7B}" type="presParOf" srcId="{03883D03-14C1-4A77-B43B-6826FF3C4B5F}" destId="{C4A1F8C4-708F-4191-94B7-B40B532C599E}" srcOrd="2" destOrd="0" presId="urn:microsoft.com/office/officeart/2005/8/layout/lProcess2"/>
    <dgm:cxn modelId="{6A55398E-1AE3-4F34-9AD5-79B465D013F4}" type="presParOf" srcId="{C4A1F8C4-708F-4191-94B7-B40B532C599E}" destId="{653A66D6-F126-4F67-89D6-500037334395}" srcOrd="0" destOrd="0" presId="urn:microsoft.com/office/officeart/2005/8/layout/lProcess2"/>
    <dgm:cxn modelId="{8950C032-444F-4B18-8884-E88D064CF760}" type="presParOf" srcId="{653A66D6-F126-4F67-89D6-500037334395}" destId="{0DEC3805-461A-43C9-8F04-48FAC51FB8DB}" srcOrd="0" destOrd="0" presId="urn:microsoft.com/office/officeart/2005/8/layout/lProcess2"/>
    <dgm:cxn modelId="{5EB990D1-CF72-45BF-8482-21C32F14AEFB}" type="presParOf" srcId="{9F64F50E-2C57-43DF-A5E3-B3AEA0ED94C3}" destId="{192618F1-ECF6-4F4B-A862-A3A33BEE4A93}" srcOrd="3" destOrd="0" presId="urn:microsoft.com/office/officeart/2005/8/layout/lProcess2"/>
    <dgm:cxn modelId="{5B16AD43-229A-4F2D-86E5-B7AF9F34227D}" type="presParOf" srcId="{9F64F50E-2C57-43DF-A5E3-B3AEA0ED94C3}" destId="{9AFC5984-A983-44CD-B05B-3F3F3DF5DF82}" srcOrd="4" destOrd="0" presId="urn:microsoft.com/office/officeart/2005/8/layout/lProcess2"/>
    <dgm:cxn modelId="{BEC4773E-33C4-4CD5-87AB-C1AEBE51EE07}" type="presParOf" srcId="{9AFC5984-A983-44CD-B05B-3F3F3DF5DF82}" destId="{48158251-F925-42A5-820B-18F1E93299C4}" srcOrd="0" destOrd="0" presId="urn:microsoft.com/office/officeart/2005/8/layout/lProcess2"/>
    <dgm:cxn modelId="{E3CCC75E-364B-4BE1-8F29-B314FC78F7D4}" type="presParOf" srcId="{9AFC5984-A983-44CD-B05B-3F3F3DF5DF82}" destId="{1138D60E-9CFD-4CD6-8782-D7EAAE347924}" srcOrd="1" destOrd="0" presId="urn:microsoft.com/office/officeart/2005/8/layout/lProcess2"/>
    <dgm:cxn modelId="{A67FE58C-9E8B-4865-B7EF-167C4A2B93B3}" type="presParOf" srcId="{9AFC5984-A983-44CD-B05B-3F3F3DF5DF82}" destId="{EF6510A3-11D3-4A15-83BD-CA64F6714FFA}" srcOrd="2" destOrd="0" presId="urn:microsoft.com/office/officeart/2005/8/layout/lProcess2"/>
    <dgm:cxn modelId="{7E0C22D1-4D61-4CCD-8891-59F5EA673B13}" type="presParOf" srcId="{EF6510A3-11D3-4A15-83BD-CA64F6714FFA}" destId="{6BFA9F39-4B43-43A4-AD6F-332CDAAE9E59}" srcOrd="0" destOrd="0" presId="urn:microsoft.com/office/officeart/2005/8/layout/lProcess2"/>
    <dgm:cxn modelId="{BF47B7E0-DB29-4456-931F-F218ACE9ED69}" type="presParOf" srcId="{6BFA9F39-4B43-43A4-AD6F-332CDAAE9E59}" destId="{C7ADC618-3A80-4D60-A9F9-F43C006DE841}" srcOrd="0" destOrd="0" presId="urn:microsoft.com/office/officeart/2005/8/layout/lProcess2"/>
    <dgm:cxn modelId="{B88185B0-EFAA-4521-B54E-50A920C8987E}" type="presParOf" srcId="{6BFA9F39-4B43-43A4-AD6F-332CDAAE9E59}" destId="{6DB55A1B-340F-40EF-8BFC-5B208E3DC136}" srcOrd="1" destOrd="0" presId="urn:microsoft.com/office/officeart/2005/8/layout/lProcess2"/>
    <dgm:cxn modelId="{EBFC861A-2A89-49DD-9768-79CC8B6D6B2D}" type="presParOf" srcId="{6BFA9F39-4B43-43A4-AD6F-332CDAAE9E59}" destId="{9F1B987A-590E-4B28-9B56-12131D1AA35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4AFB4-9F2E-45B0-BBA6-5F375AEC6E92}" type="doc">
      <dgm:prSet loTypeId="urn:microsoft.com/office/officeart/2005/8/layout/arrow2" loCatId="process" qsTypeId="urn:microsoft.com/office/officeart/2005/8/quickstyle/simple1" qsCatId="simple" csTypeId="urn:microsoft.com/office/officeart/2005/8/colors/colorful1#2" csCatId="colorful" phldr="1"/>
      <dgm:spPr/>
    </dgm:pt>
    <dgm:pt modelId="{EB84E8B8-F69B-4CC8-8AB3-2B231EFECE61}">
      <dgm:prSet phldrT="[Text]"/>
      <dgm:spPr/>
      <dgm:t>
        <a:bodyPr/>
        <a:lstStyle/>
        <a:p>
          <a:r>
            <a:rPr lang="ru-RU" dirty="0" smtClean="0"/>
            <a:t>Депозиты</a:t>
          </a:r>
          <a:endParaRPr lang="en-US" dirty="0"/>
        </a:p>
      </dgm:t>
    </dgm:pt>
    <dgm:pt modelId="{5E4809FC-561B-49C6-8190-1DF5C5349B79}" type="parTrans" cxnId="{6460A41B-6FB9-41F9-AF35-220FFBFCAD1E}">
      <dgm:prSet/>
      <dgm:spPr/>
      <dgm:t>
        <a:bodyPr/>
        <a:lstStyle/>
        <a:p>
          <a:endParaRPr lang="en-US"/>
        </a:p>
      </dgm:t>
    </dgm:pt>
    <dgm:pt modelId="{CA23213D-1FC3-4484-8A78-44732D543EA2}" type="sibTrans" cxnId="{6460A41B-6FB9-41F9-AF35-220FFBFCAD1E}">
      <dgm:prSet/>
      <dgm:spPr/>
      <dgm:t>
        <a:bodyPr/>
        <a:lstStyle/>
        <a:p>
          <a:endParaRPr lang="en-US"/>
        </a:p>
      </dgm:t>
    </dgm:pt>
    <dgm:pt modelId="{868220D0-BC30-412C-BD20-90BCFF244EBE}">
      <dgm:prSet/>
      <dgm:spPr/>
      <dgm:t>
        <a:bodyPr/>
        <a:lstStyle/>
        <a:p>
          <a:r>
            <a:rPr lang="ru-RU" baseline="0" dirty="0" smtClean="0"/>
            <a:t>Частные кредиты</a:t>
          </a:r>
          <a:endParaRPr lang="en-US" baseline="0" dirty="0"/>
        </a:p>
      </dgm:t>
    </dgm:pt>
    <dgm:pt modelId="{04CCDEEC-B138-4A91-8D9A-C171D9F622A2}" type="parTrans" cxnId="{2B38F434-1EA5-4176-9EBE-A00AD0E3F6F7}">
      <dgm:prSet/>
      <dgm:spPr/>
      <dgm:t>
        <a:bodyPr/>
        <a:lstStyle/>
        <a:p>
          <a:endParaRPr lang="en-US"/>
        </a:p>
      </dgm:t>
    </dgm:pt>
    <dgm:pt modelId="{C1F93017-708E-402B-84D5-37F2C1C12B12}" type="sibTrans" cxnId="{2B38F434-1EA5-4176-9EBE-A00AD0E3F6F7}">
      <dgm:prSet/>
      <dgm:spPr/>
      <dgm:t>
        <a:bodyPr/>
        <a:lstStyle/>
        <a:p>
          <a:endParaRPr lang="en-US"/>
        </a:p>
      </dgm:t>
    </dgm:pt>
    <dgm:pt modelId="{775C4FED-B225-4BBC-BEA9-32908F8CF02B}">
      <dgm:prSet/>
      <dgm:spPr/>
      <dgm:t>
        <a:bodyPr/>
        <a:lstStyle/>
        <a:p>
          <a:r>
            <a:rPr lang="ru-RU" baseline="0" dirty="0" smtClean="0"/>
            <a:t>Финансовое планирование</a:t>
          </a:r>
          <a:endParaRPr lang="en-US" baseline="0" dirty="0"/>
        </a:p>
      </dgm:t>
    </dgm:pt>
    <dgm:pt modelId="{2C662F30-D009-4A76-9441-5FDA070324D8}" type="parTrans" cxnId="{9FE6F28A-7B21-43E9-A852-7A76EE149E2E}">
      <dgm:prSet/>
      <dgm:spPr/>
      <dgm:t>
        <a:bodyPr/>
        <a:lstStyle/>
        <a:p>
          <a:endParaRPr lang="en-US"/>
        </a:p>
      </dgm:t>
    </dgm:pt>
    <dgm:pt modelId="{6DDD099B-9672-4178-A180-EA56CD94831B}" type="sibTrans" cxnId="{9FE6F28A-7B21-43E9-A852-7A76EE149E2E}">
      <dgm:prSet/>
      <dgm:spPr/>
      <dgm:t>
        <a:bodyPr/>
        <a:lstStyle/>
        <a:p>
          <a:endParaRPr lang="en-US"/>
        </a:p>
      </dgm:t>
    </dgm:pt>
    <dgm:pt modelId="{CA7DF7CB-4278-4455-8F2C-C2B59E6FB6F7}">
      <dgm:prSet/>
      <dgm:spPr/>
      <dgm:t>
        <a:bodyPr/>
        <a:lstStyle/>
        <a:p>
          <a:r>
            <a:rPr lang="ru-RU" baseline="0" dirty="0" smtClean="0"/>
            <a:t>Банковские услуги для МСП</a:t>
          </a:r>
          <a:endParaRPr lang="en-US" baseline="0" dirty="0"/>
        </a:p>
      </dgm:t>
    </dgm:pt>
    <dgm:pt modelId="{35C049EE-44D5-4A5A-B9D8-4CB92153E7EC}" type="parTrans" cxnId="{D0B2894E-590B-48EE-8106-63FC04F4BAE5}">
      <dgm:prSet/>
      <dgm:spPr/>
      <dgm:t>
        <a:bodyPr/>
        <a:lstStyle/>
        <a:p>
          <a:endParaRPr lang="en-US"/>
        </a:p>
      </dgm:t>
    </dgm:pt>
    <dgm:pt modelId="{9B5483E6-1AE8-4AD0-802E-36BFE1504910}" type="sibTrans" cxnId="{D0B2894E-590B-48EE-8106-63FC04F4BAE5}">
      <dgm:prSet/>
      <dgm:spPr/>
      <dgm:t>
        <a:bodyPr/>
        <a:lstStyle/>
        <a:p>
          <a:endParaRPr lang="en-US"/>
        </a:p>
      </dgm:t>
    </dgm:pt>
    <dgm:pt modelId="{47902D44-35E8-44BE-8BB3-526037126EB0}" type="pres">
      <dgm:prSet presAssocID="{A194AFB4-9F2E-45B0-BBA6-5F375AEC6E92}" presName="arrowDiagram" presStyleCnt="0">
        <dgm:presLayoutVars>
          <dgm:chMax val="5"/>
          <dgm:dir/>
          <dgm:resizeHandles val="exact"/>
        </dgm:presLayoutVars>
      </dgm:prSet>
      <dgm:spPr/>
    </dgm:pt>
    <dgm:pt modelId="{F5E67E24-C453-4302-871A-0EA9BA59EBB7}" type="pres">
      <dgm:prSet presAssocID="{A194AFB4-9F2E-45B0-BBA6-5F375AEC6E92}" presName="arrow" presStyleLbl="bgShp" presStyleIdx="0" presStyleCnt="1" custAng="192883" custScaleX="117571"/>
      <dgm:spPr/>
    </dgm:pt>
    <dgm:pt modelId="{EE331A51-48BD-480B-8BF2-6F373727C716}" type="pres">
      <dgm:prSet presAssocID="{A194AFB4-9F2E-45B0-BBA6-5F375AEC6E92}" presName="arrowDiagram4" presStyleCnt="0"/>
      <dgm:spPr/>
    </dgm:pt>
    <dgm:pt modelId="{4176FAB4-6BE4-4F9E-A7CD-3BFC1A88EC59}" type="pres">
      <dgm:prSet presAssocID="{EB84E8B8-F69B-4CC8-8AB3-2B231EFECE61}" presName="bullet4a" presStyleLbl="node1" presStyleIdx="0" presStyleCnt="4" custLinFactX="-91683" custLinFactY="-100000" custLinFactNeighborX="-100000" custLinFactNeighborY="-102959"/>
      <dgm:spPr/>
    </dgm:pt>
    <dgm:pt modelId="{06B5EAD3-93AD-48BF-BDFF-80F482CE6A4F}" type="pres">
      <dgm:prSet presAssocID="{EB84E8B8-F69B-4CC8-8AB3-2B231EFECE61}" presName="textBox4a" presStyleLbl="revTx" presStyleIdx="0" presStyleCnt="4" custLinFactNeighborX="-25782" custLinFactNeighborY="-31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601CE-0738-4B7E-8431-A3F5846F054D}" type="pres">
      <dgm:prSet presAssocID="{868220D0-BC30-412C-BD20-90BCFF244EBE}" presName="bullet4b" presStyleLbl="node1" presStyleIdx="1" presStyleCnt="4" custLinFactY="-10218" custLinFactNeighborY="-100000"/>
      <dgm:spPr/>
    </dgm:pt>
    <dgm:pt modelId="{567C9E76-2D2A-4053-B0CC-FF594E0EC409}" type="pres">
      <dgm:prSet presAssocID="{868220D0-BC30-412C-BD20-90BCFF244EBE}" presName="textBox4b" presStyleLbl="revTx" presStyleIdx="1" presStyleCnt="4" custLinFactNeighborX="2943" custLinFactNeighborY="-15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EC42-69A9-4CFC-9169-949B961A45D3}" type="pres">
      <dgm:prSet presAssocID="{775C4FED-B225-4BBC-BEA9-32908F8CF02B}" presName="bullet4c" presStyleLbl="node1" presStyleIdx="2" presStyleCnt="4" custLinFactX="27221" custLinFactNeighborX="100000" custLinFactNeighborY="-44038"/>
      <dgm:spPr/>
    </dgm:pt>
    <dgm:pt modelId="{D559C0FA-8378-4344-9CF3-10244B3D5FF1}" type="pres">
      <dgm:prSet presAssocID="{775C4FED-B225-4BBC-BEA9-32908F8CF02B}" presName="textBox4c" presStyleLbl="revTx" presStyleIdx="2" presStyleCnt="4" custLinFactNeighborX="32108" custLinFactNeighborY="-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12B86-9B21-45BD-BEE8-778D0E75C431}" type="pres">
      <dgm:prSet presAssocID="{CA7DF7CB-4278-4455-8F2C-C2B59E6FB6F7}" presName="bullet4d" presStyleLbl="node1" presStyleIdx="3" presStyleCnt="4" custLinFactX="60715" custLinFactNeighborX="100000" custLinFactNeighborY="3652"/>
      <dgm:spPr/>
    </dgm:pt>
    <dgm:pt modelId="{56B057D1-5F0F-4F2E-BA0E-B5E3297ED08D}" type="pres">
      <dgm:prSet presAssocID="{CA7DF7CB-4278-4455-8F2C-C2B59E6FB6F7}" presName="textBox4d" presStyleLbl="revTx" presStyleIdx="3" presStyleCnt="4" custLinFactNeighborX="56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2894E-590B-48EE-8106-63FC04F4BAE5}" srcId="{A194AFB4-9F2E-45B0-BBA6-5F375AEC6E92}" destId="{CA7DF7CB-4278-4455-8F2C-C2B59E6FB6F7}" srcOrd="3" destOrd="0" parTransId="{35C049EE-44D5-4A5A-B9D8-4CB92153E7EC}" sibTransId="{9B5483E6-1AE8-4AD0-802E-36BFE1504910}"/>
    <dgm:cxn modelId="{7C6F319C-8EB4-4C60-9D04-7A176BF7343E}" type="presOf" srcId="{A194AFB4-9F2E-45B0-BBA6-5F375AEC6E92}" destId="{47902D44-35E8-44BE-8BB3-526037126EB0}" srcOrd="0" destOrd="0" presId="urn:microsoft.com/office/officeart/2005/8/layout/arrow2"/>
    <dgm:cxn modelId="{9FE6F28A-7B21-43E9-A852-7A76EE149E2E}" srcId="{A194AFB4-9F2E-45B0-BBA6-5F375AEC6E92}" destId="{775C4FED-B225-4BBC-BEA9-32908F8CF02B}" srcOrd="2" destOrd="0" parTransId="{2C662F30-D009-4A76-9441-5FDA070324D8}" sibTransId="{6DDD099B-9672-4178-A180-EA56CD94831B}"/>
    <dgm:cxn modelId="{E5593978-8219-46EF-9A7D-160829DEDA40}" type="presOf" srcId="{775C4FED-B225-4BBC-BEA9-32908F8CF02B}" destId="{D559C0FA-8378-4344-9CF3-10244B3D5FF1}" srcOrd="0" destOrd="0" presId="urn:microsoft.com/office/officeart/2005/8/layout/arrow2"/>
    <dgm:cxn modelId="{92C940E5-71AA-432C-BF24-3EF8B7DA47D4}" type="presOf" srcId="{CA7DF7CB-4278-4455-8F2C-C2B59E6FB6F7}" destId="{56B057D1-5F0F-4F2E-BA0E-B5E3297ED08D}" srcOrd="0" destOrd="0" presId="urn:microsoft.com/office/officeart/2005/8/layout/arrow2"/>
    <dgm:cxn modelId="{2B38F434-1EA5-4176-9EBE-A00AD0E3F6F7}" srcId="{A194AFB4-9F2E-45B0-BBA6-5F375AEC6E92}" destId="{868220D0-BC30-412C-BD20-90BCFF244EBE}" srcOrd="1" destOrd="0" parTransId="{04CCDEEC-B138-4A91-8D9A-C171D9F622A2}" sibTransId="{C1F93017-708E-402B-84D5-37F2C1C12B12}"/>
    <dgm:cxn modelId="{6460A41B-6FB9-41F9-AF35-220FFBFCAD1E}" srcId="{A194AFB4-9F2E-45B0-BBA6-5F375AEC6E92}" destId="{EB84E8B8-F69B-4CC8-8AB3-2B231EFECE61}" srcOrd="0" destOrd="0" parTransId="{5E4809FC-561B-49C6-8190-1DF5C5349B79}" sibTransId="{CA23213D-1FC3-4484-8A78-44732D543EA2}"/>
    <dgm:cxn modelId="{8DD844B1-39B2-4408-9739-4352925E4D0E}" type="presOf" srcId="{EB84E8B8-F69B-4CC8-8AB3-2B231EFECE61}" destId="{06B5EAD3-93AD-48BF-BDFF-80F482CE6A4F}" srcOrd="0" destOrd="0" presId="urn:microsoft.com/office/officeart/2005/8/layout/arrow2"/>
    <dgm:cxn modelId="{0AE95413-2E7B-41F9-89DE-BB4ABAC40C9A}" type="presOf" srcId="{868220D0-BC30-412C-BD20-90BCFF244EBE}" destId="{567C9E76-2D2A-4053-B0CC-FF594E0EC409}" srcOrd="0" destOrd="0" presId="urn:microsoft.com/office/officeart/2005/8/layout/arrow2"/>
    <dgm:cxn modelId="{0C5B6445-C319-4CBF-AA47-A80CE648CFAE}" type="presParOf" srcId="{47902D44-35E8-44BE-8BB3-526037126EB0}" destId="{F5E67E24-C453-4302-871A-0EA9BA59EBB7}" srcOrd="0" destOrd="0" presId="urn:microsoft.com/office/officeart/2005/8/layout/arrow2"/>
    <dgm:cxn modelId="{DCD2FC7C-05A9-4402-9973-C61CF4F7CB45}" type="presParOf" srcId="{47902D44-35E8-44BE-8BB3-526037126EB0}" destId="{EE331A51-48BD-480B-8BF2-6F373727C716}" srcOrd="1" destOrd="0" presId="urn:microsoft.com/office/officeart/2005/8/layout/arrow2"/>
    <dgm:cxn modelId="{74F3464F-F2B5-434F-B166-5FCEE0A366D1}" type="presParOf" srcId="{EE331A51-48BD-480B-8BF2-6F373727C716}" destId="{4176FAB4-6BE4-4F9E-A7CD-3BFC1A88EC59}" srcOrd="0" destOrd="0" presId="urn:microsoft.com/office/officeart/2005/8/layout/arrow2"/>
    <dgm:cxn modelId="{A23C1ED0-3B0E-45BB-B6A3-6021192A80B8}" type="presParOf" srcId="{EE331A51-48BD-480B-8BF2-6F373727C716}" destId="{06B5EAD3-93AD-48BF-BDFF-80F482CE6A4F}" srcOrd="1" destOrd="0" presId="urn:microsoft.com/office/officeart/2005/8/layout/arrow2"/>
    <dgm:cxn modelId="{92FB51E7-84DA-47A0-9454-62C249B16CA0}" type="presParOf" srcId="{EE331A51-48BD-480B-8BF2-6F373727C716}" destId="{886601CE-0738-4B7E-8431-A3F5846F054D}" srcOrd="2" destOrd="0" presId="urn:microsoft.com/office/officeart/2005/8/layout/arrow2"/>
    <dgm:cxn modelId="{42A51754-EA77-4D10-A272-96DB7D82278B}" type="presParOf" srcId="{EE331A51-48BD-480B-8BF2-6F373727C716}" destId="{567C9E76-2D2A-4053-B0CC-FF594E0EC409}" srcOrd="3" destOrd="0" presId="urn:microsoft.com/office/officeart/2005/8/layout/arrow2"/>
    <dgm:cxn modelId="{7A1A579F-9255-4299-9ABB-C5C782DC7F93}" type="presParOf" srcId="{EE331A51-48BD-480B-8BF2-6F373727C716}" destId="{F423EC42-69A9-4CFC-9169-949B961A45D3}" srcOrd="4" destOrd="0" presId="urn:microsoft.com/office/officeart/2005/8/layout/arrow2"/>
    <dgm:cxn modelId="{0C5180CC-64EA-4D28-B2FE-B9EC91F183DE}" type="presParOf" srcId="{EE331A51-48BD-480B-8BF2-6F373727C716}" destId="{D559C0FA-8378-4344-9CF3-10244B3D5FF1}" srcOrd="5" destOrd="0" presId="urn:microsoft.com/office/officeart/2005/8/layout/arrow2"/>
    <dgm:cxn modelId="{8223F97A-41AF-4359-A974-90B1EEA051A9}" type="presParOf" srcId="{EE331A51-48BD-480B-8BF2-6F373727C716}" destId="{F1D12B86-9B21-45BD-BEE8-778D0E75C431}" srcOrd="6" destOrd="0" presId="urn:microsoft.com/office/officeart/2005/8/layout/arrow2"/>
    <dgm:cxn modelId="{DCB08DCF-1C6C-4506-A4A2-31175D0CB1BD}" type="presParOf" srcId="{EE331A51-48BD-480B-8BF2-6F373727C716}" destId="{56B057D1-5F0F-4F2E-BA0E-B5E3297ED08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2DDAD-3A8F-4131-B63B-3EB51E2EE4EF}" type="doc">
      <dgm:prSet loTypeId="urn:microsoft.com/office/officeart/2005/8/layout/hChevron3" loCatId="process" qsTypeId="urn:microsoft.com/office/officeart/2005/8/quickstyle/simple1" qsCatId="simple" csTypeId="urn:microsoft.com/office/officeart/2005/8/colors/colorful1#3" csCatId="colorful" phldr="1"/>
      <dgm:spPr/>
    </dgm:pt>
    <dgm:pt modelId="{74332096-BD69-4EC2-B8B8-794E85206508}">
      <dgm:prSet phldrT="[Text]"/>
      <dgm:spPr/>
      <dgm:t>
        <a:bodyPr/>
        <a:lstStyle/>
        <a:p>
          <a:r>
            <a:rPr lang="ru-RU" dirty="0" smtClean="0"/>
            <a:t>Маркетинг, ориентированный на женщин</a:t>
          </a:r>
          <a:endParaRPr lang="en-US" dirty="0"/>
        </a:p>
      </dgm:t>
    </dgm:pt>
    <dgm:pt modelId="{B0549174-DE2A-474A-A65E-8B4C28B650DC}" type="parTrans" cxnId="{CF2441A5-35A2-4860-B79F-C98C5445C1EA}">
      <dgm:prSet/>
      <dgm:spPr/>
      <dgm:t>
        <a:bodyPr/>
        <a:lstStyle/>
        <a:p>
          <a:endParaRPr lang="en-US"/>
        </a:p>
      </dgm:t>
    </dgm:pt>
    <dgm:pt modelId="{385F58FB-7544-4DD7-A540-F8E9441E488A}" type="sibTrans" cxnId="{CF2441A5-35A2-4860-B79F-C98C5445C1EA}">
      <dgm:prSet/>
      <dgm:spPr/>
      <dgm:t>
        <a:bodyPr/>
        <a:lstStyle/>
        <a:p>
          <a:endParaRPr lang="en-US"/>
        </a:p>
      </dgm:t>
    </dgm:pt>
    <dgm:pt modelId="{7F295378-8C18-4B5C-81D7-3729C1DF204A}">
      <dgm:prSet/>
      <dgm:spPr/>
      <dgm:t>
        <a:bodyPr/>
        <a:lstStyle/>
        <a:p>
          <a:r>
            <a:rPr lang="ru-RU" dirty="0" smtClean="0"/>
            <a:t>Обучение персонала и менеджеров банков</a:t>
          </a:r>
          <a:endParaRPr lang="en-US" dirty="0" smtClean="0"/>
        </a:p>
      </dgm:t>
    </dgm:pt>
    <dgm:pt modelId="{7CE84348-1D0A-41EE-9A8E-2354ADD923AC}" type="parTrans" cxnId="{A6CE842B-F978-4EE3-846C-2D672030E78A}">
      <dgm:prSet/>
      <dgm:spPr/>
      <dgm:t>
        <a:bodyPr/>
        <a:lstStyle/>
        <a:p>
          <a:endParaRPr lang="en-US"/>
        </a:p>
      </dgm:t>
    </dgm:pt>
    <dgm:pt modelId="{F3ECB2E5-A6AC-451A-8C82-54F1FAE63AD4}" type="sibTrans" cxnId="{A6CE842B-F978-4EE3-846C-2D672030E78A}">
      <dgm:prSet/>
      <dgm:spPr/>
      <dgm:t>
        <a:bodyPr/>
        <a:lstStyle/>
        <a:p>
          <a:endParaRPr lang="en-US"/>
        </a:p>
      </dgm:t>
    </dgm:pt>
    <dgm:pt modelId="{663A0969-0619-4CD9-A940-E422321649CE}">
      <dgm:prSet/>
      <dgm:spPr/>
      <dgm:t>
        <a:bodyPr/>
        <a:lstStyle/>
        <a:p>
          <a:r>
            <a:rPr lang="ru-RU" dirty="0" smtClean="0"/>
            <a:t>Оптимизация существующих продуктов</a:t>
          </a:r>
          <a:endParaRPr lang="en-US" dirty="0" smtClean="0"/>
        </a:p>
      </dgm:t>
    </dgm:pt>
    <dgm:pt modelId="{7F9C21A9-7834-4B26-BF10-B75BB604A1A0}" type="parTrans" cxnId="{E5B88E2F-FD35-4466-B1F6-D20349B5CA87}">
      <dgm:prSet/>
      <dgm:spPr/>
      <dgm:t>
        <a:bodyPr/>
        <a:lstStyle/>
        <a:p>
          <a:endParaRPr lang="en-US"/>
        </a:p>
      </dgm:t>
    </dgm:pt>
    <dgm:pt modelId="{8986CCE6-6248-4386-8D49-081C40DD7300}" type="sibTrans" cxnId="{E5B88E2F-FD35-4466-B1F6-D20349B5CA87}">
      <dgm:prSet/>
      <dgm:spPr/>
      <dgm:t>
        <a:bodyPr/>
        <a:lstStyle/>
        <a:p>
          <a:endParaRPr lang="en-US"/>
        </a:p>
      </dgm:t>
    </dgm:pt>
    <dgm:pt modelId="{E3890080-4352-4D9C-86AA-066650337D11}">
      <dgm:prSet/>
      <dgm:spPr/>
      <dgm:t>
        <a:bodyPr/>
        <a:lstStyle/>
        <a:p>
          <a:r>
            <a:rPr lang="ru-RU" dirty="0" smtClean="0"/>
            <a:t>Бизнес-стратегия</a:t>
          </a:r>
          <a:endParaRPr lang="en-US" dirty="0"/>
        </a:p>
      </dgm:t>
    </dgm:pt>
    <dgm:pt modelId="{9EBECE33-BC15-4993-8451-3048976D9B24}" type="parTrans" cxnId="{47334F52-AC33-4A29-BC52-4BDDABC0923B}">
      <dgm:prSet/>
      <dgm:spPr/>
      <dgm:t>
        <a:bodyPr/>
        <a:lstStyle/>
        <a:p>
          <a:endParaRPr lang="en-US"/>
        </a:p>
      </dgm:t>
    </dgm:pt>
    <dgm:pt modelId="{E3414F21-FC22-46EE-B8A5-B79E265FAE5F}" type="sibTrans" cxnId="{47334F52-AC33-4A29-BC52-4BDDABC0923B}">
      <dgm:prSet/>
      <dgm:spPr/>
      <dgm:t>
        <a:bodyPr/>
        <a:lstStyle/>
        <a:p>
          <a:endParaRPr lang="en-US"/>
        </a:p>
      </dgm:t>
    </dgm:pt>
    <dgm:pt modelId="{ADBACFDA-4DD0-4121-885D-ED83044F75CF}" type="pres">
      <dgm:prSet presAssocID="{5622DDAD-3A8F-4131-B63B-3EB51E2EE4EF}" presName="Name0" presStyleCnt="0">
        <dgm:presLayoutVars>
          <dgm:dir/>
          <dgm:resizeHandles val="exact"/>
        </dgm:presLayoutVars>
      </dgm:prSet>
      <dgm:spPr/>
    </dgm:pt>
    <dgm:pt modelId="{A5A7FE5C-910A-49AF-8685-1A7750DE5133}" type="pres">
      <dgm:prSet presAssocID="{74332096-BD69-4EC2-B8B8-794E8520650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F7A75-0392-4D49-AAB0-69171C62B339}" type="pres">
      <dgm:prSet presAssocID="{385F58FB-7544-4DD7-A540-F8E9441E488A}" presName="parSpace" presStyleCnt="0"/>
      <dgm:spPr/>
    </dgm:pt>
    <dgm:pt modelId="{468F5A60-7C6D-495F-BA9F-98BC81BF25BD}" type="pres">
      <dgm:prSet presAssocID="{7F295378-8C18-4B5C-81D7-3729C1DF204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C6F6E-9B01-4D2D-BE49-9D140DA2C792}" type="pres">
      <dgm:prSet presAssocID="{F3ECB2E5-A6AC-451A-8C82-54F1FAE63AD4}" presName="parSpace" presStyleCnt="0"/>
      <dgm:spPr/>
    </dgm:pt>
    <dgm:pt modelId="{9574F8FC-F864-41ED-B58B-370B2555E287}" type="pres">
      <dgm:prSet presAssocID="{663A0969-0619-4CD9-A940-E422321649C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43987-A421-465D-877F-F7460BA52C7D}" type="pres">
      <dgm:prSet presAssocID="{8986CCE6-6248-4386-8D49-081C40DD7300}" presName="parSpace" presStyleCnt="0"/>
      <dgm:spPr/>
    </dgm:pt>
    <dgm:pt modelId="{25BE60B6-D764-4D65-9A49-DD73A8EE23FF}" type="pres">
      <dgm:prSet presAssocID="{E3890080-4352-4D9C-86AA-066650337D1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EB54B-8D15-485B-B0E6-CA75C3564485}" type="presOf" srcId="{5622DDAD-3A8F-4131-B63B-3EB51E2EE4EF}" destId="{ADBACFDA-4DD0-4121-885D-ED83044F75CF}" srcOrd="0" destOrd="0" presId="urn:microsoft.com/office/officeart/2005/8/layout/hChevron3"/>
    <dgm:cxn modelId="{47334F52-AC33-4A29-BC52-4BDDABC0923B}" srcId="{5622DDAD-3A8F-4131-B63B-3EB51E2EE4EF}" destId="{E3890080-4352-4D9C-86AA-066650337D11}" srcOrd="3" destOrd="0" parTransId="{9EBECE33-BC15-4993-8451-3048976D9B24}" sibTransId="{E3414F21-FC22-46EE-B8A5-B79E265FAE5F}"/>
    <dgm:cxn modelId="{71DF16DB-DDBC-4EE4-8227-513179957102}" type="presOf" srcId="{7F295378-8C18-4B5C-81D7-3729C1DF204A}" destId="{468F5A60-7C6D-495F-BA9F-98BC81BF25BD}" srcOrd="0" destOrd="0" presId="urn:microsoft.com/office/officeart/2005/8/layout/hChevron3"/>
    <dgm:cxn modelId="{E5B88E2F-FD35-4466-B1F6-D20349B5CA87}" srcId="{5622DDAD-3A8F-4131-B63B-3EB51E2EE4EF}" destId="{663A0969-0619-4CD9-A940-E422321649CE}" srcOrd="2" destOrd="0" parTransId="{7F9C21A9-7834-4B26-BF10-B75BB604A1A0}" sibTransId="{8986CCE6-6248-4386-8D49-081C40DD7300}"/>
    <dgm:cxn modelId="{FA46D6DF-F92E-416B-8EA1-2F6D7113A72A}" type="presOf" srcId="{663A0969-0619-4CD9-A940-E422321649CE}" destId="{9574F8FC-F864-41ED-B58B-370B2555E287}" srcOrd="0" destOrd="0" presId="urn:microsoft.com/office/officeart/2005/8/layout/hChevron3"/>
    <dgm:cxn modelId="{A6CE842B-F978-4EE3-846C-2D672030E78A}" srcId="{5622DDAD-3A8F-4131-B63B-3EB51E2EE4EF}" destId="{7F295378-8C18-4B5C-81D7-3729C1DF204A}" srcOrd="1" destOrd="0" parTransId="{7CE84348-1D0A-41EE-9A8E-2354ADD923AC}" sibTransId="{F3ECB2E5-A6AC-451A-8C82-54F1FAE63AD4}"/>
    <dgm:cxn modelId="{2B838C9A-BDA9-43B6-83F7-5699608D642D}" type="presOf" srcId="{74332096-BD69-4EC2-B8B8-794E85206508}" destId="{A5A7FE5C-910A-49AF-8685-1A7750DE5133}" srcOrd="0" destOrd="0" presId="urn:microsoft.com/office/officeart/2005/8/layout/hChevron3"/>
    <dgm:cxn modelId="{CF2441A5-35A2-4860-B79F-C98C5445C1EA}" srcId="{5622DDAD-3A8F-4131-B63B-3EB51E2EE4EF}" destId="{74332096-BD69-4EC2-B8B8-794E85206508}" srcOrd="0" destOrd="0" parTransId="{B0549174-DE2A-474A-A65E-8B4C28B650DC}" sibTransId="{385F58FB-7544-4DD7-A540-F8E9441E488A}"/>
    <dgm:cxn modelId="{DA0336E1-9EC5-478E-B954-28FE1D10E7D8}" type="presOf" srcId="{E3890080-4352-4D9C-86AA-066650337D11}" destId="{25BE60B6-D764-4D65-9A49-DD73A8EE23FF}" srcOrd="0" destOrd="0" presId="urn:microsoft.com/office/officeart/2005/8/layout/hChevron3"/>
    <dgm:cxn modelId="{C2930E56-0908-4308-B36F-F33B4D188889}" type="presParOf" srcId="{ADBACFDA-4DD0-4121-885D-ED83044F75CF}" destId="{A5A7FE5C-910A-49AF-8685-1A7750DE5133}" srcOrd="0" destOrd="0" presId="urn:microsoft.com/office/officeart/2005/8/layout/hChevron3"/>
    <dgm:cxn modelId="{F9209EF0-062B-49ED-BDB9-DB7B87E901E6}" type="presParOf" srcId="{ADBACFDA-4DD0-4121-885D-ED83044F75CF}" destId="{4CFF7A75-0392-4D49-AAB0-69171C62B339}" srcOrd="1" destOrd="0" presId="urn:microsoft.com/office/officeart/2005/8/layout/hChevron3"/>
    <dgm:cxn modelId="{188FBE0C-0576-45D1-AD55-A80EB9F3B439}" type="presParOf" srcId="{ADBACFDA-4DD0-4121-885D-ED83044F75CF}" destId="{468F5A60-7C6D-495F-BA9F-98BC81BF25BD}" srcOrd="2" destOrd="0" presId="urn:microsoft.com/office/officeart/2005/8/layout/hChevron3"/>
    <dgm:cxn modelId="{99EFEFE9-A2A4-4F26-BDDF-53F46782708E}" type="presParOf" srcId="{ADBACFDA-4DD0-4121-885D-ED83044F75CF}" destId="{074C6F6E-9B01-4D2D-BE49-9D140DA2C792}" srcOrd="3" destOrd="0" presId="urn:microsoft.com/office/officeart/2005/8/layout/hChevron3"/>
    <dgm:cxn modelId="{2D24ED69-BFBE-430B-A387-50D3E4AA4423}" type="presParOf" srcId="{ADBACFDA-4DD0-4121-885D-ED83044F75CF}" destId="{9574F8FC-F864-41ED-B58B-370B2555E287}" srcOrd="4" destOrd="0" presId="urn:microsoft.com/office/officeart/2005/8/layout/hChevron3"/>
    <dgm:cxn modelId="{A974278C-4AEF-4306-B834-F6A63CB34954}" type="presParOf" srcId="{ADBACFDA-4DD0-4121-885D-ED83044F75CF}" destId="{9E943987-A421-465D-877F-F7460BA52C7D}" srcOrd="5" destOrd="0" presId="urn:microsoft.com/office/officeart/2005/8/layout/hChevron3"/>
    <dgm:cxn modelId="{45E57DAC-8D12-4243-A3AE-43A63CE8B9D8}" type="presParOf" srcId="{ADBACFDA-4DD0-4121-885D-ED83044F75CF}" destId="{25BE60B6-D764-4D65-9A49-DD73A8EE23F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B2FF79-F80C-45A3-9B37-6C8E40DC1814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</dgm:pt>
    <dgm:pt modelId="{ABBDA650-D9C1-4547-8188-722864F2B14C}">
      <dgm:prSet phldrT="[Text]"/>
      <dgm:spPr/>
      <dgm:t>
        <a:bodyPr/>
        <a:lstStyle/>
        <a:p>
          <a:r>
            <a:rPr lang="ru-RU" dirty="0" smtClean="0"/>
            <a:t>Вступление на неосвоенные рынки</a:t>
          </a:r>
          <a:endParaRPr lang="en-US" dirty="0"/>
        </a:p>
      </dgm:t>
    </dgm:pt>
    <dgm:pt modelId="{8D588E76-E752-4A08-8AF1-A034FFD2032F}" type="parTrans" cxnId="{63E69292-F42F-4B7F-B6AC-E23C13818C20}">
      <dgm:prSet/>
      <dgm:spPr/>
      <dgm:t>
        <a:bodyPr/>
        <a:lstStyle/>
        <a:p>
          <a:endParaRPr lang="en-US"/>
        </a:p>
      </dgm:t>
    </dgm:pt>
    <dgm:pt modelId="{97433CE2-8E50-4ECE-BFAD-54104E711E31}" type="sibTrans" cxnId="{63E69292-F42F-4B7F-B6AC-E23C13818C20}">
      <dgm:prSet/>
      <dgm:spPr/>
      <dgm:t>
        <a:bodyPr/>
        <a:lstStyle/>
        <a:p>
          <a:endParaRPr lang="en-US" dirty="0"/>
        </a:p>
      </dgm:t>
    </dgm:pt>
    <dgm:pt modelId="{0B00AC8C-DC4C-428F-96A4-D135BC16F808}">
      <dgm:prSet phldrT="[Text]"/>
      <dgm:spPr/>
      <dgm:t>
        <a:bodyPr/>
        <a:lstStyle/>
        <a:p>
          <a:r>
            <a:rPr lang="ru-RU" dirty="0" smtClean="0"/>
            <a:t>Увеличение доли рынка</a:t>
          </a:r>
          <a:endParaRPr lang="en-US" dirty="0"/>
        </a:p>
      </dgm:t>
    </dgm:pt>
    <dgm:pt modelId="{64120953-B45D-4A61-88E4-C2AC0A75BF5E}" type="parTrans" cxnId="{541C1038-EE31-4E55-BEF5-AAAED38F91E8}">
      <dgm:prSet/>
      <dgm:spPr/>
      <dgm:t>
        <a:bodyPr/>
        <a:lstStyle/>
        <a:p>
          <a:endParaRPr lang="en-US"/>
        </a:p>
      </dgm:t>
    </dgm:pt>
    <dgm:pt modelId="{3DD0AC7A-0476-49DB-97D6-EFAA74348B9B}" type="sibTrans" cxnId="{541C1038-EE31-4E55-BEF5-AAAED38F91E8}">
      <dgm:prSet/>
      <dgm:spPr/>
      <dgm:t>
        <a:bodyPr/>
        <a:lstStyle/>
        <a:p>
          <a:endParaRPr lang="en-US" dirty="0"/>
        </a:p>
      </dgm:t>
    </dgm:pt>
    <dgm:pt modelId="{FCFA6757-4503-4AB9-93A6-B7BA12F53206}">
      <dgm:prSet phldrT="[Text]"/>
      <dgm:spPr/>
      <dgm:t>
        <a:bodyPr/>
        <a:lstStyle/>
        <a:p>
          <a:r>
            <a:rPr lang="ru-RU" dirty="0" smtClean="0"/>
            <a:t>Большая видимость бренда</a:t>
          </a:r>
          <a:endParaRPr lang="en-US" dirty="0"/>
        </a:p>
      </dgm:t>
    </dgm:pt>
    <dgm:pt modelId="{19E148A1-9D8A-4083-8F58-7A54C533B467}" type="parTrans" cxnId="{E9116A2E-67AA-4EE9-BD67-70979FB5217C}">
      <dgm:prSet/>
      <dgm:spPr/>
      <dgm:t>
        <a:bodyPr/>
        <a:lstStyle/>
        <a:p>
          <a:endParaRPr lang="en-US"/>
        </a:p>
      </dgm:t>
    </dgm:pt>
    <dgm:pt modelId="{BFBD6C5F-714C-4AA5-AD90-6F885E074594}" type="sibTrans" cxnId="{E9116A2E-67AA-4EE9-BD67-70979FB5217C}">
      <dgm:prSet/>
      <dgm:spPr/>
      <dgm:t>
        <a:bodyPr/>
        <a:lstStyle/>
        <a:p>
          <a:endParaRPr lang="en-US" dirty="0"/>
        </a:p>
      </dgm:t>
    </dgm:pt>
    <dgm:pt modelId="{FE55CA3D-1A2A-4F79-8489-B7118BF3DBC1}">
      <dgm:prSet/>
      <dgm:spPr/>
      <dgm:t>
        <a:bodyPr/>
        <a:lstStyle/>
        <a:p>
          <a:r>
            <a:rPr lang="ru-RU" dirty="0" smtClean="0"/>
            <a:t>Увеличение прибыльности</a:t>
          </a:r>
          <a:endParaRPr lang="en-US" dirty="0"/>
        </a:p>
      </dgm:t>
    </dgm:pt>
    <dgm:pt modelId="{C54F0734-B2C2-455E-A2C9-04358575E2DB}" type="sibTrans" cxnId="{D63B0C68-DCDA-4000-9206-C3C9C276C9E3}">
      <dgm:prSet/>
      <dgm:spPr/>
      <dgm:t>
        <a:bodyPr/>
        <a:lstStyle/>
        <a:p>
          <a:endParaRPr lang="en-US"/>
        </a:p>
      </dgm:t>
    </dgm:pt>
    <dgm:pt modelId="{D2F373C9-A6B0-47E3-A927-1193DECA372F}" type="parTrans" cxnId="{D63B0C68-DCDA-4000-9206-C3C9C276C9E3}">
      <dgm:prSet/>
      <dgm:spPr/>
      <dgm:t>
        <a:bodyPr/>
        <a:lstStyle/>
        <a:p>
          <a:endParaRPr lang="en-US"/>
        </a:p>
      </dgm:t>
    </dgm:pt>
    <dgm:pt modelId="{718F0A0E-9318-4A19-BB92-4F78E712AB4D}" type="pres">
      <dgm:prSet presAssocID="{10B2FF79-F80C-45A3-9B37-6C8E40DC1814}" presName="Name0" presStyleCnt="0">
        <dgm:presLayoutVars>
          <dgm:dir/>
          <dgm:resizeHandles val="exact"/>
        </dgm:presLayoutVars>
      </dgm:prSet>
      <dgm:spPr/>
    </dgm:pt>
    <dgm:pt modelId="{B1CD60F7-3CBE-4F49-8BB2-A7008868A0D0}" type="pres">
      <dgm:prSet presAssocID="{ABBDA650-D9C1-4547-8188-722864F2B1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53B7B-6E9A-4C95-912E-E7C98B8FCBA6}" type="pres">
      <dgm:prSet presAssocID="{97433CE2-8E50-4ECE-BFAD-54104E711E3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4B26807-792E-4B66-811D-A009E7A6B66C}" type="pres">
      <dgm:prSet presAssocID="{97433CE2-8E50-4ECE-BFAD-54104E711E3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B8C78D-C792-494A-B3B5-10AF2CE5E6A8}" type="pres">
      <dgm:prSet presAssocID="{0B00AC8C-DC4C-428F-96A4-D135BC16F8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3AF9D-F9FE-419E-82CD-ED4109121DB4}" type="pres">
      <dgm:prSet presAssocID="{3DD0AC7A-0476-49DB-97D6-EFAA74348B9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8F417F2-2576-42BA-8A4D-47D81416597A}" type="pres">
      <dgm:prSet presAssocID="{3DD0AC7A-0476-49DB-97D6-EFAA74348B9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4DC2C7B-F1BF-4134-B254-106E681CC3AF}" type="pres">
      <dgm:prSet presAssocID="{FCFA6757-4503-4AB9-93A6-B7BA12F532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C56C3-D845-46AB-85F1-C40AA2FEB716}" type="pres">
      <dgm:prSet presAssocID="{BFBD6C5F-714C-4AA5-AD90-6F885E07459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46310AC-0E36-47D0-9481-201D4E2E9167}" type="pres">
      <dgm:prSet presAssocID="{BFBD6C5F-714C-4AA5-AD90-6F885E07459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5C86BF8-A36E-42EE-BD39-774660DE6A79}" type="pres">
      <dgm:prSet presAssocID="{FE55CA3D-1A2A-4F79-8489-B7118BF3DB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D1F8B7-F327-4477-A29A-9403E0596BFA}" type="presOf" srcId="{0B00AC8C-DC4C-428F-96A4-D135BC16F808}" destId="{61B8C78D-C792-494A-B3B5-10AF2CE5E6A8}" srcOrd="0" destOrd="0" presId="urn:microsoft.com/office/officeart/2005/8/layout/process1"/>
    <dgm:cxn modelId="{541C1038-EE31-4E55-BEF5-AAAED38F91E8}" srcId="{10B2FF79-F80C-45A3-9B37-6C8E40DC1814}" destId="{0B00AC8C-DC4C-428F-96A4-D135BC16F808}" srcOrd="1" destOrd="0" parTransId="{64120953-B45D-4A61-88E4-C2AC0A75BF5E}" sibTransId="{3DD0AC7A-0476-49DB-97D6-EFAA74348B9B}"/>
    <dgm:cxn modelId="{E9116A2E-67AA-4EE9-BD67-70979FB5217C}" srcId="{10B2FF79-F80C-45A3-9B37-6C8E40DC1814}" destId="{FCFA6757-4503-4AB9-93A6-B7BA12F53206}" srcOrd="2" destOrd="0" parTransId="{19E148A1-9D8A-4083-8F58-7A54C533B467}" sibTransId="{BFBD6C5F-714C-4AA5-AD90-6F885E074594}"/>
    <dgm:cxn modelId="{A2F101A9-B5E7-4149-AC0A-D9FB6C907D91}" type="presOf" srcId="{3DD0AC7A-0476-49DB-97D6-EFAA74348B9B}" destId="{3743AF9D-F9FE-419E-82CD-ED4109121DB4}" srcOrd="0" destOrd="0" presId="urn:microsoft.com/office/officeart/2005/8/layout/process1"/>
    <dgm:cxn modelId="{3721C72F-B6AA-4E49-AF3A-46C506F1A194}" type="presOf" srcId="{3DD0AC7A-0476-49DB-97D6-EFAA74348B9B}" destId="{18F417F2-2576-42BA-8A4D-47D81416597A}" srcOrd="1" destOrd="0" presId="urn:microsoft.com/office/officeart/2005/8/layout/process1"/>
    <dgm:cxn modelId="{8CE8B271-E109-4F92-8D1A-FA51DF4F7F7D}" type="presOf" srcId="{97433CE2-8E50-4ECE-BFAD-54104E711E31}" destId="{54B26807-792E-4B66-811D-A009E7A6B66C}" srcOrd="1" destOrd="0" presId="urn:microsoft.com/office/officeart/2005/8/layout/process1"/>
    <dgm:cxn modelId="{A7DD0934-DAB0-4A94-8225-AE21D27D9C81}" type="presOf" srcId="{BFBD6C5F-714C-4AA5-AD90-6F885E074594}" destId="{C8BC56C3-D845-46AB-85F1-C40AA2FEB716}" srcOrd="0" destOrd="0" presId="urn:microsoft.com/office/officeart/2005/8/layout/process1"/>
    <dgm:cxn modelId="{536F6177-4498-4E3F-99D9-84BB1C7BF07E}" type="presOf" srcId="{10B2FF79-F80C-45A3-9B37-6C8E40DC1814}" destId="{718F0A0E-9318-4A19-BB92-4F78E712AB4D}" srcOrd="0" destOrd="0" presId="urn:microsoft.com/office/officeart/2005/8/layout/process1"/>
    <dgm:cxn modelId="{35F5969E-0AE5-45C8-875F-F8D8F36411B9}" type="presOf" srcId="{FCFA6757-4503-4AB9-93A6-B7BA12F53206}" destId="{A4DC2C7B-F1BF-4134-B254-106E681CC3AF}" srcOrd="0" destOrd="0" presId="urn:microsoft.com/office/officeart/2005/8/layout/process1"/>
    <dgm:cxn modelId="{8EBC1826-A15F-4718-999B-25774FD4801F}" type="presOf" srcId="{BFBD6C5F-714C-4AA5-AD90-6F885E074594}" destId="{246310AC-0E36-47D0-9481-201D4E2E9167}" srcOrd="1" destOrd="0" presId="urn:microsoft.com/office/officeart/2005/8/layout/process1"/>
    <dgm:cxn modelId="{63E69292-F42F-4B7F-B6AC-E23C13818C20}" srcId="{10B2FF79-F80C-45A3-9B37-6C8E40DC1814}" destId="{ABBDA650-D9C1-4547-8188-722864F2B14C}" srcOrd="0" destOrd="0" parTransId="{8D588E76-E752-4A08-8AF1-A034FFD2032F}" sibTransId="{97433CE2-8E50-4ECE-BFAD-54104E711E31}"/>
    <dgm:cxn modelId="{F09794C3-7901-41E1-BD10-CD6F1A015ABC}" type="presOf" srcId="{ABBDA650-D9C1-4547-8188-722864F2B14C}" destId="{B1CD60F7-3CBE-4F49-8BB2-A7008868A0D0}" srcOrd="0" destOrd="0" presId="urn:microsoft.com/office/officeart/2005/8/layout/process1"/>
    <dgm:cxn modelId="{D63B0C68-DCDA-4000-9206-C3C9C276C9E3}" srcId="{10B2FF79-F80C-45A3-9B37-6C8E40DC1814}" destId="{FE55CA3D-1A2A-4F79-8489-B7118BF3DBC1}" srcOrd="3" destOrd="0" parTransId="{D2F373C9-A6B0-47E3-A927-1193DECA372F}" sibTransId="{C54F0734-B2C2-455E-A2C9-04358575E2DB}"/>
    <dgm:cxn modelId="{0970ACB0-609B-4B28-A539-79B7E3A3B601}" type="presOf" srcId="{FE55CA3D-1A2A-4F79-8489-B7118BF3DBC1}" destId="{55C86BF8-A36E-42EE-BD39-774660DE6A79}" srcOrd="0" destOrd="0" presId="urn:microsoft.com/office/officeart/2005/8/layout/process1"/>
    <dgm:cxn modelId="{BF9E5DB3-8A37-4493-A9E3-31D43BD54B2A}" type="presOf" srcId="{97433CE2-8E50-4ECE-BFAD-54104E711E31}" destId="{A7C53B7B-6E9A-4C95-912E-E7C98B8FCBA6}" srcOrd="0" destOrd="0" presId="urn:microsoft.com/office/officeart/2005/8/layout/process1"/>
    <dgm:cxn modelId="{08DCA9C5-7A32-4088-874B-A37FA4C78208}" type="presParOf" srcId="{718F0A0E-9318-4A19-BB92-4F78E712AB4D}" destId="{B1CD60F7-3CBE-4F49-8BB2-A7008868A0D0}" srcOrd="0" destOrd="0" presId="urn:microsoft.com/office/officeart/2005/8/layout/process1"/>
    <dgm:cxn modelId="{1B2B768F-6C7F-4D61-B6B4-29D95D96E59E}" type="presParOf" srcId="{718F0A0E-9318-4A19-BB92-4F78E712AB4D}" destId="{A7C53B7B-6E9A-4C95-912E-E7C98B8FCBA6}" srcOrd="1" destOrd="0" presId="urn:microsoft.com/office/officeart/2005/8/layout/process1"/>
    <dgm:cxn modelId="{63EA9889-7613-458E-91EA-DA84F7DFF2C4}" type="presParOf" srcId="{A7C53B7B-6E9A-4C95-912E-E7C98B8FCBA6}" destId="{54B26807-792E-4B66-811D-A009E7A6B66C}" srcOrd="0" destOrd="0" presId="urn:microsoft.com/office/officeart/2005/8/layout/process1"/>
    <dgm:cxn modelId="{A0F56B82-A8B3-4365-8779-6BC8B7459E45}" type="presParOf" srcId="{718F0A0E-9318-4A19-BB92-4F78E712AB4D}" destId="{61B8C78D-C792-494A-B3B5-10AF2CE5E6A8}" srcOrd="2" destOrd="0" presId="urn:microsoft.com/office/officeart/2005/8/layout/process1"/>
    <dgm:cxn modelId="{E21DB7FA-1671-40E1-9352-4E3DC2160950}" type="presParOf" srcId="{718F0A0E-9318-4A19-BB92-4F78E712AB4D}" destId="{3743AF9D-F9FE-419E-82CD-ED4109121DB4}" srcOrd="3" destOrd="0" presId="urn:microsoft.com/office/officeart/2005/8/layout/process1"/>
    <dgm:cxn modelId="{611A625E-21B1-45AA-9F48-964CC1061046}" type="presParOf" srcId="{3743AF9D-F9FE-419E-82CD-ED4109121DB4}" destId="{18F417F2-2576-42BA-8A4D-47D81416597A}" srcOrd="0" destOrd="0" presId="urn:microsoft.com/office/officeart/2005/8/layout/process1"/>
    <dgm:cxn modelId="{F5A7AEAC-0B9C-42A8-9EAF-90D149241B92}" type="presParOf" srcId="{718F0A0E-9318-4A19-BB92-4F78E712AB4D}" destId="{A4DC2C7B-F1BF-4134-B254-106E681CC3AF}" srcOrd="4" destOrd="0" presId="urn:microsoft.com/office/officeart/2005/8/layout/process1"/>
    <dgm:cxn modelId="{1D03E649-AD9D-4288-82ED-B0900472D31E}" type="presParOf" srcId="{718F0A0E-9318-4A19-BB92-4F78E712AB4D}" destId="{C8BC56C3-D845-46AB-85F1-C40AA2FEB716}" srcOrd="5" destOrd="0" presId="urn:microsoft.com/office/officeart/2005/8/layout/process1"/>
    <dgm:cxn modelId="{0F22E03B-D271-4C50-92BD-B8135652B0F8}" type="presParOf" srcId="{C8BC56C3-D845-46AB-85F1-C40AA2FEB716}" destId="{246310AC-0E36-47D0-9481-201D4E2E9167}" srcOrd="0" destOrd="0" presId="urn:microsoft.com/office/officeart/2005/8/layout/process1"/>
    <dgm:cxn modelId="{067975EF-DD28-4A4C-9EB3-6F656FC6747C}" type="presParOf" srcId="{718F0A0E-9318-4A19-BB92-4F78E712AB4D}" destId="{55C86BF8-A36E-42EE-BD39-774660DE6A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0A9C7D-59BE-4CB6-B079-46C147D69433}">
      <dsp:nvSpPr>
        <dsp:cNvPr id="0" name=""/>
        <dsp:cNvSpPr/>
      </dsp:nvSpPr>
      <dsp:spPr>
        <a:xfrm>
          <a:off x="1191" y="0"/>
          <a:ext cx="2708735" cy="5067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</a:rPr>
            <a:t>Быстрорастущий сегмент</a:t>
          </a:r>
          <a:endParaRPr lang="en-US" sz="2400" b="1" kern="1200" dirty="0" smtClean="0">
            <a:solidFill>
              <a:schemeClr val="accent1"/>
            </a:solidFill>
          </a:endParaRPr>
        </a:p>
      </dsp:txBody>
      <dsp:txXfrm>
        <a:off x="1191" y="0"/>
        <a:ext cx="2708735" cy="1520190"/>
      </dsp:txXfrm>
    </dsp:sp>
    <dsp:sp modelId="{89429D70-FC8C-40B0-9CCE-1B827E5CC147}">
      <dsp:nvSpPr>
        <dsp:cNvPr id="0" name=""/>
        <dsp:cNvSpPr/>
      </dsp:nvSpPr>
      <dsp:spPr>
        <a:xfrm>
          <a:off x="89063" y="2993197"/>
          <a:ext cx="2532169" cy="1834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Грузии предприятия, владельцами которых являются женщины, представляют более чем 40% зарегистрированных компаний
В Молдове женщины - предприниматели представляют 53% зарегистрированных компаний</a:t>
          </a:r>
          <a:endParaRPr lang="en-US" sz="1300" kern="1200" dirty="0"/>
        </a:p>
      </dsp:txBody>
      <dsp:txXfrm>
        <a:off x="89063" y="2993197"/>
        <a:ext cx="2532169" cy="1834613"/>
      </dsp:txXfrm>
    </dsp:sp>
    <dsp:sp modelId="{5572875B-7FBE-4C7D-9DED-9B66D7C063AA}">
      <dsp:nvSpPr>
        <dsp:cNvPr id="0" name=""/>
        <dsp:cNvSpPr/>
      </dsp:nvSpPr>
      <dsp:spPr>
        <a:xfrm>
          <a:off x="53416" y="1262576"/>
          <a:ext cx="2583267" cy="14380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развивающихся странах компании, владельцами которых являются женщины, представляют 38% общего количества зарегистрированных малых и средних предприятий (ММСП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53416" y="1262576"/>
        <a:ext cx="2583267" cy="1438001"/>
      </dsp:txXfrm>
    </dsp:sp>
    <dsp:sp modelId="{80538713-32E8-4C30-B9AA-33CF0E95652D}">
      <dsp:nvSpPr>
        <dsp:cNvPr id="0" name=""/>
        <dsp:cNvSpPr/>
      </dsp:nvSpPr>
      <dsp:spPr>
        <a:xfrm>
          <a:off x="2915168" y="0"/>
          <a:ext cx="3049819" cy="5067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accent1"/>
            </a:solidFill>
          </a:endParaRPr>
        </a:p>
      </dsp:txBody>
      <dsp:txXfrm>
        <a:off x="2915168" y="0"/>
        <a:ext cx="3049819" cy="1520190"/>
      </dsp:txXfrm>
    </dsp:sp>
    <dsp:sp modelId="{0DEC3805-461A-43C9-8F04-48FAC51FB8DB}">
      <dsp:nvSpPr>
        <dsp:cNvPr id="0" name=""/>
        <dsp:cNvSpPr/>
      </dsp:nvSpPr>
      <dsp:spPr>
        <a:xfrm>
          <a:off x="3125079" y="974910"/>
          <a:ext cx="2613648" cy="185095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Турции компании, владельцами которых являются женщины, представляют более чем 40% зарегистрированных фирм, но меньше чем у 15% есть доступ к финансовому обслуживанию коммерческими банками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125079" y="974910"/>
        <a:ext cx="2613648" cy="1850952"/>
      </dsp:txXfrm>
    </dsp:sp>
    <dsp:sp modelId="{48158251-F925-42A5-820B-18F1E93299C4}">
      <dsp:nvSpPr>
        <dsp:cNvPr id="0" name=""/>
        <dsp:cNvSpPr/>
      </dsp:nvSpPr>
      <dsp:spPr>
        <a:xfrm>
          <a:off x="6166058" y="0"/>
          <a:ext cx="2708735" cy="5067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</a:rPr>
            <a:t>Отличный коэффициент погашения</a:t>
          </a:r>
          <a:endParaRPr lang="en-US" sz="2400" b="1" kern="1200" dirty="0">
            <a:solidFill>
              <a:schemeClr val="accent1"/>
            </a:solidFill>
          </a:endParaRPr>
        </a:p>
      </dsp:txBody>
      <dsp:txXfrm>
        <a:off x="6166058" y="0"/>
        <a:ext cx="2708735" cy="1520190"/>
      </dsp:txXfrm>
    </dsp:sp>
    <dsp:sp modelId="{C7ADC618-3A80-4D60-A9F9-F43C006DE841}">
      <dsp:nvSpPr>
        <dsp:cNvPr id="0" name=""/>
        <dsp:cNvSpPr/>
      </dsp:nvSpPr>
      <dsp:spPr>
        <a:xfrm>
          <a:off x="6467247" y="1239377"/>
          <a:ext cx="2166988" cy="152786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Экономические показатели у наиболее разнообразных с гендерной точки зрения управленческих команд значительно опережают отраслевые средние показатели</a:t>
          </a:r>
          <a:endParaRPr lang="en-US" sz="1300" kern="1200" dirty="0"/>
        </a:p>
      </dsp:txBody>
      <dsp:txXfrm>
        <a:off x="6467247" y="1239377"/>
        <a:ext cx="2166988" cy="1527860"/>
      </dsp:txXfrm>
    </dsp:sp>
    <dsp:sp modelId="{9F1B987A-590E-4B28-9B56-12131D1AA35B}">
      <dsp:nvSpPr>
        <dsp:cNvPr id="0" name=""/>
        <dsp:cNvSpPr/>
      </dsp:nvSpPr>
      <dsp:spPr>
        <a:xfrm>
          <a:off x="6436931" y="3284590"/>
          <a:ext cx="2166988" cy="15278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Chart</a:t>
          </a:r>
          <a:endParaRPr lang="en-US" sz="1300" kern="1200" dirty="0"/>
        </a:p>
      </dsp:txBody>
      <dsp:txXfrm>
        <a:off x="6436931" y="3284590"/>
        <a:ext cx="2166988" cy="1527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E67E24-C453-4302-871A-0EA9BA59EBB7}">
      <dsp:nvSpPr>
        <dsp:cNvPr id="0" name=""/>
        <dsp:cNvSpPr/>
      </dsp:nvSpPr>
      <dsp:spPr>
        <a:xfrm rot="192883">
          <a:off x="2645818" y="0"/>
          <a:ext cx="7147355" cy="37994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FAB4-6BE4-4F9E-A7CD-3BFC1A88EC59}">
      <dsp:nvSpPr>
        <dsp:cNvPr id="0" name=""/>
        <dsp:cNvSpPr/>
      </dsp:nvSpPr>
      <dsp:spPr>
        <a:xfrm>
          <a:off x="3510691" y="2541520"/>
          <a:ext cx="139821" cy="1398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5EAD3-93AD-48BF-BDFF-80F482CE6A4F}">
      <dsp:nvSpPr>
        <dsp:cNvPr id="0" name=""/>
        <dsp:cNvSpPr/>
      </dsp:nvSpPr>
      <dsp:spPr>
        <a:xfrm>
          <a:off x="3580601" y="2611429"/>
          <a:ext cx="1039540" cy="90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Депозиты</a:t>
          </a:r>
          <a:endParaRPr lang="en-US" sz="1400" kern="1200" dirty="0"/>
        </a:p>
      </dsp:txBody>
      <dsp:txXfrm>
        <a:off x="3580601" y="2611429"/>
        <a:ext cx="1039540" cy="904278"/>
      </dsp:txXfrm>
    </dsp:sp>
    <dsp:sp modelId="{886601CE-0738-4B7E-8431-A3F5846F054D}">
      <dsp:nvSpPr>
        <dsp:cNvPr id="0" name=""/>
        <dsp:cNvSpPr/>
      </dsp:nvSpPr>
      <dsp:spPr>
        <a:xfrm>
          <a:off x="4766571" y="1673524"/>
          <a:ext cx="243167" cy="2431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C9E76-2D2A-4053-B0CC-FF594E0EC409}">
      <dsp:nvSpPr>
        <dsp:cNvPr id="0" name=""/>
        <dsp:cNvSpPr/>
      </dsp:nvSpPr>
      <dsp:spPr>
        <a:xfrm>
          <a:off x="4925726" y="1795114"/>
          <a:ext cx="1276628" cy="17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4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Частные кредиты</a:t>
          </a:r>
          <a:endParaRPr lang="en-US" sz="1400" kern="1200" baseline="0" dirty="0"/>
        </a:p>
      </dsp:txBody>
      <dsp:txXfrm>
        <a:off x="4925726" y="1795114"/>
        <a:ext cx="1276628" cy="1736366"/>
      </dsp:txXfrm>
    </dsp:sp>
    <dsp:sp modelId="{F423EC42-69A9-4CFC-9169-949B961A45D3}">
      <dsp:nvSpPr>
        <dsp:cNvPr id="0" name=""/>
        <dsp:cNvSpPr/>
      </dsp:nvSpPr>
      <dsp:spPr>
        <a:xfrm>
          <a:off x="6437904" y="1148417"/>
          <a:ext cx="322196" cy="3221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9C0FA-8378-4344-9CF3-10244B3D5FF1}">
      <dsp:nvSpPr>
        <dsp:cNvPr id="0" name=""/>
        <dsp:cNvSpPr/>
      </dsp:nvSpPr>
      <dsp:spPr>
        <a:xfrm>
          <a:off x="6599000" y="1309510"/>
          <a:ext cx="1276628" cy="234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Финансовое планирование</a:t>
          </a:r>
          <a:endParaRPr lang="en-US" sz="1400" kern="1200" baseline="0" dirty="0"/>
        </a:p>
      </dsp:txBody>
      <dsp:txXfrm>
        <a:off x="6599000" y="1309510"/>
        <a:ext cx="1276628" cy="2348084"/>
      </dsp:txXfrm>
    </dsp:sp>
    <dsp:sp modelId="{F1D12B86-9B21-45BD-BEE8-778D0E75C431}">
      <dsp:nvSpPr>
        <dsp:cNvPr id="0" name=""/>
        <dsp:cNvSpPr/>
      </dsp:nvSpPr>
      <dsp:spPr>
        <a:xfrm>
          <a:off x="8095578" y="875207"/>
          <a:ext cx="431621" cy="4316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057D1-5F0F-4F2E-BA0E-B5E3297ED08D}">
      <dsp:nvSpPr>
        <dsp:cNvPr id="0" name=""/>
        <dsp:cNvSpPr/>
      </dsp:nvSpPr>
      <dsp:spPr>
        <a:xfrm>
          <a:off x="8336437" y="1075255"/>
          <a:ext cx="1276628" cy="2724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0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Банковские услуги для МСП</a:t>
          </a:r>
          <a:endParaRPr lang="en-US" sz="1400" kern="1200" baseline="0" dirty="0"/>
        </a:p>
      </dsp:txBody>
      <dsp:txXfrm>
        <a:off x="8336437" y="1075255"/>
        <a:ext cx="1276628" cy="27242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7FE5C-910A-49AF-8685-1A7750DE5133}">
      <dsp:nvSpPr>
        <dsp:cNvPr id="0" name=""/>
        <dsp:cNvSpPr/>
      </dsp:nvSpPr>
      <dsp:spPr>
        <a:xfrm>
          <a:off x="2434" y="0"/>
          <a:ext cx="2442223" cy="81980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Маркетинг, ориентированный на женщин</a:t>
          </a:r>
          <a:endParaRPr lang="en-US" sz="1400" kern="1200" dirty="0"/>
        </a:p>
      </dsp:txBody>
      <dsp:txXfrm>
        <a:off x="2434" y="0"/>
        <a:ext cx="2442223" cy="819809"/>
      </dsp:txXfrm>
    </dsp:sp>
    <dsp:sp modelId="{468F5A60-7C6D-495F-BA9F-98BC81BF25BD}">
      <dsp:nvSpPr>
        <dsp:cNvPr id="0" name=""/>
        <dsp:cNvSpPr/>
      </dsp:nvSpPr>
      <dsp:spPr>
        <a:xfrm>
          <a:off x="1956212" y="0"/>
          <a:ext cx="2442223" cy="8198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персонала и менеджеров банков</a:t>
          </a:r>
          <a:endParaRPr lang="en-US" sz="1400" kern="1200" dirty="0" smtClean="0"/>
        </a:p>
      </dsp:txBody>
      <dsp:txXfrm>
        <a:off x="1956212" y="0"/>
        <a:ext cx="2442223" cy="819809"/>
      </dsp:txXfrm>
    </dsp:sp>
    <dsp:sp modelId="{9574F8FC-F864-41ED-B58B-370B2555E287}">
      <dsp:nvSpPr>
        <dsp:cNvPr id="0" name=""/>
        <dsp:cNvSpPr/>
      </dsp:nvSpPr>
      <dsp:spPr>
        <a:xfrm>
          <a:off x="3909991" y="0"/>
          <a:ext cx="2442223" cy="8198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Оптимизация существующих продуктов</a:t>
          </a:r>
          <a:endParaRPr lang="en-US" sz="1400" kern="1200" dirty="0" smtClean="0"/>
        </a:p>
      </dsp:txBody>
      <dsp:txXfrm>
        <a:off x="3909991" y="0"/>
        <a:ext cx="2442223" cy="819809"/>
      </dsp:txXfrm>
    </dsp:sp>
    <dsp:sp modelId="{25BE60B6-D764-4D65-9A49-DD73A8EE23FF}">
      <dsp:nvSpPr>
        <dsp:cNvPr id="0" name=""/>
        <dsp:cNvSpPr/>
      </dsp:nvSpPr>
      <dsp:spPr>
        <a:xfrm>
          <a:off x="5863769" y="0"/>
          <a:ext cx="2442223" cy="8198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Бизнес-стратегия</a:t>
          </a:r>
          <a:endParaRPr lang="en-US" sz="1400" kern="1200" dirty="0"/>
        </a:p>
      </dsp:txBody>
      <dsp:txXfrm>
        <a:off x="5863769" y="0"/>
        <a:ext cx="2442223" cy="8198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CD60F7-3CBE-4F49-8BB2-A7008868A0D0}">
      <dsp:nvSpPr>
        <dsp:cNvPr id="0" name=""/>
        <dsp:cNvSpPr/>
      </dsp:nvSpPr>
      <dsp:spPr>
        <a:xfrm>
          <a:off x="3616" y="0"/>
          <a:ext cx="1581224" cy="788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Вступление на неосвоенные рынки</a:t>
          </a:r>
          <a:endParaRPr lang="en-US" sz="1400" kern="1200" dirty="0"/>
        </a:p>
      </dsp:txBody>
      <dsp:txXfrm>
        <a:off x="3616" y="0"/>
        <a:ext cx="1581224" cy="788277"/>
      </dsp:txXfrm>
    </dsp:sp>
    <dsp:sp modelId="{A7C53B7B-6E9A-4C95-912E-E7C98B8FCBA6}">
      <dsp:nvSpPr>
        <dsp:cNvPr id="0" name=""/>
        <dsp:cNvSpPr/>
      </dsp:nvSpPr>
      <dsp:spPr>
        <a:xfrm>
          <a:off x="1742963" y="19806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742963" y="198066"/>
        <a:ext cx="335219" cy="392143"/>
      </dsp:txXfrm>
    </dsp:sp>
    <dsp:sp modelId="{61B8C78D-C792-494A-B3B5-10AF2CE5E6A8}">
      <dsp:nvSpPr>
        <dsp:cNvPr id="0" name=""/>
        <dsp:cNvSpPr/>
      </dsp:nvSpPr>
      <dsp:spPr>
        <a:xfrm>
          <a:off x="2217330" y="0"/>
          <a:ext cx="1581224" cy="788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доли рынка</a:t>
          </a:r>
          <a:endParaRPr lang="en-US" sz="1400" kern="1200" dirty="0"/>
        </a:p>
      </dsp:txBody>
      <dsp:txXfrm>
        <a:off x="2217330" y="0"/>
        <a:ext cx="1581224" cy="788277"/>
      </dsp:txXfrm>
    </dsp:sp>
    <dsp:sp modelId="{3743AF9D-F9FE-419E-82CD-ED4109121DB4}">
      <dsp:nvSpPr>
        <dsp:cNvPr id="0" name=""/>
        <dsp:cNvSpPr/>
      </dsp:nvSpPr>
      <dsp:spPr>
        <a:xfrm>
          <a:off x="3956678" y="19806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956678" y="198066"/>
        <a:ext cx="335219" cy="392143"/>
      </dsp:txXfrm>
    </dsp:sp>
    <dsp:sp modelId="{A4DC2C7B-F1BF-4134-B254-106E681CC3AF}">
      <dsp:nvSpPr>
        <dsp:cNvPr id="0" name=""/>
        <dsp:cNvSpPr/>
      </dsp:nvSpPr>
      <dsp:spPr>
        <a:xfrm>
          <a:off x="4431045" y="0"/>
          <a:ext cx="1581224" cy="78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Большая видимость бренда</a:t>
          </a:r>
          <a:endParaRPr lang="en-US" sz="1400" kern="1200" dirty="0"/>
        </a:p>
      </dsp:txBody>
      <dsp:txXfrm>
        <a:off x="4431045" y="0"/>
        <a:ext cx="1581224" cy="788277"/>
      </dsp:txXfrm>
    </dsp:sp>
    <dsp:sp modelId="{C8BC56C3-D845-46AB-85F1-C40AA2FEB716}">
      <dsp:nvSpPr>
        <dsp:cNvPr id="0" name=""/>
        <dsp:cNvSpPr/>
      </dsp:nvSpPr>
      <dsp:spPr>
        <a:xfrm>
          <a:off x="6170392" y="19806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6170392" y="198066"/>
        <a:ext cx="335219" cy="392143"/>
      </dsp:txXfrm>
    </dsp:sp>
    <dsp:sp modelId="{55C86BF8-A36E-42EE-BD39-774660DE6A79}">
      <dsp:nvSpPr>
        <dsp:cNvPr id="0" name=""/>
        <dsp:cNvSpPr/>
      </dsp:nvSpPr>
      <dsp:spPr>
        <a:xfrm>
          <a:off x="6644759" y="0"/>
          <a:ext cx="1581224" cy="788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прибыльности</a:t>
          </a:r>
          <a:endParaRPr lang="en-US" sz="1400" kern="1200" dirty="0"/>
        </a:p>
      </dsp:txBody>
      <dsp:txXfrm>
        <a:off x="6644759" y="0"/>
        <a:ext cx="1581224" cy="78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9338-DCB1-4C82-92D0-AC316CAC65A7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9CC4-2AB1-4393-BAEF-7A9F0A0CE9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lvl="1">
              <a:spcBef>
                <a:spcPct val="40000"/>
              </a:spcBef>
              <a:defRPr/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A4328-621D-4E35-9F43-7FD68D67E4A9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E5B34-F52D-42A4-A441-7BBD547708F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ln/>
        </p:spPr>
      </p:sp>
      <p:sp>
        <p:nvSpPr>
          <p:cNvPr id="605187" name="Rectangle 3"/>
          <p:cNvSpPr>
            <a:spLocks noGrp="1"/>
          </p:cNvSpPr>
          <p:nvPr>
            <p:ph type="body" idx="1"/>
          </p:nvPr>
        </p:nvSpPr>
        <p:spPr>
          <a:xfrm>
            <a:off x="1112529" y="4344420"/>
            <a:ext cx="4632947" cy="23694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514"/>
            <a:fld id="{66367ADC-02E4-4A35-93E9-DA34838F2BB6}" type="slidenum">
              <a:rPr lang="en-US" smtClean="0"/>
              <a:pPr defTabSz="903514"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D15B0-9195-4421-AEA6-8A910EFE6A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CCF64-1645-4642-9844-F3C7F60C094B}" type="slidenum">
              <a:rPr lang="en-US" smtClean="0">
                <a:latin typeface="Times New Roman" charset="0"/>
                <a:cs typeface="Times New Roman" charset="0"/>
              </a:rPr>
              <a:pPr/>
              <a:t>9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5175" cy="3432175"/>
          </a:xfrm>
          <a:prstGeom prst="rect">
            <a:avLst/>
          </a:prstGeo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20" y="4345592"/>
            <a:ext cx="5022367" cy="271697"/>
          </a:xfrm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b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110" y="1370208"/>
            <a:ext cx="6940444" cy="90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03110" y="2461918"/>
            <a:ext cx="6940444" cy="359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434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088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90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110" y="1370208"/>
            <a:ext cx="6940444" cy="90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03110" y="2461918"/>
            <a:ext cx="6940444" cy="359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40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37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20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5815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258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049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555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015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110" y="1370208"/>
            <a:ext cx="6940444" cy="90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003110" y="2461918"/>
            <a:ext cx="6940444" cy="359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cs typeface="Calibri"/>
              </a:defRPr>
            </a:lvl1pPr>
            <a:lvl2pPr marL="285750" indent="-285750"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cs typeface="Calibri"/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86365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232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40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998A5-56F4-C641-8E1F-2D932350FCC3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2E27E-AD68-AE44-B7A1-483FF4521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977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780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90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003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597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011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270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58DC8-4A95-2245-81E8-8929C51E740F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33030"/>
            <a:ext cx="2133600" cy="365125"/>
          </a:xfrm>
          <a:prstGeom prst="rect">
            <a:avLst/>
          </a:prstGeom>
        </p:spPr>
        <p:txBody>
          <a:bodyPr/>
          <a:lstStyle/>
          <a:p>
            <a:fld id="{CF177780-32CB-B54D-BDFF-37A83EDC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693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110" y="1370208"/>
            <a:ext cx="6940444" cy="90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110" y="2461918"/>
            <a:ext cx="6940444" cy="359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07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5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75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9021" y="1370208"/>
            <a:ext cx="6940444" cy="90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49021" y="2461918"/>
            <a:ext cx="6940444" cy="359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8478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63" Type="http://schemas.openxmlformats.org/officeDocument/2006/relationships/oleObject" Target="../embeddings/oleObject4.bin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61" Type="http://schemas.openxmlformats.org/officeDocument/2006/relationships/oleObject" Target="../embeddings/oleObject2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image" Target="../media/image6.jpeg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81.xml"/><Relationship Id="rId117" Type="http://schemas.openxmlformats.org/officeDocument/2006/relationships/oleObject" Target="../embeddings/oleObject9.bin"/><Relationship Id="rId21" Type="http://schemas.openxmlformats.org/officeDocument/2006/relationships/tags" Target="../tags/tag76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63" Type="http://schemas.openxmlformats.org/officeDocument/2006/relationships/tags" Target="../tags/tag118.xml"/><Relationship Id="rId68" Type="http://schemas.openxmlformats.org/officeDocument/2006/relationships/tags" Target="../tags/tag123.xml"/><Relationship Id="rId84" Type="http://schemas.openxmlformats.org/officeDocument/2006/relationships/tags" Target="../tags/tag139.xml"/><Relationship Id="rId89" Type="http://schemas.openxmlformats.org/officeDocument/2006/relationships/tags" Target="../tags/tag144.xml"/><Relationship Id="rId112" Type="http://schemas.openxmlformats.org/officeDocument/2006/relationships/notesSlide" Target="../notesSlides/notesSlide3.xml"/><Relationship Id="rId16" Type="http://schemas.openxmlformats.org/officeDocument/2006/relationships/tags" Target="../tags/tag71.xml"/><Relationship Id="rId107" Type="http://schemas.openxmlformats.org/officeDocument/2006/relationships/tags" Target="../tags/tag162.xml"/><Relationship Id="rId11" Type="http://schemas.openxmlformats.org/officeDocument/2006/relationships/tags" Target="../tags/tag66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53" Type="http://schemas.openxmlformats.org/officeDocument/2006/relationships/tags" Target="../tags/tag108.xml"/><Relationship Id="rId58" Type="http://schemas.openxmlformats.org/officeDocument/2006/relationships/tags" Target="../tags/tag113.xml"/><Relationship Id="rId74" Type="http://schemas.openxmlformats.org/officeDocument/2006/relationships/tags" Target="../tags/tag129.xml"/><Relationship Id="rId79" Type="http://schemas.openxmlformats.org/officeDocument/2006/relationships/tags" Target="../tags/tag134.xml"/><Relationship Id="rId102" Type="http://schemas.openxmlformats.org/officeDocument/2006/relationships/tags" Target="../tags/tag157.xml"/><Relationship Id="rId123" Type="http://schemas.openxmlformats.org/officeDocument/2006/relationships/oleObject" Target="../embeddings/oleObject15.bin"/><Relationship Id="rId128" Type="http://schemas.openxmlformats.org/officeDocument/2006/relationships/oleObject" Target="../embeddings/oleObject20.bin"/><Relationship Id="rId5" Type="http://schemas.openxmlformats.org/officeDocument/2006/relationships/tags" Target="../tags/tag60.xml"/><Relationship Id="rId90" Type="http://schemas.openxmlformats.org/officeDocument/2006/relationships/tags" Target="../tags/tag145.xml"/><Relationship Id="rId95" Type="http://schemas.openxmlformats.org/officeDocument/2006/relationships/tags" Target="../tags/tag150.xml"/><Relationship Id="rId19" Type="http://schemas.openxmlformats.org/officeDocument/2006/relationships/tags" Target="../tags/tag7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tags" Target="../tags/tag111.xml"/><Relationship Id="rId64" Type="http://schemas.openxmlformats.org/officeDocument/2006/relationships/tags" Target="../tags/tag119.xml"/><Relationship Id="rId69" Type="http://schemas.openxmlformats.org/officeDocument/2006/relationships/tags" Target="../tags/tag124.xml"/><Relationship Id="rId77" Type="http://schemas.openxmlformats.org/officeDocument/2006/relationships/tags" Target="../tags/tag132.xml"/><Relationship Id="rId100" Type="http://schemas.openxmlformats.org/officeDocument/2006/relationships/tags" Target="../tags/tag155.xml"/><Relationship Id="rId105" Type="http://schemas.openxmlformats.org/officeDocument/2006/relationships/tags" Target="../tags/tag160.xml"/><Relationship Id="rId113" Type="http://schemas.openxmlformats.org/officeDocument/2006/relationships/oleObject" Target="../embeddings/oleObject5.bin"/><Relationship Id="rId118" Type="http://schemas.openxmlformats.org/officeDocument/2006/relationships/oleObject" Target="../embeddings/oleObject10.bin"/><Relationship Id="rId126" Type="http://schemas.openxmlformats.org/officeDocument/2006/relationships/oleObject" Target="../embeddings/oleObject18.bin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tags" Target="../tags/tag127.xml"/><Relationship Id="rId80" Type="http://schemas.openxmlformats.org/officeDocument/2006/relationships/tags" Target="../tags/tag135.xml"/><Relationship Id="rId85" Type="http://schemas.openxmlformats.org/officeDocument/2006/relationships/tags" Target="../tags/tag140.xml"/><Relationship Id="rId93" Type="http://schemas.openxmlformats.org/officeDocument/2006/relationships/tags" Target="../tags/tag148.xml"/><Relationship Id="rId98" Type="http://schemas.openxmlformats.org/officeDocument/2006/relationships/tags" Target="../tags/tag153.xml"/><Relationship Id="rId121" Type="http://schemas.openxmlformats.org/officeDocument/2006/relationships/oleObject" Target="../embeddings/oleObject13.bin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tags" Target="../tags/tag114.xml"/><Relationship Id="rId67" Type="http://schemas.openxmlformats.org/officeDocument/2006/relationships/tags" Target="../tags/tag122.xml"/><Relationship Id="rId103" Type="http://schemas.openxmlformats.org/officeDocument/2006/relationships/tags" Target="../tags/tag158.xml"/><Relationship Id="rId108" Type="http://schemas.openxmlformats.org/officeDocument/2006/relationships/tags" Target="../tags/tag163.xml"/><Relationship Id="rId116" Type="http://schemas.openxmlformats.org/officeDocument/2006/relationships/oleObject" Target="../embeddings/oleObject8.bin"/><Relationship Id="rId124" Type="http://schemas.openxmlformats.org/officeDocument/2006/relationships/oleObject" Target="../embeddings/oleObject16.bin"/><Relationship Id="rId129" Type="http://schemas.openxmlformats.org/officeDocument/2006/relationships/oleObject" Target="../embeddings/oleObject21.bin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62" Type="http://schemas.openxmlformats.org/officeDocument/2006/relationships/tags" Target="../tags/tag117.xml"/><Relationship Id="rId70" Type="http://schemas.openxmlformats.org/officeDocument/2006/relationships/tags" Target="../tags/tag125.xml"/><Relationship Id="rId75" Type="http://schemas.openxmlformats.org/officeDocument/2006/relationships/tags" Target="../tags/tag130.xml"/><Relationship Id="rId83" Type="http://schemas.openxmlformats.org/officeDocument/2006/relationships/tags" Target="../tags/tag138.xml"/><Relationship Id="rId88" Type="http://schemas.openxmlformats.org/officeDocument/2006/relationships/tags" Target="../tags/tag143.xml"/><Relationship Id="rId91" Type="http://schemas.openxmlformats.org/officeDocument/2006/relationships/tags" Target="../tags/tag146.xml"/><Relationship Id="rId96" Type="http://schemas.openxmlformats.org/officeDocument/2006/relationships/tags" Target="../tags/tag151.xml"/><Relationship Id="rId111" Type="http://schemas.openxmlformats.org/officeDocument/2006/relationships/slideLayout" Target="../slideLayouts/slideLayout2.xml"/><Relationship Id="rId132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112.xml"/><Relationship Id="rId106" Type="http://schemas.openxmlformats.org/officeDocument/2006/relationships/tags" Target="../tags/tag161.xml"/><Relationship Id="rId114" Type="http://schemas.openxmlformats.org/officeDocument/2006/relationships/oleObject" Target="../embeddings/oleObject6.bin"/><Relationship Id="rId119" Type="http://schemas.openxmlformats.org/officeDocument/2006/relationships/oleObject" Target="../embeddings/oleObject11.bin"/><Relationship Id="rId127" Type="http://schemas.openxmlformats.org/officeDocument/2006/relationships/oleObject" Target="../embeddings/oleObject19.bin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60" Type="http://schemas.openxmlformats.org/officeDocument/2006/relationships/tags" Target="../tags/tag115.xml"/><Relationship Id="rId65" Type="http://schemas.openxmlformats.org/officeDocument/2006/relationships/tags" Target="../tags/tag120.xml"/><Relationship Id="rId73" Type="http://schemas.openxmlformats.org/officeDocument/2006/relationships/tags" Target="../tags/tag128.xml"/><Relationship Id="rId78" Type="http://schemas.openxmlformats.org/officeDocument/2006/relationships/tags" Target="../tags/tag133.xml"/><Relationship Id="rId81" Type="http://schemas.openxmlformats.org/officeDocument/2006/relationships/tags" Target="../tags/tag136.xml"/><Relationship Id="rId86" Type="http://schemas.openxmlformats.org/officeDocument/2006/relationships/tags" Target="../tags/tag141.xml"/><Relationship Id="rId94" Type="http://schemas.openxmlformats.org/officeDocument/2006/relationships/tags" Target="../tags/tag149.xml"/><Relationship Id="rId99" Type="http://schemas.openxmlformats.org/officeDocument/2006/relationships/tags" Target="../tags/tag154.xml"/><Relationship Id="rId101" Type="http://schemas.openxmlformats.org/officeDocument/2006/relationships/tags" Target="../tags/tag156.xml"/><Relationship Id="rId122" Type="http://schemas.openxmlformats.org/officeDocument/2006/relationships/oleObject" Target="../embeddings/oleObject14.bin"/><Relationship Id="rId130" Type="http://schemas.openxmlformats.org/officeDocument/2006/relationships/oleObject" Target="../embeddings/oleObject22.bin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9" Type="http://schemas.openxmlformats.org/officeDocument/2006/relationships/tags" Target="../tags/tag94.xml"/><Relationship Id="rId109" Type="http://schemas.openxmlformats.org/officeDocument/2006/relationships/tags" Target="../tags/tag164.xml"/><Relationship Id="rId34" Type="http://schemas.openxmlformats.org/officeDocument/2006/relationships/tags" Target="../tags/tag89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76" Type="http://schemas.openxmlformats.org/officeDocument/2006/relationships/tags" Target="../tags/tag131.xml"/><Relationship Id="rId97" Type="http://schemas.openxmlformats.org/officeDocument/2006/relationships/tags" Target="../tags/tag152.xml"/><Relationship Id="rId104" Type="http://schemas.openxmlformats.org/officeDocument/2006/relationships/tags" Target="../tags/tag159.xml"/><Relationship Id="rId120" Type="http://schemas.openxmlformats.org/officeDocument/2006/relationships/oleObject" Target="../embeddings/oleObject12.bin"/><Relationship Id="rId125" Type="http://schemas.openxmlformats.org/officeDocument/2006/relationships/oleObject" Target="../embeddings/oleObject17.bin"/><Relationship Id="rId7" Type="http://schemas.openxmlformats.org/officeDocument/2006/relationships/tags" Target="../tags/tag62.xml"/><Relationship Id="rId71" Type="http://schemas.openxmlformats.org/officeDocument/2006/relationships/tags" Target="../tags/tag126.xml"/><Relationship Id="rId92" Type="http://schemas.openxmlformats.org/officeDocument/2006/relationships/tags" Target="../tags/tag147.xml"/><Relationship Id="rId2" Type="http://schemas.openxmlformats.org/officeDocument/2006/relationships/tags" Target="../tags/tag57.xml"/><Relationship Id="rId29" Type="http://schemas.openxmlformats.org/officeDocument/2006/relationships/tags" Target="../tags/tag84.xml"/><Relationship Id="rId24" Type="http://schemas.openxmlformats.org/officeDocument/2006/relationships/tags" Target="../tags/tag79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66" Type="http://schemas.openxmlformats.org/officeDocument/2006/relationships/tags" Target="../tags/tag121.xml"/><Relationship Id="rId87" Type="http://schemas.openxmlformats.org/officeDocument/2006/relationships/tags" Target="../tags/tag142.xml"/><Relationship Id="rId110" Type="http://schemas.openxmlformats.org/officeDocument/2006/relationships/tags" Target="../tags/tag165.xml"/><Relationship Id="rId115" Type="http://schemas.openxmlformats.org/officeDocument/2006/relationships/oleObject" Target="../embeddings/oleObject7.bin"/><Relationship Id="rId131" Type="http://schemas.openxmlformats.org/officeDocument/2006/relationships/oleObject" Target="../embeddings/oleObject23.bin"/><Relationship Id="rId61" Type="http://schemas.openxmlformats.org/officeDocument/2006/relationships/tags" Target="../tags/tag116.xml"/><Relationship Id="rId82" Type="http://schemas.openxmlformats.org/officeDocument/2006/relationships/tags" Target="../tags/tag1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image" Target="../media/image6.jpeg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oleObject" Target="../embeddings/oleObject24.bin"/><Relationship Id="rId2" Type="http://schemas.openxmlformats.org/officeDocument/2006/relationships/tags" Target="../tags/tag166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0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6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8.xml"/><Relationship Id="rId9" Type="http://schemas.openxmlformats.org/officeDocument/2006/relationships/tags" Target="../tags/tag1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4281715" y="3904343"/>
            <a:ext cx="4862286" cy="10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smtClean="0"/>
              <a:t>Глобальные вызовы и возможности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ru-RU" sz="9600" dirty="0" smtClean="0"/>
              <a:t>для </a:t>
            </a:r>
            <a:r>
              <a:rPr lang="ru-RU" sz="9600" dirty="0" smtClean="0"/>
              <a:t>финансирования </a:t>
            </a:r>
            <a:r>
              <a:rPr lang="ru-RU" sz="9600" dirty="0" smtClean="0"/>
              <a:t>женщин-предпринимателей</a:t>
            </a:r>
            <a:endParaRPr lang="en-US" sz="9600" dirty="0" smtClean="0"/>
          </a:p>
          <a:p>
            <a:pPr algn="ctr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02769" y="4992984"/>
            <a:ext cx="4152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Мэтью Гамсер</a:t>
            </a:r>
            <a:r>
              <a:rPr lang="en-US" sz="1500" dirty="0" smtClean="0"/>
              <a:t>, </a:t>
            </a:r>
            <a:r>
              <a:rPr lang="ru-RU" sz="1500" dirty="0" smtClean="0"/>
              <a:t>Глава</a:t>
            </a:r>
            <a:endParaRPr lang="en-US" sz="1500" dirty="0" smtClean="0"/>
          </a:p>
          <a:p>
            <a:r>
              <a:rPr lang="ru-RU" sz="1500" smtClean="0"/>
              <a:t>Форума </a:t>
            </a:r>
            <a:r>
              <a:rPr lang="ru-RU" sz="1500" smtClean="0"/>
              <a:t>предприятий малого и среднего бизнеса</a:t>
            </a:r>
            <a:r>
              <a:rPr lang="en-US" sz="1500" smtClean="0"/>
              <a:t>/</a:t>
            </a:r>
            <a:r>
              <a:rPr lang="ru-RU" sz="1500" dirty="0" smtClean="0"/>
              <a:t>Центра по финансовому обслуживанию  женщин</a:t>
            </a:r>
            <a:endParaRPr lang="en-US" sz="1500" dirty="0" smtClean="0"/>
          </a:p>
          <a:p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7234439" y="953503"/>
            <a:ext cx="2010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Москва</a:t>
            </a:r>
            <a:r>
              <a:rPr lang="en-US" sz="1600" dirty="0" smtClean="0">
                <a:solidFill>
                  <a:prstClr val="black"/>
                </a:solidFill>
              </a:rPr>
              <a:t> – </a:t>
            </a:r>
            <a:r>
              <a:rPr lang="ru-RU" sz="1600" dirty="0" smtClean="0">
                <a:solidFill>
                  <a:prstClr val="black"/>
                </a:solidFill>
              </a:rPr>
              <a:t>май</a:t>
            </a:r>
            <a:r>
              <a:rPr lang="en-US" sz="1600" dirty="0" smtClean="0">
                <a:solidFill>
                  <a:prstClr val="black"/>
                </a:solidFill>
              </a:rPr>
              <a:t> 2013</a:t>
            </a:r>
            <a:r>
              <a:rPr lang="ru-RU" sz="1600" dirty="0" smtClean="0">
                <a:solidFill>
                  <a:prstClr val="black"/>
                </a:solidFill>
              </a:rPr>
              <a:t> г.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6374" y="0"/>
            <a:ext cx="6467179" cy="9023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Дальнейшие шаги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18857" y="2993190"/>
            <a:ext cx="81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Lucida Sans Unicode"/>
              </a:rPr>
              <a:t>и</a:t>
            </a:r>
            <a:endParaRPr lang="en-US" sz="2400" dirty="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376" y="845533"/>
            <a:ext cx="835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Вероятность и стратегии договорных отношений и стратегии, основанные на операциях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2990849"/>
            <a:ext cx="3790950" cy="32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7" y="1587460"/>
            <a:ext cx="2962844" cy="167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205033" y="1484761"/>
            <a:ext cx="5422445" cy="387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Неотъемлемая часть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Форума по финансовому обслуживанию малого и среднего предпринимательства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Виртуальная платформа для обмена знаниями и продвижения методов наиболее успешной практики в сфере доступа женщин к финансовому обслуживанию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продвижение сотрудничества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успешные бизнес-модели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новости об исследованиях, информация о данных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акцент на цели Подгруппы G20 по финансированию малого и среднего предпринимательства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Ускорение расширения доступа к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финансовым услугам для женщин,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владеющих малым и средним бизнесом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19087" y="36576"/>
            <a:ext cx="5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такое Центр по финансовому обслуживанию  женщин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9409" y="3176694"/>
            <a:ext cx="3920018" cy="291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70005" y="4206240"/>
            <a:ext cx="2799164" cy="2154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Вызовы и возможности для женщин-владельцев компаний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7479" y="4767073"/>
            <a:ext cx="9805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и </a:t>
            </a:r>
            <a:endParaRPr lang="en-US" sz="9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</a:t>
            </a:r>
            <a:endParaRPr lang="en-US" sz="9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Новости и События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089" y="4930404"/>
            <a:ext cx="63671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</a:t>
            </a:r>
            <a:endParaRPr lang="ru-RU" sz="9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588" y="4847661"/>
            <a:ext cx="95144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и бизнес-модели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4883" y="5634326"/>
            <a:ext cx="17331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Преодоление рубежа управления рисками при банковском обслуживании МСП Мандипом Вохрой, главой Отдела рисков при банковском обслуживании МСП – Африка, Ближний Восток и Пакистан</a:t>
            </a:r>
            <a:endParaRPr lang="ru-RU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5888" y="5690083"/>
            <a:ext cx="1475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65000"/>
                  </a:schemeClr>
                </a:solidFill>
              </a:rPr>
              <a:t>Форум по финансовому обслуживанию МСП: Каково сравнительно преимущество местных банков по сравнению с иностранными е банками когда дело доходит до кредитования МСП?</a:t>
            </a:r>
            <a:endParaRPr lang="ru-RU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8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030" name="think-cell Slide" r:id="rId60" imgW="360" imgH="360" progId="">
              <p:embed/>
            </p:oleObj>
          </a:graphicData>
        </a:graphic>
      </p:graphicFrame>
      <p:sp>
        <p:nvSpPr>
          <p:cNvPr id="5127" name="Rectangle 21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200" dirty="0">
              <a:cs typeface="Arial" charset="0"/>
            </a:endParaRPr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944108"/>
            <a:ext cx="8763000" cy="417146"/>
          </a:xfrm>
        </p:spPr>
        <p:txBody>
          <a:bodyPr>
            <a:noAutofit/>
          </a:bodyPr>
          <a:lstStyle/>
          <a:p>
            <a:r>
              <a:rPr lang="ru-RU" sz="1300" dirty="0" smtClean="0"/>
              <a:t>Существует 29-35 тысяч официальных и 101-124 тысячи неофициальных мелких, малых и средних предприятий с, по крайней мере, одним владельцем женского пола в развивающихся странах, что составляет </a:t>
            </a:r>
            <a:r>
              <a:rPr lang="en-US" sz="1300" b="1" dirty="0" smtClean="0">
                <a:solidFill>
                  <a:srgbClr val="7030A0"/>
                </a:solidFill>
              </a:rPr>
              <a:t>32-39%</a:t>
            </a:r>
            <a:r>
              <a:rPr lang="en-US" sz="1300" dirty="0" smtClean="0"/>
              <a:t> </a:t>
            </a:r>
            <a:r>
              <a:rPr lang="ru-RU" sz="1300" dirty="0" smtClean="0"/>
              <a:t>всех мелких, малых и средних предприятий (ММСП)</a:t>
            </a:r>
            <a:endParaRPr lang="en-US" sz="1300" dirty="0" smtClean="0"/>
          </a:p>
        </p:txBody>
      </p:sp>
      <p:sp>
        <p:nvSpPr>
          <p:cNvPr id="5129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04287" y="6261683"/>
            <a:ext cx="68823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620713" indent="-620713" defTabSz="912813">
              <a:tabLst>
                <a:tab pos="623888" algn="l"/>
              </a:tabLst>
            </a:pPr>
            <a:r>
              <a:rPr lang="ru-RU" sz="900" b="1" dirty="0" smtClean="0">
                <a:solidFill>
                  <a:srgbClr val="000000"/>
                </a:solidFill>
              </a:rPr>
              <a:t>ИСТОЧНИК: База данных по ММСП МакКинси-МФК; Исследование предприятий; МОТ, Отчет о развитии человека; командный анализ</a:t>
            </a:r>
            <a:endParaRPr lang="en-US" sz="900" b="1" dirty="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24097" y="1554822"/>
            <a:ext cx="3580766" cy="575346"/>
            <a:chOff x="863" y="731"/>
            <a:chExt cx="1788" cy="460"/>
          </a:xfrm>
        </p:grpSpPr>
        <p:sp>
          <p:nvSpPr>
            <p:cNvPr id="5198" name="Line 5"/>
            <p:cNvSpPr>
              <a:spLocks noChangeShapeType="1"/>
            </p:cNvSpPr>
            <p:nvPr/>
          </p:nvSpPr>
          <p:spPr bwMode="gray">
            <a:xfrm>
              <a:off x="863" y="1191"/>
              <a:ext cx="17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9" name="Rectangle 8"/>
            <p:cNvSpPr>
              <a:spLocks noChangeArrowheads="1"/>
            </p:cNvSpPr>
            <p:nvPr/>
          </p:nvSpPr>
          <p:spPr bwMode="gray">
            <a:xfrm>
              <a:off x="871" y="731"/>
              <a:ext cx="1780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>
                <a:buClr>
                  <a:schemeClr val="tx2"/>
                </a:buClr>
              </a:pPr>
              <a:r>
                <a:rPr lang="ru-RU" sz="1200" b="1" dirty="0" smtClean="0"/>
                <a:t>Количество официальных и неофициальных ММСП</a:t>
              </a:r>
              <a:r>
                <a:rPr lang="en-US" sz="1200" b="1" dirty="0" smtClean="0"/>
                <a:t> </a:t>
              </a:r>
              <a:r>
                <a:rPr lang="ru-RU" sz="1200" b="1" dirty="0" smtClean="0"/>
                <a:t>с</a:t>
              </a:r>
              <a:r>
                <a:rPr lang="en-US" sz="1200" b="1" dirty="0" smtClean="0"/>
                <a:t>  </a:t>
              </a:r>
              <a:r>
                <a:rPr lang="en-US" sz="1200" b="1" dirty="0"/>
                <a:t>1+ </a:t>
              </a:r>
              <a:r>
                <a:rPr lang="ru-RU" sz="1200" b="1" dirty="0" smtClean="0"/>
                <a:t>владельцем женского пола</a:t>
              </a:r>
              <a:endParaRPr lang="en-US" sz="1200" b="1" dirty="0"/>
            </a:p>
            <a:p>
              <a:pPr defTabSz="912813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</a:rPr>
                <a:t>Млн.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  <p:sp>
        <p:nvSpPr>
          <p:cNvPr id="5197" name="Rectangle 14"/>
          <p:cNvSpPr>
            <a:spLocks noChangeArrowheads="1"/>
          </p:cNvSpPr>
          <p:nvPr/>
        </p:nvSpPr>
        <p:spPr bwMode="gray">
          <a:xfrm>
            <a:off x="5410200" y="1541907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ru-RU" sz="1200" b="1" dirty="0" smtClean="0"/>
              <a:t>Доля ММСП</a:t>
            </a:r>
            <a:r>
              <a:rPr lang="en-US" sz="1200" b="1" dirty="0" smtClean="0"/>
              <a:t> </a:t>
            </a:r>
            <a:r>
              <a:rPr lang="ru-RU" sz="1200" b="1" dirty="0" smtClean="0"/>
              <a:t>с</a:t>
            </a:r>
            <a:r>
              <a:rPr lang="en-US" sz="1200" b="1" dirty="0" smtClean="0"/>
              <a:t>  1+ </a:t>
            </a:r>
            <a:r>
              <a:rPr lang="ru-RU" sz="1200" b="1" dirty="0" smtClean="0"/>
              <a:t>владельцем женского пола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ru-RU" sz="1200" b="1" dirty="0" smtClean="0">
                <a:solidFill>
                  <a:srgbClr val="808080"/>
                </a:solidFill>
              </a:rPr>
              <a:t>Проценты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5123" name="Object 18"/>
          <p:cNvGraphicFramePr>
            <a:graphicFrameLocks/>
          </p:cNvGraphicFramePr>
          <p:nvPr/>
        </p:nvGraphicFramePr>
        <p:xfrm>
          <a:off x="1412424" y="2207704"/>
          <a:ext cx="3481504" cy="2996565"/>
        </p:xfrm>
        <a:graphic>
          <a:graphicData uri="http://schemas.openxmlformats.org/presentationml/2006/ole">
            <p:oleObj spid="_x0000_s1031" name="Chart" r:id="rId61" imgW="3190959" imgH="3800392" progId="MSGraph.Chart.8">
              <p:embed followColorScheme="full"/>
            </p:oleObj>
          </a:graphicData>
        </a:graphic>
      </p:graphicFrame>
      <p:sp useBgFill="1">
        <p:nvSpPr>
          <p:cNvPr id="5138" name="Freeform 104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002621" y="4760595"/>
            <a:ext cx="188379" cy="361993"/>
          </a:xfrm>
          <a:custGeom>
            <a:avLst/>
            <a:gdLst>
              <a:gd name="T0" fmla="*/ 2147483647 w 114"/>
              <a:gd name="T1" fmla="*/ 0 h 289"/>
              <a:gd name="T2" fmla="*/ 2147483647 w 114"/>
              <a:gd name="T3" fmla="*/ 2147483647 h 289"/>
              <a:gd name="T4" fmla="*/ 0 w 114"/>
              <a:gd name="T5" fmla="*/ 2147483647 h 289"/>
              <a:gd name="T6" fmla="*/ 2147483647 w 114"/>
              <a:gd name="T7" fmla="*/ 0 h 289"/>
              <a:gd name="T8" fmla="*/ 2147483647 w 11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"/>
              <a:gd name="T16" fmla="*/ 0 h 289"/>
              <a:gd name="T17" fmla="*/ 114 w 114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" h="289">
                <a:moveTo>
                  <a:pt x="113" y="0"/>
                </a:moveTo>
                <a:lnTo>
                  <a:pt x="36" y="288"/>
                </a:lnTo>
                <a:lnTo>
                  <a:pt x="0" y="288"/>
                </a:lnTo>
                <a:lnTo>
                  <a:pt x="77" y="0"/>
                </a:lnTo>
                <a:lnTo>
                  <a:pt x="113" y="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 useBgFill="1">
        <p:nvSpPr>
          <p:cNvPr id="5139" name="Freeform 104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743733" y="2341354"/>
            <a:ext cx="188379" cy="361993"/>
          </a:xfrm>
          <a:custGeom>
            <a:avLst/>
            <a:gdLst>
              <a:gd name="T0" fmla="*/ 2147483647 w 114"/>
              <a:gd name="T1" fmla="*/ 0 h 289"/>
              <a:gd name="T2" fmla="*/ 2147483647 w 114"/>
              <a:gd name="T3" fmla="*/ 2147483647 h 289"/>
              <a:gd name="T4" fmla="*/ 0 w 114"/>
              <a:gd name="T5" fmla="*/ 2147483647 h 289"/>
              <a:gd name="T6" fmla="*/ 2147483647 w 114"/>
              <a:gd name="T7" fmla="*/ 0 h 289"/>
              <a:gd name="T8" fmla="*/ 2147483647 w 11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"/>
              <a:gd name="T16" fmla="*/ 0 h 289"/>
              <a:gd name="T17" fmla="*/ 114 w 114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" h="289">
                <a:moveTo>
                  <a:pt x="113" y="0"/>
                </a:moveTo>
                <a:lnTo>
                  <a:pt x="36" y="288"/>
                </a:lnTo>
                <a:lnTo>
                  <a:pt x="0" y="288"/>
                </a:lnTo>
                <a:lnTo>
                  <a:pt x="77" y="0"/>
                </a:lnTo>
                <a:lnTo>
                  <a:pt x="113" y="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5142" name="Freeform 103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03820" y="2341354"/>
            <a:ext cx="128292" cy="361993"/>
          </a:xfrm>
          <a:custGeom>
            <a:avLst/>
            <a:gdLst>
              <a:gd name="T0" fmla="*/ 2147483647 w 78"/>
              <a:gd name="T1" fmla="*/ 0 h 289"/>
              <a:gd name="T2" fmla="*/ 0 w 78"/>
              <a:gd name="T3" fmla="*/ 2147483647 h 289"/>
              <a:gd name="T4" fmla="*/ 0 60000 65536"/>
              <a:gd name="T5" fmla="*/ 0 60000 65536"/>
              <a:gd name="T6" fmla="*/ 0 w 78"/>
              <a:gd name="T7" fmla="*/ 0 h 289"/>
              <a:gd name="T8" fmla="*/ 78 w 7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289">
                <a:moveTo>
                  <a:pt x="77" y="0"/>
                </a:moveTo>
                <a:lnTo>
                  <a:pt x="0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5143" name="Freeform 103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745082" y="2341354"/>
            <a:ext cx="128293" cy="361993"/>
          </a:xfrm>
          <a:custGeom>
            <a:avLst/>
            <a:gdLst>
              <a:gd name="T0" fmla="*/ 2147483647 w 78"/>
              <a:gd name="T1" fmla="*/ 0 h 289"/>
              <a:gd name="T2" fmla="*/ 0 w 78"/>
              <a:gd name="T3" fmla="*/ 2147483647 h 289"/>
              <a:gd name="T4" fmla="*/ 0 60000 65536"/>
              <a:gd name="T5" fmla="*/ 0 60000 65536"/>
              <a:gd name="T6" fmla="*/ 0 w 78"/>
              <a:gd name="T7" fmla="*/ 0 h 289"/>
              <a:gd name="T8" fmla="*/ 78 w 7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289">
                <a:moveTo>
                  <a:pt x="77" y="0"/>
                </a:moveTo>
                <a:lnTo>
                  <a:pt x="0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5148" name="Rectangle 8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724400" y="4848987"/>
            <a:ext cx="620350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130-159</a:t>
            </a:r>
          </a:p>
        </p:txBody>
      </p:sp>
      <p:sp>
        <p:nvSpPr>
          <p:cNvPr id="5149" name="Rectangle 8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752600" y="4848987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29-35</a:t>
            </a:r>
          </a:p>
        </p:txBody>
      </p:sp>
      <p:sp>
        <p:nvSpPr>
          <p:cNvPr id="5151" name="Rectangle 3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61477" y="4282059"/>
            <a:ext cx="979243" cy="2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Средний Восток</a:t>
            </a:r>
          </a:p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 и Северная Африка</a:t>
            </a:r>
            <a:endParaRPr lang="en-US" sz="1200" dirty="0">
              <a:cs typeface="Arial" charset="0"/>
            </a:endParaRPr>
          </a:p>
        </p:txBody>
      </p:sp>
      <p:sp>
        <p:nvSpPr>
          <p:cNvPr id="5152" name="Rectangle 5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912024" y="4467987"/>
            <a:ext cx="269576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1-</a:t>
            </a:r>
            <a:fld id="{310D78D0-8840-4963-8B34-D6D2ABC2FA61}" type="datetime'''''''''''''''''''''''2'''''''''''''''''''''''''">
              <a:rPr lang="en-US" sz="1200">
                <a:cs typeface="Arial" charset="0"/>
              </a:rPr>
              <a:pPr defTabSz="912813">
                <a:buClr>
                  <a:schemeClr val="tx2"/>
                </a:buClr>
              </a:pPr>
              <a:t>2</a:t>
            </a:fld>
            <a:endParaRPr lang="en-US" sz="1200" dirty="0">
              <a:cs typeface="Arial" charset="0"/>
            </a:endParaRPr>
          </a:p>
        </p:txBody>
      </p:sp>
      <p:sp>
        <p:nvSpPr>
          <p:cNvPr id="5153" name="Rectangle 7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54842" y="4699635"/>
            <a:ext cx="1274803" cy="2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Итого</a:t>
            </a:r>
            <a:endParaRPr lang="en-US" sz="1200" dirty="0">
              <a:cs typeface="Arial" charset="0"/>
            </a:endParaRPr>
          </a:p>
          <a:p>
            <a:pPr defTabSz="912813">
              <a:buClr>
                <a:schemeClr val="tx2"/>
              </a:buClr>
            </a:pPr>
            <a:r>
              <a:rPr lang="en-US" sz="1200" dirty="0" smtClean="0">
                <a:cs typeface="Arial" charset="0"/>
              </a:rPr>
              <a:t>(</a:t>
            </a:r>
            <a:r>
              <a:rPr lang="ru-RU" sz="1200" dirty="0" smtClean="0">
                <a:cs typeface="Arial" charset="0"/>
              </a:rPr>
              <a:t>за пределами </a:t>
            </a:r>
          </a:p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высокого дохода</a:t>
            </a:r>
            <a:r>
              <a:rPr lang="en-US" sz="1200" dirty="0" smtClean="0">
                <a:cs typeface="Arial" charset="0"/>
              </a:rPr>
              <a:t>)</a:t>
            </a:r>
            <a:endParaRPr lang="en-US" sz="1200" dirty="0">
              <a:cs typeface="Arial" charset="0"/>
            </a:endParaRPr>
          </a:p>
        </p:txBody>
      </p:sp>
      <p:sp>
        <p:nvSpPr>
          <p:cNvPr id="5154" name="Rectangle 103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772357" y="4455795"/>
            <a:ext cx="126668" cy="14479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fld id="{44CD311C-451E-4BF1-85BB-27ED682007F6}" type="datetime'1'''''''''''''''''''''''''''''''">
              <a:rPr lang="en-US" sz="1200">
                <a:solidFill>
                  <a:schemeClr val="bg1"/>
                </a:solidFill>
                <a:cs typeface="Arial" charset="0"/>
              </a:rPr>
              <a:pPr algn="ctr" defTabSz="912813">
                <a:buClr>
                  <a:schemeClr val="tx2"/>
                </a:buClr>
              </a:pPr>
              <a:t>1</a:t>
            </a:fld>
            <a:endParaRPr 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55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78408" y="4010473"/>
            <a:ext cx="768129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Южная Азия</a:t>
            </a:r>
            <a:endParaRPr lang="en-US" sz="1200" dirty="0">
              <a:cs typeface="Arial" charset="0"/>
            </a:endParaRPr>
          </a:p>
        </p:txBody>
      </p:sp>
      <p:sp>
        <p:nvSpPr>
          <p:cNvPr id="5156" name="Rectangle 5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759624" y="3998595"/>
            <a:ext cx="269576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fld id="{06CC1DFE-2485-47EE-BBE3-6396A78E55CA}" type="datetime'''''''''''''''''''''5'''''''''''''''''''">
              <a:rPr lang="en-US" sz="1200">
                <a:cs typeface="Arial" charset="0"/>
              </a:rPr>
              <a:pPr defTabSz="912813">
                <a:buClr>
                  <a:schemeClr val="tx2"/>
                </a:buClr>
              </a:pPr>
              <a:t>5</a:t>
            </a:fld>
            <a:r>
              <a:rPr lang="en-US" sz="1200" dirty="0">
                <a:cs typeface="Arial" charset="0"/>
              </a:rPr>
              <a:t>-6</a:t>
            </a:r>
          </a:p>
        </p:txBody>
      </p:sp>
      <p:sp>
        <p:nvSpPr>
          <p:cNvPr id="5157" name="Rectangle 105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621507" y="3998595"/>
            <a:ext cx="128292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fld id="{9117C7EF-6640-4AD9-B0EC-BC9C8560F982}" type="datetime'''''''''''''''''''''''''''''4'">
              <a:rPr lang="en-US" sz="1200">
                <a:solidFill>
                  <a:schemeClr val="bg1"/>
                </a:solidFill>
                <a:cs typeface="Arial" charset="0"/>
              </a:rPr>
              <a:pPr algn="ctr" defTabSz="912813">
                <a:buClr>
                  <a:schemeClr val="tx2"/>
                </a:buClr>
              </a:pPr>
              <a:t>4</a:t>
            </a:fld>
            <a:endParaRPr 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58" name="Rectangle 3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58706" y="3517011"/>
            <a:ext cx="1102664" cy="2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Центральная Азия</a:t>
            </a:r>
          </a:p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 и Восточная Европа</a:t>
            </a:r>
            <a:endParaRPr lang="en-US" sz="1200" dirty="0">
              <a:cs typeface="Arial" charset="0"/>
            </a:endParaRPr>
          </a:p>
        </p:txBody>
      </p:sp>
      <p:sp>
        <p:nvSpPr>
          <p:cNvPr id="5159" name="Rectangle 4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685048" y="3617595"/>
            <a:ext cx="267952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7-8</a:t>
            </a:r>
          </a:p>
        </p:txBody>
      </p:sp>
      <p:sp>
        <p:nvSpPr>
          <p:cNvPr id="5160" name="Rectangle 67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4038600" y="3693795"/>
            <a:ext cx="267953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r"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4-5</a:t>
            </a:r>
          </a:p>
        </p:txBody>
      </p:sp>
      <p:sp>
        <p:nvSpPr>
          <p:cNvPr id="5161" name="Rectangle 60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543757" y="3617595"/>
            <a:ext cx="126668" cy="14479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162" name="Rectangle 2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52400" y="3160395"/>
            <a:ext cx="1383608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Центральная Африка</a:t>
            </a:r>
            <a:endParaRPr lang="en-US" sz="1200" dirty="0">
              <a:cs typeface="Arial" charset="0"/>
            </a:endParaRPr>
          </a:p>
        </p:txBody>
      </p:sp>
      <p:sp>
        <p:nvSpPr>
          <p:cNvPr id="5163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4448965" y="3245425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10-13</a:t>
            </a:r>
          </a:p>
        </p:txBody>
      </p:sp>
      <p:sp>
        <p:nvSpPr>
          <p:cNvPr id="5164" name="Rectangle 37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657600" y="3236595"/>
            <a:ext cx="26795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r"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3-4</a:t>
            </a:r>
          </a:p>
        </p:txBody>
      </p:sp>
      <p:sp>
        <p:nvSpPr>
          <p:cNvPr id="5165" name="Rectangle 605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4170328" y="3245425"/>
            <a:ext cx="269576" cy="14357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7-9</a:t>
            </a:r>
          </a:p>
        </p:txBody>
      </p:sp>
      <p:sp>
        <p:nvSpPr>
          <p:cNvPr id="5166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61696" y="2819019"/>
            <a:ext cx="969499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Латинская Америка</a:t>
            </a:r>
            <a:endParaRPr lang="en-US" sz="1200" dirty="0">
              <a:cs typeface="Arial" charset="0"/>
            </a:endParaRPr>
          </a:p>
        </p:txBody>
      </p:sp>
      <p:sp>
        <p:nvSpPr>
          <p:cNvPr id="5167" name="Rectangle 44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3962400" y="2864425"/>
            <a:ext cx="443340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24-29</a:t>
            </a:r>
          </a:p>
        </p:txBody>
      </p:sp>
      <p:sp>
        <p:nvSpPr>
          <p:cNvPr id="5168" name="Rectangle 37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2895600" y="2855595"/>
            <a:ext cx="267952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6-7</a:t>
            </a:r>
          </a:p>
        </p:txBody>
      </p:sp>
      <p:sp>
        <p:nvSpPr>
          <p:cNvPr id="5169" name="Rectangle 60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3420599" y="2864425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18-22</a:t>
            </a:r>
          </a:p>
        </p:txBody>
      </p:sp>
      <p:sp>
        <p:nvSpPr>
          <p:cNvPr id="5170" name="Rectangle 20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83458" y="2421238"/>
            <a:ext cx="672317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Clr>
                <a:schemeClr val="tx2"/>
              </a:buClr>
            </a:pPr>
            <a:r>
              <a:rPr lang="ru-RU" sz="1200" dirty="0" smtClean="0">
                <a:cs typeface="Arial" charset="0"/>
              </a:rPr>
              <a:t>Восточная Азия</a:t>
            </a:r>
            <a:endParaRPr lang="en-US" sz="1200" dirty="0">
              <a:cs typeface="Arial" charset="0"/>
            </a:endParaRPr>
          </a:p>
        </p:txBody>
      </p:sp>
      <p:sp>
        <p:nvSpPr>
          <p:cNvPr id="5171" name="Rectangle 4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429743" y="2406151"/>
            <a:ext cx="532657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84-102</a:t>
            </a:r>
          </a:p>
        </p:txBody>
      </p:sp>
      <p:sp>
        <p:nvSpPr>
          <p:cNvPr id="5172" name="Rectangle 163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524000" y="2418343"/>
            <a:ext cx="443339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14-17</a:t>
            </a:r>
          </a:p>
        </p:txBody>
      </p:sp>
      <p:sp>
        <p:nvSpPr>
          <p:cNvPr id="5173" name="Rectangle 595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2288712" y="2418343"/>
            <a:ext cx="444963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69-85</a:t>
            </a:r>
          </a:p>
        </p:txBody>
      </p:sp>
      <p:graphicFrame>
        <p:nvGraphicFramePr>
          <p:cNvPr id="5124" name="Object 129"/>
          <p:cNvGraphicFramePr>
            <a:graphicFrameLocks/>
          </p:cNvGraphicFramePr>
          <p:nvPr/>
        </p:nvGraphicFramePr>
        <p:xfrm>
          <a:off x="5199063" y="2232787"/>
          <a:ext cx="1571625" cy="2997200"/>
        </p:xfrm>
        <a:graphic>
          <a:graphicData uri="http://schemas.openxmlformats.org/presentationml/2006/ole">
            <p:oleObj spid="_x0000_s1032" name="Диаграмма" r:id="rId62" imgW="1504849" imgH="3800392" progId="MSGraph.Chart.8">
              <p:embed followColorScheme="full"/>
            </p:oleObj>
          </a:graphicData>
        </a:graphic>
      </p:graphicFrame>
      <p:sp>
        <p:nvSpPr>
          <p:cNvPr id="5174" name="Rectangle 63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6400800" y="4848987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32-39</a:t>
            </a:r>
          </a:p>
        </p:txBody>
      </p:sp>
      <p:sp>
        <p:nvSpPr>
          <p:cNvPr id="5175" name="Rectangle 630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5867400" y="4467987"/>
            <a:ext cx="443339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13-16</a:t>
            </a:r>
          </a:p>
        </p:txBody>
      </p:sp>
      <p:sp>
        <p:nvSpPr>
          <p:cNvPr id="5176" name="Rectangle 626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867400" y="4010787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11-14</a:t>
            </a:r>
          </a:p>
        </p:txBody>
      </p:sp>
      <p:sp>
        <p:nvSpPr>
          <p:cNvPr id="5177" name="Rectangle 624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553200" y="3629787"/>
            <a:ext cx="443339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37-45</a:t>
            </a:r>
          </a:p>
        </p:txBody>
      </p:sp>
      <p:sp>
        <p:nvSpPr>
          <p:cNvPr id="5178" name="Rectangle 620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6228923" y="3248787"/>
            <a:ext cx="443339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25-30</a:t>
            </a:r>
          </a:p>
        </p:txBody>
      </p:sp>
      <p:sp>
        <p:nvSpPr>
          <p:cNvPr id="5179" name="Rectangle 616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6568612" y="2867787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38-46</a:t>
            </a:r>
          </a:p>
        </p:txBody>
      </p:sp>
      <p:sp>
        <p:nvSpPr>
          <p:cNvPr id="5180" name="Rectangle 612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6567060" y="2418343"/>
            <a:ext cx="443340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40-48</a:t>
            </a:r>
          </a:p>
        </p:txBody>
      </p:sp>
      <p:graphicFrame>
        <p:nvGraphicFramePr>
          <p:cNvPr id="5125" name="Object 172"/>
          <p:cNvGraphicFramePr>
            <a:graphicFrameLocks/>
          </p:cNvGraphicFramePr>
          <p:nvPr/>
        </p:nvGraphicFramePr>
        <p:xfrm>
          <a:off x="7060199" y="2233422"/>
          <a:ext cx="1529764" cy="2996565"/>
        </p:xfrm>
        <a:graphic>
          <a:graphicData uri="http://schemas.openxmlformats.org/presentationml/2006/ole">
            <p:oleObj spid="_x0000_s1033" name="Chart" r:id="rId63" imgW="1466816" imgH="3800392" progId="MSGraph.Chart.8">
              <p:embed followColorScheme="full"/>
            </p:oleObj>
          </a:graphicData>
        </a:graphic>
      </p:graphicFrame>
      <p:sp>
        <p:nvSpPr>
          <p:cNvPr id="5181" name="Rectangle 660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165637" y="4857817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32-39</a:t>
            </a:r>
          </a:p>
        </p:txBody>
      </p:sp>
      <p:sp>
        <p:nvSpPr>
          <p:cNvPr id="5182" name="Rectangle 65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7388561" y="4467987"/>
            <a:ext cx="267952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3-4</a:t>
            </a:r>
          </a:p>
        </p:txBody>
      </p:sp>
      <p:sp>
        <p:nvSpPr>
          <p:cNvPr id="5183" name="Rectangle 654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7428247" y="4010787"/>
            <a:ext cx="26795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5-6</a:t>
            </a:r>
          </a:p>
        </p:txBody>
      </p:sp>
      <p:sp>
        <p:nvSpPr>
          <p:cNvPr id="5184" name="Rectangle 652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8062485" y="3629787"/>
            <a:ext cx="443340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31-38</a:t>
            </a:r>
          </a:p>
        </p:txBody>
      </p:sp>
      <p:sp>
        <p:nvSpPr>
          <p:cNvPr id="5185" name="Rectangle 648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944974" y="3248787"/>
            <a:ext cx="444963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26-32</a:t>
            </a:r>
          </a:p>
        </p:txBody>
      </p:sp>
      <p:sp>
        <p:nvSpPr>
          <p:cNvPr id="5186" name="Rectangle 644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510160" y="2794635"/>
            <a:ext cx="443340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48-59</a:t>
            </a:r>
          </a:p>
        </p:txBody>
      </p:sp>
      <p:sp>
        <p:nvSpPr>
          <p:cNvPr id="5187" name="Rectangle 642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8441898" y="2345191"/>
            <a:ext cx="443339" cy="1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defTabSz="912813">
              <a:buClr>
                <a:schemeClr val="tx2"/>
              </a:buClr>
            </a:pPr>
            <a:r>
              <a:rPr lang="en-US" sz="1200" dirty="0">
                <a:cs typeface="Arial" charset="0"/>
              </a:rPr>
              <a:t>45-56</a:t>
            </a:r>
          </a:p>
        </p:txBody>
      </p:sp>
      <p:grpSp>
        <p:nvGrpSpPr>
          <p:cNvPr id="3" name="Group 173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424259" y="1885884"/>
            <a:ext cx="1778229" cy="219903"/>
            <a:chOff x="901" y="518"/>
            <a:chExt cx="1801" cy="556"/>
          </a:xfrm>
        </p:grpSpPr>
        <p:sp>
          <p:nvSpPr>
            <p:cNvPr id="5194" name="Line 174"/>
            <p:cNvSpPr>
              <a:spLocks noChangeShapeType="1"/>
            </p:cNvSpPr>
            <p:nvPr/>
          </p:nvSpPr>
          <p:spPr bwMode="gray">
            <a:xfrm>
              <a:off x="901" y="1074"/>
              <a:ext cx="17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5" name="Rectangle 175"/>
            <p:cNvSpPr>
              <a:spLocks noChangeArrowheads="1"/>
            </p:cNvSpPr>
            <p:nvPr/>
          </p:nvSpPr>
          <p:spPr bwMode="gray">
            <a:xfrm>
              <a:off x="922" y="518"/>
              <a:ext cx="1780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>
                <a:buClr>
                  <a:schemeClr val="tx2"/>
                </a:buClr>
              </a:pPr>
              <a:r>
                <a:rPr lang="ru-RU" sz="1200" dirty="0" smtClean="0"/>
                <a:t>Официальные</a:t>
              </a:r>
              <a:endParaRPr lang="en-US" sz="1200" dirty="0"/>
            </a:p>
          </p:txBody>
        </p:sp>
      </p:grpSp>
      <p:grpSp>
        <p:nvGrpSpPr>
          <p:cNvPr id="4" name="Group 176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7213372" y="1885884"/>
            <a:ext cx="1778228" cy="219903"/>
            <a:chOff x="901" y="1144"/>
            <a:chExt cx="1801" cy="556"/>
          </a:xfrm>
        </p:grpSpPr>
        <p:sp>
          <p:nvSpPr>
            <p:cNvPr id="5192" name="Line 177"/>
            <p:cNvSpPr>
              <a:spLocks noChangeShapeType="1"/>
            </p:cNvSpPr>
            <p:nvPr/>
          </p:nvSpPr>
          <p:spPr bwMode="gray">
            <a:xfrm>
              <a:off x="901" y="1700"/>
              <a:ext cx="17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3" name="Rectangle 178"/>
            <p:cNvSpPr>
              <a:spLocks noChangeArrowheads="1"/>
            </p:cNvSpPr>
            <p:nvPr/>
          </p:nvSpPr>
          <p:spPr bwMode="gray">
            <a:xfrm>
              <a:off x="922" y="1144"/>
              <a:ext cx="1780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>
                <a:buClr>
                  <a:schemeClr val="tx2"/>
                </a:buClr>
              </a:pPr>
              <a:r>
                <a:rPr lang="ru-RU" sz="1200" dirty="0" smtClean="0"/>
                <a:t>Неофициальные</a:t>
              </a:r>
              <a:endParaRPr lang="en-US" sz="1200" dirty="0"/>
            </a:p>
          </p:txBody>
        </p:sp>
      </p:grpSp>
      <p:sp>
        <p:nvSpPr>
          <p:cNvPr id="5191" name="Rectangle 986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1595042" y="5546213"/>
            <a:ext cx="72901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96850" lvl="1" indent="-195263" defTabSz="912813">
              <a:buClr>
                <a:schemeClr val="tx2"/>
              </a:buClr>
              <a:buSzPct val="125000"/>
              <a:buFont typeface="Arial" pitchFamily="34" charset="0"/>
              <a:buChar char="•"/>
            </a:pPr>
            <a:r>
              <a:rPr lang="ru-RU" sz="1400" dirty="0" smtClean="0"/>
              <a:t>Самая большая доля женщин-владельцев ММСП приходится на Восточную Азию</a:t>
            </a:r>
          </a:p>
          <a:p>
            <a:pPr marL="196850" lvl="1" indent="-195263" defTabSz="912813">
              <a:buClr>
                <a:schemeClr val="tx2"/>
              </a:buClr>
              <a:buSzPct val="125000"/>
              <a:buFont typeface="Arial" pitchFamily="34" charset="0"/>
              <a:buChar char="•"/>
            </a:pPr>
            <a:r>
              <a:rPr lang="ru-RU" sz="1400" dirty="0" smtClean="0"/>
              <a:t>Меньше всего женщины-владельцы представлены в Южной Азии и на Среднем Востоке и в Северной Африке</a:t>
            </a:r>
            <a:endParaRPr lang="en-US" sz="1400" dirty="0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4294967295"/>
          </p:nvPr>
        </p:nvSpPr>
        <p:spPr>
          <a:xfrm>
            <a:off x="3632200" y="6435725"/>
            <a:ext cx="1884363" cy="279400"/>
          </a:xfrm>
          <a:prstGeom prst="rect">
            <a:avLst/>
          </a:prstGeom>
        </p:spPr>
        <p:txBody>
          <a:bodyPr/>
          <a:lstStyle/>
          <a:p>
            <a:fld id="{A97218CF-EBB3-4A6C-9D34-7A40F5C51B25}" type="slidenum">
              <a:rPr lang="en-US" smtClean="0"/>
              <a:pPr/>
              <a:t>3</a:t>
            </a:fld>
            <a:endParaRPr lang="en-US" dirty="0"/>
          </a:p>
        </p:txBody>
      </p:sp>
      <p:sp useBgFill="1">
        <p:nvSpPr>
          <p:cNvPr id="86" name="Freeform 1040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4002621" y="4760595"/>
            <a:ext cx="188379" cy="361993"/>
          </a:xfrm>
          <a:custGeom>
            <a:avLst/>
            <a:gdLst>
              <a:gd name="T0" fmla="*/ 2147483647 w 114"/>
              <a:gd name="T1" fmla="*/ 0 h 289"/>
              <a:gd name="T2" fmla="*/ 2147483647 w 114"/>
              <a:gd name="T3" fmla="*/ 2147483647 h 289"/>
              <a:gd name="T4" fmla="*/ 0 w 114"/>
              <a:gd name="T5" fmla="*/ 2147483647 h 289"/>
              <a:gd name="T6" fmla="*/ 2147483647 w 114"/>
              <a:gd name="T7" fmla="*/ 0 h 289"/>
              <a:gd name="T8" fmla="*/ 2147483647 w 11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"/>
              <a:gd name="T16" fmla="*/ 0 h 289"/>
              <a:gd name="T17" fmla="*/ 114 w 114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" h="289">
                <a:moveTo>
                  <a:pt x="113" y="0"/>
                </a:moveTo>
                <a:lnTo>
                  <a:pt x="36" y="288"/>
                </a:lnTo>
                <a:lnTo>
                  <a:pt x="0" y="288"/>
                </a:lnTo>
                <a:lnTo>
                  <a:pt x="77" y="0"/>
                </a:lnTo>
                <a:lnTo>
                  <a:pt x="113" y="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87" name="Freeform 1039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4062708" y="4760595"/>
            <a:ext cx="128292" cy="361993"/>
          </a:xfrm>
          <a:custGeom>
            <a:avLst/>
            <a:gdLst>
              <a:gd name="T0" fmla="*/ 2147483647 w 78"/>
              <a:gd name="T1" fmla="*/ 0 h 289"/>
              <a:gd name="T2" fmla="*/ 0 w 78"/>
              <a:gd name="T3" fmla="*/ 2147483647 h 289"/>
              <a:gd name="T4" fmla="*/ 0 60000 65536"/>
              <a:gd name="T5" fmla="*/ 0 60000 65536"/>
              <a:gd name="T6" fmla="*/ 0 w 78"/>
              <a:gd name="T7" fmla="*/ 0 h 289"/>
              <a:gd name="T8" fmla="*/ 78 w 7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289">
                <a:moveTo>
                  <a:pt x="77" y="0"/>
                </a:moveTo>
                <a:lnTo>
                  <a:pt x="0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88" name="Freeform 1038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4003970" y="4760595"/>
            <a:ext cx="128293" cy="361993"/>
          </a:xfrm>
          <a:custGeom>
            <a:avLst/>
            <a:gdLst>
              <a:gd name="T0" fmla="*/ 2147483647 w 78"/>
              <a:gd name="T1" fmla="*/ 0 h 289"/>
              <a:gd name="T2" fmla="*/ 0 w 78"/>
              <a:gd name="T3" fmla="*/ 2147483647 h 289"/>
              <a:gd name="T4" fmla="*/ 0 60000 65536"/>
              <a:gd name="T5" fmla="*/ 0 60000 65536"/>
              <a:gd name="T6" fmla="*/ 0 w 78"/>
              <a:gd name="T7" fmla="*/ 0 h 289"/>
              <a:gd name="T8" fmla="*/ 78 w 7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289">
                <a:moveTo>
                  <a:pt x="77" y="0"/>
                </a:moveTo>
                <a:lnTo>
                  <a:pt x="0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68" name="Rectangle 609"/>
          <p:cNvSpPr>
            <a:spLocks noChangeArrowheads="1"/>
          </p:cNvSpPr>
          <p:nvPr>
            <p:custDataLst>
              <p:tags r:id="rId55"/>
            </p:custDataLst>
          </p:nvPr>
        </p:nvSpPr>
        <p:spPr bwMode="gray">
          <a:xfrm>
            <a:off x="3189650" y="4836795"/>
            <a:ext cx="620350" cy="1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101-124</a:t>
            </a:r>
          </a:p>
        </p:txBody>
      </p:sp>
      <p:sp>
        <p:nvSpPr>
          <p:cNvPr id="69" name="Rectangle 609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4267200" y="3998595"/>
            <a:ext cx="163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 smtClean="0">
                <a:cs typeface="Arial" charset="0"/>
              </a:rPr>
              <a:t>1</a:t>
            </a:r>
            <a:endParaRPr lang="en-US" sz="1200" dirty="0">
              <a:cs typeface="Arial" charset="0"/>
            </a:endParaRPr>
          </a:p>
        </p:txBody>
      </p:sp>
      <p:sp>
        <p:nvSpPr>
          <p:cNvPr id="71" name="Rectangle 609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4419600" y="4455795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437" tIns="0" rIns="19437" bIns="0" anchor="ctr"/>
          <a:lstStyle/>
          <a:p>
            <a:pPr algn="ctr" defTabSz="912813">
              <a:buClr>
                <a:schemeClr val="tx2"/>
              </a:buClr>
            </a:pPr>
            <a:r>
              <a:rPr lang="en-US" sz="1200" dirty="0" smtClean="0">
                <a:cs typeface="Arial" charset="0"/>
              </a:rPr>
              <a:t>1</a:t>
            </a:r>
            <a:endParaRPr lang="en-US" sz="1200" dirty="0">
              <a:cs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49102" y="100965"/>
            <a:ext cx="63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Глобальное представление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Женщины, владеющие мелкими, малыми и средними предприятиями  </a:t>
            </a:r>
            <a:endParaRPr lang="en-US" sz="2000" b="1" dirty="0"/>
          </a:p>
        </p:txBody>
      </p:sp>
      <p:sp>
        <p:nvSpPr>
          <p:cNvPr id="73" name="Oval 72"/>
          <p:cNvSpPr/>
          <p:nvPr/>
        </p:nvSpPr>
        <p:spPr>
          <a:xfrm>
            <a:off x="0" y="3243005"/>
            <a:ext cx="5029200" cy="7796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5199064" y="3385184"/>
            <a:ext cx="3686174" cy="55175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200" y="1599562"/>
            <a:ext cx="8915400" cy="461664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233363" indent="-233363" defTabSz="1005840"/>
            <a:r>
              <a:rPr lang="ru-RU" sz="1400" dirty="0" smtClean="0"/>
              <a:t>Данные от 34 банков-клиентов МФК в 25 странах, охватывающие 6 регионов, показывают, что приблизительно 16% портфелей МСП наших клиентов-банков являются кредитами, выданными женщине-владельцу МСП (когда 51% + принадлежат женщине</a:t>
            </a:r>
            <a:r>
              <a:rPr lang="en-US" sz="1400" dirty="0" smtClean="0"/>
              <a:t>) </a:t>
            </a:r>
          </a:p>
          <a:p>
            <a:pPr marL="233363" indent="-233363" defTabSz="1005840">
              <a:buFont typeface="Wingdings" pitchFamily="2" charset="2"/>
              <a:buChar char="Ø"/>
            </a:pPr>
            <a:endParaRPr lang="en-US" dirty="0" smtClean="0"/>
          </a:p>
          <a:p>
            <a:pPr marL="233363" indent="-233363" defTabSz="1005840">
              <a:buFont typeface="Wingdings" pitchFamily="2" charset="2"/>
              <a:buChar char="Ø"/>
            </a:pPr>
            <a:endParaRPr lang="en-US" dirty="0" smtClean="0"/>
          </a:p>
          <a:p>
            <a:pPr marL="233363" indent="-233363" defTabSz="1005840">
              <a:buFont typeface="Wingdings" pitchFamily="2" charset="2"/>
              <a:buChar char="Ø"/>
            </a:pPr>
            <a:endParaRPr lang="en-US" dirty="0" smtClean="0"/>
          </a:p>
          <a:p>
            <a:pPr marL="233363" indent="-233363" defTabSz="1005840">
              <a:buFont typeface="Wingdings" pitchFamily="2" charset="2"/>
              <a:buChar char="Ø"/>
            </a:pPr>
            <a:endParaRPr lang="en-US" dirty="0" smtClean="0"/>
          </a:p>
          <a:p>
            <a:pPr marL="233363" indent="-233363" defTabSz="1005840"/>
            <a:endParaRPr lang="en-US" dirty="0" smtClean="0"/>
          </a:p>
          <a:p>
            <a:pPr marL="233363" indent="-233363" defTabSz="1005840">
              <a:buFont typeface="Wingdings" pitchFamily="2" charset="2"/>
              <a:buChar char="Ø"/>
            </a:pPr>
            <a:endParaRPr lang="en-US" dirty="0" smtClean="0"/>
          </a:p>
          <a:p>
            <a:pPr marL="233363" indent="-233363" defTabSz="1005840">
              <a:buFont typeface="Wingdings" pitchFamily="2" charset="2"/>
              <a:buChar char="Ø"/>
            </a:pPr>
            <a:endParaRPr lang="en-US" b="1" dirty="0" smtClean="0"/>
          </a:p>
          <a:p>
            <a:pPr marL="233363" indent="-233363" defTabSz="1005840">
              <a:buFont typeface="Wingdings" pitchFamily="2" charset="2"/>
              <a:buChar char="Ø"/>
            </a:pPr>
            <a:endParaRPr lang="en-US" dirty="0" smtClean="0"/>
          </a:p>
          <a:p>
            <a:pPr marL="111125" indent="-111125">
              <a:buFont typeface="Arial" pitchFamily="34" charset="0"/>
              <a:buChar char="•"/>
            </a:pPr>
            <a:endParaRPr lang="en-US" dirty="0" smtClean="0"/>
          </a:p>
          <a:p>
            <a:pPr marL="111125" indent="-111125">
              <a:buFont typeface="Arial" pitchFamily="34" charset="0"/>
              <a:buChar char="•"/>
            </a:pPr>
            <a:endParaRPr lang="en-US" dirty="0" smtClean="0"/>
          </a:p>
          <a:p>
            <a:pPr marL="233363" indent="-233363"/>
            <a:endParaRPr lang="en-US" dirty="0" smtClean="0"/>
          </a:p>
          <a:p>
            <a:pPr marL="233363" indent="-233363"/>
            <a:endParaRPr lang="en-US" dirty="0" smtClean="0"/>
          </a:p>
          <a:p>
            <a:pPr marL="233363" indent="-233363">
              <a:buFont typeface="Wingdings" pitchFamily="2" charset="2"/>
              <a:buChar char="q"/>
            </a:pPr>
            <a:r>
              <a:rPr lang="ru-RU" sz="1200" dirty="0" smtClean="0"/>
              <a:t>Региональные процентные показатели допускают установление минимальных региональных порогов</a:t>
            </a:r>
          </a:p>
          <a:p>
            <a:pPr marL="233363" indent="-233363">
              <a:buFont typeface="Wingdings" pitchFamily="2" charset="2"/>
              <a:buChar char="q"/>
            </a:pPr>
            <a:r>
              <a:rPr lang="ru-RU" sz="1200" dirty="0" smtClean="0"/>
              <a:t>Региональные количества также позволяют регионам точно настроить стратегии МСП и эксплуатационного веса и установить гендерные цели Группы международных данных (IDG3)</a:t>
            </a:r>
            <a:endParaRPr lang="en-US" sz="12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09206"/>
            <a:ext cx="7667625" cy="332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7742583" y="855591"/>
            <a:ext cx="1401417" cy="685800"/>
          </a:xfrm>
          <a:prstGeom prst="rect">
            <a:avLst/>
          </a:prstGeom>
          <a:solidFill>
            <a:srgbClr val="7A983E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tIns="91440" bIns="91440" anchor="ctr"/>
          <a:lstStyle/>
          <a:p>
            <a:pPr marL="177800" indent="-177800" algn="ctr">
              <a:spcBef>
                <a:spcPct val="50000"/>
              </a:spcBef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Определение размера рынка</a:t>
            </a:r>
            <a:r>
              <a:rPr lang="en-US" sz="1100" b="1" dirty="0" smtClean="0">
                <a:solidFill>
                  <a:schemeClr val="bg1"/>
                </a:solidFill>
              </a:rPr>
              <a:t>: </a:t>
            </a:r>
            <a:r>
              <a:rPr lang="ru-RU" sz="1100" b="1" dirty="0" smtClean="0">
                <a:solidFill>
                  <a:schemeClr val="bg1"/>
                </a:solidFill>
              </a:rPr>
              <a:t>Портфельные клиенты МФК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325" y="12788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Основное гендерное исследование МФК относительно портфельных клиентов 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885825" y="939597"/>
            <a:ext cx="6856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14C6D"/>
                </a:solidFill>
              </a:rPr>
              <a:t>Низкий уровень доступа для женщин к финансовому обслуживанию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1525" y="3667124"/>
            <a:ext cx="7277100" cy="47625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99055" y="2568940"/>
            <a:ext cx="881523" cy="369332"/>
          </a:xfrm>
          <a:prstGeom prst="rect">
            <a:avLst/>
          </a:prstGeom>
          <a:solidFill>
            <a:srgbClr val="FFC44F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Регион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6897" y="2509206"/>
            <a:ext cx="3466988" cy="461665"/>
          </a:xfrm>
          <a:prstGeom prst="rect">
            <a:avLst/>
          </a:prstGeom>
          <a:solidFill>
            <a:srgbClr val="FFC4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% МСП, управляемых женщинами, в портфелях</a:t>
            </a:r>
          </a:p>
          <a:p>
            <a:pPr algn="ctr"/>
            <a:r>
              <a:rPr lang="ru-RU" sz="1200" b="1" dirty="0" smtClean="0"/>
              <a:t>банков-клиентов МФК</a:t>
            </a:r>
            <a:endParaRPr lang="ru-RU" sz="12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563747" y="2740038"/>
            <a:ext cx="461667" cy="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4397" y="3008451"/>
            <a:ext cx="33083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Восточная Азия и Тихоокеанский регион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16819" y="3359347"/>
            <a:ext cx="378828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dirty="0" smtClean="0"/>
              <a:t>Латинская Америка и страны Карибского бассейна</a:t>
            </a:r>
            <a:endParaRPr lang="ru-RU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1975" y="3747916"/>
            <a:ext cx="19535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Европа и Средняя Азия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4397" y="4130849"/>
            <a:ext cx="17924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Центральная Африка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6126" y="4463678"/>
            <a:ext cx="1135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Южная Азия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73715" y="4834085"/>
            <a:ext cx="30662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Ближневосточная и Северная Африка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94084" y="5211936"/>
            <a:ext cx="7264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 мире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/>
        <p:txBody>
          <a:bodyPr>
            <a:normAutofit/>
          </a:bodyPr>
          <a:lstStyle/>
          <a:p>
            <a:r>
              <a:rPr lang="ru-RU" sz="2000" b="1" dirty="0" smtClean="0"/>
              <a:t>Доступ к кредитам и дефицит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6" name="Content Placeholder 1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04162" name="Object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8149" name="think-cell Slide" r:id="rId113" imgW="360" imgH="360" progId="">
              <p:embed/>
            </p:oleObj>
          </a:graphicData>
        </a:graphic>
      </p:graphicFrame>
      <p:sp>
        <p:nvSpPr>
          <p:cNvPr id="60416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2813">
              <a:lnSpc>
                <a:spcPct val="115000"/>
              </a:lnSpc>
            </a:pPr>
            <a:endParaRPr lang="en-US" dirty="0"/>
          </a:p>
        </p:txBody>
      </p:sp>
      <p:sp>
        <p:nvSpPr>
          <p:cNvPr id="604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06112" y="992569"/>
            <a:ext cx="109538" cy="109537"/>
          </a:xfrm>
          <a:prstGeom prst="rect">
            <a:avLst/>
          </a:prstGeom>
          <a:solidFill>
            <a:srgbClr val="CC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96136" y="1222755"/>
            <a:ext cx="128588" cy="1111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16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79537" y="1004761"/>
            <a:ext cx="109537" cy="109537"/>
          </a:xfrm>
          <a:prstGeom prst="rect">
            <a:avLst/>
          </a:prstGeom>
          <a:solidFill>
            <a:srgbClr val="1AB009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16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75311" y="1234948"/>
            <a:ext cx="109537" cy="1095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16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946933" y="990981"/>
            <a:ext cx="420687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1600" dirty="0" smtClean="0"/>
              <a:t>Не обслуженные</a:t>
            </a:r>
            <a:endParaRPr lang="en-US" sz="1600" dirty="0"/>
          </a:p>
        </p:txBody>
      </p:sp>
      <p:sp>
        <p:nvSpPr>
          <p:cNvPr id="60417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944717" y="1221169"/>
            <a:ext cx="60325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1600" dirty="0" smtClean="0"/>
              <a:t>Недообслуженные</a:t>
            </a:r>
            <a:endParaRPr lang="en-US" sz="1600" dirty="0"/>
          </a:p>
        </p:txBody>
      </p:sp>
      <p:sp>
        <p:nvSpPr>
          <p:cNvPr id="60417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974481" y="1003173"/>
            <a:ext cx="531813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1600" dirty="0" smtClean="0"/>
              <a:t>Хорошо обслуженные</a:t>
            </a:r>
            <a:endParaRPr lang="en-US" sz="1600" dirty="0"/>
          </a:p>
        </p:txBody>
      </p:sp>
      <p:sp>
        <p:nvSpPr>
          <p:cNvPr id="60417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992423" y="1233361"/>
            <a:ext cx="8509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1600" dirty="0" smtClean="0"/>
              <a:t>Не нуждаются в кредите</a:t>
            </a:r>
            <a:endParaRPr lang="en-US" sz="1600" dirty="0"/>
          </a:p>
        </p:txBody>
      </p:sp>
      <p:sp>
        <p:nvSpPr>
          <p:cNvPr id="60417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885825" y="1949450"/>
            <a:ext cx="7400925" cy="3614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174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09650" y="2628900"/>
            <a:ext cx="1012825" cy="12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877888">
              <a:lnSpc>
                <a:spcPct val="90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900" b="1" dirty="0" smtClean="0"/>
              <a:t>Латинская Америка</a:t>
            </a:r>
            <a:endParaRPr lang="en-US" sz="900" b="1" baseline="30000" dirty="0"/>
          </a:p>
        </p:txBody>
      </p:sp>
      <p:sp>
        <p:nvSpPr>
          <p:cNvPr id="604175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009650" y="3165857"/>
            <a:ext cx="1074012" cy="12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77888">
              <a:lnSpc>
                <a:spcPct val="90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900" b="1" dirty="0" smtClean="0"/>
              <a:t>Центральная Африка</a:t>
            </a:r>
            <a:endParaRPr lang="en-US" sz="900" b="1" dirty="0"/>
          </a:p>
        </p:txBody>
      </p:sp>
      <p:graphicFrame>
        <p:nvGraphicFramePr>
          <p:cNvPr id="604176" name="Object 16"/>
          <p:cNvGraphicFramePr>
            <a:graphicFrameLocks/>
          </p:cNvGraphicFramePr>
          <p:nvPr/>
        </p:nvGraphicFramePr>
        <p:xfrm>
          <a:off x="2087563" y="1949450"/>
          <a:ext cx="1914525" cy="914400"/>
        </p:xfrm>
        <a:graphic>
          <a:graphicData uri="http://schemas.openxmlformats.org/presentationml/2006/ole">
            <p:oleObj spid="_x0000_s48150" name="Chart" r:id="rId114" imgW="1914576" imgH="914299" progId="MSGraph.Chart.8">
              <p:embed followColorScheme="full"/>
            </p:oleObj>
          </a:graphicData>
        </a:graphic>
      </p:graphicFrame>
      <p:sp>
        <p:nvSpPr>
          <p:cNvPr id="60417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 flipV="1">
            <a:off x="3411538" y="2308225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178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547938" y="213836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53-65</a:t>
            </a:r>
          </a:p>
        </p:txBody>
      </p:sp>
      <p:sp>
        <p:nvSpPr>
          <p:cNvPr id="604179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162300" y="2138363"/>
            <a:ext cx="250825" cy="157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8-10</a:t>
            </a:r>
          </a:p>
        </p:txBody>
      </p:sp>
      <p:sp>
        <p:nvSpPr>
          <p:cNvPr id="604180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316288" y="2355850"/>
            <a:ext cx="1905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5-6</a:t>
            </a:r>
          </a:p>
        </p:txBody>
      </p:sp>
      <p:sp>
        <p:nvSpPr>
          <p:cNvPr id="604181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509963" y="213836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23-29</a:t>
            </a:r>
          </a:p>
        </p:txBody>
      </p:sp>
      <p:graphicFrame>
        <p:nvGraphicFramePr>
          <p:cNvPr id="604182" name="Object 22"/>
          <p:cNvGraphicFramePr>
            <a:graphicFrameLocks/>
          </p:cNvGraphicFramePr>
          <p:nvPr/>
        </p:nvGraphicFramePr>
        <p:xfrm>
          <a:off x="4279900" y="1914525"/>
          <a:ext cx="1914525" cy="914400"/>
        </p:xfrm>
        <a:graphic>
          <a:graphicData uri="http://schemas.openxmlformats.org/presentationml/2006/ole">
            <p:oleObj spid="_x0000_s48151" name="Chart" r:id="rId115" imgW="1914576" imgH="914299" progId="MSGraph.Chart.8">
              <p:embed followColorScheme="full"/>
            </p:oleObj>
          </a:graphicData>
        </a:graphic>
      </p:graphicFrame>
      <p:sp>
        <p:nvSpPr>
          <p:cNvPr id="60418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492625" y="21034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27-33</a:t>
            </a:r>
          </a:p>
        </p:txBody>
      </p:sp>
      <p:sp>
        <p:nvSpPr>
          <p:cNvPr id="604184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4972050" y="210343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23-28</a:t>
            </a:r>
          </a:p>
        </p:txBody>
      </p:sp>
      <p:sp>
        <p:nvSpPr>
          <p:cNvPr id="604185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292725" y="2103438"/>
            <a:ext cx="336550" cy="157162"/>
          </a:xfrm>
          <a:prstGeom prst="rect">
            <a:avLst/>
          </a:prstGeom>
          <a:solidFill>
            <a:srgbClr val="1AB00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12-15</a:t>
            </a:r>
          </a:p>
        </p:txBody>
      </p:sp>
      <p:sp>
        <p:nvSpPr>
          <p:cNvPr id="604186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664200" y="21034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28-34</a:t>
            </a:r>
          </a:p>
        </p:txBody>
      </p:sp>
      <p:graphicFrame>
        <p:nvGraphicFramePr>
          <p:cNvPr id="604187" name="Object 27"/>
          <p:cNvGraphicFramePr>
            <a:graphicFrameLocks/>
          </p:cNvGraphicFramePr>
          <p:nvPr/>
        </p:nvGraphicFramePr>
        <p:xfrm>
          <a:off x="6281738" y="1914525"/>
          <a:ext cx="1914525" cy="914400"/>
        </p:xfrm>
        <a:graphic>
          <a:graphicData uri="http://schemas.openxmlformats.org/presentationml/2006/ole">
            <p:oleObj spid="_x0000_s48152" name="Chart" r:id="rId116" imgW="1914576" imgH="914299" progId="MSGraph.Chart.8">
              <p:embed followColorScheme="full"/>
            </p:oleObj>
          </a:graphicData>
        </a:graphic>
      </p:graphicFrame>
      <p:sp>
        <p:nvSpPr>
          <p:cNvPr id="604188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437313" y="21034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21-25</a:t>
            </a:r>
          </a:p>
        </p:txBody>
      </p:sp>
      <p:sp>
        <p:nvSpPr>
          <p:cNvPr id="604189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931025" y="210343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31-38</a:t>
            </a:r>
          </a:p>
        </p:txBody>
      </p:sp>
      <p:sp>
        <p:nvSpPr>
          <p:cNvPr id="604190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370763" y="21034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17-21</a:t>
            </a:r>
          </a:p>
        </p:txBody>
      </p:sp>
      <p:sp>
        <p:nvSpPr>
          <p:cNvPr id="604191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727950" y="21034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21-26</a:t>
            </a:r>
          </a:p>
        </p:txBody>
      </p:sp>
      <p:sp>
        <p:nvSpPr>
          <p:cNvPr id="604192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009650" y="3587750"/>
            <a:ext cx="1012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877888">
              <a:lnSpc>
                <a:spcPct val="90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900" b="1" dirty="0" smtClean="0"/>
              <a:t>Центральная Азия и Восточная Европа</a:t>
            </a:r>
            <a:endParaRPr lang="en-US" sz="900" b="1" dirty="0"/>
          </a:p>
        </p:txBody>
      </p:sp>
      <p:sp>
        <p:nvSpPr>
          <p:cNvPr id="604193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009650" y="2174875"/>
            <a:ext cx="1012825" cy="12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877888">
              <a:lnSpc>
                <a:spcPct val="90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900" b="1" dirty="0" smtClean="0"/>
              <a:t>Восточная Азия</a:t>
            </a:r>
            <a:endParaRPr lang="en-US" sz="900" b="1" dirty="0"/>
          </a:p>
        </p:txBody>
      </p:sp>
      <p:sp>
        <p:nvSpPr>
          <p:cNvPr id="604194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1009650" y="4187825"/>
            <a:ext cx="1012825" cy="119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877888">
              <a:lnSpc>
                <a:spcPct val="90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900" b="1" dirty="0" smtClean="0"/>
              <a:t>Южная Азия</a:t>
            </a:r>
            <a:endParaRPr lang="en-US" sz="900" b="1" baseline="30000" dirty="0"/>
          </a:p>
        </p:txBody>
      </p:sp>
      <p:sp>
        <p:nvSpPr>
          <p:cNvPr id="604195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009650" y="4638675"/>
            <a:ext cx="1012825" cy="12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877888">
              <a:lnSpc>
                <a:spcPct val="90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900" b="1" dirty="0" smtClean="0"/>
              <a:t>Ближний Восток и Северная Африка</a:t>
            </a:r>
            <a:endParaRPr lang="en-US" sz="900" b="1" baseline="30000" dirty="0"/>
          </a:p>
        </p:txBody>
      </p:sp>
      <p:graphicFrame>
        <p:nvGraphicFramePr>
          <p:cNvPr id="604196" name="Object 36"/>
          <p:cNvGraphicFramePr>
            <a:graphicFrameLocks/>
          </p:cNvGraphicFramePr>
          <p:nvPr/>
        </p:nvGraphicFramePr>
        <p:xfrm>
          <a:off x="2087563" y="2454275"/>
          <a:ext cx="1914525" cy="914400"/>
        </p:xfrm>
        <a:graphic>
          <a:graphicData uri="http://schemas.openxmlformats.org/presentationml/2006/ole">
            <p:oleObj spid="_x0000_s48153" name="Chart" r:id="rId117" imgW="1914576" imgH="914299" progId="MSGraph.Chart.8">
              <p:embed followColorScheme="full"/>
            </p:oleObj>
          </a:graphicData>
        </a:graphic>
      </p:graphicFrame>
      <p:sp>
        <p:nvSpPr>
          <p:cNvPr id="604197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gray">
          <a:xfrm flipV="1">
            <a:off x="3435350" y="2813050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198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2185988" y="2643188"/>
            <a:ext cx="336550" cy="15716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14-17</a:t>
            </a:r>
          </a:p>
        </p:txBody>
      </p:sp>
      <p:sp>
        <p:nvSpPr>
          <p:cNvPr id="604199" name="Rectangle 39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2736850" y="264318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43-53</a:t>
            </a:r>
          </a:p>
        </p:txBody>
      </p:sp>
      <p:sp>
        <p:nvSpPr>
          <p:cNvPr id="604200" name="Rectangle 40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3279775" y="2860675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15-18</a:t>
            </a:r>
          </a:p>
        </p:txBody>
      </p:sp>
      <p:sp>
        <p:nvSpPr>
          <p:cNvPr id="604201" name="Rectangle 41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3567113" y="264318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18-22</a:t>
            </a:r>
          </a:p>
        </p:txBody>
      </p:sp>
      <p:graphicFrame>
        <p:nvGraphicFramePr>
          <p:cNvPr id="604202" name="Object 42"/>
          <p:cNvGraphicFramePr>
            <a:graphicFrameLocks/>
          </p:cNvGraphicFramePr>
          <p:nvPr/>
        </p:nvGraphicFramePr>
        <p:xfrm>
          <a:off x="4279900" y="2454275"/>
          <a:ext cx="1914525" cy="914400"/>
        </p:xfrm>
        <a:graphic>
          <a:graphicData uri="http://schemas.openxmlformats.org/presentationml/2006/ole">
            <p:oleObj spid="_x0000_s48154" name="Chart" r:id="rId118" imgW="1914576" imgH="914299" progId="MSGraph.Chart.8">
              <p:embed followColorScheme="full"/>
            </p:oleObj>
          </a:graphicData>
        </a:graphic>
      </p:graphicFrame>
      <p:sp>
        <p:nvSpPr>
          <p:cNvPr id="604203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gray">
          <a:xfrm flipV="1">
            <a:off x="5999163" y="2813050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04" name="Rectangle 44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344988" y="2643188"/>
            <a:ext cx="336550" cy="15716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11-13</a:t>
            </a:r>
          </a:p>
        </p:txBody>
      </p:sp>
      <p:sp>
        <p:nvSpPr>
          <p:cNvPr id="604205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4972050" y="264318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55-68</a:t>
            </a:r>
          </a:p>
        </p:txBody>
      </p:sp>
      <p:sp>
        <p:nvSpPr>
          <p:cNvPr id="604206" name="Rectangle 46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5607050" y="2643188"/>
            <a:ext cx="336550" cy="157162"/>
          </a:xfrm>
          <a:prstGeom prst="rect">
            <a:avLst/>
          </a:prstGeom>
          <a:solidFill>
            <a:srgbClr val="1AB00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14-17</a:t>
            </a:r>
          </a:p>
        </p:txBody>
      </p:sp>
      <p:sp>
        <p:nvSpPr>
          <p:cNvPr id="604207" name="Rectangle 47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5843588" y="2860675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10-12</a:t>
            </a:r>
          </a:p>
        </p:txBody>
      </p:sp>
      <p:graphicFrame>
        <p:nvGraphicFramePr>
          <p:cNvPr id="604208" name="Object 48"/>
          <p:cNvGraphicFramePr>
            <a:graphicFrameLocks/>
          </p:cNvGraphicFramePr>
          <p:nvPr/>
        </p:nvGraphicFramePr>
        <p:xfrm>
          <a:off x="6281738" y="2454275"/>
          <a:ext cx="1914525" cy="914400"/>
        </p:xfrm>
        <a:graphic>
          <a:graphicData uri="http://schemas.openxmlformats.org/presentationml/2006/ole">
            <p:oleObj spid="_x0000_s48155" name="Chart" r:id="rId119" imgW="1914576" imgH="914299" progId="MSGraph.Chart.8">
              <p:embed followColorScheme="full"/>
            </p:oleObj>
          </a:graphicData>
        </a:graphic>
      </p:graphicFrame>
      <p:sp>
        <p:nvSpPr>
          <p:cNvPr id="604294" name="Line 13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7991475" y="2813050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10" name="Rectangle 50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6400800" y="2643188"/>
            <a:ext cx="95250" cy="15716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04211" name="Rectangle 51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6902450" y="264318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62-76</a:t>
            </a:r>
          </a:p>
        </p:txBody>
      </p:sp>
      <p:sp>
        <p:nvSpPr>
          <p:cNvPr id="604212" name="Rectangle 52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7594600" y="2643188"/>
            <a:ext cx="336550" cy="157162"/>
          </a:xfrm>
          <a:prstGeom prst="rect">
            <a:avLst/>
          </a:prstGeom>
          <a:solidFill>
            <a:srgbClr val="1AB00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14-17</a:t>
            </a:r>
          </a:p>
        </p:txBody>
      </p:sp>
      <p:sp>
        <p:nvSpPr>
          <p:cNvPr id="604213" name="Rectangle 53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835900" y="2860675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11-13</a:t>
            </a:r>
          </a:p>
        </p:txBody>
      </p:sp>
      <p:graphicFrame>
        <p:nvGraphicFramePr>
          <p:cNvPr id="604214" name="Object 54"/>
          <p:cNvGraphicFramePr>
            <a:graphicFrameLocks/>
          </p:cNvGraphicFramePr>
          <p:nvPr/>
        </p:nvGraphicFramePr>
        <p:xfrm>
          <a:off x="2087563" y="2955925"/>
          <a:ext cx="1914525" cy="914400"/>
        </p:xfrm>
        <a:graphic>
          <a:graphicData uri="http://schemas.openxmlformats.org/presentationml/2006/ole">
            <p:oleObj spid="_x0000_s48156" name="Chart" r:id="rId120" imgW="1914576" imgH="914299" progId="MSGraph.Chart.8">
              <p:embed followColorScheme="full"/>
            </p:oleObj>
          </a:graphicData>
        </a:graphic>
      </p:graphicFrame>
      <p:sp>
        <p:nvSpPr>
          <p:cNvPr id="604215" name="Line 55"/>
          <p:cNvSpPr>
            <a:spLocks noChangeShapeType="1"/>
          </p:cNvSpPr>
          <p:nvPr>
            <p:custDataLst>
              <p:tags r:id="rId47"/>
            </p:custDataLst>
          </p:nvPr>
        </p:nvSpPr>
        <p:spPr bwMode="gray">
          <a:xfrm flipV="1">
            <a:off x="3621088" y="3314700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16" name="Rectangle 5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2562225" y="31448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55-67</a:t>
            </a:r>
          </a:p>
        </p:txBody>
      </p:sp>
      <p:sp>
        <p:nvSpPr>
          <p:cNvPr id="604217" name="Rectangle 57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3246438" y="314483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18-22</a:t>
            </a:r>
          </a:p>
        </p:txBody>
      </p:sp>
      <p:sp>
        <p:nvSpPr>
          <p:cNvPr id="604218" name="Rectangle 58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3525838" y="3362325"/>
            <a:ext cx="1905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6-7</a:t>
            </a:r>
          </a:p>
        </p:txBody>
      </p:sp>
      <p:sp>
        <p:nvSpPr>
          <p:cNvPr id="604219" name="Rectangle 59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3619500" y="3144838"/>
            <a:ext cx="336550" cy="157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12-14</a:t>
            </a:r>
          </a:p>
        </p:txBody>
      </p:sp>
      <p:graphicFrame>
        <p:nvGraphicFramePr>
          <p:cNvPr id="604220" name="Object 60"/>
          <p:cNvGraphicFramePr>
            <a:graphicFrameLocks/>
          </p:cNvGraphicFramePr>
          <p:nvPr/>
        </p:nvGraphicFramePr>
        <p:xfrm>
          <a:off x="4279900" y="2955925"/>
          <a:ext cx="1914525" cy="914400"/>
        </p:xfrm>
        <a:graphic>
          <a:graphicData uri="http://schemas.openxmlformats.org/presentationml/2006/ole">
            <p:oleObj spid="_x0000_s48157" name="Chart" r:id="rId121" imgW="1914576" imgH="914299" progId="MSGraph.Chart.8">
              <p:embed followColorScheme="full"/>
            </p:oleObj>
          </a:graphicData>
        </a:graphic>
      </p:graphicFrame>
      <p:sp>
        <p:nvSpPr>
          <p:cNvPr id="604221" name="Line 61"/>
          <p:cNvSpPr>
            <a:spLocks noChangeShapeType="1"/>
          </p:cNvSpPr>
          <p:nvPr>
            <p:custDataLst>
              <p:tags r:id="rId52"/>
            </p:custDataLst>
          </p:nvPr>
        </p:nvSpPr>
        <p:spPr bwMode="gray">
          <a:xfrm flipV="1">
            <a:off x="5694363" y="3314700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22" name="Rectangle 62"/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4697413" y="31448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49-59</a:t>
            </a:r>
          </a:p>
        </p:txBody>
      </p:sp>
      <p:sp>
        <p:nvSpPr>
          <p:cNvPr id="604223" name="Rectangle 63"/>
          <p:cNvSpPr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5319713" y="314483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17-21</a:t>
            </a:r>
          </a:p>
        </p:txBody>
      </p:sp>
      <p:sp>
        <p:nvSpPr>
          <p:cNvPr id="604224" name="Rectangle 64"/>
          <p:cNvSpPr>
            <a:spLocks noChangeArrowheads="1"/>
          </p:cNvSpPr>
          <p:nvPr>
            <p:custDataLst>
              <p:tags r:id="rId55"/>
            </p:custDataLst>
          </p:nvPr>
        </p:nvSpPr>
        <p:spPr bwMode="gray">
          <a:xfrm>
            <a:off x="5599113" y="3362325"/>
            <a:ext cx="1905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7-8</a:t>
            </a:r>
          </a:p>
        </p:txBody>
      </p:sp>
      <p:sp>
        <p:nvSpPr>
          <p:cNvPr id="604225" name="Rectangle 65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5754688" y="31448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18-22</a:t>
            </a:r>
          </a:p>
        </p:txBody>
      </p:sp>
      <p:graphicFrame>
        <p:nvGraphicFramePr>
          <p:cNvPr id="604226" name="Object 66"/>
          <p:cNvGraphicFramePr>
            <a:graphicFrameLocks/>
          </p:cNvGraphicFramePr>
          <p:nvPr/>
        </p:nvGraphicFramePr>
        <p:xfrm>
          <a:off x="6281738" y="2955925"/>
          <a:ext cx="1914525" cy="914400"/>
        </p:xfrm>
        <a:graphic>
          <a:graphicData uri="http://schemas.openxmlformats.org/presentationml/2006/ole">
            <p:oleObj spid="_x0000_s48158" name="Chart" r:id="rId122" imgW="1914576" imgH="914299" progId="MSGraph.Chart.8">
              <p:embed followColorScheme="full"/>
            </p:oleObj>
          </a:graphicData>
        </a:graphic>
      </p:graphicFrame>
      <p:sp>
        <p:nvSpPr>
          <p:cNvPr id="604227" name="Line 67"/>
          <p:cNvSpPr>
            <a:spLocks noChangeShapeType="1"/>
          </p:cNvSpPr>
          <p:nvPr>
            <p:custDataLst>
              <p:tags r:id="rId57"/>
            </p:custDataLst>
          </p:nvPr>
        </p:nvSpPr>
        <p:spPr bwMode="gray">
          <a:xfrm flipV="1">
            <a:off x="7620000" y="3314700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28" name="Rectangle 68"/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6470650" y="31448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24-30</a:t>
            </a:r>
          </a:p>
        </p:txBody>
      </p:sp>
      <p:sp>
        <p:nvSpPr>
          <p:cNvPr id="604229" name="Rectangle 69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7016750" y="3144838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33-40</a:t>
            </a:r>
          </a:p>
        </p:txBody>
      </p:sp>
      <p:sp>
        <p:nvSpPr>
          <p:cNvPr id="604230" name="Rectangle 70"/>
          <p:cNvSpPr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7464425" y="3362325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15-18</a:t>
            </a:r>
          </a:p>
        </p:txBody>
      </p:sp>
      <p:sp>
        <p:nvSpPr>
          <p:cNvPr id="604231" name="Rectangle 71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7756525" y="3144838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18-22</a:t>
            </a:r>
          </a:p>
        </p:txBody>
      </p:sp>
      <p:graphicFrame>
        <p:nvGraphicFramePr>
          <p:cNvPr id="604232" name="Object 72"/>
          <p:cNvGraphicFramePr>
            <a:graphicFrameLocks/>
          </p:cNvGraphicFramePr>
          <p:nvPr/>
        </p:nvGraphicFramePr>
        <p:xfrm>
          <a:off x="2087563" y="3460750"/>
          <a:ext cx="1914525" cy="914400"/>
        </p:xfrm>
        <a:graphic>
          <a:graphicData uri="http://schemas.openxmlformats.org/presentationml/2006/ole">
            <p:oleObj spid="_x0000_s48159" name="Chart" r:id="rId123" imgW="1914576" imgH="914299" progId="MSGraph.Chart.8">
              <p:embed followColorScheme="full"/>
            </p:oleObj>
          </a:graphicData>
        </a:graphic>
      </p:graphicFrame>
      <p:sp>
        <p:nvSpPr>
          <p:cNvPr id="604233" name="Rectangle 73"/>
          <p:cNvSpPr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2214563" y="364966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17-21</a:t>
            </a:r>
          </a:p>
        </p:txBody>
      </p:sp>
      <p:sp>
        <p:nvSpPr>
          <p:cNvPr id="604234" name="Rectangle 74"/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2717800" y="3649663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35-43</a:t>
            </a:r>
          </a:p>
        </p:txBody>
      </p:sp>
      <p:sp>
        <p:nvSpPr>
          <p:cNvPr id="604235" name="Rectangle 75"/>
          <p:cNvSpPr>
            <a:spLocks noChangeArrowheads="1"/>
          </p:cNvSpPr>
          <p:nvPr>
            <p:custDataLst>
              <p:tags r:id="rId64"/>
            </p:custDataLst>
          </p:nvPr>
        </p:nvSpPr>
        <p:spPr bwMode="gray">
          <a:xfrm>
            <a:off x="3152775" y="3649663"/>
            <a:ext cx="336550" cy="157162"/>
          </a:xfrm>
          <a:prstGeom prst="rect">
            <a:avLst/>
          </a:prstGeom>
          <a:solidFill>
            <a:srgbClr val="1AB00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13-16</a:t>
            </a:r>
          </a:p>
        </p:txBody>
      </p:sp>
      <p:sp>
        <p:nvSpPr>
          <p:cNvPr id="604236" name="Rectangle 76"/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3500438" y="364966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24-30</a:t>
            </a:r>
          </a:p>
        </p:txBody>
      </p:sp>
      <p:graphicFrame>
        <p:nvGraphicFramePr>
          <p:cNvPr id="604237" name="Object 77"/>
          <p:cNvGraphicFramePr>
            <a:graphicFrameLocks/>
          </p:cNvGraphicFramePr>
          <p:nvPr/>
        </p:nvGraphicFramePr>
        <p:xfrm>
          <a:off x="4279900" y="3460750"/>
          <a:ext cx="1914525" cy="914400"/>
        </p:xfrm>
        <a:graphic>
          <a:graphicData uri="http://schemas.openxmlformats.org/presentationml/2006/ole">
            <p:oleObj spid="_x0000_s48160" name="Chart" r:id="rId124" imgW="1914576" imgH="914299" progId="MSGraph.Chart.8">
              <p:embed followColorScheme="full"/>
            </p:oleObj>
          </a:graphicData>
        </a:graphic>
      </p:graphicFrame>
      <p:sp>
        <p:nvSpPr>
          <p:cNvPr id="604238" name="Rectangle 78"/>
          <p:cNvSpPr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4468813" y="364966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24-30</a:t>
            </a:r>
          </a:p>
        </p:txBody>
      </p:sp>
      <p:sp>
        <p:nvSpPr>
          <p:cNvPr id="604239" name="Rectangle 79"/>
          <p:cNvSpPr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4991100" y="3649663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31-37</a:t>
            </a:r>
          </a:p>
        </p:txBody>
      </p:sp>
      <p:sp>
        <p:nvSpPr>
          <p:cNvPr id="604240" name="Rectangle 80"/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5383213" y="3649663"/>
            <a:ext cx="336550" cy="157162"/>
          </a:xfrm>
          <a:prstGeom prst="rect">
            <a:avLst/>
          </a:prstGeom>
          <a:solidFill>
            <a:srgbClr val="1AB00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13-15</a:t>
            </a:r>
          </a:p>
        </p:txBody>
      </p:sp>
      <p:sp>
        <p:nvSpPr>
          <p:cNvPr id="604241" name="Rectangle 81"/>
          <p:cNvSpPr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5711825" y="364966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23-28</a:t>
            </a:r>
          </a:p>
        </p:txBody>
      </p:sp>
      <p:graphicFrame>
        <p:nvGraphicFramePr>
          <p:cNvPr id="604242" name="Object 82"/>
          <p:cNvGraphicFramePr>
            <a:graphicFrameLocks/>
          </p:cNvGraphicFramePr>
          <p:nvPr/>
        </p:nvGraphicFramePr>
        <p:xfrm>
          <a:off x="6281738" y="3460750"/>
          <a:ext cx="1914525" cy="914400"/>
        </p:xfrm>
        <a:graphic>
          <a:graphicData uri="http://schemas.openxmlformats.org/presentationml/2006/ole">
            <p:oleObj spid="_x0000_s48161" name="Chart" r:id="rId125" imgW="1914576" imgH="914299" progId="MSGraph.Chart.8">
              <p:embed followColorScheme="full"/>
            </p:oleObj>
          </a:graphicData>
        </a:graphic>
      </p:graphicFrame>
      <p:sp>
        <p:nvSpPr>
          <p:cNvPr id="604243" name="Rectangle 83"/>
          <p:cNvSpPr>
            <a:spLocks noChangeArrowheads="1"/>
          </p:cNvSpPr>
          <p:nvPr>
            <p:custDataLst>
              <p:tags r:id="rId70"/>
            </p:custDataLst>
          </p:nvPr>
        </p:nvSpPr>
        <p:spPr bwMode="gray">
          <a:xfrm>
            <a:off x="6351588" y="3649663"/>
            <a:ext cx="336550" cy="15716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11-13</a:t>
            </a:r>
          </a:p>
        </p:txBody>
      </p:sp>
      <p:sp>
        <p:nvSpPr>
          <p:cNvPr id="604244" name="Rectangle 84"/>
          <p:cNvSpPr>
            <a:spLocks noChangeArrowheads="1"/>
          </p:cNvSpPr>
          <p:nvPr>
            <p:custDataLst>
              <p:tags r:id="rId71"/>
            </p:custDataLst>
          </p:nvPr>
        </p:nvSpPr>
        <p:spPr bwMode="gray">
          <a:xfrm>
            <a:off x="6869113" y="3649663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43-53</a:t>
            </a:r>
          </a:p>
        </p:txBody>
      </p:sp>
      <p:sp>
        <p:nvSpPr>
          <p:cNvPr id="604245" name="Rectangle 85"/>
          <p:cNvSpPr>
            <a:spLocks noChangeArrowheads="1"/>
          </p:cNvSpPr>
          <p:nvPr>
            <p:custDataLst>
              <p:tags r:id="rId72"/>
            </p:custDataLst>
          </p:nvPr>
        </p:nvSpPr>
        <p:spPr bwMode="gray">
          <a:xfrm>
            <a:off x="7432675" y="364966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19-23</a:t>
            </a:r>
          </a:p>
        </p:txBody>
      </p:sp>
      <p:sp>
        <p:nvSpPr>
          <p:cNvPr id="604246" name="Rectangle 86"/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7766050" y="3649663"/>
            <a:ext cx="336550" cy="157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17-20</a:t>
            </a:r>
          </a:p>
        </p:txBody>
      </p:sp>
      <p:graphicFrame>
        <p:nvGraphicFramePr>
          <p:cNvPr id="604247" name="Object 87"/>
          <p:cNvGraphicFramePr>
            <a:graphicFrameLocks/>
          </p:cNvGraphicFramePr>
          <p:nvPr/>
        </p:nvGraphicFramePr>
        <p:xfrm>
          <a:off x="2087563" y="3962400"/>
          <a:ext cx="1914525" cy="914400"/>
        </p:xfrm>
        <a:graphic>
          <a:graphicData uri="http://schemas.openxmlformats.org/presentationml/2006/ole">
            <p:oleObj spid="_x0000_s48162" name="Chart" r:id="rId126" imgW="1914576" imgH="914299" progId="MSGraph.Chart.8">
              <p:embed followColorScheme="full"/>
            </p:oleObj>
          </a:graphicData>
        </a:graphic>
      </p:graphicFrame>
      <p:sp>
        <p:nvSpPr>
          <p:cNvPr id="604248" name="Line 88"/>
          <p:cNvSpPr>
            <a:spLocks noChangeShapeType="1"/>
          </p:cNvSpPr>
          <p:nvPr>
            <p:custDataLst>
              <p:tags r:id="rId74"/>
            </p:custDataLst>
          </p:nvPr>
        </p:nvSpPr>
        <p:spPr bwMode="gray">
          <a:xfrm flipV="1">
            <a:off x="3006725" y="4321175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49" name="Rectangle 89"/>
          <p:cNvSpPr>
            <a:spLocks noChangeArrowheads="1"/>
          </p:cNvSpPr>
          <p:nvPr>
            <p:custDataLst>
              <p:tags r:id="rId75"/>
            </p:custDataLst>
          </p:nvPr>
        </p:nvSpPr>
        <p:spPr bwMode="gray">
          <a:xfrm>
            <a:off x="2286000" y="415131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25-31</a:t>
            </a:r>
          </a:p>
        </p:txBody>
      </p:sp>
      <p:sp>
        <p:nvSpPr>
          <p:cNvPr id="604250" name="Rectangle 90"/>
          <p:cNvSpPr>
            <a:spLocks noChangeArrowheads="1"/>
          </p:cNvSpPr>
          <p:nvPr>
            <p:custDataLst>
              <p:tags r:id="rId76"/>
            </p:custDataLst>
          </p:nvPr>
        </p:nvSpPr>
        <p:spPr bwMode="gray">
          <a:xfrm>
            <a:off x="2641600" y="4151313"/>
            <a:ext cx="311150" cy="157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11-14</a:t>
            </a:r>
          </a:p>
        </p:txBody>
      </p:sp>
      <p:sp>
        <p:nvSpPr>
          <p:cNvPr id="604251" name="Rectangle 91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2851150" y="4368800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11-14</a:t>
            </a:r>
          </a:p>
        </p:txBody>
      </p:sp>
      <p:sp>
        <p:nvSpPr>
          <p:cNvPr id="604252" name="Rectangle 92"/>
          <p:cNvSpPr>
            <a:spLocks noChangeArrowheads="1"/>
          </p:cNvSpPr>
          <p:nvPr>
            <p:custDataLst>
              <p:tags r:id="rId78"/>
            </p:custDataLst>
          </p:nvPr>
        </p:nvSpPr>
        <p:spPr bwMode="gray">
          <a:xfrm>
            <a:off x="3333750" y="415131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42-52</a:t>
            </a:r>
          </a:p>
        </p:txBody>
      </p:sp>
      <p:graphicFrame>
        <p:nvGraphicFramePr>
          <p:cNvPr id="604253" name="Object 93"/>
          <p:cNvGraphicFramePr>
            <a:graphicFrameLocks/>
          </p:cNvGraphicFramePr>
          <p:nvPr/>
        </p:nvGraphicFramePr>
        <p:xfrm>
          <a:off x="4279900" y="3962400"/>
          <a:ext cx="1914525" cy="914400"/>
        </p:xfrm>
        <a:graphic>
          <a:graphicData uri="http://schemas.openxmlformats.org/presentationml/2006/ole">
            <p:oleObj spid="_x0000_s48163" name="Chart" r:id="rId127" imgW="1914576" imgH="914299" progId="MSGraph.Chart.8">
              <p:embed followColorScheme="full"/>
            </p:oleObj>
          </a:graphicData>
        </a:graphic>
      </p:graphicFrame>
      <p:sp>
        <p:nvSpPr>
          <p:cNvPr id="604254" name="Line 94"/>
          <p:cNvSpPr>
            <a:spLocks noChangeShapeType="1"/>
          </p:cNvSpPr>
          <p:nvPr>
            <p:custDataLst>
              <p:tags r:id="rId79"/>
            </p:custDataLst>
          </p:nvPr>
        </p:nvSpPr>
        <p:spPr bwMode="gray">
          <a:xfrm flipV="1">
            <a:off x="5175250" y="4321175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55" name="Rectangle 95"/>
          <p:cNvSpPr>
            <a:spLocks noChangeArrowheads="1"/>
          </p:cNvSpPr>
          <p:nvPr>
            <p:custDataLst>
              <p:tags r:id="rId80"/>
            </p:custDataLst>
          </p:nvPr>
        </p:nvSpPr>
        <p:spPr bwMode="gray">
          <a:xfrm>
            <a:off x="4445000" y="415131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21-26</a:t>
            </a:r>
          </a:p>
        </p:txBody>
      </p:sp>
      <p:sp>
        <p:nvSpPr>
          <p:cNvPr id="604256" name="Rectangle 96"/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4786313" y="4151313"/>
            <a:ext cx="311150" cy="157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14-17</a:t>
            </a:r>
          </a:p>
        </p:txBody>
      </p:sp>
      <p:sp>
        <p:nvSpPr>
          <p:cNvPr id="604257" name="Rectangle 97"/>
          <p:cNvSpPr>
            <a:spLocks noChangeArrowheads="1"/>
          </p:cNvSpPr>
          <p:nvPr>
            <p:custDataLst>
              <p:tags r:id="rId82"/>
            </p:custDataLst>
          </p:nvPr>
        </p:nvSpPr>
        <p:spPr bwMode="gray">
          <a:xfrm>
            <a:off x="5019675" y="4368800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12-14</a:t>
            </a:r>
          </a:p>
        </p:txBody>
      </p:sp>
      <p:sp>
        <p:nvSpPr>
          <p:cNvPr id="604258" name="Rectangle 98"/>
          <p:cNvSpPr>
            <a:spLocks noChangeArrowheads="1"/>
          </p:cNvSpPr>
          <p:nvPr>
            <p:custDataLst>
              <p:tags r:id="rId83"/>
            </p:custDataLst>
          </p:nvPr>
        </p:nvSpPr>
        <p:spPr bwMode="gray">
          <a:xfrm>
            <a:off x="5516563" y="415131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43-53</a:t>
            </a:r>
          </a:p>
        </p:txBody>
      </p:sp>
      <p:graphicFrame>
        <p:nvGraphicFramePr>
          <p:cNvPr id="604259" name="Object 99"/>
          <p:cNvGraphicFramePr>
            <a:graphicFrameLocks/>
          </p:cNvGraphicFramePr>
          <p:nvPr/>
        </p:nvGraphicFramePr>
        <p:xfrm>
          <a:off x="6281738" y="3962400"/>
          <a:ext cx="1914525" cy="914400"/>
        </p:xfrm>
        <a:graphic>
          <a:graphicData uri="http://schemas.openxmlformats.org/presentationml/2006/ole">
            <p:oleObj spid="_x0000_s48164" name="Chart" r:id="rId128" imgW="1914576" imgH="914299" progId="MSGraph.Chart.8">
              <p:embed followColorScheme="full"/>
            </p:oleObj>
          </a:graphicData>
        </a:graphic>
      </p:graphicFrame>
      <p:sp>
        <p:nvSpPr>
          <p:cNvPr id="604260" name="Line 100"/>
          <p:cNvSpPr>
            <a:spLocks noChangeShapeType="1"/>
          </p:cNvSpPr>
          <p:nvPr>
            <p:custDataLst>
              <p:tags r:id="rId84"/>
            </p:custDataLst>
          </p:nvPr>
        </p:nvSpPr>
        <p:spPr bwMode="gray">
          <a:xfrm flipV="1">
            <a:off x="7367588" y="4321175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61" name="Rectangle 101"/>
          <p:cNvSpPr>
            <a:spLocks noChangeArrowheads="1"/>
          </p:cNvSpPr>
          <p:nvPr>
            <p:custDataLst>
              <p:tags r:id="rId85"/>
            </p:custDataLst>
          </p:nvPr>
        </p:nvSpPr>
        <p:spPr bwMode="gray">
          <a:xfrm>
            <a:off x="6503988" y="415131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27-34</a:t>
            </a:r>
          </a:p>
        </p:txBody>
      </p:sp>
      <p:sp>
        <p:nvSpPr>
          <p:cNvPr id="604262" name="Rectangle 102"/>
          <p:cNvSpPr>
            <a:spLocks noChangeArrowheads="1"/>
          </p:cNvSpPr>
          <p:nvPr>
            <p:custDataLst>
              <p:tags r:id="rId86"/>
            </p:custDataLst>
          </p:nvPr>
        </p:nvSpPr>
        <p:spPr bwMode="gray">
          <a:xfrm>
            <a:off x="6945313" y="4151313"/>
            <a:ext cx="3111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19-23</a:t>
            </a:r>
          </a:p>
        </p:txBody>
      </p:sp>
      <p:sp>
        <p:nvSpPr>
          <p:cNvPr id="604263" name="Rectangle 103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7212013" y="4368800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10-12</a:t>
            </a:r>
          </a:p>
        </p:txBody>
      </p:sp>
      <p:sp>
        <p:nvSpPr>
          <p:cNvPr id="604264" name="Rectangle 104"/>
          <p:cNvSpPr>
            <a:spLocks noChangeArrowheads="1"/>
          </p:cNvSpPr>
          <p:nvPr>
            <p:custDataLst>
              <p:tags r:id="rId88"/>
            </p:custDataLst>
          </p:nvPr>
        </p:nvSpPr>
        <p:spPr bwMode="gray">
          <a:xfrm>
            <a:off x="7608888" y="4151313"/>
            <a:ext cx="3365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34-41</a:t>
            </a:r>
          </a:p>
        </p:txBody>
      </p:sp>
      <p:graphicFrame>
        <p:nvGraphicFramePr>
          <p:cNvPr id="604265" name="Object 105"/>
          <p:cNvGraphicFramePr>
            <a:graphicFrameLocks/>
          </p:cNvGraphicFramePr>
          <p:nvPr/>
        </p:nvGraphicFramePr>
        <p:xfrm>
          <a:off x="2087563" y="4465638"/>
          <a:ext cx="1914525" cy="914400"/>
        </p:xfrm>
        <a:graphic>
          <a:graphicData uri="http://schemas.openxmlformats.org/presentationml/2006/ole">
            <p:oleObj spid="_x0000_s48165" name="Chart" r:id="rId129" imgW="1914576" imgH="914299" progId="MSGraph.Chart.8">
              <p:embed followColorScheme="full"/>
            </p:oleObj>
          </a:graphicData>
        </a:graphic>
      </p:graphicFrame>
      <p:sp>
        <p:nvSpPr>
          <p:cNvPr id="604266" name="Rectangle 106"/>
          <p:cNvSpPr>
            <a:spLocks noChangeArrowheads="1"/>
          </p:cNvSpPr>
          <p:nvPr>
            <p:custDataLst>
              <p:tags r:id="rId89"/>
            </p:custDataLst>
          </p:nvPr>
        </p:nvSpPr>
        <p:spPr bwMode="gray">
          <a:xfrm>
            <a:off x="2219325" y="4654550"/>
            <a:ext cx="3365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18-22</a:t>
            </a:r>
          </a:p>
        </p:txBody>
      </p:sp>
      <p:sp>
        <p:nvSpPr>
          <p:cNvPr id="604267" name="Rectangle 107"/>
          <p:cNvSpPr>
            <a:spLocks noChangeArrowheads="1"/>
          </p:cNvSpPr>
          <p:nvPr>
            <p:custDataLst>
              <p:tags r:id="rId90"/>
            </p:custDataLst>
          </p:nvPr>
        </p:nvSpPr>
        <p:spPr bwMode="gray">
          <a:xfrm>
            <a:off x="2736850" y="4654550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36-44</a:t>
            </a:r>
          </a:p>
        </p:txBody>
      </p:sp>
      <p:sp>
        <p:nvSpPr>
          <p:cNvPr id="604268" name="Rectangle 108"/>
          <p:cNvSpPr>
            <a:spLocks noChangeArrowheads="1"/>
          </p:cNvSpPr>
          <p:nvPr>
            <p:custDataLst>
              <p:tags r:id="rId91"/>
            </p:custDataLst>
          </p:nvPr>
        </p:nvSpPr>
        <p:spPr bwMode="gray">
          <a:xfrm>
            <a:off x="3157538" y="4654550"/>
            <a:ext cx="336550" cy="157163"/>
          </a:xfrm>
          <a:prstGeom prst="rect">
            <a:avLst/>
          </a:prstGeom>
          <a:solidFill>
            <a:srgbClr val="1AB00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10-12</a:t>
            </a:r>
          </a:p>
        </p:txBody>
      </p:sp>
      <p:sp>
        <p:nvSpPr>
          <p:cNvPr id="604269" name="Rectangle 109"/>
          <p:cNvSpPr>
            <a:spLocks noChangeArrowheads="1"/>
          </p:cNvSpPr>
          <p:nvPr>
            <p:custDataLst>
              <p:tags r:id="rId92"/>
            </p:custDataLst>
          </p:nvPr>
        </p:nvSpPr>
        <p:spPr bwMode="gray">
          <a:xfrm>
            <a:off x="3490913" y="4654550"/>
            <a:ext cx="3365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26-31</a:t>
            </a:r>
          </a:p>
        </p:txBody>
      </p:sp>
      <p:graphicFrame>
        <p:nvGraphicFramePr>
          <p:cNvPr id="604270" name="Object 110"/>
          <p:cNvGraphicFramePr>
            <a:graphicFrameLocks/>
          </p:cNvGraphicFramePr>
          <p:nvPr/>
        </p:nvGraphicFramePr>
        <p:xfrm>
          <a:off x="4279900" y="4465638"/>
          <a:ext cx="1914525" cy="914400"/>
        </p:xfrm>
        <a:graphic>
          <a:graphicData uri="http://schemas.openxmlformats.org/presentationml/2006/ole">
            <p:oleObj spid="_x0000_s48166" name="Chart" r:id="rId130" imgW="1914576" imgH="914299" progId="MSGraph.Chart.8">
              <p:embed followColorScheme="full"/>
            </p:oleObj>
          </a:graphicData>
        </a:graphic>
      </p:graphicFrame>
      <p:sp>
        <p:nvSpPr>
          <p:cNvPr id="604271" name="Rectangle 111"/>
          <p:cNvSpPr>
            <a:spLocks noChangeArrowheads="1"/>
          </p:cNvSpPr>
          <p:nvPr>
            <p:custDataLst>
              <p:tags r:id="rId93"/>
            </p:custDataLst>
          </p:nvPr>
        </p:nvSpPr>
        <p:spPr bwMode="gray">
          <a:xfrm>
            <a:off x="4511675" y="4654550"/>
            <a:ext cx="3365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29-35</a:t>
            </a:r>
          </a:p>
        </p:txBody>
      </p:sp>
      <p:sp>
        <p:nvSpPr>
          <p:cNvPr id="604272" name="Rectangle 112"/>
          <p:cNvSpPr>
            <a:spLocks noChangeArrowheads="1"/>
          </p:cNvSpPr>
          <p:nvPr>
            <p:custDataLst>
              <p:tags r:id="rId94"/>
            </p:custDataLst>
          </p:nvPr>
        </p:nvSpPr>
        <p:spPr bwMode="gray">
          <a:xfrm>
            <a:off x="5043488" y="4654550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27-33</a:t>
            </a:r>
          </a:p>
        </p:txBody>
      </p:sp>
      <p:sp>
        <p:nvSpPr>
          <p:cNvPr id="604273" name="Rectangle 113"/>
          <p:cNvSpPr>
            <a:spLocks noChangeArrowheads="1"/>
          </p:cNvSpPr>
          <p:nvPr>
            <p:custDataLst>
              <p:tags r:id="rId95"/>
            </p:custDataLst>
          </p:nvPr>
        </p:nvSpPr>
        <p:spPr bwMode="gray">
          <a:xfrm>
            <a:off x="5416550" y="4654550"/>
            <a:ext cx="203200" cy="157163"/>
          </a:xfrm>
          <a:prstGeom prst="rect">
            <a:avLst/>
          </a:prstGeom>
          <a:solidFill>
            <a:srgbClr val="1AB00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7-9</a:t>
            </a:r>
          </a:p>
        </p:txBody>
      </p:sp>
      <p:sp>
        <p:nvSpPr>
          <p:cNvPr id="604274" name="Rectangle 114"/>
          <p:cNvSpPr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5668963" y="4654550"/>
            <a:ext cx="3365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27-33</a:t>
            </a:r>
          </a:p>
        </p:txBody>
      </p:sp>
      <p:graphicFrame>
        <p:nvGraphicFramePr>
          <p:cNvPr id="604275" name="Object 115"/>
          <p:cNvGraphicFramePr>
            <a:graphicFrameLocks/>
          </p:cNvGraphicFramePr>
          <p:nvPr/>
        </p:nvGraphicFramePr>
        <p:xfrm>
          <a:off x="6281738" y="4465638"/>
          <a:ext cx="1914525" cy="914400"/>
        </p:xfrm>
        <a:graphic>
          <a:graphicData uri="http://schemas.openxmlformats.org/presentationml/2006/ole">
            <p:oleObj spid="_x0000_s48167" name="Chart" r:id="rId131" imgW="1914576" imgH="914299" progId="MSGraph.Chart.8">
              <p:embed followColorScheme="full"/>
            </p:oleObj>
          </a:graphicData>
        </a:graphic>
      </p:graphicFrame>
      <p:sp>
        <p:nvSpPr>
          <p:cNvPr id="604276" name="Line 116"/>
          <p:cNvSpPr>
            <a:spLocks noChangeShapeType="1"/>
          </p:cNvSpPr>
          <p:nvPr>
            <p:custDataLst>
              <p:tags r:id="rId97"/>
            </p:custDataLst>
          </p:nvPr>
        </p:nvSpPr>
        <p:spPr bwMode="gray">
          <a:xfrm flipV="1">
            <a:off x="7715250" y="4824413"/>
            <a:ext cx="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77" name="Rectangle 117"/>
          <p:cNvSpPr>
            <a:spLocks noChangeArrowheads="1"/>
          </p:cNvSpPr>
          <p:nvPr>
            <p:custDataLst>
              <p:tags r:id="rId98"/>
            </p:custDataLst>
          </p:nvPr>
        </p:nvSpPr>
        <p:spPr bwMode="gray">
          <a:xfrm>
            <a:off x="6427788" y="4654550"/>
            <a:ext cx="3365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>
                <a:solidFill>
                  <a:schemeClr val="bg1"/>
                </a:solidFill>
              </a:rPr>
              <a:t>19-24</a:t>
            </a:r>
          </a:p>
        </p:txBody>
      </p:sp>
      <p:sp>
        <p:nvSpPr>
          <p:cNvPr id="604278" name="Rectangle 118"/>
          <p:cNvSpPr>
            <a:spLocks noChangeArrowheads="1"/>
          </p:cNvSpPr>
          <p:nvPr>
            <p:custDataLst>
              <p:tags r:id="rId99"/>
            </p:custDataLst>
          </p:nvPr>
        </p:nvSpPr>
        <p:spPr bwMode="gray">
          <a:xfrm>
            <a:off x="7050088" y="4654550"/>
            <a:ext cx="3111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46-56</a:t>
            </a:r>
          </a:p>
        </p:txBody>
      </p:sp>
      <p:sp>
        <p:nvSpPr>
          <p:cNvPr id="604279" name="Rectangle 119"/>
          <p:cNvSpPr>
            <a:spLocks noChangeArrowheads="1"/>
          </p:cNvSpPr>
          <p:nvPr>
            <p:custDataLst>
              <p:tags r:id="rId100"/>
            </p:custDataLst>
          </p:nvPr>
        </p:nvSpPr>
        <p:spPr bwMode="gray">
          <a:xfrm>
            <a:off x="7589838" y="4872038"/>
            <a:ext cx="2508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dirty="0"/>
              <a:t>9-11</a:t>
            </a:r>
          </a:p>
        </p:txBody>
      </p:sp>
      <p:sp>
        <p:nvSpPr>
          <p:cNvPr id="604280" name="Rectangle 120"/>
          <p:cNvSpPr>
            <a:spLocks noChangeArrowheads="1"/>
          </p:cNvSpPr>
          <p:nvPr>
            <p:custDataLst>
              <p:tags r:id="rId101"/>
            </p:custDataLst>
          </p:nvPr>
        </p:nvSpPr>
        <p:spPr bwMode="gray">
          <a:xfrm>
            <a:off x="7775575" y="4654550"/>
            <a:ext cx="336550" cy="157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288" tIns="0" rIns="14288" bIns="0" anchor="ctr"/>
          <a:lstStyle/>
          <a:p>
            <a:pPr algn="ctr"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en-US" sz="900" b="1" dirty="0"/>
              <a:t>16-20</a:t>
            </a:r>
          </a:p>
        </p:txBody>
      </p:sp>
      <p:sp>
        <p:nvSpPr>
          <p:cNvPr id="604282" name="Rectangle 122"/>
          <p:cNvSpPr>
            <a:spLocks noChangeArrowheads="1"/>
          </p:cNvSpPr>
          <p:nvPr>
            <p:custDataLst>
              <p:tags r:id="rId102"/>
            </p:custDataLst>
          </p:nvPr>
        </p:nvSpPr>
        <p:spPr bwMode="gray">
          <a:xfrm>
            <a:off x="2244725" y="1949450"/>
            <a:ext cx="16589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ru-RU" sz="900" b="1" dirty="0" smtClean="0">
                <a:cs typeface="Times New Roman" pitchFamily="18" charset="0"/>
              </a:rPr>
              <a:t>Мелкие</a:t>
            </a:r>
            <a:endParaRPr lang="en-US" sz="900" b="1" dirty="0">
              <a:cs typeface="Times New Roman" pitchFamily="18" charset="0"/>
            </a:endParaRPr>
          </a:p>
        </p:txBody>
      </p:sp>
      <p:grpSp>
        <p:nvGrpSpPr>
          <p:cNvPr id="3" name="Group 124"/>
          <p:cNvGrpSpPr>
            <a:grpSpLocks/>
          </p:cNvGrpSpPr>
          <p:nvPr>
            <p:custDataLst>
              <p:tags r:id="rId103"/>
            </p:custDataLst>
          </p:nvPr>
        </p:nvGrpSpPr>
        <p:grpSpPr bwMode="auto">
          <a:xfrm>
            <a:off x="4424363" y="1797345"/>
            <a:ext cx="1658937" cy="167979"/>
            <a:chOff x="1923" y="755"/>
            <a:chExt cx="551" cy="130"/>
          </a:xfrm>
        </p:grpSpPr>
        <p:sp>
          <p:nvSpPr>
            <p:cNvPr id="604285" name="Rectangle 125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gray">
            <a:xfrm>
              <a:off x="1923" y="755"/>
              <a:ext cx="55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912813">
                <a:buClr>
                  <a:schemeClr val="tx2"/>
                </a:buClr>
              </a:pPr>
              <a:r>
                <a:rPr lang="ru-RU" sz="900" b="1" dirty="0" smtClean="0">
                  <a:cs typeface="Times New Roman" pitchFamily="18" charset="0"/>
                </a:rPr>
                <a:t>                    Малые</a:t>
              </a:r>
              <a:endParaRPr lang="en-US" sz="900" b="1" dirty="0">
                <a:cs typeface="Times New Roman" pitchFamily="18" charset="0"/>
              </a:endParaRPr>
            </a:p>
          </p:txBody>
        </p:sp>
        <p:sp>
          <p:nvSpPr>
            <p:cNvPr id="604286" name="Line 126"/>
            <p:cNvSpPr>
              <a:spLocks noChangeShapeType="1"/>
            </p:cNvSpPr>
            <p:nvPr/>
          </p:nvSpPr>
          <p:spPr bwMode="gray">
            <a:xfrm>
              <a:off x="1923" y="885"/>
              <a:ext cx="5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152" tIns="73152" rIns="73152" bIns="73152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127"/>
          <p:cNvGrpSpPr>
            <a:grpSpLocks/>
          </p:cNvGrpSpPr>
          <p:nvPr>
            <p:custDataLst>
              <p:tags r:id="rId104"/>
            </p:custDataLst>
          </p:nvPr>
        </p:nvGrpSpPr>
        <p:grpSpPr bwMode="auto">
          <a:xfrm>
            <a:off x="6426200" y="1797345"/>
            <a:ext cx="1658938" cy="167979"/>
            <a:chOff x="2530" y="755"/>
            <a:chExt cx="551" cy="130"/>
          </a:xfrm>
        </p:grpSpPr>
        <p:sp>
          <p:nvSpPr>
            <p:cNvPr id="604288" name="Rectangle 128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gray">
            <a:xfrm>
              <a:off x="2530" y="755"/>
              <a:ext cx="55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912813">
                <a:buClr>
                  <a:schemeClr val="tx2"/>
                </a:buClr>
              </a:pPr>
              <a:r>
                <a:rPr lang="ru-RU" sz="900" b="1" dirty="0" smtClean="0">
                  <a:cs typeface="Times New Roman" pitchFamily="18" charset="0"/>
                </a:rPr>
                <a:t>Средние</a:t>
              </a:r>
              <a:endParaRPr lang="en-US" sz="900" b="1" dirty="0">
                <a:cs typeface="Times New Roman" pitchFamily="18" charset="0"/>
              </a:endParaRPr>
            </a:p>
          </p:txBody>
        </p:sp>
        <p:sp>
          <p:nvSpPr>
            <p:cNvPr id="604289" name="Line 129"/>
            <p:cNvSpPr>
              <a:spLocks noChangeShapeType="1"/>
            </p:cNvSpPr>
            <p:nvPr/>
          </p:nvSpPr>
          <p:spPr bwMode="gray">
            <a:xfrm>
              <a:off x="2530" y="885"/>
              <a:ext cx="5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152" tIns="73152" rIns="73152" bIns="73152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04290" name="Rectangle 130"/>
          <p:cNvSpPr>
            <a:spLocks noChangeArrowheads="1"/>
          </p:cNvSpPr>
          <p:nvPr>
            <p:custDataLst>
              <p:tags r:id="rId105"/>
            </p:custDataLst>
          </p:nvPr>
        </p:nvSpPr>
        <p:spPr bwMode="gray">
          <a:xfrm>
            <a:off x="885825" y="1557338"/>
            <a:ext cx="7400925" cy="157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77888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</a:pPr>
            <a:r>
              <a:rPr lang="ru-RU" sz="900" b="1" dirty="0" smtClean="0"/>
              <a:t>Потребности в кредитовании и доступ для официального МСП по крайней мере с одним владельцем женского пола по региону</a:t>
            </a:r>
            <a:r>
              <a:rPr lang="en-US" sz="900" b="1" baseline="30000" dirty="0" smtClean="0"/>
              <a:t>1</a:t>
            </a:r>
            <a:r>
              <a:rPr lang="en-US" sz="900" b="1" dirty="0"/>
              <a:t>, </a:t>
            </a:r>
            <a:r>
              <a:rPr lang="ru-RU" sz="900" dirty="0" smtClean="0">
                <a:solidFill>
                  <a:srgbClr val="808080"/>
                </a:solidFill>
              </a:rPr>
              <a:t>Процент</a:t>
            </a:r>
            <a:endParaRPr lang="en-US" sz="900" dirty="0">
              <a:solidFill>
                <a:srgbClr val="808080"/>
              </a:solidFill>
            </a:endParaRPr>
          </a:p>
        </p:txBody>
      </p:sp>
      <p:sp>
        <p:nvSpPr>
          <p:cNvPr id="604291" name="Rectangle 131"/>
          <p:cNvSpPr>
            <a:spLocks noChangeArrowheads="1"/>
          </p:cNvSpPr>
          <p:nvPr>
            <p:custDataLst>
              <p:tags r:id="rId106"/>
            </p:custDataLst>
          </p:nvPr>
        </p:nvSpPr>
        <p:spPr bwMode="gray">
          <a:xfrm>
            <a:off x="1504950" y="5187696"/>
            <a:ext cx="6440488" cy="501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201613" lvl="1" indent="-200025">
              <a:spcBef>
                <a:spcPct val="10000"/>
              </a:spcBef>
              <a:buClr>
                <a:srgbClr val="00783C"/>
              </a:buClr>
              <a:buFontTx/>
              <a:buChar char="•"/>
            </a:pPr>
            <a:r>
              <a:rPr lang="ru-RU" sz="800" dirty="0" smtClean="0"/>
              <a:t>Центральная Африка и Восточная Азия демонстрируют самые высокие показатели необслуженных предприятий, которыми владеют женщины</a:t>
            </a:r>
          </a:p>
          <a:p>
            <a:pPr marL="201613" lvl="1" indent="-200025">
              <a:spcBef>
                <a:spcPct val="10000"/>
              </a:spcBef>
              <a:buClr>
                <a:srgbClr val="00783C"/>
              </a:buClr>
              <a:buFontTx/>
              <a:buChar char="•"/>
            </a:pPr>
            <a:r>
              <a:rPr lang="ru-RU" sz="800" dirty="0" smtClean="0"/>
              <a:t>Показатели недообслуживания являются самыми высокими среди средних предприятий, так как большинство из них уже имеют доступ к финансовому обслуживанию</a:t>
            </a:r>
            <a:endParaRPr lang="en-US" sz="800" dirty="0"/>
          </a:p>
        </p:txBody>
      </p:sp>
      <p:sp>
        <p:nvSpPr>
          <p:cNvPr id="604292" name="McK 4. Footnote"/>
          <p:cNvSpPr txBox="1">
            <a:spLocks noChangeArrowheads="1"/>
          </p:cNvSpPr>
          <p:nvPr>
            <p:custDataLst>
              <p:tags r:id="rId107"/>
            </p:custDataLst>
          </p:nvPr>
        </p:nvSpPr>
        <p:spPr bwMode="gray">
          <a:xfrm>
            <a:off x="245574" y="5772150"/>
            <a:ext cx="8721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06363" indent="-106363" defTabSz="912813"/>
            <a:r>
              <a:rPr lang="en-US" sz="1000" dirty="0"/>
              <a:t>1 </a:t>
            </a:r>
            <a:r>
              <a:rPr lang="ru-RU" sz="1000" dirty="0" smtClean="0"/>
              <a:t>Определения (см. приложение): Необслуженный: Не имеет кредита И примененного ИЛИ необходимого кредита; Недообслуженный: Имеет кредит, но доступ к финансовому обслуживанию ограничен (но не обязательно "крупное" или "серьезное" ограничение, которое является отдельным вопросом); Хорошо обслуженный: Имеет кредит И доступ к финансам не ограничен; Не нуждается: Не имеет кредита И не применяет И не нуждается</a:t>
            </a:r>
            <a:endParaRPr lang="en-US" sz="1000" dirty="0"/>
          </a:p>
        </p:txBody>
      </p:sp>
      <p:sp>
        <p:nvSpPr>
          <p:cNvPr id="604293" name="McK 5. Source"/>
          <p:cNvSpPr>
            <a:spLocks noChangeArrowheads="1"/>
          </p:cNvSpPr>
          <p:nvPr>
            <p:custDataLst>
              <p:tags r:id="rId108"/>
            </p:custDataLst>
          </p:nvPr>
        </p:nvSpPr>
        <p:spPr bwMode="gray">
          <a:xfrm>
            <a:off x="239713" y="6153249"/>
            <a:ext cx="70024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622300" indent="-622300" defTabSz="912813">
              <a:tabLst>
                <a:tab pos="625475" algn="l"/>
              </a:tabLst>
            </a:pPr>
            <a:endParaRPr lang="ru-RU" sz="1000" dirty="0" smtClean="0">
              <a:solidFill>
                <a:srgbClr val="000000"/>
              </a:solidFill>
            </a:endParaRPr>
          </a:p>
          <a:p>
            <a:pPr marL="622300" indent="-622300" defTabSz="912813">
              <a:tabLst>
                <a:tab pos="625475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База данных МФК по МСП; Исследование предприятий;  командный анализ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785083" y="3450930"/>
            <a:ext cx="7625492" cy="533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63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36315" y="900605"/>
            <a:ext cx="3820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В ЕЦА</a:t>
            </a:r>
            <a:r>
              <a:rPr lang="en-US" sz="1200" dirty="0" smtClean="0"/>
              <a:t> 50-65% </a:t>
            </a:r>
            <a:r>
              <a:rPr lang="ru-RU" sz="1200" dirty="0" smtClean="0"/>
              <a:t>не обслуживаются</a:t>
            </a:r>
          </a:p>
          <a:p>
            <a:r>
              <a:rPr lang="ru-RU" sz="1200" dirty="0" smtClean="0"/>
              <a:t> или недообслуживаются</a:t>
            </a:r>
            <a:endParaRPr lang="en-US" sz="1200" dirty="0" smtClean="0"/>
          </a:p>
          <a:p>
            <a:r>
              <a:rPr lang="ru-RU" sz="1200" dirty="0" smtClean="0"/>
              <a:t>Расчетный кредитный дефицит</a:t>
            </a:r>
            <a:r>
              <a:rPr lang="en-US" sz="1200" dirty="0" smtClean="0"/>
              <a:t> $40 – $80 </a:t>
            </a:r>
            <a:r>
              <a:rPr lang="ru-RU" sz="1200" dirty="0" smtClean="0"/>
              <a:t>миллиардов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pic>
        <p:nvPicPr>
          <p:cNvPr id="139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132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0354" y="1171575"/>
          <a:ext cx="8875986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500378" y="19049"/>
            <a:ext cx="6686550" cy="7580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Инвестиции</a:t>
            </a:r>
            <a:r>
              <a:rPr lang="ru-RU" sz="2000" b="1" dirty="0" smtClean="0"/>
              <a:t> в женщин-предпринимателей – это хороший бизнес</a:t>
            </a:r>
            <a:endParaRPr lang="en-US" sz="2000" b="1" dirty="0" smtClean="0"/>
          </a:p>
        </p:txBody>
      </p:sp>
      <p:pic>
        <p:nvPicPr>
          <p:cNvPr id="24580" name="Picture 9" descr="Economic-Performance-Gender-FULL_220_23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3839718"/>
            <a:ext cx="29162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03811" y="1192305"/>
            <a:ext cx="213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/>
                </a:solidFill>
              </a:rPr>
              <a:t>Неосвоенный рынок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49637" y="4093698"/>
            <a:ext cx="2672861" cy="18925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300" dirty="0" smtClean="0"/>
              <a:t>В России</a:t>
            </a:r>
            <a:r>
              <a:rPr lang="en-US" sz="1300" dirty="0" smtClean="0"/>
              <a:t> </a:t>
            </a:r>
            <a:r>
              <a:rPr lang="ru-RU" sz="1300" dirty="0" smtClean="0"/>
              <a:t>компании, владельцами которых являются женщины, представляют более чем  </a:t>
            </a:r>
            <a:r>
              <a:rPr lang="en-US" sz="1300" dirty="0" smtClean="0"/>
              <a:t>33% </a:t>
            </a:r>
            <a:r>
              <a:rPr lang="ru-RU" sz="1300" dirty="0" smtClean="0"/>
              <a:t>зарегистрированных фирм, но меньше чем у 10% есть доступ к финансовому обслуживанию коммерческими банками</a:t>
            </a:r>
          </a:p>
          <a:p>
            <a:pPr lvl="0" algn="ctr"/>
            <a:endParaRPr lang="ru-RU" sz="1300" dirty="0" smtClean="0"/>
          </a:p>
          <a:p>
            <a:pPr algn="ctr"/>
            <a:endParaRPr lang="en-US" sz="1300" dirty="0"/>
          </a:p>
        </p:txBody>
      </p:sp>
      <p:pic>
        <p:nvPicPr>
          <p:cNvPr id="9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354" y="185035"/>
            <a:ext cx="1480457" cy="49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-1292772" y="1576547"/>
          <a:ext cx="12438993" cy="379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88" y="95613"/>
            <a:ext cx="6109588" cy="62444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Финансовые продукты для сегмента компаний, владельцами которых являются женщины – возможность для перекрестных продаж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32200" y="6435725"/>
            <a:ext cx="1884363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9D702F-01BB-4DD0-B010-45E4E141C0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3" name="Diagram 22"/>
          <p:cNvGraphicFramePr/>
          <p:nvPr/>
        </p:nvGraphicFramePr>
        <p:xfrm>
          <a:off x="504495" y="942178"/>
          <a:ext cx="8308427" cy="81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504496" y="5118038"/>
          <a:ext cx="8229601" cy="78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133600" y="1085827"/>
            <a:ext cx="6477000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 smtClean="0"/>
              <a:t> </a:t>
            </a:r>
            <a:r>
              <a:rPr lang="ru-RU" sz="1100" dirty="0" smtClean="0"/>
              <a:t>Предоставляет источник дифференцирования рынка на конкурентных рынках МСП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Определяет репутацию в качестве новатора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Вступление и дифференцирование в определенных секторах, где имеет место концентрация, например, сфера розничных продаж, мобильной связи, молодежи, здравоохранения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Создает сильную, основанную на сообществе, защиту и улучшает корпоративную социальную ответственность</a:t>
            </a:r>
            <a:endParaRPr lang="en-US" sz="1100" dirty="0" smtClean="0"/>
          </a:p>
        </p:txBody>
      </p:sp>
      <p:graphicFrame>
        <p:nvGraphicFramePr>
          <p:cNvPr id="28" name="Object 27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5345723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45059" name="think-cell Slide" r:id="rId12" imgW="0" imgH="0" progId="">
              <p:embed/>
            </p:oleObj>
          </a:graphicData>
        </a:graphic>
      </p:graphicFrame>
      <p:sp>
        <p:nvSpPr>
          <p:cNvPr id="57" name="Rectangle 5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14C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kumimoji="0" lang="en-GB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+mn-cs"/>
                <a:sym typeface="Trebuchet MS"/>
              </a:rPr>
              <a:t>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75363" y="179044"/>
            <a:ext cx="5936343" cy="5539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b="1" dirty="0" smtClean="0"/>
              <a:t>Возможности для банков, ориентирующихся на рынок женщин-предпринимателей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33600" y="3164563"/>
            <a:ext cx="6477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 smtClean="0"/>
              <a:t>Клиенты-женщины имеют более сильную предрасположенность сохранять как клиентов-юридических лиц, так и клиентов-частных лиц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Депозиты клиентов-женщин обычно растут более высокими темпами и остаются в Банке дольше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Прирост чистого финансирования как сегмент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1219200"/>
            <a:ext cx="1658371" cy="5580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 smtClean="0"/>
              <a:t>Information</a:t>
            </a:r>
            <a:r>
              <a:rPr lang="en-US" sz="1400" b="1" kern="1200" dirty="0" smtClean="0"/>
              <a:t> Services</a:t>
            </a:r>
            <a:endParaRPr lang="en-US" sz="1400" b="1" kern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133600" y="2201395"/>
            <a:ext cx="6477000" cy="938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 smtClean="0"/>
              <a:t> </a:t>
            </a:r>
            <a:r>
              <a:rPr lang="ru-RU" sz="1100" dirty="0" smtClean="0"/>
              <a:t>По достижении статуса основного банка, идет рост коэффициента перекрестных продаж (в пределах показателя: в 1 и 2 раза) 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Более высокие результаты, полученные по клиенту, и более высокие показатели получения сборов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Хорошая реакция на модель отношений, основанных на управлении, и готовность платить за нее 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Демонстрирует более высокий процент сохранения клиентов по многим клиентам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33600" y="5184493"/>
            <a:ext cx="6477000" cy="90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2"/>
                </a:solidFill>
              </a:rPr>
              <a:t> </a:t>
            </a:r>
            <a:r>
              <a:rPr lang="ru-RU" sz="1050" dirty="0" smtClean="0">
                <a:solidFill>
                  <a:schemeClr val="tx2"/>
                </a:solidFill>
              </a:rPr>
              <a:t>Установив деловые отношения, есть высокая вероятность того, что будет привлечено большинство семейного бюджета  </a:t>
            </a:r>
            <a:endParaRPr lang="en-US" sz="10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tx2"/>
                </a:solidFill>
              </a:rPr>
              <a:t>Высокая защита интересов создает сильные показатели эффективности для бизнеса мужа и личных финансовых схем</a:t>
            </a:r>
            <a:endParaRPr lang="en-US" sz="10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tx2"/>
                </a:solidFill>
              </a:rPr>
              <a:t>До 85% семейных финансовых решений принимаются женщинами на глобальном уровне</a:t>
            </a:r>
            <a:endParaRPr lang="en-US" sz="1050" dirty="0" smtClean="0">
              <a:solidFill>
                <a:schemeClr val="tx2"/>
              </a:solidFill>
            </a:endParaRPr>
          </a:p>
        </p:txBody>
      </p:sp>
      <p:sp>
        <p:nvSpPr>
          <p:cNvPr id="32" name="Pentagon 31"/>
          <p:cNvSpPr/>
          <p:nvPr/>
        </p:nvSpPr>
        <p:spPr bwMode="auto">
          <a:xfrm>
            <a:off x="286771" y="1285220"/>
            <a:ext cx="1676400" cy="609600"/>
          </a:xfrm>
          <a:prstGeom prst="homePlate">
            <a:avLst/>
          </a:prstGeom>
          <a:solidFill>
            <a:srgbClr val="1B587C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63" marR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300" b="1" dirty="0" smtClean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1371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Рост доли рынка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33600" y="4108764"/>
            <a:ext cx="6477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/>
              <a:t>Клиенты-женщины имеют более низкий уровень склонности к риску и в качестве клиентов-юридических лиц, и в качестве клиентов-частных лиц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Компании, управляемые женщинами, опережают компании, управляемые мужчинами, включая новые компании 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Более сильные бизнес-планы могут создать более высокую пропускную способность и сократить затраты на обработку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Уровень неплатежей является или таким же, или лучше, чем у коллег-мужчин в зависимости от рынка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2209800"/>
            <a:ext cx="1658371" cy="5580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dirty="0" smtClean="0"/>
              <a:t>Information</a:t>
            </a:r>
            <a:r>
              <a:rPr lang="en-US" sz="1050" b="1" kern="1200" dirty="0" smtClean="0"/>
              <a:t> Services</a:t>
            </a:r>
            <a:endParaRPr lang="en-US" sz="1050" b="1" kern="1200" dirty="0"/>
          </a:p>
        </p:txBody>
      </p:sp>
      <p:sp>
        <p:nvSpPr>
          <p:cNvPr id="39" name="Pentagon 38"/>
          <p:cNvSpPr/>
          <p:nvPr/>
        </p:nvSpPr>
        <p:spPr bwMode="auto">
          <a:xfrm>
            <a:off x="304800" y="2334768"/>
            <a:ext cx="1676400" cy="609600"/>
          </a:xfrm>
          <a:prstGeom prst="homePlat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63" fontAlgn="base">
              <a:spcAft>
                <a:spcPct val="0"/>
              </a:spcAft>
            </a:pPr>
            <a:endParaRPr lang="en-US" sz="1150" b="1" dirty="0" smtClean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435" y="229803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Рост перекрестных продаж и лояльности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Pentagon 42"/>
          <p:cNvSpPr/>
          <p:nvPr/>
        </p:nvSpPr>
        <p:spPr bwMode="auto">
          <a:xfrm>
            <a:off x="304800" y="3361944"/>
            <a:ext cx="1676400" cy="609600"/>
          </a:xfrm>
          <a:prstGeom prst="homePlat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63" marR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300" b="1" dirty="0" smtClean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858" y="3337405"/>
            <a:ext cx="171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Сильная предрасположенность к сбережениям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Pentagon 54"/>
          <p:cNvSpPr/>
          <p:nvPr/>
        </p:nvSpPr>
        <p:spPr bwMode="auto">
          <a:xfrm>
            <a:off x="304800" y="4343400"/>
            <a:ext cx="1676400" cy="609600"/>
          </a:xfrm>
          <a:prstGeom prst="homePlat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63" marR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200" b="1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9671" y="4269046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Положительное поведение относительно риска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8600" y="5181600"/>
            <a:ext cx="1658371" cy="5580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 smtClean="0"/>
              <a:t>Information</a:t>
            </a:r>
            <a:r>
              <a:rPr lang="en-US" sz="1400" b="1" kern="1200" dirty="0" smtClean="0"/>
              <a:t> Services</a:t>
            </a:r>
            <a:endParaRPr lang="en-US" sz="1400" b="1" kern="1200" dirty="0"/>
          </a:p>
        </p:txBody>
      </p:sp>
      <p:sp>
        <p:nvSpPr>
          <p:cNvPr id="66" name="Pentagon 65"/>
          <p:cNvSpPr/>
          <p:nvPr/>
        </p:nvSpPr>
        <p:spPr bwMode="auto">
          <a:xfrm>
            <a:off x="304800" y="5257800"/>
            <a:ext cx="1676400" cy="609600"/>
          </a:xfrm>
          <a:prstGeom prst="homePlat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63" fontAlgn="base">
              <a:spcAft>
                <a:spcPct val="0"/>
              </a:spcAft>
            </a:pPr>
            <a:endParaRPr lang="en-US" sz="1300" b="1" dirty="0" smtClean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6032" y="533095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Связь с семейным кошельком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4770" y="727745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Фактор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572000" y="750051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Описание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04800" y="6485263"/>
            <a:ext cx="1353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* - </a:t>
            </a:r>
            <a:r>
              <a:rPr lang="ru-RU" sz="800" b="1" dirty="0" smtClean="0"/>
              <a:t>Источник</a:t>
            </a:r>
            <a:r>
              <a:rPr lang="en-US" sz="800" b="1" dirty="0" smtClean="0"/>
              <a:t>: </a:t>
            </a:r>
            <a:r>
              <a:rPr lang="ru-RU" sz="800" b="1" dirty="0" smtClean="0"/>
              <a:t>Анализ МФК</a:t>
            </a:r>
            <a:endParaRPr lang="en-US" sz="800" b="1" dirty="0"/>
          </a:p>
        </p:txBody>
      </p:sp>
      <p:cxnSp>
        <p:nvCxnSpPr>
          <p:cNvPr id="30" name="Horizontal Line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04800" y="3145536"/>
            <a:ext cx="8305800" cy="0"/>
          </a:xfrm>
          <a:prstGeom prst="line">
            <a:avLst/>
          </a:prstGeom>
          <a:ln w="9525">
            <a:solidFill>
              <a:srgbClr val="014C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Line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04800" y="4114800"/>
            <a:ext cx="8305800" cy="0"/>
          </a:xfrm>
          <a:prstGeom prst="line">
            <a:avLst/>
          </a:prstGeom>
          <a:ln w="9525">
            <a:solidFill>
              <a:srgbClr val="014C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Horizontal Line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04800" y="5105400"/>
            <a:ext cx="8305800" cy="0"/>
          </a:xfrm>
          <a:prstGeom prst="line">
            <a:avLst/>
          </a:prstGeom>
          <a:ln w="9525">
            <a:solidFill>
              <a:srgbClr val="014C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Horizontal Line"/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04800" y="6106011"/>
            <a:ext cx="8305800" cy="0"/>
          </a:xfrm>
          <a:prstGeom prst="line">
            <a:avLst/>
          </a:prstGeom>
          <a:ln w="19050">
            <a:solidFill>
              <a:srgbClr val="014C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Horizontal Line"/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04800" y="2182368"/>
            <a:ext cx="8305800" cy="0"/>
          </a:xfrm>
          <a:prstGeom prst="line">
            <a:avLst/>
          </a:prstGeom>
          <a:ln w="9525">
            <a:solidFill>
              <a:srgbClr val="014C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Horizontal Line"/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04800" y="1066800"/>
            <a:ext cx="8305800" cy="0"/>
          </a:xfrm>
          <a:prstGeom prst="line">
            <a:avLst/>
          </a:prstGeom>
          <a:ln w="19050">
            <a:solidFill>
              <a:srgbClr val="014C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318"/>
          <p:cNvPicPr/>
          <p:nvPr/>
        </p:nvPicPr>
        <p:blipFill>
          <a:blip r:embed="rId3"/>
          <a:srcRect l="25961" t="20256" r="12340" b="22821"/>
          <a:stretch>
            <a:fillRect/>
          </a:stretch>
        </p:blipFill>
        <p:spPr bwMode="auto">
          <a:xfrm>
            <a:off x="1352144" y="1906622"/>
            <a:ext cx="7568119" cy="44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" name="Content Placeholder 2"/>
          <p:cNvSpPr txBox="1">
            <a:spLocks/>
          </p:cNvSpPr>
          <p:nvPr/>
        </p:nvSpPr>
        <p:spPr bwMode="auto">
          <a:xfrm>
            <a:off x="112035" y="1022033"/>
            <a:ext cx="3008886" cy="1697786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5633" tIns="42817" rIns="85633" bIns="42817" numCol="1" anchor="t" anchorCtr="0" compatLnSpc="1">
            <a:prstTxWarp prst="textNoShape">
              <a:avLst/>
            </a:prstTxWarp>
          </a:bodyPr>
          <a:lstStyle/>
          <a:p>
            <a:pPr marL="212597" indent="-212597" defTabSz="856333" eaLnBrk="0" hangingPunct="0">
              <a:spcBef>
                <a:spcPts val="281"/>
              </a:spcBef>
              <a:buClr>
                <a:srgbClr val="00783C"/>
              </a:buClr>
              <a:buFont typeface="Wingdings" pitchFamily="2" charset="2"/>
              <a:buChar char="ü"/>
              <a:defRPr/>
            </a:pPr>
            <a:r>
              <a:rPr lang="ru-RU" sz="1200" kern="0" dirty="0" smtClean="0"/>
              <a:t>Гендерный портфель</a:t>
            </a:r>
            <a:r>
              <a:rPr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: $164</a:t>
            </a:r>
            <a:r>
              <a:rPr lang="ru-RU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тыс</a:t>
            </a:r>
            <a:r>
              <a:rPr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200" kern="0" dirty="0" smtClean="0"/>
              <a:t>инвестировано</a:t>
            </a:r>
            <a:endParaRPr lang="en-US" sz="1200" b="0" kern="0" dirty="0" smtClean="0">
              <a:latin typeface="+mn-lt"/>
              <a:cs typeface="+mn-cs"/>
            </a:endParaRPr>
          </a:p>
          <a:p>
            <a:pPr marL="212597" indent="-212597" eaLnBrk="0" hangingPunct="0">
              <a:spcBef>
                <a:spcPts val="281"/>
              </a:spcBef>
              <a:buClr>
                <a:srgbClr val="00783C"/>
              </a:buClr>
              <a:buFont typeface="Wingdings" pitchFamily="2" charset="2"/>
              <a:buChar char="ü"/>
              <a:defRPr/>
            </a:pPr>
            <a:r>
              <a:rPr 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r>
              <a:rPr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клиентов с гендерными проектами</a:t>
            </a:r>
            <a:endParaRPr lang="en-US" sz="1200" b="0" kern="0" dirty="0" smtClean="0">
              <a:latin typeface="+mn-lt"/>
              <a:cs typeface="+mn-cs"/>
            </a:endParaRPr>
          </a:p>
          <a:p>
            <a:pPr marL="212597" indent="-212597" eaLnBrk="0" hangingPunct="0">
              <a:spcBef>
                <a:spcPts val="281"/>
              </a:spcBef>
              <a:buClr>
                <a:srgbClr val="00783C"/>
              </a:buClr>
              <a:buFont typeface="Wingdings" pitchFamily="2" charset="2"/>
              <a:buChar char="ü"/>
              <a:defRPr/>
            </a:pPr>
            <a:r>
              <a:rPr lang="ru-RU" sz="1200" kern="0" dirty="0" smtClean="0"/>
              <a:t>Большие ожидаемые поступления: приблизительно $741 тыс</a:t>
            </a:r>
          </a:p>
          <a:p>
            <a:pPr marL="212597" indent="-212597" eaLnBrk="0" hangingPunct="0">
              <a:spcBef>
                <a:spcPts val="281"/>
              </a:spcBef>
              <a:buClr>
                <a:srgbClr val="00783C"/>
              </a:buClr>
              <a:buFont typeface="Wingdings" pitchFamily="2" charset="2"/>
              <a:buChar char="ü"/>
              <a:defRPr/>
            </a:pPr>
            <a:r>
              <a:rPr lang="ru-RU" sz="1200" kern="0" dirty="0" smtClean="0"/>
              <a:t>Структура гендерной защиты на местах в главном управлении и в регионах </a:t>
            </a:r>
          </a:p>
          <a:p>
            <a:pPr marL="212597" indent="-212597" eaLnBrk="0" hangingPunct="0">
              <a:spcBef>
                <a:spcPts val="281"/>
              </a:spcBef>
              <a:buClr>
                <a:srgbClr val="00783C"/>
              </a:buClr>
              <a:buFont typeface="Wingdings" pitchFamily="2" charset="2"/>
              <a:buChar char="ü"/>
              <a:defRPr/>
            </a:pPr>
            <a:r>
              <a:rPr lang="ru-RU" sz="1200" kern="0" dirty="0" smtClean="0"/>
              <a:t>Установлено гендерное основание по МСБ</a:t>
            </a:r>
            <a:endParaRPr lang="en-US" sz="1200" b="0" kern="0" dirty="0" smtClean="0">
              <a:latin typeface="+mn-lt"/>
              <a:cs typeface="+mn-cs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893978" y="26281"/>
            <a:ext cx="5860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+mj-ea"/>
                <a:cs typeface="+mj-cs"/>
              </a:rPr>
              <a:t>Глобальная зона обслуживания с инвестиционными и консалтинговыми проектами, поддерживающими женщин - предпринимателей</a:t>
            </a:r>
            <a:endParaRPr lang="en-US" sz="16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37441" y="4306896"/>
            <a:ext cx="4434840" cy="2033977"/>
            <a:chOff x="0" y="-328"/>
            <a:chExt cx="6984" cy="3202"/>
          </a:xfrm>
        </p:grpSpPr>
        <p:sp>
          <p:nvSpPr>
            <p:cNvPr id="1742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265" cy="2874"/>
            </a:xfrm>
            <a:prstGeom prst="rect">
              <a:avLst/>
            </a:prstGeom>
            <a:solidFill>
              <a:srgbClr val="D9D9D9">
                <a:alpha val="34117"/>
              </a:srgb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783" y="536"/>
              <a:ext cx="1310" cy="1790"/>
            </a:xfrm>
            <a:prstGeom prst="rect">
              <a:avLst/>
            </a:prstGeom>
            <a:solidFill>
              <a:srgbClr val="8CAF4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23" name="Freeform 15"/>
            <p:cNvSpPr>
              <a:spLocks noEditPoints="1"/>
            </p:cNvSpPr>
            <p:nvPr/>
          </p:nvSpPr>
          <p:spPr bwMode="auto">
            <a:xfrm>
              <a:off x="3763" y="514"/>
              <a:ext cx="1350" cy="1833"/>
            </a:xfrm>
            <a:custGeom>
              <a:avLst/>
              <a:gdLst/>
              <a:ahLst/>
              <a:cxnLst>
                <a:cxn ang="0">
                  <a:pos x="0" y="1640"/>
                </a:cxn>
                <a:cxn ang="0">
                  <a:pos x="40" y="1812"/>
                </a:cxn>
                <a:cxn ang="0">
                  <a:pos x="0" y="1512"/>
                </a:cxn>
                <a:cxn ang="0">
                  <a:pos x="40" y="1340"/>
                </a:cxn>
                <a:cxn ang="0">
                  <a:pos x="0" y="1512"/>
                </a:cxn>
                <a:cxn ang="0">
                  <a:pos x="0" y="1040"/>
                </a:cxn>
                <a:cxn ang="0">
                  <a:pos x="40" y="1212"/>
                </a:cxn>
                <a:cxn ang="0">
                  <a:pos x="0" y="912"/>
                </a:cxn>
                <a:cxn ang="0">
                  <a:pos x="40" y="740"/>
                </a:cxn>
                <a:cxn ang="0">
                  <a:pos x="0" y="912"/>
                </a:cxn>
                <a:cxn ang="0">
                  <a:pos x="0" y="440"/>
                </a:cxn>
                <a:cxn ang="0">
                  <a:pos x="40" y="611"/>
                </a:cxn>
                <a:cxn ang="0">
                  <a:pos x="0" y="311"/>
                </a:cxn>
                <a:cxn ang="0">
                  <a:pos x="40" y="140"/>
                </a:cxn>
                <a:cxn ang="0">
                  <a:pos x="0" y="311"/>
                </a:cxn>
                <a:cxn ang="0">
                  <a:pos x="190" y="0"/>
                </a:cxn>
                <a:cxn ang="0">
                  <a:pos x="30" y="43"/>
                </a:cxn>
                <a:cxn ang="0">
                  <a:pos x="310" y="0"/>
                </a:cxn>
                <a:cxn ang="0">
                  <a:pos x="470" y="43"/>
                </a:cxn>
                <a:cxn ang="0">
                  <a:pos x="310" y="0"/>
                </a:cxn>
                <a:cxn ang="0">
                  <a:pos x="750" y="0"/>
                </a:cxn>
                <a:cxn ang="0">
                  <a:pos x="590" y="43"/>
                </a:cxn>
                <a:cxn ang="0">
                  <a:pos x="870" y="0"/>
                </a:cxn>
                <a:cxn ang="0">
                  <a:pos x="1030" y="43"/>
                </a:cxn>
                <a:cxn ang="0">
                  <a:pos x="870" y="0"/>
                </a:cxn>
                <a:cxn ang="0">
                  <a:pos x="1310" y="0"/>
                </a:cxn>
                <a:cxn ang="0">
                  <a:pos x="1150" y="43"/>
                </a:cxn>
                <a:cxn ang="0">
                  <a:pos x="1350" y="129"/>
                </a:cxn>
                <a:cxn ang="0">
                  <a:pos x="1310" y="301"/>
                </a:cxn>
                <a:cxn ang="0">
                  <a:pos x="1350" y="129"/>
                </a:cxn>
                <a:cxn ang="0">
                  <a:pos x="1350" y="601"/>
                </a:cxn>
                <a:cxn ang="0">
                  <a:pos x="1310" y="429"/>
                </a:cxn>
                <a:cxn ang="0">
                  <a:pos x="1350" y="729"/>
                </a:cxn>
                <a:cxn ang="0">
                  <a:pos x="1310" y="901"/>
                </a:cxn>
                <a:cxn ang="0">
                  <a:pos x="1350" y="729"/>
                </a:cxn>
                <a:cxn ang="0">
                  <a:pos x="1350" y="1201"/>
                </a:cxn>
                <a:cxn ang="0">
                  <a:pos x="1310" y="1029"/>
                </a:cxn>
                <a:cxn ang="0">
                  <a:pos x="1350" y="1330"/>
                </a:cxn>
                <a:cxn ang="0">
                  <a:pos x="1310" y="1501"/>
                </a:cxn>
                <a:cxn ang="0">
                  <a:pos x="1350" y="1330"/>
                </a:cxn>
                <a:cxn ang="0">
                  <a:pos x="1350" y="1801"/>
                </a:cxn>
                <a:cxn ang="0">
                  <a:pos x="1310" y="1630"/>
                </a:cxn>
                <a:cxn ang="0">
                  <a:pos x="1220" y="1833"/>
                </a:cxn>
                <a:cxn ang="0">
                  <a:pos x="1060" y="1790"/>
                </a:cxn>
                <a:cxn ang="0">
                  <a:pos x="1220" y="1833"/>
                </a:cxn>
                <a:cxn ang="0">
                  <a:pos x="780" y="1833"/>
                </a:cxn>
                <a:cxn ang="0">
                  <a:pos x="940" y="1790"/>
                </a:cxn>
                <a:cxn ang="0">
                  <a:pos x="660" y="1833"/>
                </a:cxn>
                <a:cxn ang="0">
                  <a:pos x="500" y="1790"/>
                </a:cxn>
                <a:cxn ang="0">
                  <a:pos x="660" y="1833"/>
                </a:cxn>
                <a:cxn ang="0">
                  <a:pos x="220" y="1833"/>
                </a:cxn>
                <a:cxn ang="0">
                  <a:pos x="380" y="1790"/>
                </a:cxn>
                <a:cxn ang="0">
                  <a:pos x="100" y="1833"/>
                </a:cxn>
                <a:cxn ang="0">
                  <a:pos x="20" y="1790"/>
                </a:cxn>
                <a:cxn ang="0">
                  <a:pos x="100" y="1833"/>
                </a:cxn>
              </a:cxnLst>
              <a:rect l="0" t="0" r="r" b="b"/>
              <a:pathLst>
                <a:path w="1350" h="1833">
                  <a:moveTo>
                    <a:pt x="0" y="1812"/>
                  </a:moveTo>
                  <a:lnTo>
                    <a:pt x="0" y="1640"/>
                  </a:lnTo>
                  <a:lnTo>
                    <a:pt x="40" y="1640"/>
                  </a:lnTo>
                  <a:lnTo>
                    <a:pt x="40" y="1812"/>
                  </a:lnTo>
                  <a:lnTo>
                    <a:pt x="0" y="1812"/>
                  </a:lnTo>
                  <a:close/>
                  <a:moveTo>
                    <a:pt x="0" y="1512"/>
                  </a:moveTo>
                  <a:lnTo>
                    <a:pt x="0" y="1340"/>
                  </a:lnTo>
                  <a:lnTo>
                    <a:pt x="40" y="1340"/>
                  </a:lnTo>
                  <a:lnTo>
                    <a:pt x="40" y="1512"/>
                  </a:lnTo>
                  <a:lnTo>
                    <a:pt x="0" y="1512"/>
                  </a:lnTo>
                  <a:close/>
                  <a:moveTo>
                    <a:pt x="0" y="1212"/>
                  </a:moveTo>
                  <a:lnTo>
                    <a:pt x="0" y="1040"/>
                  </a:lnTo>
                  <a:lnTo>
                    <a:pt x="40" y="1040"/>
                  </a:lnTo>
                  <a:lnTo>
                    <a:pt x="40" y="1212"/>
                  </a:lnTo>
                  <a:lnTo>
                    <a:pt x="0" y="1212"/>
                  </a:lnTo>
                  <a:close/>
                  <a:moveTo>
                    <a:pt x="0" y="912"/>
                  </a:moveTo>
                  <a:lnTo>
                    <a:pt x="0" y="740"/>
                  </a:lnTo>
                  <a:lnTo>
                    <a:pt x="40" y="740"/>
                  </a:lnTo>
                  <a:lnTo>
                    <a:pt x="40" y="912"/>
                  </a:lnTo>
                  <a:lnTo>
                    <a:pt x="0" y="912"/>
                  </a:lnTo>
                  <a:close/>
                  <a:moveTo>
                    <a:pt x="0" y="611"/>
                  </a:moveTo>
                  <a:lnTo>
                    <a:pt x="0" y="440"/>
                  </a:lnTo>
                  <a:lnTo>
                    <a:pt x="40" y="440"/>
                  </a:lnTo>
                  <a:lnTo>
                    <a:pt x="40" y="611"/>
                  </a:lnTo>
                  <a:lnTo>
                    <a:pt x="0" y="611"/>
                  </a:lnTo>
                  <a:close/>
                  <a:moveTo>
                    <a:pt x="0" y="311"/>
                  </a:moveTo>
                  <a:lnTo>
                    <a:pt x="0" y="140"/>
                  </a:lnTo>
                  <a:lnTo>
                    <a:pt x="40" y="140"/>
                  </a:lnTo>
                  <a:lnTo>
                    <a:pt x="40" y="311"/>
                  </a:lnTo>
                  <a:lnTo>
                    <a:pt x="0" y="311"/>
                  </a:lnTo>
                  <a:close/>
                  <a:moveTo>
                    <a:pt x="30" y="0"/>
                  </a:moveTo>
                  <a:lnTo>
                    <a:pt x="190" y="0"/>
                  </a:lnTo>
                  <a:lnTo>
                    <a:pt x="190" y="43"/>
                  </a:lnTo>
                  <a:lnTo>
                    <a:pt x="30" y="43"/>
                  </a:lnTo>
                  <a:lnTo>
                    <a:pt x="30" y="0"/>
                  </a:lnTo>
                  <a:close/>
                  <a:moveTo>
                    <a:pt x="310" y="0"/>
                  </a:moveTo>
                  <a:lnTo>
                    <a:pt x="470" y="0"/>
                  </a:lnTo>
                  <a:lnTo>
                    <a:pt x="470" y="43"/>
                  </a:lnTo>
                  <a:lnTo>
                    <a:pt x="310" y="43"/>
                  </a:lnTo>
                  <a:lnTo>
                    <a:pt x="310" y="0"/>
                  </a:lnTo>
                  <a:close/>
                  <a:moveTo>
                    <a:pt x="590" y="0"/>
                  </a:moveTo>
                  <a:lnTo>
                    <a:pt x="750" y="0"/>
                  </a:lnTo>
                  <a:lnTo>
                    <a:pt x="750" y="43"/>
                  </a:lnTo>
                  <a:lnTo>
                    <a:pt x="590" y="43"/>
                  </a:lnTo>
                  <a:lnTo>
                    <a:pt x="590" y="0"/>
                  </a:lnTo>
                  <a:close/>
                  <a:moveTo>
                    <a:pt x="870" y="0"/>
                  </a:moveTo>
                  <a:lnTo>
                    <a:pt x="1030" y="0"/>
                  </a:lnTo>
                  <a:lnTo>
                    <a:pt x="1030" y="43"/>
                  </a:lnTo>
                  <a:lnTo>
                    <a:pt x="870" y="43"/>
                  </a:lnTo>
                  <a:lnTo>
                    <a:pt x="870" y="0"/>
                  </a:lnTo>
                  <a:close/>
                  <a:moveTo>
                    <a:pt x="1150" y="0"/>
                  </a:moveTo>
                  <a:lnTo>
                    <a:pt x="1310" y="0"/>
                  </a:lnTo>
                  <a:lnTo>
                    <a:pt x="1310" y="43"/>
                  </a:lnTo>
                  <a:lnTo>
                    <a:pt x="1150" y="43"/>
                  </a:lnTo>
                  <a:lnTo>
                    <a:pt x="1150" y="0"/>
                  </a:lnTo>
                  <a:close/>
                  <a:moveTo>
                    <a:pt x="1350" y="129"/>
                  </a:moveTo>
                  <a:lnTo>
                    <a:pt x="1350" y="301"/>
                  </a:lnTo>
                  <a:lnTo>
                    <a:pt x="1310" y="301"/>
                  </a:lnTo>
                  <a:lnTo>
                    <a:pt x="1310" y="129"/>
                  </a:lnTo>
                  <a:lnTo>
                    <a:pt x="1350" y="129"/>
                  </a:lnTo>
                  <a:close/>
                  <a:moveTo>
                    <a:pt x="1350" y="429"/>
                  </a:moveTo>
                  <a:lnTo>
                    <a:pt x="1350" y="601"/>
                  </a:lnTo>
                  <a:lnTo>
                    <a:pt x="1310" y="601"/>
                  </a:lnTo>
                  <a:lnTo>
                    <a:pt x="1310" y="429"/>
                  </a:lnTo>
                  <a:lnTo>
                    <a:pt x="1350" y="429"/>
                  </a:lnTo>
                  <a:close/>
                  <a:moveTo>
                    <a:pt x="1350" y="729"/>
                  </a:moveTo>
                  <a:lnTo>
                    <a:pt x="1350" y="901"/>
                  </a:lnTo>
                  <a:lnTo>
                    <a:pt x="1310" y="901"/>
                  </a:lnTo>
                  <a:lnTo>
                    <a:pt x="1310" y="729"/>
                  </a:lnTo>
                  <a:lnTo>
                    <a:pt x="1350" y="729"/>
                  </a:lnTo>
                  <a:close/>
                  <a:moveTo>
                    <a:pt x="1350" y="1029"/>
                  </a:moveTo>
                  <a:lnTo>
                    <a:pt x="1350" y="1201"/>
                  </a:lnTo>
                  <a:lnTo>
                    <a:pt x="1310" y="1201"/>
                  </a:lnTo>
                  <a:lnTo>
                    <a:pt x="1310" y="1029"/>
                  </a:lnTo>
                  <a:lnTo>
                    <a:pt x="1350" y="1029"/>
                  </a:lnTo>
                  <a:close/>
                  <a:moveTo>
                    <a:pt x="1350" y="1330"/>
                  </a:moveTo>
                  <a:lnTo>
                    <a:pt x="1350" y="1501"/>
                  </a:lnTo>
                  <a:lnTo>
                    <a:pt x="1310" y="1501"/>
                  </a:lnTo>
                  <a:lnTo>
                    <a:pt x="1310" y="1330"/>
                  </a:lnTo>
                  <a:lnTo>
                    <a:pt x="1350" y="1330"/>
                  </a:lnTo>
                  <a:close/>
                  <a:moveTo>
                    <a:pt x="1350" y="1630"/>
                  </a:moveTo>
                  <a:lnTo>
                    <a:pt x="1350" y="1801"/>
                  </a:lnTo>
                  <a:lnTo>
                    <a:pt x="1310" y="1801"/>
                  </a:lnTo>
                  <a:lnTo>
                    <a:pt x="1310" y="1630"/>
                  </a:lnTo>
                  <a:lnTo>
                    <a:pt x="1350" y="1630"/>
                  </a:lnTo>
                  <a:close/>
                  <a:moveTo>
                    <a:pt x="1220" y="1833"/>
                  </a:moveTo>
                  <a:lnTo>
                    <a:pt x="1060" y="1833"/>
                  </a:lnTo>
                  <a:lnTo>
                    <a:pt x="1060" y="1790"/>
                  </a:lnTo>
                  <a:lnTo>
                    <a:pt x="1220" y="1790"/>
                  </a:lnTo>
                  <a:lnTo>
                    <a:pt x="1220" y="1833"/>
                  </a:lnTo>
                  <a:close/>
                  <a:moveTo>
                    <a:pt x="940" y="1833"/>
                  </a:moveTo>
                  <a:lnTo>
                    <a:pt x="780" y="1833"/>
                  </a:lnTo>
                  <a:lnTo>
                    <a:pt x="780" y="1790"/>
                  </a:lnTo>
                  <a:lnTo>
                    <a:pt x="940" y="1790"/>
                  </a:lnTo>
                  <a:lnTo>
                    <a:pt x="940" y="1833"/>
                  </a:lnTo>
                  <a:close/>
                  <a:moveTo>
                    <a:pt x="660" y="1833"/>
                  </a:moveTo>
                  <a:lnTo>
                    <a:pt x="500" y="1833"/>
                  </a:lnTo>
                  <a:lnTo>
                    <a:pt x="500" y="1790"/>
                  </a:lnTo>
                  <a:lnTo>
                    <a:pt x="660" y="1790"/>
                  </a:lnTo>
                  <a:lnTo>
                    <a:pt x="660" y="1833"/>
                  </a:lnTo>
                  <a:close/>
                  <a:moveTo>
                    <a:pt x="380" y="1833"/>
                  </a:moveTo>
                  <a:lnTo>
                    <a:pt x="220" y="1833"/>
                  </a:lnTo>
                  <a:lnTo>
                    <a:pt x="220" y="1790"/>
                  </a:lnTo>
                  <a:lnTo>
                    <a:pt x="380" y="1790"/>
                  </a:lnTo>
                  <a:lnTo>
                    <a:pt x="380" y="1833"/>
                  </a:lnTo>
                  <a:close/>
                  <a:moveTo>
                    <a:pt x="100" y="1833"/>
                  </a:moveTo>
                  <a:lnTo>
                    <a:pt x="20" y="1833"/>
                  </a:lnTo>
                  <a:lnTo>
                    <a:pt x="20" y="1790"/>
                  </a:lnTo>
                  <a:lnTo>
                    <a:pt x="100" y="1790"/>
                  </a:lnTo>
                  <a:lnTo>
                    <a:pt x="100" y="1833"/>
                  </a:lnTo>
                  <a:close/>
                </a:path>
              </a:pathLst>
            </a:custGeom>
            <a:solidFill>
              <a:srgbClr val="4F6228"/>
            </a:solidFill>
            <a:ln w="635">
              <a:solidFill>
                <a:srgbClr val="4F62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22" name="Freeform 14"/>
            <p:cNvSpPr>
              <a:spLocks noEditPoints="1"/>
            </p:cNvSpPr>
            <p:nvPr/>
          </p:nvSpPr>
          <p:spPr bwMode="auto">
            <a:xfrm>
              <a:off x="144" y="2015"/>
              <a:ext cx="3139" cy="311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1320" y="86"/>
                </a:cxn>
                <a:cxn ang="0">
                  <a:pos x="1320" y="311"/>
                </a:cxn>
                <a:cxn ang="0">
                  <a:pos x="0" y="311"/>
                </a:cxn>
                <a:cxn ang="0">
                  <a:pos x="0" y="86"/>
                </a:cxn>
                <a:cxn ang="0">
                  <a:pos x="1820" y="0"/>
                </a:cxn>
                <a:cxn ang="0">
                  <a:pos x="3139" y="0"/>
                </a:cxn>
                <a:cxn ang="0">
                  <a:pos x="3139" y="311"/>
                </a:cxn>
                <a:cxn ang="0">
                  <a:pos x="1820" y="311"/>
                </a:cxn>
                <a:cxn ang="0">
                  <a:pos x="1820" y="0"/>
                </a:cxn>
              </a:cxnLst>
              <a:rect l="0" t="0" r="r" b="b"/>
              <a:pathLst>
                <a:path w="3139" h="311">
                  <a:moveTo>
                    <a:pt x="0" y="86"/>
                  </a:moveTo>
                  <a:lnTo>
                    <a:pt x="1320" y="86"/>
                  </a:lnTo>
                  <a:lnTo>
                    <a:pt x="1320" y="311"/>
                  </a:lnTo>
                  <a:lnTo>
                    <a:pt x="0" y="311"/>
                  </a:lnTo>
                  <a:lnTo>
                    <a:pt x="0" y="86"/>
                  </a:lnTo>
                  <a:close/>
                  <a:moveTo>
                    <a:pt x="1820" y="0"/>
                  </a:moveTo>
                  <a:lnTo>
                    <a:pt x="3139" y="0"/>
                  </a:lnTo>
                  <a:lnTo>
                    <a:pt x="3139" y="311"/>
                  </a:lnTo>
                  <a:lnTo>
                    <a:pt x="1820" y="311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4F62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652" y="2065"/>
              <a:ext cx="40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$63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468" y="2023"/>
              <a:ext cx="40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$80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4153" y="1281"/>
              <a:ext cx="53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$741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412" y="2499"/>
              <a:ext cx="57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3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ФГ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06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970" y="2499"/>
              <a:ext cx="8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962" y="2499"/>
              <a:ext cx="389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  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229" y="2499"/>
              <a:ext cx="57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3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ФГ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756" y="2499"/>
              <a:ext cx="8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2857" y="2499"/>
              <a:ext cx="26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4035" y="2499"/>
              <a:ext cx="2949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3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Ожидаемые поступления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35" y="-328"/>
              <a:ext cx="577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Финансовая модель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гендерного финансирования по годам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0" name="Rectangle 2"/>
            <p:cNvSpPr>
              <a:spLocks noChangeArrowheads="1"/>
            </p:cNvSpPr>
            <p:nvPr/>
          </p:nvSpPr>
          <p:spPr bwMode="auto">
            <a:xfrm>
              <a:off x="1795" y="513"/>
              <a:ext cx="76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($</a:t>
              </a:r>
              <a:r>
                <a:rPr lang="ru-RU" sz="13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млн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7742583" y="836541"/>
            <a:ext cx="1401417" cy="685800"/>
          </a:xfrm>
          <a:prstGeom prst="rect">
            <a:avLst/>
          </a:prstGeom>
          <a:solidFill>
            <a:srgbClr val="78953D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tIns="91440" bIns="91440" anchor="ctr"/>
          <a:lstStyle/>
          <a:p>
            <a:pPr marL="177800" indent="-177800" algn="ctr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Результаты МФК к настоящему времени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N:\World\Knowledge Management\GPFI and SME Finance Forum\SME FINANCE FORUM\Communications\logos\wfh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574" y="185035"/>
            <a:ext cx="1480457" cy="49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hTv5DUs02eWErpG_Znk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dCaD4uaUuqcjjsbXbJX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t8LoknoEy71y_J4lkmS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01zABqgkaa.KstX3JH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clVxqZ8UeXfUC_UCKvM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jPGhCVK0m4Cr5N3ygGl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xpad_.KUq8rAWi0c269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dFNMSMEUSj_nkjXGHiw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lDDARTZEaTWhKQx_4Hf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DMUgvt00qJ3WYin.ypr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EAiqgWXEGTqVS7Zy4Fs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7JtLVyAUqiVQZfKHFvq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ZBPrNcREe7YM2CBQgo2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9i2e1NVUy5qgMbDoIcq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26ixZQG0iVv3Tf4cy_n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au.D0t10WcygUxybAG9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i8hk4rkEWz8yjhr9FM6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3DiaqNZk.q62xht4YMq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bewx9ax0.DpBe7sD70o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m9JpVv9UqxBTwbVuZiT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ZnvSJIQ0a_qaLpLmMq7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XIV_3hF0aJ0zzo9roH.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4Si3NcZk28eGV5bcxf9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Y3mkq6H0CcjJKPsFQHZ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VuJgUKuUOKEoHEnJR2F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vbZf8Nw02DF2K9wxcR1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KviBp0PE.M6bPz0dx6F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vgZl5Bb0.CQCMw9HYoE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DXpJgG1kOcUmqAm3irS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u1ZPGLU2DsH.VR2.jK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RBhhpIzkq5aC15huA0l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1V.4puFEuzkf9yXveBk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zN2Pm4KEGhypnIK.VIC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vEYW1CEWv0bwqGSnr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B.mtPq.ECgTx77eNVGL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XM6Mz2UkeRhwRVue4qQ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dnS7xVaEyeVoefDezTb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8pYErhF0WkSw0vbZd1F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VWjXvsJkq8iPaojs76a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CcQL1ZWUSeXzDKnJMZV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4rM6u.mEK26hxVlujkn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R9rvTWUSaiXQ0bCswQ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D4un3ZqkiITR67Mjvi.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TLUaHo30.tu.I2hS3U7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dNIUvT1UWmYQWB4ijYr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kahX8LLkKS7ps57F8aj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xaQvcCFUKiGfW1XTFfD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tTLEbSn0OY6x11u2ZPj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Qxc7XyoEm1wSci962Eq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tBbxjXWUSAnPZWh0zeY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liIy592U.cMbwmDD9KO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tJfm6KYkCqA5BVyqbow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Qngj_GyE6a9CWcCi1Zb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fM5_lrnU.Bctv2_AqtZ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WSW.n3Hk.p1ChHk3ZJf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VVIMkZbEmSA50l0j6y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l6.3TrWEmq8aptTToE.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hOX3Kxt0ahpUIMi3Cix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OKXGSVhUmzijpS0UvLD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6ERVO9MEKRw6_GO9T0i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B0uBvEikq8pdZuSGDtd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oqCklQka5.LDJnXr8L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1u8wr4mEmsx15hVUyIN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ISsJimKUGO8YVfQaHUF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E5aOpry0adBbd6hSqCv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tqaBrioEK8QWma4RORs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h6rrav_ESTooZG52JW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cEv20A40ySdjBu8Ou22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YhYMOjXU.K9MZv0l8EI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JuNh27qkqRcoft18HYo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GQnEprha1EWM2PFgoeQI7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62i9rK5OAUaTewcG1.gg1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ZsmY72vkqqLVtxdxCyf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oDrq41gUCVQyKlD0f_z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ctSaDLaEC4UtNpBClL0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NJpZBaA0ay1Ucm1Ppc4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efishakiphhCgEd_JD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efishakiphhCgEd_JD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ieg47lPUiHjSWJj.v34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efishakiphhCgEd_JD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efishakiphhCgEd_JD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efishakiphhCgEd_JD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efishakiphhCgEd_J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VyTBuQd0mvgm0RsvrC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0BWnJ1_U.FZDFz4NPz.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.az3WsrE61X89l2uXj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6tM3Ic.USJfceo1YVa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DRvbKiRU2e6vwl6d0uq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aERnfdnEC7EAjIjzOT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OoUccC5kS1nY2iktLUX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jzTHKwvkmsIk9fq5IQ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vpNFAa3Eywf9a51O4ko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1ijSj4jE6DFqamWjB2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I_doihvkmZSV1UH9hY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xKbhUmMUWRqQHlnh.k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Rmnc9bXUuZPRPTeXdR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68Essqsc8kmQtommRIutG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TGtxu6Z0KJQYJbGSQw0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HyEsOTIEWvTe.5FBPB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6wK3lYbkmhT4s_mYumr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Xo0v8dykeGGpDEWEbS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97s5mR6kmibNLkg5c9l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FSUDopCEW.juV13QVXs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W1VYeNf0W_dPnYpMsZ6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pUu_r8CUuAcfJq2T33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p5ppjoMk.l.OoeqIMEb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IErzD4kKGF2qPSSw0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pbIyRkz0isKwxuCAOE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9H3Pyjxkap8K0fQ0ij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xoCAhwj0SDdxD7lt9DF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uqIKGMNUS2DxAl3Fh7k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VoH_Gg3E6zOY74utEn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CHlsMvCEu.VETjOp.lq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1IZwISkEuTTgRH92UV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S2HUn62kSDpnNvrY3X2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jYcnz8UKspZ11RpiKI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QZuLx.qU6liXLgr_nT6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J8ukv6SkevGy_K6mNX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0kLO.Zhkqa1EPxayF7L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1iIvcLP0GneJo3tcU1B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VLhxZhU6P95Bw3Dq06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KY59.AvkG7Ypom5P0x2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.qoQsHnUaJ3ByRJ77p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vyzD7By0K7jn8DdJErZ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vyzD7By0K7jn8DdJErZ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vyzD7By0K7jn8DdJErZ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04qIyGDR0qgYf9.9vqcX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6vvG_0.kihMqeQ7Zdx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o6l8_Z_E.Utn5Swv78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VLhxZhU6P95Bw3Dq06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8u4CVxLkG7VHXFHvZP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qfjYg1gkilL5qivUGzZ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jzk0pGAECAmoXZ82P.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g2qSSQE02Arp6DmAAOb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a4Il2JRECRilDl7CMI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BQvQBhcEuszxTS67hqx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dt.tRmwEmZZTA5oRBHf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BWzgArkeHRx4qYWRhO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ZfKQ2vGkGdT8juk8Kxh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OCbFVjj0C.Ptb6O28l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KY59.AvkG7Ypom5P0x2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7mZwruoEe9RYLdDjo4G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qNJRdw00yzd3hzeh..z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THR_mCxEuqD6ohJMP0i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xg._SOEOjnuRXFDZ86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UyE1.06E2kL4__yfQW.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raHL76Ik6qB6ipXoPHh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V5wB7KIUqn8PcTw6REi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QM1ELftEGR4plBdNG5C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SaEUN4Rkm07QCpwhS7a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sedh8nN0ig94R9GTGq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.qoQsHnUaJ3ByRJ77pv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vccD4J6UC92nE1qSrh0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MbtyaXBkSzrmtvb_LCF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syLcIQOkucvS48nHIah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xBrR6zaUmyJ2uIdF.Q.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knjwrmGEOWd6LMG5dCg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uNAgW9h0qk0GzHAdHbH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wrQgDaoUaYVD6IPkJ2s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QeoqcU0USOF7RWzq_h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eYXojzQUuseVVuBgMqp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MXMCBYqkCbw3ImJJ3w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u6VhNj00aZ2lIHdmKSK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PClqZiCECsU6.zXAbNa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YnPPf1_UqA7nk.f10H.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V86DVWhUeqbDGv3iOSQ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rm3nr6d0Ck1m0iTyIzc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5wHIXM5U.DX2Jk3dZsP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bsYMLWXEK0uz.nxR7YH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yTko7Y_kKK3NWmTjry7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bePZpqLkGJQcuN1U7XF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c_u_9etkiqd52x.aZnz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sFERjddk2EHSMHhoGLig"/>
</p:tagLst>
</file>

<file path=ppt/theme/theme1.xml><?xml version="1.0" encoding="utf-8"?>
<a:theme xmlns:a="http://schemas.openxmlformats.org/drawingml/2006/main" name="WFH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WFH_01</Template>
  <TotalTime>759</TotalTime>
  <Words>1258</Words>
  <Application>Microsoft Office PowerPoint</Application>
  <PresentationFormat>On-screen Show (4:3)</PresentationFormat>
  <Paragraphs>293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WFH_01</vt:lpstr>
      <vt:lpstr>Custom Design</vt:lpstr>
      <vt:lpstr>think-cell Slide</vt:lpstr>
      <vt:lpstr>Chart</vt:lpstr>
      <vt:lpstr>Диаграмма</vt:lpstr>
      <vt:lpstr>Slide 1</vt:lpstr>
      <vt:lpstr>Slide 2</vt:lpstr>
      <vt:lpstr>Существует 29-35 тысяч официальных и 101-124 тысячи неофициальных мелких, малых и средних предприятий с, по крайней мере, одним владельцем женского пола в развивающихся странах, что составляет 32-39% всех мелких, малых и средних предприятий (ММСП)</vt:lpstr>
      <vt:lpstr>Slide 4</vt:lpstr>
      <vt:lpstr>Доступ к кредитам и дефицит</vt:lpstr>
      <vt:lpstr>Инвестиции в женщин-предпринимателей – это хороший бизнес</vt:lpstr>
      <vt:lpstr>Финансовые продукты для сегмента компаний, владельцами которых являются женщины – возможность для перекрестных продаж</vt:lpstr>
      <vt:lpstr>Возможности для банков, ориентирующихся на рынок женщин-предпринимателей</vt:lpstr>
      <vt:lpstr>Slide 9</vt:lpstr>
      <vt:lpstr>Дальнейшие шаги 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NAfrin</dc:creator>
  <cp:lastModifiedBy>oegorova</cp:lastModifiedBy>
  <cp:revision>86</cp:revision>
  <dcterms:created xsi:type="dcterms:W3CDTF">2013-04-18T18:44:04Z</dcterms:created>
  <dcterms:modified xsi:type="dcterms:W3CDTF">2013-05-23T13:37:45Z</dcterms:modified>
</cp:coreProperties>
</file>