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708" r:id="rId2"/>
    <p:sldMasterId id="2147483695" r:id="rId3"/>
    <p:sldMasterId id="2147483682" r:id="rId4"/>
  </p:sldMasterIdLst>
  <p:notesMasterIdLst>
    <p:notesMasterId r:id="rId13"/>
  </p:notesMasterIdLst>
  <p:handoutMasterIdLst>
    <p:handoutMasterId r:id="rId14"/>
  </p:handoutMasterIdLst>
  <p:sldIdLst>
    <p:sldId id="575" r:id="rId5"/>
    <p:sldId id="616" r:id="rId6"/>
    <p:sldId id="621" r:id="rId7"/>
    <p:sldId id="617" r:id="rId8"/>
    <p:sldId id="618" r:id="rId9"/>
    <p:sldId id="620" r:id="rId10"/>
    <p:sldId id="619" r:id="rId11"/>
    <p:sldId id="599" r:id="rId12"/>
  </p:sldIdLst>
  <p:sldSz cx="9906000" cy="6858000" type="A4"/>
  <p:notesSz cx="6797675" cy="99282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tx1"/>
      </a:buClr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tx1"/>
      </a:buClr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tx1"/>
      </a:buClr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tx1"/>
      </a:buClr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tx1"/>
      </a:buClr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Stankeviciene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chemeClr val="bg1"/>
    </p:penClr>
  </p:showPr>
  <p:clrMru>
    <a:srgbClr val="CDCEF3"/>
    <a:srgbClr val="FFFFF7"/>
    <a:srgbClr val="D7E5D7"/>
    <a:srgbClr val="EBD6A3"/>
    <a:srgbClr val="F4E7F5"/>
    <a:srgbClr val="FFFF99"/>
    <a:srgbClr val="FF0066"/>
    <a:srgbClr val="E6CEE8"/>
    <a:srgbClr val="D1E1D1"/>
    <a:srgbClr val="0066CC"/>
  </p:clrMru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710" autoAdjust="0"/>
  </p:normalViewPr>
  <p:slideViewPr>
    <p:cSldViewPr>
      <p:cViewPr>
        <p:scale>
          <a:sx n="70" d="100"/>
          <a:sy n="70" d="100"/>
        </p:scale>
        <p:origin x="-906" y="-114"/>
      </p:cViewPr>
      <p:guideLst>
        <p:guide orient="horz" pos="3552"/>
        <p:guide pos="1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2342" y="-58"/>
      </p:cViewPr>
      <p:guideLst>
        <p:guide orient="horz" pos="3128"/>
        <p:guide pos="214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782" y="4715907"/>
            <a:ext cx="4987022" cy="44694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375" tIns="48187" rIns="96375" bIns="48187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  <a:p>
            <a:pPr lvl="0"/>
            <a:endParaRPr lang="en-US" smtClean="0"/>
          </a:p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2313" y="749300"/>
            <a:ext cx="5362575" cy="3713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ctr" defTabSz="976313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3075" algn="l" defTabSz="9763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4563" algn="l" defTabSz="9763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17638" algn="l" defTabSz="9763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90713" algn="l" defTabSz="9763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20725" y="749300"/>
            <a:ext cx="5365750" cy="3714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 is what we are talking about!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22313" y="749300"/>
            <a:ext cx="5362575" cy="3713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B28C-A1A9-4BD1-BCBF-1455A2496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fld id="{28541C59-C23B-45AD-BB79-71D28A97E6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7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7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B28C-A1A9-4BD1-BCBF-1455A2496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fld id="{28541C59-C23B-45AD-BB79-71D28A97E6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7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7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B28C-A1A9-4BD1-BCBF-1455A2496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fld id="{28541C59-C23B-45AD-BB79-71D28A97E6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7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7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B28C-A1A9-4BD1-BCBF-1455A2496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fld id="{28541C59-C23B-45AD-BB79-71D28A97E6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7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7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B28C-A1A9-4BD1-BCBF-1455A2496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fld id="{28541C59-C23B-45AD-BB79-71D28A97E6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7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7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B28C-A1A9-4BD1-BCBF-1455A2496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fld id="{28541C59-C23B-45AD-BB79-71D28A97E6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7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7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B28C-A1A9-4BD1-BCBF-1455A2496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fld id="{28541C59-C23B-45AD-BB79-71D28A97E6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7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7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B28C-A1A9-4BD1-BCBF-1455A2496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fld id="{28541C59-C23B-45AD-BB79-71D28A97E6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7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7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B28C-A1A9-4BD1-BCBF-1455A2496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fld id="{28541C59-C23B-45AD-BB79-71D28A97E6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7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7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B28C-A1A9-4BD1-BCBF-1455A2496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fld id="{28541C59-C23B-45AD-BB79-71D28A97E6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7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7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5"/>
          <p:cNvSpPr>
            <a:spLocks noChangeArrowheads="1"/>
          </p:cNvSpPr>
          <p:nvPr userDrawn="1"/>
        </p:nvSpPr>
        <p:spPr bwMode="auto">
          <a:xfrm>
            <a:off x="0" y="0"/>
            <a:ext cx="9906000" cy="2506663"/>
          </a:xfrm>
          <a:prstGeom prst="rect">
            <a:avLst/>
          </a:prstGeom>
          <a:solidFill>
            <a:srgbClr val="014C6D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2" name="Group 1426"/>
          <p:cNvGrpSpPr>
            <a:grpSpLocks/>
          </p:cNvGrpSpPr>
          <p:nvPr userDrawn="1"/>
        </p:nvGrpSpPr>
        <p:grpSpPr bwMode="auto">
          <a:xfrm>
            <a:off x="416190" y="385763"/>
            <a:ext cx="3238368" cy="412750"/>
            <a:chOff x="257" y="242"/>
            <a:chExt cx="1674" cy="231"/>
          </a:xfrm>
        </p:grpSpPr>
        <p:sp>
          <p:nvSpPr>
            <p:cNvPr id="5" name="Freeform 1427"/>
            <p:cNvSpPr>
              <a:spLocks/>
            </p:cNvSpPr>
            <p:nvPr userDrawn="1"/>
          </p:nvSpPr>
          <p:spPr bwMode="auto">
            <a:xfrm>
              <a:off x="938" y="246"/>
              <a:ext cx="10" cy="2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106"/>
                </a:cxn>
                <a:cxn ang="0">
                  <a:pos x="2" y="109"/>
                </a:cxn>
                <a:cxn ang="0">
                  <a:pos x="5" y="106"/>
                </a:cxn>
                <a:cxn ang="0">
                  <a:pos x="5" y="2"/>
                </a:cxn>
                <a:cxn ang="0">
                  <a:pos x="2" y="0"/>
                </a:cxn>
                <a:cxn ang="0">
                  <a:pos x="0" y="2"/>
                </a:cxn>
              </a:cxnLst>
              <a:rect l="0" t="0" r="r" b="b"/>
              <a:pathLst>
                <a:path w="5" h="109">
                  <a:moveTo>
                    <a:pt x="0" y="2"/>
                  </a:move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1" y="109"/>
                    <a:pt x="2" y="109"/>
                  </a:cubicBezTo>
                  <a:cubicBezTo>
                    <a:pt x="4" y="109"/>
                    <a:pt x="5" y="108"/>
                    <a:pt x="5" y="106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4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Rectangle 1428"/>
            <p:cNvSpPr>
              <a:spLocks noChangeArrowheads="1"/>
            </p:cNvSpPr>
            <p:nvPr userDrawn="1"/>
          </p:nvSpPr>
          <p:spPr bwMode="auto">
            <a:xfrm>
              <a:off x="492" y="248"/>
              <a:ext cx="68" cy="21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1429"/>
            <p:cNvSpPr>
              <a:spLocks/>
            </p:cNvSpPr>
            <p:nvPr userDrawn="1"/>
          </p:nvSpPr>
          <p:spPr bwMode="auto">
            <a:xfrm>
              <a:off x="582" y="248"/>
              <a:ext cx="148" cy="2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0" y="0"/>
                </a:cxn>
                <a:cxn ang="0">
                  <a:pos x="150" y="52"/>
                </a:cxn>
                <a:cxn ang="0">
                  <a:pos x="66" y="52"/>
                </a:cxn>
                <a:cxn ang="0">
                  <a:pos x="66" y="86"/>
                </a:cxn>
                <a:cxn ang="0">
                  <a:pos x="140" y="86"/>
                </a:cxn>
                <a:cxn ang="0">
                  <a:pos x="140" y="139"/>
                </a:cxn>
                <a:cxn ang="0">
                  <a:pos x="66" y="139"/>
                </a:cxn>
                <a:cxn ang="0">
                  <a:pos x="66" y="213"/>
                </a:cxn>
                <a:cxn ang="0">
                  <a:pos x="0" y="213"/>
                </a:cxn>
                <a:cxn ang="0">
                  <a:pos x="0" y="0"/>
                </a:cxn>
              </a:cxnLst>
              <a:rect l="0" t="0" r="r" b="b"/>
              <a:pathLst>
                <a:path w="150" h="213">
                  <a:moveTo>
                    <a:pt x="0" y="0"/>
                  </a:moveTo>
                  <a:lnTo>
                    <a:pt x="150" y="0"/>
                  </a:lnTo>
                  <a:lnTo>
                    <a:pt x="150" y="52"/>
                  </a:lnTo>
                  <a:lnTo>
                    <a:pt x="66" y="52"/>
                  </a:lnTo>
                  <a:lnTo>
                    <a:pt x="66" y="86"/>
                  </a:lnTo>
                  <a:lnTo>
                    <a:pt x="140" y="86"/>
                  </a:lnTo>
                  <a:lnTo>
                    <a:pt x="140" y="139"/>
                  </a:lnTo>
                  <a:lnTo>
                    <a:pt x="66" y="139"/>
                  </a:lnTo>
                  <a:lnTo>
                    <a:pt x="66" y="213"/>
                  </a:lnTo>
                  <a:lnTo>
                    <a:pt x="0" y="2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1430"/>
            <p:cNvSpPr>
              <a:spLocks/>
            </p:cNvSpPr>
            <p:nvPr userDrawn="1"/>
          </p:nvSpPr>
          <p:spPr bwMode="auto">
            <a:xfrm>
              <a:off x="740" y="244"/>
              <a:ext cx="152" cy="221"/>
            </a:xfrm>
            <a:custGeom>
              <a:avLst/>
              <a:gdLst/>
              <a:ahLst/>
              <a:cxnLst>
                <a:cxn ang="0">
                  <a:pos x="76" y="106"/>
                </a:cxn>
                <a:cxn ang="0">
                  <a:pos x="52" y="110"/>
                </a:cxn>
                <a:cxn ang="0">
                  <a:pos x="0" y="54"/>
                </a:cxn>
                <a:cxn ang="0">
                  <a:pos x="52" y="0"/>
                </a:cxn>
                <a:cxn ang="0">
                  <a:pos x="76" y="4"/>
                </a:cxn>
                <a:cxn ang="0">
                  <a:pos x="76" y="32"/>
                </a:cxn>
                <a:cxn ang="0">
                  <a:pos x="59" y="28"/>
                </a:cxn>
                <a:cxn ang="0">
                  <a:pos x="34" y="54"/>
                </a:cxn>
                <a:cxn ang="0">
                  <a:pos x="58" y="82"/>
                </a:cxn>
                <a:cxn ang="0">
                  <a:pos x="76" y="78"/>
                </a:cxn>
                <a:cxn ang="0">
                  <a:pos x="76" y="106"/>
                </a:cxn>
              </a:cxnLst>
              <a:rect l="0" t="0" r="r" b="b"/>
              <a:pathLst>
                <a:path w="76" h="110">
                  <a:moveTo>
                    <a:pt x="76" y="106"/>
                  </a:moveTo>
                  <a:cubicBezTo>
                    <a:pt x="70" y="108"/>
                    <a:pt x="61" y="110"/>
                    <a:pt x="52" y="110"/>
                  </a:cubicBezTo>
                  <a:cubicBezTo>
                    <a:pt x="23" y="110"/>
                    <a:pt x="0" y="91"/>
                    <a:pt x="0" y="54"/>
                  </a:cubicBezTo>
                  <a:cubicBezTo>
                    <a:pt x="0" y="18"/>
                    <a:pt x="24" y="0"/>
                    <a:pt x="52" y="0"/>
                  </a:cubicBezTo>
                  <a:cubicBezTo>
                    <a:pt x="61" y="0"/>
                    <a:pt x="67" y="2"/>
                    <a:pt x="76" y="4"/>
                  </a:cubicBezTo>
                  <a:cubicBezTo>
                    <a:pt x="76" y="32"/>
                    <a:pt x="76" y="32"/>
                    <a:pt x="76" y="32"/>
                  </a:cubicBezTo>
                  <a:cubicBezTo>
                    <a:pt x="70" y="29"/>
                    <a:pt x="65" y="28"/>
                    <a:pt x="59" y="28"/>
                  </a:cubicBezTo>
                  <a:cubicBezTo>
                    <a:pt x="45" y="28"/>
                    <a:pt x="34" y="37"/>
                    <a:pt x="34" y="54"/>
                  </a:cubicBezTo>
                  <a:cubicBezTo>
                    <a:pt x="34" y="72"/>
                    <a:pt x="44" y="82"/>
                    <a:pt x="58" y="82"/>
                  </a:cubicBezTo>
                  <a:cubicBezTo>
                    <a:pt x="64" y="82"/>
                    <a:pt x="70" y="80"/>
                    <a:pt x="76" y="78"/>
                  </a:cubicBezTo>
                  <a:lnTo>
                    <a:pt x="76" y="10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Rectangle 1431"/>
            <p:cNvSpPr>
              <a:spLocks noChangeArrowheads="1"/>
            </p:cNvSpPr>
            <p:nvPr userDrawn="1"/>
          </p:nvSpPr>
          <p:spPr bwMode="auto">
            <a:xfrm>
              <a:off x="994" y="246"/>
              <a:ext cx="16" cy="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Freeform 1432"/>
            <p:cNvSpPr>
              <a:spLocks/>
            </p:cNvSpPr>
            <p:nvPr userDrawn="1"/>
          </p:nvSpPr>
          <p:spPr bwMode="auto">
            <a:xfrm>
              <a:off x="1022" y="262"/>
              <a:ext cx="5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1"/>
                    <a:pt x="12" y="0"/>
                    <a:pt x="16" y="0"/>
                  </a:cubicBezTo>
                  <a:cubicBezTo>
                    <a:pt x="22" y="0"/>
                    <a:pt x="25" y="4"/>
                    <a:pt x="25" y="9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8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Freeform 1433"/>
            <p:cNvSpPr>
              <a:spLocks/>
            </p:cNvSpPr>
            <p:nvPr userDrawn="1"/>
          </p:nvSpPr>
          <p:spPr bwMode="auto">
            <a:xfrm>
              <a:off x="1078" y="248"/>
              <a:ext cx="36" cy="6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7"/>
                </a:cxn>
                <a:cxn ang="0">
                  <a:pos x="4" y="2"/>
                </a:cxn>
                <a:cxn ang="0">
                  <a:pos x="13" y="0"/>
                </a:cxn>
                <a:cxn ang="0">
                  <a:pos x="13" y="7"/>
                </a:cxn>
                <a:cxn ang="0">
                  <a:pos x="18" y="7"/>
                </a:cxn>
                <a:cxn ang="0">
                  <a:pos x="18" y="13"/>
                </a:cxn>
                <a:cxn ang="0">
                  <a:pos x="13" y="13"/>
                </a:cxn>
                <a:cxn ang="0">
                  <a:pos x="13" y="22"/>
                </a:cxn>
                <a:cxn ang="0">
                  <a:pos x="16" y="26"/>
                </a:cxn>
                <a:cxn ang="0">
                  <a:pos x="18" y="26"/>
                </a:cxn>
                <a:cxn ang="0">
                  <a:pos x="19" y="31"/>
                </a:cxn>
                <a:cxn ang="0">
                  <a:pos x="13" y="32"/>
                </a:cxn>
                <a:cxn ang="0">
                  <a:pos x="4" y="23"/>
                </a:cxn>
                <a:cxn ang="0">
                  <a:pos x="4" y="13"/>
                </a:cxn>
                <a:cxn ang="0">
                  <a:pos x="0" y="13"/>
                </a:cxn>
                <a:cxn ang="0">
                  <a:pos x="0" y="7"/>
                </a:cxn>
              </a:cxnLst>
              <a:rect l="0" t="0" r="r" b="b"/>
              <a:pathLst>
                <a:path w="19" h="32">
                  <a:moveTo>
                    <a:pt x="0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5"/>
                    <a:pt x="13" y="26"/>
                    <a:pt x="16" y="26"/>
                  </a:cubicBezTo>
                  <a:cubicBezTo>
                    <a:pt x="17" y="26"/>
                    <a:pt x="18" y="26"/>
                    <a:pt x="18" y="26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7" y="31"/>
                    <a:pt x="16" y="32"/>
                    <a:pt x="13" y="32"/>
                  </a:cubicBezTo>
                  <a:cubicBezTo>
                    <a:pt x="6" y="32"/>
                    <a:pt x="4" y="29"/>
                    <a:pt x="4" y="2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" name="Freeform 1434"/>
            <p:cNvSpPr>
              <a:spLocks noEditPoints="1"/>
            </p:cNvSpPr>
            <p:nvPr userDrawn="1"/>
          </p:nvSpPr>
          <p:spPr bwMode="auto">
            <a:xfrm>
              <a:off x="1118" y="262"/>
              <a:ext cx="52" cy="50"/>
            </a:xfrm>
            <a:custGeom>
              <a:avLst/>
              <a:gdLst/>
              <a:ahLst/>
              <a:cxnLst>
                <a:cxn ang="0">
                  <a:pos x="9" y="15"/>
                </a:cxn>
                <a:cxn ang="0">
                  <a:pos x="16" y="19"/>
                </a:cxn>
                <a:cxn ang="0">
                  <a:pos x="23" y="17"/>
                </a:cxn>
                <a:cxn ang="0">
                  <a:pos x="23" y="23"/>
                </a:cxn>
                <a:cxn ang="0">
                  <a:pos x="14" y="25"/>
                </a:cxn>
                <a:cxn ang="0">
                  <a:pos x="0" y="12"/>
                </a:cxn>
                <a:cxn ang="0">
                  <a:pos x="13" y="0"/>
                </a:cxn>
                <a:cxn ang="0">
                  <a:pos x="25" y="13"/>
                </a:cxn>
                <a:cxn ang="0">
                  <a:pos x="25" y="15"/>
                </a:cxn>
                <a:cxn ang="0">
                  <a:pos x="9" y="15"/>
                </a:cxn>
                <a:cxn ang="0">
                  <a:pos x="18" y="10"/>
                </a:cxn>
                <a:cxn ang="0">
                  <a:pos x="13" y="5"/>
                </a:cxn>
                <a:cxn ang="0">
                  <a:pos x="9" y="10"/>
                </a:cxn>
                <a:cxn ang="0">
                  <a:pos x="18" y="10"/>
                </a:cxn>
              </a:cxnLst>
              <a:rect l="0" t="0" r="r" b="b"/>
              <a:pathLst>
                <a:path w="25" h="25">
                  <a:moveTo>
                    <a:pt x="9" y="15"/>
                  </a:moveTo>
                  <a:cubicBezTo>
                    <a:pt x="9" y="18"/>
                    <a:pt x="12" y="19"/>
                    <a:pt x="16" y="19"/>
                  </a:cubicBezTo>
                  <a:cubicBezTo>
                    <a:pt x="18" y="19"/>
                    <a:pt x="20" y="19"/>
                    <a:pt x="23" y="17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0" y="24"/>
                    <a:pt x="17" y="25"/>
                    <a:pt x="14" y="25"/>
                  </a:cubicBezTo>
                  <a:cubicBezTo>
                    <a:pt x="6" y="25"/>
                    <a:pt x="0" y="20"/>
                    <a:pt x="0" y="12"/>
                  </a:cubicBezTo>
                  <a:cubicBezTo>
                    <a:pt x="0" y="4"/>
                    <a:pt x="6" y="0"/>
                    <a:pt x="13" y="0"/>
                  </a:cubicBezTo>
                  <a:cubicBezTo>
                    <a:pt x="22" y="0"/>
                    <a:pt x="25" y="6"/>
                    <a:pt x="25" y="13"/>
                  </a:cubicBezTo>
                  <a:cubicBezTo>
                    <a:pt x="25" y="15"/>
                    <a:pt x="25" y="15"/>
                    <a:pt x="25" y="15"/>
                  </a:cubicBezTo>
                  <a:lnTo>
                    <a:pt x="9" y="15"/>
                  </a:lnTo>
                  <a:close/>
                  <a:moveTo>
                    <a:pt x="18" y="10"/>
                  </a:moveTo>
                  <a:cubicBezTo>
                    <a:pt x="18" y="7"/>
                    <a:pt x="16" y="5"/>
                    <a:pt x="13" y="5"/>
                  </a:cubicBezTo>
                  <a:cubicBezTo>
                    <a:pt x="10" y="5"/>
                    <a:pt x="9" y="7"/>
                    <a:pt x="9" y="10"/>
                  </a:cubicBezTo>
                  <a:lnTo>
                    <a:pt x="18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435"/>
            <p:cNvSpPr>
              <a:spLocks/>
            </p:cNvSpPr>
            <p:nvPr userDrawn="1"/>
          </p:nvSpPr>
          <p:spPr bwMode="auto">
            <a:xfrm>
              <a:off x="1176" y="262"/>
              <a:ext cx="34" cy="48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14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8" y="5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17" y="7"/>
                </a:cxn>
              </a:cxnLst>
              <a:rect l="0" t="0" r="r" b="b"/>
              <a:pathLst>
                <a:path w="17" h="24">
                  <a:moveTo>
                    <a:pt x="17" y="7"/>
                  </a:moveTo>
                  <a:cubicBezTo>
                    <a:pt x="16" y="7"/>
                    <a:pt x="15" y="7"/>
                    <a:pt x="14" y="7"/>
                  </a:cubicBezTo>
                  <a:cubicBezTo>
                    <a:pt x="10" y="7"/>
                    <a:pt x="8" y="10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6" y="0"/>
                    <a:pt x="17" y="0"/>
                    <a:pt x="17" y="0"/>
                  </a:cubicBezTo>
                  <a:lnTo>
                    <a:pt x="17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" name="Freeform 1436"/>
            <p:cNvSpPr>
              <a:spLocks/>
            </p:cNvSpPr>
            <p:nvPr userDrawn="1"/>
          </p:nvSpPr>
          <p:spPr bwMode="auto">
            <a:xfrm>
              <a:off x="1218" y="262"/>
              <a:ext cx="5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1"/>
                    <a:pt x="12" y="0"/>
                    <a:pt x="16" y="0"/>
                  </a:cubicBezTo>
                  <a:cubicBezTo>
                    <a:pt x="22" y="0"/>
                    <a:pt x="25" y="4"/>
                    <a:pt x="25" y="9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8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" name="Freeform 1437"/>
            <p:cNvSpPr>
              <a:spLocks noEditPoints="1"/>
            </p:cNvSpPr>
            <p:nvPr userDrawn="1"/>
          </p:nvSpPr>
          <p:spPr bwMode="auto">
            <a:xfrm>
              <a:off x="1274" y="262"/>
              <a:ext cx="50" cy="50"/>
            </a:xfrm>
            <a:custGeom>
              <a:avLst/>
              <a:gdLst/>
              <a:ahLst/>
              <a:cxnLst>
                <a:cxn ang="0">
                  <a:pos x="17" y="24"/>
                </a:cxn>
                <a:cxn ang="0">
                  <a:pos x="17" y="20"/>
                </a:cxn>
                <a:cxn ang="0">
                  <a:pos x="17" y="20"/>
                </a:cxn>
                <a:cxn ang="0">
                  <a:pos x="9" y="25"/>
                </a:cxn>
                <a:cxn ang="0">
                  <a:pos x="0" y="17"/>
                </a:cxn>
                <a:cxn ang="0">
                  <a:pos x="13" y="9"/>
                </a:cxn>
                <a:cxn ang="0">
                  <a:pos x="17" y="9"/>
                </a:cxn>
                <a:cxn ang="0">
                  <a:pos x="11" y="5"/>
                </a:cxn>
                <a:cxn ang="0">
                  <a:pos x="4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1" y="19"/>
                </a:cxn>
                <a:cxn ang="0">
                  <a:pos x="17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1" y="19"/>
                </a:cxn>
              </a:cxnLst>
              <a:rect l="0" t="0" r="r" b="b"/>
              <a:pathLst>
                <a:path w="25" h="25">
                  <a:moveTo>
                    <a:pt x="17" y="24"/>
                  </a:moveTo>
                  <a:cubicBezTo>
                    <a:pt x="17" y="23"/>
                    <a:pt x="17" y="22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3"/>
                    <a:pt x="13" y="25"/>
                    <a:pt x="9" y="25"/>
                  </a:cubicBezTo>
                  <a:cubicBezTo>
                    <a:pt x="5" y="25"/>
                    <a:pt x="0" y="22"/>
                    <a:pt x="0" y="17"/>
                  </a:cubicBezTo>
                  <a:cubicBezTo>
                    <a:pt x="0" y="10"/>
                    <a:pt x="8" y="9"/>
                    <a:pt x="13" y="9"/>
                  </a:cubicBezTo>
                  <a:cubicBezTo>
                    <a:pt x="14" y="9"/>
                    <a:pt x="16" y="9"/>
                    <a:pt x="17" y="9"/>
                  </a:cubicBezTo>
                  <a:cubicBezTo>
                    <a:pt x="17" y="6"/>
                    <a:pt x="14" y="5"/>
                    <a:pt x="11" y="5"/>
                  </a:cubicBezTo>
                  <a:cubicBezTo>
                    <a:pt x="8" y="5"/>
                    <a:pt x="6" y="6"/>
                    <a:pt x="4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0"/>
                    <a:pt x="9" y="0"/>
                    <a:pt x="13" y="0"/>
                  </a:cubicBezTo>
                  <a:cubicBezTo>
                    <a:pt x="19" y="0"/>
                    <a:pt x="24" y="2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0"/>
                    <a:pt x="24" y="22"/>
                    <a:pt x="25" y="24"/>
                  </a:cubicBezTo>
                  <a:lnTo>
                    <a:pt x="17" y="24"/>
                  </a:lnTo>
                  <a:close/>
                  <a:moveTo>
                    <a:pt x="11" y="19"/>
                  </a:moveTo>
                  <a:cubicBezTo>
                    <a:pt x="15" y="19"/>
                    <a:pt x="17" y="16"/>
                    <a:pt x="17" y="14"/>
                  </a:cubicBezTo>
                  <a:cubicBezTo>
                    <a:pt x="16" y="14"/>
                    <a:pt x="14" y="14"/>
                    <a:pt x="13" y="14"/>
                  </a:cubicBezTo>
                  <a:cubicBezTo>
                    <a:pt x="10" y="14"/>
                    <a:pt x="8" y="14"/>
                    <a:pt x="8" y="17"/>
                  </a:cubicBezTo>
                  <a:cubicBezTo>
                    <a:pt x="8" y="18"/>
                    <a:pt x="10" y="19"/>
                    <a:pt x="11" y="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" name="Freeform 1438"/>
            <p:cNvSpPr>
              <a:spLocks/>
            </p:cNvSpPr>
            <p:nvPr userDrawn="1"/>
          </p:nvSpPr>
          <p:spPr bwMode="auto">
            <a:xfrm>
              <a:off x="1328" y="248"/>
              <a:ext cx="36" cy="6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5" y="7"/>
                </a:cxn>
                <a:cxn ang="0">
                  <a:pos x="5" y="2"/>
                </a:cxn>
                <a:cxn ang="0">
                  <a:pos x="13" y="0"/>
                </a:cxn>
                <a:cxn ang="0">
                  <a:pos x="13" y="7"/>
                </a:cxn>
                <a:cxn ang="0">
                  <a:pos x="19" y="7"/>
                </a:cxn>
                <a:cxn ang="0">
                  <a:pos x="19" y="13"/>
                </a:cxn>
                <a:cxn ang="0">
                  <a:pos x="13" y="13"/>
                </a:cxn>
                <a:cxn ang="0">
                  <a:pos x="13" y="22"/>
                </a:cxn>
                <a:cxn ang="0">
                  <a:pos x="16" y="26"/>
                </a:cxn>
                <a:cxn ang="0">
                  <a:pos x="19" y="26"/>
                </a:cxn>
                <a:cxn ang="0">
                  <a:pos x="19" y="31"/>
                </a:cxn>
                <a:cxn ang="0">
                  <a:pos x="14" y="32"/>
                </a:cxn>
                <a:cxn ang="0">
                  <a:pos x="5" y="23"/>
                </a:cxn>
                <a:cxn ang="0">
                  <a:pos x="5" y="13"/>
                </a:cxn>
                <a:cxn ang="0">
                  <a:pos x="0" y="13"/>
                </a:cxn>
                <a:cxn ang="0">
                  <a:pos x="0" y="7"/>
                </a:cxn>
              </a:cxnLst>
              <a:rect l="0" t="0" r="r" b="b"/>
              <a:pathLst>
                <a:path w="19" h="32">
                  <a:moveTo>
                    <a:pt x="0" y="7"/>
                  </a:moveTo>
                  <a:cubicBezTo>
                    <a:pt x="5" y="7"/>
                    <a:pt x="5" y="7"/>
                    <a:pt x="5" y="7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5"/>
                    <a:pt x="14" y="26"/>
                    <a:pt x="16" y="26"/>
                  </a:cubicBezTo>
                  <a:cubicBezTo>
                    <a:pt x="17" y="26"/>
                    <a:pt x="18" y="26"/>
                    <a:pt x="19" y="26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7" y="31"/>
                    <a:pt x="16" y="32"/>
                    <a:pt x="14" y="32"/>
                  </a:cubicBezTo>
                  <a:cubicBezTo>
                    <a:pt x="6" y="32"/>
                    <a:pt x="5" y="29"/>
                    <a:pt x="5" y="2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Freeform 1439"/>
            <p:cNvSpPr>
              <a:spLocks noEditPoints="1"/>
            </p:cNvSpPr>
            <p:nvPr userDrawn="1"/>
          </p:nvSpPr>
          <p:spPr bwMode="auto">
            <a:xfrm>
              <a:off x="1374" y="244"/>
              <a:ext cx="16" cy="68"/>
            </a:xfrm>
            <a:custGeom>
              <a:avLst/>
              <a:gdLst/>
              <a:ahLst/>
              <a:cxnLst>
                <a:cxn ang="0">
                  <a:pos x="16" y="12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12"/>
                </a:cxn>
                <a:cxn ang="0">
                  <a:pos x="0" y="18"/>
                </a:cxn>
                <a:cxn ang="0">
                  <a:pos x="16" y="18"/>
                </a:cxn>
                <a:cxn ang="0">
                  <a:pos x="16" y="66"/>
                </a:cxn>
                <a:cxn ang="0">
                  <a:pos x="0" y="66"/>
                </a:cxn>
                <a:cxn ang="0">
                  <a:pos x="0" y="18"/>
                </a:cxn>
              </a:cxnLst>
              <a:rect l="0" t="0" r="r" b="b"/>
              <a:pathLst>
                <a:path w="16" h="66">
                  <a:moveTo>
                    <a:pt x="16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12"/>
                  </a:lnTo>
                  <a:close/>
                  <a:moveTo>
                    <a:pt x="0" y="18"/>
                  </a:moveTo>
                  <a:lnTo>
                    <a:pt x="16" y="18"/>
                  </a:lnTo>
                  <a:lnTo>
                    <a:pt x="16" y="66"/>
                  </a:lnTo>
                  <a:lnTo>
                    <a:pt x="0" y="6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" name="Freeform 1440"/>
            <p:cNvSpPr>
              <a:spLocks noEditPoints="1"/>
            </p:cNvSpPr>
            <p:nvPr userDrawn="1"/>
          </p:nvSpPr>
          <p:spPr bwMode="auto">
            <a:xfrm>
              <a:off x="1398" y="262"/>
              <a:ext cx="59" cy="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4" y="0"/>
                </a:cxn>
                <a:cxn ang="0">
                  <a:pos x="28" y="12"/>
                </a:cxn>
                <a:cxn ang="0">
                  <a:pos x="14" y="25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14" y="6"/>
                </a:cxn>
                <a:cxn ang="0">
                  <a:pos x="9" y="12"/>
                </a:cxn>
                <a:cxn ang="0">
                  <a:pos x="14" y="19"/>
                </a:cxn>
                <a:cxn ang="0">
                  <a:pos x="20" y="12"/>
                </a:cxn>
              </a:cxnLst>
              <a:rect l="0" t="0" r="r" b="b"/>
              <a:pathLst>
                <a:path w="28" h="25">
                  <a:moveTo>
                    <a:pt x="0" y="12"/>
                  </a:moveTo>
                  <a:cubicBezTo>
                    <a:pt x="0" y="4"/>
                    <a:pt x="6" y="0"/>
                    <a:pt x="14" y="0"/>
                  </a:cubicBezTo>
                  <a:cubicBezTo>
                    <a:pt x="22" y="0"/>
                    <a:pt x="28" y="4"/>
                    <a:pt x="28" y="12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2"/>
                  </a:cubicBezTo>
                  <a:close/>
                  <a:moveTo>
                    <a:pt x="20" y="12"/>
                  </a:moveTo>
                  <a:cubicBezTo>
                    <a:pt x="20" y="9"/>
                    <a:pt x="18" y="6"/>
                    <a:pt x="14" y="6"/>
                  </a:cubicBezTo>
                  <a:cubicBezTo>
                    <a:pt x="11" y="6"/>
                    <a:pt x="9" y="9"/>
                    <a:pt x="9" y="12"/>
                  </a:cubicBezTo>
                  <a:cubicBezTo>
                    <a:pt x="9" y="16"/>
                    <a:pt x="11" y="19"/>
                    <a:pt x="14" y="19"/>
                  </a:cubicBezTo>
                  <a:cubicBezTo>
                    <a:pt x="18" y="19"/>
                    <a:pt x="20" y="16"/>
                    <a:pt x="20" y="1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" name="Freeform 1441"/>
            <p:cNvSpPr>
              <a:spLocks/>
            </p:cNvSpPr>
            <p:nvPr userDrawn="1"/>
          </p:nvSpPr>
          <p:spPr bwMode="auto">
            <a:xfrm>
              <a:off x="1463" y="262"/>
              <a:ext cx="5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1"/>
                    <a:pt x="12" y="0"/>
                    <a:pt x="16" y="0"/>
                  </a:cubicBezTo>
                  <a:cubicBezTo>
                    <a:pt x="22" y="0"/>
                    <a:pt x="25" y="4"/>
                    <a:pt x="25" y="9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8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" name="Freeform 1442"/>
            <p:cNvSpPr>
              <a:spLocks noEditPoints="1"/>
            </p:cNvSpPr>
            <p:nvPr userDrawn="1"/>
          </p:nvSpPr>
          <p:spPr bwMode="auto">
            <a:xfrm>
              <a:off x="1519" y="262"/>
              <a:ext cx="50" cy="50"/>
            </a:xfrm>
            <a:custGeom>
              <a:avLst/>
              <a:gdLst/>
              <a:ahLst/>
              <a:cxnLst>
                <a:cxn ang="0">
                  <a:pos x="17" y="24"/>
                </a:cxn>
                <a:cxn ang="0">
                  <a:pos x="17" y="20"/>
                </a:cxn>
                <a:cxn ang="0">
                  <a:pos x="17" y="20"/>
                </a:cxn>
                <a:cxn ang="0">
                  <a:pos x="9" y="25"/>
                </a:cxn>
                <a:cxn ang="0">
                  <a:pos x="0" y="17"/>
                </a:cxn>
                <a:cxn ang="0">
                  <a:pos x="13" y="9"/>
                </a:cxn>
                <a:cxn ang="0">
                  <a:pos x="17" y="9"/>
                </a:cxn>
                <a:cxn ang="0">
                  <a:pos x="11" y="5"/>
                </a:cxn>
                <a:cxn ang="0">
                  <a:pos x="4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2" y="19"/>
                </a:cxn>
                <a:cxn ang="0">
                  <a:pos x="17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2" y="19"/>
                </a:cxn>
              </a:cxnLst>
              <a:rect l="0" t="0" r="r" b="b"/>
              <a:pathLst>
                <a:path w="25" h="25">
                  <a:moveTo>
                    <a:pt x="17" y="24"/>
                  </a:moveTo>
                  <a:cubicBezTo>
                    <a:pt x="17" y="23"/>
                    <a:pt x="17" y="22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3"/>
                    <a:pt x="13" y="25"/>
                    <a:pt x="9" y="25"/>
                  </a:cubicBezTo>
                  <a:cubicBezTo>
                    <a:pt x="5" y="25"/>
                    <a:pt x="0" y="22"/>
                    <a:pt x="0" y="17"/>
                  </a:cubicBezTo>
                  <a:cubicBezTo>
                    <a:pt x="0" y="10"/>
                    <a:pt x="8" y="9"/>
                    <a:pt x="13" y="9"/>
                  </a:cubicBezTo>
                  <a:cubicBezTo>
                    <a:pt x="14" y="9"/>
                    <a:pt x="16" y="9"/>
                    <a:pt x="17" y="9"/>
                  </a:cubicBezTo>
                  <a:cubicBezTo>
                    <a:pt x="17" y="6"/>
                    <a:pt x="14" y="5"/>
                    <a:pt x="11" y="5"/>
                  </a:cubicBezTo>
                  <a:cubicBezTo>
                    <a:pt x="9" y="5"/>
                    <a:pt x="6" y="6"/>
                    <a:pt x="4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0"/>
                    <a:pt x="9" y="0"/>
                    <a:pt x="13" y="0"/>
                  </a:cubicBezTo>
                  <a:cubicBezTo>
                    <a:pt x="19" y="0"/>
                    <a:pt x="24" y="2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0"/>
                    <a:pt x="24" y="22"/>
                    <a:pt x="25" y="24"/>
                  </a:cubicBezTo>
                  <a:lnTo>
                    <a:pt x="17" y="24"/>
                  </a:lnTo>
                  <a:close/>
                  <a:moveTo>
                    <a:pt x="12" y="19"/>
                  </a:moveTo>
                  <a:cubicBezTo>
                    <a:pt x="15" y="19"/>
                    <a:pt x="17" y="16"/>
                    <a:pt x="17" y="14"/>
                  </a:cubicBezTo>
                  <a:cubicBezTo>
                    <a:pt x="16" y="14"/>
                    <a:pt x="14" y="14"/>
                    <a:pt x="13" y="14"/>
                  </a:cubicBezTo>
                  <a:cubicBezTo>
                    <a:pt x="10" y="14"/>
                    <a:pt x="8" y="14"/>
                    <a:pt x="8" y="17"/>
                  </a:cubicBezTo>
                  <a:cubicBezTo>
                    <a:pt x="8" y="18"/>
                    <a:pt x="10" y="19"/>
                    <a:pt x="12" y="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Rectangle 1443"/>
            <p:cNvSpPr>
              <a:spLocks noChangeArrowheads="1"/>
            </p:cNvSpPr>
            <p:nvPr userDrawn="1"/>
          </p:nvSpPr>
          <p:spPr bwMode="auto">
            <a:xfrm>
              <a:off x="1579" y="242"/>
              <a:ext cx="16" cy="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" name="Freeform 1444"/>
            <p:cNvSpPr>
              <a:spLocks/>
            </p:cNvSpPr>
            <p:nvPr userDrawn="1"/>
          </p:nvSpPr>
          <p:spPr bwMode="auto">
            <a:xfrm>
              <a:off x="994" y="334"/>
              <a:ext cx="42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0"/>
                </a:cxn>
                <a:cxn ang="0">
                  <a:pos x="42" y="13"/>
                </a:cxn>
                <a:cxn ang="0">
                  <a:pos x="16" y="13"/>
                </a:cxn>
                <a:cxn ang="0">
                  <a:pos x="16" y="27"/>
                </a:cxn>
                <a:cxn ang="0">
                  <a:pos x="42" y="27"/>
                </a:cxn>
                <a:cxn ang="0">
                  <a:pos x="42" y="39"/>
                </a:cxn>
                <a:cxn ang="0">
                  <a:pos x="16" y="39"/>
                </a:cxn>
                <a:cxn ang="0">
                  <a:pos x="16" y="65"/>
                </a:cxn>
                <a:cxn ang="0">
                  <a:pos x="0" y="65"/>
                </a:cxn>
                <a:cxn ang="0">
                  <a:pos x="0" y="0"/>
                </a:cxn>
              </a:cxnLst>
              <a:rect l="0" t="0" r="r" b="b"/>
              <a:pathLst>
                <a:path w="42" h="65">
                  <a:moveTo>
                    <a:pt x="0" y="0"/>
                  </a:moveTo>
                  <a:lnTo>
                    <a:pt x="42" y="0"/>
                  </a:lnTo>
                  <a:lnTo>
                    <a:pt x="42" y="13"/>
                  </a:lnTo>
                  <a:lnTo>
                    <a:pt x="16" y="13"/>
                  </a:lnTo>
                  <a:lnTo>
                    <a:pt x="16" y="27"/>
                  </a:lnTo>
                  <a:lnTo>
                    <a:pt x="42" y="27"/>
                  </a:lnTo>
                  <a:lnTo>
                    <a:pt x="42" y="39"/>
                  </a:lnTo>
                  <a:lnTo>
                    <a:pt x="16" y="39"/>
                  </a:lnTo>
                  <a:lnTo>
                    <a:pt x="16" y="65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" name="Freeform 1445"/>
            <p:cNvSpPr>
              <a:spLocks noEditPoints="1"/>
            </p:cNvSpPr>
            <p:nvPr userDrawn="1"/>
          </p:nvSpPr>
          <p:spPr bwMode="auto">
            <a:xfrm>
              <a:off x="1046" y="330"/>
              <a:ext cx="16" cy="69"/>
            </a:xfrm>
            <a:custGeom>
              <a:avLst/>
              <a:gdLst/>
              <a:ahLst/>
              <a:cxnLst>
                <a:cxn ang="0">
                  <a:pos x="16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13"/>
                </a:cxn>
                <a:cxn ang="0">
                  <a:pos x="0" y="21"/>
                </a:cxn>
                <a:cxn ang="0">
                  <a:pos x="16" y="21"/>
                </a:cxn>
                <a:cxn ang="0">
                  <a:pos x="16" y="69"/>
                </a:cxn>
                <a:cxn ang="0">
                  <a:pos x="0" y="69"/>
                </a:cxn>
                <a:cxn ang="0">
                  <a:pos x="0" y="21"/>
                </a:cxn>
              </a:cxnLst>
              <a:rect l="0" t="0" r="r" b="b"/>
              <a:pathLst>
                <a:path w="16" h="69">
                  <a:moveTo>
                    <a:pt x="16" y="13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13"/>
                  </a:lnTo>
                  <a:close/>
                  <a:moveTo>
                    <a:pt x="0" y="21"/>
                  </a:moveTo>
                  <a:lnTo>
                    <a:pt x="16" y="21"/>
                  </a:lnTo>
                  <a:lnTo>
                    <a:pt x="16" y="69"/>
                  </a:lnTo>
                  <a:lnTo>
                    <a:pt x="0" y="69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" name="Freeform 1446"/>
            <p:cNvSpPr>
              <a:spLocks/>
            </p:cNvSpPr>
            <p:nvPr userDrawn="1"/>
          </p:nvSpPr>
          <p:spPr bwMode="auto">
            <a:xfrm>
              <a:off x="1072" y="349"/>
              <a:ext cx="52" cy="5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7" y="0"/>
                </a:cxn>
                <a:cxn ang="0">
                  <a:pos x="26" y="10"/>
                </a:cxn>
                <a:cxn ang="0">
                  <a:pos x="26" y="25"/>
                </a:cxn>
                <a:cxn ang="0">
                  <a:pos x="17" y="25"/>
                </a:cxn>
                <a:cxn ang="0">
                  <a:pos x="17" y="13"/>
                </a:cxn>
                <a:cxn ang="0">
                  <a:pos x="14" y="7"/>
                </a:cxn>
                <a:cxn ang="0">
                  <a:pos x="9" y="14"/>
                </a:cxn>
                <a:cxn ang="0">
                  <a:pos x="9" y="25"/>
                </a:cxn>
                <a:cxn ang="0">
                  <a:pos x="0" y="25"/>
                </a:cxn>
                <a:cxn ang="0">
                  <a:pos x="0" y="1"/>
                </a:cxn>
              </a:cxnLst>
              <a:rect l="0" t="0" r="r" b="b"/>
              <a:pathLst>
                <a:path w="26" h="25">
                  <a:moveTo>
                    <a:pt x="0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10" y="2"/>
                    <a:pt x="13" y="0"/>
                    <a:pt x="17" y="0"/>
                  </a:cubicBezTo>
                  <a:cubicBezTo>
                    <a:pt x="23" y="0"/>
                    <a:pt x="26" y="5"/>
                    <a:pt x="26" y="1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9"/>
                    <a:pt x="16" y="7"/>
                    <a:pt x="14" y="7"/>
                  </a:cubicBezTo>
                  <a:cubicBezTo>
                    <a:pt x="10" y="7"/>
                    <a:pt x="9" y="9"/>
                    <a:pt x="9" y="14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" name="Freeform 1447"/>
            <p:cNvSpPr>
              <a:spLocks noEditPoints="1"/>
            </p:cNvSpPr>
            <p:nvPr userDrawn="1"/>
          </p:nvSpPr>
          <p:spPr bwMode="auto">
            <a:xfrm>
              <a:off x="1130" y="349"/>
              <a:ext cx="48" cy="52"/>
            </a:xfrm>
            <a:custGeom>
              <a:avLst/>
              <a:gdLst/>
              <a:ahLst/>
              <a:cxnLst>
                <a:cxn ang="0">
                  <a:pos x="17" y="25"/>
                </a:cxn>
                <a:cxn ang="0">
                  <a:pos x="17" y="21"/>
                </a:cxn>
                <a:cxn ang="0">
                  <a:pos x="17" y="21"/>
                </a:cxn>
                <a:cxn ang="0">
                  <a:pos x="9" y="25"/>
                </a:cxn>
                <a:cxn ang="0">
                  <a:pos x="0" y="18"/>
                </a:cxn>
                <a:cxn ang="0">
                  <a:pos x="12" y="9"/>
                </a:cxn>
                <a:cxn ang="0">
                  <a:pos x="16" y="10"/>
                </a:cxn>
                <a:cxn ang="0">
                  <a:pos x="11" y="6"/>
                </a:cxn>
                <a:cxn ang="0">
                  <a:pos x="3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4" y="25"/>
                </a:cxn>
                <a:cxn ang="0">
                  <a:pos x="17" y="25"/>
                </a:cxn>
                <a:cxn ang="0">
                  <a:pos x="11" y="20"/>
                </a:cxn>
                <a:cxn ang="0">
                  <a:pos x="16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1" y="20"/>
                </a:cxn>
              </a:cxnLst>
              <a:rect l="0" t="0" r="r" b="b"/>
              <a:pathLst>
                <a:path w="24" h="25">
                  <a:moveTo>
                    <a:pt x="17" y="25"/>
                  </a:moveTo>
                  <a:cubicBezTo>
                    <a:pt x="17" y="23"/>
                    <a:pt x="17" y="22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5" y="24"/>
                    <a:pt x="12" y="25"/>
                    <a:pt x="9" y="25"/>
                  </a:cubicBezTo>
                  <a:cubicBezTo>
                    <a:pt x="4" y="25"/>
                    <a:pt x="0" y="23"/>
                    <a:pt x="0" y="18"/>
                  </a:cubicBezTo>
                  <a:cubicBezTo>
                    <a:pt x="0" y="10"/>
                    <a:pt x="8" y="9"/>
                    <a:pt x="12" y="9"/>
                  </a:cubicBezTo>
                  <a:cubicBezTo>
                    <a:pt x="14" y="9"/>
                    <a:pt x="15" y="10"/>
                    <a:pt x="16" y="10"/>
                  </a:cubicBezTo>
                  <a:cubicBezTo>
                    <a:pt x="16" y="7"/>
                    <a:pt x="14" y="6"/>
                    <a:pt x="11" y="6"/>
                  </a:cubicBezTo>
                  <a:cubicBezTo>
                    <a:pt x="8" y="6"/>
                    <a:pt x="6" y="6"/>
                    <a:pt x="3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1"/>
                    <a:pt x="9" y="0"/>
                    <a:pt x="13" y="0"/>
                  </a:cubicBezTo>
                  <a:cubicBezTo>
                    <a:pt x="19" y="0"/>
                    <a:pt x="24" y="3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1"/>
                    <a:pt x="24" y="23"/>
                    <a:pt x="24" y="25"/>
                  </a:cubicBezTo>
                  <a:lnTo>
                    <a:pt x="17" y="25"/>
                  </a:lnTo>
                  <a:close/>
                  <a:moveTo>
                    <a:pt x="11" y="20"/>
                  </a:moveTo>
                  <a:cubicBezTo>
                    <a:pt x="14" y="20"/>
                    <a:pt x="16" y="17"/>
                    <a:pt x="16" y="14"/>
                  </a:cubicBezTo>
                  <a:cubicBezTo>
                    <a:pt x="15" y="14"/>
                    <a:pt x="14" y="14"/>
                    <a:pt x="13" y="14"/>
                  </a:cubicBezTo>
                  <a:cubicBezTo>
                    <a:pt x="10" y="14"/>
                    <a:pt x="8" y="15"/>
                    <a:pt x="8" y="17"/>
                  </a:cubicBezTo>
                  <a:cubicBezTo>
                    <a:pt x="8" y="19"/>
                    <a:pt x="9" y="20"/>
                    <a:pt x="11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6" name="Freeform 1448"/>
            <p:cNvSpPr>
              <a:spLocks/>
            </p:cNvSpPr>
            <p:nvPr userDrawn="1"/>
          </p:nvSpPr>
          <p:spPr bwMode="auto">
            <a:xfrm>
              <a:off x="1188" y="349"/>
              <a:ext cx="50" cy="5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7" y="1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10"/>
                </a:cxn>
                <a:cxn ang="0">
                  <a:pos x="25" y="25"/>
                </a:cxn>
                <a:cxn ang="0">
                  <a:pos x="17" y="25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0" y="1"/>
                </a:cxn>
              </a:cxnLst>
              <a:rect l="0" t="0" r="r" b="b"/>
              <a:pathLst>
                <a:path w="25" h="25">
                  <a:moveTo>
                    <a:pt x="0" y="1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2"/>
                    <a:pt x="12" y="0"/>
                    <a:pt x="16" y="0"/>
                  </a:cubicBezTo>
                  <a:cubicBezTo>
                    <a:pt x="23" y="0"/>
                    <a:pt x="25" y="5"/>
                    <a:pt x="25" y="10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9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" name="Freeform 1449"/>
            <p:cNvSpPr>
              <a:spLocks/>
            </p:cNvSpPr>
            <p:nvPr userDrawn="1"/>
          </p:nvSpPr>
          <p:spPr bwMode="auto">
            <a:xfrm>
              <a:off x="1246" y="349"/>
              <a:ext cx="40" cy="52"/>
            </a:xfrm>
            <a:custGeom>
              <a:avLst/>
              <a:gdLst/>
              <a:ahLst/>
              <a:cxnLst>
                <a:cxn ang="0">
                  <a:pos x="19" y="8"/>
                </a:cxn>
                <a:cxn ang="0">
                  <a:pos x="14" y="6"/>
                </a:cxn>
                <a:cxn ang="0">
                  <a:pos x="8" y="13"/>
                </a:cxn>
                <a:cxn ang="0">
                  <a:pos x="15" y="19"/>
                </a:cxn>
                <a:cxn ang="0">
                  <a:pos x="20" y="18"/>
                </a:cxn>
                <a:cxn ang="0">
                  <a:pos x="20" y="24"/>
                </a:cxn>
                <a:cxn ang="0">
                  <a:pos x="13" y="25"/>
                </a:cxn>
                <a:cxn ang="0">
                  <a:pos x="0" y="13"/>
                </a:cxn>
                <a:cxn ang="0">
                  <a:pos x="13" y="0"/>
                </a:cxn>
                <a:cxn ang="0">
                  <a:pos x="20" y="1"/>
                </a:cxn>
                <a:cxn ang="0">
                  <a:pos x="19" y="8"/>
                </a:cxn>
              </a:cxnLst>
              <a:rect l="0" t="0" r="r" b="b"/>
              <a:pathLst>
                <a:path w="20" h="25">
                  <a:moveTo>
                    <a:pt x="19" y="8"/>
                  </a:moveTo>
                  <a:cubicBezTo>
                    <a:pt x="18" y="7"/>
                    <a:pt x="16" y="6"/>
                    <a:pt x="14" y="6"/>
                  </a:cubicBezTo>
                  <a:cubicBezTo>
                    <a:pt x="11" y="6"/>
                    <a:pt x="8" y="9"/>
                    <a:pt x="8" y="13"/>
                  </a:cubicBezTo>
                  <a:cubicBezTo>
                    <a:pt x="8" y="17"/>
                    <a:pt x="11" y="19"/>
                    <a:pt x="15" y="19"/>
                  </a:cubicBezTo>
                  <a:cubicBezTo>
                    <a:pt x="17" y="19"/>
                    <a:pt x="19" y="19"/>
                    <a:pt x="20" y="18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8" y="25"/>
                    <a:pt x="16" y="25"/>
                    <a:pt x="13" y="25"/>
                  </a:cubicBezTo>
                  <a:cubicBezTo>
                    <a:pt x="6" y="25"/>
                    <a:pt x="0" y="20"/>
                    <a:pt x="0" y="13"/>
                  </a:cubicBezTo>
                  <a:cubicBezTo>
                    <a:pt x="0" y="5"/>
                    <a:pt x="6" y="0"/>
                    <a:pt x="13" y="0"/>
                  </a:cubicBezTo>
                  <a:cubicBezTo>
                    <a:pt x="16" y="0"/>
                    <a:pt x="18" y="1"/>
                    <a:pt x="20" y="1"/>
                  </a:cubicBezTo>
                  <a:lnTo>
                    <a:pt x="19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8" name="Freeform 1450"/>
            <p:cNvSpPr>
              <a:spLocks noEditPoints="1"/>
            </p:cNvSpPr>
            <p:nvPr userDrawn="1"/>
          </p:nvSpPr>
          <p:spPr bwMode="auto">
            <a:xfrm>
              <a:off x="1290" y="349"/>
              <a:ext cx="50" cy="52"/>
            </a:xfrm>
            <a:custGeom>
              <a:avLst/>
              <a:gdLst/>
              <a:ahLst/>
              <a:cxnLst>
                <a:cxn ang="0">
                  <a:pos x="8" y="15"/>
                </a:cxn>
                <a:cxn ang="0">
                  <a:pos x="15" y="20"/>
                </a:cxn>
                <a:cxn ang="0">
                  <a:pos x="23" y="18"/>
                </a:cxn>
                <a:cxn ang="0">
                  <a:pos x="23" y="24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3" y="0"/>
                </a:cxn>
                <a:cxn ang="0">
                  <a:pos x="25" y="14"/>
                </a:cxn>
                <a:cxn ang="0">
                  <a:pos x="25" y="15"/>
                </a:cxn>
                <a:cxn ang="0">
                  <a:pos x="8" y="15"/>
                </a:cxn>
                <a:cxn ang="0">
                  <a:pos x="17" y="10"/>
                </a:cxn>
                <a:cxn ang="0">
                  <a:pos x="13" y="5"/>
                </a:cxn>
                <a:cxn ang="0">
                  <a:pos x="8" y="10"/>
                </a:cxn>
                <a:cxn ang="0">
                  <a:pos x="17" y="10"/>
                </a:cxn>
              </a:cxnLst>
              <a:rect l="0" t="0" r="r" b="b"/>
              <a:pathLst>
                <a:path w="25" h="25">
                  <a:moveTo>
                    <a:pt x="8" y="15"/>
                  </a:moveTo>
                  <a:cubicBezTo>
                    <a:pt x="9" y="18"/>
                    <a:pt x="11" y="20"/>
                    <a:pt x="15" y="20"/>
                  </a:cubicBezTo>
                  <a:cubicBezTo>
                    <a:pt x="18" y="20"/>
                    <a:pt x="20" y="19"/>
                    <a:pt x="23" y="18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0" y="25"/>
                    <a:pt x="17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ubicBezTo>
                    <a:pt x="0" y="5"/>
                    <a:pt x="5" y="0"/>
                    <a:pt x="13" y="0"/>
                  </a:cubicBezTo>
                  <a:cubicBezTo>
                    <a:pt x="22" y="0"/>
                    <a:pt x="25" y="6"/>
                    <a:pt x="25" y="14"/>
                  </a:cubicBezTo>
                  <a:cubicBezTo>
                    <a:pt x="25" y="15"/>
                    <a:pt x="25" y="15"/>
                    <a:pt x="25" y="15"/>
                  </a:cubicBezTo>
                  <a:lnTo>
                    <a:pt x="8" y="15"/>
                  </a:lnTo>
                  <a:close/>
                  <a:moveTo>
                    <a:pt x="17" y="10"/>
                  </a:moveTo>
                  <a:cubicBezTo>
                    <a:pt x="17" y="8"/>
                    <a:pt x="16" y="5"/>
                    <a:pt x="13" y="5"/>
                  </a:cubicBezTo>
                  <a:cubicBezTo>
                    <a:pt x="10" y="5"/>
                    <a:pt x="8" y="8"/>
                    <a:pt x="8" y="10"/>
                  </a:cubicBezTo>
                  <a:lnTo>
                    <a:pt x="17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9" name="Freeform 1451"/>
            <p:cNvSpPr>
              <a:spLocks/>
            </p:cNvSpPr>
            <p:nvPr userDrawn="1"/>
          </p:nvSpPr>
          <p:spPr bwMode="auto">
            <a:xfrm>
              <a:off x="1372" y="332"/>
              <a:ext cx="56" cy="68"/>
            </a:xfrm>
            <a:custGeom>
              <a:avLst/>
              <a:gdLst/>
              <a:ahLst/>
              <a:cxnLst>
                <a:cxn ang="0">
                  <a:pos x="28" y="32"/>
                </a:cxn>
                <a:cxn ang="0">
                  <a:pos x="19" y="33"/>
                </a:cxn>
                <a:cxn ang="0">
                  <a:pos x="0" y="17"/>
                </a:cxn>
                <a:cxn ang="0">
                  <a:pos x="19" y="0"/>
                </a:cxn>
                <a:cxn ang="0">
                  <a:pos x="28" y="2"/>
                </a:cxn>
                <a:cxn ang="0">
                  <a:pos x="27" y="9"/>
                </a:cxn>
                <a:cxn ang="0">
                  <a:pos x="19" y="6"/>
                </a:cxn>
                <a:cxn ang="0">
                  <a:pos x="9" y="17"/>
                </a:cxn>
                <a:cxn ang="0">
                  <a:pos x="20" y="27"/>
                </a:cxn>
                <a:cxn ang="0">
                  <a:pos x="28" y="25"/>
                </a:cxn>
                <a:cxn ang="0">
                  <a:pos x="28" y="32"/>
                </a:cxn>
              </a:cxnLst>
              <a:rect l="0" t="0" r="r" b="b"/>
              <a:pathLst>
                <a:path w="28" h="33">
                  <a:moveTo>
                    <a:pt x="28" y="32"/>
                  </a:moveTo>
                  <a:cubicBezTo>
                    <a:pt x="26" y="32"/>
                    <a:pt x="23" y="33"/>
                    <a:pt x="19" y="33"/>
                  </a:cubicBezTo>
                  <a:cubicBezTo>
                    <a:pt x="10" y="33"/>
                    <a:pt x="0" y="29"/>
                    <a:pt x="0" y="17"/>
                  </a:cubicBezTo>
                  <a:cubicBezTo>
                    <a:pt x="0" y="6"/>
                    <a:pt x="8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5" y="7"/>
                    <a:pt x="22" y="6"/>
                    <a:pt x="19" y="6"/>
                  </a:cubicBezTo>
                  <a:cubicBezTo>
                    <a:pt x="13" y="6"/>
                    <a:pt x="9" y="11"/>
                    <a:pt x="9" y="17"/>
                  </a:cubicBezTo>
                  <a:cubicBezTo>
                    <a:pt x="9" y="23"/>
                    <a:pt x="13" y="27"/>
                    <a:pt x="20" y="27"/>
                  </a:cubicBezTo>
                  <a:cubicBezTo>
                    <a:pt x="22" y="27"/>
                    <a:pt x="25" y="26"/>
                    <a:pt x="28" y="25"/>
                  </a:cubicBezTo>
                  <a:lnTo>
                    <a:pt x="28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" name="Freeform 1452"/>
            <p:cNvSpPr>
              <a:spLocks noEditPoints="1"/>
            </p:cNvSpPr>
            <p:nvPr userDrawn="1"/>
          </p:nvSpPr>
          <p:spPr bwMode="auto">
            <a:xfrm>
              <a:off x="1432" y="349"/>
              <a:ext cx="57" cy="52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4" y="0"/>
                </a:cxn>
                <a:cxn ang="0">
                  <a:pos x="28" y="13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9" y="13"/>
                </a:cxn>
                <a:cxn ang="0">
                  <a:pos x="14" y="6"/>
                </a:cxn>
                <a:cxn ang="0">
                  <a:pos x="8" y="13"/>
                </a:cxn>
                <a:cxn ang="0">
                  <a:pos x="14" y="19"/>
                </a:cxn>
                <a:cxn ang="0">
                  <a:pos x="19" y="13"/>
                </a:cxn>
              </a:cxnLst>
              <a:rect l="0" t="0" r="r" b="b"/>
              <a:pathLst>
                <a:path w="28" h="25">
                  <a:moveTo>
                    <a:pt x="0" y="13"/>
                  </a:moveTo>
                  <a:cubicBezTo>
                    <a:pt x="0" y="5"/>
                    <a:pt x="6" y="0"/>
                    <a:pt x="14" y="0"/>
                  </a:cubicBezTo>
                  <a:cubicBezTo>
                    <a:pt x="22" y="0"/>
                    <a:pt x="28" y="5"/>
                    <a:pt x="28" y="13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lose/>
                  <a:moveTo>
                    <a:pt x="19" y="13"/>
                  </a:moveTo>
                  <a:cubicBezTo>
                    <a:pt x="19" y="9"/>
                    <a:pt x="18" y="6"/>
                    <a:pt x="14" y="6"/>
                  </a:cubicBezTo>
                  <a:cubicBezTo>
                    <a:pt x="10" y="6"/>
                    <a:pt x="8" y="9"/>
                    <a:pt x="8" y="13"/>
                  </a:cubicBezTo>
                  <a:cubicBezTo>
                    <a:pt x="8" y="16"/>
                    <a:pt x="10" y="19"/>
                    <a:pt x="14" y="19"/>
                  </a:cubicBezTo>
                  <a:cubicBezTo>
                    <a:pt x="18" y="19"/>
                    <a:pt x="19" y="16"/>
                    <a:pt x="19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" name="Freeform 1453"/>
            <p:cNvSpPr>
              <a:spLocks/>
            </p:cNvSpPr>
            <p:nvPr userDrawn="1"/>
          </p:nvSpPr>
          <p:spPr bwMode="auto">
            <a:xfrm>
              <a:off x="1495" y="349"/>
              <a:ext cx="34" cy="52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14" y="7"/>
                </a:cxn>
                <a:cxn ang="0">
                  <a:pos x="8" y="14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17" y="7"/>
                </a:cxn>
              </a:cxnLst>
              <a:rect l="0" t="0" r="r" b="b"/>
              <a:pathLst>
                <a:path w="17" h="25">
                  <a:moveTo>
                    <a:pt x="17" y="7"/>
                  </a:moveTo>
                  <a:cubicBezTo>
                    <a:pt x="16" y="7"/>
                    <a:pt x="15" y="7"/>
                    <a:pt x="14" y="7"/>
                  </a:cubicBezTo>
                  <a:cubicBezTo>
                    <a:pt x="10" y="7"/>
                    <a:pt x="8" y="10"/>
                    <a:pt x="8" y="1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6" y="0"/>
                    <a:pt x="17" y="0"/>
                    <a:pt x="17" y="0"/>
                  </a:cubicBezTo>
                  <a:lnTo>
                    <a:pt x="17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" name="Freeform 1454"/>
            <p:cNvSpPr>
              <a:spLocks noEditPoints="1"/>
            </p:cNvSpPr>
            <p:nvPr userDrawn="1"/>
          </p:nvSpPr>
          <p:spPr bwMode="auto">
            <a:xfrm>
              <a:off x="1535" y="349"/>
              <a:ext cx="52" cy="6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7" y="0"/>
                </a:cxn>
                <a:cxn ang="0">
                  <a:pos x="27" y="12"/>
                </a:cxn>
                <a:cxn ang="0">
                  <a:pos x="16" y="25"/>
                </a:cxn>
                <a:cxn ang="0">
                  <a:pos x="8" y="21"/>
                </a:cxn>
                <a:cxn ang="0">
                  <a:pos x="8" y="21"/>
                </a:cxn>
                <a:cxn ang="0">
                  <a:pos x="8" y="34"/>
                </a:cxn>
                <a:cxn ang="0">
                  <a:pos x="0" y="34"/>
                </a:cxn>
                <a:cxn ang="0">
                  <a:pos x="0" y="1"/>
                </a:cxn>
                <a:cxn ang="0">
                  <a:pos x="13" y="6"/>
                </a:cxn>
                <a:cxn ang="0">
                  <a:pos x="8" y="13"/>
                </a:cxn>
                <a:cxn ang="0">
                  <a:pos x="13" y="19"/>
                </a:cxn>
                <a:cxn ang="0">
                  <a:pos x="18" y="12"/>
                </a:cxn>
                <a:cxn ang="0">
                  <a:pos x="13" y="6"/>
                </a:cxn>
              </a:cxnLst>
              <a:rect l="0" t="0" r="r" b="b"/>
              <a:pathLst>
                <a:path w="27" h="34">
                  <a:moveTo>
                    <a:pt x="0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3" y="0"/>
                    <a:pt x="27" y="6"/>
                    <a:pt x="27" y="12"/>
                  </a:cubicBezTo>
                  <a:cubicBezTo>
                    <a:pt x="27" y="19"/>
                    <a:pt x="23" y="25"/>
                    <a:pt x="16" y="25"/>
                  </a:cubicBezTo>
                  <a:cubicBezTo>
                    <a:pt x="13" y="25"/>
                    <a:pt x="10" y="24"/>
                    <a:pt x="8" y="21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0" y="34"/>
                    <a:pt x="0" y="34"/>
                    <a:pt x="0" y="34"/>
                  </a:cubicBezTo>
                  <a:lnTo>
                    <a:pt x="0" y="1"/>
                  </a:lnTo>
                  <a:close/>
                  <a:moveTo>
                    <a:pt x="13" y="6"/>
                  </a:moveTo>
                  <a:cubicBezTo>
                    <a:pt x="10" y="6"/>
                    <a:pt x="8" y="9"/>
                    <a:pt x="8" y="13"/>
                  </a:cubicBezTo>
                  <a:cubicBezTo>
                    <a:pt x="8" y="16"/>
                    <a:pt x="11" y="19"/>
                    <a:pt x="13" y="19"/>
                  </a:cubicBezTo>
                  <a:cubicBezTo>
                    <a:pt x="16" y="19"/>
                    <a:pt x="18" y="16"/>
                    <a:pt x="18" y="12"/>
                  </a:cubicBezTo>
                  <a:cubicBezTo>
                    <a:pt x="18" y="9"/>
                    <a:pt x="17" y="6"/>
                    <a:pt x="13" y="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" name="Freeform 1455"/>
            <p:cNvSpPr>
              <a:spLocks noEditPoints="1"/>
            </p:cNvSpPr>
            <p:nvPr userDrawn="1"/>
          </p:nvSpPr>
          <p:spPr bwMode="auto">
            <a:xfrm>
              <a:off x="1593" y="349"/>
              <a:ext cx="56" cy="52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4" y="0"/>
                </a:cxn>
                <a:cxn ang="0">
                  <a:pos x="28" y="13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9" y="13"/>
                </a:cxn>
                <a:cxn ang="0">
                  <a:pos x="14" y="6"/>
                </a:cxn>
                <a:cxn ang="0">
                  <a:pos x="9" y="13"/>
                </a:cxn>
                <a:cxn ang="0">
                  <a:pos x="14" y="19"/>
                </a:cxn>
                <a:cxn ang="0">
                  <a:pos x="19" y="13"/>
                </a:cxn>
              </a:cxnLst>
              <a:rect l="0" t="0" r="r" b="b"/>
              <a:pathLst>
                <a:path w="28" h="25">
                  <a:moveTo>
                    <a:pt x="0" y="13"/>
                  </a:moveTo>
                  <a:cubicBezTo>
                    <a:pt x="0" y="5"/>
                    <a:pt x="6" y="0"/>
                    <a:pt x="14" y="0"/>
                  </a:cubicBezTo>
                  <a:cubicBezTo>
                    <a:pt x="22" y="0"/>
                    <a:pt x="28" y="5"/>
                    <a:pt x="28" y="13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lose/>
                  <a:moveTo>
                    <a:pt x="19" y="13"/>
                  </a:moveTo>
                  <a:cubicBezTo>
                    <a:pt x="19" y="9"/>
                    <a:pt x="18" y="6"/>
                    <a:pt x="14" y="6"/>
                  </a:cubicBezTo>
                  <a:cubicBezTo>
                    <a:pt x="10" y="6"/>
                    <a:pt x="9" y="9"/>
                    <a:pt x="9" y="13"/>
                  </a:cubicBezTo>
                  <a:cubicBezTo>
                    <a:pt x="9" y="16"/>
                    <a:pt x="10" y="19"/>
                    <a:pt x="14" y="19"/>
                  </a:cubicBezTo>
                  <a:cubicBezTo>
                    <a:pt x="18" y="19"/>
                    <a:pt x="19" y="16"/>
                    <a:pt x="19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" name="Freeform 1456"/>
            <p:cNvSpPr>
              <a:spLocks/>
            </p:cNvSpPr>
            <p:nvPr userDrawn="1"/>
          </p:nvSpPr>
          <p:spPr bwMode="auto">
            <a:xfrm>
              <a:off x="1655" y="349"/>
              <a:ext cx="36" cy="52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15" y="7"/>
                </a:cxn>
                <a:cxn ang="0">
                  <a:pos x="9" y="14"/>
                </a:cxn>
                <a:cxn ang="0">
                  <a:pos x="9" y="25"/>
                </a:cxn>
                <a:cxn ang="0">
                  <a:pos x="0" y="25"/>
                </a:cxn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17" y="7"/>
                </a:cxn>
              </a:cxnLst>
              <a:rect l="0" t="0" r="r" b="b"/>
              <a:pathLst>
                <a:path w="18" h="25">
                  <a:moveTo>
                    <a:pt x="17" y="7"/>
                  </a:moveTo>
                  <a:cubicBezTo>
                    <a:pt x="16" y="7"/>
                    <a:pt x="16" y="7"/>
                    <a:pt x="15" y="7"/>
                  </a:cubicBezTo>
                  <a:cubicBezTo>
                    <a:pt x="11" y="7"/>
                    <a:pt x="9" y="10"/>
                    <a:pt x="9" y="14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6" y="0"/>
                    <a:pt x="17" y="0"/>
                    <a:pt x="18" y="0"/>
                  </a:cubicBezTo>
                  <a:lnTo>
                    <a:pt x="17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5" name="Freeform 1457"/>
            <p:cNvSpPr>
              <a:spLocks noEditPoints="1"/>
            </p:cNvSpPr>
            <p:nvPr userDrawn="1"/>
          </p:nvSpPr>
          <p:spPr bwMode="auto">
            <a:xfrm>
              <a:off x="1693" y="349"/>
              <a:ext cx="48" cy="52"/>
            </a:xfrm>
            <a:custGeom>
              <a:avLst/>
              <a:gdLst/>
              <a:ahLst/>
              <a:cxnLst>
                <a:cxn ang="0">
                  <a:pos x="17" y="25"/>
                </a:cxn>
                <a:cxn ang="0">
                  <a:pos x="17" y="21"/>
                </a:cxn>
                <a:cxn ang="0">
                  <a:pos x="16" y="21"/>
                </a:cxn>
                <a:cxn ang="0">
                  <a:pos x="9" y="25"/>
                </a:cxn>
                <a:cxn ang="0">
                  <a:pos x="0" y="18"/>
                </a:cxn>
                <a:cxn ang="0">
                  <a:pos x="12" y="9"/>
                </a:cxn>
                <a:cxn ang="0">
                  <a:pos x="16" y="10"/>
                </a:cxn>
                <a:cxn ang="0">
                  <a:pos x="11" y="6"/>
                </a:cxn>
                <a:cxn ang="0">
                  <a:pos x="3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4" y="25"/>
                </a:cxn>
                <a:cxn ang="0">
                  <a:pos x="17" y="25"/>
                </a:cxn>
                <a:cxn ang="0">
                  <a:pos x="11" y="20"/>
                </a:cxn>
                <a:cxn ang="0">
                  <a:pos x="16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1" y="20"/>
                </a:cxn>
              </a:cxnLst>
              <a:rect l="0" t="0" r="r" b="b"/>
              <a:pathLst>
                <a:path w="24" h="25">
                  <a:moveTo>
                    <a:pt x="17" y="25"/>
                  </a:moveTo>
                  <a:cubicBezTo>
                    <a:pt x="17" y="23"/>
                    <a:pt x="17" y="22"/>
                    <a:pt x="17" y="21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5" y="24"/>
                    <a:pt x="12" y="25"/>
                    <a:pt x="9" y="25"/>
                  </a:cubicBezTo>
                  <a:cubicBezTo>
                    <a:pt x="4" y="25"/>
                    <a:pt x="0" y="23"/>
                    <a:pt x="0" y="18"/>
                  </a:cubicBezTo>
                  <a:cubicBezTo>
                    <a:pt x="0" y="10"/>
                    <a:pt x="8" y="9"/>
                    <a:pt x="12" y="9"/>
                  </a:cubicBezTo>
                  <a:cubicBezTo>
                    <a:pt x="14" y="9"/>
                    <a:pt x="15" y="10"/>
                    <a:pt x="16" y="10"/>
                  </a:cubicBezTo>
                  <a:cubicBezTo>
                    <a:pt x="16" y="7"/>
                    <a:pt x="14" y="6"/>
                    <a:pt x="11" y="6"/>
                  </a:cubicBezTo>
                  <a:cubicBezTo>
                    <a:pt x="8" y="6"/>
                    <a:pt x="5" y="6"/>
                    <a:pt x="3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1"/>
                    <a:pt x="9" y="0"/>
                    <a:pt x="13" y="0"/>
                  </a:cubicBezTo>
                  <a:cubicBezTo>
                    <a:pt x="19" y="0"/>
                    <a:pt x="24" y="3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1"/>
                    <a:pt x="24" y="23"/>
                    <a:pt x="24" y="25"/>
                  </a:cubicBezTo>
                  <a:lnTo>
                    <a:pt x="17" y="25"/>
                  </a:lnTo>
                  <a:close/>
                  <a:moveTo>
                    <a:pt x="11" y="20"/>
                  </a:moveTo>
                  <a:cubicBezTo>
                    <a:pt x="14" y="20"/>
                    <a:pt x="16" y="17"/>
                    <a:pt x="16" y="14"/>
                  </a:cubicBezTo>
                  <a:cubicBezTo>
                    <a:pt x="15" y="14"/>
                    <a:pt x="14" y="14"/>
                    <a:pt x="13" y="14"/>
                  </a:cubicBezTo>
                  <a:cubicBezTo>
                    <a:pt x="10" y="14"/>
                    <a:pt x="8" y="15"/>
                    <a:pt x="8" y="17"/>
                  </a:cubicBezTo>
                  <a:cubicBezTo>
                    <a:pt x="8" y="19"/>
                    <a:pt x="9" y="20"/>
                    <a:pt x="11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6" name="Freeform 1458"/>
            <p:cNvSpPr>
              <a:spLocks/>
            </p:cNvSpPr>
            <p:nvPr userDrawn="1"/>
          </p:nvSpPr>
          <p:spPr bwMode="auto">
            <a:xfrm>
              <a:off x="1747" y="334"/>
              <a:ext cx="38" cy="6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2"/>
                </a:cxn>
                <a:cxn ang="0">
                  <a:pos x="12" y="0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13"/>
                </a:cxn>
                <a:cxn ang="0">
                  <a:pos x="12" y="13"/>
                </a:cxn>
                <a:cxn ang="0">
                  <a:pos x="12" y="22"/>
                </a:cxn>
                <a:cxn ang="0">
                  <a:pos x="16" y="27"/>
                </a:cxn>
                <a:cxn ang="0">
                  <a:pos x="18" y="26"/>
                </a:cxn>
                <a:cxn ang="0">
                  <a:pos x="19" y="32"/>
                </a:cxn>
                <a:cxn ang="0">
                  <a:pos x="13" y="32"/>
                </a:cxn>
                <a:cxn ang="0">
                  <a:pos x="4" y="23"/>
                </a:cxn>
                <a:cxn ang="0">
                  <a:pos x="4" y="13"/>
                </a:cxn>
                <a:cxn ang="0">
                  <a:pos x="0" y="13"/>
                </a:cxn>
                <a:cxn ang="0">
                  <a:pos x="0" y="8"/>
                </a:cxn>
              </a:cxnLst>
              <a:rect l="0" t="0" r="r" b="b"/>
              <a:pathLst>
                <a:path w="19" h="32">
                  <a:moveTo>
                    <a:pt x="0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5"/>
                    <a:pt x="13" y="27"/>
                    <a:pt x="16" y="27"/>
                  </a:cubicBezTo>
                  <a:cubicBezTo>
                    <a:pt x="17" y="27"/>
                    <a:pt x="17" y="26"/>
                    <a:pt x="18" y="26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7" y="32"/>
                    <a:pt x="15" y="32"/>
                    <a:pt x="13" y="32"/>
                  </a:cubicBezTo>
                  <a:cubicBezTo>
                    <a:pt x="6" y="32"/>
                    <a:pt x="4" y="29"/>
                    <a:pt x="4" y="2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7" name="Freeform 1459"/>
            <p:cNvSpPr>
              <a:spLocks noEditPoints="1"/>
            </p:cNvSpPr>
            <p:nvPr userDrawn="1"/>
          </p:nvSpPr>
          <p:spPr bwMode="auto">
            <a:xfrm>
              <a:off x="1791" y="330"/>
              <a:ext cx="18" cy="69"/>
            </a:xfrm>
            <a:custGeom>
              <a:avLst/>
              <a:gdLst/>
              <a:ahLst/>
              <a:cxnLst>
                <a:cxn ang="0">
                  <a:pos x="18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18" y="0"/>
                </a:cxn>
                <a:cxn ang="0">
                  <a:pos x="18" y="13"/>
                </a:cxn>
                <a:cxn ang="0">
                  <a:pos x="0" y="21"/>
                </a:cxn>
                <a:cxn ang="0">
                  <a:pos x="18" y="21"/>
                </a:cxn>
                <a:cxn ang="0">
                  <a:pos x="18" y="69"/>
                </a:cxn>
                <a:cxn ang="0">
                  <a:pos x="0" y="69"/>
                </a:cxn>
                <a:cxn ang="0">
                  <a:pos x="0" y="21"/>
                </a:cxn>
              </a:cxnLst>
              <a:rect l="0" t="0" r="r" b="b"/>
              <a:pathLst>
                <a:path w="18" h="69">
                  <a:moveTo>
                    <a:pt x="18" y="13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3"/>
                  </a:lnTo>
                  <a:close/>
                  <a:moveTo>
                    <a:pt x="0" y="21"/>
                  </a:moveTo>
                  <a:lnTo>
                    <a:pt x="18" y="21"/>
                  </a:lnTo>
                  <a:lnTo>
                    <a:pt x="18" y="69"/>
                  </a:lnTo>
                  <a:lnTo>
                    <a:pt x="0" y="69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8" name="Freeform 1460"/>
            <p:cNvSpPr>
              <a:spLocks noEditPoints="1"/>
            </p:cNvSpPr>
            <p:nvPr userDrawn="1"/>
          </p:nvSpPr>
          <p:spPr bwMode="auto">
            <a:xfrm>
              <a:off x="1817" y="349"/>
              <a:ext cx="56" cy="52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4" y="0"/>
                </a:cxn>
                <a:cxn ang="0">
                  <a:pos x="28" y="13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9" y="13"/>
                </a:cxn>
                <a:cxn ang="0">
                  <a:pos x="14" y="6"/>
                </a:cxn>
                <a:cxn ang="0">
                  <a:pos x="9" y="13"/>
                </a:cxn>
                <a:cxn ang="0">
                  <a:pos x="14" y="19"/>
                </a:cxn>
                <a:cxn ang="0">
                  <a:pos x="19" y="13"/>
                </a:cxn>
              </a:cxnLst>
              <a:rect l="0" t="0" r="r" b="b"/>
              <a:pathLst>
                <a:path w="28" h="25">
                  <a:moveTo>
                    <a:pt x="0" y="13"/>
                  </a:moveTo>
                  <a:cubicBezTo>
                    <a:pt x="0" y="5"/>
                    <a:pt x="6" y="0"/>
                    <a:pt x="14" y="0"/>
                  </a:cubicBezTo>
                  <a:cubicBezTo>
                    <a:pt x="22" y="0"/>
                    <a:pt x="28" y="5"/>
                    <a:pt x="28" y="13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lose/>
                  <a:moveTo>
                    <a:pt x="19" y="13"/>
                  </a:moveTo>
                  <a:cubicBezTo>
                    <a:pt x="19" y="9"/>
                    <a:pt x="18" y="6"/>
                    <a:pt x="14" y="6"/>
                  </a:cubicBezTo>
                  <a:cubicBezTo>
                    <a:pt x="10" y="6"/>
                    <a:pt x="9" y="9"/>
                    <a:pt x="9" y="13"/>
                  </a:cubicBezTo>
                  <a:cubicBezTo>
                    <a:pt x="9" y="16"/>
                    <a:pt x="10" y="19"/>
                    <a:pt x="14" y="19"/>
                  </a:cubicBezTo>
                  <a:cubicBezTo>
                    <a:pt x="18" y="19"/>
                    <a:pt x="19" y="16"/>
                    <a:pt x="19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9" name="Freeform 1461"/>
            <p:cNvSpPr>
              <a:spLocks/>
            </p:cNvSpPr>
            <p:nvPr userDrawn="1"/>
          </p:nvSpPr>
          <p:spPr bwMode="auto">
            <a:xfrm>
              <a:off x="1879" y="349"/>
              <a:ext cx="52" cy="5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6" y="0"/>
                </a:cxn>
                <a:cxn ang="0">
                  <a:pos x="26" y="10"/>
                </a:cxn>
                <a:cxn ang="0">
                  <a:pos x="26" y="25"/>
                </a:cxn>
                <a:cxn ang="0">
                  <a:pos x="17" y="25"/>
                </a:cxn>
                <a:cxn ang="0">
                  <a:pos x="17" y="13"/>
                </a:cxn>
                <a:cxn ang="0">
                  <a:pos x="14" y="7"/>
                </a:cxn>
                <a:cxn ang="0">
                  <a:pos x="8" y="14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0" y="1"/>
                </a:cxn>
              </a:cxnLst>
              <a:rect l="0" t="0" r="r" b="b"/>
              <a:pathLst>
                <a:path w="26" h="25">
                  <a:moveTo>
                    <a:pt x="0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3" y="0"/>
                    <a:pt x="16" y="0"/>
                  </a:cubicBezTo>
                  <a:cubicBezTo>
                    <a:pt x="23" y="0"/>
                    <a:pt x="26" y="5"/>
                    <a:pt x="26" y="1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9"/>
                    <a:pt x="16" y="7"/>
                    <a:pt x="14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0" name="Freeform 1462"/>
            <p:cNvSpPr>
              <a:spLocks/>
            </p:cNvSpPr>
            <p:nvPr userDrawn="1"/>
          </p:nvSpPr>
          <p:spPr bwMode="auto">
            <a:xfrm>
              <a:off x="990" y="425"/>
              <a:ext cx="48" cy="38"/>
            </a:xfrm>
            <a:custGeom>
              <a:avLst/>
              <a:gdLst/>
              <a:ahLst/>
              <a:cxnLst>
                <a:cxn ang="0">
                  <a:pos x="38" y="38"/>
                </a:cxn>
                <a:cxn ang="0">
                  <a:pos x="34" y="38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6" y="38"/>
                </a:cxn>
                <a:cxn ang="0">
                  <a:pos x="10" y="38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14" y="34"/>
                </a:cxn>
                <a:cxn ang="0">
                  <a:pos x="14" y="34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36" y="34"/>
                </a:cxn>
                <a:cxn ang="0">
                  <a:pos x="36" y="34"/>
                </a:cxn>
                <a:cxn ang="0">
                  <a:pos x="46" y="0"/>
                </a:cxn>
                <a:cxn ang="0">
                  <a:pos x="48" y="0"/>
                </a:cxn>
                <a:cxn ang="0">
                  <a:pos x="38" y="38"/>
                </a:cxn>
              </a:cxnLst>
              <a:rect l="0" t="0" r="r" b="b"/>
              <a:pathLst>
                <a:path w="48" h="38">
                  <a:moveTo>
                    <a:pt x="38" y="38"/>
                  </a:moveTo>
                  <a:lnTo>
                    <a:pt x="34" y="38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6" y="38"/>
                  </a:lnTo>
                  <a:lnTo>
                    <a:pt x="10" y="38"/>
                  </a:lnTo>
                  <a:lnTo>
                    <a:pt x="0" y="0"/>
                  </a:lnTo>
                  <a:lnTo>
                    <a:pt x="4" y="0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6" y="34"/>
                  </a:lnTo>
                  <a:lnTo>
                    <a:pt x="36" y="34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1" name="Freeform 1463"/>
            <p:cNvSpPr>
              <a:spLocks noEditPoints="1"/>
            </p:cNvSpPr>
            <p:nvPr userDrawn="1"/>
          </p:nvSpPr>
          <p:spPr bwMode="auto">
            <a:xfrm>
              <a:off x="1040" y="435"/>
              <a:ext cx="24" cy="2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7"/>
                </a:cxn>
                <a:cxn ang="0">
                  <a:pos x="6" y="14"/>
                </a:cxn>
                <a:cxn ang="0">
                  <a:pos x="0" y="7"/>
                </a:cxn>
                <a:cxn ang="0">
                  <a:pos x="6" y="0"/>
                </a:cxn>
                <a:cxn ang="0">
                  <a:pos x="6" y="13"/>
                </a:cxn>
                <a:cxn ang="0">
                  <a:pos x="11" y="7"/>
                </a:cxn>
                <a:cxn ang="0">
                  <a:pos x="6" y="1"/>
                </a:cxn>
                <a:cxn ang="0">
                  <a:pos x="2" y="7"/>
                </a:cxn>
                <a:cxn ang="0">
                  <a:pos x="6" y="13"/>
                </a:cxn>
              </a:cxnLst>
              <a:rect l="0" t="0" r="r" b="b"/>
              <a:pathLst>
                <a:path w="12" h="14">
                  <a:moveTo>
                    <a:pt x="6" y="0"/>
                  </a:moveTo>
                  <a:cubicBezTo>
                    <a:pt x="10" y="0"/>
                    <a:pt x="12" y="3"/>
                    <a:pt x="12" y="7"/>
                  </a:cubicBezTo>
                  <a:cubicBezTo>
                    <a:pt x="12" y="11"/>
                    <a:pt x="10" y="14"/>
                    <a:pt x="6" y="14"/>
                  </a:cubicBezTo>
                  <a:cubicBezTo>
                    <a:pt x="2" y="14"/>
                    <a:pt x="0" y="11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lose/>
                  <a:moveTo>
                    <a:pt x="6" y="13"/>
                  </a:moveTo>
                  <a:cubicBezTo>
                    <a:pt x="9" y="13"/>
                    <a:pt x="11" y="10"/>
                    <a:pt x="11" y="7"/>
                  </a:cubicBezTo>
                  <a:cubicBezTo>
                    <a:pt x="11" y="4"/>
                    <a:pt x="9" y="1"/>
                    <a:pt x="6" y="1"/>
                  </a:cubicBezTo>
                  <a:cubicBezTo>
                    <a:pt x="3" y="1"/>
                    <a:pt x="2" y="4"/>
                    <a:pt x="2" y="7"/>
                  </a:cubicBezTo>
                  <a:cubicBezTo>
                    <a:pt x="2" y="10"/>
                    <a:pt x="3" y="13"/>
                    <a:pt x="6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2" name="Freeform 1464"/>
            <p:cNvSpPr>
              <a:spLocks/>
            </p:cNvSpPr>
            <p:nvPr userDrawn="1"/>
          </p:nvSpPr>
          <p:spPr bwMode="auto">
            <a:xfrm>
              <a:off x="1070" y="435"/>
              <a:ext cx="12" cy="2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2" y="7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6" h="14">
                  <a:moveTo>
                    <a:pt x="0" y="3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3" y="2"/>
                    <a:pt x="2" y="5"/>
                    <a:pt x="2" y="7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3" name="Rectangle 1465"/>
            <p:cNvSpPr>
              <a:spLocks noChangeArrowheads="1"/>
            </p:cNvSpPr>
            <p:nvPr userDrawn="1"/>
          </p:nvSpPr>
          <p:spPr bwMode="auto">
            <a:xfrm>
              <a:off x="1088" y="423"/>
              <a:ext cx="2" cy="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4" name="Freeform 1466"/>
            <p:cNvSpPr>
              <a:spLocks noEditPoints="1"/>
            </p:cNvSpPr>
            <p:nvPr userDrawn="1"/>
          </p:nvSpPr>
          <p:spPr bwMode="auto">
            <a:xfrm>
              <a:off x="1096" y="423"/>
              <a:ext cx="24" cy="40"/>
            </a:xfrm>
            <a:custGeom>
              <a:avLst/>
              <a:gdLst/>
              <a:ahLst/>
              <a:cxnLst>
                <a:cxn ang="0">
                  <a:pos x="12" y="20"/>
                </a:cxn>
                <a:cxn ang="0">
                  <a:pos x="10" y="20"/>
                </a:cxn>
                <a:cxn ang="0">
                  <a:pos x="10" y="17"/>
                </a:cxn>
                <a:cxn ang="0">
                  <a:pos x="10" y="17"/>
                </a:cxn>
                <a:cxn ang="0">
                  <a:pos x="6" y="20"/>
                </a:cxn>
                <a:cxn ang="0">
                  <a:pos x="0" y="13"/>
                </a:cxn>
                <a:cxn ang="0">
                  <a:pos x="6" y="6"/>
                </a:cxn>
                <a:cxn ang="0">
                  <a:pos x="10" y="9"/>
                </a:cxn>
                <a:cxn ang="0">
                  <a:pos x="10" y="9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20"/>
                </a:cxn>
                <a:cxn ang="0">
                  <a:pos x="6" y="19"/>
                </a:cxn>
                <a:cxn ang="0">
                  <a:pos x="10" y="13"/>
                </a:cxn>
                <a:cxn ang="0">
                  <a:pos x="6" y="7"/>
                </a:cxn>
                <a:cxn ang="0">
                  <a:pos x="2" y="13"/>
                </a:cxn>
                <a:cxn ang="0">
                  <a:pos x="6" y="19"/>
                </a:cxn>
              </a:cxnLst>
              <a:rect l="0" t="0" r="r" b="b"/>
              <a:pathLst>
                <a:path w="12" h="20">
                  <a:moveTo>
                    <a:pt x="12" y="20"/>
                  </a:moveTo>
                  <a:cubicBezTo>
                    <a:pt x="10" y="20"/>
                    <a:pt x="10" y="20"/>
                    <a:pt x="10" y="20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9" y="19"/>
                    <a:pt x="8" y="20"/>
                    <a:pt x="6" y="20"/>
                  </a:cubicBezTo>
                  <a:cubicBezTo>
                    <a:pt x="2" y="20"/>
                    <a:pt x="0" y="17"/>
                    <a:pt x="0" y="13"/>
                  </a:cubicBezTo>
                  <a:cubicBezTo>
                    <a:pt x="0" y="9"/>
                    <a:pt x="2" y="6"/>
                    <a:pt x="6" y="6"/>
                  </a:cubicBezTo>
                  <a:cubicBezTo>
                    <a:pt x="8" y="6"/>
                    <a:pt x="10" y="8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20"/>
                  </a:lnTo>
                  <a:close/>
                  <a:moveTo>
                    <a:pt x="6" y="19"/>
                  </a:moveTo>
                  <a:cubicBezTo>
                    <a:pt x="9" y="19"/>
                    <a:pt x="10" y="15"/>
                    <a:pt x="10" y="13"/>
                  </a:cubicBezTo>
                  <a:cubicBezTo>
                    <a:pt x="10" y="11"/>
                    <a:pt x="9" y="7"/>
                    <a:pt x="6" y="7"/>
                  </a:cubicBezTo>
                  <a:cubicBezTo>
                    <a:pt x="3" y="7"/>
                    <a:pt x="2" y="10"/>
                    <a:pt x="2" y="13"/>
                  </a:cubicBezTo>
                  <a:cubicBezTo>
                    <a:pt x="2" y="16"/>
                    <a:pt x="3" y="19"/>
                    <a:pt x="6" y="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5" name="Freeform 1467"/>
            <p:cNvSpPr>
              <a:spLocks noEditPoints="1"/>
            </p:cNvSpPr>
            <p:nvPr userDrawn="1"/>
          </p:nvSpPr>
          <p:spPr bwMode="auto">
            <a:xfrm>
              <a:off x="1140" y="425"/>
              <a:ext cx="22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10" y="5"/>
                </a:cxn>
                <a:cxn ang="0">
                  <a:pos x="7" y="9"/>
                </a:cxn>
                <a:cxn ang="0">
                  <a:pos x="7" y="9"/>
                </a:cxn>
                <a:cxn ang="0">
                  <a:pos x="11" y="13"/>
                </a:cxn>
                <a:cxn ang="0">
                  <a:pos x="4" y="1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2" y="17"/>
                </a:cxn>
                <a:cxn ang="0">
                  <a:pos x="4" y="17"/>
                </a:cxn>
                <a:cxn ang="0">
                  <a:pos x="9" y="13"/>
                </a:cxn>
                <a:cxn ang="0">
                  <a:pos x="4" y="10"/>
                </a:cxn>
                <a:cxn ang="0">
                  <a:pos x="2" y="10"/>
                </a:cxn>
                <a:cxn ang="0">
                  <a:pos x="2" y="17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9" y="5"/>
                </a:cxn>
                <a:cxn ang="0">
                  <a:pos x="5" y="2"/>
                </a:cxn>
                <a:cxn ang="0">
                  <a:pos x="2" y="2"/>
                </a:cxn>
                <a:cxn ang="0">
                  <a:pos x="2" y="8"/>
                </a:cxn>
              </a:cxnLst>
              <a:rect l="0" t="0" r="r" b="b"/>
              <a:pathLst>
                <a:path w="11" h="19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8" y="0"/>
                    <a:pt x="10" y="1"/>
                    <a:pt x="10" y="5"/>
                  </a:cubicBezTo>
                  <a:cubicBezTo>
                    <a:pt x="10" y="7"/>
                    <a:pt x="9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9" y="9"/>
                    <a:pt x="11" y="11"/>
                    <a:pt x="11" y="13"/>
                  </a:cubicBezTo>
                  <a:cubicBezTo>
                    <a:pt x="11" y="17"/>
                    <a:pt x="8" y="19"/>
                    <a:pt x="4" y="19"/>
                  </a:cubicBezTo>
                  <a:cubicBezTo>
                    <a:pt x="0" y="19"/>
                    <a:pt x="0" y="19"/>
                    <a:pt x="0" y="19"/>
                  </a:cubicBezTo>
                  <a:lnTo>
                    <a:pt x="0" y="0"/>
                  </a:lnTo>
                  <a:close/>
                  <a:moveTo>
                    <a:pt x="2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6" y="17"/>
                    <a:pt x="9" y="16"/>
                    <a:pt x="9" y="13"/>
                  </a:cubicBezTo>
                  <a:cubicBezTo>
                    <a:pt x="9" y="10"/>
                    <a:pt x="6" y="10"/>
                    <a:pt x="4" y="10"/>
                  </a:cubicBezTo>
                  <a:cubicBezTo>
                    <a:pt x="2" y="10"/>
                    <a:pt x="2" y="10"/>
                    <a:pt x="2" y="10"/>
                  </a:cubicBezTo>
                  <a:lnTo>
                    <a:pt x="2" y="17"/>
                  </a:lnTo>
                  <a:close/>
                  <a:moveTo>
                    <a:pt x="2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6" y="8"/>
                    <a:pt x="9" y="8"/>
                    <a:pt x="9" y="5"/>
                  </a:cubicBezTo>
                  <a:cubicBezTo>
                    <a:pt x="9" y="2"/>
                    <a:pt x="6" y="2"/>
                    <a:pt x="5" y="2"/>
                  </a:cubicBezTo>
                  <a:cubicBezTo>
                    <a:pt x="2" y="2"/>
                    <a:pt x="2" y="2"/>
                    <a:pt x="2" y="2"/>
                  </a:cubicBezTo>
                  <a:lnTo>
                    <a:pt x="2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6" name="Freeform 1468"/>
            <p:cNvSpPr>
              <a:spLocks noEditPoints="1"/>
            </p:cNvSpPr>
            <p:nvPr userDrawn="1"/>
          </p:nvSpPr>
          <p:spPr bwMode="auto">
            <a:xfrm>
              <a:off x="1168" y="435"/>
              <a:ext cx="20" cy="28"/>
            </a:xfrm>
            <a:custGeom>
              <a:avLst/>
              <a:gdLst/>
              <a:ahLst/>
              <a:cxnLst>
                <a:cxn ang="0">
                  <a:pos x="8" y="11"/>
                </a:cxn>
                <a:cxn ang="0">
                  <a:pos x="8" y="11"/>
                </a:cxn>
                <a:cxn ang="0">
                  <a:pos x="4" y="14"/>
                </a:cxn>
                <a:cxn ang="0">
                  <a:pos x="0" y="10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5" y="1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5" y="0"/>
                </a:cxn>
                <a:cxn ang="0">
                  <a:pos x="10" y="5"/>
                </a:cxn>
                <a:cxn ang="0">
                  <a:pos x="10" y="11"/>
                </a:cxn>
                <a:cxn ang="0">
                  <a:pos x="10" y="14"/>
                </a:cxn>
                <a:cxn ang="0">
                  <a:pos x="8" y="14"/>
                </a:cxn>
                <a:cxn ang="0">
                  <a:pos x="8" y="11"/>
                </a:cxn>
                <a:cxn ang="0">
                  <a:pos x="8" y="7"/>
                </a:cxn>
                <a:cxn ang="0">
                  <a:pos x="8" y="7"/>
                </a:cxn>
                <a:cxn ang="0">
                  <a:pos x="1" y="10"/>
                </a:cxn>
                <a:cxn ang="0">
                  <a:pos x="4" y="13"/>
                </a:cxn>
                <a:cxn ang="0">
                  <a:pos x="8" y="8"/>
                </a:cxn>
                <a:cxn ang="0">
                  <a:pos x="8" y="7"/>
                </a:cxn>
              </a:cxnLst>
              <a:rect l="0" t="0" r="r" b="b"/>
              <a:pathLst>
                <a:path w="10" h="14">
                  <a:moveTo>
                    <a:pt x="8" y="11"/>
                  </a:moveTo>
                  <a:cubicBezTo>
                    <a:pt x="8" y="11"/>
                    <a:pt x="8" y="11"/>
                    <a:pt x="8" y="11"/>
                  </a:cubicBezTo>
                  <a:cubicBezTo>
                    <a:pt x="7" y="13"/>
                    <a:pt x="6" y="14"/>
                    <a:pt x="4" y="14"/>
                  </a:cubicBezTo>
                  <a:cubicBezTo>
                    <a:pt x="0" y="14"/>
                    <a:pt x="0" y="11"/>
                    <a:pt x="0" y="10"/>
                  </a:cubicBezTo>
                  <a:cubicBezTo>
                    <a:pt x="0" y="6"/>
                    <a:pt x="4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3"/>
                    <a:pt x="7" y="1"/>
                    <a:pt x="5" y="1"/>
                  </a:cubicBezTo>
                  <a:cubicBezTo>
                    <a:pt x="4" y="1"/>
                    <a:pt x="2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8" y="0"/>
                    <a:pt x="10" y="1"/>
                    <a:pt x="10" y="5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2"/>
                    <a:pt x="10" y="13"/>
                    <a:pt x="10" y="14"/>
                  </a:cubicBezTo>
                  <a:cubicBezTo>
                    <a:pt x="8" y="14"/>
                    <a:pt x="8" y="14"/>
                    <a:pt x="8" y="14"/>
                  </a:cubicBezTo>
                  <a:lnTo>
                    <a:pt x="8" y="11"/>
                  </a:lnTo>
                  <a:close/>
                  <a:moveTo>
                    <a:pt x="8" y="7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5" y="7"/>
                    <a:pt x="1" y="7"/>
                    <a:pt x="1" y="10"/>
                  </a:cubicBezTo>
                  <a:cubicBezTo>
                    <a:pt x="1" y="12"/>
                    <a:pt x="3" y="13"/>
                    <a:pt x="4" y="13"/>
                  </a:cubicBezTo>
                  <a:cubicBezTo>
                    <a:pt x="8" y="13"/>
                    <a:pt x="8" y="9"/>
                    <a:pt x="8" y="8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" name="Freeform 1469"/>
            <p:cNvSpPr>
              <a:spLocks/>
            </p:cNvSpPr>
            <p:nvPr userDrawn="1"/>
          </p:nvSpPr>
          <p:spPr bwMode="auto">
            <a:xfrm>
              <a:off x="1194" y="435"/>
              <a:ext cx="22" cy="2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6" y="0"/>
                </a:cxn>
                <a:cxn ang="0">
                  <a:pos x="11" y="5"/>
                </a:cxn>
                <a:cxn ang="0">
                  <a:pos x="11" y="14"/>
                </a:cxn>
                <a:cxn ang="0">
                  <a:pos x="9" y="14"/>
                </a:cxn>
                <a:cxn ang="0">
                  <a:pos x="9" y="6"/>
                </a:cxn>
                <a:cxn ang="0">
                  <a:pos x="6" y="1"/>
                </a:cxn>
                <a:cxn ang="0">
                  <a:pos x="2" y="6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11" h="14">
                  <a:moveTo>
                    <a:pt x="0" y="3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3" y="0"/>
                    <a:pt x="6" y="0"/>
                  </a:cubicBezTo>
                  <a:cubicBezTo>
                    <a:pt x="9" y="0"/>
                    <a:pt x="11" y="2"/>
                    <a:pt x="11" y="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3"/>
                    <a:pt x="8" y="1"/>
                    <a:pt x="6" y="1"/>
                  </a:cubicBezTo>
                  <a:cubicBezTo>
                    <a:pt x="3" y="1"/>
                    <a:pt x="2" y="4"/>
                    <a:pt x="2" y="6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" name="Freeform 1470"/>
            <p:cNvSpPr>
              <a:spLocks/>
            </p:cNvSpPr>
            <p:nvPr userDrawn="1"/>
          </p:nvSpPr>
          <p:spPr bwMode="auto">
            <a:xfrm>
              <a:off x="1224" y="423"/>
              <a:ext cx="20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4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6" y="24"/>
                </a:cxn>
                <a:cxn ang="0">
                  <a:pos x="20" y="40"/>
                </a:cxn>
                <a:cxn ang="0">
                  <a:pos x="16" y="40"/>
                </a:cxn>
                <a:cxn ang="0">
                  <a:pos x="2" y="26"/>
                </a:cxn>
                <a:cxn ang="0">
                  <a:pos x="2" y="40"/>
                </a:cxn>
                <a:cxn ang="0">
                  <a:pos x="0" y="40"/>
                </a:cxn>
                <a:cxn ang="0">
                  <a:pos x="0" y="0"/>
                </a:cxn>
              </a:cxnLst>
              <a:rect l="0" t="0" r="r" b="b"/>
              <a:pathLst>
                <a:path w="20" h="40">
                  <a:moveTo>
                    <a:pt x="0" y="0"/>
                  </a:moveTo>
                  <a:lnTo>
                    <a:pt x="2" y="0"/>
                  </a:lnTo>
                  <a:lnTo>
                    <a:pt x="2" y="24"/>
                  </a:lnTo>
                  <a:lnTo>
                    <a:pt x="14" y="12"/>
                  </a:lnTo>
                  <a:lnTo>
                    <a:pt x="18" y="12"/>
                  </a:lnTo>
                  <a:lnTo>
                    <a:pt x="6" y="24"/>
                  </a:lnTo>
                  <a:lnTo>
                    <a:pt x="20" y="40"/>
                  </a:lnTo>
                  <a:lnTo>
                    <a:pt x="16" y="40"/>
                  </a:lnTo>
                  <a:lnTo>
                    <a:pt x="2" y="26"/>
                  </a:lnTo>
                  <a:lnTo>
                    <a:pt x="2" y="40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9" name="Freeform 1471"/>
            <p:cNvSpPr>
              <a:spLocks/>
            </p:cNvSpPr>
            <p:nvPr userDrawn="1"/>
          </p:nvSpPr>
          <p:spPr bwMode="auto">
            <a:xfrm>
              <a:off x="1262" y="425"/>
              <a:ext cx="30" cy="38"/>
            </a:xfrm>
            <a:custGeom>
              <a:avLst/>
              <a:gdLst/>
              <a:ahLst/>
              <a:cxnLst>
                <a:cxn ang="0">
                  <a:pos x="13" y="10"/>
                </a:cxn>
                <a:cxn ang="0">
                  <a:pos x="9" y="10"/>
                </a:cxn>
                <a:cxn ang="0">
                  <a:pos x="9" y="9"/>
                </a:cxn>
                <a:cxn ang="0">
                  <a:pos x="15" y="9"/>
                </a:cxn>
                <a:cxn ang="0">
                  <a:pos x="15" y="18"/>
                </a:cxn>
                <a:cxn ang="0">
                  <a:pos x="9" y="19"/>
                </a:cxn>
                <a:cxn ang="0">
                  <a:pos x="0" y="9"/>
                </a:cxn>
                <a:cxn ang="0">
                  <a:pos x="9" y="0"/>
                </a:cxn>
                <a:cxn ang="0">
                  <a:pos x="14" y="1"/>
                </a:cxn>
                <a:cxn ang="0">
                  <a:pos x="14" y="3"/>
                </a:cxn>
                <a:cxn ang="0">
                  <a:pos x="9" y="2"/>
                </a:cxn>
                <a:cxn ang="0">
                  <a:pos x="2" y="9"/>
                </a:cxn>
                <a:cxn ang="0">
                  <a:pos x="9" y="17"/>
                </a:cxn>
                <a:cxn ang="0">
                  <a:pos x="13" y="17"/>
                </a:cxn>
                <a:cxn ang="0">
                  <a:pos x="13" y="10"/>
                </a:cxn>
              </a:cxnLst>
              <a:rect l="0" t="0" r="r" b="b"/>
              <a:pathLst>
                <a:path w="15" h="19">
                  <a:moveTo>
                    <a:pt x="13" y="10"/>
                  </a:moveTo>
                  <a:cubicBezTo>
                    <a:pt x="9" y="10"/>
                    <a:pt x="9" y="10"/>
                    <a:pt x="9" y="10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3" y="19"/>
                    <a:pt x="11" y="19"/>
                    <a:pt x="9" y="19"/>
                  </a:cubicBezTo>
                  <a:cubicBezTo>
                    <a:pt x="3" y="19"/>
                    <a:pt x="0" y="15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1" y="0"/>
                    <a:pt x="13" y="0"/>
                    <a:pt x="14" y="1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2" y="2"/>
                    <a:pt x="11" y="2"/>
                    <a:pt x="9" y="2"/>
                  </a:cubicBezTo>
                  <a:cubicBezTo>
                    <a:pt x="4" y="2"/>
                    <a:pt x="2" y="5"/>
                    <a:pt x="2" y="9"/>
                  </a:cubicBezTo>
                  <a:cubicBezTo>
                    <a:pt x="2" y="14"/>
                    <a:pt x="4" y="17"/>
                    <a:pt x="9" y="17"/>
                  </a:cubicBezTo>
                  <a:cubicBezTo>
                    <a:pt x="10" y="17"/>
                    <a:pt x="12" y="17"/>
                    <a:pt x="13" y="17"/>
                  </a:cubicBezTo>
                  <a:lnTo>
                    <a:pt x="13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0" name="Freeform 1472"/>
            <p:cNvSpPr>
              <a:spLocks/>
            </p:cNvSpPr>
            <p:nvPr userDrawn="1"/>
          </p:nvSpPr>
          <p:spPr bwMode="auto">
            <a:xfrm>
              <a:off x="1300" y="435"/>
              <a:ext cx="12" cy="2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2" y="7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6" h="14">
                  <a:moveTo>
                    <a:pt x="0" y="3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5" y="2"/>
                    <a:pt x="5" y="2"/>
                  </a:cubicBezTo>
                  <a:cubicBezTo>
                    <a:pt x="2" y="2"/>
                    <a:pt x="2" y="5"/>
                    <a:pt x="2" y="7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1" name="Freeform 1473"/>
            <p:cNvSpPr>
              <a:spLocks noEditPoints="1"/>
            </p:cNvSpPr>
            <p:nvPr userDrawn="1"/>
          </p:nvSpPr>
          <p:spPr bwMode="auto">
            <a:xfrm>
              <a:off x="1314" y="435"/>
              <a:ext cx="24" cy="2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7"/>
                </a:cxn>
                <a:cxn ang="0">
                  <a:pos x="6" y="14"/>
                </a:cxn>
                <a:cxn ang="0">
                  <a:pos x="0" y="7"/>
                </a:cxn>
                <a:cxn ang="0">
                  <a:pos x="6" y="0"/>
                </a:cxn>
                <a:cxn ang="0">
                  <a:pos x="6" y="13"/>
                </a:cxn>
                <a:cxn ang="0">
                  <a:pos x="10" y="7"/>
                </a:cxn>
                <a:cxn ang="0">
                  <a:pos x="6" y="1"/>
                </a:cxn>
                <a:cxn ang="0">
                  <a:pos x="2" y="7"/>
                </a:cxn>
                <a:cxn ang="0">
                  <a:pos x="6" y="13"/>
                </a:cxn>
              </a:cxnLst>
              <a:rect l="0" t="0" r="r" b="b"/>
              <a:pathLst>
                <a:path w="12" h="14">
                  <a:moveTo>
                    <a:pt x="6" y="0"/>
                  </a:moveTo>
                  <a:cubicBezTo>
                    <a:pt x="10" y="0"/>
                    <a:pt x="12" y="3"/>
                    <a:pt x="12" y="7"/>
                  </a:cubicBezTo>
                  <a:cubicBezTo>
                    <a:pt x="12" y="11"/>
                    <a:pt x="10" y="14"/>
                    <a:pt x="6" y="14"/>
                  </a:cubicBezTo>
                  <a:cubicBezTo>
                    <a:pt x="2" y="14"/>
                    <a:pt x="0" y="11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lose/>
                  <a:moveTo>
                    <a:pt x="6" y="13"/>
                  </a:moveTo>
                  <a:cubicBezTo>
                    <a:pt x="9" y="13"/>
                    <a:pt x="10" y="10"/>
                    <a:pt x="10" y="7"/>
                  </a:cubicBezTo>
                  <a:cubicBezTo>
                    <a:pt x="10" y="4"/>
                    <a:pt x="9" y="1"/>
                    <a:pt x="6" y="1"/>
                  </a:cubicBezTo>
                  <a:cubicBezTo>
                    <a:pt x="3" y="1"/>
                    <a:pt x="2" y="4"/>
                    <a:pt x="2" y="7"/>
                  </a:cubicBezTo>
                  <a:cubicBezTo>
                    <a:pt x="2" y="10"/>
                    <a:pt x="3" y="13"/>
                    <a:pt x="6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2" name="Freeform 1474"/>
            <p:cNvSpPr>
              <a:spLocks/>
            </p:cNvSpPr>
            <p:nvPr userDrawn="1"/>
          </p:nvSpPr>
          <p:spPr bwMode="auto">
            <a:xfrm>
              <a:off x="1344" y="435"/>
              <a:ext cx="20" cy="28"/>
            </a:xfrm>
            <a:custGeom>
              <a:avLst/>
              <a:gdLst/>
              <a:ahLst/>
              <a:cxnLst>
                <a:cxn ang="0">
                  <a:pos x="11" y="10"/>
                </a:cxn>
                <a:cxn ang="0">
                  <a:pos x="11" y="14"/>
                </a:cxn>
                <a:cxn ang="0">
                  <a:pos x="9" y="14"/>
                </a:cxn>
                <a:cxn ang="0">
                  <a:pos x="9" y="11"/>
                </a:cxn>
                <a:cxn ang="0">
                  <a:pos x="9" y="11"/>
                </a:cxn>
                <a:cxn ang="0">
                  <a:pos x="5" y="14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8"/>
                </a:cxn>
                <a:cxn ang="0">
                  <a:pos x="5" y="13"/>
                </a:cxn>
                <a:cxn ang="0">
                  <a:pos x="9" y="8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1" y="10"/>
                </a:cxn>
              </a:cxnLst>
              <a:rect l="0" t="0" r="r" b="b"/>
              <a:pathLst>
                <a:path w="11" h="14">
                  <a:moveTo>
                    <a:pt x="11" y="10"/>
                  </a:moveTo>
                  <a:cubicBezTo>
                    <a:pt x="11" y="11"/>
                    <a:pt x="11" y="13"/>
                    <a:pt x="11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8" y="12"/>
                    <a:pt x="7" y="14"/>
                    <a:pt x="5" y="14"/>
                  </a:cubicBezTo>
                  <a:cubicBezTo>
                    <a:pt x="1" y="14"/>
                    <a:pt x="0" y="12"/>
                    <a:pt x="0" y="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11"/>
                    <a:pt x="3" y="13"/>
                    <a:pt x="5" y="13"/>
                  </a:cubicBezTo>
                  <a:cubicBezTo>
                    <a:pt x="8" y="13"/>
                    <a:pt x="9" y="10"/>
                    <a:pt x="9" y="8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1" y="0"/>
                    <a:pt x="11" y="0"/>
                    <a:pt x="11" y="0"/>
                  </a:cubicBezTo>
                  <a:lnTo>
                    <a:pt x="11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3" name="Freeform 1475"/>
            <p:cNvSpPr>
              <a:spLocks noEditPoints="1"/>
            </p:cNvSpPr>
            <p:nvPr userDrawn="1"/>
          </p:nvSpPr>
          <p:spPr bwMode="auto">
            <a:xfrm>
              <a:off x="1372" y="435"/>
              <a:ext cx="24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6" y="0"/>
                </a:cxn>
                <a:cxn ang="0">
                  <a:pos x="12" y="7"/>
                </a:cxn>
                <a:cxn ang="0">
                  <a:pos x="6" y="14"/>
                </a:cxn>
                <a:cxn ang="0">
                  <a:pos x="2" y="11"/>
                </a:cxn>
                <a:cxn ang="0">
                  <a:pos x="2" y="11"/>
                </a:cxn>
                <a:cxn ang="0">
                  <a:pos x="2" y="1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6" y="1"/>
                </a:cxn>
                <a:cxn ang="0">
                  <a:pos x="2" y="7"/>
                </a:cxn>
                <a:cxn ang="0">
                  <a:pos x="6" y="13"/>
                </a:cxn>
                <a:cxn ang="0">
                  <a:pos x="10" y="7"/>
                </a:cxn>
                <a:cxn ang="0">
                  <a:pos x="6" y="1"/>
                </a:cxn>
              </a:cxnLst>
              <a:rect l="0" t="0" r="r" b="b"/>
              <a:pathLst>
                <a:path w="12" h="19">
                  <a:moveTo>
                    <a:pt x="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3" y="0"/>
                    <a:pt x="6" y="0"/>
                  </a:cubicBezTo>
                  <a:cubicBezTo>
                    <a:pt x="10" y="0"/>
                    <a:pt x="12" y="3"/>
                    <a:pt x="12" y="7"/>
                  </a:cubicBezTo>
                  <a:cubicBezTo>
                    <a:pt x="12" y="11"/>
                    <a:pt x="10" y="14"/>
                    <a:pt x="6" y="14"/>
                  </a:cubicBezTo>
                  <a:cubicBezTo>
                    <a:pt x="4" y="14"/>
                    <a:pt x="3" y="13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0" y="19"/>
                    <a:pt x="0" y="19"/>
                    <a:pt x="0" y="19"/>
                  </a:cubicBezTo>
                  <a:lnTo>
                    <a:pt x="0" y="0"/>
                  </a:lnTo>
                  <a:close/>
                  <a:moveTo>
                    <a:pt x="6" y="1"/>
                  </a:moveTo>
                  <a:cubicBezTo>
                    <a:pt x="3" y="1"/>
                    <a:pt x="2" y="5"/>
                    <a:pt x="2" y="7"/>
                  </a:cubicBezTo>
                  <a:cubicBezTo>
                    <a:pt x="2" y="9"/>
                    <a:pt x="3" y="13"/>
                    <a:pt x="6" y="13"/>
                  </a:cubicBezTo>
                  <a:cubicBezTo>
                    <a:pt x="9" y="13"/>
                    <a:pt x="10" y="10"/>
                    <a:pt x="10" y="7"/>
                  </a:cubicBezTo>
                  <a:cubicBezTo>
                    <a:pt x="10" y="4"/>
                    <a:pt x="9" y="1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4" name="Freeform 1476"/>
            <p:cNvSpPr>
              <a:spLocks noEditPoints="1"/>
            </p:cNvSpPr>
            <p:nvPr userDrawn="1"/>
          </p:nvSpPr>
          <p:spPr bwMode="auto">
            <a:xfrm>
              <a:off x="257" y="248"/>
              <a:ext cx="212" cy="211"/>
            </a:xfrm>
            <a:custGeom>
              <a:avLst/>
              <a:gdLst/>
              <a:ahLst/>
              <a:cxnLst>
                <a:cxn ang="0">
                  <a:pos x="106" y="30"/>
                </a:cxn>
                <a:cxn ang="0">
                  <a:pos x="106" y="0"/>
                </a:cxn>
                <a:cxn ang="0">
                  <a:pos x="106" y="0"/>
                </a:cxn>
                <a:cxn ang="0">
                  <a:pos x="76" y="0"/>
                </a:cxn>
                <a:cxn ang="0">
                  <a:pos x="106" y="30"/>
                </a:cxn>
                <a:cxn ang="0">
                  <a:pos x="2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29" y="0"/>
                </a:cxn>
                <a:cxn ang="0">
                  <a:pos x="76" y="106"/>
                </a:cxn>
                <a:cxn ang="0">
                  <a:pos x="106" y="106"/>
                </a:cxn>
                <a:cxn ang="0">
                  <a:pos x="106" y="106"/>
                </a:cxn>
                <a:cxn ang="0">
                  <a:pos x="106" y="77"/>
                </a:cxn>
                <a:cxn ang="0">
                  <a:pos x="76" y="106"/>
                </a:cxn>
                <a:cxn ang="0">
                  <a:pos x="0" y="77"/>
                </a:cxn>
                <a:cxn ang="0">
                  <a:pos x="0" y="106"/>
                </a:cxn>
                <a:cxn ang="0">
                  <a:pos x="0" y="106"/>
                </a:cxn>
                <a:cxn ang="0">
                  <a:pos x="29" y="106"/>
                </a:cxn>
                <a:cxn ang="0">
                  <a:pos x="0" y="77"/>
                </a:cxn>
              </a:cxnLst>
              <a:rect l="0" t="0" r="r" b="b"/>
              <a:pathLst>
                <a:path w="106" h="106">
                  <a:moveTo>
                    <a:pt x="106" y="30"/>
                  </a:moveTo>
                  <a:cubicBezTo>
                    <a:pt x="106" y="0"/>
                    <a:pt x="106" y="0"/>
                    <a:pt x="106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90" y="6"/>
                    <a:pt x="100" y="16"/>
                    <a:pt x="106" y="30"/>
                  </a:cubicBezTo>
                  <a:close/>
                  <a:moveTo>
                    <a:pt x="2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6" y="16"/>
                    <a:pt x="16" y="6"/>
                    <a:pt x="29" y="0"/>
                  </a:cubicBezTo>
                  <a:close/>
                  <a:moveTo>
                    <a:pt x="76" y="106"/>
                  </a:moveTo>
                  <a:cubicBezTo>
                    <a:pt x="106" y="106"/>
                    <a:pt x="106" y="106"/>
                    <a:pt x="106" y="106"/>
                  </a:cubicBezTo>
                  <a:cubicBezTo>
                    <a:pt x="106" y="106"/>
                    <a:pt x="106" y="106"/>
                    <a:pt x="106" y="106"/>
                  </a:cubicBezTo>
                  <a:cubicBezTo>
                    <a:pt x="106" y="77"/>
                    <a:pt x="106" y="77"/>
                    <a:pt x="106" y="77"/>
                  </a:cubicBezTo>
                  <a:cubicBezTo>
                    <a:pt x="100" y="90"/>
                    <a:pt x="90" y="101"/>
                    <a:pt x="76" y="106"/>
                  </a:cubicBezTo>
                  <a:close/>
                  <a:moveTo>
                    <a:pt x="0" y="77"/>
                  </a:move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29" y="106"/>
                    <a:pt x="29" y="106"/>
                    <a:pt x="29" y="106"/>
                  </a:cubicBezTo>
                  <a:cubicBezTo>
                    <a:pt x="16" y="101"/>
                    <a:pt x="6" y="90"/>
                    <a:pt x="0" y="7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5" name="Freeform 1477"/>
            <p:cNvSpPr>
              <a:spLocks/>
            </p:cNvSpPr>
            <p:nvPr userDrawn="1"/>
          </p:nvSpPr>
          <p:spPr bwMode="auto">
            <a:xfrm>
              <a:off x="295" y="395"/>
              <a:ext cx="56" cy="58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1" y="6"/>
                </a:cxn>
                <a:cxn ang="0">
                  <a:pos x="2" y="7"/>
                </a:cxn>
                <a:cxn ang="0">
                  <a:pos x="2" y="7"/>
                </a:cxn>
                <a:cxn ang="0">
                  <a:pos x="11" y="15"/>
                </a:cxn>
                <a:cxn ang="0">
                  <a:pos x="14" y="21"/>
                </a:cxn>
                <a:cxn ang="0">
                  <a:pos x="15" y="24"/>
                </a:cxn>
                <a:cxn ang="0">
                  <a:pos x="17" y="26"/>
                </a:cxn>
                <a:cxn ang="0">
                  <a:pos x="16" y="25"/>
                </a:cxn>
                <a:cxn ang="0">
                  <a:pos x="16" y="26"/>
                </a:cxn>
                <a:cxn ang="0">
                  <a:pos x="18" y="27"/>
                </a:cxn>
                <a:cxn ang="0">
                  <a:pos x="17" y="26"/>
                </a:cxn>
                <a:cxn ang="0">
                  <a:pos x="18" y="28"/>
                </a:cxn>
                <a:cxn ang="0">
                  <a:pos x="18" y="27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2" y="29"/>
                </a:cxn>
                <a:cxn ang="0">
                  <a:pos x="21" y="27"/>
                </a:cxn>
                <a:cxn ang="0">
                  <a:pos x="20" y="26"/>
                </a:cxn>
                <a:cxn ang="0">
                  <a:pos x="20" y="25"/>
                </a:cxn>
                <a:cxn ang="0">
                  <a:pos x="20" y="25"/>
                </a:cxn>
                <a:cxn ang="0">
                  <a:pos x="20" y="25"/>
                </a:cxn>
                <a:cxn ang="0">
                  <a:pos x="19" y="24"/>
                </a:cxn>
                <a:cxn ang="0">
                  <a:pos x="20" y="24"/>
                </a:cxn>
                <a:cxn ang="0">
                  <a:pos x="20" y="23"/>
                </a:cxn>
                <a:cxn ang="0">
                  <a:pos x="20" y="21"/>
                </a:cxn>
                <a:cxn ang="0">
                  <a:pos x="23" y="21"/>
                </a:cxn>
                <a:cxn ang="0">
                  <a:pos x="24" y="19"/>
                </a:cxn>
                <a:cxn ang="0">
                  <a:pos x="23" y="17"/>
                </a:cxn>
                <a:cxn ang="0">
                  <a:pos x="26" y="16"/>
                </a:cxn>
                <a:cxn ang="0">
                  <a:pos x="26" y="13"/>
                </a:cxn>
                <a:cxn ang="0">
                  <a:pos x="26" y="11"/>
                </a:cxn>
                <a:cxn ang="0">
                  <a:pos x="27" y="8"/>
                </a:cxn>
                <a:cxn ang="0">
                  <a:pos x="21" y="7"/>
                </a:cxn>
                <a:cxn ang="0">
                  <a:pos x="18" y="6"/>
                </a:cxn>
                <a:cxn ang="0">
                  <a:pos x="17" y="7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3"/>
                </a:cxn>
                <a:cxn ang="0">
                  <a:pos x="10" y="2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5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2" y="3"/>
                </a:cxn>
              </a:cxnLst>
              <a:rect l="0" t="0" r="r" b="b"/>
              <a:pathLst>
                <a:path w="28" h="29">
                  <a:moveTo>
                    <a:pt x="2" y="3"/>
                  </a:moveTo>
                  <a:cubicBezTo>
                    <a:pt x="2" y="5"/>
                    <a:pt x="2" y="5"/>
                    <a:pt x="1" y="6"/>
                  </a:cubicBezTo>
                  <a:cubicBezTo>
                    <a:pt x="1" y="6"/>
                    <a:pt x="1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9"/>
                    <a:pt x="9" y="13"/>
                    <a:pt x="11" y="15"/>
                  </a:cubicBezTo>
                  <a:cubicBezTo>
                    <a:pt x="12" y="16"/>
                    <a:pt x="13" y="19"/>
                    <a:pt x="14" y="21"/>
                  </a:cubicBezTo>
                  <a:cubicBezTo>
                    <a:pt x="14" y="22"/>
                    <a:pt x="14" y="23"/>
                    <a:pt x="15" y="24"/>
                  </a:cubicBezTo>
                  <a:cubicBezTo>
                    <a:pt x="16" y="24"/>
                    <a:pt x="16" y="24"/>
                    <a:pt x="17" y="26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5"/>
                    <a:pt x="16" y="26"/>
                    <a:pt x="16" y="26"/>
                  </a:cubicBezTo>
                  <a:cubicBezTo>
                    <a:pt x="17" y="26"/>
                    <a:pt x="17" y="26"/>
                    <a:pt x="18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7"/>
                    <a:pt x="18" y="27"/>
                    <a:pt x="18" y="28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0" y="28"/>
                    <a:pt x="20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0" y="28"/>
                    <a:pt x="22" y="28"/>
                    <a:pt x="21" y="27"/>
                  </a:cubicBezTo>
                  <a:cubicBezTo>
                    <a:pt x="21" y="26"/>
                    <a:pt x="19" y="26"/>
                    <a:pt x="20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4"/>
                    <a:pt x="19" y="24"/>
                  </a:cubicBezTo>
                  <a:cubicBezTo>
                    <a:pt x="19" y="24"/>
                    <a:pt x="20" y="24"/>
                    <a:pt x="20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3" y="24"/>
                    <a:pt x="22" y="22"/>
                    <a:pt x="20" y="21"/>
                  </a:cubicBezTo>
                  <a:cubicBezTo>
                    <a:pt x="22" y="22"/>
                    <a:pt x="22" y="21"/>
                    <a:pt x="23" y="21"/>
                  </a:cubicBezTo>
                  <a:cubicBezTo>
                    <a:pt x="23" y="20"/>
                    <a:pt x="23" y="20"/>
                    <a:pt x="24" y="19"/>
                  </a:cubicBezTo>
                  <a:cubicBezTo>
                    <a:pt x="24" y="18"/>
                    <a:pt x="23" y="18"/>
                    <a:pt x="23" y="17"/>
                  </a:cubicBezTo>
                  <a:cubicBezTo>
                    <a:pt x="24" y="16"/>
                    <a:pt x="25" y="17"/>
                    <a:pt x="26" y="16"/>
                  </a:cubicBezTo>
                  <a:cubicBezTo>
                    <a:pt x="26" y="15"/>
                    <a:pt x="27" y="15"/>
                    <a:pt x="26" y="13"/>
                  </a:cubicBezTo>
                  <a:cubicBezTo>
                    <a:pt x="26" y="12"/>
                    <a:pt x="26" y="12"/>
                    <a:pt x="26" y="11"/>
                  </a:cubicBezTo>
                  <a:cubicBezTo>
                    <a:pt x="27" y="10"/>
                    <a:pt x="28" y="9"/>
                    <a:pt x="27" y="8"/>
                  </a:cubicBezTo>
                  <a:cubicBezTo>
                    <a:pt x="26" y="7"/>
                    <a:pt x="22" y="6"/>
                    <a:pt x="21" y="7"/>
                  </a:cubicBezTo>
                  <a:cubicBezTo>
                    <a:pt x="20" y="6"/>
                    <a:pt x="19" y="6"/>
                    <a:pt x="18" y="6"/>
                  </a:cubicBezTo>
                  <a:cubicBezTo>
                    <a:pt x="18" y="6"/>
                    <a:pt x="17" y="6"/>
                    <a:pt x="17" y="7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5"/>
                    <a:pt x="16" y="4"/>
                    <a:pt x="15" y="3"/>
                  </a:cubicBezTo>
                  <a:cubicBezTo>
                    <a:pt x="14" y="3"/>
                    <a:pt x="13" y="3"/>
                    <a:pt x="12" y="3"/>
                  </a:cubicBezTo>
                  <a:cubicBezTo>
                    <a:pt x="11" y="3"/>
                    <a:pt x="11" y="2"/>
                    <a:pt x="10" y="2"/>
                  </a:cubicBezTo>
                  <a:cubicBezTo>
                    <a:pt x="9" y="2"/>
                    <a:pt x="9" y="1"/>
                    <a:pt x="8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7" y="1"/>
                    <a:pt x="6" y="1"/>
                    <a:pt x="5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1"/>
                    <a:pt x="4" y="0"/>
                  </a:cubicBezTo>
                  <a:cubicBezTo>
                    <a:pt x="2" y="1"/>
                    <a:pt x="2" y="1"/>
                    <a:pt x="2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6" name="Freeform 1478"/>
            <p:cNvSpPr>
              <a:spLocks/>
            </p:cNvSpPr>
            <p:nvPr userDrawn="1"/>
          </p:nvSpPr>
          <p:spPr bwMode="auto">
            <a:xfrm>
              <a:off x="295" y="389"/>
              <a:ext cx="2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7" name="Freeform 1479"/>
            <p:cNvSpPr>
              <a:spLocks/>
            </p:cNvSpPr>
            <p:nvPr userDrawn="1"/>
          </p:nvSpPr>
          <p:spPr bwMode="auto">
            <a:xfrm>
              <a:off x="295" y="389"/>
              <a:ext cx="4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8" name="Freeform 1480"/>
            <p:cNvSpPr>
              <a:spLocks/>
            </p:cNvSpPr>
            <p:nvPr userDrawn="1"/>
          </p:nvSpPr>
          <p:spPr bwMode="auto">
            <a:xfrm>
              <a:off x="289" y="383"/>
              <a:ext cx="10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3" y="2"/>
                </a:cxn>
                <a:cxn ang="0">
                  <a:pos x="5" y="2"/>
                </a:cxn>
                <a:cxn ang="0">
                  <a:pos x="0" y="1"/>
                </a:cxn>
              </a:cxnLst>
              <a:rect l="0" t="0" r="r" b="b"/>
              <a:pathLst>
                <a:path w="5" h="2">
                  <a:moveTo>
                    <a:pt x="0" y="1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4" y="1"/>
                    <a:pt x="3" y="2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4" y="2"/>
                    <a:pt x="1" y="0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9" name="Freeform 1481"/>
            <p:cNvSpPr>
              <a:spLocks/>
            </p:cNvSpPr>
            <p:nvPr userDrawn="1"/>
          </p:nvSpPr>
          <p:spPr bwMode="auto">
            <a:xfrm>
              <a:off x="289" y="383"/>
              <a:ext cx="10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5" h="3">
                  <a:moveTo>
                    <a:pt x="0" y="2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5" y="3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3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1"/>
                    <a:pt x="4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" name="Freeform 1482"/>
            <p:cNvSpPr>
              <a:spLocks/>
            </p:cNvSpPr>
            <p:nvPr userDrawn="1"/>
          </p:nvSpPr>
          <p:spPr bwMode="auto">
            <a:xfrm>
              <a:off x="299" y="387"/>
              <a:ext cx="6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" name="Freeform 1483"/>
            <p:cNvSpPr>
              <a:spLocks/>
            </p:cNvSpPr>
            <p:nvPr userDrawn="1"/>
          </p:nvSpPr>
          <p:spPr bwMode="auto">
            <a:xfrm>
              <a:off x="299" y="387"/>
              <a:ext cx="6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1" y="1"/>
                    <a:pt x="1" y="1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2" name="Freeform 1484"/>
            <p:cNvSpPr>
              <a:spLocks/>
            </p:cNvSpPr>
            <p:nvPr userDrawn="1"/>
          </p:nvSpPr>
          <p:spPr bwMode="auto">
            <a:xfrm>
              <a:off x="307" y="389"/>
              <a:ext cx="2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3" name="Freeform 1485"/>
            <p:cNvSpPr>
              <a:spLocks/>
            </p:cNvSpPr>
            <p:nvPr userDrawn="1"/>
          </p:nvSpPr>
          <p:spPr bwMode="auto">
            <a:xfrm>
              <a:off x="307" y="389"/>
              <a:ext cx="2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4" name="Freeform 1486"/>
            <p:cNvSpPr>
              <a:spLocks/>
            </p:cNvSpPr>
            <p:nvPr userDrawn="1"/>
          </p:nvSpPr>
          <p:spPr bwMode="auto">
            <a:xfrm>
              <a:off x="299" y="314"/>
              <a:ext cx="2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" h="3">
                  <a:moveTo>
                    <a:pt x="0" y="2"/>
                  </a:moveTo>
                  <a:cubicBezTo>
                    <a:pt x="0" y="3"/>
                    <a:pt x="1" y="0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5" name="Freeform 1487"/>
            <p:cNvSpPr>
              <a:spLocks/>
            </p:cNvSpPr>
            <p:nvPr userDrawn="1"/>
          </p:nvSpPr>
          <p:spPr bwMode="auto">
            <a:xfrm>
              <a:off x="299" y="316"/>
              <a:ext cx="2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6" name="Freeform 1488"/>
            <p:cNvSpPr>
              <a:spLocks/>
            </p:cNvSpPr>
            <p:nvPr userDrawn="1"/>
          </p:nvSpPr>
          <p:spPr bwMode="auto">
            <a:xfrm>
              <a:off x="297" y="302"/>
              <a:ext cx="8" cy="8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2" y="1"/>
                </a:cxn>
              </a:cxnLst>
              <a:rect l="0" t="0" r="r" b="b"/>
              <a:pathLst>
                <a:path w="4" h="4">
                  <a:moveTo>
                    <a:pt x="2" y="1"/>
                  </a:moveTo>
                  <a:cubicBezTo>
                    <a:pt x="0" y="4"/>
                    <a:pt x="4" y="0"/>
                    <a:pt x="2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7" name="Freeform 1489"/>
            <p:cNvSpPr>
              <a:spLocks/>
            </p:cNvSpPr>
            <p:nvPr userDrawn="1"/>
          </p:nvSpPr>
          <p:spPr bwMode="auto">
            <a:xfrm>
              <a:off x="299" y="304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" name="Freeform 1490"/>
            <p:cNvSpPr>
              <a:spLocks/>
            </p:cNvSpPr>
            <p:nvPr userDrawn="1"/>
          </p:nvSpPr>
          <p:spPr bwMode="auto">
            <a:xfrm>
              <a:off x="293" y="300"/>
              <a:ext cx="4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9" name="Freeform 1491"/>
            <p:cNvSpPr>
              <a:spLocks/>
            </p:cNvSpPr>
            <p:nvPr userDrawn="1"/>
          </p:nvSpPr>
          <p:spPr bwMode="auto">
            <a:xfrm>
              <a:off x="293" y="298"/>
              <a:ext cx="4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0" name="Freeform 1492"/>
            <p:cNvSpPr>
              <a:spLocks/>
            </p:cNvSpPr>
            <p:nvPr userDrawn="1"/>
          </p:nvSpPr>
          <p:spPr bwMode="auto">
            <a:xfrm>
              <a:off x="297" y="284"/>
              <a:ext cx="6" cy="12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2" y="3"/>
                </a:cxn>
                <a:cxn ang="0">
                  <a:pos x="3" y="0"/>
                </a:cxn>
                <a:cxn ang="0">
                  <a:pos x="1" y="2"/>
                </a:cxn>
              </a:cxnLst>
              <a:rect l="0" t="0" r="r" b="b"/>
              <a:pathLst>
                <a:path w="3" h="6">
                  <a:moveTo>
                    <a:pt x="1" y="2"/>
                  </a:moveTo>
                  <a:cubicBezTo>
                    <a:pt x="1" y="3"/>
                    <a:pt x="0" y="6"/>
                    <a:pt x="2" y="3"/>
                  </a:cubicBezTo>
                  <a:cubicBezTo>
                    <a:pt x="3" y="2"/>
                    <a:pt x="2" y="1"/>
                    <a:pt x="3" y="0"/>
                  </a:cubicBezTo>
                  <a:cubicBezTo>
                    <a:pt x="2" y="0"/>
                    <a:pt x="2" y="1"/>
                    <a:pt x="1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" name="Freeform 1493"/>
            <p:cNvSpPr>
              <a:spLocks/>
            </p:cNvSpPr>
            <p:nvPr userDrawn="1"/>
          </p:nvSpPr>
          <p:spPr bwMode="auto">
            <a:xfrm>
              <a:off x="299" y="282"/>
              <a:ext cx="4" cy="1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3"/>
                </a:cxn>
                <a:cxn ang="0">
                  <a:pos x="1" y="4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0" y="3"/>
                </a:cxn>
              </a:cxnLst>
              <a:rect l="0" t="0" r="r" b="b"/>
              <a:pathLst>
                <a:path w="2" h="5">
                  <a:moveTo>
                    <a:pt x="0" y="3"/>
                  </a:moveTo>
                  <a:cubicBezTo>
                    <a:pt x="0" y="3"/>
                    <a:pt x="0" y="4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4"/>
                  </a:cubicBezTo>
                  <a:cubicBezTo>
                    <a:pt x="2" y="4"/>
                    <a:pt x="2" y="3"/>
                    <a:pt x="2" y="3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2" y="2"/>
                    <a:pt x="2" y="3"/>
                  </a:cubicBezTo>
                  <a:cubicBezTo>
                    <a:pt x="2" y="3"/>
                    <a:pt x="1" y="3"/>
                    <a:pt x="1" y="4"/>
                  </a:cubicBezTo>
                  <a:cubicBezTo>
                    <a:pt x="1" y="4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3"/>
                    <a:pt x="1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2" name="Freeform 1494"/>
            <p:cNvSpPr>
              <a:spLocks/>
            </p:cNvSpPr>
            <p:nvPr userDrawn="1"/>
          </p:nvSpPr>
          <p:spPr bwMode="auto">
            <a:xfrm>
              <a:off x="293" y="288"/>
              <a:ext cx="4" cy="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3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1"/>
                </a:cxn>
              </a:cxnLst>
              <a:rect l="0" t="0" r="r" b="b"/>
              <a:pathLst>
                <a:path w="2" h="3">
                  <a:moveTo>
                    <a:pt x="1" y="1"/>
                  </a:move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2"/>
                    <a:pt x="2" y="1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2" y="2"/>
                    <a:pt x="2" y="0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3" name="Freeform 1495"/>
            <p:cNvSpPr>
              <a:spLocks/>
            </p:cNvSpPr>
            <p:nvPr userDrawn="1"/>
          </p:nvSpPr>
          <p:spPr bwMode="auto">
            <a:xfrm>
              <a:off x="293" y="288"/>
              <a:ext cx="4" cy="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4" name="Freeform 1496"/>
            <p:cNvSpPr>
              <a:spLocks/>
            </p:cNvSpPr>
            <p:nvPr userDrawn="1"/>
          </p:nvSpPr>
          <p:spPr bwMode="auto">
            <a:xfrm>
              <a:off x="295" y="294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1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5" name="Freeform 1497"/>
            <p:cNvSpPr>
              <a:spLocks/>
            </p:cNvSpPr>
            <p:nvPr userDrawn="1"/>
          </p:nvSpPr>
          <p:spPr bwMode="auto">
            <a:xfrm>
              <a:off x="295" y="292"/>
              <a:ext cx="4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6" name="Freeform 1498"/>
            <p:cNvSpPr>
              <a:spLocks/>
            </p:cNvSpPr>
            <p:nvPr userDrawn="1"/>
          </p:nvSpPr>
          <p:spPr bwMode="auto">
            <a:xfrm>
              <a:off x="291" y="290"/>
              <a:ext cx="4" cy="1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</a:cxnLst>
              <a:rect l="0" t="0" r="r" b="b"/>
              <a:pathLst>
                <a:path w="2" h="8">
                  <a:moveTo>
                    <a:pt x="0" y="3"/>
                  </a:move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8"/>
                    <a:pt x="2" y="0"/>
                    <a:pt x="0" y="4"/>
                  </a:cubicBezTo>
                  <a:cubicBezTo>
                    <a:pt x="1" y="4"/>
                    <a:pt x="0" y="3"/>
                    <a:pt x="0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7" name="Freeform 1499"/>
            <p:cNvSpPr>
              <a:spLocks/>
            </p:cNvSpPr>
            <p:nvPr userDrawn="1"/>
          </p:nvSpPr>
          <p:spPr bwMode="auto">
            <a:xfrm>
              <a:off x="291" y="296"/>
              <a:ext cx="2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8" name="Freeform 1500"/>
            <p:cNvSpPr>
              <a:spLocks/>
            </p:cNvSpPr>
            <p:nvPr userDrawn="1"/>
          </p:nvSpPr>
          <p:spPr bwMode="auto">
            <a:xfrm>
              <a:off x="289" y="298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9" name="Freeform 1501"/>
            <p:cNvSpPr>
              <a:spLocks/>
            </p:cNvSpPr>
            <p:nvPr userDrawn="1"/>
          </p:nvSpPr>
          <p:spPr bwMode="auto">
            <a:xfrm>
              <a:off x="289" y="298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0" name="Freeform 1502"/>
            <p:cNvSpPr>
              <a:spLocks/>
            </p:cNvSpPr>
            <p:nvPr userDrawn="1"/>
          </p:nvSpPr>
          <p:spPr bwMode="auto">
            <a:xfrm>
              <a:off x="291" y="290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0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1" name="Freeform 1503"/>
            <p:cNvSpPr>
              <a:spLocks/>
            </p:cNvSpPr>
            <p:nvPr userDrawn="1"/>
          </p:nvSpPr>
          <p:spPr bwMode="auto">
            <a:xfrm>
              <a:off x="289" y="290"/>
              <a:ext cx="4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2" name="Freeform 1504"/>
            <p:cNvSpPr>
              <a:spLocks/>
            </p:cNvSpPr>
            <p:nvPr userDrawn="1"/>
          </p:nvSpPr>
          <p:spPr bwMode="auto">
            <a:xfrm>
              <a:off x="289" y="292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3" name="Freeform 1505"/>
            <p:cNvSpPr>
              <a:spLocks/>
            </p:cNvSpPr>
            <p:nvPr userDrawn="1"/>
          </p:nvSpPr>
          <p:spPr bwMode="auto">
            <a:xfrm>
              <a:off x="289" y="292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4" name="Freeform 1506"/>
            <p:cNvSpPr>
              <a:spLocks/>
            </p:cNvSpPr>
            <p:nvPr userDrawn="1"/>
          </p:nvSpPr>
          <p:spPr bwMode="auto">
            <a:xfrm>
              <a:off x="285" y="298"/>
              <a:ext cx="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5" name="Freeform 1507"/>
            <p:cNvSpPr>
              <a:spLocks/>
            </p:cNvSpPr>
            <p:nvPr userDrawn="1"/>
          </p:nvSpPr>
          <p:spPr bwMode="auto">
            <a:xfrm>
              <a:off x="285" y="296"/>
              <a:ext cx="4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6" name="Freeform 1508"/>
            <p:cNvSpPr>
              <a:spLocks/>
            </p:cNvSpPr>
            <p:nvPr userDrawn="1"/>
          </p:nvSpPr>
          <p:spPr bwMode="auto">
            <a:xfrm>
              <a:off x="283" y="294"/>
              <a:ext cx="6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0" y="1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1" y="2"/>
                    <a:pt x="1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0"/>
                    <a:pt x="3" y="0"/>
                  </a:cubicBezTo>
                  <a:cubicBezTo>
                    <a:pt x="2" y="0"/>
                    <a:pt x="1" y="0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7" name="Freeform 1509"/>
            <p:cNvSpPr>
              <a:spLocks/>
            </p:cNvSpPr>
            <p:nvPr userDrawn="1"/>
          </p:nvSpPr>
          <p:spPr bwMode="auto">
            <a:xfrm>
              <a:off x="283" y="292"/>
              <a:ext cx="6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1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2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8" name="Freeform 1510"/>
            <p:cNvSpPr>
              <a:spLocks/>
            </p:cNvSpPr>
            <p:nvPr userDrawn="1"/>
          </p:nvSpPr>
          <p:spPr bwMode="auto">
            <a:xfrm>
              <a:off x="285" y="296"/>
              <a:ext cx="4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2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0" y="3"/>
                    <a:pt x="0" y="3"/>
                    <a:pt x="1" y="2"/>
                  </a:cubicBezTo>
                  <a:cubicBezTo>
                    <a:pt x="2" y="2"/>
                    <a:pt x="2" y="2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1" y="0"/>
                    <a:pt x="1" y="0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9" name="Freeform 1511"/>
            <p:cNvSpPr>
              <a:spLocks/>
            </p:cNvSpPr>
            <p:nvPr userDrawn="1"/>
          </p:nvSpPr>
          <p:spPr bwMode="auto">
            <a:xfrm>
              <a:off x="285" y="296"/>
              <a:ext cx="6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3" y="2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0" name="Freeform 1512"/>
            <p:cNvSpPr>
              <a:spLocks/>
            </p:cNvSpPr>
            <p:nvPr userDrawn="1"/>
          </p:nvSpPr>
          <p:spPr bwMode="auto">
            <a:xfrm>
              <a:off x="279" y="298"/>
              <a:ext cx="4" cy="1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5"/>
                </a:cxn>
                <a:cxn ang="0">
                  <a:pos x="2" y="2"/>
                </a:cxn>
                <a:cxn ang="0">
                  <a:pos x="0" y="4"/>
                </a:cxn>
              </a:cxnLst>
              <a:rect l="0" t="0" r="r" b="b"/>
              <a:pathLst>
                <a:path w="3" h="5">
                  <a:moveTo>
                    <a:pt x="0" y="4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2" y="3"/>
                    <a:pt x="2" y="2"/>
                  </a:cubicBezTo>
                  <a:cubicBezTo>
                    <a:pt x="3" y="0"/>
                    <a:pt x="0" y="4"/>
                    <a:pt x="0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1" name="Freeform 1513"/>
            <p:cNvSpPr>
              <a:spLocks/>
            </p:cNvSpPr>
            <p:nvPr userDrawn="1"/>
          </p:nvSpPr>
          <p:spPr bwMode="auto">
            <a:xfrm>
              <a:off x="277" y="300"/>
              <a:ext cx="8" cy="1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5"/>
                </a:cxn>
                <a:cxn ang="0">
                  <a:pos x="2" y="3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3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</a:cxnLst>
              <a:rect l="0" t="0" r="r" b="b"/>
              <a:pathLst>
                <a:path w="4" h="5">
                  <a:moveTo>
                    <a:pt x="0" y="3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2" y="4"/>
                    <a:pt x="2" y="3"/>
                  </a:cubicBezTo>
                  <a:cubicBezTo>
                    <a:pt x="3" y="2"/>
                    <a:pt x="3" y="2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2" y="2"/>
                    <a:pt x="2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2"/>
                    <a:pt x="2" y="3"/>
                  </a:cubicBezTo>
                  <a:cubicBezTo>
                    <a:pt x="2" y="3"/>
                    <a:pt x="1" y="4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2" name="Freeform 1514"/>
            <p:cNvSpPr>
              <a:spLocks/>
            </p:cNvSpPr>
            <p:nvPr userDrawn="1"/>
          </p:nvSpPr>
          <p:spPr bwMode="auto">
            <a:xfrm>
              <a:off x="413" y="389"/>
              <a:ext cx="4" cy="1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" y="5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0" y="6"/>
                </a:cxn>
              </a:cxnLst>
              <a:rect l="0" t="0" r="r" b="b"/>
              <a:pathLst>
                <a:path w="2" h="8">
                  <a:moveTo>
                    <a:pt x="0" y="6"/>
                  </a:moveTo>
                  <a:cubicBezTo>
                    <a:pt x="0" y="8"/>
                    <a:pt x="2" y="7"/>
                    <a:pt x="2" y="5"/>
                  </a:cubicBezTo>
                  <a:cubicBezTo>
                    <a:pt x="2" y="4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0" y="4"/>
                    <a:pt x="0" y="5"/>
                    <a:pt x="0" y="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3" name="Freeform 1515"/>
            <p:cNvSpPr>
              <a:spLocks/>
            </p:cNvSpPr>
            <p:nvPr userDrawn="1"/>
          </p:nvSpPr>
          <p:spPr bwMode="auto">
            <a:xfrm>
              <a:off x="431" y="351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4" name="Freeform 1516"/>
            <p:cNvSpPr>
              <a:spLocks/>
            </p:cNvSpPr>
            <p:nvPr userDrawn="1"/>
          </p:nvSpPr>
          <p:spPr bwMode="auto">
            <a:xfrm>
              <a:off x="431" y="351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5" name="Freeform 1517"/>
            <p:cNvSpPr>
              <a:spLocks/>
            </p:cNvSpPr>
            <p:nvPr userDrawn="1"/>
          </p:nvSpPr>
          <p:spPr bwMode="auto">
            <a:xfrm>
              <a:off x="445" y="324"/>
              <a:ext cx="3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h="2">
                  <a:moveTo>
                    <a:pt x="0" y="1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6" name="Freeform 1518"/>
            <p:cNvSpPr>
              <a:spLocks/>
            </p:cNvSpPr>
            <p:nvPr userDrawn="1"/>
          </p:nvSpPr>
          <p:spPr bwMode="auto">
            <a:xfrm>
              <a:off x="443" y="324"/>
              <a:ext cx="2" cy="4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2" y="4"/>
                </a:cxn>
              </a:cxnLst>
              <a:rect l="0" t="0" r="r" b="b"/>
              <a:pathLst>
                <a:path w="2" h="4">
                  <a:moveTo>
                    <a:pt x="2" y="4"/>
                  </a:moveTo>
                  <a:lnTo>
                    <a:pt x="2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7" name="Freeform 1519"/>
            <p:cNvSpPr>
              <a:spLocks/>
            </p:cNvSpPr>
            <p:nvPr userDrawn="1"/>
          </p:nvSpPr>
          <p:spPr bwMode="auto">
            <a:xfrm>
              <a:off x="447" y="316"/>
              <a:ext cx="2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8" name="Freeform 1520"/>
            <p:cNvSpPr>
              <a:spLocks/>
            </p:cNvSpPr>
            <p:nvPr userDrawn="1"/>
          </p:nvSpPr>
          <p:spPr bwMode="auto">
            <a:xfrm>
              <a:off x="447" y="316"/>
              <a:ext cx="2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9" name="Freeform 1521"/>
            <p:cNvSpPr>
              <a:spLocks/>
            </p:cNvSpPr>
            <p:nvPr userDrawn="1"/>
          </p:nvSpPr>
          <p:spPr bwMode="auto">
            <a:xfrm>
              <a:off x="443" y="304"/>
              <a:ext cx="2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0" name="Freeform 1522"/>
            <p:cNvSpPr>
              <a:spLocks/>
            </p:cNvSpPr>
            <p:nvPr userDrawn="1"/>
          </p:nvSpPr>
          <p:spPr bwMode="auto">
            <a:xfrm>
              <a:off x="443" y="304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1" name="Freeform 1523"/>
            <p:cNvSpPr>
              <a:spLocks/>
            </p:cNvSpPr>
            <p:nvPr userDrawn="1"/>
          </p:nvSpPr>
          <p:spPr bwMode="auto">
            <a:xfrm>
              <a:off x="445" y="304"/>
              <a:ext cx="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2" name="Freeform 1524"/>
            <p:cNvSpPr>
              <a:spLocks/>
            </p:cNvSpPr>
            <p:nvPr userDrawn="1"/>
          </p:nvSpPr>
          <p:spPr bwMode="auto">
            <a:xfrm>
              <a:off x="445" y="302"/>
              <a:ext cx="3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" name="Freeform 1525"/>
            <p:cNvSpPr>
              <a:spLocks/>
            </p:cNvSpPr>
            <p:nvPr userDrawn="1"/>
          </p:nvSpPr>
          <p:spPr bwMode="auto">
            <a:xfrm>
              <a:off x="439" y="294"/>
              <a:ext cx="4" cy="10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5"/>
                </a:cxn>
              </a:cxnLst>
              <a:rect l="0" t="0" r="r" b="b"/>
              <a:pathLst>
                <a:path w="3" h="5">
                  <a:moveTo>
                    <a:pt x="2" y="5"/>
                  </a:moveTo>
                  <a:cubicBezTo>
                    <a:pt x="2" y="5"/>
                    <a:pt x="3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1" y="1"/>
                    <a:pt x="0" y="0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4"/>
                    <a:pt x="2" y="4"/>
                    <a:pt x="2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4" name="Freeform 1526"/>
            <p:cNvSpPr>
              <a:spLocks/>
            </p:cNvSpPr>
            <p:nvPr userDrawn="1"/>
          </p:nvSpPr>
          <p:spPr bwMode="auto">
            <a:xfrm>
              <a:off x="439" y="294"/>
              <a:ext cx="4" cy="10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</a:cxnLst>
              <a:rect l="0" t="0" r="r" b="b"/>
              <a:pathLst>
                <a:path w="3" h="5"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2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2" y="2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5" name="Freeform 1527"/>
            <p:cNvSpPr>
              <a:spLocks/>
            </p:cNvSpPr>
            <p:nvPr userDrawn="1"/>
          </p:nvSpPr>
          <p:spPr bwMode="auto">
            <a:xfrm>
              <a:off x="437" y="292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1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6" name="Freeform 1528"/>
            <p:cNvSpPr>
              <a:spLocks/>
            </p:cNvSpPr>
            <p:nvPr userDrawn="1"/>
          </p:nvSpPr>
          <p:spPr bwMode="auto">
            <a:xfrm>
              <a:off x="435" y="290"/>
              <a:ext cx="6" cy="6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7" name="Freeform 1529"/>
            <p:cNvSpPr>
              <a:spLocks/>
            </p:cNvSpPr>
            <p:nvPr userDrawn="1"/>
          </p:nvSpPr>
          <p:spPr bwMode="auto">
            <a:xfrm>
              <a:off x="437" y="290"/>
              <a:ext cx="4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0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8" name="Freeform 1530"/>
            <p:cNvSpPr>
              <a:spLocks/>
            </p:cNvSpPr>
            <p:nvPr userDrawn="1"/>
          </p:nvSpPr>
          <p:spPr bwMode="auto">
            <a:xfrm>
              <a:off x="437" y="290"/>
              <a:ext cx="4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9" name="Freeform 1531"/>
            <p:cNvSpPr>
              <a:spLocks/>
            </p:cNvSpPr>
            <p:nvPr userDrawn="1"/>
          </p:nvSpPr>
          <p:spPr bwMode="auto">
            <a:xfrm>
              <a:off x="431" y="282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0" name="Freeform 1532"/>
            <p:cNvSpPr>
              <a:spLocks/>
            </p:cNvSpPr>
            <p:nvPr userDrawn="1"/>
          </p:nvSpPr>
          <p:spPr bwMode="auto">
            <a:xfrm>
              <a:off x="431" y="282"/>
              <a:ext cx="2" cy="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1" name="Freeform 1533"/>
            <p:cNvSpPr>
              <a:spLocks/>
            </p:cNvSpPr>
            <p:nvPr userDrawn="1"/>
          </p:nvSpPr>
          <p:spPr bwMode="auto">
            <a:xfrm>
              <a:off x="419" y="274"/>
              <a:ext cx="2" cy="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2" name="Freeform 1534"/>
            <p:cNvSpPr>
              <a:spLocks/>
            </p:cNvSpPr>
            <p:nvPr userDrawn="1"/>
          </p:nvSpPr>
          <p:spPr bwMode="auto">
            <a:xfrm>
              <a:off x="419" y="272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" name="Freeform 1535"/>
            <p:cNvSpPr>
              <a:spLocks/>
            </p:cNvSpPr>
            <p:nvPr userDrawn="1"/>
          </p:nvSpPr>
          <p:spPr bwMode="auto">
            <a:xfrm>
              <a:off x="425" y="284"/>
              <a:ext cx="10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4"/>
                </a:cxn>
                <a:cxn ang="0">
                  <a:pos x="5" y="3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5" h="4">
                  <a:moveTo>
                    <a:pt x="1" y="1"/>
                  </a:moveTo>
                  <a:cubicBezTo>
                    <a:pt x="2" y="2"/>
                    <a:pt x="4" y="3"/>
                    <a:pt x="5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1"/>
                    <a:pt x="2" y="1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4" name="Freeform 1536"/>
            <p:cNvSpPr>
              <a:spLocks/>
            </p:cNvSpPr>
            <p:nvPr userDrawn="1"/>
          </p:nvSpPr>
          <p:spPr bwMode="auto">
            <a:xfrm>
              <a:off x="425" y="284"/>
              <a:ext cx="12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4"/>
                </a:cxn>
                <a:cxn ang="0">
                  <a:pos x="5" y="4"/>
                </a:cxn>
                <a:cxn ang="0">
                  <a:pos x="6" y="4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4" y="3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5" y="4"/>
                </a:cxn>
                <a:cxn ang="0">
                  <a:pos x="5" y="4"/>
                </a:cxn>
                <a:cxn ang="0">
                  <a:pos x="5" y="3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6" h="4">
                  <a:moveTo>
                    <a:pt x="1" y="1"/>
                  </a:moveTo>
                  <a:cubicBezTo>
                    <a:pt x="2" y="2"/>
                    <a:pt x="4" y="3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4" y="3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2"/>
                    <a:pt x="3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5" name="Freeform 1537"/>
            <p:cNvSpPr>
              <a:spLocks/>
            </p:cNvSpPr>
            <p:nvPr userDrawn="1"/>
          </p:nvSpPr>
          <p:spPr bwMode="auto">
            <a:xfrm>
              <a:off x="391" y="266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6" name="Freeform 1538"/>
            <p:cNvSpPr>
              <a:spLocks/>
            </p:cNvSpPr>
            <p:nvPr userDrawn="1"/>
          </p:nvSpPr>
          <p:spPr bwMode="auto">
            <a:xfrm>
              <a:off x="389" y="266"/>
              <a:ext cx="4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7" name="Freeform 1539"/>
            <p:cNvSpPr>
              <a:spLocks/>
            </p:cNvSpPr>
            <p:nvPr userDrawn="1"/>
          </p:nvSpPr>
          <p:spPr bwMode="auto">
            <a:xfrm>
              <a:off x="387" y="262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8" name="Freeform 1540"/>
            <p:cNvSpPr>
              <a:spLocks/>
            </p:cNvSpPr>
            <p:nvPr userDrawn="1"/>
          </p:nvSpPr>
          <p:spPr bwMode="auto">
            <a:xfrm>
              <a:off x="385" y="262"/>
              <a:ext cx="4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2"/>
                </a:cxn>
              </a:cxnLst>
              <a:rect l="0" t="0" r="r" b="b"/>
              <a:pathLst>
                <a:path w="4" h="2">
                  <a:moveTo>
                    <a:pt x="2" y="2"/>
                  </a:moveTo>
                  <a:lnTo>
                    <a:pt x="2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9" name="Freeform 1541"/>
            <p:cNvSpPr>
              <a:spLocks/>
            </p:cNvSpPr>
            <p:nvPr userDrawn="1"/>
          </p:nvSpPr>
          <p:spPr bwMode="auto">
            <a:xfrm>
              <a:off x="385" y="262"/>
              <a:ext cx="4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2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2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0" name="Freeform 1542"/>
            <p:cNvSpPr>
              <a:spLocks/>
            </p:cNvSpPr>
            <p:nvPr userDrawn="1"/>
          </p:nvSpPr>
          <p:spPr bwMode="auto">
            <a:xfrm>
              <a:off x="383" y="262"/>
              <a:ext cx="4" cy="4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1" name="Freeform 1543"/>
            <p:cNvSpPr>
              <a:spLocks/>
            </p:cNvSpPr>
            <p:nvPr userDrawn="1"/>
          </p:nvSpPr>
          <p:spPr bwMode="auto">
            <a:xfrm>
              <a:off x="369" y="270"/>
              <a:ext cx="4" cy="2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2" name="Freeform 1544"/>
            <p:cNvSpPr>
              <a:spLocks/>
            </p:cNvSpPr>
            <p:nvPr userDrawn="1"/>
          </p:nvSpPr>
          <p:spPr bwMode="auto">
            <a:xfrm>
              <a:off x="369" y="268"/>
              <a:ext cx="4" cy="4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3" name="Freeform 1545"/>
            <p:cNvSpPr>
              <a:spLocks/>
            </p:cNvSpPr>
            <p:nvPr userDrawn="1"/>
          </p:nvSpPr>
          <p:spPr bwMode="auto">
            <a:xfrm>
              <a:off x="361" y="268"/>
              <a:ext cx="8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1" y="2"/>
                </a:cxn>
              </a:cxnLst>
              <a:rect l="0" t="0" r="r" b="b"/>
              <a:pathLst>
                <a:path w="4" h="2">
                  <a:moveTo>
                    <a:pt x="1" y="2"/>
                  </a:moveTo>
                  <a:cubicBezTo>
                    <a:pt x="2" y="2"/>
                    <a:pt x="4" y="2"/>
                    <a:pt x="4" y="2"/>
                  </a:cubicBezTo>
                  <a:cubicBezTo>
                    <a:pt x="3" y="1"/>
                    <a:pt x="2" y="0"/>
                    <a:pt x="0" y="0"/>
                  </a:cubicBezTo>
                  <a:cubicBezTo>
                    <a:pt x="1" y="1"/>
                    <a:pt x="1" y="1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4" name="Freeform 1546"/>
            <p:cNvSpPr>
              <a:spLocks/>
            </p:cNvSpPr>
            <p:nvPr userDrawn="1"/>
          </p:nvSpPr>
          <p:spPr bwMode="auto">
            <a:xfrm>
              <a:off x="361" y="268"/>
              <a:ext cx="10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3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2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5" h="2">
                  <a:moveTo>
                    <a:pt x="1" y="2"/>
                  </a:moveTo>
                  <a:cubicBezTo>
                    <a:pt x="2" y="2"/>
                    <a:pt x="3" y="2"/>
                    <a:pt x="3" y="2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1" y="1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3" y="1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2" y="2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5" name="Freeform 1547"/>
            <p:cNvSpPr>
              <a:spLocks/>
            </p:cNvSpPr>
            <p:nvPr userDrawn="1"/>
          </p:nvSpPr>
          <p:spPr bwMode="auto">
            <a:xfrm>
              <a:off x="367" y="302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6" name="Freeform 1548"/>
            <p:cNvSpPr>
              <a:spLocks/>
            </p:cNvSpPr>
            <p:nvPr userDrawn="1"/>
          </p:nvSpPr>
          <p:spPr bwMode="auto">
            <a:xfrm>
              <a:off x="367" y="300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7" name="Freeform 1549"/>
            <p:cNvSpPr>
              <a:spLocks/>
            </p:cNvSpPr>
            <p:nvPr userDrawn="1"/>
          </p:nvSpPr>
          <p:spPr bwMode="auto">
            <a:xfrm>
              <a:off x="339" y="339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0" y="1"/>
                    <a:pt x="1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8" name="Freeform 1550"/>
            <p:cNvSpPr>
              <a:spLocks/>
            </p:cNvSpPr>
            <p:nvPr userDrawn="1"/>
          </p:nvSpPr>
          <p:spPr bwMode="auto">
            <a:xfrm>
              <a:off x="339" y="339"/>
              <a:ext cx="2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9" name="Freeform 1551"/>
            <p:cNvSpPr>
              <a:spLocks/>
            </p:cNvSpPr>
            <p:nvPr userDrawn="1"/>
          </p:nvSpPr>
          <p:spPr bwMode="auto">
            <a:xfrm>
              <a:off x="351" y="33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0" name="Freeform 1552"/>
            <p:cNvSpPr>
              <a:spLocks/>
            </p:cNvSpPr>
            <p:nvPr userDrawn="1"/>
          </p:nvSpPr>
          <p:spPr bwMode="auto">
            <a:xfrm>
              <a:off x="351" y="337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1" name="Freeform 1553"/>
            <p:cNvSpPr>
              <a:spLocks/>
            </p:cNvSpPr>
            <p:nvPr userDrawn="1"/>
          </p:nvSpPr>
          <p:spPr bwMode="auto">
            <a:xfrm>
              <a:off x="353" y="334"/>
              <a:ext cx="2" cy="3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2" name="Freeform 1554"/>
            <p:cNvSpPr>
              <a:spLocks/>
            </p:cNvSpPr>
            <p:nvPr userDrawn="1"/>
          </p:nvSpPr>
          <p:spPr bwMode="auto">
            <a:xfrm>
              <a:off x="353" y="334"/>
              <a:ext cx="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3" name="Freeform 1555"/>
            <p:cNvSpPr>
              <a:spLocks/>
            </p:cNvSpPr>
            <p:nvPr userDrawn="1"/>
          </p:nvSpPr>
          <p:spPr bwMode="auto">
            <a:xfrm>
              <a:off x="353" y="337"/>
              <a:ext cx="1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4" name="Freeform 1556"/>
            <p:cNvSpPr>
              <a:spLocks/>
            </p:cNvSpPr>
            <p:nvPr userDrawn="1"/>
          </p:nvSpPr>
          <p:spPr bwMode="auto">
            <a:xfrm>
              <a:off x="353" y="337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5" name="Freeform 1557"/>
            <p:cNvSpPr>
              <a:spLocks/>
            </p:cNvSpPr>
            <p:nvPr userDrawn="1"/>
          </p:nvSpPr>
          <p:spPr bwMode="auto">
            <a:xfrm>
              <a:off x="353" y="337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6" name="Freeform 1558"/>
            <p:cNvSpPr>
              <a:spLocks/>
            </p:cNvSpPr>
            <p:nvPr userDrawn="1"/>
          </p:nvSpPr>
          <p:spPr bwMode="auto">
            <a:xfrm>
              <a:off x="359" y="328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7" name="Freeform 1559"/>
            <p:cNvSpPr>
              <a:spLocks/>
            </p:cNvSpPr>
            <p:nvPr userDrawn="1"/>
          </p:nvSpPr>
          <p:spPr bwMode="auto">
            <a:xfrm>
              <a:off x="359" y="326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8" name="Freeform 1560"/>
            <p:cNvSpPr>
              <a:spLocks/>
            </p:cNvSpPr>
            <p:nvPr userDrawn="1"/>
          </p:nvSpPr>
          <p:spPr bwMode="auto">
            <a:xfrm>
              <a:off x="359" y="326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9" name="Freeform 1561"/>
            <p:cNvSpPr>
              <a:spLocks/>
            </p:cNvSpPr>
            <p:nvPr userDrawn="1"/>
          </p:nvSpPr>
          <p:spPr bwMode="auto">
            <a:xfrm>
              <a:off x="359" y="326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0" name="Freeform 1562"/>
            <p:cNvSpPr>
              <a:spLocks/>
            </p:cNvSpPr>
            <p:nvPr userDrawn="1"/>
          </p:nvSpPr>
          <p:spPr bwMode="auto">
            <a:xfrm>
              <a:off x="359" y="326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1" name="Freeform 1563"/>
            <p:cNvSpPr>
              <a:spLocks/>
            </p:cNvSpPr>
            <p:nvPr userDrawn="1"/>
          </p:nvSpPr>
          <p:spPr bwMode="auto">
            <a:xfrm>
              <a:off x="337" y="337"/>
              <a:ext cx="10" cy="14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3" y="5"/>
                </a:cxn>
                <a:cxn ang="0">
                  <a:pos x="2" y="7"/>
                </a:cxn>
              </a:cxnLst>
              <a:rect l="0" t="0" r="r" b="b"/>
              <a:pathLst>
                <a:path w="5" h="7">
                  <a:moveTo>
                    <a:pt x="2" y="7"/>
                  </a:moveTo>
                  <a:cubicBezTo>
                    <a:pt x="3" y="6"/>
                    <a:pt x="4" y="6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4"/>
                    <a:pt x="5" y="4"/>
                    <a:pt x="4" y="4"/>
                  </a:cubicBezTo>
                  <a:cubicBezTo>
                    <a:pt x="4" y="3"/>
                    <a:pt x="3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4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3" y="4"/>
                    <a:pt x="2" y="4"/>
                  </a:cubicBezTo>
                  <a:cubicBezTo>
                    <a:pt x="2" y="5"/>
                    <a:pt x="2" y="5"/>
                    <a:pt x="2" y="6"/>
                  </a:cubicBezTo>
                  <a:cubicBezTo>
                    <a:pt x="2" y="5"/>
                    <a:pt x="3" y="6"/>
                    <a:pt x="3" y="5"/>
                  </a:cubicBezTo>
                  <a:cubicBezTo>
                    <a:pt x="3" y="6"/>
                    <a:pt x="3" y="6"/>
                    <a:pt x="2" y="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2" name="Freeform 1564"/>
            <p:cNvSpPr>
              <a:spLocks/>
            </p:cNvSpPr>
            <p:nvPr userDrawn="1"/>
          </p:nvSpPr>
          <p:spPr bwMode="auto">
            <a:xfrm>
              <a:off x="337" y="337"/>
              <a:ext cx="10" cy="14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5" y="5"/>
                </a:cxn>
                <a:cxn ang="0">
                  <a:pos x="5" y="4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5"/>
                </a:cxn>
                <a:cxn ang="0">
                  <a:pos x="2" y="6"/>
                </a:cxn>
                <a:cxn ang="0">
                  <a:pos x="3" y="5"/>
                </a:cxn>
                <a:cxn ang="0">
                  <a:pos x="2" y="7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5"/>
                </a:cxn>
                <a:cxn ang="0">
                  <a:pos x="5" y="5"/>
                </a:cxn>
                <a:cxn ang="0">
                  <a:pos x="2" y="7"/>
                </a:cxn>
              </a:cxnLst>
              <a:rect l="0" t="0" r="r" b="b"/>
              <a:pathLst>
                <a:path w="5" h="7">
                  <a:moveTo>
                    <a:pt x="2" y="7"/>
                  </a:moveTo>
                  <a:cubicBezTo>
                    <a:pt x="3" y="6"/>
                    <a:pt x="5" y="6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3"/>
                    <a:pt x="3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6"/>
                    <a:pt x="2" y="6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3" y="6"/>
                    <a:pt x="3" y="6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4" y="3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6"/>
                    <a:pt x="3" y="6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3" name="Freeform 1565"/>
            <p:cNvSpPr>
              <a:spLocks/>
            </p:cNvSpPr>
            <p:nvPr userDrawn="1"/>
          </p:nvSpPr>
          <p:spPr bwMode="auto">
            <a:xfrm>
              <a:off x="335" y="343"/>
              <a:ext cx="4" cy="8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3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2" y="4"/>
                    <a:pt x="3" y="1"/>
                    <a:pt x="2" y="1"/>
                  </a:cubicBezTo>
                  <a:cubicBezTo>
                    <a:pt x="1" y="0"/>
                    <a:pt x="0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4" name="Freeform 1566"/>
            <p:cNvSpPr>
              <a:spLocks/>
            </p:cNvSpPr>
            <p:nvPr userDrawn="1"/>
          </p:nvSpPr>
          <p:spPr bwMode="auto">
            <a:xfrm>
              <a:off x="335" y="343"/>
              <a:ext cx="4" cy="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4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3" h="4">
                  <a:moveTo>
                    <a:pt x="0" y="3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3" y="2"/>
                    <a:pt x="3" y="2"/>
                  </a:cubicBezTo>
                  <a:cubicBezTo>
                    <a:pt x="3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5" name="Freeform 1567"/>
            <p:cNvSpPr>
              <a:spLocks/>
            </p:cNvSpPr>
            <p:nvPr userDrawn="1"/>
          </p:nvSpPr>
          <p:spPr bwMode="auto">
            <a:xfrm>
              <a:off x="359" y="355"/>
              <a:ext cx="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6" name="Freeform 1568"/>
            <p:cNvSpPr>
              <a:spLocks/>
            </p:cNvSpPr>
            <p:nvPr userDrawn="1"/>
          </p:nvSpPr>
          <p:spPr bwMode="auto">
            <a:xfrm>
              <a:off x="357" y="353"/>
              <a:ext cx="4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7" name="Freeform 1569"/>
            <p:cNvSpPr>
              <a:spLocks/>
            </p:cNvSpPr>
            <p:nvPr userDrawn="1"/>
          </p:nvSpPr>
          <p:spPr bwMode="auto">
            <a:xfrm>
              <a:off x="359" y="357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8" name="Freeform 1570"/>
            <p:cNvSpPr>
              <a:spLocks/>
            </p:cNvSpPr>
            <p:nvPr userDrawn="1"/>
          </p:nvSpPr>
          <p:spPr bwMode="auto">
            <a:xfrm>
              <a:off x="359" y="357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9" name="Freeform 1571"/>
            <p:cNvSpPr>
              <a:spLocks/>
            </p:cNvSpPr>
            <p:nvPr userDrawn="1"/>
          </p:nvSpPr>
          <p:spPr bwMode="auto">
            <a:xfrm>
              <a:off x="363" y="357"/>
              <a:ext cx="4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0" name="Freeform 1572"/>
            <p:cNvSpPr>
              <a:spLocks/>
            </p:cNvSpPr>
            <p:nvPr userDrawn="1"/>
          </p:nvSpPr>
          <p:spPr bwMode="auto">
            <a:xfrm>
              <a:off x="363" y="357"/>
              <a:ext cx="4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1" name="Freeform 1573"/>
            <p:cNvSpPr>
              <a:spLocks/>
            </p:cNvSpPr>
            <p:nvPr userDrawn="1"/>
          </p:nvSpPr>
          <p:spPr bwMode="auto">
            <a:xfrm>
              <a:off x="371" y="355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2" name="Freeform 1574"/>
            <p:cNvSpPr>
              <a:spLocks/>
            </p:cNvSpPr>
            <p:nvPr userDrawn="1"/>
          </p:nvSpPr>
          <p:spPr bwMode="auto">
            <a:xfrm>
              <a:off x="371" y="355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3" name="Freeform 1575"/>
            <p:cNvSpPr>
              <a:spLocks/>
            </p:cNvSpPr>
            <p:nvPr userDrawn="1"/>
          </p:nvSpPr>
          <p:spPr bwMode="auto">
            <a:xfrm>
              <a:off x="375" y="355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4" name="Freeform 1576"/>
            <p:cNvSpPr>
              <a:spLocks/>
            </p:cNvSpPr>
            <p:nvPr userDrawn="1"/>
          </p:nvSpPr>
          <p:spPr bwMode="auto">
            <a:xfrm>
              <a:off x="375" y="355"/>
              <a:ext cx="4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5" name="Freeform 1577"/>
            <p:cNvSpPr>
              <a:spLocks/>
            </p:cNvSpPr>
            <p:nvPr userDrawn="1"/>
          </p:nvSpPr>
          <p:spPr bwMode="auto">
            <a:xfrm>
              <a:off x="383" y="351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6" name="Freeform 1578"/>
            <p:cNvSpPr>
              <a:spLocks/>
            </p:cNvSpPr>
            <p:nvPr userDrawn="1"/>
          </p:nvSpPr>
          <p:spPr bwMode="auto">
            <a:xfrm>
              <a:off x="383" y="351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7" name="Freeform 1579"/>
            <p:cNvSpPr>
              <a:spLocks/>
            </p:cNvSpPr>
            <p:nvPr userDrawn="1"/>
          </p:nvSpPr>
          <p:spPr bwMode="auto">
            <a:xfrm>
              <a:off x="375" y="351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8" name="Freeform 1580"/>
            <p:cNvSpPr>
              <a:spLocks/>
            </p:cNvSpPr>
            <p:nvPr userDrawn="1"/>
          </p:nvSpPr>
          <p:spPr bwMode="auto">
            <a:xfrm>
              <a:off x="375" y="351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9" name="Line 1581"/>
            <p:cNvSpPr>
              <a:spLocks noChangeShapeType="1"/>
            </p:cNvSpPr>
            <p:nvPr userDrawn="1"/>
          </p:nvSpPr>
          <p:spPr bwMode="auto">
            <a:xfrm>
              <a:off x="375" y="35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0" name="Line 1582"/>
            <p:cNvSpPr>
              <a:spLocks noChangeShapeType="1"/>
            </p:cNvSpPr>
            <p:nvPr userDrawn="1"/>
          </p:nvSpPr>
          <p:spPr bwMode="auto">
            <a:xfrm>
              <a:off x="375" y="35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1" name="Freeform 1583"/>
            <p:cNvSpPr>
              <a:spLocks/>
            </p:cNvSpPr>
            <p:nvPr userDrawn="1"/>
          </p:nvSpPr>
          <p:spPr bwMode="auto">
            <a:xfrm>
              <a:off x="375" y="351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2" name="Freeform 1584"/>
            <p:cNvSpPr>
              <a:spLocks/>
            </p:cNvSpPr>
            <p:nvPr userDrawn="1"/>
          </p:nvSpPr>
          <p:spPr bwMode="auto">
            <a:xfrm>
              <a:off x="375" y="395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3" name="Freeform 1585"/>
            <p:cNvSpPr>
              <a:spLocks/>
            </p:cNvSpPr>
            <p:nvPr userDrawn="1"/>
          </p:nvSpPr>
          <p:spPr bwMode="auto">
            <a:xfrm>
              <a:off x="461" y="341"/>
              <a:ext cx="3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4" name="Freeform 1586"/>
            <p:cNvSpPr>
              <a:spLocks/>
            </p:cNvSpPr>
            <p:nvPr userDrawn="1"/>
          </p:nvSpPr>
          <p:spPr bwMode="auto">
            <a:xfrm>
              <a:off x="461" y="341"/>
              <a:ext cx="4" cy="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5" name="Freeform 1587"/>
            <p:cNvSpPr>
              <a:spLocks/>
            </p:cNvSpPr>
            <p:nvPr userDrawn="1"/>
          </p:nvSpPr>
          <p:spPr bwMode="auto">
            <a:xfrm>
              <a:off x="463" y="359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0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6" name="Freeform 1588"/>
            <p:cNvSpPr>
              <a:spLocks/>
            </p:cNvSpPr>
            <p:nvPr userDrawn="1"/>
          </p:nvSpPr>
          <p:spPr bwMode="auto">
            <a:xfrm>
              <a:off x="463" y="359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7" name="Freeform 1589"/>
            <p:cNvSpPr>
              <a:spLocks/>
            </p:cNvSpPr>
            <p:nvPr userDrawn="1"/>
          </p:nvSpPr>
          <p:spPr bwMode="auto">
            <a:xfrm>
              <a:off x="463" y="359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8" name="Freeform 1590"/>
            <p:cNvSpPr>
              <a:spLocks/>
            </p:cNvSpPr>
            <p:nvPr userDrawn="1"/>
          </p:nvSpPr>
          <p:spPr bwMode="auto">
            <a:xfrm>
              <a:off x="465" y="361"/>
              <a:ext cx="1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9" name="Freeform 1591"/>
            <p:cNvSpPr>
              <a:spLocks/>
            </p:cNvSpPr>
            <p:nvPr userDrawn="1"/>
          </p:nvSpPr>
          <p:spPr bwMode="auto">
            <a:xfrm>
              <a:off x="463" y="359"/>
              <a:ext cx="2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1" h="3">
                  <a:moveTo>
                    <a:pt x="1" y="1"/>
                  </a:moveTo>
                  <a:cubicBezTo>
                    <a:pt x="1" y="2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0" name="Freeform 1592"/>
            <p:cNvSpPr>
              <a:spLocks/>
            </p:cNvSpPr>
            <p:nvPr userDrawn="1"/>
          </p:nvSpPr>
          <p:spPr bwMode="auto">
            <a:xfrm>
              <a:off x="443" y="345"/>
              <a:ext cx="8" cy="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0" y="1"/>
                </a:cxn>
              </a:cxnLst>
              <a:rect l="0" t="0" r="r" b="b"/>
              <a:pathLst>
                <a:path w="4" h="4">
                  <a:moveTo>
                    <a:pt x="0" y="1"/>
                  </a:moveTo>
                  <a:cubicBezTo>
                    <a:pt x="0" y="2"/>
                    <a:pt x="1" y="2"/>
                    <a:pt x="2" y="2"/>
                  </a:cubicBezTo>
                  <a:cubicBezTo>
                    <a:pt x="3" y="2"/>
                    <a:pt x="4" y="4"/>
                    <a:pt x="4" y="2"/>
                  </a:cubicBezTo>
                  <a:cubicBezTo>
                    <a:pt x="4" y="1"/>
                    <a:pt x="1" y="0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1" name="Freeform 1593"/>
            <p:cNvSpPr>
              <a:spLocks/>
            </p:cNvSpPr>
            <p:nvPr userDrawn="1"/>
          </p:nvSpPr>
          <p:spPr bwMode="auto">
            <a:xfrm>
              <a:off x="443" y="345"/>
              <a:ext cx="8" cy="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3" y="1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3"/>
                </a:cxn>
                <a:cxn ang="0">
                  <a:pos x="3" y="3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4" h="3">
                  <a:moveTo>
                    <a:pt x="0" y="1"/>
                  </a:moveTo>
                  <a:cubicBezTo>
                    <a:pt x="0" y="2"/>
                    <a:pt x="1" y="2"/>
                    <a:pt x="2" y="2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1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2"/>
                    <a:pt x="2" y="2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2" name="Freeform 1594"/>
            <p:cNvSpPr>
              <a:spLocks/>
            </p:cNvSpPr>
            <p:nvPr userDrawn="1"/>
          </p:nvSpPr>
          <p:spPr bwMode="auto">
            <a:xfrm>
              <a:off x="451" y="347"/>
              <a:ext cx="4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1" y="2"/>
                    <a:pt x="2" y="1"/>
                    <a:pt x="2" y="0"/>
                  </a:cubicBezTo>
                  <a:cubicBezTo>
                    <a:pt x="2" y="0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3" name="Freeform 1595"/>
            <p:cNvSpPr>
              <a:spLocks/>
            </p:cNvSpPr>
            <p:nvPr userDrawn="1"/>
          </p:nvSpPr>
          <p:spPr bwMode="auto">
            <a:xfrm>
              <a:off x="451" y="347"/>
              <a:ext cx="4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1" y="2"/>
                    <a:pt x="1" y="1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4" name="Freeform 1596"/>
            <p:cNvSpPr>
              <a:spLocks/>
            </p:cNvSpPr>
            <p:nvPr userDrawn="1"/>
          </p:nvSpPr>
          <p:spPr bwMode="auto">
            <a:xfrm>
              <a:off x="455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5" name="Freeform 1597"/>
            <p:cNvSpPr>
              <a:spLocks/>
            </p:cNvSpPr>
            <p:nvPr userDrawn="1"/>
          </p:nvSpPr>
          <p:spPr bwMode="auto">
            <a:xfrm>
              <a:off x="455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6" name="Freeform 1598"/>
            <p:cNvSpPr>
              <a:spLocks/>
            </p:cNvSpPr>
            <p:nvPr userDrawn="1"/>
          </p:nvSpPr>
          <p:spPr bwMode="auto">
            <a:xfrm>
              <a:off x="457" y="343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7" name="Freeform 1599"/>
            <p:cNvSpPr>
              <a:spLocks/>
            </p:cNvSpPr>
            <p:nvPr userDrawn="1"/>
          </p:nvSpPr>
          <p:spPr bwMode="auto">
            <a:xfrm>
              <a:off x="455" y="341"/>
              <a:ext cx="4" cy="6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2"/>
                    <a:pt x="2" y="2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8" name="Freeform 1600"/>
            <p:cNvSpPr>
              <a:spLocks/>
            </p:cNvSpPr>
            <p:nvPr userDrawn="1"/>
          </p:nvSpPr>
          <p:spPr bwMode="auto">
            <a:xfrm>
              <a:off x="459" y="341"/>
              <a:ext cx="1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9" name="Freeform 1601"/>
            <p:cNvSpPr>
              <a:spLocks/>
            </p:cNvSpPr>
            <p:nvPr userDrawn="1"/>
          </p:nvSpPr>
          <p:spPr bwMode="auto">
            <a:xfrm>
              <a:off x="459" y="339"/>
              <a:ext cx="1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0" name="Freeform 1602"/>
            <p:cNvSpPr>
              <a:spLocks/>
            </p:cNvSpPr>
            <p:nvPr userDrawn="1"/>
          </p:nvSpPr>
          <p:spPr bwMode="auto">
            <a:xfrm>
              <a:off x="459" y="339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1" name="Freeform 1603"/>
            <p:cNvSpPr>
              <a:spLocks/>
            </p:cNvSpPr>
            <p:nvPr userDrawn="1"/>
          </p:nvSpPr>
          <p:spPr bwMode="auto">
            <a:xfrm>
              <a:off x="457" y="345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2" name="Freeform 1604"/>
            <p:cNvSpPr>
              <a:spLocks/>
            </p:cNvSpPr>
            <p:nvPr userDrawn="1"/>
          </p:nvSpPr>
          <p:spPr bwMode="auto">
            <a:xfrm>
              <a:off x="457" y="345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3" name="Freeform 1605"/>
            <p:cNvSpPr>
              <a:spLocks/>
            </p:cNvSpPr>
            <p:nvPr userDrawn="1"/>
          </p:nvSpPr>
          <p:spPr bwMode="auto">
            <a:xfrm>
              <a:off x="459" y="341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4" name="Freeform 1606"/>
            <p:cNvSpPr>
              <a:spLocks/>
            </p:cNvSpPr>
            <p:nvPr userDrawn="1"/>
          </p:nvSpPr>
          <p:spPr bwMode="auto">
            <a:xfrm>
              <a:off x="459" y="341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5" name="Freeform 1607"/>
            <p:cNvSpPr>
              <a:spLocks/>
            </p:cNvSpPr>
            <p:nvPr userDrawn="1"/>
          </p:nvSpPr>
          <p:spPr bwMode="auto">
            <a:xfrm>
              <a:off x="461" y="334"/>
              <a:ext cx="4" cy="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6" name="Freeform 1608"/>
            <p:cNvSpPr>
              <a:spLocks/>
            </p:cNvSpPr>
            <p:nvPr userDrawn="1"/>
          </p:nvSpPr>
          <p:spPr bwMode="auto">
            <a:xfrm>
              <a:off x="461" y="332"/>
              <a:ext cx="4" cy="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5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5"/>
                </a:cxn>
                <a:cxn ang="0">
                  <a:pos x="2" y="2"/>
                </a:cxn>
              </a:cxnLst>
              <a:rect l="0" t="0" r="r" b="b"/>
              <a:pathLst>
                <a:path w="2" h="5">
                  <a:moveTo>
                    <a:pt x="2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5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5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7" name="Freeform 1609"/>
            <p:cNvSpPr>
              <a:spLocks/>
            </p:cNvSpPr>
            <p:nvPr userDrawn="1"/>
          </p:nvSpPr>
          <p:spPr bwMode="auto">
            <a:xfrm>
              <a:off x="449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8" name="Freeform 1610"/>
            <p:cNvSpPr>
              <a:spLocks/>
            </p:cNvSpPr>
            <p:nvPr userDrawn="1"/>
          </p:nvSpPr>
          <p:spPr bwMode="auto">
            <a:xfrm>
              <a:off x="449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9" name="Freeform 1611"/>
            <p:cNvSpPr>
              <a:spLocks/>
            </p:cNvSpPr>
            <p:nvPr userDrawn="1"/>
          </p:nvSpPr>
          <p:spPr bwMode="auto">
            <a:xfrm>
              <a:off x="455" y="34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0" name="Freeform 1612"/>
            <p:cNvSpPr>
              <a:spLocks/>
            </p:cNvSpPr>
            <p:nvPr userDrawn="1"/>
          </p:nvSpPr>
          <p:spPr bwMode="auto">
            <a:xfrm>
              <a:off x="451" y="332"/>
              <a:ext cx="6" cy="1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2" y="5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5"/>
                </a:cxn>
              </a:cxnLst>
              <a:rect l="0" t="0" r="r" b="b"/>
              <a:pathLst>
                <a:path w="3" h="6">
                  <a:moveTo>
                    <a:pt x="0" y="5"/>
                  </a:moveTo>
                  <a:cubicBezTo>
                    <a:pt x="0" y="5"/>
                    <a:pt x="0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5"/>
                    <a:pt x="1" y="5"/>
                    <a:pt x="2" y="5"/>
                  </a:cubicBezTo>
                  <a:cubicBezTo>
                    <a:pt x="3" y="3"/>
                    <a:pt x="1" y="2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0" y="4"/>
                    <a:pt x="0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1" name="Freeform 1613"/>
            <p:cNvSpPr>
              <a:spLocks/>
            </p:cNvSpPr>
            <p:nvPr userDrawn="1"/>
          </p:nvSpPr>
          <p:spPr bwMode="auto">
            <a:xfrm>
              <a:off x="455" y="332"/>
              <a:ext cx="4" cy="12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1" y="5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0"/>
                </a:cxn>
                <a:cxn ang="0">
                  <a:pos x="1" y="4"/>
                </a:cxn>
              </a:cxnLst>
              <a:rect l="0" t="0" r="r" b="b"/>
              <a:pathLst>
                <a:path w="2" h="5">
                  <a:moveTo>
                    <a:pt x="1" y="4"/>
                  </a:moveTo>
                  <a:cubicBezTo>
                    <a:pt x="1" y="4"/>
                    <a:pt x="1" y="4"/>
                    <a:pt x="1" y="5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1" y="1"/>
                    <a:pt x="1" y="0"/>
                  </a:cubicBezTo>
                  <a:cubicBezTo>
                    <a:pt x="1" y="2"/>
                    <a:pt x="0" y="2"/>
                    <a:pt x="1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2" name="Freeform 1614"/>
            <p:cNvSpPr>
              <a:spLocks/>
            </p:cNvSpPr>
            <p:nvPr userDrawn="1"/>
          </p:nvSpPr>
          <p:spPr bwMode="auto">
            <a:xfrm>
              <a:off x="455" y="332"/>
              <a:ext cx="4" cy="12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1" y="5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0" y="4"/>
                </a:cxn>
              </a:cxnLst>
              <a:rect l="0" t="0" r="r" b="b"/>
              <a:pathLst>
                <a:path w="2" h="5">
                  <a:moveTo>
                    <a:pt x="0" y="4"/>
                  </a:moveTo>
                  <a:cubicBezTo>
                    <a:pt x="1" y="4"/>
                    <a:pt x="1" y="4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3" name="Freeform 1615"/>
            <p:cNvSpPr>
              <a:spLocks/>
            </p:cNvSpPr>
            <p:nvPr userDrawn="1"/>
          </p:nvSpPr>
          <p:spPr bwMode="auto">
            <a:xfrm>
              <a:off x="457" y="330"/>
              <a:ext cx="2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0" y="0"/>
                    <a:pt x="1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4" name="Freeform 1616"/>
            <p:cNvSpPr>
              <a:spLocks/>
            </p:cNvSpPr>
            <p:nvPr userDrawn="1"/>
          </p:nvSpPr>
          <p:spPr bwMode="auto">
            <a:xfrm>
              <a:off x="457" y="330"/>
              <a:ext cx="2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5" name="Freeform 1617"/>
            <p:cNvSpPr>
              <a:spLocks/>
            </p:cNvSpPr>
            <p:nvPr userDrawn="1"/>
          </p:nvSpPr>
          <p:spPr bwMode="auto">
            <a:xfrm>
              <a:off x="459" y="33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6" name="Freeform 1618"/>
            <p:cNvSpPr>
              <a:spLocks/>
            </p:cNvSpPr>
            <p:nvPr userDrawn="1"/>
          </p:nvSpPr>
          <p:spPr bwMode="auto">
            <a:xfrm>
              <a:off x="459" y="33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7" name="Freeform 1619"/>
            <p:cNvSpPr>
              <a:spLocks/>
            </p:cNvSpPr>
            <p:nvPr userDrawn="1"/>
          </p:nvSpPr>
          <p:spPr bwMode="auto">
            <a:xfrm>
              <a:off x="459" y="334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8" name="Freeform 1620"/>
            <p:cNvSpPr>
              <a:spLocks/>
            </p:cNvSpPr>
            <p:nvPr userDrawn="1"/>
          </p:nvSpPr>
          <p:spPr bwMode="auto">
            <a:xfrm>
              <a:off x="459" y="334"/>
              <a:ext cx="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9" name="Freeform 1621"/>
            <p:cNvSpPr>
              <a:spLocks/>
            </p:cNvSpPr>
            <p:nvPr userDrawn="1"/>
          </p:nvSpPr>
          <p:spPr bwMode="auto">
            <a:xfrm>
              <a:off x="459" y="330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0" name="Freeform 1622"/>
            <p:cNvSpPr>
              <a:spLocks/>
            </p:cNvSpPr>
            <p:nvPr userDrawn="1"/>
          </p:nvSpPr>
          <p:spPr bwMode="auto">
            <a:xfrm>
              <a:off x="449" y="322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1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1" name="Freeform 1623"/>
            <p:cNvSpPr>
              <a:spLocks/>
            </p:cNvSpPr>
            <p:nvPr userDrawn="1"/>
          </p:nvSpPr>
          <p:spPr bwMode="auto">
            <a:xfrm>
              <a:off x="449" y="320"/>
              <a:ext cx="4" cy="6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2" name="Freeform 1624"/>
            <p:cNvSpPr>
              <a:spLocks/>
            </p:cNvSpPr>
            <p:nvPr userDrawn="1"/>
          </p:nvSpPr>
          <p:spPr bwMode="auto">
            <a:xfrm>
              <a:off x="453" y="328"/>
              <a:ext cx="3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3" name="Freeform 1625"/>
            <p:cNvSpPr>
              <a:spLocks/>
            </p:cNvSpPr>
            <p:nvPr userDrawn="1"/>
          </p:nvSpPr>
          <p:spPr bwMode="auto">
            <a:xfrm>
              <a:off x="451" y="328"/>
              <a:ext cx="2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4" name="Freeform 1626"/>
            <p:cNvSpPr>
              <a:spLocks/>
            </p:cNvSpPr>
            <p:nvPr userDrawn="1"/>
          </p:nvSpPr>
          <p:spPr bwMode="auto">
            <a:xfrm>
              <a:off x="451" y="326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5" name="Freeform 1627"/>
            <p:cNvSpPr>
              <a:spLocks/>
            </p:cNvSpPr>
            <p:nvPr userDrawn="1"/>
          </p:nvSpPr>
          <p:spPr bwMode="auto">
            <a:xfrm>
              <a:off x="451" y="326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6" name="Freeform 1628"/>
            <p:cNvSpPr>
              <a:spLocks/>
            </p:cNvSpPr>
            <p:nvPr userDrawn="1"/>
          </p:nvSpPr>
          <p:spPr bwMode="auto">
            <a:xfrm>
              <a:off x="451" y="326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7" name="Freeform 1629"/>
            <p:cNvSpPr>
              <a:spLocks/>
            </p:cNvSpPr>
            <p:nvPr userDrawn="1"/>
          </p:nvSpPr>
          <p:spPr bwMode="auto">
            <a:xfrm>
              <a:off x="453" y="324"/>
              <a:ext cx="4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8" name="Freeform 1630"/>
            <p:cNvSpPr>
              <a:spLocks/>
            </p:cNvSpPr>
            <p:nvPr userDrawn="1"/>
          </p:nvSpPr>
          <p:spPr bwMode="auto">
            <a:xfrm>
              <a:off x="453" y="324"/>
              <a:ext cx="4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9" name="Freeform 1631"/>
            <p:cNvSpPr>
              <a:spLocks/>
            </p:cNvSpPr>
            <p:nvPr userDrawn="1"/>
          </p:nvSpPr>
          <p:spPr bwMode="auto">
            <a:xfrm>
              <a:off x="453" y="326"/>
              <a:ext cx="4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0" name="Freeform 1632"/>
            <p:cNvSpPr>
              <a:spLocks/>
            </p:cNvSpPr>
            <p:nvPr userDrawn="1"/>
          </p:nvSpPr>
          <p:spPr bwMode="auto">
            <a:xfrm>
              <a:off x="453" y="326"/>
              <a:ext cx="4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1" name="Freeform 1633"/>
            <p:cNvSpPr>
              <a:spLocks/>
            </p:cNvSpPr>
            <p:nvPr userDrawn="1"/>
          </p:nvSpPr>
          <p:spPr bwMode="auto">
            <a:xfrm>
              <a:off x="455" y="326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2" name="Freeform 1634"/>
            <p:cNvSpPr>
              <a:spLocks/>
            </p:cNvSpPr>
            <p:nvPr userDrawn="1"/>
          </p:nvSpPr>
          <p:spPr bwMode="auto">
            <a:xfrm>
              <a:off x="453" y="326"/>
              <a:ext cx="4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3" name="Freeform 1635"/>
            <p:cNvSpPr>
              <a:spLocks/>
            </p:cNvSpPr>
            <p:nvPr userDrawn="1"/>
          </p:nvSpPr>
          <p:spPr bwMode="auto">
            <a:xfrm>
              <a:off x="343" y="357"/>
              <a:ext cx="68" cy="72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5" y="3"/>
                </a:cxn>
                <a:cxn ang="0">
                  <a:pos x="16" y="4"/>
                </a:cxn>
                <a:cxn ang="0">
                  <a:pos x="14" y="4"/>
                </a:cxn>
                <a:cxn ang="0">
                  <a:pos x="12" y="4"/>
                </a:cxn>
                <a:cxn ang="0">
                  <a:pos x="10" y="2"/>
                </a:cxn>
                <a:cxn ang="0">
                  <a:pos x="5" y="5"/>
                </a:cxn>
                <a:cxn ang="0">
                  <a:pos x="2" y="7"/>
                </a:cxn>
                <a:cxn ang="0">
                  <a:pos x="1" y="9"/>
                </a:cxn>
                <a:cxn ang="0">
                  <a:pos x="1" y="12"/>
                </a:cxn>
                <a:cxn ang="0">
                  <a:pos x="0" y="14"/>
                </a:cxn>
                <a:cxn ang="0">
                  <a:pos x="1" y="19"/>
                </a:cxn>
                <a:cxn ang="0">
                  <a:pos x="5" y="22"/>
                </a:cxn>
                <a:cxn ang="0">
                  <a:pos x="9" y="21"/>
                </a:cxn>
                <a:cxn ang="0">
                  <a:pos x="11" y="20"/>
                </a:cxn>
                <a:cxn ang="0">
                  <a:pos x="13" y="19"/>
                </a:cxn>
                <a:cxn ang="0">
                  <a:pos x="14" y="20"/>
                </a:cxn>
                <a:cxn ang="0">
                  <a:pos x="15" y="19"/>
                </a:cxn>
                <a:cxn ang="0">
                  <a:pos x="17" y="21"/>
                </a:cxn>
                <a:cxn ang="0">
                  <a:pos x="20" y="23"/>
                </a:cxn>
                <a:cxn ang="0">
                  <a:pos x="21" y="27"/>
                </a:cxn>
                <a:cxn ang="0">
                  <a:pos x="23" y="30"/>
                </a:cxn>
                <a:cxn ang="0">
                  <a:pos x="26" y="33"/>
                </a:cxn>
                <a:cxn ang="0">
                  <a:pos x="31" y="27"/>
                </a:cxn>
                <a:cxn ang="0">
                  <a:pos x="32" y="25"/>
                </a:cxn>
                <a:cxn ang="0">
                  <a:pos x="32" y="23"/>
                </a:cxn>
                <a:cxn ang="0">
                  <a:pos x="33" y="19"/>
                </a:cxn>
                <a:cxn ang="0">
                  <a:pos x="31" y="16"/>
                </a:cxn>
                <a:cxn ang="0">
                  <a:pos x="32" y="13"/>
                </a:cxn>
                <a:cxn ang="0">
                  <a:pos x="33" y="5"/>
                </a:cxn>
                <a:cxn ang="0">
                  <a:pos x="30" y="8"/>
                </a:cxn>
                <a:cxn ang="0">
                  <a:pos x="26" y="5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3" y="1"/>
                </a:cxn>
                <a:cxn ang="0">
                  <a:pos x="22" y="0"/>
                </a:cxn>
              </a:cxnLst>
              <a:rect l="0" t="0" r="r" b="b"/>
              <a:pathLst>
                <a:path w="34" h="36">
                  <a:moveTo>
                    <a:pt x="22" y="0"/>
                  </a:moveTo>
                  <a:cubicBezTo>
                    <a:pt x="21" y="1"/>
                    <a:pt x="17" y="2"/>
                    <a:pt x="15" y="3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5" y="5"/>
                    <a:pt x="15" y="4"/>
                    <a:pt x="14" y="4"/>
                  </a:cubicBezTo>
                  <a:cubicBezTo>
                    <a:pt x="13" y="5"/>
                    <a:pt x="13" y="4"/>
                    <a:pt x="12" y="4"/>
                  </a:cubicBezTo>
                  <a:cubicBezTo>
                    <a:pt x="10" y="5"/>
                    <a:pt x="11" y="4"/>
                    <a:pt x="10" y="2"/>
                  </a:cubicBezTo>
                  <a:cubicBezTo>
                    <a:pt x="8" y="3"/>
                    <a:pt x="6" y="4"/>
                    <a:pt x="5" y="5"/>
                  </a:cubicBezTo>
                  <a:cubicBezTo>
                    <a:pt x="4" y="6"/>
                    <a:pt x="2" y="6"/>
                    <a:pt x="2" y="7"/>
                  </a:cubicBezTo>
                  <a:cubicBezTo>
                    <a:pt x="2" y="8"/>
                    <a:pt x="2" y="8"/>
                    <a:pt x="1" y="9"/>
                  </a:cubicBezTo>
                  <a:cubicBezTo>
                    <a:pt x="1" y="10"/>
                    <a:pt x="1" y="10"/>
                    <a:pt x="1" y="12"/>
                  </a:cubicBezTo>
                  <a:cubicBezTo>
                    <a:pt x="0" y="12"/>
                    <a:pt x="0" y="13"/>
                    <a:pt x="0" y="14"/>
                  </a:cubicBezTo>
                  <a:cubicBezTo>
                    <a:pt x="0" y="16"/>
                    <a:pt x="2" y="17"/>
                    <a:pt x="1" y="19"/>
                  </a:cubicBezTo>
                  <a:cubicBezTo>
                    <a:pt x="2" y="20"/>
                    <a:pt x="3" y="21"/>
                    <a:pt x="5" y="22"/>
                  </a:cubicBezTo>
                  <a:cubicBezTo>
                    <a:pt x="6" y="22"/>
                    <a:pt x="7" y="22"/>
                    <a:pt x="9" y="21"/>
                  </a:cubicBezTo>
                  <a:cubicBezTo>
                    <a:pt x="10" y="21"/>
                    <a:pt x="10" y="21"/>
                    <a:pt x="11" y="20"/>
                  </a:cubicBezTo>
                  <a:cubicBezTo>
                    <a:pt x="12" y="20"/>
                    <a:pt x="12" y="19"/>
                    <a:pt x="13" y="19"/>
                  </a:cubicBezTo>
                  <a:cubicBezTo>
                    <a:pt x="14" y="19"/>
                    <a:pt x="14" y="20"/>
                    <a:pt x="14" y="20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6" y="20"/>
                    <a:pt x="17" y="20"/>
                    <a:pt x="17" y="21"/>
                  </a:cubicBezTo>
                  <a:cubicBezTo>
                    <a:pt x="17" y="22"/>
                    <a:pt x="19" y="23"/>
                    <a:pt x="20" y="23"/>
                  </a:cubicBezTo>
                  <a:cubicBezTo>
                    <a:pt x="21" y="25"/>
                    <a:pt x="20" y="25"/>
                    <a:pt x="21" y="27"/>
                  </a:cubicBezTo>
                  <a:cubicBezTo>
                    <a:pt x="21" y="28"/>
                    <a:pt x="22" y="29"/>
                    <a:pt x="23" y="30"/>
                  </a:cubicBezTo>
                  <a:cubicBezTo>
                    <a:pt x="24" y="31"/>
                    <a:pt x="26" y="33"/>
                    <a:pt x="26" y="33"/>
                  </a:cubicBezTo>
                  <a:cubicBezTo>
                    <a:pt x="28" y="36"/>
                    <a:pt x="31" y="29"/>
                    <a:pt x="31" y="27"/>
                  </a:cubicBezTo>
                  <a:cubicBezTo>
                    <a:pt x="31" y="27"/>
                    <a:pt x="32" y="26"/>
                    <a:pt x="32" y="25"/>
                  </a:cubicBezTo>
                  <a:cubicBezTo>
                    <a:pt x="32" y="24"/>
                    <a:pt x="31" y="24"/>
                    <a:pt x="32" y="23"/>
                  </a:cubicBezTo>
                  <a:cubicBezTo>
                    <a:pt x="32" y="22"/>
                    <a:pt x="34" y="20"/>
                    <a:pt x="33" y="19"/>
                  </a:cubicBezTo>
                  <a:cubicBezTo>
                    <a:pt x="32" y="18"/>
                    <a:pt x="31" y="17"/>
                    <a:pt x="31" y="16"/>
                  </a:cubicBezTo>
                  <a:cubicBezTo>
                    <a:pt x="31" y="15"/>
                    <a:pt x="32" y="14"/>
                    <a:pt x="32" y="13"/>
                  </a:cubicBezTo>
                  <a:cubicBezTo>
                    <a:pt x="33" y="10"/>
                    <a:pt x="34" y="8"/>
                    <a:pt x="33" y="5"/>
                  </a:cubicBezTo>
                  <a:cubicBezTo>
                    <a:pt x="33" y="6"/>
                    <a:pt x="31" y="8"/>
                    <a:pt x="30" y="8"/>
                  </a:cubicBezTo>
                  <a:cubicBezTo>
                    <a:pt x="30" y="6"/>
                    <a:pt x="27" y="6"/>
                    <a:pt x="26" y="5"/>
                  </a:cubicBezTo>
                  <a:cubicBezTo>
                    <a:pt x="25" y="4"/>
                    <a:pt x="22" y="3"/>
                    <a:pt x="21" y="1"/>
                  </a:cubicBezTo>
                  <a:cubicBezTo>
                    <a:pt x="22" y="2"/>
                    <a:pt x="22" y="2"/>
                    <a:pt x="23" y="2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0"/>
                    <a:pt x="23" y="0"/>
                    <a:pt x="22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" name="Freeform 1636"/>
            <p:cNvSpPr>
              <a:spLocks/>
            </p:cNvSpPr>
            <p:nvPr userDrawn="1"/>
          </p:nvSpPr>
          <p:spPr bwMode="auto">
            <a:xfrm>
              <a:off x="341" y="260"/>
              <a:ext cx="108" cy="111"/>
            </a:xfrm>
            <a:custGeom>
              <a:avLst/>
              <a:gdLst/>
              <a:ahLst/>
              <a:cxnLst>
                <a:cxn ang="0">
                  <a:pos x="34" y="44"/>
                </a:cxn>
                <a:cxn ang="0">
                  <a:pos x="40" y="42"/>
                </a:cxn>
                <a:cxn ang="0">
                  <a:pos x="46" y="38"/>
                </a:cxn>
                <a:cxn ang="0">
                  <a:pos x="49" y="37"/>
                </a:cxn>
                <a:cxn ang="0">
                  <a:pos x="51" y="38"/>
                </a:cxn>
                <a:cxn ang="0">
                  <a:pos x="52" y="33"/>
                </a:cxn>
                <a:cxn ang="0">
                  <a:pos x="50" y="25"/>
                </a:cxn>
                <a:cxn ang="0">
                  <a:pos x="48" y="23"/>
                </a:cxn>
                <a:cxn ang="0">
                  <a:pos x="46" y="15"/>
                </a:cxn>
                <a:cxn ang="0">
                  <a:pos x="42" y="13"/>
                </a:cxn>
                <a:cxn ang="0">
                  <a:pos x="37" y="6"/>
                </a:cxn>
                <a:cxn ang="0">
                  <a:pos x="45" y="11"/>
                </a:cxn>
                <a:cxn ang="0">
                  <a:pos x="38" y="6"/>
                </a:cxn>
                <a:cxn ang="0">
                  <a:pos x="29" y="0"/>
                </a:cxn>
                <a:cxn ang="0">
                  <a:pos x="26" y="4"/>
                </a:cxn>
                <a:cxn ang="0">
                  <a:pos x="28" y="6"/>
                </a:cxn>
                <a:cxn ang="0">
                  <a:pos x="22" y="7"/>
                </a:cxn>
                <a:cxn ang="0">
                  <a:pos x="20" y="6"/>
                </a:cxn>
                <a:cxn ang="0">
                  <a:pos x="16" y="6"/>
                </a:cxn>
                <a:cxn ang="0">
                  <a:pos x="18" y="8"/>
                </a:cxn>
                <a:cxn ang="0">
                  <a:pos x="20" y="13"/>
                </a:cxn>
                <a:cxn ang="0">
                  <a:pos x="18" y="14"/>
                </a:cxn>
                <a:cxn ang="0">
                  <a:pos x="22" y="19"/>
                </a:cxn>
                <a:cxn ang="0">
                  <a:pos x="15" y="18"/>
                </a:cxn>
                <a:cxn ang="0">
                  <a:pos x="15" y="21"/>
                </a:cxn>
                <a:cxn ang="0">
                  <a:pos x="12" y="22"/>
                </a:cxn>
                <a:cxn ang="0">
                  <a:pos x="13" y="27"/>
                </a:cxn>
                <a:cxn ang="0">
                  <a:pos x="7" y="23"/>
                </a:cxn>
                <a:cxn ang="0">
                  <a:pos x="5" y="23"/>
                </a:cxn>
                <a:cxn ang="0">
                  <a:pos x="3" y="27"/>
                </a:cxn>
                <a:cxn ang="0">
                  <a:pos x="3" y="27"/>
                </a:cxn>
                <a:cxn ang="0">
                  <a:pos x="6" y="37"/>
                </a:cxn>
                <a:cxn ang="0">
                  <a:pos x="6" y="29"/>
                </a:cxn>
                <a:cxn ang="0">
                  <a:pos x="10" y="33"/>
                </a:cxn>
                <a:cxn ang="0">
                  <a:pos x="7" y="38"/>
                </a:cxn>
                <a:cxn ang="0">
                  <a:pos x="4" y="41"/>
                </a:cxn>
                <a:cxn ang="0">
                  <a:pos x="1" y="46"/>
                </a:cxn>
                <a:cxn ang="0">
                  <a:pos x="1" y="50"/>
                </a:cxn>
                <a:cxn ang="0">
                  <a:pos x="5" y="50"/>
                </a:cxn>
                <a:cxn ang="0">
                  <a:pos x="13" y="48"/>
                </a:cxn>
                <a:cxn ang="0">
                  <a:pos x="10" y="45"/>
                </a:cxn>
                <a:cxn ang="0">
                  <a:pos x="17" y="47"/>
                </a:cxn>
                <a:cxn ang="0">
                  <a:pos x="17" y="44"/>
                </a:cxn>
                <a:cxn ang="0">
                  <a:pos x="18" y="45"/>
                </a:cxn>
                <a:cxn ang="0">
                  <a:pos x="22" y="44"/>
                </a:cxn>
                <a:cxn ang="0">
                  <a:pos x="29" y="52"/>
                </a:cxn>
                <a:cxn ang="0">
                  <a:pos x="34" y="45"/>
                </a:cxn>
                <a:cxn ang="0">
                  <a:pos x="29" y="45"/>
                </a:cxn>
              </a:cxnLst>
              <a:rect l="0" t="0" r="r" b="b"/>
              <a:pathLst>
                <a:path w="54" h="55">
                  <a:moveTo>
                    <a:pt x="29" y="44"/>
                  </a:moveTo>
                  <a:cubicBezTo>
                    <a:pt x="30" y="44"/>
                    <a:pt x="31" y="45"/>
                    <a:pt x="32" y="45"/>
                  </a:cubicBezTo>
                  <a:cubicBezTo>
                    <a:pt x="32" y="45"/>
                    <a:pt x="33" y="45"/>
                    <a:pt x="33" y="45"/>
                  </a:cubicBezTo>
                  <a:cubicBezTo>
                    <a:pt x="34" y="44"/>
                    <a:pt x="34" y="45"/>
                    <a:pt x="34" y="44"/>
                  </a:cubicBezTo>
                  <a:cubicBezTo>
                    <a:pt x="35" y="44"/>
                    <a:pt x="36" y="43"/>
                    <a:pt x="38" y="42"/>
                  </a:cubicBezTo>
                  <a:cubicBezTo>
                    <a:pt x="38" y="42"/>
                    <a:pt x="39" y="43"/>
                    <a:pt x="40" y="42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40" y="43"/>
                    <a:pt x="41" y="43"/>
                    <a:pt x="40" y="42"/>
                  </a:cubicBezTo>
                  <a:cubicBezTo>
                    <a:pt x="41" y="43"/>
                    <a:pt x="42" y="44"/>
                    <a:pt x="43" y="45"/>
                  </a:cubicBezTo>
                  <a:cubicBezTo>
                    <a:pt x="44" y="46"/>
                    <a:pt x="45" y="48"/>
                    <a:pt x="45" y="46"/>
                  </a:cubicBezTo>
                  <a:cubicBezTo>
                    <a:pt x="46" y="44"/>
                    <a:pt x="44" y="43"/>
                    <a:pt x="45" y="42"/>
                  </a:cubicBezTo>
                  <a:cubicBezTo>
                    <a:pt x="46" y="41"/>
                    <a:pt x="46" y="39"/>
                    <a:pt x="46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7" y="37"/>
                    <a:pt x="48" y="37"/>
                    <a:pt x="49" y="39"/>
                  </a:cubicBezTo>
                  <a:cubicBezTo>
                    <a:pt x="49" y="38"/>
                    <a:pt x="49" y="38"/>
                    <a:pt x="49" y="37"/>
                  </a:cubicBezTo>
                  <a:cubicBezTo>
                    <a:pt x="51" y="38"/>
                    <a:pt x="51" y="39"/>
                    <a:pt x="51" y="41"/>
                  </a:cubicBezTo>
                  <a:cubicBezTo>
                    <a:pt x="52" y="41"/>
                    <a:pt x="54" y="43"/>
                    <a:pt x="53" y="41"/>
                  </a:cubicBezTo>
                  <a:cubicBezTo>
                    <a:pt x="53" y="40"/>
                    <a:pt x="52" y="41"/>
                    <a:pt x="52" y="40"/>
                  </a:cubicBezTo>
                  <a:cubicBezTo>
                    <a:pt x="51" y="40"/>
                    <a:pt x="51" y="39"/>
                    <a:pt x="51" y="38"/>
                  </a:cubicBezTo>
                  <a:cubicBezTo>
                    <a:pt x="52" y="38"/>
                    <a:pt x="53" y="38"/>
                    <a:pt x="53" y="39"/>
                  </a:cubicBezTo>
                  <a:cubicBezTo>
                    <a:pt x="53" y="37"/>
                    <a:pt x="54" y="36"/>
                    <a:pt x="52" y="35"/>
                  </a:cubicBezTo>
                  <a:cubicBezTo>
                    <a:pt x="52" y="34"/>
                    <a:pt x="50" y="34"/>
                    <a:pt x="52" y="32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2" y="31"/>
                    <a:pt x="52" y="31"/>
                    <a:pt x="53" y="30"/>
                  </a:cubicBezTo>
                  <a:cubicBezTo>
                    <a:pt x="53" y="29"/>
                    <a:pt x="52" y="27"/>
                    <a:pt x="52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25"/>
                    <a:pt x="50" y="25"/>
                    <a:pt x="50" y="25"/>
                  </a:cubicBezTo>
                  <a:cubicBezTo>
                    <a:pt x="49" y="24"/>
                    <a:pt x="49" y="24"/>
                    <a:pt x="49" y="23"/>
                  </a:cubicBezTo>
                  <a:cubicBezTo>
                    <a:pt x="49" y="23"/>
                    <a:pt x="49" y="23"/>
                    <a:pt x="49" y="24"/>
                  </a:cubicBezTo>
                  <a:cubicBezTo>
                    <a:pt x="47" y="24"/>
                    <a:pt x="48" y="23"/>
                    <a:pt x="47" y="22"/>
                  </a:cubicBezTo>
                  <a:cubicBezTo>
                    <a:pt x="47" y="22"/>
                    <a:pt x="48" y="22"/>
                    <a:pt x="48" y="23"/>
                  </a:cubicBezTo>
                  <a:cubicBezTo>
                    <a:pt x="48" y="20"/>
                    <a:pt x="50" y="22"/>
                    <a:pt x="51" y="23"/>
                  </a:cubicBezTo>
                  <a:cubicBezTo>
                    <a:pt x="51" y="22"/>
                    <a:pt x="50" y="22"/>
                    <a:pt x="49" y="21"/>
                  </a:cubicBezTo>
                  <a:cubicBezTo>
                    <a:pt x="48" y="21"/>
                    <a:pt x="48" y="19"/>
                    <a:pt x="48" y="18"/>
                  </a:cubicBezTo>
                  <a:cubicBezTo>
                    <a:pt x="49" y="18"/>
                    <a:pt x="46" y="15"/>
                    <a:pt x="46" y="15"/>
                  </a:cubicBezTo>
                  <a:cubicBezTo>
                    <a:pt x="45" y="14"/>
                    <a:pt x="42" y="12"/>
                    <a:pt x="43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3"/>
                    <a:pt x="39" y="11"/>
                    <a:pt x="39" y="10"/>
                  </a:cubicBezTo>
                  <a:cubicBezTo>
                    <a:pt x="39" y="10"/>
                    <a:pt x="39" y="9"/>
                    <a:pt x="39" y="8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8"/>
                    <a:pt x="38" y="7"/>
                    <a:pt x="37" y="6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6"/>
                    <a:pt x="37" y="6"/>
                    <a:pt x="37" y="5"/>
                  </a:cubicBezTo>
                  <a:cubicBezTo>
                    <a:pt x="38" y="6"/>
                    <a:pt x="40" y="7"/>
                    <a:pt x="41" y="8"/>
                  </a:cubicBezTo>
                  <a:cubicBezTo>
                    <a:pt x="42" y="9"/>
                    <a:pt x="44" y="10"/>
                    <a:pt x="45" y="11"/>
                  </a:cubicBezTo>
                  <a:cubicBezTo>
                    <a:pt x="44" y="10"/>
                    <a:pt x="42" y="8"/>
                    <a:pt x="41" y="8"/>
                  </a:cubicBezTo>
                  <a:cubicBezTo>
                    <a:pt x="40" y="7"/>
                    <a:pt x="39" y="7"/>
                    <a:pt x="38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8" y="5"/>
                    <a:pt x="37" y="4"/>
                    <a:pt x="36" y="3"/>
                  </a:cubicBezTo>
                  <a:cubicBezTo>
                    <a:pt x="35" y="3"/>
                    <a:pt x="35" y="3"/>
                    <a:pt x="34" y="2"/>
                  </a:cubicBezTo>
                  <a:cubicBezTo>
                    <a:pt x="33" y="2"/>
                    <a:pt x="30" y="0"/>
                    <a:pt x="29" y="0"/>
                  </a:cubicBezTo>
                  <a:cubicBezTo>
                    <a:pt x="28" y="1"/>
                    <a:pt x="30" y="2"/>
                    <a:pt x="31" y="2"/>
                  </a:cubicBezTo>
                  <a:cubicBezTo>
                    <a:pt x="30" y="2"/>
                    <a:pt x="30" y="2"/>
                    <a:pt x="29" y="2"/>
                  </a:cubicBezTo>
                  <a:cubicBezTo>
                    <a:pt x="32" y="3"/>
                    <a:pt x="28" y="2"/>
                    <a:pt x="29" y="3"/>
                  </a:cubicBezTo>
                  <a:cubicBezTo>
                    <a:pt x="28" y="3"/>
                    <a:pt x="27" y="3"/>
                    <a:pt x="26" y="4"/>
                  </a:cubicBezTo>
                  <a:cubicBezTo>
                    <a:pt x="26" y="4"/>
                    <a:pt x="27" y="4"/>
                    <a:pt x="28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7" y="6"/>
                    <a:pt x="27" y="6"/>
                    <a:pt x="28" y="6"/>
                  </a:cubicBezTo>
                  <a:cubicBezTo>
                    <a:pt x="26" y="6"/>
                    <a:pt x="25" y="4"/>
                    <a:pt x="24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4" y="7"/>
                    <a:pt x="23" y="6"/>
                    <a:pt x="23" y="7"/>
                  </a:cubicBezTo>
                  <a:cubicBezTo>
                    <a:pt x="23" y="7"/>
                    <a:pt x="22" y="7"/>
                    <a:pt x="22" y="7"/>
                  </a:cubicBezTo>
                  <a:cubicBezTo>
                    <a:pt x="22" y="7"/>
                    <a:pt x="22" y="7"/>
                    <a:pt x="23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3" y="8"/>
                    <a:pt x="22" y="8"/>
                    <a:pt x="22" y="9"/>
                  </a:cubicBezTo>
                  <a:cubicBezTo>
                    <a:pt x="22" y="8"/>
                    <a:pt x="21" y="6"/>
                    <a:pt x="20" y="6"/>
                  </a:cubicBezTo>
                  <a:cubicBezTo>
                    <a:pt x="19" y="5"/>
                    <a:pt x="18" y="5"/>
                    <a:pt x="19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7" y="6"/>
                    <a:pt x="18" y="6"/>
                    <a:pt x="17" y="6"/>
                  </a:cubicBezTo>
                  <a:cubicBezTo>
                    <a:pt x="17" y="6"/>
                    <a:pt x="17" y="6"/>
                    <a:pt x="16" y="6"/>
                  </a:cubicBezTo>
                  <a:cubicBezTo>
                    <a:pt x="17" y="6"/>
                    <a:pt x="17" y="7"/>
                    <a:pt x="18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9"/>
                    <a:pt x="17" y="10"/>
                    <a:pt x="18" y="11"/>
                  </a:cubicBezTo>
                  <a:cubicBezTo>
                    <a:pt x="18" y="11"/>
                    <a:pt x="18" y="12"/>
                    <a:pt x="17" y="12"/>
                  </a:cubicBezTo>
                  <a:cubicBezTo>
                    <a:pt x="18" y="13"/>
                    <a:pt x="19" y="13"/>
                    <a:pt x="20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8" y="13"/>
                    <a:pt x="18" y="13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8" y="15"/>
                    <a:pt x="18" y="14"/>
                    <a:pt x="17" y="14"/>
                  </a:cubicBezTo>
                  <a:cubicBezTo>
                    <a:pt x="18" y="14"/>
                    <a:pt x="19" y="17"/>
                    <a:pt x="20" y="16"/>
                  </a:cubicBezTo>
                  <a:cubicBezTo>
                    <a:pt x="21" y="17"/>
                    <a:pt x="22" y="18"/>
                    <a:pt x="22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7"/>
                    <a:pt x="17" y="14"/>
                    <a:pt x="15" y="14"/>
                  </a:cubicBezTo>
                  <a:cubicBezTo>
                    <a:pt x="15" y="16"/>
                    <a:pt x="18" y="17"/>
                    <a:pt x="19" y="18"/>
                  </a:cubicBezTo>
                  <a:cubicBezTo>
                    <a:pt x="18" y="18"/>
                    <a:pt x="16" y="18"/>
                    <a:pt x="15" y="18"/>
                  </a:cubicBezTo>
                  <a:cubicBezTo>
                    <a:pt x="16" y="19"/>
                    <a:pt x="17" y="19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20"/>
                    <a:pt x="16" y="20"/>
                    <a:pt x="15" y="2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4" y="21"/>
                    <a:pt x="14" y="23"/>
                    <a:pt x="13" y="23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2" y="22"/>
                    <a:pt x="12" y="22"/>
                  </a:cubicBezTo>
                  <a:cubicBezTo>
                    <a:pt x="12" y="23"/>
                    <a:pt x="13" y="23"/>
                    <a:pt x="13" y="24"/>
                  </a:cubicBezTo>
                  <a:cubicBezTo>
                    <a:pt x="12" y="24"/>
                    <a:pt x="12" y="26"/>
                    <a:pt x="13" y="26"/>
                  </a:cubicBezTo>
                  <a:cubicBezTo>
                    <a:pt x="13" y="26"/>
                    <a:pt x="12" y="26"/>
                    <a:pt x="12" y="26"/>
                  </a:cubicBezTo>
                  <a:cubicBezTo>
                    <a:pt x="12" y="26"/>
                    <a:pt x="12" y="27"/>
                    <a:pt x="13" y="27"/>
                  </a:cubicBezTo>
                  <a:cubicBezTo>
                    <a:pt x="11" y="28"/>
                    <a:pt x="10" y="26"/>
                    <a:pt x="9" y="25"/>
                  </a:cubicBezTo>
                  <a:cubicBezTo>
                    <a:pt x="10" y="26"/>
                    <a:pt x="13" y="25"/>
                    <a:pt x="12" y="24"/>
                  </a:cubicBezTo>
                  <a:cubicBezTo>
                    <a:pt x="10" y="23"/>
                    <a:pt x="7" y="23"/>
                    <a:pt x="6" y="23"/>
                  </a:cubicBezTo>
                  <a:cubicBezTo>
                    <a:pt x="7" y="23"/>
                    <a:pt x="6" y="23"/>
                    <a:pt x="7" y="23"/>
                  </a:cubicBezTo>
                  <a:cubicBezTo>
                    <a:pt x="6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4" y="24"/>
                    <a:pt x="2" y="26"/>
                    <a:pt x="3" y="26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28"/>
                    <a:pt x="2" y="28"/>
                    <a:pt x="3" y="27"/>
                  </a:cubicBezTo>
                  <a:cubicBezTo>
                    <a:pt x="2" y="29"/>
                    <a:pt x="3" y="31"/>
                    <a:pt x="2" y="33"/>
                  </a:cubicBezTo>
                  <a:cubicBezTo>
                    <a:pt x="2" y="34"/>
                    <a:pt x="1" y="36"/>
                    <a:pt x="3" y="36"/>
                  </a:cubicBezTo>
                  <a:cubicBezTo>
                    <a:pt x="2" y="38"/>
                    <a:pt x="4" y="36"/>
                    <a:pt x="4" y="35"/>
                  </a:cubicBezTo>
                  <a:cubicBezTo>
                    <a:pt x="5" y="36"/>
                    <a:pt x="6" y="37"/>
                    <a:pt x="6" y="37"/>
                  </a:cubicBezTo>
                  <a:cubicBezTo>
                    <a:pt x="7" y="38"/>
                    <a:pt x="8" y="36"/>
                    <a:pt x="7" y="35"/>
                  </a:cubicBezTo>
                  <a:cubicBezTo>
                    <a:pt x="7" y="35"/>
                    <a:pt x="8" y="34"/>
                    <a:pt x="7" y="34"/>
                  </a:cubicBezTo>
                  <a:cubicBezTo>
                    <a:pt x="7" y="33"/>
                    <a:pt x="6" y="33"/>
                    <a:pt x="6" y="33"/>
                  </a:cubicBezTo>
                  <a:cubicBezTo>
                    <a:pt x="6" y="32"/>
                    <a:pt x="7" y="29"/>
                    <a:pt x="6" y="29"/>
                  </a:cubicBezTo>
                  <a:cubicBezTo>
                    <a:pt x="5" y="29"/>
                    <a:pt x="7" y="28"/>
                    <a:pt x="7" y="28"/>
                  </a:cubicBezTo>
                  <a:cubicBezTo>
                    <a:pt x="8" y="27"/>
                    <a:pt x="7" y="31"/>
                    <a:pt x="7" y="31"/>
                  </a:cubicBezTo>
                  <a:cubicBezTo>
                    <a:pt x="8" y="34"/>
                    <a:pt x="10" y="31"/>
                    <a:pt x="12" y="31"/>
                  </a:cubicBezTo>
                  <a:cubicBezTo>
                    <a:pt x="12" y="32"/>
                    <a:pt x="9" y="33"/>
                    <a:pt x="10" y="33"/>
                  </a:cubicBezTo>
                  <a:cubicBezTo>
                    <a:pt x="10" y="34"/>
                    <a:pt x="11" y="35"/>
                    <a:pt x="10" y="35"/>
                  </a:cubicBezTo>
                  <a:cubicBezTo>
                    <a:pt x="9" y="34"/>
                    <a:pt x="10" y="37"/>
                    <a:pt x="10" y="37"/>
                  </a:cubicBezTo>
                  <a:cubicBezTo>
                    <a:pt x="10" y="37"/>
                    <a:pt x="8" y="39"/>
                    <a:pt x="7" y="39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7" y="39"/>
                    <a:pt x="6" y="39"/>
                    <a:pt x="6" y="39"/>
                  </a:cubicBezTo>
                  <a:cubicBezTo>
                    <a:pt x="5" y="39"/>
                    <a:pt x="6" y="38"/>
                    <a:pt x="5" y="37"/>
                  </a:cubicBezTo>
                  <a:cubicBezTo>
                    <a:pt x="3" y="38"/>
                    <a:pt x="5" y="39"/>
                    <a:pt x="5" y="40"/>
                  </a:cubicBezTo>
                  <a:cubicBezTo>
                    <a:pt x="4" y="40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2"/>
                    <a:pt x="3" y="45"/>
                    <a:pt x="2" y="45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2" y="45"/>
                    <a:pt x="1" y="46"/>
                    <a:pt x="1" y="46"/>
                  </a:cubicBezTo>
                  <a:cubicBezTo>
                    <a:pt x="1" y="46"/>
                    <a:pt x="2" y="46"/>
                    <a:pt x="2" y="46"/>
                  </a:cubicBezTo>
                  <a:cubicBezTo>
                    <a:pt x="3" y="46"/>
                    <a:pt x="3" y="47"/>
                    <a:pt x="3" y="47"/>
                  </a:cubicBezTo>
                  <a:cubicBezTo>
                    <a:pt x="4" y="49"/>
                    <a:pt x="4" y="48"/>
                    <a:pt x="3" y="49"/>
                  </a:cubicBezTo>
                  <a:cubicBezTo>
                    <a:pt x="1" y="50"/>
                    <a:pt x="1" y="49"/>
                    <a:pt x="1" y="50"/>
                  </a:cubicBezTo>
                  <a:cubicBezTo>
                    <a:pt x="0" y="51"/>
                    <a:pt x="1" y="53"/>
                    <a:pt x="2" y="54"/>
                  </a:cubicBezTo>
                  <a:cubicBezTo>
                    <a:pt x="3" y="53"/>
                    <a:pt x="3" y="54"/>
                    <a:pt x="4" y="53"/>
                  </a:cubicBezTo>
                  <a:cubicBezTo>
                    <a:pt x="5" y="52"/>
                    <a:pt x="5" y="52"/>
                    <a:pt x="6" y="51"/>
                  </a:cubicBezTo>
                  <a:cubicBezTo>
                    <a:pt x="5" y="51"/>
                    <a:pt x="5" y="51"/>
                    <a:pt x="5" y="50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9" y="46"/>
                    <a:pt x="10" y="47"/>
                    <a:pt x="11" y="47"/>
                  </a:cubicBezTo>
                  <a:cubicBezTo>
                    <a:pt x="12" y="47"/>
                    <a:pt x="13" y="47"/>
                    <a:pt x="13" y="48"/>
                  </a:cubicBezTo>
                  <a:cubicBezTo>
                    <a:pt x="13" y="48"/>
                    <a:pt x="13" y="47"/>
                    <a:pt x="13" y="47"/>
                  </a:cubicBezTo>
                  <a:cubicBezTo>
                    <a:pt x="13" y="47"/>
                    <a:pt x="13" y="47"/>
                    <a:pt x="14" y="47"/>
                  </a:cubicBezTo>
                  <a:cubicBezTo>
                    <a:pt x="13" y="47"/>
                    <a:pt x="8" y="45"/>
                    <a:pt x="10" y="44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11" y="45"/>
                    <a:pt x="12" y="45"/>
                    <a:pt x="14" y="45"/>
                  </a:cubicBezTo>
                  <a:cubicBezTo>
                    <a:pt x="14" y="46"/>
                    <a:pt x="14" y="47"/>
                    <a:pt x="15" y="47"/>
                  </a:cubicBezTo>
                  <a:cubicBezTo>
                    <a:pt x="16" y="47"/>
                    <a:pt x="16" y="47"/>
                    <a:pt x="17" y="47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6" y="46"/>
                    <a:pt x="16" y="46"/>
                    <a:pt x="15" y="45"/>
                  </a:cubicBezTo>
                  <a:cubicBezTo>
                    <a:pt x="16" y="45"/>
                    <a:pt x="16" y="45"/>
                    <a:pt x="17" y="44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7" y="44"/>
                    <a:pt x="17" y="44"/>
                    <a:pt x="18" y="44"/>
                  </a:cubicBezTo>
                  <a:cubicBezTo>
                    <a:pt x="18" y="44"/>
                    <a:pt x="17" y="44"/>
                    <a:pt x="17" y="45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20" y="46"/>
                    <a:pt x="21" y="45"/>
                    <a:pt x="22" y="44"/>
                  </a:cubicBezTo>
                  <a:cubicBezTo>
                    <a:pt x="22" y="45"/>
                    <a:pt x="23" y="46"/>
                    <a:pt x="23" y="46"/>
                  </a:cubicBezTo>
                  <a:cubicBezTo>
                    <a:pt x="23" y="47"/>
                    <a:pt x="23" y="48"/>
                    <a:pt x="23" y="48"/>
                  </a:cubicBezTo>
                  <a:cubicBezTo>
                    <a:pt x="24" y="48"/>
                    <a:pt x="24" y="49"/>
                    <a:pt x="24" y="49"/>
                  </a:cubicBezTo>
                  <a:cubicBezTo>
                    <a:pt x="26" y="49"/>
                    <a:pt x="28" y="52"/>
                    <a:pt x="29" y="52"/>
                  </a:cubicBezTo>
                  <a:cubicBezTo>
                    <a:pt x="31" y="54"/>
                    <a:pt x="31" y="55"/>
                    <a:pt x="33" y="53"/>
                  </a:cubicBezTo>
                  <a:cubicBezTo>
                    <a:pt x="33" y="52"/>
                    <a:pt x="36" y="49"/>
                    <a:pt x="35" y="48"/>
                  </a:cubicBezTo>
                  <a:cubicBezTo>
                    <a:pt x="35" y="48"/>
                    <a:pt x="36" y="47"/>
                    <a:pt x="36" y="46"/>
                  </a:cubicBezTo>
                  <a:cubicBezTo>
                    <a:pt x="35" y="45"/>
                    <a:pt x="34" y="46"/>
                    <a:pt x="34" y="45"/>
                  </a:cubicBezTo>
                  <a:cubicBezTo>
                    <a:pt x="33" y="46"/>
                    <a:pt x="33" y="47"/>
                    <a:pt x="32" y="47"/>
                  </a:cubicBezTo>
                  <a:cubicBezTo>
                    <a:pt x="32" y="46"/>
                    <a:pt x="32" y="46"/>
                    <a:pt x="31" y="46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0" y="46"/>
                    <a:pt x="29" y="45"/>
                  </a:cubicBezTo>
                  <a:cubicBezTo>
                    <a:pt x="29" y="44"/>
                    <a:pt x="29" y="44"/>
                    <a:pt x="29" y="4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5" name="Freeform 1637"/>
            <p:cNvSpPr>
              <a:spLocks/>
            </p:cNvSpPr>
            <p:nvPr userDrawn="1"/>
          </p:nvSpPr>
          <p:spPr bwMode="auto">
            <a:xfrm>
              <a:off x="257" y="250"/>
              <a:ext cx="210" cy="211"/>
            </a:xfrm>
            <a:custGeom>
              <a:avLst/>
              <a:gdLst/>
              <a:ahLst/>
              <a:cxnLst>
                <a:cxn ang="0">
                  <a:pos x="36" y="4"/>
                </a:cxn>
                <a:cxn ang="0">
                  <a:pos x="36" y="3"/>
                </a:cxn>
                <a:cxn ang="0">
                  <a:pos x="0" y="52"/>
                </a:cxn>
                <a:cxn ang="0">
                  <a:pos x="3" y="70"/>
                </a:cxn>
                <a:cxn ang="0">
                  <a:pos x="53" y="105"/>
                </a:cxn>
                <a:cxn ang="0">
                  <a:pos x="70" y="102"/>
                </a:cxn>
                <a:cxn ang="0">
                  <a:pos x="105" y="52"/>
                </a:cxn>
                <a:cxn ang="0">
                  <a:pos x="102" y="35"/>
                </a:cxn>
                <a:cxn ang="0">
                  <a:pos x="53" y="0"/>
                </a:cxn>
                <a:cxn ang="0">
                  <a:pos x="36" y="3"/>
                </a:cxn>
                <a:cxn ang="0">
                  <a:pos x="36" y="4"/>
                </a:cxn>
                <a:cxn ang="0">
                  <a:pos x="36" y="5"/>
                </a:cxn>
                <a:cxn ang="0">
                  <a:pos x="53" y="2"/>
                </a:cxn>
                <a:cxn ang="0">
                  <a:pos x="100" y="36"/>
                </a:cxn>
                <a:cxn ang="0">
                  <a:pos x="103" y="52"/>
                </a:cxn>
                <a:cxn ang="0">
                  <a:pos x="70" y="100"/>
                </a:cxn>
                <a:cxn ang="0">
                  <a:pos x="53" y="102"/>
                </a:cxn>
                <a:cxn ang="0">
                  <a:pos x="6" y="69"/>
                </a:cxn>
                <a:cxn ang="0">
                  <a:pos x="3" y="52"/>
                </a:cxn>
                <a:cxn ang="0">
                  <a:pos x="36" y="5"/>
                </a:cxn>
                <a:cxn ang="0">
                  <a:pos x="36" y="4"/>
                </a:cxn>
              </a:cxnLst>
              <a:rect l="0" t="0" r="r" b="b"/>
              <a:pathLst>
                <a:path w="105" h="105">
                  <a:moveTo>
                    <a:pt x="36" y="4"/>
                  </a:moveTo>
                  <a:cubicBezTo>
                    <a:pt x="36" y="3"/>
                    <a:pt x="36" y="3"/>
                    <a:pt x="36" y="3"/>
                  </a:cubicBezTo>
                  <a:cubicBezTo>
                    <a:pt x="14" y="10"/>
                    <a:pt x="0" y="31"/>
                    <a:pt x="0" y="52"/>
                  </a:cubicBezTo>
                  <a:cubicBezTo>
                    <a:pt x="0" y="58"/>
                    <a:pt x="1" y="64"/>
                    <a:pt x="3" y="70"/>
                  </a:cubicBezTo>
                  <a:cubicBezTo>
                    <a:pt x="11" y="91"/>
                    <a:pt x="31" y="105"/>
                    <a:pt x="53" y="105"/>
                  </a:cubicBezTo>
                  <a:cubicBezTo>
                    <a:pt x="59" y="105"/>
                    <a:pt x="65" y="104"/>
                    <a:pt x="70" y="102"/>
                  </a:cubicBezTo>
                  <a:cubicBezTo>
                    <a:pt x="92" y="94"/>
                    <a:pt x="105" y="74"/>
                    <a:pt x="105" y="52"/>
                  </a:cubicBezTo>
                  <a:cubicBezTo>
                    <a:pt x="105" y="46"/>
                    <a:pt x="105" y="41"/>
                    <a:pt x="102" y="35"/>
                  </a:cubicBezTo>
                  <a:cubicBezTo>
                    <a:pt x="95" y="13"/>
                    <a:pt x="75" y="0"/>
                    <a:pt x="53" y="0"/>
                  </a:cubicBezTo>
                  <a:cubicBezTo>
                    <a:pt x="47" y="0"/>
                    <a:pt x="41" y="1"/>
                    <a:pt x="36" y="3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42" y="3"/>
                    <a:pt x="47" y="2"/>
                    <a:pt x="53" y="2"/>
                  </a:cubicBezTo>
                  <a:cubicBezTo>
                    <a:pt x="74" y="2"/>
                    <a:pt x="93" y="15"/>
                    <a:pt x="100" y="36"/>
                  </a:cubicBezTo>
                  <a:cubicBezTo>
                    <a:pt x="102" y="41"/>
                    <a:pt x="103" y="47"/>
                    <a:pt x="103" y="52"/>
                  </a:cubicBezTo>
                  <a:cubicBezTo>
                    <a:pt x="103" y="73"/>
                    <a:pt x="90" y="92"/>
                    <a:pt x="70" y="100"/>
                  </a:cubicBezTo>
                  <a:cubicBezTo>
                    <a:pt x="64" y="101"/>
                    <a:pt x="58" y="102"/>
                    <a:pt x="53" y="102"/>
                  </a:cubicBezTo>
                  <a:cubicBezTo>
                    <a:pt x="32" y="102"/>
                    <a:pt x="13" y="89"/>
                    <a:pt x="6" y="69"/>
                  </a:cubicBezTo>
                  <a:cubicBezTo>
                    <a:pt x="4" y="63"/>
                    <a:pt x="3" y="58"/>
                    <a:pt x="3" y="52"/>
                  </a:cubicBezTo>
                  <a:cubicBezTo>
                    <a:pt x="3" y="32"/>
                    <a:pt x="16" y="12"/>
                    <a:pt x="36" y="5"/>
                  </a:cubicBezTo>
                  <a:cubicBezTo>
                    <a:pt x="36" y="4"/>
                    <a:pt x="36" y="4"/>
                    <a:pt x="36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6" name="Freeform 1638"/>
            <p:cNvSpPr>
              <a:spLocks/>
            </p:cNvSpPr>
            <p:nvPr userDrawn="1"/>
          </p:nvSpPr>
          <p:spPr bwMode="auto">
            <a:xfrm>
              <a:off x="257" y="248"/>
              <a:ext cx="212" cy="211"/>
            </a:xfrm>
            <a:custGeom>
              <a:avLst/>
              <a:gdLst/>
              <a:ahLst/>
              <a:cxnLst>
                <a:cxn ang="0">
                  <a:pos x="105" y="53"/>
                </a:cxn>
                <a:cxn ang="0">
                  <a:pos x="104" y="53"/>
                </a:cxn>
                <a:cxn ang="0">
                  <a:pos x="89" y="89"/>
                </a:cxn>
                <a:cxn ang="0">
                  <a:pos x="53" y="104"/>
                </a:cxn>
                <a:cxn ang="0">
                  <a:pos x="17" y="89"/>
                </a:cxn>
                <a:cxn ang="0">
                  <a:pos x="3" y="53"/>
                </a:cxn>
                <a:cxn ang="0">
                  <a:pos x="17" y="17"/>
                </a:cxn>
                <a:cxn ang="0">
                  <a:pos x="53" y="3"/>
                </a:cxn>
                <a:cxn ang="0">
                  <a:pos x="89" y="17"/>
                </a:cxn>
                <a:cxn ang="0">
                  <a:pos x="104" y="53"/>
                </a:cxn>
                <a:cxn ang="0">
                  <a:pos x="105" y="53"/>
                </a:cxn>
                <a:cxn ang="0">
                  <a:pos x="106" y="53"/>
                </a:cxn>
                <a:cxn ang="0">
                  <a:pos x="53" y="0"/>
                </a:cxn>
                <a:cxn ang="0">
                  <a:pos x="0" y="53"/>
                </a:cxn>
                <a:cxn ang="0">
                  <a:pos x="53" y="106"/>
                </a:cxn>
                <a:cxn ang="0">
                  <a:pos x="106" y="53"/>
                </a:cxn>
                <a:cxn ang="0">
                  <a:pos x="105" y="53"/>
                </a:cxn>
              </a:cxnLst>
              <a:rect l="0" t="0" r="r" b="b"/>
              <a:pathLst>
                <a:path w="106" h="106">
                  <a:moveTo>
                    <a:pt x="105" y="53"/>
                  </a:moveTo>
                  <a:cubicBezTo>
                    <a:pt x="104" y="53"/>
                    <a:pt x="104" y="53"/>
                    <a:pt x="104" y="53"/>
                  </a:cubicBezTo>
                  <a:cubicBezTo>
                    <a:pt x="104" y="67"/>
                    <a:pt x="98" y="80"/>
                    <a:pt x="89" y="89"/>
                  </a:cubicBezTo>
                  <a:cubicBezTo>
                    <a:pt x="80" y="98"/>
                    <a:pt x="67" y="104"/>
                    <a:pt x="53" y="104"/>
                  </a:cubicBezTo>
                  <a:cubicBezTo>
                    <a:pt x="39" y="104"/>
                    <a:pt x="26" y="98"/>
                    <a:pt x="17" y="89"/>
                  </a:cubicBezTo>
                  <a:cubicBezTo>
                    <a:pt x="8" y="80"/>
                    <a:pt x="3" y="67"/>
                    <a:pt x="3" y="53"/>
                  </a:cubicBezTo>
                  <a:cubicBezTo>
                    <a:pt x="3" y="39"/>
                    <a:pt x="8" y="27"/>
                    <a:pt x="17" y="17"/>
                  </a:cubicBezTo>
                  <a:cubicBezTo>
                    <a:pt x="26" y="8"/>
                    <a:pt x="39" y="3"/>
                    <a:pt x="53" y="3"/>
                  </a:cubicBezTo>
                  <a:cubicBezTo>
                    <a:pt x="67" y="3"/>
                    <a:pt x="80" y="8"/>
                    <a:pt x="89" y="17"/>
                  </a:cubicBezTo>
                  <a:cubicBezTo>
                    <a:pt x="98" y="27"/>
                    <a:pt x="104" y="39"/>
                    <a:pt x="104" y="53"/>
                  </a:cubicBezTo>
                  <a:cubicBezTo>
                    <a:pt x="105" y="53"/>
                    <a:pt x="105" y="53"/>
                    <a:pt x="105" y="53"/>
                  </a:cubicBezTo>
                  <a:cubicBezTo>
                    <a:pt x="106" y="53"/>
                    <a:pt x="106" y="53"/>
                    <a:pt x="106" y="53"/>
                  </a:cubicBezTo>
                  <a:cubicBezTo>
                    <a:pt x="106" y="24"/>
                    <a:pt x="82" y="0"/>
                    <a:pt x="53" y="0"/>
                  </a:cubicBezTo>
                  <a:cubicBezTo>
                    <a:pt x="24" y="0"/>
                    <a:pt x="0" y="24"/>
                    <a:pt x="0" y="53"/>
                  </a:cubicBezTo>
                  <a:cubicBezTo>
                    <a:pt x="0" y="82"/>
                    <a:pt x="24" y="106"/>
                    <a:pt x="53" y="106"/>
                  </a:cubicBezTo>
                  <a:cubicBezTo>
                    <a:pt x="82" y="106"/>
                    <a:pt x="106" y="82"/>
                    <a:pt x="106" y="53"/>
                  </a:cubicBezTo>
                  <a:cubicBezTo>
                    <a:pt x="105" y="53"/>
                    <a:pt x="105" y="53"/>
                    <a:pt x="105" y="5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7" name="Freeform 1639"/>
            <p:cNvSpPr>
              <a:spLocks/>
            </p:cNvSpPr>
            <p:nvPr userDrawn="1"/>
          </p:nvSpPr>
          <p:spPr bwMode="auto">
            <a:xfrm>
              <a:off x="311" y="272"/>
              <a:ext cx="64" cy="54"/>
            </a:xfrm>
            <a:custGeom>
              <a:avLst/>
              <a:gdLst/>
              <a:ahLst/>
              <a:cxnLst>
                <a:cxn ang="0">
                  <a:pos x="28" y="19"/>
                </a:cxn>
                <a:cxn ang="0">
                  <a:pos x="27" y="19"/>
                </a:cxn>
                <a:cxn ang="0">
                  <a:pos x="13" y="25"/>
                </a:cxn>
                <a:cxn ang="0">
                  <a:pos x="7" y="24"/>
                </a:cxn>
                <a:cxn ang="0">
                  <a:pos x="7" y="24"/>
                </a:cxn>
                <a:cxn ang="0">
                  <a:pos x="7" y="24"/>
                </a:cxn>
                <a:cxn ang="0">
                  <a:pos x="3" y="16"/>
                </a:cxn>
                <a:cxn ang="0">
                  <a:pos x="6" y="9"/>
                </a:cxn>
                <a:cxn ang="0">
                  <a:pos x="6" y="9"/>
                </a:cxn>
                <a:cxn ang="0">
                  <a:pos x="6" y="9"/>
                </a:cxn>
                <a:cxn ang="0">
                  <a:pos x="19" y="2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9" y="12"/>
                </a:cxn>
                <a:cxn ang="0">
                  <a:pos x="27" y="19"/>
                </a:cxn>
                <a:cxn ang="0">
                  <a:pos x="28" y="19"/>
                </a:cxn>
                <a:cxn ang="0">
                  <a:pos x="27" y="19"/>
                </a:cxn>
                <a:cxn ang="0">
                  <a:pos x="28" y="19"/>
                </a:cxn>
                <a:cxn ang="0">
                  <a:pos x="29" y="20"/>
                </a:cxn>
                <a:cxn ang="0">
                  <a:pos x="32" y="12"/>
                </a:cxn>
                <a:cxn ang="0">
                  <a:pos x="25" y="2"/>
                </a:cxn>
                <a:cxn ang="0">
                  <a:pos x="25" y="3"/>
                </a:cxn>
                <a:cxn ang="0">
                  <a:pos x="25" y="2"/>
                </a:cxn>
                <a:cxn ang="0">
                  <a:pos x="19" y="0"/>
                </a:cxn>
                <a:cxn ang="0">
                  <a:pos x="4" y="7"/>
                </a:cxn>
                <a:cxn ang="0">
                  <a:pos x="5" y="8"/>
                </a:cxn>
                <a:cxn ang="0">
                  <a:pos x="4" y="7"/>
                </a:cxn>
                <a:cxn ang="0">
                  <a:pos x="0" y="16"/>
                </a:cxn>
                <a:cxn ang="0">
                  <a:pos x="6" y="26"/>
                </a:cxn>
                <a:cxn ang="0">
                  <a:pos x="6" y="26"/>
                </a:cxn>
                <a:cxn ang="0">
                  <a:pos x="6" y="26"/>
                </a:cxn>
                <a:cxn ang="0">
                  <a:pos x="13" y="27"/>
                </a:cxn>
                <a:cxn ang="0">
                  <a:pos x="29" y="20"/>
                </a:cxn>
                <a:cxn ang="0">
                  <a:pos x="29" y="20"/>
                </a:cxn>
                <a:cxn ang="0">
                  <a:pos x="29" y="20"/>
                </a:cxn>
                <a:cxn ang="0">
                  <a:pos x="28" y="19"/>
                </a:cxn>
              </a:cxnLst>
              <a:rect l="0" t="0" r="r" b="b"/>
              <a:pathLst>
                <a:path w="32" h="27">
                  <a:moveTo>
                    <a:pt x="28" y="19"/>
                  </a:moveTo>
                  <a:cubicBezTo>
                    <a:pt x="27" y="19"/>
                    <a:pt x="27" y="19"/>
                    <a:pt x="27" y="19"/>
                  </a:cubicBezTo>
                  <a:cubicBezTo>
                    <a:pt x="24" y="23"/>
                    <a:pt x="18" y="25"/>
                    <a:pt x="13" y="25"/>
                  </a:cubicBezTo>
                  <a:cubicBezTo>
                    <a:pt x="11" y="25"/>
                    <a:pt x="9" y="25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4" y="22"/>
                    <a:pt x="3" y="19"/>
                    <a:pt x="3" y="16"/>
                  </a:cubicBezTo>
                  <a:cubicBezTo>
                    <a:pt x="3" y="14"/>
                    <a:pt x="4" y="11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9" y="5"/>
                    <a:pt x="14" y="2"/>
                    <a:pt x="19" y="2"/>
                  </a:cubicBezTo>
                  <a:cubicBezTo>
                    <a:pt x="20" y="2"/>
                    <a:pt x="22" y="3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7" y="5"/>
                    <a:pt x="29" y="9"/>
                    <a:pt x="29" y="12"/>
                  </a:cubicBezTo>
                  <a:cubicBezTo>
                    <a:pt x="29" y="14"/>
                    <a:pt x="28" y="17"/>
                    <a:pt x="27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31" y="18"/>
                    <a:pt x="32" y="15"/>
                    <a:pt x="32" y="12"/>
                  </a:cubicBezTo>
                  <a:cubicBezTo>
                    <a:pt x="32" y="8"/>
                    <a:pt x="29" y="4"/>
                    <a:pt x="25" y="2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3" y="1"/>
                    <a:pt x="21" y="0"/>
                    <a:pt x="19" y="0"/>
                  </a:cubicBezTo>
                  <a:cubicBezTo>
                    <a:pt x="13" y="0"/>
                    <a:pt x="8" y="3"/>
                    <a:pt x="4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2" y="10"/>
                    <a:pt x="0" y="13"/>
                    <a:pt x="0" y="16"/>
                  </a:cubicBezTo>
                  <a:cubicBezTo>
                    <a:pt x="0" y="20"/>
                    <a:pt x="2" y="24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8" y="27"/>
                    <a:pt x="11" y="27"/>
                    <a:pt x="13" y="27"/>
                  </a:cubicBezTo>
                  <a:cubicBezTo>
                    <a:pt x="19" y="27"/>
                    <a:pt x="25" y="25"/>
                    <a:pt x="29" y="20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28" y="19"/>
                    <a:pt x="28" y="19"/>
                    <a:pt x="28" y="19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8" name="Freeform 1640"/>
            <p:cNvSpPr>
              <a:spLocks/>
            </p:cNvSpPr>
            <p:nvPr userDrawn="1"/>
          </p:nvSpPr>
          <p:spPr bwMode="auto">
            <a:xfrm>
              <a:off x="289" y="256"/>
              <a:ext cx="114" cy="103"/>
            </a:xfrm>
            <a:custGeom>
              <a:avLst/>
              <a:gdLst/>
              <a:ahLst/>
              <a:cxnLst>
                <a:cxn ang="0">
                  <a:pos x="50" y="37"/>
                </a:cxn>
                <a:cxn ang="0">
                  <a:pos x="49" y="36"/>
                </a:cxn>
                <a:cxn ang="0">
                  <a:pos x="23" y="49"/>
                </a:cxn>
                <a:cxn ang="0">
                  <a:pos x="12" y="46"/>
                </a:cxn>
                <a:cxn ang="0">
                  <a:pos x="12" y="47"/>
                </a:cxn>
                <a:cxn ang="0">
                  <a:pos x="12" y="46"/>
                </a:cxn>
                <a:cxn ang="0">
                  <a:pos x="2" y="30"/>
                </a:cxn>
                <a:cxn ang="0">
                  <a:pos x="8" y="15"/>
                </a:cxn>
                <a:cxn ang="0">
                  <a:pos x="8" y="15"/>
                </a:cxn>
                <a:cxn ang="0">
                  <a:pos x="8" y="15"/>
                </a:cxn>
                <a:cxn ang="0">
                  <a:pos x="33" y="3"/>
                </a:cxn>
                <a:cxn ang="0">
                  <a:pos x="45" y="6"/>
                </a:cxn>
                <a:cxn ang="0">
                  <a:pos x="45" y="6"/>
                </a:cxn>
                <a:cxn ang="0">
                  <a:pos x="45" y="6"/>
                </a:cxn>
                <a:cxn ang="0">
                  <a:pos x="55" y="22"/>
                </a:cxn>
                <a:cxn ang="0">
                  <a:pos x="49" y="36"/>
                </a:cxn>
                <a:cxn ang="0">
                  <a:pos x="49" y="36"/>
                </a:cxn>
                <a:cxn ang="0">
                  <a:pos x="49" y="36"/>
                </a:cxn>
                <a:cxn ang="0">
                  <a:pos x="50" y="37"/>
                </a:cxn>
                <a:cxn ang="0">
                  <a:pos x="51" y="37"/>
                </a:cxn>
                <a:cxn ang="0">
                  <a:pos x="57" y="22"/>
                </a:cxn>
                <a:cxn ang="0">
                  <a:pos x="46" y="3"/>
                </a:cxn>
                <a:cxn ang="0">
                  <a:pos x="45" y="4"/>
                </a:cxn>
                <a:cxn ang="0">
                  <a:pos x="46" y="3"/>
                </a:cxn>
                <a:cxn ang="0">
                  <a:pos x="33" y="0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0" y="30"/>
                </a:cxn>
                <a:cxn ang="0">
                  <a:pos x="11" y="48"/>
                </a:cxn>
                <a:cxn ang="0">
                  <a:pos x="11" y="48"/>
                </a:cxn>
                <a:cxn ang="0">
                  <a:pos x="11" y="48"/>
                </a:cxn>
                <a:cxn ang="0">
                  <a:pos x="23" y="51"/>
                </a:cxn>
                <a:cxn ang="0">
                  <a:pos x="51" y="37"/>
                </a:cxn>
                <a:cxn ang="0">
                  <a:pos x="51" y="37"/>
                </a:cxn>
                <a:cxn ang="0">
                  <a:pos x="51" y="37"/>
                </a:cxn>
                <a:cxn ang="0">
                  <a:pos x="50" y="37"/>
                </a:cxn>
              </a:cxnLst>
              <a:rect l="0" t="0" r="r" b="b"/>
              <a:pathLst>
                <a:path w="57" h="51">
                  <a:moveTo>
                    <a:pt x="50" y="37"/>
                  </a:moveTo>
                  <a:cubicBezTo>
                    <a:pt x="49" y="36"/>
                    <a:pt x="49" y="36"/>
                    <a:pt x="49" y="36"/>
                  </a:cubicBezTo>
                  <a:cubicBezTo>
                    <a:pt x="43" y="44"/>
                    <a:pt x="33" y="49"/>
                    <a:pt x="23" y="49"/>
                  </a:cubicBezTo>
                  <a:cubicBezTo>
                    <a:pt x="19" y="49"/>
                    <a:pt x="15" y="48"/>
                    <a:pt x="12" y="46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6" y="43"/>
                    <a:pt x="2" y="37"/>
                    <a:pt x="2" y="30"/>
                  </a:cubicBezTo>
                  <a:cubicBezTo>
                    <a:pt x="2" y="25"/>
                    <a:pt x="4" y="20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14" y="7"/>
                    <a:pt x="24" y="3"/>
                    <a:pt x="33" y="3"/>
                  </a:cubicBezTo>
                  <a:cubicBezTo>
                    <a:pt x="37" y="3"/>
                    <a:pt x="41" y="4"/>
                    <a:pt x="45" y="6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51" y="9"/>
                    <a:pt x="55" y="15"/>
                    <a:pt x="55" y="22"/>
                  </a:cubicBezTo>
                  <a:cubicBezTo>
                    <a:pt x="55" y="26"/>
                    <a:pt x="53" y="31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5" y="32"/>
                    <a:pt x="57" y="27"/>
                    <a:pt x="57" y="22"/>
                  </a:cubicBezTo>
                  <a:cubicBezTo>
                    <a:pt x="57" y="14"/>
                    <a:pt x="53" y="7"/>
                    <a:pt x="46" y="3"/>
                  </a:cubicBezTo>
                  <a:cubicBezTo>
                    <a:pt x="45" y="4"/>
                    <a:pt x="45" y="4"/>
                    <a:pt x="45" y="4"/>
                  </a:cubicBezTo>
                  <a:cubicBezTo>
                    <a:pt x="46" y="3"/>
                    <a:pt x="46" y="3"/>
                    <a:pt x="46" y="3"/>
                  </a:cubicBezTo>
                  <a:cubicBezTo>
                    <a:pt x="42" y="1"/>
                    <a:pt x="37" y="0"/>
                    <a:pt x="33" y="0"/>
                  </a:cubicBezTo>
                  <a:cubicBezTo>
                    <a:pt x="23" y="0"/>
                    <a:pt x="13" y="5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2" y="19"/>
                    <a:pt x="0" y="25"/>
                    <a:pt x="0" y="30"/>
                  </a:cubicBezTo>
                  <a:cubicBezTo>
                    <a:pt x="0" y="38"/>
                    <a:pt x="4" y="44"/>
                    <a:pt x="11" y="48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5" y="50"/>
                    <a:pt x="19" y="51"/>
                    <a:pt x="23" y="51"/>
                  </a:cubicBezTo>
                  <a:cubicBezTo>
                    <a:pt x="34" y="51"/>
                    <a:pt x="44" y="46"/>
                    <a:pt x="51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0" y="37"/>
                    <a:pt x="50" y="37"/>
                    <a:pt x="50" y="3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9" name="Freeform 1641"/>
            <p:cNvSpPr>
              <a:spLocks/>
            </p:cNvSpPr>
            <p:nvPr userDrawn="1"/>
          </p:nvSpPr>
          <p:spPr bwMode="auto">
            <a:xfrm>
              <a:off x="271" y="248"/>
              <a:ext cx="156" cy="143"/>
            </a:xfrm>
            <a:custGeom>
              <a:avLst/>
              <a:gdLst/>
              <a:ahLst/>
              <a:cxnLst>
                <a:cxn ang="0">
                  <a:pos x="69" y="54"/>
                </a:cxn>
                <a:cxn ang="0">
                  <a:pos x="68" y="53"/>
                </a:cxn>
                <a:cxn ang="0">
                  <a:pos x="35" y="69"/>
                </a:cxn>
                <a:cxn ang="0">
                  <a:pos x="16" y="63"/>
                </a:cxn>
                <a:cxn ang="0">
                  <a:pos x="2" y="4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46" y="3"/>
                </a:cxn>
                <a:cxn ang="0">
                  <a:pos x="65" y="8"/>
                </a:cxn>
                <a:cxn ang="0">
                  <a:pos x="77" y="30"/>
                </a:cxn>
                <a:cxn ang="0">
                  <a:pos x="68" y="53"/>
                </a:cxn>
                <a:cxn ang="0">
                  <a:pos x="68" y="53"/>
                </a:cxn>
                <a:cxn ang="0">
                  <a:pos x="68" y="53"/>
                </a:cxn>
                <a:cxn ang="0">
                  <a:pos x="69" y="54"/>
                </a:cxn>
                <a:cxn ang="0">
                  <a:pos x="69" y="55"/>
                </a:cxn>
                <a:cxn ang="0">
                  <a:pos x="79" y="30"/>
                </a:cxn>
                <a:cxn ang="0">
                  <a:pos x="66" y="6"/>
                </a:cxn>
                <a:cxn ang="0">
                  <a:pos x="46" y="0"/>
                </a:cxn>
                <a:cxn ang="0">
                  <a:pos x="10" y="16"/>
                </a:cxn>
                <a:cxn ang="0">
                  <a:pos x="10" y="16"/>
                </a:cxn>
                <a:cxn ang="0">
                  <a:pos x="10" y="16"/>
                </a:cxn>
                <a:cxn ang="0">
                  <a:pos x="0" y="40"/>
                </a:cxn>
                <a:cxn ang="0">
                  <a:pos x="15" y="65"/>
                </a:cxn>
                <a:cxn ang="0">
                  <a:pos x="35" y="71"/>
                </a:cxn>
                <a:cxn ang="0">
                  <a:pos x="69" y="55"/>
                </a:cxn>
                <a:cxn ang="0">
                  <a:pos x="69" y="55"/>
                </a:cxn>
                <a:cxn ang="0">
                  <a:pos x="69" y="55"/>
                </a:cxn>
                <a:cxn ang="0">
                  <a:pos x="69" y="54"/>
                </a:cxn>
              </a:cxnLst>
              <a:rect l="0" t="0" r="r" b="b"/>
              <a:pathLst>
                <a:path w="79" h="71">
                  <a:moveTo>
                    <a:pt x="69" y="54"/>
                  </a:moveTo>
                  <a:cubicBezTo>
                    <a:pt x="68" y="53"/>
                    <a:pt x="68" y="53"/>
                    <a:pt x="68" y="53"/>
                  </a:cubicBezTo>
                  <a:cubicBezTo>
                    <a:pt x="59" y="63"/>
                    <a:pt x="47" y="69"/>
                    <a:pt x="35" y="69"/>
                  </a:cubicBezTo>
                  <a:cubicBezTo>
                    <a:pt x="28" y="69"/>
                    <a:pt x="22" y="67"/>
                    <a:pt x="16" y="63"/>
                  </a:cubicBezTo>
                  <a:cubicBezTo>
                    <a:pt x="7" y="58"/>
                    <a:pt x="2" y="49"/>
                    <a:pt x="2" y="40"/>
                  </a:cubicBezTo>
                  <a:cubicBezTo>
                    <a:pt x="2" y="32"/>
                    <a:pt x="6" y="25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21" y="8"/>
                    <a:pt x="34" y="3"/>
                    <a:pt x="46" y="3"/>
                  </a:cubicBezTo>
                  <a:cubicBezTo>
                    <a:pt x="52" y="3"/>
                    <a:pt x="59" y="4"/>
                    <a:pt x="65" y="8"/>
                  </a:cubicBezTo>
                  <a:cubicBezTo>
                    <a:pt x="73" y="13"/>
                    <a:pt x="77" y="21"/>
                    <a:pt x="77" y="30"/>
                  </a:cubicBezTo>
                  <a:cubicBezTo>
                    <a:pt x="77" y="38"/>
                    <a:pt x="74" y="46"/>
                    <a:pt x="68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76" y="47"/>
                    <a:pt x="79" y="39"/>
                    <a:pt x="79" y="30"/>
                  </a:cubicBezTo>
                  <a:cubicBezTo>
                    <a:pt x="79" y="21"/>
                    <a:pt x="75" y="12"/>
                    <a:pt x="66" y="6"/>
                  </a:cubicBezTo>
                  <a:cubicBezTo>
                    <a:pt x="60" y="2"/>
                    <a:pt x="53" y="0"/>
                    <a:pt x="46" y="0"/>
                  </a:cubicBezTo>
                  <a:cubicBezTo>
                    <a:pt x="33" y="0"/>
                    <a:pt x="20" y="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3" y="23"/>
                    <a:pt x="0" y="32"/>
                    <a:pt x="0" y="40"/>
                  </a:cubicBezTo>
                  <a:cubicBezTo>
                    <a:pt x="0" y="50"/>
                    <a:pt x="5" y="59"/>
                    <a:pt x="15" y="65"/>
                  </a:cubicBezTo>
                  <a:cubicBezTo>
                    <a:pt x="21" y="69"/>
                    <a:pt x="28" y="71"/>
                    <a:pt x="35" y="71"/>
                  </a:cubicBezTo>
                  <a:cubicBezTo>
                    <a:pt x="47" y="71"/>
                    <a:pt x="60" y="65"/>
                    <a:pt x="69" y="55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69" y="54"/>
                    <a:pt x="69" y="54"/>
                    <a:pt x="69" y="5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0" name="Freeform 1642"/>
            <p:cNvSpPr>
              <a:spLocks/>
            </p:cNvSpPr>
            <p:nvPr userDrawn="1"/>
          </p:nvSpPr>
          <p:spPr bwMode="auto">
            <a:xfrm>
              <a:off x="259" y="274"/>
              <a:ext cx="192" cy="145"/>
            </a:xfrm>
            <a:custGeom>
              <a:avLst/>
              <a:gdLst/>
              <a:ahLst/>
              <a:cxnLst>
                <a:cxn ang="0">
                  <a:pos x="3" y="20"/>
                </a:cxn>
                <a:cxn ang="0">
                  <a:pos x="0" y="35"/>
                </a:cxn>
                <a:cxn ang="0">
                  <a:pos x="18" y="65"/>
                </a:cxn>
                <a:cxn ang="0">
                  <a:pos x="42" y="72"/>
                </a:cxn>
                <a:cxn ang="0">
                  <a:pos x="84" y="53"/>
                </a:cxn>
                <a:cxn ang="0">
                  <a:pos x="84" y="53"/>
                </a:cxn>
                <a:cxn ang="0">
                  <a:pos x="84" y="53"/>
                </a:cxn>
                <a:cxn ang="0">
                  <a:pos x="96" y="24"/>
                </a:cxn>
                <a:cxn ang="0">
                  <a:pos x="86" y="0"/>
                </a:cxn>
                <a:cxn ang="0">
                  <a:pos x="84" y="1"/>
                </a:cxn>
                <a:cxn ang="0">
                  <a:pos x="93" y="24"/>
                </a:cxn>
                <a:cxn ang="0">
                  <a:pos x="82" y="51"/>
                </a:cxn>
                <a:cxn ang="0">
                  <a:pos x="82" y="51"/>
                </a:cxn>
                <a:cxn ang="0">
                  <a:pos x="82" y="51"/>
                </a:cxn>
                <a:cxn ang="0">
                  <a:pos x="42" y="70"/>
                </a:cxn>
                <a:cxn ang="0">
                  <a:pos x="19" y="63"/>
                </a:cxn>
                <a:cxn ang="0">
                  <a:pos x="3" y="35"/>
                </a:cxn>
                <a:cxn ang="0">
                  <a:pos x="5" y="21"/>
                </a:cxn>
                <a:cxn ang="0">
                  <a:pos x="3" y="20"/>
                </a:cxn>
              </a:cxnLst>
              <a:rect l="0" t="0" r="r" b="b"/>
              <a:pathLst>
                <a:path w="96" h="72">
                  <a:moveTo>
                    <a:pt x="3" y="20"/>
                  </a:moveTo>
                  <a:cubicBezTo>
                    <a:pt x="1" y="25"/>
                    <a:pt x="0" y="30"/>
                    <a:pt x="0" y="35"/>
                  </a:cubicBezTo>
                  <a:cubicBezTo>
                    <a:pt x="0" y="47"/>
                    <a:pt x="6" y="58"/>
                    <a:pt x="18" y="65"/>
                  </a:cubicBezTo>
                  <a:cubicBezTo>
                    <a:pt x="26" y="70"/>
                    <a:pt x="34" y="72"/>
                    <a:pt x="42" y="72"/>
                  </a:cubicBezTo>
                  <a:cubicBezTo>
                    <a:pt x="58" y="72"/>
                    <a:pt x="73" y="65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92" y="44"/>
                    <a:pt x="96" y="34"/>
                    <a:pt x="96" y="24"/>
                  </a:cubicBezTo>
                  <a:cubicBezTo>
                    <a:pt x="96" y="15"/>
                    <a:pt x="92" y="6"/>
                    <a:pt x="86" y="0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90" y="7"/>
                    <a:pt x="93" y="15"/>
                    <a:pt x="93" y="24"/>
                  </a:cubicBezTo>
                  <a:cubicBezTo>
                    <a:pt x="93" y="33"/>
                    <a:pt x="90" y="43"/>
                    <a:pt x="82" y="51"/>
                  </a:cubicBezTo>
                  <a:cubicBezTo>
                    <a:pt x="82" y="51"/>
                    <a:pt x="82" y="51"/>
                    <a:pt x="82" y="51"/>
                  </a:cubicBezTo>
                  <a:cubicBezTo>
                    <a:pt x="82" y="51"/>
                    <a:pt x="82" y="51"/>
                    <a:pt x="82" y="51"/>
                  </a:cubicBezTo>
                  <a:cubicBezTo>
                    <a:pt x="71" y="63"/>
                    <a:pt x="57" y="70"/>
                    <a:pt x="42" y="70"/>
                  </a:cubicBezTo>
                  <a:cubicBezTo>
                    <a:pt x="34" y="70"/>
                    <a:pt x="26" y="68"/>
                    <a:pt x="19" y="63"/>
                  </a:cubicBezTo>
                  <a:cubicBezTo>
                    <a:pt x="8" y="56"/>
                    <a:pt x="3" y="46"/>
                    <a:pt x="3" y="35"/>
                  </a:cubicBezTo>
                  <a:cubicBezTo>
                    <a:pt x="3" y="30"/>
                    <a:pt x="3" y="26"/>
                    <a:pt x="5" y="21"/>
                  </a:cubicBezTo>
                  <a:cubicBezTo>
                    <a:pt x="3" y="20"/>
                    <a:pt x="3" y="20"/>
                    <a:pt x="3" y="2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1" name="Freeform 1643"/>
            <p:cNvSpPr>
              <a:spLocks/>
            </p:cNvSpPr>
            <p:nvPr userDrawn="1"/>
          </p:nvSpPr>
          <p:spPr bwMode="auto">
            <a:xfrm>
              <a:off x="265" y="302"/>
              <a:ext cx="200" cy="139"/>
            </a:xfrm>
            <a:custGeom>
              <a:avLst/>
              <a:gdLst/>
              <a:ahLst/>
              <a:cxnLst>
                <a:cxn ang="0">
                  <a:pos x="93" y="1"/>
                </a:cxn>
                <a:cxn ang="0">
                  <a:pos x="98" y="19"/>
                </a:cxn>
                <a:cxn ang="0">
                  <a:pos x="86" y="48"/>
                </a:cxn>
                <a:cxn ang="0">
                  <a:pos x="86" y="48"/>
                </a:cxn>
                <a:cxn ang="0">
                  <a:pos x="86" y="48"/>
                </a:cxn>
                <a:cxn ang="0">
                  <a:pos x="43" y="67"/>
                </a:cxn>
                <a:cxn ang="0">
                  <a:pos x="17" y="60"/>
                </a:cxn>
                <a:cxn ang="0">
                  <a:pos x="2" y="44"/>
                </a:cxn>
                <a:cxn ang="0">
                  <a:pos x="0" y="45"/>
                </a:cxn>
                <a:cxn ang="0">
                  <a:pos x="15" y="62"/>
                </a:cxn>
                <a:cxn ang="0">
                  <a:pos x="43" y="70"/>
                </a:cxn>
                <a:cxn ang="0">
                  <a:pos x="87" y="49"/>
                </a:cxn>
                <a:cxn ang="0">
                  <a:pos x="87" y="49"/>
                </a:cxn>
                <a:cxn ang="0">
                  <a:pos x="87" y="49"/>
                </a:cxn>
                <a:cxn ang="0">
                  <a:pos x="100" y="19"/>
                </a:cxn>
                <a:cxn ang="0">
                  <a:pos x="95" y="0"/>
                </a:cxn>
                <a:cxn ang="0">
                  <a:pos x="93" y="1"/>
                </a:cxn>
              </a:cxnLst>
              <a:rect l="0" t="0" r="r" b="b"/>
              <a:pathLst>
                <a:path w="100" h="70">
                  <a:moveTo>
                    <a:pt x="93" y="1"/>
                  </a:moveTo>
                  <a:cubicBezTo>
                    <a:pt x="96" y="7"/>
                    <a:pt x="98" y="13"/>
                    <a:pt x="98" y="19"/>
                  </a:cubicBezTo>
                  <a:cubicBezTo>
                    <a:pt x="98" y="28"/>
                    <a:pt x="94" y="39"/>
                    <a:pt x="86" y="48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74" y="60"/>
                    <a:pt x="58" y="67"/>
                    <a:pt x="43" y="67"/>
                  </a:cubicBezTo>
                  <a:cubicBezTo>
                    <a:pt x="34" y="67"/>
                    <a:pt x="25" y="65"/>
                    <a:pt x="17" y="60"/>
                  </a:cubicBezTo>
                  <a:cubicBezTo>
                    <a:pt x="10" y="56"/>
                    <a:pt x="5" y="50"/>
                    <a:pt x="2" y="4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2"/>
                    <a:pt x="8" y="58"/>
                    <a:pt x="15" y="62"/>
                  </a:cubicBezTo>
                  <a:cubicBezTo>
                    <a:pt x="24" y="67"/>
                    <a:pt x="33" y="70"/>
                    <a:pt x="43" y="70"/>
                  </a:cubicBezTo>
                  <a:cubicBezTo>
                    <a:pt x="59" y="70"/>
                    <a:pt x="75" y="62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96" y="40"/>
                    <a:pt x="100" y="29"/>
                    <a:pt x="100" y="19"/>
                  </a:cubicBezTo>
                  <a:cubicBezTo>
                    <a:pt x="100" y="12"/>
                    <a:pt x="98" y="6"/>
                    <a:pt x="95" y="0"/>
                  </a:cubicBezTo>
                  <a:cubicBezTo>
                    <a:pt x="93" y="1"/>
                    <a:pt x="93" y="1"/>
                    <a:pt x="93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2" name="Freeform 1644"/>
            <p:cNvSpPr>
              <a:spLocks/>
            </p:cNvSpPr>
            <p:nvPr userDrawn="1"/>
          </p:nvSpPr>
          <p:spPr bwMode="auto">
            <a:xfrm>
              <a:off x="311" y="379"/>
              <a:ext cx="154" cy="78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65" y="17"/>
                </a:cxn>
                <a:cxn ang="0">
                  <a:pos x="65" y="17"/>
                </a:cxn>
                <a:cxn ang="0">
                  <a:pos x="65" y="17"/>
                </a:cxn>
                <a:cxn ang="0">
                  <a:pos x="22" y="37"/>
                </a:cxn>
                <a:cxn ang="0">
                  <a:pos x="1" y="32"/>
                </a:cxn>
                <a:cxn ang="0">
                  <a:pos x="0" y="34"/>
                </a:cxn>
                <a:cxn ang="0">
                  <a:pos x="22" y="39"/>
                </a:cxn>
                <a:cxn ang="0">
                  <a:pos x="67" y="19"/>
                </a:cxn>
                <a:cxn ang="0">
                  <a:pos x="67" y="19"/>
                </a:cxn>
                <a:cxn ang="0">
                  <a:pos x="67" y="19"/>
                </a:cxn>
                <a:cxn ang="0">
                  <a:pos x="77" y="1"/>
                </a:cxn>
                <a:cxn ang="0">
                  <a:pos x="75" y="0"/>
                </a:cxn>
              </a:cxnLst>
              <a:rect l="0" t="0" r="r" b="b"/>
              <a:pathLst>
                <a:path w="77" h="39">
                  <a:moveTo>
                    <a:pt x="75" y="0"/>
                  </a:moveTo>
                  <a:cubicBezTo>
                    <a:pt x="73" y="6"/>
                    <a:pt x="70" y="12"/>
                    <a:pt x="65" y="17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54" y="30"/>
                    <a:pt x="38" y="37"/>
                    <a:pt x="22" y="37"/>
                  </a:cubicBezTo>
                  <a:cubicBezTo>
                    <a:pt x="15" y="37"/>
                    <a:pt x="8" y="35"/>
                    <a:pt x="1" y="32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7" y="38"/>
                    <a:pt x="15" y="39"/>
                    <a:pt x="22" y="39"/>
                  </a:cubicBezTo>
                  <a:cubicBezTo>
                    <a:pt x="39" y="39"/>
                    <a:pt x="55" y="32"/>
                    <a:pt x="67" y="19"/>
                  </a:cubicBezTo>
                  <a:cubicBezTo>
                    <a:pt x="67" y="19"/>
                    <a:pt x="67" y="19"/>
                    <a:pt x="67" y="19"/>
                  </a:cubicBezTo>
                  <a:cubicBezTo>
                    <a:pt x="67" y="19"/>
                    <a:pt x="67" y="19"/>
                    <a:pt x="67" y="19"/>
                  </a:cubicBezTo>
                  <a:cubicBezTo>
                    <a:pt x="72" y="13"/>
                    <a:pt x="75" y="7"/>
                    <a:pt x="77" y="1"/>
                  </a:cubicBezTo>
                  <a:cubicBezTo>
                    <a:pt x="75" y="0"/>
                    <a:pt x="75" y="0"/>
                    <a:pt x="75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3" name="Freeform 1645"/>
            <p:cNvSpPr>
              <a:spLocks/>
            </p:cNvSpPr>
            <p:nvPr userDrawn="1"/>
          </p:nvSpPr>
          <p:spPr bwMode="auto">
            <a:xfrm>
              <a:off x="277" y="280"/>
              <a:ext cx="46" cy="16"/>
            </a:xfrm>
            <a:custGeom>
              <a:avLst/>
              <a:gdLst/>
              <a:ahLst/>
              <a:cxnLst>
                <a:cxn ang="0">
                  <a:pos x="23" y="3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12" y="2"/>
                </a:cxn>
                <a:cxn ang="0">
                  <a:pos x="22" y="5"/>
                </a:cxn>
                <a:cxn ang="0">
                  <a:pos x="23" y="3"/>
                </a:cxn>
              </a:cxnLst>
              <a:rect l="0" t="0" r="r" b="b"/>
              <a:pathLst>
                <a:path w="23" h="8">
                  <a:moveTo>
                    <a:pt x="23" y="3"/>
                  </a:moveTo>
                  <a:cubicBezTo>
                    <a:pt x="19" y="1"/>
                    <a:pt x="15" y="0"/>
                    <a:pt x="12" y="0"/>
                  </a:cubicBezTo>
                  <a:cubicBezTo>
                    <a:pt x="7" y="0"/>
                    <a:pt x="3" y="2"/>
                    <a:pt x="0" y="6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5" y="4"/>
                    <a:pt x="8" y="2"/>
                    <a:pt x="12" y="2"/>
                  </a:cubicBezTo>
                  <a:cubicBezTo>
                    <a:pt x="15" y="2"/>
                    <a:pt x="18" y="3"/>
                    <a:pt x="22" y="5"/>
                  </a:cubicBezTo>
                  <a:cubicBezTo>
                    <a:pt x="23" y="3"/>
                    <a:pt x="23" y="3"/>
                    <a:pt x="23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4" name="Freeform 1646"/>
            <p:cNvSpPr>
              <a:spLocks/>
            </p:cNvSpPr>
            <p:nvPr userDrawn="1"/>
          </p:nvSpPr>
          <p:spPr bwMode="auto">
            <a:xfrm>
              <a:off x="365" y="308"/>
              <a:ext cx="88" cy="103"/>
            </a:xfrm>
            <a:custGeom>
              <a:avLst/>
              <a:gdLst/>
              <a:ahLst/>
              <a:cxnLst>
                <a:cxn ang="0">
                  <a:pos x="44" y="50"/>
                </a:cxn>
                <a:cxn ang="0">
                  <a:pos x="28" y="24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26" y="25"/>
                </a:cxn>
                <a:cxn ang="0">
                  <a:pos x="42" y="51"/>
                </a:cxn>
                <a:cxn ang="0">
                  <a:pos x="44" y="50"/>
                </a:cxn>
              </a:cxnLst>
              <a:rect l="0" t="0" r="r" b="b"/>
              <a:pathLst>
                <a:path w="44" h="51">
                  <a:moveTo>
                    <a:pt x="44" y="50"/>
                  </a:moveTo>
                  <a:cubicBezTo>
                    <a:pt x="42" y="42"/>
                    <a:pt x="36" y="33"/>
                    <a:pt x="28" y="24"/>
                  </a:cubicBezTo>
                  <a:cubicBezTo>
                    <a:pt x="20" y="15"/>
                    <a:pt x="10" y="7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8" y="8"/>
                    <a:pt x="18" y="17"/>
                    <a:pt x="26" y="25"/>
                  </a:cubicBezTo>
                  <a:cubicBezTo>
                    <a:pt x="34" y="34"/>
                    <a:pt x="40" y="43"/>
                    <a:pt x="42" y="51"/>
                  </a:cubicBezTo>
                  <a:cubicBezTo>
                    <a:pt x="44" y="50"/>
                    <a:pt x="44" y="50"/>
                    <a:pt x="44" y="5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" name="Freeform 1647"/>
            <p:cNvSpPr>
              <a:spLocks/>
            </p:cNvSpPr>
            <p:nvPr userDrawn="1"/>
          </p:nvSpPr>
          <p:spPr bwMode="auto">
            <a:xfrm>
              <a:off x="359" y="316"/>
              <a:ext cx="74" cy="117"/>
            </a:xfrm>
            <a:custGeom>
              <a:avLst/>
              <a:gdLst/>
              <a:ahLst/>
              <a:cxnLst>
                <a:cxn ang="0">
                  <a:pos x="37" y="58"/>
                </a:cxn>
                <a:cxn ang="0">
                  <a:pos x="37" y="58"/>
                </a:cxn>
                <a:cxn ang="0">
                  <a:pos x="33" y="44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21" y="29"/>
                </a:cxn>
                <a:cxn ang="0">
                  <a:pos x="31" y="45"/>
                </a:cxn>
                <a:cxn ang="0">
                  <a:pos x="35" y="58"/>
                </a:cxn>
                <a:cxn ang="0">
                  <a:pos x="35" y="58"/>
                </a:cxn>
                <a:cxn ang="0">
                  <a:pos x="37" y="58"/>
                </a:cxn>
              </a:cxnLst>
              <a:rect l="0" t="0" r="r" b="b"/>
              <a:pathLst>
                <a:path w="37" h="58">
                  <a:moveTo>
                    <a:pt x="37" y="58"/>
                  </a:moveTo>
                  <a:cubicBezTo>
                    <a:pt x="37" y="58"/>
                    <a:pt x="37" y="58"/>
                    <a:pt x="37" y="58"/>
                  </a:cubicBezTo>
                  <a:cubicBezTo>
                    <a:pt x="37" y="54"/>
                    <a:pt x="36" y="50"/>
                    <a:pt x="33" y="44"/>
                  </a:cubicBezTo>
                  <a:cubicBezTo>
                    <a:pt x="25" y="28"/>
                    <a:pt x="9" y="7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6"/>
                    <a:pt x="13" y="17"/>
                    <a:pt x="21" y="29"/>
                  </a:cubicBezTo>
                  <a:cubicBezTo>
                    <a:pt x="25" y="34"/>
                    <a:pt x="28" y="40"/>
                    <a:pt x="31" y="45"/>
                  </a:cubicBezTo>
                  <a:cubicBezTo>
                    <a:pt x="33" y="51"/>
                    <a:pt x="35" y="55"/>
                    <a:pt x="35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7" y="58"/>
                    <a:pt x="37" y="58"/>
                    <a:pt x="37" y="58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6" name="Freeform 1648"/>
            <p:cNvSpPr>
              <a:spLocks/>
            </p:cNvSpPr>
            <p:nvPr userDrawn="1"/>
          </p:nvSpPr>
          <p:spPr bwMode="auto">
            <a:xfrm>
              <a:off x="351" y="320"/>
              <a:ext cx="60" cy="129"/>
            </a:xfrm>
            <a:custGeom>
              <a:avLst/>
              <a:gdLst/>
              <a:ahLst/>
              <a:cxnLst>
                <a:cxn ang="0">
                  <a:pos x="30" y="64"/>
                </a:cxn>
                <a:cxn ang="0">
                  <a:pos x="28" y="59"/>
                </a:cxn>
                <a:cxn ang="0">
                  <a:pos x="14" y="25"/>
                </a:cxn>
                <a:cxn ang="0">
                  <a:pos x="7" y="9"/>
                </a:cxn>
                <a:cxn ang="0">
                  <a:pos x="4" y="3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5"/>
                </a:cxn>
                <a:cxn ang="0">
                  <a:pos x="17" y="37"/>
                </a:cxn>
                <a:cxn ang="0">
                  <a:pos x="24" y="54"/>
                </a:cxn>
                <a:cxn ang="0">
                  <a:pos x="27" y="64"/>
                </a:cxn>
                <a:cxn ang="0">
                  <a:pos x="30" y="64"/>
                </a:cxn>
              </a:cxnLst>
              <a:rect l="0" t="0" r="r" b="b"/>
              <a:pathLst>
                <a:path w="30" h="64">
                  <a:moveTo>
                    <a:pt x="30" y="64"/>
                  </a:moveTo>
                  <a:cubicBezTo>
                    <a:pt x="30" y="63"/>
                    <a:pt x="29" y="61"/>
                    <a:pt x="28" y="59"/>
                  </a:cubicBezTo>
                  <a:cubicBezTo>
                    <a:pt x="26" y="51"/>
                    <a:pt x="20" y="38"/>
                    <a:pt x="14" y="25"/>
                  </a:cubicBezTo>
                  <a:cubicBezTo>
                    <a:pt x="11" y="19"/>
                    <a:pt x="9" y="13"/>
                    <a:pt x="7" y="9"/>
                  </a:cubicBezTo>
                  <a:cubicBezTo>
                    <a:pt x="5" y="6"/>
                    <a:pt x="5" y="4"/>
                    <a:pt x="4" y="3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3"/>
                    <a:pt x="2" y="5"/>
                  </a:cubicBezTo>
                  <a:cubicBezTo>
                    <a:pt x="5" y="11"/>
                    <a:pt x="11" y="24"/>
                    <a:pt x="17" y="37"/>
                  </a:cubicBezTo>
                  <a:cubicBezTo>
                    <a:pt x="20" y="43"/>
                    <a:pt x="22" y="49"/>
                    <a:pt x="24" y="54"/>
                  </a:cubicBezTo>
                  <a:cubicBezTo>
                    <a:pt x="26" y="59"/>
                    <a:pt x="27" y="63"/>
                    <a:pt x="27" y="64"/>
                  </a:cubicBezTo>
                  <a:cubicBezTo>
                    <a:pt x="30" y="64"/>
                    <a:pt x="30" y="64"/>
                    <a:pt x="30" y="6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7" name="Freeform 1649"/>
            <p:cNvSpPr>
              <a:spLocks/>
            </p:cNvSpPr>
            <p:nvPr userDrawn="1"/>
          </p:nvSpPr>
          <p:spPr bwMode="auto">
            <a:xfrm>
              <a:off x="343" y="324"/>
              <a:ext cx="42" cy="135"/>
            </a:xfrm>
            <a:custGeom>
              <a:avLst/>
              <a:gdLst/>
              <a:ahLst/>
              <a:cxnLst>
                <a:cxn ang="0">
                  <a:pos x="21" y="65"/>
                </a:cxn>
                <a:cxn ang="0">
                  <a:pos x="16" y="54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8" y="35"/>
                </a:cxn>
                <a:cxn ang="0">
                  <a:pos x="14" y="54"/>
                </a:cxn>
                <a:cxn ang="0">
                  <a:pos x="19" y="67"/>
                </a:cxn>
                <a:cxn ang="0">
                  <a:pos x="21" y="65"/>
                </a:cxn>
              </a:cxnLst>
              <a:rect l="0" t="0" r="r" b="b"/>
              <a:pathLst>
                <a:path w="21" h="67">
                  <a:moveTo>
                    <a:pt x="21" y="65"/>
                  </a:moveTo>
                  <a:cubicBezTo>
                    <a:pt x="19" y="64"/>
                    <a:pt x="18" y="59"/>
                    <a:pt x="16" y="54"/>
                  </a:cubicBezTo>
                  <a:cubicBezTo>
                    <a:pt x="10" y="37"/>
                    <a:pt x="4" y="10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7"/>
                    <a:pt x="4" y="21"/>
                    <a:pt x="8" y="35"/>
                  </a:cubicBezTo>
                  <a:cubicBezTo>
                    <a:pt x="10" y="42"/>
                    <a:pt x="12" y="49"/>
                    <a:pt x="14" y="54"/>
                  </a:cubicBezTo>
                  <a:cubicBezTo>
                    <a:pt x="15" y="60"/>
                    <a:pt x="17" y="64"/>
                    <a:pt x="19" y="67"/>
                  </a:cubicBezTo>
                  <a:cubicBezTo>
                    <a:pt x="21" y="65"/>
                    <a:pt x="21" y="65"/>
                    <a:pt x="21" y="6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8" name="Freeform 1650"/>
            <p:cNvSpPr>
              <a:spLocks/>
            </p:cNvSpPr>
            <p:nvPr userDrawn="1"/>
          </p:nvSpPr>
          <p:spPr bwMode="auto">
            <a:xfrm>
              <a:off x="335" y="324"/>
              <a:ext cx="20" cy="135"/>
            </a:xfrm>
            <a:custGeom>
              <a:avLst/>
              <a:gdLst/>
              <a:ahLst/>
              <a:cxnLst>
                <a:cxn ang="0">
                  <a:pos x="10" y="66"/>
                </a:cxn>
                <a:cxn ang="0">
                  <a:pos x="4" y="45"/>
                </a:cxn>
                <a:cxn ang="0">
                  <a:pos x="2" y="18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1" y="45"/>
                </a:cxn>
                <a:cxn ang="0">
                  <a:pos x="8" y="67"/>
                </a:cxn>
                <a:cxn ang="0">
                  <a:pos x="10" y="66"/>
                </a:cxn>
              </a:cxnLst>
              <a:rect l="0" t="0" r="r" b="b"/>
              <a:pathLst>
                <a:path w="10" h="67">
                  <a:moveTo>
                    <a:pt x="10" y="66"/>
                  </a:moveTo>
                  <a:cubicBezTo>
                    <a:pt x="7" y="61"/>
                    <a:pt x="5" y="53"/>
                    <a:pt x="4" y="45"/>
                  </a:cubicBezTo>
                  <a:cubicBezTo>
                    <a:pt x="3" y="36"/>
                    <a:pt x="2" y="27"/>
                    <a:pt x="2" y="18"/>
                  </a:cubicBezTo>
                  <a:cubicBezTo>
                    <a:pt x="2" y="11"/>
                    <a:pt x="2" y="5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11"/>
                    <a:pt x="0" y="18"/>
                  </a:cubicBezTo>
                  <a:cubicBezTo>
                    <a:pt x="0" y="27"/>
                    <a:pt x="0" y="36"/>
                    <a:pt x="1" y="45"/>
                  </a:cubicBezTo>
                  <a:cubicBezTo>
                    <a:pt x="3" y="54"/>
                    <a:pt x="5" y="62"/>
                    <a:pt x="8" y="67"/>
                  </a:cubicBezTo>
                  <a:cubicBezTo>
                    <a:pt x="10" y="66"/>
                    <a:pt x="10" y="66"/>
                    <a:pt x="10" y="6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9" name="Freeform 1651"/>
            <p:cNvSpPr>
              <a:spLocks/>
            </p:cNvSpPr>
            <p:nvPr userDrawn="1"/>
          </p:nvSpPr>
          <p:spPr bwMode="auto">
            <a:xfrm>
              <a:off x="315" y="322"/>
              <a:ext cx="18" cy="13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45"/>
                </a:cxn>
                <a:cxn ang="0">
                  <a:pos x="3" y="65"/>
                </a:cxn>
                <a:cxn ang="0">
                  <a:pos x="5" y="63"/>
                </a:cxn>
                <a:cxn ang="0">
                  <a:pos x="2" y="45"/>
                </a:cxn>
                <a:cxn ang="0">
                  <a:pos x="9" y="1"/>
                </a:cxn>
                <a:cxn ang="0">
                  <a:pos x="7" y="0"/>
                </a:cxn>
              </a:cxnLst>
              <a:rect l="0" t="0" r="r" b="b"/>
              <a:pathLst>
                <a:path w="9" h="65">
                  <a:moveTo>
                    <a:pt x="7" y="0"/>
                  </a:moveTo>
                  <a:cubicBezTo>
                    <a:pt x="3" y="9"/>
                    <a:pt x="0" y="29"/>
                    <a:pt x="0" y="45"/>
                  </a:cubicBezTo>
                  <a:cubicBezTo>
                    <a:pt x="0" y="54"/>
                    <a:pt x="0" y="61"/>
                    <a:pt x="3" y="65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3" y="60"/>
                    <a:pt x="2" y="53"/>
                    <a:pt x="2" y="45"/>
                  </a:cubicBezTo>
                  <a:cubicBezTo>
                    <a:pt x="2" y="30"/>
                    <a:pt x="5" y="10"/>
                    <a:pt x="9" y="1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0" name="Freeform 1652"/>
            <p:cNvSpPr>
              <a:spLocks/>
            </p:cNvSpPr>
            <p:nvPr userDrawn="1"/>
          </p:nvSpPr>
          <p:spPr bwMode="auto">
            <a:xfrm>
              <a:off x="357" y="256"/>
              <a:ext cx="48" cy="22"/>
            </a:xfrm>
            <a:custGeom>
              <a:avLst/>
              <a:gdLst/>
              <a:ahLst/>
              <a:cxnLst>
                <a:cxn ang="0">
                  <a:pos x="2" y="11"/>
                </a:cxn>
                <a:cxn ang="0">
                  <a:pos x="19" y="2"/>
                </a:cxn>
                <a:cxn ang="0">
                  <a:pos x="23" y="3"/>
                </a:cxn>
                <a:cxn ang="0">
                  <a:pos x="24" y="1"/>
                </a:cxn>
                <a:cxn ang="0">
                  <a:pos x="19" y="0"/>
                </a:cxn>
                <a:cxn ang="0">
                  <a:pos x="0" y="10"/>
                </a:cxn>
                <a:cxn ang="0">
                  <a:pos x="2" y="11"/>
                </a:cxn>
              </a:cxnLst>
              <a:rect l="0" t="0" r="r" b="b"/>
              <a:pathLst>
                <a:path w="24" h="11">
                  <a:moveTo>
                    <a:pt x="2" y="11"/>
                  </a:moveTo>
                  <a:cubicBezTo>
                    <a:pt x="7" y="6"/>
                    <a:pt x="13" y="2"/>
                    <a:pt x="19" y="2"/>
                  </a:cubicBezTo>
                  <a:cubicBezTo>
                    <a:pt x="20" y="2"/>
                    <a:pt x="22" y="2"/>
                    <a:pt x="23" y="3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2" y="0"/>
                    <a:pt x="21" y="0"/>
                    <a:pt x="19" y="0"/>
                  </a:cubicBezTo>
                  <a:cubicBezTo>
                    <a:pt x="12" y="0"/>
                    <a:pt x="6" y="4"/>
                    <a:pt x="0" y="10"/>
                  </a:cubicBezTo>
                  <a:cubicBezTo>
                    <a:pt x="2" y="11"/>
                    <a:pt x="2" y="11"/>
                    <a:pt x="2" y="1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1" name="Freeform 1653"/>
            <p:cNvSpPr>
              <a:spLocks/>
            </p:cNvSpPr>
            <p:nvPr userDrawn="1"/>
          </p:nvSpPr>
          <p:spPr bwMode="auto">
            <a:xfrm>
              <a:off x="293" y="320"/>
              <a:ext cx="36" cy="115"/>
            </a:xfrm>
            <a:custGeom>
              <a:avLst/>
              <a:gdLst/>
              <a:ahLst/>
              <a:cxnLst>
                <a:cxn ang="0">
                  <a:pos x="3" y="56"/>
                </a:cxn>
                <a:cxn ang="0">
                  <a:pos x="2" y="47"/>
                </a:cxn>
                <a:cxn ang="0">
                  <a:pos x="17" y="1"/>
                </a:cxn>
                <a:cxn ang="0">
                  <a:pos x="15" y="0"/>
                </a:cxn>
                <a:cxn ang="0">
                  <a:pos x="0" y="47"/>
                </a:cxn>
                <a:cxn ang="0">
                  <a:pos x="0" y="57"/>
                </a:cxn>
                <a:cxn ang="0">
                  <a:pos x="3" y="56"/>
                </a:cxn>
              </a:cxnLst>
              <a:rect l="0" t="0" r="r" b="b"/>
              <a:pathLst>
                <a:path w="17" h="57">
                  <a:moveTo>
                    <a:pt x="3" y="56"/>
                  </a:moveTo>
                  <a:cubicBezTo>
                    <a:pt x="2" y="53"/>
                    <a:pt x="2" y="50"/>
                    <a:pt x="2" y="47"/>
                  </a:cubicBezTo>
                  <a:cubicBezTo>
                    <a:pt x="2" y="30"/>
                    <a:pt x="9" y="13"/>
                    <a:pt x="17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12"/>
                    <a:pt x="0" y="29"/>
                    <a:pt x="0" y="47"/>
                  </a:cubicBezTo>
                  <a:cubicBezTo>
                    <a:pt x="0" y="50"/>
                    <a:pt x="0" y="54"/>
                    <a:pt x="0" y="57"/>
                  </a:cubicBezTo>
                  <a:cubicBezTo>
                    <a:pt x="3" y="56"/>
                    <a:pt x="3" y="56"/>
                    <a:pt x="3" y="5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2" name="Freeform 1654"/>
            <p:cNvSpPr>
              <a:spLocks/>
            </p:cNvSpPr>
            <p:nvPr userDrawn="1"/>
          </p:nvSpPr>
          <p:spPr bwMode="auto">
            <a:xfrm>
              <a:off x="273" y="316"/>
              <a:ext cx="48" cy="97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7" y="20"/>
                </a:cxn>
                <a:cxn ang="0">
                  <a:pos x="0" y="44"/>
                </a:cxn>
                <a:cxn ang="0">
                  <a:pos x="1" y="48"/>
                </a:cxn>
                <a:cxn ang="0">
                  <a:pos x="3" y="48"/>
                </a:cxn>
                <a:cxn ang="0">
                  <a:pos x="3" y="44"/>
                </a:cxn>
                <a:cxn ang="0">
                  <a:pos x="9" y="21"/>
                </a:cxn>
                <a:cxn ang="0">
                  <a:pos x="24" y="2"/>
                </a:cxn>
                <a:cxn ang="0">
                  <a:pos x="22" y="0"/>
                </a:cxn>
              </a:cxnLst>
              <a:rect l="0" t="0" r="r" b="b"/>
              <a:pathLst>
                <a:path w="24" h="48">
                  <a:moveTo>
                    <a:pt x="22" y="0"/>
                  </a:moveTo>
                  <a:cubicBezTo>
                    <a:pt x="17" y="5"/>
                    <a:pt x="12" y="12"/>
                    <a:pt x="7" y="20"/>
                  </a:cubicBezTo>
                  <a:cubicBezTo>
                    <a:pt x="3" y="28"/>
                    <a:pt x="0" y="37"/>
                    <a:pt x="0" y="44"/>
                  </a:cubicBezTo>
                  <a:cubicBezTo>
                    <a:pt x="0" y="45"/>
                    <a:pt x="1" y="47"/>
                    <a:pt x="1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3" y="46"/>
                    <a:pt x="3" y="45"/>
                    <a:pt x="3" y="44"/>
                  </a:cubicBezTo>
                  <a:cubicBezTo>
                    <a:pt x="3" y="37"/>
                    <a:pt x="5" y="29"/>
                    <a:pt x="9" y="21"/>
                  </a:cubicBezTo>
                  <a:cubicBezTo>
                    <a:pt x="13" y="13"/>
                    <a:pt x="19" y="6"/>
                    <a:pt x="24" y="2"/>
                  </a:cubicBezTo>
                  <a:cubicBezTo>
                    <a:pt x="22" y="0"/>
                    <a:pt x="22" y="0"/>
                    <a:pt x="22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3" name="Freeform 1655"/>
            <p:cNvSpPr>
              <a:spLocks/>
            </p:cNvSpPr>
            <p:nvPr userDrawn="1"/>
          </p:nvSpPr>
          <p:spPr bwMode="auto">
            <a:xfrm>
              <a:off x="263" y="310"/>
              <a:ext cx="52" cy="77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8" y="17"/>
                </a:cxn>
                <a:cxn ang="0">
                  <a:pos x="0" y="36"/>
                </a:cxn>
                <a:cxn ang="0">
                  <a:pos x="0" y="39"/>
                </a:cxn>
                <a:cxn ang="0">
                  <a:pos x="2" y="38"/>
                </a:cxn>
                <a:cxn ang="0">
                  <a:pos x="2" y="36"/>
                </a:cxn>
                <a:cxn ang="0">
                  <a:pos x="10" y="18"/>
                </a:cxn>
                <a:cxn ang="0">
                  <a:pos x="27" y="2"/>
                </a:cxn>
                <a:cxn ang="0">
                  <a:pos x="26" y="0"/>
                </a:cxn>
              </a:cxnLst>
              <a:rect l="0" t="0" r="r" b="b"/>
              <a:pathLst>
                <a:path w="27" h="39">
                  <a:moveTo>
                    <a:pt x="26" y="0"/>
                  </a:moveTo>
                  <a:cubicBezTo>
                    <a:pt x="19" y="4"/>
                    <a:pt x="13" y="10"/>
                    <a:pt x="8" y="17"/>
                  </a:cubicBezTo>
                  <a:cubicBezTo>
                    <a:pt x="3" y="23"/>
                    <a:pt x="0" y="31"/>
                    <a:pt x="0" y="36"/>
                  </a:cubicBezTo>
                  <a:cubicBezTo>
                    <a:pt x="0" y="37"/>
                    <a:pt x="0" y="38"/>
                    <a:pt x="0" y="39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8"/>
                    <a:pt x="2" y="37"/>
                    <a:pt x="2" y="36"/>
                  </a:cubicBezTo>
                  <a:cubicBezTo>
                    <a:pt x="2" y="32"/>
                    <a:pt x="5" y="25"/>
                    <a:pt x="10" y="18"/>
                  </a:cubicBezTo>
                  <a:cubicBezTo>
                    <a:pt x="15" y="12"/>
                    <a:pt x="21" y="6"/>
                    <a:pt x="27" y="2"/>
                  </a:cubicBezTo>
                  <a:cubicBezTo>
                    <a:pt x="26" y="0"/>
                    <a:pt x="26" y="0"/>
                    <a:pt x="26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4" name="Freeform 1656"/>
            <p:cNvSpPr>
              <a:spLocks/>
            </p:cNvSpPr>
            <p:nvPr userDrawn="1"/>
          </p:nvSpPr>
          <p:spPr bwMode="auto">
            <a:xfrm>
              <a:off x="257" y="304"/>
              <a:ext cx="58" cy="57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9" y="1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3" y="28"/>
                </a:cxn>
                <a:cxn ang="0">
                  <a:pos x="3" y="28"/>
                </a:cxn>
                <a:cxn ang="0">
                  <a:pos x="11" y="14"/>
                </a:cxn>
                <a:cxn ang="0">
                  <a:pos x="29" y="2"/>
                </a:cxn>
                <a:cxn ang="0">
                  <a:pos x="28" y="0"/>
                </a:cxn>
              </a:cxnLst>
              <a:rect l="0" t="0" r="r" b="b"/>
              <a:pathLst>
                <a:path w="29" h="28">
                  <a:moveTo>
                    <a:pt x="28" y="0"/>
                  </a:moveTo>
                  <a:cubicBezTo>
                    <a:pt x="21" y="2"/>
                    <a:pt x="14" y="7"/>
                    <a:pt x="9" y="12"/>
                  </a:cubicBezTo>
                  <a:cubicBezTo>
                    <a:pt x="4" y="17"/>
                    <a:pt x="0" y="23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3" y="24"/>
                    <a:pt x="6" y="19"/>
                    <a:pt x="11" y="14"/>
                  </a:cubicBezTo>
                  <a:cubicBezTo>
                    <a:pt x="15" y="9"/>
                    <a:pt x="22" y="4"/>
                    <a:pt x="29" y="2"/>
                  </a:cubicBezTo>
                  <a:cubicBezTo>
                    <a:pt x="28" y="0"/>
                    <a:pt x="28" y="0"/>
                    <a:pt x="28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5" name="Freeform 1657"/>
            <p:cNvSpPr>
              <a:spLocks/>
            </p:cNvSpPr>
            <p:nvPr userDrawn="1"/>
          </p:nvSpPr>
          <p:spPr bwMode="auto">
            <a:xfrm>
              <a:off x="259" y="296"/>
              <a:ext cx="56" cy="38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9" y="7"/>
                </a:cxn>
                <a:cxn ang="0">
                  <a:pos x="0" y="19"/>
                </a:cxn>
                <a:cxn ang="0">
                  <a:pos x="2" y="19"/>
                </a:cxn>
                <a:cxn ang="0">
                  <a:pos x="11" y="9"/>
                </a:cxn>
                <a:cxn ang="0">
                  <a:pos x="28" y="3"/>
                </a:cxn>
                <a:cxn ang="0">
                  <a:pos x="28" y="0"/>
                </a:cxn>
              </a:cxnLst>
              <a:rect l="0" t="0" r="r" b="b"/>
              <a:pathLst>
                <a:path w="28" h="19">
                  <a:moveTo>
                    <a:pt x="28" y="0"/>
                  </a:moveTo>
                  <a:cubicBezTo>
                    <a:pt x="21" y="1"/>
                    <a:pt x="14" y="4"/>
                    <a:pt x="9" y="7"/>
                  </a:cubicBezTo>
                  <a:cubicBezTo>
                    <a:pt x="4" y="11"/>
                    <a:pt x="1" y="15"/>
                    <a:pt x="0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7"/>
                    <a:pt x="6" y="13"/>
                    <a:pt x="11" y="9"/>
                  </a:cubicBezTo>
                  <a:cubicBezTo>
                    <a:pt x="15" y="6"/>
                    <a:pt x="21" y="3"/>
                    <a:pt x="28" y="3"/>
                  </a:cubicBezTo>
                  <a:cubicBezTo>
                    <a:pt x="28" y="0"/>
                    <a:pt x="28" y="0"/>
                    <a:pt x="28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6" name="Freeform 1658"/>
            <p:cNvSpPr>
              <a:spLocks/>
            </p:cNvSpPr>
            <p:nvPr userDrawn="1"/>
          </p:nvSpPr>
          <p:spPr bwMode="auto">
            <a:xfrm>
              <a:off x="267" y="290"/>
              <a:ext cx="50" cy="2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0" y="0"/>
                </a:cxn>
                <a:cxn ang="0">
                  <a:pos x="0" y="10"/>
                </a:cxn>
                <a:cxn ang="0">
                  <a:pos x="2" y="11"/>
                </a:cxn>
                <a:cxn ang="0">
                  <a:pos x="20" y="2"/>
                </a:cxn>
                <a:cxn ang="0">
                  <a:pos x="25" y="3"/>
                </a:cxn>
                <a:cxn ang="0">
                  <a:pos x="25" y="0"/>
                </a:cxn>
              </a:cxnLst>
              <a:rect l="0" t="0" r="r" b="b"/>
              <a:pathLst>
                <a:path w="25" h="11">
                  <a:moveTo>
                    <a:pt x="25" y="0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10" y="0"/>
                    <a:pt x="2" y="5"/>
                    <a:pt x="0" y="1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4" y="7"/>
                    <a:pt x="10" y="2"/>
                    <a:pt x="20" y="2"/>
                  </a:cubicBezTo>
                  <a:cubicBezTo>
                    <a:pt x="21" y="2"/>
                    <a:pt x="23" y="3"/>
                    <a:pt x="25" y="3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7" name="Freeform 1659"/>
            <p:cNvSpPr>
              <a:spLocks/>
            </p:cNvSpPr>
            <p:nvPr userDrawn="1"/>
          </p:nvSpPr>
          <p:spPr bwMode="auto">
            <a:xfrm>
              <a:off x="299" y="268"/>
              <a:ext cx="28" cy="16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13" y="8"/>
                </a:cxn>
                <a:cxn ang="0">
                  <a:pos x="14" y="6"/>
                </a:cxn>
              </a:cxnLst>
              <a:rect l="0" t="0" r="r" b="b"/>
              <a:pathLst>
                <a:path w="14" h="8">
                  <a:moveTo>
                    <a:pt x="14" y="6"/>
                  </a:moveTo>
                  <a:cubicBezTo>
                    <a:pt x="9" y="2"/>
                    <a:pt x="5" y="0"/>
                    <a:pt x="3" y="0"/>
                  </a:cubicBezTo>
                  <a:cubicBezTo>
                    <a:pt x="2" y="0"/>
                    <a:pt x="1" y="1"/>
                    <a:pt x="0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4" y="3"/>
                    <a:pt x="7" y="4"/>
                    <a:pt x="13" y="8"/>
                  </a:cubicBezTo>
                  <a:cubicBezTo>
                    <a:pt x="14" y="6"/>
                    <a:pt x="14" y="6"/>
                    <a:pt x="14" y="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8" name="Freeform 1660"/>
            <p:cNvSpPr>
              <a:spLocks/>
            </p:cNvSpPr>
            <p:nvPr userDrawn="1"/>
          </p:nvSpPr>
          <p:spPr bwMode="auto">
            <a:xfrm>
              <a:off x="371" y="290"/>
              <a:ext cx="92" cy="3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7" y="2"/>
                </a:cxn>
                <a:cxn ang="0">
                  <a:pos x="30" y="6"/>
                </a:cxn>
                <a:cxn ang="0">
                  <a:pos x="44" y="16"/>
                </a:cxn>
                <a:cxn ang="0">
                  <a:pos x="46" y="15"/>
                </a:cxn>
                <a:cxn ang="0">
                  <a:pos x="31" y="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46" h="16">
                  <a:moveTo>
                    <a:pt x="0" y="2"/>
                  </a:moveTo>
                  <a:cubicBezTo>
                    <a:pt x="2" y="2"/>
                    <a:pt x="5" y="2"/>
                    <a:pt x="7" y="2"/>
                  </a:cubicBezTo>
                  <a:cubicBezTo>
                    <a:pt x="15" y="2"/>
                    <a:pt x="23" y="3"/>
                    <a:pt x="30" y="6"/>
                  </a:cubicBezTo>
                  <a:cubicBezTo>
                    <a:pt x="37" y="8"/>
                    <a:pt x="42" y="12"/>
                    <a:pt x="44" y="16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4" y="10"/>
                    <a:pt x="38" y="6"/>
                    <a:pt x="31" y="3"/>
                  </a:cubicBezTo>
                  <a:cubicBezTo>
                    <a:pt x="23" y="1"/>
                    <a:pt x="15" y="0"/>
                    <a:pt x="7" y="0"/>
                  </a:cubicBezTo>
                  <a:cubicBezTo>
                    <a:pt x="5" y="0"/>
                    <a:pt x="2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9" name="Freeform 1661"/>
            <p:cNvSpPr>
              <a:spLocks/>
            </p:cNvSpPr>
            <p:nvPr userDrawn="1"/>
          </p:nvSpPr>
          <p:spPr bwMode="auto">
            <a:xfrm>
              <a:off x="371" y="296"/>
              <a:ext cx="98" cy="5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8" y="11"/>
                </a:cxn>
                <a:cxn ang="0">
                  <a:pos x="41" y="19"/>
                </a:cxn>
                <a:cxn ang="0">
                  <a:pos x="47" y="28"/>
                </a:cxn>
                <a:cxn ang="0">
                  <a:pos x="49" y="28"/>
                </a:cxn>
                <a:cxn ang="0">
                  <a:pos x="42" y="17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49" h="28">
                  <a:moveTo>
                    <a:pt x="0" y="2"/>
                  </a:moveTo>
                  <a:cubicBezTo>
                    <a:pt x="8" y="3"/>
                    <a:pt x="19" y="6"/>
                    <a:pt x="28" y="11"/>
                  </a:cubicBezTo>
                  <a:cubicBezTo>
                    <a:pt x="33" y="13"/>
                    <a:pt x="38" y="16"/>
                    <a:pt x="41" y="19"/>
                  </a:cubicBezTo>
                  <a:cubicBezTo>
                    <a:pt x="44" y="22"/>
                    <a:pt x="46" y="25"/>
                    <a:pt x="47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8" y="24"/>
                    <a:pt x="46" y="21"/>
                    <a:pt x="42" y="17"/>
                  </a:cubicBezTo>
                  <a:cubicBezTo>
                    <a:pt x="32" y="8"/>
                    <a:pt x="12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0" name="Freeform 1662"/>
            <p:cNvSpPr>
              <a:spLocks/>
            </p:cNvSpPr>
            <p:nvPr userDrawn="1"/>
          </p:nvSpPr>
          <p:spPr bwMode="auto">
            <a:xfrm>
              <a:off x="369" y="304"/>
              <a:ext cx="96" cy="8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8" y="17"/>
                </a:cxn>
                <a:cxn ang="0">
                  <a:pos x="40" y="28"/>
                </a:cxn>
                <a:cxn ang="0">
                  <a:pos x="46" y="40"/>
                </a:cxn>
                <a:cxn ang="0">
                  <a:pos x="48" y="40"/>
                </a:cxn>
                <a:cxn ang="0">
                  <a:pos x="42" y="27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48" h="40">
                  <a:moveTo>
                    <a:pt x="0" y="2"/>
                  </a:moveTo>
                  <a:cubicBezTo>
                    <a:pt x="7" y="4"/>
                    <a:pt x="18" y="10"/>
                    <a:pt x="28" y="17"/>
                  </a:cubicBezTo>
                  <a:cubicBezTo>
                    <a:pt x="33" y="20"/>
                    <a:pt x="37" y="24"/>
                    <a:pt x="40" y="28"/>
                  </a:cubicBezTo>
                  <a:cubicBezTo>
                    <a:pt x="43" y="32"/>
                    <a:pt x="45" y="36"/>
                    <a:pt x="46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35"/>
                    <a:pt x="45" y="31"/>
                    <a:pt x="42" y="27"/>
                  </a:cubicBezTo>
                  <a:cubicBezTo>
                    <a:pt x="32" y="14"/>
                    <a:pt x="12" y="3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1" name="Freeform 1663"/>
            <p:cNvSpPr>
              <a:spLocks/>
            </p:cNvSpPr>
            <p:nvPr userDrawn="1"/>
          </p:nvSpPr>
          <p:spPr bwMode="auto">
            <a:xfrm>
              <a:off x="369" y="278"/>
              <a:ext cx="76" cy="12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20" y="2"/>
                </a:cxn>
                <a:cxn ang="0">
                  <a:pos x="31" y="3"/>
                </a:cxn>
                <a:cxn ang="0">
                  <a:pos x="36" y="6"/>
                </a:cxn>
                <a:cxn ang="0">
                  <a:pos x="38" y="5"/>
                </a:cxn>
                <a:cxn ang="0">
                  <a:pos x="31" y="1"/>
                </a:cxn>
                <a:cxn ang="0">
                  <a:pos x="20" y="0"/>
                </a:cxn>
                <a:cxn ang="0">
                  <a:pos x="0" y="3"/>
                </a:cxn>
                <a:cxn ang="0">
                  <a:pos x="1" y="5"/>
                </a:cxn>
              </a:cxnLst>
              <a:rect l="0" t="0" r="r" b="b"/>
              <a:pathLst>
                <a:path w="38" h="6">
                  <a:moveTo>
                    <a:pt x="1" y="5"/>
                  </a:moveTo>
                  <a:cubicBezTo>
                    <a:pt x="7" y="3"/>
                    <a:pt x="14" y="2"/>
                    <a:pt x="20" y="2"/>
                  </a:cubicBezTo>
                  <a:cubicBezTo>
                    <a:pt x="24" y="2"/>
                    <a:pt x="28" y="2"/>
                    <a:pt x="31" y="3"/>
                  </a:cubicBezTo>
                  <a:cubicBezTo>
                    <a:pt x="33" y="4"/>
                    <a:pt x="35" y="5"/>
                    <a:pt x="36" y="6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7" y="3"/>
                    <a:pt x="34" y="2"/>
                    <a:pt x="31" y="1"/>
                  </a:cubicBezTo>
                  <a:cubicBezTo>
                    <a:pt x="28" y="0"/>
                    <a:pt x="24" y="0"/>
                    <a:pt x="20" y="0"/>
                  </a:cubicBezTo>
                  <a:cubicBezTo>
                    <a:pt x="14" y="0"/>
                    <a:pt x="6" y="1"/>
                    <a:pt x="0" y="3"/>
                  </a:cubicBezTo>
                  <a:cubicBezTo>
                    <a:pt x="1" y="5"/>
                    <a:pt x="1" y="5"/>
                    <a:pt x="1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" name="Freeform 1664"/>
            <p:cNvSpPr>
              <a:spLocks/>
            </p:cNvSpPr>
            <p:nvPr userDrawn="1"/>
          </p:nvSpPr>
          <p:spPr bwMode="auto">
            <a:xfrm>
              <a:off x="365" y="264"/>
              <a:ext cx="62" cy="20"/>
            </a:xfrm>
            <a:custGeom>
              <a:avLst/>
              <a:gdLst/>
              <a:ahLst/>
              <a:cxnLst>
                <a:cxn ang="0">
                  <a:pos x="1" y="10"/>
                </a:cxn>
                <a:cxn ang="0">
                  <a:pos x="22" y="3"/>
                </a:cxn>
                <a:cxn ang="0">
                  <a:pos x="29" y="5"/>
                </a:cxn>
                <a:cxn ang="0">
                  <a:pos x="31" y="3"/>
                </a:cxn>
                <a:cxn ang="0">
                  <a:pos x="22" y="0"/>
                </a:cxn>
                <a:cxn ang="0">
                  <a:pos x="0" y="8"/>
                </a:cxn>
                <a:cxn ang="0">
                  <a:pos x="1" y="10"/>
                </a:cxn>
              </a:cxnLst>
              <a:rect l="0" t="0" r="r" b="b"/>
              <a:pathLst>
                <a:path w="31" h="10">
                  <a:moveTo>
                    <a:pt x="1" y="10"/>
                  </a:moveTo>
                  <a:cubicBezTo>
                    <a:pt x="8" y="5"/>
                    <a:pt x="16" y="3"/>
                    <a:pt x="22" y="3"/>
                  </a:cubicBezTo>
                  <a:cubicBezTo>
                    <a:pt x="25" y="3"/>
                    <a:pt x="28" y="3"/>
                    <a:pt x="29" y="5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29" y="1"/>
                    <a:pt x="25" y="0"/>
                    <a:pt x="22" y="0"/>
                  </a:cubicBezTo>
                  <a:cubicBezTo>
                    <a:pt x="15" y="0"/>
                    <a:pt x="7" y="3"/>
                    <a:pt x="0" y="8"/>
                  </a:cubicBezTo>
                  <a:cubicBezTo>
                    <a:pt x="1" y="10"/>
                    <a:pt x="1" y="10"/>
                    <a:pt x="1" y="1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3" name="Freeform 1665"/>
            <p:cNvSpPr>
              <a:spLocks/>
            </p:cNvSpPr>
            <p:nvPr userDrawn="1"/>
          </p:nvSpPr>
          <p:spPr bwMode="auto">
            <a:xfrm>
              <a:off x="319" y="258"/>
              <a:ext cx="12" cy="22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5" y="5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3" y="6"/>
                </a:cxn>
                <a:cxn ang="0">
                  <a:pos x="5" y="11"/>
                </a:cxn>
                <a:cxn ang="0">
                  <a:pos x="7" y="10"/>
                </a:cxn>
              </a:cxnLst>
              <a:rect l="0" t="0" r="r" b="b"/>
              <a:pathLst>
                <a:path w="7" h="11">
                  <a:moveTo>
                    <a:pt x="7" y="10"/>
                  </a:moveTo>
                  <a:cubicBezTo>
                    <a:pt x="7" y="9"/>
                    <a:pt x="6" y="7"/>
                    <a:pt x="5" y="5"/>
                  </a:cubicBezTo>
                  <a:cubicBezTo>
                    <a:pt x="4" y="3"/>
                    <a:pt x="3" y="1"/>
                    <a:pt x="2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2" y="4"/>
                    <a:pt x="3" y="6"/>
                  </a:cubicBezTo>
                  <a:cubicBezTo>
                    <a:pt x="4" y="8"/>
                    <a:pt x="5" y="10"/>
                    <a:pt x="5" y="11"/>
                  </a:cubicBezTo>
                  <a:cubicBezTo>
                    <a:pt x="7" y="10"/>
                    <a:pt x="7" y="10"/>
                    <a:pt x="7" y="1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4" name="Freeform 1666"/>
            <p:cNvSpPr>
              <a:spLocks/>
            </p:cNvSpPr>
            <p:nvPr userDrawn="1"/>
          </p:nvSpPr>
          <p:spPr bwMode="auto">
            <a:xfrm>
              <a:off x="335" y="254"/>
              <a:ext cx="4" cy="20"/>
            </a:xfrm>
            <a:custGeom>
              <a:avLst/>
              <a:gdLst/>
              <a:ahLst/>
              <a:cxnLst>
                <a:cxn ang="0">
                  <a:pos x="3" y="11"/>
                </a:cxn>
                <a:cxn ang="0">
                  <a:pos x="3" y="2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11"/>
                </a:cxn>
                <a:cxn ang="0">
                  <a:pos x="3" y="11"/>
                </a:cxn>
              </a:cxnLst>
              <a:rect l="0" t="0" r="r" b="b"/>
              <a:pathLst>
                <a:path w="3" h="11">
                  <a:moveTo>
                    <a:pt x="3" y="11"/>
                  </a:moveTo>
                  <a:cubicBezTo>
                    <a:pt x="3" y="9"/>
                    <a:pt x="3" y="4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4"/>
                    <a:pt x="1" y="9"/>
                    <a:pt x="1" y="11"/>
                  </a:cubicBezTo>
                  <a:cubicBezTo>
                    <a:pt x="3" y="11"/>
                    <a:pt x="3" y="11"/>
                    <a:pt x="3" y="1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5" name="Freeform 1667"/>
            <p:cNvSpPr>
              <a:spLocks/>
            </p:cNvSpPr>
            <p:nvPr userDrawn="1"/>
          </p:nvSpPr>
          <p:spPr bwMode="auto">
            <a:xfrm>
              <a:off x="351" y="250"/>
              <a:ext cx="32" cy="26"/>
            </a:xfrm>
            <a:custGeom>
              <a:avLst/>
              <a:gdLst/>
              <a:ahLst/>
              <a:cxnLst>
                <a:cxn ang="0">
                  <a:pos x="2" y="13"/>
                </a:cxn>
                <a:cxn ang="0">
                  <a:pos x="9" y="4"/>
                </a:cxn>
                <a:cxn ang="0">
                  <a:pos x="14" y="2"/>
                </a:cxn>
                <a:cxn ang="0">
                  <a:pos x="15" y="3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0" y="12"/>
                </a:cxn>
                <a:cxn ang="0">
                  <a:pos x="2" y="13"/>
                </a:cxn>
              </a:cxnLst>
              <a:rect l="0" t="0" r="r" b="b"/>
              <a:pathLst>
                <a:path w="16" h="13">
                  <a:moveTo>
                    <a:pt x="2" y="13"/>
                  </a:moveTo>
                  <a:cubicBezTo>
                    <a:pt x="5" y="9"/>
                    <a:pt x="7" y="6"/>
                    <a:pt x="9" y="4"/>
                  </a:cubicBezTo>
                  <a:cubicBezTo>
                    <a:pt x="11" y="3"/>
                    <a:pt x="13" y="2"/>
                    <a:pt x="14" y="2"/>
                  </a:cubicBezTo>
                  <a:cubicBezTo>
                    <a:pt x="15" y="2"/>
                    <a:pt x="15" y="2"/>
                    <a:pt x="15" y="3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2" y="0"/>
                    <a:pt x="10" y="1"/>
                    <a:pt x="8" y="2"/>
                  </a:cubicBezTo>
                  <a:cubicBezTo>
                    <a:pt x="5" y="4"/>
                    <a:pt x="3" y="7"/>
                    <a:pt x="0" y="12"/>
                  </a:cubicBezTo>
                  <a:cubicBezTo>
                    <a:pt x="2" y="13"/>
                    <a:pt x="2" y="13"/>
                    <a:pt x="2" y="1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" name="Freeform 1668"/>
            <p:cNvSpPr>
              <a:spLocks/>
            </p:cNvSpPr>
            <p:nvPr userDrawn="1"/>
          </p:nvSpPr>
          <p:spPr bwMode="auto">
            <a:xfrm>
              <a:off x="343" y="248"/>
              <a:ext cx="12" cy="28"/>
            </a:xfrm>
            <a:custGeom>
              <a:avLst/>
              <a:gdLst/>
              <a:ahLst/>
              <a:cxnLst>
                <a:cxn ang="0">
                  <a:pos x="3" y="14"/>
                </a:cxn>
                <a:cxn ang="0">
                  <a:pos x="6" y="4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5"/>
                </a:cxn>
                <a:cxn ang="0">
                  <a:pos x="0" y="13"/>
                </a:cxn>
                <a:cxn ang="0">
                  <a:pos x="3" y="14"/>
                </a:cxn>
              </a:cxnLst>
              <a:rect l="0" t="0" r="r" b="b"/>
              <a:pathLst>
                <a:path w="7" h="14">
                  <a:moveTo>
                    <a:pt x="3" y="14"/>
                  </a:moveTo>
                  <a:cubicBezTo>
                    <a:pt x="4" y="8"/>
                    <a:pt x="5" y="6"/>
                    <a:pt x="6" y="4"/>
                  </a:cubicBezTo>
                  <a:cubicBezTo>
                    <a:pt x="6" y="4"/>
                    <a:pt x="6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4" y="2"/>
                    <a:pt x="4" y="3"/>
                    <a:pt x="3" y="5"/>
                  </a:cubicBezTo>
                  <a:cubicBezTo>
                    <a:pt x="2" y="6"/>
                    <a:pt x="1" y="9"/>
                    <a:pt x="0" y="13"/>
                  </a:cubicBezTo>
                  <a:cubicBezTo>
                    <a:pt x="3" y="14"/>
                    <a:pt x="3" y="14"/>
                    <a:pt x="3" y="1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7" name="Freeform 1669"/>
            <p:cNvSpPr>
              <a:spLocks/>
            </p:cNvSpPr>
            <p:nvPr userDrawn="1"/>
          </p:nvSpPr>
          <p:spPr bwMode="auto">
            <a:xfrm>
              <a:off x="319" y="306"/>
              <a:ext cx="16" cy="43"/>
            </a:xfrm>
            <a:custGeom>
              <a:avLst/>
              <a:gdLst/>
              <a:ahLst/>
              <a:cxnLst>
                <a:cxn ang="0">
                  <a:pos x="3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6" y="5"/>
                </a:cxn>
                <a:cxn ang="0">
                  <a:pos x="6" y="5"/>
                </a:cxn>
                <a:cxn ang="0">
                  <a:pos x="7" y="6"/>
                </a:cxn>
                <a:cxn ang="0">
                  <a:pos x="7" y="6"/>
                </a:cxn>
                <a:cxn ang="0">
                  <a:pos x="8" y="9"/>
                </a:cxn>
                <a:cxn ang="0">
                  <a:pos x="7" y="10"/>
                </a:cxn>
                <a:cxn ang="0">
                  <a:pos x="7" y="10"/>
                </a:cxn>
                <a:cxn ang="0">
                  <a:pos x="7" y="11"/>
                </a:cxn>
                <a:cxn ang="0">
                  <a:pos x="8" y="11"/>
                </a:cxn>
                <a:cxn ang="0">
                  <a:pos x="6" y="13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6" y="15"/>
                </a:cxn>
                <a:cxn ang="0">
                  <a:pos x="6" y="14"/>
                </a:cxn>
                <a:cxn ang="0">
                  <a:pos x="5" y="16"/>
                </a:cxn>
                <a:cxn ang="0">
                  <a:pos x="5" y="16"/>
                </a:cxn>
                <a:cxn ang="0">
                  <a:pos x="4" y="21"/>
                </a:cxn>
                <a:cxn ang="0">
                  <a:pos x="2" y="17"/>
                </a:cxn>
                <a:cxn ang="0">
                  <a:pos x="2" y="17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1" y="12"/>
                </a:cxn>
                <a:cxn ang="0">
                  <a:pos x="1" y="12"/>
                </a:cxn>
                <a:cxn ang="0">
                  <a:pos x="0" y="8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</a:cxnLst>
              <a:rect l="0" t="0" r="r" b="b"/>
              <a:pathLst>
                <a:path w="8" h="21">
                  <a:moveTo>
                    <a:pt x="3" y="1"/>
                  </a:moveTo>
                  <a:cubicBezTo>
                    <a:pt x="3" y="1"/>
                    <a:pt x="3" y="1"/>
                    <a:pt x="4" y="1"/>
                  </a:cubicBezTo>
                  <a:cubicBezTo>
                    <a:pt x="4" y="0"/>
                    <a:pt x="4" y="2"/>
                    <a:pt x="4" y="1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6" y="4"/>
                    <a:pt x="6" y="5"/>
                  </a:cubicBezTo>
                  <a:cubicBezTo>
                    <a:pt x="6" y="5"/>
                    <a:pt x="7" y="5"/>
                    <a:pt x="6" y="5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6" y="11"/>
                    <a:pt x="8" y="9"/>
                  </a:cubicBezTo>
                  <a:cubicBezTo>
                    <a:pt x="8" y="10"/>
                    <a:pt x="8" y="10"/>
                    <a:pt x="7" y="10"/>
                  </a:cubicBezTo>
                  <a:cubicBezTo>
                    <a:pt x="6" y="10"/>
                    <a:pt x="7" y="10"/>
                    <a:pt x="7" y="10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0"/>
                    <a:pt x="8" y="10"/>
                    <a:pt x="8" y="11"/>
                  </a:cubicBezTo>
                  <a:cubicBezTo>
                    <a:pt x="7" y="11"/>
                    <a:pt x="8" y="13"/>
                    <a:pt x="6" y="13"/>
                  </a:cubicBezTo>
                  <a:cubicBezTo>
                    <a:pt x="7" y="13"/>
                    <a:pt x="7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5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8"/>
                    <a:pt x="5" y="20"/>
                    <a:pt x="4" y="21"/>
                  </a:cubicBezTo>
                  <a:cubicBezTo>
                    <a:pt x="3" y="21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1" y="16"/>
                    <a:pt x="1" y="13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0"/>
                    <a:pt x="1" y="12"/>
                    <a:pt x="1" y="12"/>
                  </a:cubicBezTo>
                  <a:cubicBezTo>
                    <a:pt x="1" y="11"/>
                    <a:pt x="1" y="9"/>
                    <a:pt x="0" y="8"/>
                  </a:cubicBezTo>
                  <a:cubicBezTo>
                    <a:pt x="0" y="10"/>
                    <a:pt x="0" y="0"/>
                    <a:pt x="2" y="2"/>
                  </a:cubicBezTo>
                  <a:cubicBezTo>
                    <a:pt x="2" y="4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8" name="Freeform 1670"/>
            <p:cNvSpPr>
              <a:spLocks/>
            </p:cNvSpPr>
            <p:nvPr userDrawn="1"/>
          </p:nvSpPr>
          <p:spPr bwMode="auto">
            <a:xfrm>
              <a:off x="261" y="339"/>
              <a:ext cx="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9" name="Freeform 1671"/>
            <p:cNvSpPr>
              <a:spLocks/>
            </p:cNvSpPr>
            <p:nvPr userDrawn="1"/>
          </p:nvSpPr>
          <p:spPr bwMode="auto">
            <a:xfrm>
              <a:off x="261" y="341"/>
              <a:ext cx="3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0" name="Freeform 1672"/>
            <p:cNvSpPr>
              <a:spLocks/>
            </p:cNvSpPr>
            <p:nvPr userDrawn="1"/>
          </p:nvSpPr>
          <p:spPr bwMode="auto">
            <a:xfrm>
              <a:off x="465" y="35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1" name="Freeform 1673"/>
            <p:cNvSpPr>
              <a:spLocks/>
            </p:cNvSpPr>
            <p:nvPr userDrawn="1"/>
          </p:nvSpPr>
          <p:spPr bwMode="auto">
            <a:xfrm>
              <a:off x="457" y="337"/>
              <a:ext cx="10" cy="34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0" y="11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7"/>
                </a:cxn>
                <a:cxn ang="0">
                  <a:pos x="3" y="11"/>
                </a:cxn>
                <a:cxn ang="0">
                  <a:pos x="3" y="12"/>
                </a:cxn>
                <a:cxn ang="0">
                  <a:pos x="4" y="10"/>
                </a:cxn>
                <a:cxn ang="0">
                  <a:pos x="3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5" y="8"/>
                </a:cxn>
                <a:cxn ang="0">
                  <a:pos x="4" y="0"/>
                </a:cxn>
                <a:cxn ang="0">
                  <a:pos x="4" y="2"/>
                </a:cxn>
              </a:cxnLst>
              <a:rect l="0" t="0" r="r" b="b"/>
              <a:pathLst>
                <a:path w="5" h="17">
                  <a:moveTo>
                    <a:pt x="4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2"/>
                    <a:pt x="3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6"/>
                    <a:pt x="2" y="7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8"/>
                    <a:pt x="0" y="10"/>
                    <a:pt x="0" y="11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0" y="15"/>
                    <a:pt x="0" y="17"/>
                  </a:cubicBezTo>
                  <a:cubicBezTo>
                    <a:pt x="1" y="16"/>
                    <a:pt x="2" y="12"/>
                    <a:pt x="3" y="11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3" y="11"/>
                    <a:pt x="4" y="10"/>
                    <a:pt x="4" y="10"/>
                  </a:cubicBezTo>
                  <a:cubicBezTo>
                    <a:pt x="4" y="10"/>
                    <a:pt x="4" y="11"/>
                    <a:pt x="3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0"/>
                    <a:pt x="5" y="9"/>
                    <a:pt x="5" y="8"/>
                  </a:cubicBezTo>
                  <a:cubicBezTo>
                    <a:pt x="5" y="5"/>
                    <a:pt x="4" y="2"/>
                    <a:pt x="4" y="0"/>
                  </a:cubicBezTo>
                  <a:cubicBezTo>
                    <a:pt x="4" y="0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2" name="Freeform 1674"/>
            <p:cNvSpPr>
              <a:spLocks/>
            </p:cNvSpPr>
            <p:nvPr userDrawn="1"/>
          </p:nvSpPr>
          <p:spPr bwMode="auto">
            <a:xfrm>
              <a:off x="465" y="35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3" name="Freeform 1675"/>
            <p:cNvSpPr>
              <a:spLocks/>
            </p:cNvSpPr>
            <p:nvPr userDrawn="1"/>
          </p:nvSpPr>
          <p:spPr bwMode="auto">
            <a:xfrm>
              <a:off x="459" y="328"/>
              <a:ext cx="6" cy="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1" y="2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2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1" y="1"/>
                    <a:pt x="1" y="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4" name="Freeform 1676"/>
            <p:cNvSpPr>
              <a:spLocks/>
            </p:cNvSpPr>
            <p:nvPr userDrawn="1"/>
          </p:nvSpPr>
          <p:spPr bwMode="auto">
            <a:xfrm>
              <a:off x="459" y="328"/>
              <a:ext cx="6" cy="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5" name="Freeform 1677"/>
            <p:cNvSpPr>
              <a:spLocks/>
            </p:cNvSpPr>
            <p:nvPr userDrawn="1"/>
          </p:nvSpPr>
          <p:spPr bwMode="auto">
            <a:xfrm>
              <a:off x="295" y="304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6" name="Freeform 1678"/>
            <p:cNvSpPr>
              <a:spLocks noEditPoints="1"/>
            </p:cNvSpPr>
            <p:nvPr userDrawn="1"/>
          </p:nvSpPr>
          <p:spPr bwMode="auto">
            <a:xfrm>
              <a:off x="259" y="296"/>
              <a:ext cx="60" cy="105"/>
            </a:xfrm>
            <a:custGeom>
              <a:avLst/>
              <a:gdLst/>
              <a:ahLst/>
              <a:cxnLst>
                <a:cxn ang="0">
                  <a:pos x="30" y="26"/>
                </a:cxn>
                <a:cxn ang="0">
                  <a:pos x="28" y="25"/>
                </a:cxn>
                <a:cxn ang="0">
                  <a:pos x="28" y="22"/>
                </a:cxn>
                <a:cxn ang="0">
                  <a:pos x="27" y="20"/>
                </a:cxn>
                <a:cxn ang="0">
                  <a:pos x="24" y="19"/>
                </a:cxn>
                <a:cxn ang="0">
                  <a:pos x="20" y="16"/>
                </a:cxn>
                <a:cxn ang="0">
                  <a:pos x="20" y="20"/>
                </a:cxn>
                <a:cxn ang="0">
                  <a:pos x="16" y="22"/>
                </a:cxn>
                <a:cxn ang="0">
                  <a:pos x="16" y="15"/>
                </a:cxn>
                <a:cxn ang="0">
                  <a:pos x="18" y="14"/>
                </a:cxn>
                <a:cxn ang="0">
                  <a:pos x="20" y="14"/>
                </a:cxn>
                <a:cxn ang="0">
                  <a:pos x="23" y="15"/>
                </a:cxn>
                <a:cxn ang="0">
                  <a:pos x="25" y="11"/>
                </a:cxn>
                <a:cxn ang="0">
                  <a:pos x="23" y="8"/>
                </a:cxn>
                <a:cxn ang="0">
                  <a:pos x="19" y="6"/>
                </a:cxn>
                <a:cxn ang="0">
                  <a:pos x="21" y="2"/>
                </a:cxn>
                <a:cxn ang="0">
                  <a:pos x="18" y="1"/>
                </a:cxn>
                <a:cxn ang="0">
                  <a:pos x="17" y="8"/>
                </a:cxn>
                <a:cxn ang="0">
                  <a:pos x="16" y="8"/>
                </a:cxn>
                <a:cxn ang="0">
                  <a:pos x="14" y="8"/>
                </a:cxn>
                <a:cxn ang="0">
                  <a:pos x="13" y="5"/>
                </a:cxn>
                <a:cxn ang="0">
                  <a:pos x="11" y="6"/>
                </a:cxn>
                <a:cxn ang="0">
                  <a:pos x="10" y="9"/>
                </a:cxn>
                <a:cxn ang="0">
                  <a:pos x="12" y="10"/>
                </a:cxn>
                <a:cxn ang="0">
                  <a:pos x="9" y="8"/>
                </a:cxn>
                <a:cxn ang="0">
                  <a:pos x="7" y="7"/>
                </a:cxn>
                <a:cxn ang="0">
                  <a:pos x="1" y="21"/>
                </a:cxn>
                <a:cxn ang="0">
                  <a:pos x="1" y="22"/>
                </a:cxn>
                <a:cxn ang="0">
                  <a:pos x="1" y="27"/>
                </a:cxn>
                <a:cxn ang="0">
                  <a:pos x="1" y="36"/>
                </a:cxn>
                <a:cxn ang="0">
                  <a:pos x="2" y="40"/>
                </a:cxn>
                <a:cxn ang="0">
                  <a:pos x="4" y="42"/>
                </a:cxn>
                <a:cxn ang="0">
                  <a:pos x="3" y="38"/>
                </a:cxn>
                <a:cxn ang="0">
                  <a:pos x="6" y="44"/>
                </a:cxn>
                <a:cxn ang="0">
                  <a:pos x="16" y="49"/>
                </a:cxn>
                <a:cxn ang="0">
                  <a:pos x="18" y="51"/>
                </a:cxn>
                <a:cxn ang="0">
                  <a:pos x="20" y="51"/>
                </a:cxn>
                <a:cxn ang="0">
                  <a:pos x="19" y="50"/>
                </a:cxn>
                <a:cxn ang="0">
                  <a:pos x="14" y="46"/>
                </a:cxn>
                <a:cxn ang="0">
                  <a:pos x="12" y="46"/>
                </a:cxn>
                <a:cxn ang="0">
                  <a:pos x="10" y="40"/>
                </a:cxn>
                <a:cxn ang="0">
                  <a:pos x="13" y="40"/>
                </a:cxn>
                <a:cxn ang="0">
                  <a:pos x="14" y="39"/>
                </a:cxn>
                <a:cxn ang="0">
                  <a:pos x="16" y="41"/>
                </a:cxn>
                <a:cxn ang="0">
                  <a:pos x="19" y="36"/>
                </a:cxn>
                <a:cxn ang="0">
                  <a:pos x="19" y="35"/>
                </a:cxn>
                <a:cxn ang="0">
                  <a:pos x="19" y="35"/>
                </a:cxn>
                <a:cxn ang="0">
                  <a:pos x="20" y="33"/>
                </a:cxn>
                <a:cxn ang="0">
                  <a:pos x="22" y="32"/>
                </a:cxn>
                <a:cxn ang="0">
                  <a:pos x="22" y="31"/>
                </a:cxn>
                <a:cxn ang="0">
                  <a:pos x="25" y="29"/>
                </a:cxn>
                <a:cxn ang="0">
                  <a:pos x="27" y="28"/>
                </a:cxn>
                <a:cxn ang="0">
                  <a:pos x="24" y="27"/>
                </a:cxn>
                <a:cxn ang="0">
                  <a:pos x="28" y="24"/>
                </a:cxn>
                <a:cxn ang="0">
                  <a:pos x="29" y="28"/>
                </a:cxn>
                <a:cxn ang="0">
                  <a:pos x="30" y="28"/>
                </a:cxn>
                <a:cxn ang="0">
                  <a:pos x="21" y="9"/>
                </a:cxn>
                <a:cxn ang="0">
                  <a:pos x="19" y="13"/>
                </a:cxn>
                <a:cxn ang="0">
                  <a:pos x="20" y="10"/>
                </a:cxn>
                <a:cxn ang="0">
                  <a:pos x="18" y="11"/>
                </a:cxn>
              </a:cxnLst>
              <a:rect l="0" t="0" r="r" b="b"/>
              <a:pathLst>
                <a:path w="30" h="52">
                  <a:moveTo>
                    <a:pt x="30" y="27"/>
                  </a:moveTo>
                  <a:cubicBezTo>
                    <a:pt x="30" y="27"/>
                    <a:pt x="30" y="27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6" y="19"/>
                    <a:pt x="26" y="18"/>
                    <a:pt x="26" y="17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5" y="18"/>
                    <a:pt x="25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3" y="18"/>
                    <a:pt x="23" y="17"/>
                    <a:pt x="24" y="17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1" y="16"/>
                    <a:pt x="21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0" y="18"/>
                    <a:pt x="20" y="18"/>
                    <a:pt x="20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0" y="21"/>
                    <a:pt x="20" y="22"/>
                    <a:pt x="18" y="23"/>
                  </a:cubicBezTo>
                  <a:cubicBezTo>
                    <a:pt x="19" y="23"/>
                    <a:pt x="19" y="24"/>
                    <a:pt x="19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3"/>
                    <a:pt x="17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5" y="22"/>
                    <a:pt x="15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0"/>
                    <a:pt x="14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8"/>
                    <a:pt x="14" y="17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5"/>
                    <a:pt x="16" y="15"/>
                    <a:pt x="16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4"/>
                    <a:pt x="18" y="13"/>
                    <a:pt x="18" y="12"/>
                  </a:cubicBezTo>
                  <a:cubicBezTo>
                    <a:pt x="18" y="13"/>
                    <a:pt x="18" y="13"/>
                    <a:pt x="18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1" y="14"/>
                    <a:pt x="21" y="14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5"/>
                    <a:pt x="22" y="16"/>
                    <a:pt x="23" y="16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22" y="15"/>
                    <a:pt x="22" y="14"/>
                    <a:pt x="22" y="14"/>
                  </a:cubicBezTo>
                  <a:cubicBezTo>
                    <a:pt x="22" y="14"/>
                    <a:pt x="23" y="15"/>
                    <a:pt x="23" y="15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3" y="13"/>
                    <a:pt x="23" y="12"/>
                    <a:pt x="23" y="11"/>
                  </a:cubicBezTo>
                  <a:cubicBezTo>
                    <a:pt x="23" y="12"/>
                    <a:pt x="23" y="12"/>
                    <a:pt x="24" y="12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5" y="11"/>
                    <a:pt x="24" y="10"/>
                    <a:pt x="24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7"/>
                    <a:pt x="23" y="6"/>
                    <a:pt x="22" y="6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0" y="6"/>
                    <a:pt x="20" y="6"/>
                  </a:cubicBezTo>
                  <a:cubicBezTo>
                    <a:pt x="20" y="5"/>
                    <a:pt x="20" y="4"/>
                    <a:pt x="20" y="4"/>
                  </a:cubicBezTo>
                  <a:cubicBezTo>
                    <a:pt x="19" y="4"/>
                    <a:pt x="19" y="5"/>
                    <a:pt x="19" y="6"/>
                  </a:cubicBezTo>
                  <a:cubicBezTo>
                    <a:pt x="18" y="5"/>
                    <a:pt x="19" y="4"/>
                    <a:pt x="20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1" y="3"/>
                    <a:pt x="21" y="2"/>
                    <a:pt x="21" y="2"/>
                  </a:cubicBezTo>
                  <a:cubicBezTo>
                    <a:pt x="21" y="1"/>
                    <a:pt x="20" y="1"/>
                    <a:pt x="20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9" y="1"/>
                    <a:pt x="18" y="2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4"/>
                    <a:pt x="17" y="5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6" y="7"/>
                    <a:pt x="16" y="8"/>
                    <a:pt x="17" y="8"/>
                  </a:cubicBezTo>
                  <a:cubicBezTo>
                    <a:pt x="16" y="9"/>
                    <a:pt x="16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8"/>
                    <a:pt x="16" y="8"/>
                  </a:cubicBezTo>
                  <a:cubicBezTo>
                    <a:pt x="15" y="8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10"/>
                    <a:pt x="15" y="10"/>
                    <a:pt x="14" y="10"/>
                  </a:cubicBezTo>
                  <a:cubicBezTo>
                    <a:pt x="14" y="11"/>
                    <a:pt x="13" y="10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3" y="7"/>
                    <a:pt x="13" y="7"/>
                  </a:cubicBezTo>
                  <a:cubicBezTo>
                    <a:pt x="14" y="6"/>
                    <a:pt x="14" y="5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5"/>
                    <a:pt x="11" y="5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9"/>
                    <a:pt x="12" y="9"/>
                    <a:pt x="12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9"/>
                    <a:pt x="10" y="9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7"/>
                    <a:pt x="8" y="7"/>
                    <a:pt x="9" y="6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3" y="11"/>
                    <a:pt x="2" y="16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4"/>
                    <a:pt x="1" y="25"/>
                    <a:pt x="1" y="26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2" y="27"/>
                    <a:pt x="2" y="27"/>
                    <a:pt x="1" y="28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8"/>
                    <a:pt x="1" y="28"/>
                    <a:pt x="1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30"/>
                    <a:pt x="0" y="30"/>
                  </a:cubicBezTo>
                  <a:cubicBezTo>
                    <a:pt x="0" y="32"/>
                    <a:pt x="1" y="34"/>
                    <a:pt x="1" y="36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1" y="37"/>
                    <a:pt x="2" y="38"/>
                    <a:pt x="2" y="38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40"/>
                    <a:pt x="2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3" y="41"/>
                    <a:pt x="3" y="41"/>
                    <a:pt x="3" y="42"/>
                  </a:cubicBezTo>
                  <a:cubicBezTo>
                    <a:pt x="4" y="42"/>
                    <a:pt x="4" y="43"/>
                    <a:pt x="4" y="43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3" y="41"/>
                    <a:pt x="2" y="39"/>
                    <a:pt x="2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9"/>
                    <a:pt x="3" y="40"/>
                    <a:pt x="4" y="4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5" y="42"/>
                    <a:pt x="6" y="43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5"/>
                    <a:pt x="7" y="45"/>
                    <a:pt x="8" y="46"/>
                  </a:cubicBezTo>
                  <a:cubicBezTo>
                    <a:pt x="9" y="46"/>
                    <a:pt x="10" y="47"/>
                    <a:pt x="11" y="47"/>
                  </a:cubicBezTo>
                  <a:cubicBezTo>
                    <a:pt x="12" y="46"/>
                    <a:pt x="14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9"/>
                    <a:pt x="16" y="49"/>
                    <a:pt x="16" y="49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8" y="50"/>
                    <a:pt x="18" y="50"/>
                    <a:pt x="18" y="50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21" y="50"/>
                    <a:pt x="20" y="50"/>
                    <a:pt x="20" y="50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8" y="50"/>
                    <a:pt x="18" y="50"/>
                    <a:pt x="18" y="50"/>
                  </a:cubicBezTo>
                  <a:cubicBezTo>
                    <a:pt x="18" y="50"/>
                    <a:pt x="18" y="50"/>
                    <a:pt x="17" y="49"/>
                  </a:cubicBezTo>
                  <a:cubicBezTo>
                    <a:pt x="17" y="49"/>
                    <a:pt x="17" y="48"/>
                    <a:pt x="17" y="47"/>
                  </a:cubicBezTo>
                  <a:cubicBezTo>
                    <a:pt x="16" y="47"/>
                    <a:pt x="15" y="47"/>
                    <a:pt x="14" y="47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4" y="47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5"/>
                    <a:pt x="15" y="45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4" y="44"/>
                    <a:pt x="14" y="44"/>
                    <a:pt x="13" y="44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1" y="46"/>
                  </a:cubicBezTo>
                  <a:cubicBezTo>
                    <a:pt x="10" y="45"/>
                    <a:pt x="10" y="45"/>
                    <a:pt x="10" y="44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9" y="43"/>
                    <a:pt x="9" y="41"/>
                    <a:pt x="10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1" y="40"/>
                    <a:pt x="11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7" y="41"/>
                    <a:pt x="17" y="42"/>
                    <a:pt x="17" y="42"/>
                  </a:cubicBezTo>
                  <a:cubicBezTo>
                    <a:pt x="19" y="41"/>
                    <a:pt x="17" y="40"/>
                    <a:pt x="17" y="39"/>
                  </a:cubicBezTo>
                  <a:cubicBezTo>
                    <a:pt x="17" y="38"/>
                    <a:pt x="18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19" y="36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1" y="33"/>
                    <a:pt x="21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5" y="29"/>
                    <a:pt x="25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6" y="30"/>
                    <a:pt x="26" y="29"/>
                    <a:pt x="27" y="29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6" y="29"/>
                    <a:pt x="26" y="29"/>
                    <a:pt x="25" y="29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4" y="26"/>
                    <a:pt x="23" y="28"/>
                    <a:pt x="22" y="28"/>
                  </a:cubicBezTo>
                  <a:cubicBezTo>
                    <a:pt x="22" y="28"/>
                    <a:pt x="23" y="27"/>
                    <a:pt x="23" y="26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4" y="25"/>
                    <a:pt x="26" y="26"/>
                    <a:pt x="27" y="2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5"/>
                    <a:pt x="28" y="26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8" y="27"/>
                    <a:pt x="28" y="27"/>
                    <a:pt x="29" y="2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7"/>
                    <a:pt x="30" y="27"/>
                    <a:pt x="30" y="27"/>
                  </a:cubicBezTo>
                  <a:close/>
                  <a:moveTo>
                    <a:pt x="20" y="10"/>
                  </a:move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1" y="11"/>
                    <a:pt x="21" y="12"/>
                    <a:pt x="20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0" y="12"/>
                    <a:pt x="20" y="11"/>
                    <a:pt x="20" y="10"/>
                  </a:cubicBezTo>
                  <a:close/>
                  <a:moveTo>
                    <a:pt x="18" y="8"/>
                  </a:move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9" y="8"/>
                    <a:pt x="19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9"/>
                    <a:pt x="19" y="9"/>
                    <a:pt x="19" y="10"/>
                  </a:cubicBezTo>
                  <a:cubicBezTo>
                    <a:pt x="19" y="10"/>
                    <a:pt x="18" y="10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0"/>
                    <a:pt x="18" y="9"/>
                    <a:pt x="18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9"/>
                    <a:pt x="17" y="8"/>
                    <a:pt x="17" y="8"/>
                  </a:cubicBezTo>
                  <a:lnTo>
                    <a:pt x="18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7" name="Freeform 1679"/>
            <p:cNvSpPr>
              <a:spLocks/>
            </p:cNvSpPr>
            <p:nvPr userDrawn="1"/>
          </p:nvSpPr>
          <p:spPr bwMode="auto">
            <a:xfrm>
              <a:off x="291" y="302"/>
              <a:ext cx="4" cy="4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lnTo>
                    <a:pt x="2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58" name="Rectangle 1680"/>
          <p:cNvSpPr>
            <a:spLocks noChangeArrowheads="1"/>
          </p:cNvSpPr>
          <p:nvPr userDrawn="1"/>
        </p:nvSpPr>
        <p:spPr bwMode="auto">
          <a:xfrm>
            <a:off x="0" y="6669091"/>
            <a:ext cx="9906000" cy="200025"/>
          </a:xfrm>
          <a:prstGeom prst="rect">
            <a:avLst/>
          </a:prstGeom>
          <a:solidFill>
            <a:srgbClr val="0078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4" name="Group 1684"/>
          <p:cNvGrpSpPr>
            <a:grpSpLocks/>
          </p:cNvGrpSpPr>
          <p:nvPr userDrawn="1"/>
        </p:nvGrpSpPr>
        <p:grpSpPr bwMode="auto">
          <a:xfrm flipH="1">
            <a:off x="6908404" y="6350"/>
            <a:ext cx="2997596" cy="2501900"/>
            <a:chOff x="0" y="2744"/>
            <a:chExt cx="1740" cy="1576"/>
          </a:xfrm>
        </p:grpSpPr>
        <p:sp>
          <p:nvSpPr>
            <p:cNvPr id="260" name="Freeform 1685"/>
            <p:cNvSpPr>
              <a:spLocks/>
            </p:cNvSpPr>
            <p:nvPr userDrawn="1"/>
          </p:nvSpPr>
          <p:spPr bwMode="auto">
            <a:xfrm>
              <a:off x="648" y="2744"/>
              <a:ext cx="1092" cy="1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1" y="176"/>
                </a:cxn>
              </a:cxnLst>
              <a:rect l="0" t="0" r="r" b="b"/>
              <a:pathLst>
                <a:path w="181" h="176">
                  <a:moveTo>
                    <a:pt x="0" y="0"/>
                  </a:moveTo>
                  <a:cubicBezTo>
                    <a:pt x="81" y="32"/>
                    <a:pt x="147" y="96"/>
                    <a:pt x="181" y="176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61" name="Freeform 1686"/>
            <p:cNvSpPr>
              <a:spLocks noEditPoints="1"/>
            </p:cNvSpPr>
            <p:nvPr userDrawn="1"/>
          </p:nvSpPr>
          <p:spPr bwMode="auto">
            <a:xfrm>
              <a:off x="0" y="2744"/>
              <a:ext cx="1401" cy="157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13" y="176"/>
                </a:cxn>
                <a:cxn ang="0">
                  <a:pos x="168" y="0"/>
                </a:cxn>
                <a:cxn ang="0">
                  <a:pos x="254" y="175"/>
                </a:cxn>
              </a:cxnLst>
              <a:rect l="0" t="0" r="r" b="b"/>
              <a:pathLst>
                <a:path w="254" h="176">
                  <a:moveTo>
                    <a:pt x="0" y="12"/>
                  </a:moveTo>
                  <a:cubicBezTo>
                    <a:pt x="94" y="31"/>
                    <a:pt x="172" y="93"/>
                    <a:pt x="213" y="176"/>
                  </a:cubicBezTo>
                  <a:moveTo>
                    <a:pt x="168" y="0"/>
                  </a:moveTo>
                  <a:cubicBezTo>
                    <a:pt x="210" y="50"/>
                    <a:pt x="240" y="110"/>
                    <a:pt x="254" y="175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62" name="Rectangle 1034"/>
          <p:cNvSpPr>
            <a:spLocks noChangeArrowheads="1"/>
          </p:cNvSpPr>
          <p:nvPr userDrawn="1"/>
        </p:nvSpPr>
        <p:spPr bwMode="auto">
          <a:xfrm>
            <a:off x="256250" y="-9523"/>
            <a:ext cx="9654910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3" name="Line 1086"/>
          <p:cNvSpPr>
            <a:spLocks noChangeShapeType="1"/>
          </p:cNvSpPr>
          <p:nvPr userDrawn="1"/>
        </p:nvSpPr>
        <p:spPr bwMode="auto">
          <a:xfrm>
            <a:off x="524539" y="617541"/>
            <a:ext cx="1719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4" name="Line 1087"/>
          <p:cNvSpPr>
            <a:spLocks noChangeShapeType="1"/>
          </p:cNvSpPr>
          <p:nvPr userDrawn="1"/>
        </p:nvSpPr>
        <p:spPr bwMode="auto">
          <a:xfrm>
            <a:off x="524539" y="617541"/>
            <a:ext cx="1719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5" name="Rectangle 1088"/>
          <p:cNvSpPr>
            <a:spLocks noChangeArrowheads="1"/>
          </p:cNvSpPr>
          <p:nvPr userDrawn="1"/>
        </p:nvSpPr>
        <p:spPr bwMode="auto">
          <a:xfrm>
            <a:off x="524539" y="617541"/>
            <a:ext cx="1719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" name="Rectangle 1089"/>
          <p:cNvSpPr>
            <a:spLocks noChangeArrowheads="1"/>
          </p:cNvSpPr>
          <p:nvPr userDrawn="1"/>
        </p:nvSpPr>
        <p:spPr bwMode="auto">
          <a:xfrm>
            <a:off x="524539" y="617541"/>
            <a:ext cx="1719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7" name="Freeform 1098"/>
          <p:cNvSpPr>
            <a:spLocks/>
          </p:cNvSpPr>
          <p:nvPr userDrawn="1"/>
        </p:nvSpPr>
        <p:spPr bwMode="auto">
          <a:xfrm>
            <a:off x="527978" y="617541"/>
            <a:ext cx="344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8" name="Freeform 1115"/>
          <p:cNvSpPr>
            <a:spLocks/>
          </p:cNvSpPr>
          <p:nvPr userDrawn="1"/>
        </p:nvSpPr>
        <p:spPr bwMode="auto">
          <a:xfrm>
            <a:off x="497022" y="473075"/>
            <a:ext cx="3440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9" name="Freeform 1120"/>
          <p:cNvSpPr>
            <a:spLocks/>
          </p:cNvSpPr>
          <p:nvPr userDrawn="1"/>
        </p:nvSpPr>
        <p:spPr bwMode="auto">
          <a:xfrm>
            <a:off x="497022" y="463553"/>
            <a:ext cx="3440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0" name="Freeform 1134"/>
          <p:cNvSpPr>
            <a:spLocks/>
          </p:cNvSpPr>
          <p:nvPr userDrawn="1"/>
        </p:nvSpPr>
        <p:spPr bwMode="auto">
          <a:xfrm>
            <a:off x="761870" y="514350"/>
            <a:ext cx="3440" cy="6350"/>
          </a:xfrm>
          <a:custGeom>
            <a:avLst/>
            <a:gdLst/>
            <a:ahLst/>
            <a:cxnLst>
              <a:cxn ang="0">
                <a:pos x="2" y="4"/>
              </a:cxn>
              <a:cxn ang="0">
                <a:pos x="2" y="4"/>
              </a:cxn>
              <a:cxn ang="0">
                <a:pos x="2" y="4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4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2" y="4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1" name="Freeform 1141"/>
          <p:cNvSpPr>
            <a:spLocks/>
          </p:cNvSpPr>
          <p:nvPr userDrawn="1"/>
        </p:nvSpPr>
        <p:spPr bwMode="auto">
          <a:xfrm>
            <a:off x="765310" y="479425"/>
            <a:ext cx="1719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0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4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4"/>
              </a:cxn>
            </a:cxnLst>
            <a:rect l="0" t="0" r="r" b="b"/>
            <a:pathLst>
              <a:path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2" name="Freeform 1148"/>
          <p:cNvSpPr>
            <a:spLocks/>
          </p:cNvSpPr>
          <p:nvPr userDrawn="1"/>
        </p:nvSpPr>
        <p:spPr bwMode="auto">
          <a:xfrm>
            <a:off x="751551" y="460376"/>
            <a:ext cx="3440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3" name="Freeform 1150"/>
          <p:cNvSpPr>
            <a:spLocks/>
          </p:cNvSpPr>
          <p:nvPr userDrawn="1"/>
        </p:nvSpPr>
        <p:spPr bwMode="auto">
          <a:xfrm>
            <a:off x="741233" y="447677"/>
            <a:ext cx="1719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4" name="Freeform 1152"/>
          <p:cNvSpPr>
            <a:spLocks/>
          </p:cNvSpPr>
          <p:nvPr userDrawn="1"/>
        </p:nvSpPr>
        <p:spPr bwMode="auto">
          <a:xfrm>
            <a:off x="741231" y="447677"/>
            <a:ext cx="3440" cy="31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5" name="Freeform 1154"/>
          <p:cNvSpPr>
            <a:spLocks/>
          </p:cNvSpPr>
          <p:nvPr userDrawn="1"/>
        </p:nvSpPr>
        <p:spPr bwMode="auto">
          <a:xfrm>
            <a:off x="720595" y="434975"/>
            <a:ext cx="3440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6" name="Freeform 1156"/>
          <p:cNvSpPr>
            <a:spLocks/>
          </p:cNvSpPr>
          <p:nvPr userDrawn="1"/>
        </p:nvSpPr>
        <p:spPr bwMode="auto">
          <a:xfrm>
            <a:off x="720595" y="431801"/>
            <a:ext cx="3440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7" name="Freeform 1163"/>
          <p:cNvSpPr>
            <a:spLocks/>
          </p:cNvSpPr>
          <p:nvPr userDrawn="1"/>
        </p:nvSpPr>
        <p:spPr bwMode="auto">
          <a:xfrm>
            <a:off x="662120" y="415928"/>
            <a:ext cx="6879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2" y="2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8" name="Freeform 1172"/>
          <p:cNvSpPr>
            <a:spLocks/>
          </p:cNvSpPr>
          <p:nvPr userDrawn="1"/>
        </p:nvSpPr>
        <p:spPr bwMode="auto">
          <a:xfrm>
            <a:off x="631164" y="476253"/>
            <a:ext cx="3440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9" name="Freeform 1177"/>
          <p:cNvSpPr>
            <a:spLocks/>
          </p:cNvSpPr>
          <p:nvPr userDrawn="1"/>
        </p:nvSpPr>
        <p:spPr bwMode="auto">
          <a:xfrm>
            <a:off x="603649" y="534991"/>
            <a:ext cx="3440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0" name="Freeform 1180"/>
          <p:cNvSpPr>
            <a:spLocks/>
          </p:cNvSpPr>
          <p:nvPr userDrawn="1"/>
        </p:nvSpPr>
        <p:spPr bwMode="auto">
          <a:xfrm>
            <a:off x="607087" y="530228"/>
            <a:ext cx="3440" cy="47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2" y="3"/>
              </a:cxn>
              <a:cxn ang="0">
                <a:pos x="2" y="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2" y="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1" name="Line 1187"/>
          <p:cNvSpPr>
            <a:spLocks noChangeShapeType="1"/>
          </p:cNvSpPr>
          <p:nvPr userDrawn="1"/>
        </p:nvSpPr>
        <p:spPr bwMode="auto">
          <a:xfrm>
            <a:off x="617408" y="520700"/>
            <a:ext cx="1719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2" name="Line 1188"/>
          <p:cNvSpPr>
            <a:spLocks noChangeShapeType="1"/>
          </p:cNvSpPr>
          <p:nvPr userDrawn="1"/>
        </p:nvSpPr>
        <p:spPr bwMode="auto">
          <a:xfrm>
            <a:off x="617408" y="520700"/>
            <a:ext cx="1719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3" name="Freeform 1208"/>
          <p:cNvSpPr>
            <a:spLocks/>
          </p:cNvSpPr>
          <p:nvPr userDrawn="1"/>
        </p:nvSpPr>
        <p:spPr bwMode="auto">
          <a:xfrm>
            <a:off x="644924" y="557216"/>
            <a:ext cx="1719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4" name="Freeform 1210"/>
          <p:cNvSpPr>
            <a:spLocks/>
          </p:cNvSpPr>
          <p:nvPr userDrawn="1"/>
        </p:nvSpPr>
        <p:spPr bwMode="auto">
          <a:xfrm>
            <a:off x="644924" y="557216"/>
            <a:ext cx="3440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5" name="Freeform 1214"/>
          <p:cNvSpPr>
            <a:spLocks/>
          </p:cNvSpPr>
          <p:nvPr userDrawn="1"/>
        </p:nvSpPr>
        <p:spPr bwMode="auto">
          <a:xfrm>
            <a:off x="644924" y="557216"/>
            <a:ext cx="3440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6" name="Rectangle 1215"/>
          <p:cNvSpPr>
            <a:spLocks noChangeArrowheads="1"/>
          </p:cNvSpPr>
          <p:nvPr userDrawn="1"/>
        </p:nvSpPr>
        <p:spPr bwMode="auto">
          <a:xfrm>
            <a:off x="644924" y="627066"/>
            <a:ext cx="1719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7" name="Freeform 1217"/>
          <p:cNvSpPr>
            <a:spLocks/>
          </p:cNvSpPr>
          <p:nvPr userDrawn="1"/>
        </p:nvSpPr>
        <p:spPr bwMode="auto">
          <a:xfrm>
            <a:off x="644924" y="627066"/>
            <a:ext cx="1719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8" name="Freeform 1219"/>
          <p:cNvSpPr>
            <a:spLocks/>
          </p:cNvSpPr>
          <p:nvPr userDrawn="1"/>
        </p:nvSpPr>
        <p:spPr bwMode="auto">
          <a:xfrm>
            <a:off x="792826" y="541341"/>
            <a:ext cx="1719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9" name="Freeform 1221"/>
          <p:cNvSpPr>
            <a:spLocks/>
          </p:cNvSpPr>
          <p:nvPr userDrawn="1"/>
        </p:nvSpPr>
        <p:spPr bwMode="auto">
          <a:xfrm>
            <a:off x="792826" y="541341"/>
            <a:ext cx="3440" cy="31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0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0" name="Freeform 1234"/>
          <p:cNvSpPr>
            <a:spLocks/>
          </p:cNvSpPr>
          <p:nvPr userDrawn="1"/>
        </p:nvSpPr>
        <p:spPr bwMode="auto">
          <a:xfrm>
            <a:off x="782506" y="550866"/>
            <a:ext cx="344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1" name="Line 1237"/>
          <p:cNvSpPr>
            <a:spLocks noChangeShapeType="1"/>
          </p:cNvSpPr>
          <p:nvPr userDrawn="1"/>
        </p:nvSpPr>
        <p:spPr bwMode="auto">
          <a:xfrm>
            <a:off x="789387" y="544516"/>
            <a:ext cx="1719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2" name="Line 1238"/>
          <p:cNvSpPr>
            <a:spLocks noChangeShapeType="1"/>
          </p:cNvSpPr>
          <p:nvPr userDrawn="1"/>
        </p:nvSpPr>
        <p:spPr bwMode="auto">
          <a:xfrm>
            <a:off x="789387" y="544516"/>
            <a:ext cx="1719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3" name="Freeform 1240"/>
          <p:cNvSpPr>
            <a:spLocks/>
          </p:cNvSpPr>
          <p:nvPr userDrawn="1"/>
        </p:nvSpPr>
        <p:spPr bwMode="auto">
          <a:xfrm>
            <a:off x="789387" y="541341"/>
            <a:ext cx="1719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4" name="Freeform 1243"/>
          <p:cNvSpPr>
            <a:spLocks/>
          </p:cNvSpPr>
          <p:nvPr userDrawn="1"/>
        </p:nvSpPr>
        <p:spPr bwMode="auto">
          <a:xfrm>
            <a:off x="789385" y="538166"/>
            <a:ext cx="3440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5" name="Freeform 1246"/>
          <p:cNvSpPr>
            <a:spLocks/>
          </p:cNvSpPr>
          <p:nvPr userDrawn="1"/>
        </p:nvSpPr>
        <p:spPr bwMode="auto">
          <a:xfrm>
            <a:off x="785947" y="547691"/>
            <a:ext cx="3440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6" name="Freeform 1250"/>
          <p:cNvSpPr>
            <a:spLocks/>
          </p:cNvSpPr>
          <p:nvPr userDrawn="1"/>
        </p:nvSpPr>
        <p:spPr bwMode="auto">
          <a:xfrm>
            <a:off x="792826" y="530225"/>
            <a:ext cx="3440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7" name="Freeform 1252"/>
          <p:cNvSpPr>
            <a:spLocks/>
          </p:cNvSpPr>
          <p:nvPr userDrawn="1"/>
        </p:nvSpPr>
        <p:spPr bwMode="auto">
          <a:xfrm>
            <a:off x="792826" y="527050"/>
            <a:ext cx="3440" cy="7938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5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5"/>
              </a:cxn>
              <a:cxn ang="0">
                <a:pos x="2" y="2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8" name="Freeform 1255"/>
          <p:cNvSpPr>
            <a:spLocks/>
          </p:cNvSpPr>
          <p:nvPr userDrawn="1"/>
        </p:nvSpPr>
        <p:spPr bwMode="auto">
          <a:xfrm>
            <a:off x="772187" y="550866"/>
            <a:ext cx="344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9" name="Rectangle 1256"/>
          <p:cNvSpPr>
            <a:spLocks noChangeArrowheads="1"/>
          </p:cNvSpPr>
          <p:nvPr userDrawn="1"/>
        </p:nvSpPr>
        <p:spPr bwMode="auto">
          <a:xfrm>
            <a:off x="782508" y="550866"/>
            <a:ext cx="1719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0" name="Freeform 1258"/>
          <p:cNvSpPr>
            <a:spLocks/>
          </p:cNvSpPr>
          <p:nvPr userDrawn="1"/>
        </p:nvSpPr>
        <p:spPr bwMode="auto">
          <a:xfrm>
            <a:off x="782508" y="550866"/>
            <a:ext cx="1719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1" name="Freeform 1266"/>
          <p:cNvSpPr>
            <a:spLocks/>
          </p:cNvSpPr>
          <p:nvPr userDrawn="1"/>
        </p:nvSpPr>
        <p:spPr bwMode="auto">
          <a:xfrm>
            <a:off x="789387" y="534991"/>
            <a:ext cx="1719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2" name="Freeform 1269"/>
          <p:cNvSpPr>
            <a:spLocks/>
          </p:cNvSpPr>
          <p:nvPr userDrawn="1"/>
        </p:nvSpPr>
        <p:spPr bwMode="auto">
          <a:xfrm>
            <a:off x="789385" y="530228"/>
            <a:ext cx="3440" cy="47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3" name="Line 1270"/>
          <p:cNvSpPr>
            <a:spLocks noChangeShapeType="1"/>
          </p:cNvSpPr>
          <p:nvPr userDrawn="1"/>
        </p:nvSpPr>
        <p:spPr bwMode="auto">
          <a:xfrm>
            <a:off x="789387" y="530225"/>
            <a:ext cx="1719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4" name="Line 1271"/>
          <p:cNvSpPr>
            <a:spLocks noChangeShapeType="1"/>
          </p:cNvSpPr>
          <p:nvPr userDrawn="1"/>
        </p:nvSpPr>
        <p:spPr bwMode="auto">
          <a:xfrm>
            <a:off x="789387" y="530225"/>
            <a:ext cx="1719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5" name="Rectangle 1272"/>
          <p:cNvSpPr>
            <a:spLocks noChangeArrowheads="1"/>
          </p:cNvSpPr>
          <p:nvPr userDrawn="1"/>
        </p:nvSpPr>
        <p:spPr bwMode="auto">
          <a:xfrm>
            <a:off x="789387" y="530225"/>
            <a:ext cx="1719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6" name="Rectangle 1273"/>
          <p:cNvSpPr>
            <a:spLocks noChangeArrowheads="1"/>
          </p:cNvSpPr>
          <p:nvPr userDrawn="1"/>
        </p:nvSpPr>
        <p:spPr bwMode="auto">
          <a:xfrm>
            <a:off x="789387" y="530225"/>
            <a:ext cx="1719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7" name="Line 1274"/>
          <p:cNvSpPr>
            <a:spLocks noChangeShapeType="1"/>
          </p:cNvSpPr>
          <p:nvPr userDrawn="1"/>
        </p:nvSpPr>
        <p:spPr bwMode="auto">
          <a:xfrm>
            <a:off x="789387" y="527050"/>
            <a:ext cx="1719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8" name="Line 1275"/>
          <p:cNvSpPr>
            <a:spLocks noChangeShapeType="1"/>
          </p:cNvSpPr>
          <p:nvPr userDrawn="1"/>
        </p:nvSpPr>
        <p:spPr bwMode="auto">
          <a:xfrm>
            <a:off x="789387" y="527050"/>
            <a:ext cx="1719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9" name="Freeform 1277"/>
          <p:cNvSpPr>
            <a:spLocks/>
          </p:cNvSpPr>
          <p:nvPr userDrawn="1"/>
        </p:nvSpPr>
        <p:spPr bwMode="auto">
          <a:xfrm>
            <a:off x="789387" y="523877"/>
            <a:ext cx="1719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0" name="Freeform 1287"/>
          <p:cNvSpPr>
            <a:spLocks/>
          </p:cNvSpPr>
          <p:nvPr userDrawn="1"/>
        </p:nvSpPr>
        <p:spPr bwMode="auto">
          <a:xfrm>
            <a:off x="779068" y="514350"/>
            <a:ext cx="3440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1" name="Freeform 1290"/>
          <p:cNvSpPr>
            <a:spLocks/>
          </p:cNvSpPr>
          <p:nvPr userDrawn="1"/>
        </p:nvSpPr>
        <p:spPr bwMode="auto">
          <a:xfrm>
            <a:off x="779068" y="517527"/>
            <a:ext cx="3440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2" name="Rectangle 1335"/>
          <p:cNvSpPr>
            <a:spLocks noChangeArrowheads="1"/>
          </p:cNvSpPr>
          <p:nvPr userDrawn="1"/>
        </p:nvSpPr>
        <p:spPr bwMode="auto">
          <a:xfrm>
            <a:off x="507341" y="508000"/>
            <a:ext cx="1719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3" name="Rectangle 1336"/>
          <p:cNvSpPr>
            <a:spLocks noChangeArrowheads="1"/>
          </p:cNvSpPr>
          <p:nvPr userDrawn="1"/>
        </p:nvSpPr>
        <p:spPr bwMode="auto">
          <a:xfrm>
            <a:off x="514220" y="495300"/>
            <a:ext cx="1719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4" name="Rectangle 1337"/>
          <p:cNvSpPr>
            <a:spLocks noChangeArrowheads="1"/>
          </p:cNvSpPr>
          <p:nvPr userDrawn="1"/>
        </p:nvSpPr>
        <p:spPr bwMode="auto">
          <a:xfrm>
            <a:off x="514220" y="495300"/>
            <a:ext cx="1719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5" name="Rectangle 1340"/>
          <p:cNvSpPr>
            <a:spLocks noChangeArrowheads="1"/>
          </p:cNvSpPr>
          <p:nvPr userDrawn="1"/>
        </p:nvSpPr>
        <p:spPr bwMode="auto">
          <a:xfrm>
            <a:off x="507341" y="508000"/>
            <a:ext cx="1719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6" name="Rectangle 1341"/>
          <p:cNvSpPr>
            <a:spLocks noChangeArrowheads="1"/>
          </p:cNvSpPr>
          <p:nvPr userDrawn="1"/>
        </p:nvSpPr>
        <p:spPr bwMode="auto">
          <a:xfrm>
            <a:off x="507341" y="508000"/>
            <a:ext cx="1719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7" name="Rectangle 1342"/>
          <p:cNvSpPr>
            <a:spLocks noChangeArrowheads="1"/>
          </p:cNvSpPr>
          <p:nvPr userDrawn="1"/>
        </p:nvSpPr>
        <p:spPr bwMode="auto">
          <a:xfrm>
            <a:off x="507341" y="508000"/>
            <a:ext cx="1719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8" name="Rectangle 1343"/>
          <p:cNvSpPr>
            <a:spLocks noChangeArrowheads="1"/>
          </p:cNvSpPr>
          <p:nvPr userDrawn="1"/>
        </p:nvSpPr>
        <p:spPr bwMode="auto">
          <a:xfrm>
            <a:off x="507341" y="508000"/>
            <a:ext cx="1719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9" name="Rectangle 1344"/>
          <p:cNvSpPr>
            <a:spLocks noChangeArrowheads="1"/>
          </p:cNvSpPr>
          <p:nvPr userDrawn="1"/>
        </p:nvSpPr>
        <p:spPr bwMode="auto">
          <a:xfrm>
            <a:off x="503901" y="485778"/>
            <a:ext cx="1719" cy="3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5365750" y="4953000"/>
            <a:ext cx="4540250" cy="228600"/>
          </a:xfrm>
        </p:spPr>
        <p:txBody>
          <a:bodyPr/>
          <a:lstStyle>
            <a:lvl1pPr marL="0" indent="0">
              <a:buFontTx/>
              <a:buNone/>
              <a:defRPr sz="900">
                <a:solidFill>
                  <a:srgbClr val="215477"/>
                </a:solidFill>
              </a:defRPr>
            </a:lvl1pPr>
          </a:lstStyle>
          <a:p>
            <a:r>
              <a:rPr lang="en-US"/>
              <a:t>Potential strategic partnership</a:t>
            </a:r>
          </a:p>
        </p:txBody>
      </p:sp>
      <p:sp>
        <p:nvSpPr>
          <p:cNvPr id="3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4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1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871538"/>
            <a:ext cx="2105025" cy="5224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871538"/>
            <a:ext cx="6149975" cy="5224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/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3962400" y="65087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fld id="{28541C59-C23B-45AD-BB79-71D28A97E6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7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7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 baseline="0">
                <a:solidFill>
                  <a:schemeClr val="accent3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TextBox 329"/>
          <p:cNvSpPr txBox="1"/>
          <p:nvPr userDrawn="1"/>
        </p:nvSpPr>
        <p:spPr>
          <a:xfrm>
            <a:off x="0" y="6096000"/>
            <a:ext cx="9893808" cy="594360"/>
          </a:xfrm>
          <a:prstGeom prst="rect">
            <a:avLst/>
          </a:prstGeom>
          <a:solidFill>
            <a:srgbClr val="FFFFF7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425"/>
          <p:cNvSpPr>
            <a:spLocks noChangeArrowheads="1"/>
          </p:cNvSpPr>
          <p:nvPr userDrawn="1"/>
        </p:nvSpPr>
        <p:spPr bwMode="auto">
          <a:xfrm>
            <a:off x="0" y="1"/>
            <a:ext cx="9906000" cy="2506663"/>
          </a:xfrm>
          <a:prstGeom prst="rect">
            <a:avLst/>
          </a:prstGeom>
          <a:solidFill>
            <a:srgbClr val="014C6D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2" name="Group 1426"/>
          <p:cNvGrpSpPr>
            <a:grpSpLocks/>
          </p:cNvGrpSpPr>
          <p:nvPr userDrawn="1"/>
        </p:nvGrpSpPr>
        <p:grpSpPr bwMode="auto">
          <a:xfrm>
            <a:off x="416190" y="385763"/>
            <a:ext cx="3238368" cy="412750"/>
            <a:chOff x="257" y="242"/>
            <a:chExt cx="1674" cy="231"/>
          </a:xfrm>
        </p:grpSpPr>
        <p:sp>
          <p:nvSpPr>
            <p:cNvPr id="5" name="Freeform 1427"/>
            <p:cNvSpPr>
              <a:spLocks/>
            </p:cNvSpPr>
            <p:nvPr userDrawn="1"/>
          </p:nvSpPr>
          <p:spPr bwMode="auto">
            <a:xfrm>
              <a:off x="938" y="246"/>
              <a:ext cx="10" cy="2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106"/>
                </a:cxn>
                <a:cxn ang="0">
                  <a:pos x="2" y="109"/>
                </a:cxn>
                <a:cxn ang="0">
                  <a:pos x="5" y="106"/>
                </a:cxn>
                <a:cxn ang="0">
                  <a:pos x="5" y="2"/>
                </a:cxn>
                <a:cxn ang="0">
                  <a:pos x="2" y="0"/>
                </a:cxn>
                <a:cxn ang="0">
                  <a:pos x="0" y="2"/>
                </a:cxn>
              </a:cxnLst>
              <a:rect l="0" t="0" r="r" b="b"/>
              <a:pathLst>
                <a:path w="5" h="109">
                  <a:moveTo>
                    <a:pt x="0" y="2"/>
                  </a:move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1" y="109"/>
                    <a:pt x="2" y="109"/>
                  </a:cubicBezTo>
                  <a:cubicBezTo>
                    <a:pt x="4" y="109"/>
                    <a:pt x="5" y="108"/>
                    <a:pt x="5" y="106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4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" name="Rectangle 1428"/>
            <p:cNvSpPr>
              <a:spLocks noChangeArrowheads="1"/>
            </p:cNvSpPr>
            <p:nvPr userDrawn="1"/>
          </p:nvSpPr>
          <p:spPr bwMode="auto">
            <a:xfrm>
              <a:off x="492" y="248"/>
              <a:ext cx="68" cy="21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1429"/>
            <p:cNvSpPr>
              <a:spLocks/>
            </p:cNvSpPr>
            <p:nvPr userDrawn="1"/>
          </p:nvSpPr>
          <p:spPr bwMode="auto">
            <a:xfrm>
              <a:off x="582" y="248"/>
              <a:ext cx="148" cy="2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0" y="0"/>
                </a:cxn>
                <a:cxn ang="0">
                  <a:pos x="150" y="52"/>
                </a:cxn>
                <a:cxn ang="0">
                  <a:pos x="66" y="52"/>
                </a:cxn>
                <a:cxn ang="0">
                  <a:pos x="66" y="86"/>
                </a:cxn>
                <a:cxn ang="0">
                  <a:pos x="140" y="86"/>
                </a:cxn>
                <a:cxn ang="0">
                  <a:pos x="140" y="139"/>
                </a:cxn>
                <a:cxn ang="0">
                  <a:pos x="66" y="139"/>
                </a:cxn>
                <a:cxn ang="0">
                  <a:pos x="66" y="213"/>
                </a:cxn>
                <a:cxn ang="0">
                  <a:pos x="0" y="213"/>
                </a:cxn>
                <a:cxn ang="0">
                  <a:pos x="0" y="0"/>
                </a:cxn>
              </a:cxnLst>
              <a:rect l="0" t="0" r="r" b="b"/>
              <a:pathLst>
                <a:path w="150" h="213">
                  <a:moveTo>
                    <a:pt x="0" y="0"/>
                  </a:moveTo>
                  <a:lnTo>
                    <a:pt x="150" y="0"/>
                  </a:lnTo>
                  <a:lnTo>
                    <a:pt x="150" y="52"/>
                  </a:lnTo>
                  <a:lnTo>
                    <a:pt x="66" y="52"/>
                  </a:lnTo>
                  <a:lnTo>
                    <a:pt x="66" y="86"/>
                  </a:lnTo>
                  <a:lnTo>
                    <a:pt x="140" y="86"/>
                  </a:lnTo>
                  <a:lnTo>
                    <a:pt x="140" y="139"/>
                  </a:lnTo>
                  <a:lnTo>
                    <a:pt x="66" y="139"/>
                  </a:lnTo>
                  <a:lnTo>
                    <a:pt x="66" y="213"/>
                  </a:lnTo>
                  <a:lnTo>
                    <a:pt x="0" y="2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1430"/>
            <p:cNvSpPr>
              <a:spLocks/>
            </p:cNvSpPr>
            <p:nvPr userDrawn="1"/>
          </p:nvSpPr>
          <p:spPr bwMode="auto">
            <a:xfrm>
              <a:off x="740" y="244"/>
              <a:ext cx="152" cy="221"/>
            </a:xfrm>
            <a:custGeom>
              <a:avLst/>
              <a:gdLst/>
              <a:ahLst/>
              <a:cxnLst>
                <a:cxn ang="0">
                  <a:pos x="76" y="106"/>
                </a:cxn>
                <a:cxn ang="0">
                  <a:pos x="52" y="110"/>
                </a:cxn>
                <a:cxn ang="0">
                  <a:pos x="0" y="54"/>
                </a:cxn>
                <a:cxn ang="0">
                  <a:pos x="52" y="0"/>
                </a:cxn>
                <a:cxn ang="0">
                  <a:pos x="76" y="4"/>
                </a:cxn>
                <a:cxn ang="0">
                  <a:pos x="76" y="32"/>
                </a:cxn>
                <a:cxn ang="0">
                  <a:pos x="59" y="28"/>
                </a:cxn>
                <a:cxn ang="0">
                  <a:pos x="34" y="54"/>
                </a:cxn>
                <a:cxn ang="0">
                  <a:pos x="58" y="82"/>
                </a:cxn>
                <a:cxn ang="0">
                  <a:pos x="76" y="78"/>
                </a:cxn>
                <a:cxn ang="0">
                  <a:pos x="76" y="106"/>
                </a:cxn>
              </a:cxnLst>
              <a:rect l="0" t="0" r="r" b="b"/>
              <a:pathLst>
                <a:path w="76" h="110">
                  <a:moveTo>
                    <a:pt x="76" y="106"/>
                  </a:moveTo>
                  <a:cubicBezTo>
                    <a:pt x="70" y="108"/>
                    <a:pt x="61" y="110"/>
                    <a:pt x="52" y="110"/>
                  </a:cubicBezTo>
                  <a:cubicBezTo>
                    <a:pt x="23" y="110"/>
                    <a:pt x="0" y="91"/>
                    <a:pt x="0" y="54"/>
                  </a:cubicBezTo>
                  <a:cubicBezTo>
                    <a:pt x="0" y="18"/>
                    <a:pt x="24" y="0"/>
                    <a:pt x="52" y="0"/>
                  </a:cubicBezTo>
                  <a:cubicBezTo>
                    <a:pt x="61" y="0"/>
                    <a:pt x="67" y="2"/>
                    <a:pt x="76" y="4"/>
                  </a:cubicBezTo>
                  <a:cubicBezTo>
                    <a:pt x="76" y="32"/>
                    <a:pt x="76" y="32"/>
                    <a:pt x="76" y="32"/>
                  </a:cubicBezTo>
                  <a:cubicBezTo>
                    <a:pt x="70" y="29"/>
                    <a:pt x="65" y="28"/>
                    <a:pt x="59" y="28"/>
                  </a:cubicBezTo>
                  <a:cubicBezTo>
                    <a:pt x="45" y="28"/>
                    <a:pt x="34" y="37"/>
                    <a:pt x="34" y="54"/>
                  </a:cubicBezTo>
                  <a:cubicBezTo>
                    <a:pt x="34" y="72"/>
                    <a:pt x="44" y="82"/>
                    <a:pt x="58" y="82"/>
                  </a:cubicBezTo>
                  <a:cubicBezTo>
                    <a:pt x="64" y="82"/>
                    <a:pt x="70" y="80"/>
                    <a:pt x="76" y="78"/>
                  </a:cubicBezTo>
                  <a:lnTo>
                    <a:pt x="76" y="10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" name="Rectangle 1431"/>
            <p:cNvSpPr>
              <a:spLocks noChangeArrowheads="1"/>
            </p:cNvSpPr>
            <p:nvPr userDrawn="1"/>
          </p:nvSpPr>
          <p:spPr bwMode="auto">
            <a:xfrm>
              <a:off x="994" y="246"/>
              <a:ext cx="16" cy="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" name="Freeform 1432"/>
            <p:cNvSpPr>
              <a:spLocks/>
            </p:cNvSpPr>
            <p:nvPr userDrawn="1"/>
          </p:nvSpPr>
          <p:spPr bwMode="auto">
            <a:xfrm>
              <a:off x="1022" y="262"/>
              <a:ext cx="5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1"/>
                    <a:pt x="12" y="0"/>
                    <a:pt x="16" y="0"/>
                  </a:cubicBezTo>
                  <a:cubicBezTo>
                    <a:pt x="22" y="0"/>
                    <a:pt x="25" y="4"/>
                    <a:pt x="25" y="9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8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" name="Freeform 1433"/>
            <p:cNvSpPr>
              <a:spLocks/>
            </p:cNvSpPr>
            <p:nvPr userDrawn="1"/>
          </p:nvSpPr>
          <p:spPr bwMode="auto">
            <a:xfrm>
              <a:off x="1078" y="248"/>
              <a:ext cx="36" cy="6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7"/>
                </a:cxn>
                <a:cxn ang="0">
                  <a:pos x="4" y="2"/>
                </a:cxn>
                <a:cxn ang="0">
                  <a:pos x="13" y="0"/>
                </a:cxn>
                <a:cxn ang="0">
                  <a:pos x="13" y="7"/>
                </a:cxn>
                <a:cxn ang="0">
                  <a:pos x="18" y="7"/>
                </a:cxn>
                <a:cxn ang="0">
                  <a:pos x="18" y="13"/>
                </a:cxn>
                <a:cxn ang="0">
                  <a:pos x="13" y="13"/>
                </a:cxn>
                <a:cxn ang="0">
                  <a:pos x="13" y="22"/>
                </a:cxn>
                <a:cxn ang="0">
                  <a:pos x="16" y="26"/>
                </a:cxn>
                <a:cxn ang="0">
                  <a:pos x="18" y="26"/>
                </a:cxn>
                <a:cxn ang="0">
                  <a:pos x="19" y="31"/>
                </a:cxn>
                <a:cxn ang="0">
                  <a:pos x="13" y="32"/>
                </a:cxn>
                <a:cxn ang="0">
                  <a:pos x="4" y="23"/>
                </a:cxn>
                <a:cxn ang="0">
                  <a:pos x="4" y="13"/>
                </a:cxn>
                <a:cxn ang="0">
                  <a:pos x="0" y="13"/>
                </a:cxn>
                <a:cxn ang="0">
                  <a:pos x="0" y="7"/>
                </a:cxn>
              </a:cxnLst>
              <a:rect l="0" t="0" r="r" b="b"/>
              <a:pathLst>
                <a:path w="19" h="32">
                  <a:moveTo>
                    <a:pt x="0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5"/>
                    <a:pt x="13" y="26"/>
                    <a:pt x="16" y="26"/>
                  </a:cubicBezTo>
                  <a:cubicBezTo>
                    <a:pt x="17" y="26"/>
                    <a:pt x="18" y="26"/>
                    <a:pt x="18" y="26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7" y="31"/>
                    <a:pt x="16" y="32"/>
                    <a:pt x="13" y="32"/>
                  </a:cubicBezTo>
                  <a:cubicBezTo>
                    <a:pt x="6" y="32"/>
                    <a:pt x="4" y="29"/>
                    <a:pt x="4" y="2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" name="Freeform 1434"/>
            <p:cNvSpPr>
              <a:spLocks noEditPoints="1"/>
            </p:cNvSpPr>
            <p:nvPr userDrawn="1"/>
          </p:nvSpPr>
          <p:spPr bwMode="auto">
            <a:xfrm>
              <a:off x="1118" y="262"/>
              <a:ext cx="52" cy="50"/>
            </a:xfrm>
            <a:custGeom>
              <a:avLst/>
              <a:gdLst/>
              <a:ahLst/>
              <a:cxnLst>
                <a:cxn ang="0">
                  <a:pos x="9" y="15"/>
                </a:cxn>
                <a:cxn ang="0">
                  <a:pos x="16" y="19"/>
                </a:cxn>
                <a:cxn ang="0">
                  <a:pos x="23" y="17"/>
                </a:cxn>
                <a:cxn ang="0">
                  <a:pos x="23" y="23"/>
                </a:cxn>
                <a:cxn ang="0">
                  <a:pos x="14" y="25"/>
                </a:cxn>
                <a:cxn ang="0">
                  <a:pos x="0" y="12"/>
                </a:cxn>
                <a:cxn ang="0">
                  <a:pos x="13" y="0"/>
                </a:cxn>
                <a:cxn ang="0">
                  <a:pos x="25" y="13"/>
                </a:cxn>
                <a:cxn ang="0">
                  <a:pos x="25" y="15"/>
                </a:cxn>
                <a:cxn ang="0">
                  <a:pos x="9" y="15"/>
                </a:cxn>
                <a:cxn ang="0">
                  <a:pos x="18" y="10"/>
                </a:cxn>
                <a:cxn ang="0">
                  <a:pos x="13" y="5"/>
                </a:cxn>
                <a:cxn ang="0">
                  <a:pos x="9" y="10"/>
                </a:cxn>
                <a:cxn ang="0">
                  <a:pos x="18" y="10"/>
                </a:cxn>
              </a:cxnLst>
              <a:rect l="0" t="0" r="r" b="b"/>
              <a:pathLst>
                <a:path w="25" h="25">
                  <a:moveTo>
                    <a:pt x="9" y="15"/>
                  </a:moveTo>
                  <a:cubicBezTo>
                    <a:pt x="9" y="18"/>
                    <a:pt x="12" y="19"/>
                    <a:pt x="16" y="19"/>
                  </a:cubicBezTo>
                  <a:cubicBezTo>
                    <a:pt x="18" y="19"/>
                    <a:pt x="20" y="19"/>
                    <a:pt x="23" y="17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0" y="24"/>
                    <a:pt x="17" y="25"/>
                    <a:pt x="14" y="25"/>
                  </a:cubicBezTo>
                  <a:cubicBezTo>
                    <a:pt x="6" y="25"/>
                    <a:pt x="0" y="20"/>
                    <a:pt x="0" y="12"/>
                  </a:cubicBezTo>
                  <a:cubicBezTo>
                    <a:pt x="0" y="4"/>
                    <a:pt x="6" y="0"/>
                    <a:pt x="13" y="0"/>
                  </a:cubicBezTo>
                  <a:cubicBezTo>
                    <a:pt x="22" y="0"/>
                    <a:pt x="25" y="6"/>
                    <a:pt x="25" y="13"/>
                  </a:cubicBezTo>
                  <a:cubicBezTo>
                    <a:pt x="25" y="15"/>
                    <a:pt x="25" y="15"/>
                    <a:pt x="25" y="15"/>
                  </a:cubicBezTo>
                  <a:lnTo>
                    <a:pt x="9" y="15"/>
                  </a:lnTo>
                  <a:close/>
                  <a:moveTo>
                    <a:pt x="18" y="10"/>
                  </a:moveTo>
                  <a:cubicBezTo>
                    <a:pt x="18" y="7"/>
                    <a:pt x="16" y="5"/>
                    <a:pt x="13" y="5"/>
                  </a:cubicBezTo>
                  <a:cubicBezTo>
                    <a:pt x="10" y="5"/>
                    <a:pt x="9" y="7"/>
                    <a:pt x="9" y="10"/>
                  </a:cubicBezTo>
                  <a:lnTo>
                    <a:pt x="18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435"/>
            <p:cNvSpPr>
              <a:spLocks/>
            </p:cNvSpPr>
            <p:nvPr userDrawn="1"/>
          </p:nvSpPr>
          <p:spPr bwMode="auto">
            <a:xfrm>
              <a:off x="1176" y="262"/>
              <a:ext cx="34" cy="48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14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8" y="5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17" y="7"/>
                </a:cxn>
              </a:cxnLst>
              <a:rect l="0" t="0" r="r" b="b"/>
              <a:pathLst>
                <a:path w="17" h="24">
                  <a:moveTo>
                    <a:pt x="17" y="7"/>
                  </a:moveTo>
                  <a:cubicBezTo>
                    <a:pt x="16" y="7"/>
                    <a:pt x="15" y="7"/>
                    <a:pt x="14" y="7"/>
                  </a:cubicBezTo>
                  <a:cubicBezTo>
                    <a:pt x="10" y="7"/>
                    <a:pt x="8" y="10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6" y="0"/>
                    <a:pt x="17" y="0"/>
                    <a:pt x="17" y="0"/>
                  </a:cubicBezTo>
                  <a:lnTo>
                    <a:pt x="17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" name="Freeform 1436"/>
            <p:cNvSpPr>
              <a:spLocks/>
            </p:cNvSpPr>
            <p:nvPr userDrawn="1"/>
          </p:nvSpPr>
          <p:spPr bwMode="auto">
            <a:xfrm>
              <a:off x="1218" y="262"/>
              <a:ext cx="5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1"/>
                    <a:pt x="12" y="0"/>
                    <a:pt x="16" y="0"/>
                  </a:cubicBezTo>
                  <a:cubicBezTo>
                    <a:pt x="22" y="0"/>
                    <a:pt x="25" y="4"/>
                    <a:pt x="25" y="9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8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" name="Freeform 1437"/>
            <p:cNvSpPr>
              <a:spLocks noEditPoints="1"/>
            </p:cNvSpPr>
            <p:nvPr userDrawn="1"/>
          </p:nvSpPr>
          <p:spPr bwMode="auto">
            <a:xfrm>
              <a:off x="1274" y="262"/>
              <a:ext cx="50" cy="50"/>
            </a:xfrm>
            <a:custGeom>
              <a:avLst/>
              <a:gdLst/>
              <a:ahLst/>
              <a:cxnLst>
                <a:cxn ang="0">
                  <a:pos x="17" y="24"/>
                </a:cxn>
                <a:cxn ang="0">
                  <a:pos x="17" y="20"/>
                </a:cxn>
                <a:cxn ang="0">
                  <a:pos x="17" y="20"/>
                </a:cxn>
                <a:cxn ang="0">
                  <a:pos x="9" y="25"/>
                </a:cxn>
                <a:cxn ang="0">
                  <a:pos x="0" y="17"/>
                </a:cxn>
                <a:cxn ang="0">
                  <a:pos x="13" y="9"/>
                </a:cxn>
                <a:cxn ang="0">
                  <a:pos x="17" y="9"/>
                </a:cxn>
                <a:cxn ang="0">
                  <a:pos x="11" y="5"/>
                </a:cxn>
                <a:cxn ang="0">
                  <a:pos x="4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1" y="19"/>
                </a:cxn>
                <a:cxn ang="0">
                  <a:pos x="17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1" y="19"/>
                </a:cxn>
              </a:cxnLst>
              <a:rect l="0" t="0" r="r" b="b"/>
              <a:pathLst>
                <a:path w="25" h="25">
                  <a:moveTo>
                    <a:pt x="17" y="24"/>
                  </a:moveTo>
                  <a:cubicBezTo>
                    <a:pt x="17" y="23"/>
                    <a:pt x="17" y="22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3"/>
                    <a:pt x="13" y="25"/>
                    <a:pt x="9" y="25"/>
                  </a:cubicBezTo>
                  <a:cubicBezTo>
                    <a:pt x="5" y="25"/>
                    <a:pt x="0" y="22"/>
                    <a:pt x="0" y="17"/>
                  </a:cubicBezTo>
                  <a:cubicBezTo>
                    <a:pt x="0" y="10"/>
                    <a:pt x="8" y="9"/>
                    <a:pt x="13" y="9"/>
                  </a:cubicBezTo>
                  <a:cubicBezTo>
                    <a:pt x="14" y="9"/>
                    <a:pt x="16" y="9"/>
                    <a:pt x="17" y="9"/>
                  </a:cubicBezTo>
                  <a:cubicBezTo>
                    <a:pt x="17" y="6"/>
                    <a:pt x="14" y="5"/>
                    <a:pt x="11" y="5"/>
                  </a:cubicBezTo>
                  <a:cubicBezTo>
                    <a:pt x="8" y="5"/>
                    <a:pt x="6" y="6"/>
                    <a:pt x="4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0"/>
                    <a:pt x="9" y="0"/>
                    <a:pt x="13" y="0"/>
                  </a:cubicBezTo>
                  <a:cubicBezTo>
                    <a:pt x="19" y="0"/>
                    <a:pt x="24" y="2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0"/>
                    <a:pt x="24" y="22"/>
                    <a:pt x="25" y="24"/>
                  </a:cubicBezTo>
                  <a:lnTo>
                    <a:pt x="17" y="24"/>
                  </a:lnTo>
                  <a:close/>
                  <a:moveTo>
                    <a:pt x="11" y="19"/>
                  </a:moveTo>
                  <a:cubicBezTo>
                    <a:pt x="15" y="19"/>
                    <a:pt x="17" y="16"/>
                    <a:pt x="17" y="14"/>
                  </a:cubicBezTo>
                  <a:cubicBezTo>
                    <a:pt x="16" y="14"/>
                    <a:pt x="14" y="14"/>
                    <a:pt x="13" y="14"/>
                  </a:cubicBezTo>
                  <a:cubicBezTo>
                    <a:pt x="10" y="14"/>
                    <a:pt x="8" y="14"/>
                    <a:pt x="8" y="17"/>
                  </a:cubicBezTo>
                  <a:cubicBezTo>
                    <a:pt x="8" y="18"/>
                    <a:pt x="10" y="19"/>
                    <a:pt x="11" y="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" name="Freeform 1438"/>
            <p:cNvSpPr>
              <a:spLocks/>
            </p:cNvSpPr>
            <p:nvPr userDrawn="1"/>
          </p:nvSpPr>
          <p:spPr bwMode="auto">
            <a:xfrm>
              <a:off x="1328" y="248"/>
              <a:ext cx="36" cy="6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5" y="7"/>
                </a:cxn>
                <a:cxn ang="0">
                  <a:pos x="5" y="2"/>
                </a:cxn>
                <a:cxn ang="0">
                  <a:pos x="13" y="0"/>
                </a:cxn>
                <a:cxn ang="0">
                  <a:pos x="13" y="7"/>
                </a:cxn>
                <a:cxn ang="0">
                  <a:pos x="19" y="7"/>
                </a:cxn>
                <a:cxn ang="0">
                  <a:pos x="19" y="13"/>
                </a:cxn>
                <a:cxn ang="0">
                  <a:pos x="13" y="13"/>
                </a:cxn>
                <a:cxn ang="0">
                  <a:pos x="13" y="22"/>
                </a:cxn>
                <a:cxn ang="0">
                  <a:pos x="16" y="26"/>
                </a:cxn>
                <a:cxn ang="0">
                  <a:pos x="19" y="26"/>
                </a:cxn>
                <a:cxn ang="0">
                  <a:pos x="19" y="31"/>
                </a:cxn>
                <a:cxn ang="0">
                  <a:pos x="14" y="32"/>
                </a:cxn>
                <a:cxn ang="0">
                  <a:pos x="5" y="23"/>
                </a:cxn>
                <a:cxn ang="0">
                  <a:pos x="5" y="13"/>
                </a:cxn>
                <a:cxn ang="0">
                  <a:pos x="0" y="13"/>
                </a:cxn>
                <a:cxn ang="0">
                  <a:pos x="0" y="7"/>
                </a:cxn>
              </a:cxnLst>
              <a:rect l="0" t="0" r="r" b="b"/>
              <a:pathLst>
                <a:path w="19" h="32">
                  <a:moveTo>
                    <a:pt x="0" y="7"/>
                  </a:moveTo>
                  <a:cubicBezTo>
                    <a:pt x="5" y="7"/>
                    <a:pt x="5" y="7"/>
                    <a:pt x="5" y="7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5"/>
                    <a:pt x="14" y="26"/>
                    <a:pt x="16" y="26"/>
                  </a:cubicBezTo>
                  <a:cubicBezTo>
                    <a:pt x="17" y="26"/>
                    <a:pt x="18" y="26"/>
                    <a:pt x="19" y="26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7" y="31"/>
                    <a:pt x="16" y="32"/>
                    <a:pt x="14" y="32"/>
                  </a:cubicBezTo>
                  <a:cubicBezTo>
                    <a:pt x="6" y="32"/>
                    <a:pt x="5" y="29"/>
                    <a:pt x="5" y="2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" name="Freeform 1439"/>
            <p:cNvSpPr>
              <a:spLocks noEditPoints="1"/>
            </p:cNvSpPr>
            <p:nvPr userDrawn="1"/>
          </p:nvSpPr>
          <p:spPr bwMode="auto">
            <a:xfrm>
              <a:off x="1374" y="244"/>
              <a:ext cx="16" cy="68"/>
            </a:xfrm>
            <a:custGeom>
              <a:avLst/>
              <a:gdLst/>
              <a:ahLst/>
              <a:cxnLst>
                <a:cxn ang="0">
                  <a:pos x="16" y="12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12"/>
                </a:cxn>
                <a:cxn ang="0">
                  <a:pos x="0" y="18"/>
                </a:cxn>
                <a:cxn ang="0">
                  <a:pos x="16" y="18"/>
                </a:cxn>
                <a:cxn ang="0">
                  <a:pos x="16" y="66"/>
                </a:cxn>
                <a:cxn ang="0">
                  <a:pos x="0" y="66"/>
                </a:cxn>
                <a:cxn ang="0">
                  <a:pos x="0" y="18"/>
                </a:cxn>
              </a:cxnLst>
              <a:rect l="0" t="0" r="r" b="b"/>
              <a:pathLst>
                <a:path w="16" h="66">
                  <a:moveTo>
                    <a:pt x="16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12"/>
                  </a:lnTo>
                  <a:close/>
                  <a:moveTo>
                    <a:pt x="0" y="18"/>
                  </a:moveTo>
                  <a:lnTo>
                    <a:pt x="16" y="18"/>
                  </a:lnTo>
                  <a:lnTo>
                    <a:pt x="16" y="66"/>
                  </a:lnTo>
                  <a:lnTo>
                    <a:pt x="0" y="6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" name="Freeform 1440"/>
            <p:cNvSpPr>
              <a:spLocks noEditPoints="1"/>
            </p:cNvSpPr>
            <p:nvPr userDrawn="1"/>
          </p:nvSpPr>
          <p:spPr bwMode="auto">
            <a:xfrm>
              <a:off x="1398" y="262"/>
              <a:ext cx="60" cy="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4" y="0"/>
                </a:cxn>
                <a:cxn ang="0">
                  <a:pos x="28" y="12"/>
                </a:cxn>
                <a:cxn ang="0">
                  <a:pos x="14" y="25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14" y="6"/>
                </a:cxn>
                <a:cxn ang="0">
                  <a:pos x="9" y="12"/>
                </a:cxn>
                <a:cxn ang="0">
                  <a:pos x="14" y="19"/>
                </a:cxn>
                <a:cxn ang="0">
                  <a:pos x="20" y="12"/>
                </a:cxn>
              </a:cxnLst>
              <a:rect l="0" t="0" r="r" b="b"/>
              <a:pathLst>
                <a:path w="28" h="25">
                  <a:moveTo>
                    <a:pt x="0" y="12"/>
                  </a:moveTo>
                  <a:cubicBezTo>
                    <a:pt x="0" y="4"/>
                    <a:pt x="6" y="0"/>
                    <a:pt x="14" y="0"/>
                  </a:cubicBezTo>
                  <a:cubicBezTo>
                    <a:pt x="22" y="0"/>
                    <a:pt x="28" y="4"/>
                    <a:pt x="28" y="12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2"/>
                  </a:cubicBezTo>
                  <a:close/>
                  <a:moveTo>
                    <a:pt x="20" y="12"/>
                  </a:moveTo>
                  <a:cubicBezTo>
                    <a:pt x="20" y="9"/>
                    <a:pt x="18" y="6"/>
                    <a:pt x="14" y="6"/>
                  </a:cubicBezTo>
                  <a:cubicBezTo>
                    <a:pt x="11" y="6"/>
                    <a:pt x="9" y="9"/>
                    <a:pt x="9" y="12"/>
                  </a:cubicBezTo>
                  <a:cubicBezTo>
                    <a:pt x="9" y="16"/>
                    <a:pt x="11" y="19"/>
                    <a:pt x="14" y="19"/>
                  </a:cubicBezTo>
                  <a:cubicBezTo>
                    <a:pt x="18" y="19"/>
                    <a:pt x="20" y="16"/>
                    <a:pt x="20" y="1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" name="Freeform 1441"/>
            <p:cNvSpPr>
              <a:spLocks/>
            </p:cNvSpPr>
            <p:nvPr userDrawn="1"/>
          </p:nvSpPr>
          <p:spPr bwMode="auto">
            <a:xfrm>
              <a:off x="1463" y="262"/>
              <a:ext cx="5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1"/>
                    <a:pt x="12" y="0"/>
                    <a:pt x="16" y="0"/>
                  </a:cubicBezTo>
                  <a:cubicBezTo>
                    <a:pt x="22" y="0"/>
                    <a:pt x="25" y="4"/>
                    <a:pt x="25" y="9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8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" name="Freeform 1442"/>
            <p:cNvSpPr>
              <a:spLocks noEditPoints="1"/>
            </p:cNvSpPr>
            <p:nvPr userDrawn="1"/>
          </p:nvSpPr>
          <p:spPr bwMode="auto">
            <a:xfrm>
              <a:off x="1519" y="262"/>
              <a:ext cx="50" cy="50"/>
            </a:xfrm>
            <a:custGeom>
              <a:avLst/>
              <a:gdLst/>
              <a:ahLst/>
              <a:cxnLst>
                <a:cxn ang="0">
                  <a:pos x="17" y="24"/>
                </a:cxn>
                <a:cxn ang="0">
                  <a:pos x="17" y="20"/>
                </a:cxn>
                <a:cxn ang="0">
                  <a:pos x="17" y="20"/>
                </a:cxn>
                <a:cxn ang="0">
                  <a:pos x="9" y="25"/>
                </a:cxn>
                <a:cxn ang="0">
                  <a:pos x="0" y="17"/>
                </a:cxn>
                <a:cxn ang="0">
                  <a:pos x="13" y="9"/>
                </a:cxn>
                <a:cxn ang="0">
                  <a:pos x="17" y="9"/>
                </a:cxn>
                <a:cxn ang="0">
                  <a:pos x="11" y="5"/>
                </a:cxn>
                <a:cxn ang="0">
                  <a:pos x="4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2" y="19"/>
                </a:cxn>
                <a:cxn ang="0">
                  <a:pos x="17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2" y="19"/>
                </a:cxn>
              </a:cxnLst>
              <a:rect l="0" t="0" r="r" b="b"/>
              <a:pathLst>
                <a:path w="25" h="25">
                  <a:moveTo>
                    <a:pt x="17" y="24"/>
                  </a:moveTo>
                  <a:cubicBezTo>
                    <a:pt x="17" y="23"/>
                    <a:pt x="17" y="22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3"/>
                    <a:pt x="13" y="25"/>
                    <a:pt x="9" y="25"/>
                  </a:cubicBezTo>
                  <a:cubicBezTo>
                    <a:pt x="5" y="25"/>
                    <a:pt x="0" y="22"/>
                    <a:pt x="0" y="17"/>
                  </a:cubicBezTo>
                  <a:cubicBezTo>
                    <a:pt x="0" y="10"/>
                    <a:pt x="8" y="9"/>
                    <a:pt x="13" y="9"/>
                  </a:cubicBezTo>
                  <a:cubicBezTo>
                    <a:pt x="14" y="9"/>
                    <a:pt x="16" y="9"/>
                    <a:pt x="17" y="9"/>
                  </a:cubicBezTo>
                  <a:cubicBezTo>
                    <a:pt x="17" y="6"/>
                    <a:pt x="14" y="5"/>
                    <a:pt x="11" y="5"/>
                  </a:cubicBezTo>
                  <a:cubicBezTo>
                    <a:pt x="9" y="5"/>
                    <a:pt x="6" y="6"/>
                    <a:pt x="4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0"/>
                    <a:pt x="9" y="0"/>
                    <a:pt x="13" y="0"/>
                  </a:cubicBezTo>
                  <a:cubicBezTo>
                    <a:pt x="19" y="0"/>
                    <a:pt x="24" y="2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0"/>
                    <a:pt x="24" y="22"/>
                    <a:pt x="25" y="24"/>
                  </a:cubicBezTo>
                  <a:lnTo>
                    <a:pt x="17" y="24"/>
                  </a:lnTo>
                  <a:close/>
                  <a:moveTo>
                    <a:pt x="12" y="19"/>
                  </a:moveTo>
                  <a:cubicBezTo>
                    <a:pt x="15" y="19"/>
                    <a:pt x="17" y="16"/>
                    <a:pt x="17" y="14"/>
                  </a:cubicBezTo>
                  <a:cubicBezTo>
                    <a:pt x="16" y="14"/>
                    <a:pt x="14" y="14"/>
                    <a:pt x="13" y="14"/>
                  </a:cubicBezTo>
                  <a:cubicBezTo>
                    <a:pt x="10" y="14"/>
                    <a:pt x="8" y="14"/>
                    <a:pt x="8" y="17"/>
                  </a:cubicBezTo>
                  <a:cubicBezTo>
                    <a:pt x="8" y="18"/>
                    <a:pt x="10" y="19"/>
                    <a:pt x="12" y="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" name="Rectangle 1443"/>
            <p:cNvSpPr>
              <a:spLocks noChangeArrowheads="1"/>
            </p:cNvSpPr>
            <p:nvPr userDrawn="1"/>
          </p:nvSpPr>
          <p:spPr bwMode="auto">
            <a:xfrm>
              <a:off x="1579" y="242"/>
              <a:ext cx="16" cy="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" name="Freeform 1444"/>
            <p:cNvSpPr>
              <a:spLocks/>
            </p:cNvSpPr>
            <p:nvPr userDrawn="1"/>
          </p:nvSpPr>
          <p:spPr bwMode="auto">
            <a:xfrm>
              <a:off x="994" y="334"/>
              <a:ext cx="42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0"/>
                </a:cxn>
                <a:cxn ang="0">
                  <a:pos x="42" y="13"/>
                </a:cxn>
                <a:cxn ang="0">
                  <a:pos x="16" y="13"/>
                </a:cxn>
                <a:cxn ang="0">
                  <a:pos x="16" y="27"/>
                </a:cxn>
                <a:cxn ang="0">
                  <a:pos x="42" y="27"/>
                </a:cxn>
                <a:cxn ang="0">
                  <a:pos x="42" y="39"/>
                </a:cxn>
                <a:cxn ang="0">
                  <a:pos x="16" y="39"/>
                </a:cxn>
                <a:cxn ang="0">
                  <a:pos x="16" y="65"/>
                </a:cxn>
                <a:cxn ang="0">
                  <a:pos x="0" y="65"/>
                </a:cxn>
                <a:cxn ang="0">
                  <a:pos x="0" y="0"/>
                </a:cxn>
              </a:cxnLst>
              <a:rect l="0" t="0" r="r" b="b"/>
              <a:pathLst>
                <a:path w="42" h="65">
                  <a:moveTo>
                    <a:pt x="0" y="0"/>
                  </a:moveTo>
                  <a:lnTo>
                    <a:pt x="42" y="0"/>
                  </a:lnTo>
                  <a:lnTo>
                    <a:pt x="42" y="13"/>
                  </a:lnTo>
                  <a:lnTo>
                    <a:pt x="16" y="13"/>
                  </a:lnTo>
                  <a:lnTo>
                    <a:pt x="16" y="27"/>
                  </a:lnTo>
                  <a:lnTo>
                    <a:pt x="42" y="27"/>
                  </a:lnTo>
                  <a:lnTo>
                    <a:pt x="42" y="39"/>
                  </a:lnTo>
                  <a:lnTo>
                    <a:pt x="16" y="39"/>
                  </a:lnTo>
                  <a:lnTo>
                    <a:pt x="16" y="65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" name="Freeform 1445"/>
            <p:cNvSpPr>
              <a:spLocks noEditPoints="1"/>
            </p:cNvSpPr>
            <p:nvPr userDrawn="1"/>
          </p:nvSpPr>
          <p:spPr bwMode="auto">
            <a:xfrm>
              <a:off x="1046" y="330"/>
              <a:ext cx="16" cy="69"/>
            </a:xfrm>
            <a:custGeom>
              <a:avLst/>
              <a:gdLst/>
              <a:ahLst/>
              <a:cxnLst>
                <a:cxn ang="0">
                  <a:pos x="16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13"/>
                </a:cxn>
                <a:cxn ang="0">
                  <a:pos x="0" y="21"/>
                </a:cxn>
                <a:cxn ang="0">
                  <a:pos x="16" y="21"/>
                </a:cxn>
                <a:cxn ang="0">
                  <a:pos x="16" y="69"/>
                </a:cxn>
                <a:cxn ang="0">
                  <a:pos x="0" y="69"/>
                </a:cxn>
                <a:cxn ang="0">
                  <a:pos x="0" y="21"/>
                </a:cxn>
              </a:cxnLst>
              <a:rect l="0" t="0" r="r" b="b"/>
              <a:pathLst>
                <a:path w="16" h="69">
                  <a:moveTo>
                    <a:pt x="16" y="13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13"/>
                  </a:lnTo>
                  <a:close/>
                  <a:moveTo>
                    <a:pt x="0" y="21"/>
                  </a:moveTo>
                  <a:lnTo>
                    <a:pt x="16" y="21"/>
                  </a:lnTo>
                  <a:lnTo>
                    <a:pt x="16" y="69"/>
                  </a:lnTo>
                  <a:lnTo>
                    <a:pt x="0" y="69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" name="Freeform 1446"/>
            <p:cNvSpPr>
              <a:spLocks/>
            </p:cNvSpPr>
            <p:nvPr userDrawn="1"/>
          </p:nvSpPr>
          <p:spPr bwMode="auto">
            <a:xfrm>
              <a:off x="1072" y="349"/>
              <a:ext cx="52" cy="5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7" y="0"/>
                </a:cxn>
                <a:cxn ang="0">
                  <a:pos x="26" y="10"/>
                </a:cxn>
                <a:cxn ang="0">
                  <a:pos x="26" y="25"/>
                </a:cxn>
                <a:cxn ang="0">
                  <a:pos x="17" y="25"/>
                </a:cxn>
                <a:cxn ang="0">
                  <a:pos x="17" y="13"/>
                </a:cxn>
                <a:cxn ang="0">
                  <a:pos x="14" y="7"/>
                </a:cxn>
                <a:cxn ang="0">
                  <a:pos x="9" y="14"/>
                </a:cxn>
                <a:cxn ang="0">
                  <a:pos x="9" y="25"/>
                </a:cxn>
                <a:cxn ang="0">
                  <a:pos x="0" y="25"/>
                </a:cxn>
                <a:cxn ang="0">
                  <a:pos x="0" y="1"/>
                </a:cxn>
              </a:cxnLst>
              <a:rect l="0" t="0" r="r" b="b"/>
              <a:pathLst>
                <a:path w="26" h="25">
                  <a:moveTo>
                    <a:pt x="0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10" y="2"/>
                    <a:pt x="13" y="0"/>
                    <a:pt x="17" y="0"/>
                  </a:cubicBezTo>
                  <a:cubicBezTo>
                    <a:pt x="23" y="0"/>
                    <a:pt x="26" y="5"/>
                    <a:pt x="26" y="1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9"/>
                    <a:pt x="16" y="7"/>
                    <a:pt x="14" y="7"/>
                  </a:cubicBezTo>
                  <a:cubicBezTo>
                    <a:pt x="10" y="7"/>
                    <a:pt x="9" y="9"/>
                    <a:pt x="9" y="14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" name="Freeform 1447"/>
            <p:cNvSpPr>
              <a:spLocks noEditPoints="1"/>
            </p:cNvSpPr>
            <p:nvPr userDrawn="1"/>
          </p:nvSpPr>
          <p:spPr bwMode="auto">
            <a:xfrm>
              <a:off x="1130" y="349"/>
              <a:ext cx="48" cy="52"/>
            </a:xfrm>
            <a:custGeom>
              <a:avLst/>
              <a:gdLst/>
              <a:ahLst/>
              <a:cxnLst>
                <a:cxn ang="0">
                  <a:pos x="17" y="25"/>
                </a:cxn>
                <a:cxn ang="0">
                  <a:pos x="17" y="21"/>
                </a:cxn>
                <a:cxn ang="0">
                  <a:pos x="17" y="21"/>
                </a:cxn>
                <a:cxn ang="0">
                  <a:pos x="9" y="25"/>
                </a:cxn>
                <a:cxn ang="0">
                  <a:pos x="0" y="18"/>
                </a:cxn>
                <a:cxn ang="0">
                  <a:pos x="12" y="9"/>
                </a:cxn>
                <a:cxn ang="0">
                  <a:pos x="16" y="10"/>
                </a:cxn>
                <a:cxn ang="0">
                  <a:pos x="11" y="6"/>
                </a:cxn>
                <a:cxn ang="0">
                  <a:pos x="3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4" y="25"/>
                </a:cxn>
                <a:cxn ang="0">
                  <a:pos x="17" y="25"/>
                </a:cxn>
                <a:cxn ang="0">
                  <a:pos x="11" y="20"/>
                </a:cxn>
                <a:cxn ang="0">
                  <a:pos x="16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1" y="20"/>
                </a:cxn>
              </a:cxnLst>
              <a:rect l="0" t="0" r="r" b="b"/>
              <a:pathLst>
                <a:path w="24" h="25">
                  <a:moveTo>
                    <a:pt x="17" y="25"/>
                  </a:moveTo>
                  <a:cubicBezTo>
                    <a:pt x="17" y="23"/>
                    <a:pt x="17" y="22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5" y="24"/>
                    <a:pt x="12" y="25"/>
                    <a:pt x="9" y="25"/>
                  </a:cubicBezTo>
                  <a:cubicBezTo>
                    <a:pt x="4" y="25"/>
                    <a:pt x="0" y="23"/>
                    <a:pt x="0" y="18"/>
                  </a:cubicBezTo>
                  <a:cubicBezTo>
                    <a:pt x="0" y="10"/>
                    <a:pt x="8" y="9"/>
                    <a:pt x="12" y="9"/>
                  </a:cubicBezTo>
                  <a:cubicBezTo>
                    <a:pt x="14" y="9"/>
                    <a:pt x="15" y="10"/>
                    <a:pt x="16" y="10"/>
                  </a:cubicBezTo>
                  <a:cubicBezTo>
                    <a:pt x="16" y="7"/>
                    <a:pt x="14" y="6"/>
                    <a:pt x="11" y="6"/>
                  </a:cubicBezTo>
                  <a:cubicBezTo>
                    <a:pt x="8" y="6"/>
                    <a:pt x="6" y="6"/>
                    <a:pt x="3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1"/>
                    <a:pt x="9" y="0"/>
                    <a:pt x="13" y="0"/>
                  </a:cubicBezTo>
                  <a:cubicBezTo>
                    <a:pt x="19" y="0"/>
                    <a:pt x="24" y="3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1"/>
                    <a:pt x="24" y="23"/>
                    <a:pt x="24" y="25"/>
                  </a:cubicBezTo>
                  <a:lnTo>
                    <a:pt x="17" y="25"/>
                  </a:lnTo>
                  <a:close/>
                  <a:moveTo>
                    <a:pt x="11" y="20"/>
                  </a:moveTo>
                  <a:cubicBezTo>
                    <a:pt x="14" y="20"/>
                    <a:pt x="16" y="17"/>
                    <a:pt x="16" y="14"/>
                  </a:cubicBezTo>
                  <a:cubicBezTo>
                    <a:pt x="15" y="14"/>
                    <a:pt x="14" y="14"/>
                    <a:pt x="13" y="14"/>
                  </a:cubicBezTo>
                  <a:cubicBezTo>
                    <a:pt x="10" y="14"/>
                    <a:pt x="8" y="15"/>
                    <a:pt x="8" y="17"/>
                  </a:cubicBezTo>
                  <a:cubicBezTo>
                    <a:pt x="8" y="19"/>
                    <a:pt x="9" y="20"/>
                    <a:pt x="11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6" name="Freeform 1448"/>
            <p:cNvSpPr>
              <a:spLocks/>
            </p:cNvSpPr>
            <p:nvPr userDrawn="1"/>
          </p:nvSpPr>
          <p:spPr bwMode="auto">
            <a:xfrm>
              <a:off x="1188" y="349"/>
              <a:ext cx="50" cy="5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7" y="1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10"/>
                </a:cxn>
                <a:cxn ang="0">
                  <a:pos x="25" y="25"/>
                </a:cxn>
                <a:cxn ang="0">
                  <a:pos x="17" y="25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0" y="1"/>
                </a:cxn>
              </a:cxnLst>
              <a:rect l="0" t="0" r="r" b="b"/>
              <a:pathLst>
                <a:path w="25" h="25">
                  <a:moveTo>
                    <a:pt x="0" y="1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2"/>
                    <a:pt x="12" y="0"/>
                    <a:pt x="16" y="0"/>
                  </a:cubicBezTo>
                  <a:cubicBezTo>
                    <a:pt x="23" y="0"/>
                    <a:pt x="25" y="5"/>
                    <a:pt x="25" y="10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9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7" name="Freeform 1449"/>
            <p:cNvSpPr>
              <a:spLocks/>
            </p:cNvSpPr>
            <p:nvPr userDrawn="1"/>
          </p:nvSpPr>
          <p:spPr bwMode="auto">
            <a:xfrm>
              <a:off x="1246" y="349"/>
              <a:ext cx="40" cy="52"/>
            </a:xfrm>
            <a:custGeom>
              <a:avLst/>
              <a:gdLst/>
              <a:ahLst/>
              <a:cxnLst>
                <a:cxn ang="0">
                  <a:pos x="19" y="8"/>
                </a:cxn>
                <a:cxn ang="0">
                  <a:pos x="14" y="6"/>
                </a:cxn>
                <a:cxn ang="0">
                  <a:pos x="8" y="13"/>
                </a:cxn>
                <a:cxn ang="0">
                  <a:pos x="15" y="19"/>
                </a:cxn>
                <a:cxn ang="0">
                  <a:pos x="20" y="18"/>
                </a:cxn>
                <a:cxn ang="0">
                  <a:pos x="20" y="24"/>
                </a:cxn>
                <a:cxn ang="0">
                  <a:pos x="13" y="25"/>
                </a:cxn>
                <a:cxn ang="0">
                  <a:pos x="0" y="13"/>
                </a:cxn>
                <a:cxn ang="0">
                  <a:pos x="13" y="0"/>
                </a:cxn>
                <a:cxn ang="0">
                  <a:pos x="20" y="1"/>
                </a:cxn>
                <a:cxn ang="0">
                  <a:pos x="19" y="8"/>
                </a:cxn>
              </a:cxnLst>
              <a:rect l="0" t="0" r="r" b="b"/>
              <a:pathLst>
                <a:path w="20" h="25">
                  <a:moveTo>
                    <a:pt x="19" y="8"/>
                  </a:moveTo>
                  <a:cubicBezTo>
                    <a:pt x="18" y="7"/>
                    <a:pt x="16" y="6"/>
                    <a:pt x="14" y="6"/>
                  </a:cubicBezTo>
                  <a:cubicBezTo>
                    <a:pt x="11" y="6"/>
                    <a:pt x="8" y="9"/>
                    <a:pt x="8" y="13"/>
                  </a:cubicBezTo>
                  <a:cubicBezTo>
                    <a:pt x="8" y="17"/>
                    <a:pt x="11" y="19"/>
                    <a:pt x="15" y="19"/>
                  </a:cubicBezTo>
                  <a:cubicBezTo>
                    <a:pt x="17" y="19"/>
                    <a:pt x="19" y="19"/>
                    <a:pt x="20" y="18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8" y="25"/>
                    <a:pt x="16" y="25"/>
                    <a:pt x="13" y="25"/>
                  </a:cubicBezTo>
                  <a:cubicBezTo>
                    <a:pt x="6" y="25"/>
                    <a:pt x="0" y="20"/>
                    <a:pt x="0" y="13"/>
                  </a:cubicBezTo>
                  <a:cubicBezTo>
                    <a:pt x="0" y="5"/>
                    <a:pt x="6" y="0"/>
                    <a:pt x="13" y="0"/>
                  </a:cubicBezTo>
                  <a:cubicBezTo>
                    <a:pt x="16" y="0"/>
                    <a:pt x="18" y="1"/>
                    <a:pt x="20" y="1"/>
                  </a:cubicBezTo>
                  <a:lnTo>
                    <a:pt x="19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8" name="Freeform 1450"/>
            <p:cNvSpPr>
              <a:spLocks noEditPoints="1"/>
            </p:cNvSpPr>
            <p:nvPr userDrawn="1"/>
          </p:nvSpPr>
          <p:spPr bwMode="auto">
            <a:xfrm>
              <a:off x="1290" y="349"/>
              <a:ext cx="50" cy="52"/>
            </a:xfrm>
            <a:custGeom>
              <a:avLst/>
              <a:gdLst/>
              <a:ahLst/>
              <a:cxnLst>
                <a:cxn ang="0">
                  <a:pos x="8" y="15"/>
                </a:cxn>
                <a:cxn ang="0">
                  <a:pos x="15" y="20"/>
                </a:cxn>
                <a:cxn ang="0">
                  <a:pos x="23" y="18"/>
                </a:cxn>
                <a:cxn ang="0">
                  <a:pos x="23" y="24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3" y="0"/>
                </a:cxn>
                <a:cxn ang="0">
                  <a:pos x="25" y="14"/>
                </a:cxn>
                <a:cxn ang="0">
                  <a:pos x="25" y="15"/>
                </a:cxn>
                <a:cxn ang="0">
                  <a:pos x="8" y="15"/>
                </a:cxn>
                <a:cxn ang="0">
                  <a:pos x="17" y="10"/>
                </a:cxn>
                <a:cxn ang="0">
                  <a:pos x="13" y="5"/>
                </a:cxn>
                <a:cxn ang="0">
                  <a:pos x="8" y="10"/>
                </a:cxn>
                <a:cxn ang="0">
                  <a:pos x="17" y="10"/>
                </a:cxn>
              </a:cxnLst>
              <a:rect l="0" t="0" r="r" b="b"/>
              <a:pathLst>
                <a:path w="25" h="25">
                  <a:moveTo>
                    <a:pt x="8" y="15"/>
                  </a:moveTo>
                  <a:cubicBezTo>
                    <a:pt x="9" y="18"/>
                    <a:pt x="11" y="20"/>
                    <a:pt x="15" y="20"/>
                  </a:cubicBezTo>
                  <a:cubicBezTo>
                    <a:pt x="18" y="20"/>
                    <a:pt x="20" y="19"/>
                    <a:pt x="23" y="18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0" y="25"/>
                    <a:pt x="17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ubicBezTo>
                    <a:pt x="0" y="5"/>
                    <a:pt x="5" y="0"/>
                    <a:pt x="13" y="0"/>
                  </a:cubicBezTo>
                  <a:cubicBezTo>
                    <a:pt x="22" y="0"/>
                    <a:pt x="25" y="6"/>
                    <a:pt x="25" y="14"/>
                  </a:cubicBezTo>
                  <a:cubicBezTo>
                    <a:pt x="25" y="15"/>
                    <a:pt x="25" y="15"/>
                    <a:pt x="25" y="15"/>
                  </a:cubicBezTo>
                  <a:lnTo>
                    <a:pt x="8" y="15"/>
                  </a:lnTo>
                  <a:close/>
                  <a:moveTo>
                    <a:pt x="17" y="10"/>
                  </a:moveTo>
                  <a:cubicBezTo>
                    <a:pt x="17" y="8"/>
                    <a:pt x="16" y="5"/>
                    <a:pt x="13" y="5"/>
                  </a:cubicBezTo>
                  <a:cubicBezTo>
                    <a:pt x="10" y="5"/>
                    <a:pt x="8" y="8"/>
                    <a:pt x="8" y="10"/>
                  </a:cubicBezTo>
                  <a:lnTo>
                    <a:pt x="17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9" name="Freeform 1451"/>
            <p:cNvSpPr>
              <a:spLocks/>
            </p:cNvSpPr>
            <p:nvPr userDrawn="1"/>
          </p:nvSpPr>
          <p:spPr bwMode="auto">
            <a:xfrm>
              <a:off x="1372" y="332"/>
              <a:ext cx="56" cy="68"/>
            </a:xfrm>
            <a:custGeom>
              <a:avLst/>
              <a:gdLst/>
              <a:ahLst/>
              <a:cxnLst>
                <a:cxn ang="0">
                  <a:pos x="28" y="32"/>
                </a:cxn>
                <a:cxn ang="0">
                  <a:pos x="19" y="33"/>
                </a:cxn>
                <a:cxn ang="0">
                  <a:pos x="0" y="17"/>
                </a:cxn>
                <a:cxn ang="0">
                  <a:pos x="19" y="0"/>
                </a:cxn>
                <a:cxn ang="0">
                  <a:pos x="28" y="2"/>
                </a:cxn>
                <a:cxn ang="0">
                  <a:pos x="27" y="9"/>
                </a:cxn>
                <a:cxn ang="0">
                  <a:pos x="19" y="6"/>
                </a:cxn>
                <a:cxn ang="0">
                  <a:pos x="9" y="17"/>
                </a:cxn>
                <a:cxn ang="0">
                  <a:pos x="20" y="27"/>
                </a:cxn>
                <a:cxn ang="0">
                  <a:pos x="28" y="25"/>
                </a:cxn>
                <a:cxn ang="0">
                  <a:pos x="28" y="32"/>
                </a:cxn>
              </a:cxnLst>
              <a:rect l="0" t="0" r="r" b="b"/>
              <a:pathLst>
                <a:path w="28" h="33">
                  <a:moveTo>
                    <a:pt x="28" y="32"/>
                  </a:moveTo>
                  <a:cubicBezTo>
                    <a:pt x="26" y="32"/>
                    <a:pt x="23" y="33"/>
                    <a:pt x="19" y="33"/>
                  </a:cubicBezTo>
                  <a:cubicBezTo>
                    <a:pt x="10" y="33"/>
                    <a:pt x="0" y="29"/>
                    <a:pt x="0" y="17"/>
                  </a:cubicBezTo>
                  <a:cubicBezTo>
                    <a:pt x="0" y="6"/>
                    <a:pt x="8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5" y="7"/>
                    <a:pt x="22" y="6"/>
                    <a:pt x="19" y="6"/>
                  </a:cubicBezTo>
                  <a:cubicBezTo>
                    <a:pt x="13" y="6"/>
                    <a:pt x="9" y="11"/>
                    <a:pt x="9" y="17"/>
                  </a:cubicBezTo>
                  <a:cubicBezTo>
                    <a:pt x="9" y="23"/>
                    <a:pt x="13" y="27"/>
                    <a:pt x="20" y="27"/>
                  </a:cubicBezTo>
                  <a:cubicBezTo>
                    <a:pt x="22" y="27"/>
                    <a:pt x="25" y="26"/>
                    <a:pt x="28" y="25"/>
                  </a:cubicBezTo>
                  <a:lnTo>
                    <a:pt x="28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" name="Freeform 1452"/>
            <p:cNvSpPr>
              <a:spLocks noEditPoints="1"/>
            </p:cNvSpPr>
            <p:nvPr userDrawn="1"/>
          </p:nvSpPr>
          <p:spPr bwMode="auto">
            <a:xfrm>
              <a:off x="1432" y="349"/>
              <a:ext cx="57" cy="52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4" y="0"/>
                </a:cxn>
                <a:cxn ang="0">
                  <a:pos x="28" y="13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9" y="13"/>
                </a:cxn>
                <a:cxn ang="0">
                  <a:pos x="14" y="6"/>
                </a:cxn>
                <a:cxn ang="0">
                  <a:pos x="8" y="13"/>
                </a:cxn>
                <a:cxn ang="0">
                  <a:pos x="14" y="19"/>
                </a:cxn>
                <a:cxn ang="0">
                  <a:pos x="19" y="13"/>
                </a:cxn>
              </a:cxnLst>
              <a:rect l="0" t="0" r="r" b="b"/>
              <a:pathLst>
                <a:path w="28" h="25">
                  <a:moveTo>
                    <a:pt x="0" y="13"/>
                  </a:moveTo>
                  <a:cubicBezTo>
                    <a:pt x="0" y="5"/>
                    <a:pt x="6" y="0"/>
                    <a:pt x="14" y="0"/>
                  </a:cubicBezTo>
                  <a:cubicBezTo>
                    <a:pt x="22" y="0"/>
                    <a:pt x="28" y="5"/>
                    <a:pt x="28" y="13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lose/>
                  <a:moveTo>
                    <a:pt x="19" y="13"/>
                  </a:moveTo>
                  <a:cubicBezTo>
                    <a:pt x="19" y="9"/>
                    <a:pt x="18" y="6"/>
                    <a:pt x="14" y="6"/>
                  </a:cubicBezTo>
                  <a:cubicBezTo>
                    <a:pt x="10" y="6"/>
                    <a:pt x="8" y="9"/>
                    <a:pt x="8" y="13"/>
                  </a:cubicBezTo>
                  <a:cubicBezTo>
                    <a:pt x="8" y="16"/>
                    <a:pt x="10" y="19"/>
                    <a:pt x="14" y="19"/>
                  </a:cubicBezTo>
                  <a:cubicBezTo>
                    <a:pt x="18" y="19"/>
                    <a:pt x="19" y="16"/>
                    <a:pt x="19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1" name="Freeform 1453"/>
            <p:cNvSpPr>
              <a:spLocks/>
            </p:cNvSpPr>
            <p:nvPr userDrawn="1"/>
          </p:nvSpPr>
          <p:spPr bwMode="auto">
            <a:xfrm>
              <a:off x="1495" y="349"/>
              <a:ext cx="34" cy="52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14" y="7"/>
                </a:cxn>
                <a:cxn ang="0">
                  <a:pos x="8" y="14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17" y="7"/>
                </a:cxn>
              </a:cxnLst>
              <a:rect l="0" t="0" r="r" b="b"/>
              <a:pathLst>
                <a:path w="17" h="25">
                  <a:moveTo>
                    <a:pt x="17" y="7"/>
                  </a:moveTo>
                  <a:cubicBezTo>
                    <a:pt x="16" y="7"/>
                    <a:pt x="15" y="7"/>
                    <a:pt x="14" y="7"/>
                  </a:cubicBezTo>
                  <a:cubicBezTo>
                    <a:pt x="10" y="7"/>
                    <a:pt x="8" y="10"/>
                    <a:pt x="8" y="1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6" y="0"/>
                    <a:pt x="17" y="0"/>
                    <a:pt x="17" y="0"/>
                  </a:cubicBezTo>
                  <a:lnTo>
                    <a:pt x="17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2" name="Freeform 1454"/>
            <p:cNvSpPr>
              <a:spLocks noEditPoints="1"/>
            </p:cNvSpPr>
            <p:nvPr userDrawn="1"/>
          </p:nvSpPr>
          <p:spPr bwMode="auto">
            <a:xfrm>
              <a:off x="1535" y="349"/>
              <a:ext cx="52" cy="6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7" y="0"/>
                </a:cxn>
                <a:cxn ang="0">
                  <a:pos x="27" y="12"/>
                </a:cxn>
                <a:cxn ang="0">
                  <a:pos x="16" y="25"/>
                </a:cxn>
                <a:cxn ang="0">
                  <a:pos x="8" y="21"/>
                </a:cxn>
                <a:cxn ang="0">
                  <a:pos x="8" y="21"/>
                </a:cxn>
                <a:cxn ang="0">
                  <a:pos x="8" y="34"/>
                </a:cxn>
                <a:cxn ang="0">
                  <a:pos x="0" y="34"/>
                </a:cxn>
                <a:cxn ang="0">
                  <a:pos x="0" y="1"/>
                </a:cxn>
                <a:cxn ang="0">
                  <a:pos x="13" y="6"/>
                </a:cxn>
                <a:cxn ang="0">
                  <a:pos x="8" y="13"/>
                </a:cxn>
                <a:cxn ang="0">
                  <a:pos x="13" y="19"/>
                </a:cxn>
                <a:cxn ang="0">
                  <a:pos x="18" y="12"/>
                </a:cxn>
                <a:cxn ang="0">
                  <a:pos x="13" y="6"/>
                </a:cxn>
              </a:cxnLst>
              <a:rect l="0" t="0" r="r" b="b"/>
              <a:pathLst>
                <a:path w="27" h="34">
                  <a:moveTo>
                    <a:pt x="0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3" y="0"/>
                    <a:pt x="27" y="6"/>
                    <a:pt x="27" y="12"/>
                  </a:cubicBezTo>
                  <a:cubicBezTo>
                    <a:pt x="27" y="19"/>
                    <a:pt x="23" y="25"/>
                    <a:pt x="16" y="25"/>
                  </a:cubicBezTo>
                  <a:cubicBezTo>
                    <a:pt x="13" y="25"/>
                    <a:pt x="10" y="24"/>
                    <a:pt x="8" y="21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0" y="34"/>
                    <a:pt x="0" y="34"/>
                    <a:pt x="0" y="34"/>
                  </a:cubicBezTo>
                  <a:lnTo>
                    <a:pt x="0" y="1"/>
                  </a:lnTo>
                  <a:close/>
                  <a:moveTo>
                    <a:pt x="13" y="6"/>
                  </a:moveTo>
                  <a:cubicBezTo>
                    <a:pt x="10" y="6"/>
                    <a:pt x="8" y="9"/>
                    <a:pt x="8" y="13"/>
                  </a:cubicBezTo>
                  <a:cubicBezTo>
                    <a:pt x="8" y="16"/>
                    <a:pt x="11" y="19"/>
                    <a:pt x="13" y="19"/>
                  </a:cubicBezTo>
                  <a:cubicBezTo>
                    <a:pt x="16" y="19"/>
                    <a:pt x="18" y="16"/>
                    <a:pt x="18" y="12"/>
                  </a:cubicBezTo>
                  <a:cubicBezTo>
                    <a:pt x="18" y="9"/>
                    <a:pt x="17" y="6"/>
                    <a:pt x="13" y="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3" name="Freeform 1455"/>
            <p:cNvSpPr>
              <a:spLocks noEditPoints="1"/>
            </p:cNvSpPr>
            <p:nvPr userDrawn="1"/>
          </p:nvSpPr>
          <p:spPr bwMode="auto">
            <a:xfrm>
              <a:off x="1593" y="349"/>
              <a:ext cx="56" cy="52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4" y="0"/>
                </a:cxn>
                <a:cxn ang="0">
                  <a:pos x="28" y="13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9" y="13"/>
                </a:cxn>
                <a:cxn ang="0">
                  <a:pos x="14" y="6"/>
                </a:cxn>
                <a:cxn ang="0">
                  <a:pos x="9" y="13"/>
                </a:cxn>
                <a:cxn ang="0">
                  <a:pos x="14" y="19"/>
                </a:cxn>
                <a:cxn ang="0">
                  <a:pos x="19" y="13"/>
                </a:cxn>
              </a:cxnLst>
              <a:rect l="0" t="0" r="r" b="b"/>
              <a:pathLst>
                <a:path w="28" h="25">
                  <a:moveTo>
                    <a:pt x="0" y="13"/>
                  </a:moveTo>
                  <a:cubicBezTo>
                    <a:pt x="0" y="5"/>
                    <a:pt x="6" y="0"/>
                    <a:pt x="14" y="0"/>
                  </a:cubicBezTo>
                  <a:cubicBezTo>
                    <a:pt x="22" y="0"/>
                    <a:pt x="28" y="5"/>
                    <a:pt x="28" y="13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lose/>
                  <a:moveTo>
                    <a:pt x="19" y="13"/>
                  </a:moveTo>
                  <a:cubicBezTo>
                    <a:pt x="19" y="9"/>
                    <a:pt x="18" y="6"/>
                    <a:pt x="14" y="6"/>
                  </a:cubicBezTo>
                  <a:cubicBezTo>
                    <a:pt x="10" y="6"/>
                    <a:pt x="9" y="9"/>
                    <a:pt x="9" y="13"/>
                  </a:cubicBezTo>
                  <a:cubicBezTo>
                    <a:pt x="9" y="16"/>
                    <a:pt x="10" y="19"/>
                    <a:pt x="14" y="19"/>
                  </a:cubicBezTo>
                  <a:cubicBezTo>
                    <a:pt x="18" y="19"/>
                    <a:pt x="19" y="16"/>
                    <a:pt x="19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4" name="Freeform 1456"/>
            <p:cNvSpPr>
              <a:spLocks/>
            </p:cNvSpPr>
            <p:nvPr userDrawn="1"/>
          </p:nvSpPr>
          <p:spPr bwMode="auto">
            <a:xfrm>
              <a:off x="1655" y="349"/>
              <a:ext cx="36" cy="52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15" y="7"/>
                </a:cxn>
                <a:cxn ang="0">
                  <a:pos x="9" y="14"/>
                </a:cxn>
                <a:cxn ang="0">
                  <a:pos x="9" y="25"/>
                </a:cxn>
                <a:cxn ang="0">
                  <a:pos x="0" y="25"/>
                </a:cxn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17" y="7"/>
                </a:cxn>
              </a:cxnLst>
              <a:rect l="0" t="0" r="r" b="b"/>
              <a:pathLst>
                <a:path w="18" h="25">
                  <a:moveTo>
                    <a:pt x="17" y="7"/>
                  </a:moveTo>
                  <a:cubicBezTo>
                    <a:pt x="16" y="7"/>
                    <a:pt x="16" y="7"/>
                    <a:pt x="15" y="7"/>
                  </a:cubicBezTo>
                  <a:cubicBezTo>
                    <a:pt x="11" y="7"/>
                    <a:pt x="9" y="10"/>
                    <a:pt x="9" y="14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6" y="0"/>
                    <a:pt x="17" y="0"/>
                    <a:pt x="18" y="0"/>
                  </a:cubicBezTo>
                  <a:lnTo>
                    <a:pt x="17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5" name="Freeform 1457"/>
            <p:cNvSpPr>
              <a:spLocks noEditPoints="1"/>
            </p:cNvSpPr>
            <p:nvPr userDrawn="1"/>
          </p:nvSpPr>
          <p:spPr bwMode="auto">
            <a:xfrm>
              <a:off x="1693" y="349"/>
              <a:ext cx="48" cy="52"/>
            </a:xfrm>
            <a:custGeom>
              <a:avLst/>
              <a:gdLst/>
              <a:ahLst/>
              <a:cxnLst>
                <a:cxn ang="0">
                  <a:pos x="17" y="25"/>
                </a:cxn>
                <a:cxn ang="0">
                  <a:pos x="17" y="21"/>
                </a:cxn>
                <a:cxn ang="0">
                  <a:pos x="16" y="21"/>
                </a:cxn>
                <a:cxn ang="0">
                  <a:pos x="9" y="25"/>
                </a:cxn>
                <a:cxn ang="0">
                  <a:pos x="0" y="18"/>
                </a:cxn>
                <a:cxn ang="0">
                  <a:pos x="12" y="9"/>
                </a:cxn>
                <a:cxn ang="0">
                  <a:pos x="16" y="10"/>
                </a:cxn>
                <a:cxn ang="0">
                  <a:pos x="11" y="6"/>
                </a:cxn>
                <a:cxn ang="0">
                  <a:pos x="3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4" y="25"/>
                </a:cxn>
                <a:cxn ang="0">
                  <a:pos x="17" y="25"/>
                </a:cxn>
                <a:cxn ang="0">
                  <a:pos x="11" y="20"/>
                </a:cxn>
                <a:cxn ang="0">
                  <a:pos x="16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1" y="20"/>
                </a:cxn>
              </a:cxnLst>
              <a:rect l="0" t="0" r="r" b="b"/>
              <a:pathLst>
                <a:path w="24" h="25">
                  <a:moveTo>
                    <a:pt x="17" y="25"/>
                  </a:moveTo>
                  <a:cubicBezTo>
                    <a:pt x="17" y="23"/>
                    <a:pt x="17" y="22"/>
                    <a:pt x="17" y="21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5" y="24"/>
                    <a:pt x="12" y="25"/>
                    <a:pt x="9" y="25"/>
                  </a:cubicBezTo>
                  <a:cubicBezTo>
                    <a:pt x="4" y="25"/>
                    <a:pt x="0" y="23"/>
                    <a:pt x="0" y="18"/>
                  </a:cubicBezTo>
                  <a:cubicBezTo>
                    <a:pt x="0" y="10"/>
                    <a:pt x="8" y="9"/>
                    <a:pt x="12" y="9"/>
                  </a:cubicBezTo>
                  <a:cubicBezTo>
                    <a:pt x="14" y="9"/>
                    <a:pt x="15" y="10"/>
                    <a:pt x="16" y="10"/>
                  </a:cubicBezTo>
                  <a:cubicBezTo>
                    <a:pt x="16" y="7"/>
                    <a:pt x="14" y="6"/>
                    <a:pt x="11" y="6"/>
                  </a:cubicBezTo>
                  <a:cubicBezTo>
                    <a:pt x="8" y="6"/>
                    <a:pt x="5" y="6"/>
                    <a:pt x="3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1"/>
                    <a:pt x="9" y="0"/>
                    <a:pt x="13" y="0"/>
                  </a:cubicBezTo>
                  <a:cubicBezTo>
                    <a:pt x="19" y="0"/>
                    <a:pt x="24" y="3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1"/>
                    <a:pt x="24" y="23"/>
                    <a:pt x="24" y="25"/>
                  </a:cubicBezTo>
                  <a:lnTo>
                    <a:pt x="17" y="25"/>
                  </a:lnTo>
                  <a:close/>
                  <a:moveTo>
                    <a:pt x="11" y="20"/>
                  </a:moveTo>
                  <a:cubicBezTo>
                    <a:pt x="14" y="20"/>
                    <a:pt x="16" y="17"/>
                    <a:pt x="16" y="14"/>
                  </a:cubicBezTo>
                  <a:cubicBezTo>
                    <a:pt x="15" y="14"/>
                    <a:pt x="14" y="14"/>
                    <a:pt x="13" y="14"/>
                  </a:cubicBezTo>
                  <a:cubicBezTo>
                    <a:pt x="10" y="14"/>
                    <a:pt x="8" y="15"/>
                    <a:pt x="8" y="17"/>
                  </a:cubicBezTo>
                  <a:cubicBezTo>
                    <a:pt x="8" y="19"/>
                    <a:pt x="9" y="20"/>
                    <a:pt x="11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6" name="Freeform 1458"/>
            <p:cNvSpPr>
              <a:spLocks/>
            </p:cNvSpPr>
            <p:nvPr userDrawn="1"/>
          </p:nvSpPr>
          <p:spPr bwMode="auto">
            <a:xfrm>
              <a:off x="1747" y="334"/>
              <a:ext cx="38" cy="6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2"/>
                </a:cxn>
                <a:cxn ang="0">
                  <a:pos x="12" y="0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13"/>
                </a:cxn>
                <a:cxn ang="0">
                  <a:pos x="12" y="13"/>
                </a:cxn>
                <a:cxn ang="0">
                  <a:pos x="12" y="22"/>
                </a:cxn>
                <a:cxn ang="0">
                  <a:pos x="16" y="27"/>
                </a:cxn>
                <a:cxn ang="0">
                  <a:pos x="18" y="26"/>
                </a:cxn>
                <a:cxn ang="0">
                  <a:pos x="19" y="32"/>
                </a:cxn>
                <a:cxn ang="0">
                  <a:pos x="13" y="32"/>
                </a:cxn>
                <a:cxn ang="0">
                  <a:pos x="4" y="23"/>
                </a:cxn>
                <a:cxn ang="0">
                  <a:pos x="4" y="13"/>
                </a:cxn>
                <a:cxn ang="0">
                  <a:pos x="0" y="13"/>
                </a:cxn>
                <a:cxn ang="0">
                  <a:pos x="0" y="8"/>
                </a:cxn>
              </a:cxnLst>
              <a:rect l="0" t="0" r="r" b="b"/>
              <a:pathLst>
                <a:path w="19" h="32">
                  <a:moveTo>
                    <a:pt x="0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5"/>
                    <a:pt x="13" y="27"/>
                    <a:pt x="16" y="27"/>
                  </a:cubicBezTo>
                  <a:cubicBezTo>
                    <a:pt x="17" y="27"/>
                    <a:pt x="17" y="26"/>
                    <a:pt x="18" y="26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7" y="32"/>
                    <a:pt x="15" y="32"/>
                    <a:pt x="13" y="32"/>
                  </a:cubicBezTo>
                  <a:cubicBezTo>
                    <a:pt x="6" y="32"/>
                    <a:pt x="4" y="29"/>
                    <a:pt x="4" y="2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7" name="Freeform 1459"/>
            <p:cNvSpPr>
              <a:spLocks noEditPoints="1"/>
            </p:cNvSpPr>
            <p:nvPr userDrawn="1"/>
          </p:nvSpPr>
          <p:spPr bwMode="auto">
            <a:xfrm>
              <a:off x="1791" y="330"/>
              <a:ext cx="18" cy="69"/>
            </a:xfrm>
            <a:custGeom>
              <a:avLst/>
              <a:gdLst/>
              <a:ahLst/>
              <a:cxnLst>
                <a:cxn ang="0">
                  <a:pos x="18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18" y="0"/>
                </a:cxn>
                <a:cxn ang="0">
                  <a:pos x="18" y="13"/>
                </a:cxn>
                <a:cxn ang="0">
                  <a:pos x="0" y="21"/>
                </a:cxn>
                <a:cxn ang="0">
                  <a:pos x="18" y="21"/>
                </a:cxn>
                <a:cxn ang="0">
                  <a:pos x="18" y="69"/>
                </a:cxn>
                <a:cxn ang="0">
                  <a:pos x="0" y="69"/>
                </a:cxn>
                <a:cxn ang="0">
                  <a:pos x="0" y="21"/>
                </a:cxn>
              </a:cxnLst>
              <a:rect l="0" t="0" r="r" b="b"/>
              <a:pathLst>
                <a:path w="18" h="69">
                  <a:moveTo>
                    <a:pt x="18" y="13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3"/>
                  </a:lnTo>
                  <a:close/>
                  <a:moveTo>
                    <a:pt x="0" y="21"/>
                  </a:moveTo>
                  <a:lnTo>
                    <a:pt x="18" y="21"/>
                  </a:lnTo>
                  <a:lnTo>
                    <a:pt x="18" y="69"/>
                  </a:lnTo>
                  <a:lnTo>
                    <a:pt x="0" y="69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8" name="Freeform 1460"/>
            <p:cNvSpPr>
              <a:spLocks noEditPoints="1"/>
            </p:cNvSpPr>
            <p:nvPr userDrawn="1"/>
          </p:nvSpPr>
          <p:spPr bwMode="auto">
            <a:xfrm>
              <a:off x="1817" y="349"/>
              <a:ext cx="56" cy="52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4" y="0"/>
                </a:cxn>
                <a:cxn ang="0">
                  <a:pos x="28" y="13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9" y="13"/>
                </a:cxn>
                <a:cxn ang="0">
                  <a:pos x="14" y="6"/>
                </a:cxn>
                <a:cxn ang="0">
                  <a:pos x="9" y="13"/>
                </a:cxn>
                <a:cxn ang="0">
                  <a:pos x="14" y="19"/>
                </a:cxn>
                <a:cxn ang="0">
                  <a:pos x="19" y="13"/>
                </a:cxn>
              </a:cxnLst>
              <a:rect l="0" t="0" r="r" b="b"/>
              <a:pathLst>
                <a:path w="28" h="25">
                  <a:moveTo>
                    <a:pt x="0" y="13"/>
                  </a:moveTo>
                  <a:cubicBezTo>
                    <a:pt x="0" y="5"/>
                    <a:pt x="6" y="0"/>
                    <a:pt x="14" y="0"/>
                  </a:cubicBezTo>
                  <a:cubicBezTo>
                    <a:pt x="22" y="0"/>
                    <a:pt x="28" y="5"/>
                    <a:pt x="28" y="13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lose/>
                  <a:moveTo>
                    <a:pt x="19" y="13"/>
                  </a:moveTo>
                  <a:cubicBezTo>
                    <a:pt x="19" y="9"/>
                    <a:pt x="18" y="6"/>
                    <a:pt x="14" y="6"/>
                  </a:cubicBezTo>
                  <a:cubicBezTo>
                    <a:pt x="10" y="6"/>
                    <a:pt x="9" y="9"/>
                    <a:pt x="9" y="13"/>
                  </a:cubicBezTo>
                  <a:cubicBezTo>
                    <a:pt x="9" y="16"/>
                    <a:pt x="10" y="19"/>
                    <a:pt x="14" y="19"/>
                  </a:cubicBezTo>
                  <a:cubicBezTo>
                    <a:pt x="18" y="19"/>
                    <a:pt x="19" y="16"/>
                    <a:pt x="19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9" name="Freeform 1461"/>
            <p:cNvSpPr>
              <a:spLocks/>
            </p:cNvSpPr>
            <p:nvPr userDrawn="1"/>
          </p:nvSpPr>
          <p:spPr bwMode="auto">
            <a:xfrm>
              <a:off x="1879" y="349"/>
              <a:ext cx="52" cy="5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6" y="0"/>
                </a:cxn>
                <a:cxn ang="0">
                  <a:pos x="26" y="10"/>
                </a:cxn>
                <a:cxn ang="0">
                  <a:pos x="26" y="25"/>
                </a:cxn>
                <a:cxn ang="0">
                  <a:pos x="17" y="25"/>
                </a:cxn>
                <a:cxn ang="0">
                  <a:pos x="17" y="13"/>
                </a:cxn>
                <a:cxn ang="0">
                  <a:pos x="14" y="7"/>
                </a:cxn>
                <a:cxn ang="0">
                  <a:pos x="8" y="14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0" y="1"/>
                </a:cxn>
              </a:cxnLst>
              <a:rect l="0" t="0" r="r" b="b"/>
              <a:pathLst>
                <a:path w="26" h="25">
                  <a:moveTo>
                    <a:pt x="0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3" y="0"/>
                    <a:pt x="16" y="0"/>
                  </a:cubicBezTo>
                  <a:cubicBezTo>
                    <a:pt x="23" y="0"/>
                    <a:pt x="26" y="5"/>
                    <a:pt x="26" y="1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9"/>
                    <a:pt x="16" y="7"/>
                    <a:pt x="14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0" name="Freeform 1462"/>
            <p:cNvSpPr>
              <a:spLocks/>
            </p:cNvSpPr>
            <p:nvPr userDrawn="1"/>
          </p:nvSpPr>
          <p:spPr bwMode="auto">
            <a:xfrm>
              <a:off x="990" y="425"/>
              <a:ext cx="48" cy="38"/>
            </a:xfrm>
            <a:custGeom>
              <a:avLst/>
              <a:gdLst/>
              <a:ahLst/>
              <a:cxnLst>
                <a:cxn ang="0">
                  <a:pos x="38" y="38"/>
                </a:cxn>
                <a:cxn ang="0">
                  <a:pos x="34" y="38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6" y="38"/>
                </a:cxn>
                <a:cxn ang="0">
                  <a:pos x="10" y="38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14" y="34"/>
                </a:cxn>
                <a:cxn ang="0">
                  <a:pos x="14" y="34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36" y="34"/>
                </a:cxn>
                <a:cxn ang="0">
                  <a:pos x="36" y="34"/>
                </a:cxn>
                <a:cxn ang="0">
                  <a:pos x="46" y="0"/>
                </a:cxn>
                <a:cxn ang="0">
                  <a:pos x="48" y="0"/>
                </a:cxn>
                <a:cxn ang="0">
                  <a:pos x="38" y="38"/>
                </a:cxn>
              </a:cxnLst>
              <a:rect l="0" t="0" r="r" b="b"/>
              <a:pathLst>
                <a:path w="48" h="38">
                  <a:moveTo>
                    <a:pt x="38" y="38"/>
                  </a:moveTo>
                  <a:lnTo>
                    <a:pt x="34" y="38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6" y="38"/>
                  </a:lnTo>
                  <a:lnTo>
                    <a:pt x="10" y="38"/>
                  </a:lnTo>
                  <a:lnTo>
                    <a:pt x="0" y="0"/>
                  </a:lnTo>
                  <a:lnTo>
                    <a:pt x="4" y="0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6" y="34"/>
                  </a:lnTo>
                  <a:lnTo>
                    <a:pt x="36" y="34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1" name="Freeform 1463"/>
            <p:cNvSpPr>
              <a:spLocks noEditPoints="1"/>
            </p:cNvSpPr>
            <p:nvPr userDrawn="1"/>
          </p:nvSpPr>
          <p:spPr bwMode="auto">
            <a:xfrm>
              <a:off x="1040" y="435"/>
              <a:ext cx="24" cy="2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7"/>
                </a:cxn>
                <a:cxn ang="0">
                  <a:pos x="6" y="14"/>
                </a:cxn>
                <a:cxn ang="0">
                  <a:pos x="0" y="7"/>
                </a:cxn>
                <a:cxn ang="0">
                  <a:pos x="6" y="0"/>
                </a:cxn>
                <a:cxn ang="0">
                  <a:pos x="6" y="13"/>
                </a:cxn>
                <a:cxn ang="0">
                  <a:pos x="11" y="7"/>
                </a:cxn>
                <a:cxn ang="0">
                  <a:pos x="6" y="1"/>
                </a:cxn>
                <a:cxn ang="0">
                  <a:pos x="2" y="7"/>
                </a:cxn>
                <a:cxn ang="0">
                  <a:pos x="6" y="13"/>
                </a:cxn>
              </a:cxnLst>
              <a:rect l="0" t="0" r="r" b="b"/>
              <a:pathLst>
                <a:path w="12" h="14">
                  <a:moveTo>
                    <a:pt x="6" y="0"/>
                  </a:moveTo>
                  <a:cubicBezTo>
                    <a:pt x="10" y="0"/>
                    <a:pt x="12" y="3"/>
                    <a:pt x="12" y="7"/>
                  </a:cubicBezTo>
                  <a:cubicBezTo>
                    <a:pt x="12" y="11"/>
                    <a:pt x="10" y="14"/>
                    <a:pt x="6" y="14"/>
                  </a:cubicBezTo>
                  <a:cubicBezTo>
                    <a:pt x="2" y="14"/>
                    <a:pt x="0" y="11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lose/>
                  <a:moveTo>
                    <a:pt x="6" y="13"/>
                  </a:moveTo>
                  <a:cubicBezTo>
                    <a:pt x="9" y="13"/>
                    <a:pt x="11" y="10"/>
                    <a:pt x="11" y="7"/>
                  </a:cubicBezTo>
                  <a:cubicBezTo>
                    <a:pt x="11" y="4"/>
                    <a:pt x="9" y="1"/>
                    <a:pt x="6" y="1"/>
                  </a:cubicBezTo>
                  <a:cubicBezTo>
                    <a:pt x="3" y="1"/>
                    <a:pt x="2" y="4"/>
                    <a:pt x="2" y="7"/>
                  </a:cubicBezTo>
                  <a:cubicBezTo>
                    <a:pt x="2" y="10"/>
                    <a:pt x="3" y="13"/>
                    <a:pt x="6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2" name="Freeform 1464"/>
            <p:cNvSpPr>
              <a:spLocks/>
            </p:cNvSpPr>
            <p:nvPr userDrawn="1"/>
          </p:nvSpPr>
          <p:spPr bwMode="auto">
            <a:xfrm>
              <a:off x="1070" y="435"/>
              <a:ext cx="12" cy="2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2" y="7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6" h="14">
                  <a:moveTo>
                    <a:pt x="0" y="3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3" y="2"/>
                    <a:pt x="2" y="5"/>
                    <a:pt x="2" y="7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3" name="Rectangle 1465"/>
            <p:cNvSpPr>
              <a:spLocks noChangeArrowheads="1"/>
            </p:cNvSpPr>
            <p:nvPr userDrawn="1"/>
          </p:nvSpPr>
          <p:spPr bwMode="auto">
            <a:xfrm>
              <a:off x="1088" y="423"/>
              <a:ext cx="2" cy="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4" name="Freeform 1466"/>
            <p:cNvSpPr>
              <a:spLocks noEditPoints="1"/>
            </p:cNvSpPr>
            <p:nvPr userDrawn="1"/>
          </p:nvSpPr>
          <p:spPr bwMode="auto">
            <a:xfrm>
              <a:off x="1096" y="423"/>
              <a:ext cx="24" cy="40"/>
            </a:xfrm>
            <a:custGeom>
              <a:avLst/>
              <a:gdLst/>
              <a:ahLst/>
              <a:cxnLst>
                <a:cxn ang="0">
                  <a:pos x="12" y="20"/>
                </a:cxn>
                <a:cxn ang="0">
                  <a:pos x="10" y="20"/>
                </a:cxn>
                <a:cxn ang="0">
                  <a:pos x="10" y="17"/>
                </a:cxn>
                <a:cxn ang="0">
                  <a:pos x="10" y="17"/>
                </a:cxn>
                <a:cxn ang="0">
                  <a:pos x="6" y="20"/>
                </a:cxn>
                <a:cxn ang="0">
                  <a:pos x="0" y="13"/>
                </a:cxn>
                <a:cxn ang="0">
                  <a:pos x="6" y="6"/>
                </a:cxn>
                <a:cxn ang="0">
                  <a:pos x="10" y="9"/>
                </a:cxn>
                <a:cxn ang="0">
                  <a:pos x="10" y="9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20"/>
                </a:cxn>
                <a:cxn ang="0">
                  <a:pos x="6" y="19"/>
                </a:cxn>
                <a:cxn ang="0">
                  <a:pos x="10" y="13"/>
                </a:cxn>
                <a:cxn ang="0">
                  <a:pos x="6" y="7"/>
                </a:cxn>
                <a:cxn ang="0">
                  <a:pos x="2" y="13"/>
                </a:cxn>
                <a:cxn ang="0">
                  <a:pos x="6" y="19"/>
                </a:cxn>
              </a:cxnLst>
              <a:rect l="0" t="0" r="r" b="b"/>
              <a:pathLst>
                <a:path w="12" h="20">
                  <a:moveTo>
                    <a:pt x="12" y="20"/>
                  </a:moveTo>
                  <a:cubicBezTo>
                    <a:pt x="10" y="20"/>
                    <a:pt x="10" y="20"/>
                    <a:pt x="10" y="20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9" y="19"/>
                    <a:pt x="8" y="20"/>
                    <a:pt x="6" y="20"/>
                  </a:cubicBezTo>
                  <a:cubicBezTo>
                    <a:pt x="2" y="20"/>
                    <a:pt x="0" y="17"/>
                    <a:pt x="0" y="13"/>
                  </a:cubicBezTo>
                  <a:cubicBezTo>
                    <a:pt x="0" y="9"/>
                    <a:pt x="2" y="6"/>
                    <a:pt x="6" y="6"/>
                  </a:cubicBezTo>
                  <a:cubicBezTo>
                    <a:pt x="8" y="6"/>
                    <a:pt x="10" y="8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20"/>
                  </a:lnTo>
                  <a:close/>
                  <a:moveTo>
                    <a:pt x="6" y="19"/>
                  </a:moveTo>
                  <a:cubicBezTo>
                    <a:pt x="9" y="19"/>
                    <a:pt x="10" y="15"/>
                    <a:pt x="10" y="13"/>
                  </a:cubicBezTo>
                  <a:cubicBezTo>
                    <a:pt x="10" y="11"/>
                    <a:pt x="9" y="7"/>
                    <a:pt x="6" y="7"/>
                  </a:cubicBezTo>
                  <a:cubicBezTo>
                    <a:pt x="3" y="7"/>
                    <a:pt x="2" y="10"/>
                    <a:pt x="2" y="13"/>
                  </a:cubicBezTo>
                  <a:cubicBezTo>
                    <a:pt x="2" y="16"/>
                    <a:pt x="3" y="19"/>
                    <a:pt x="6" y="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5" name="Freeform 1467"/>
            <p:cNvSpPr>
              <a:spLocks noEditPoints="1"/>
            </p:cNvSpPr>
            <p:nvPr userDrawn="1"/>
          </p:nvSpPr>
          <p:spPr bwMode="auto">
            <a:xfrm>
              <a:off x="1140" y="425"/>
              <a:ext cx="22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10" y="5"/>
                </a:cxn>
                <a:cxn ang="0">
                  <a:pos x="7" y="9"/>
                </a:cxn>
                <a:cxn ang="0">
                  <a:pos x="7" y="9"/>
                </a:cxn>
                <a:cxn ang="0">
                  <a:pos x="11" y="13"/>
                </a:cxn>
                <a:cxn ang="0">
                  <a:pos x="4" y="1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2" y="17"/>
                </a:cxn>
                <a:cxn ang="0">
                  <a:pos x="4" y="17"/>
                </a:cxn>
                <a:cxn ang="0">
                  <a:pos x="9" y="13"/>
                </a:cxn>
                <a:cxn ang="0">
                  <a:pos x="4" y="10"/>
                </a:cxn>
                <a:cxn ang="0">
                  <a:pos x="2" y="10"/>
                </a:cxn>
                <a:cxn ang="0">
                  <a:pos x="2" y="17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9" y="5"/>
                </a:cxn>
                <a:cxn ang="0">
                  <a:pos x="5" y="2"/>
                </a:cxn>
                <a:cxn ang="0">
                  <a:pos x="2" y="2"/>
                </a:cxn>
                <a:cxn ang="0">
                  <a:pos x="2" y="8"/>
                </a:cxn>
              </a:cxnLst>
              <a:rect l="0" t="0" r="r" b="b"/>
              <a:pathLst>
                <a:path w="11" h="19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8" y="0"/>
                    <a:pt x="10" y="1"/>
                    <a:pt x="10" y="5"/>
                  </a:cubicBezTo>
                  <a:cubicBezTo>
                    <a:pt x="10" y="7"/>
                    <a:pt x="9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9" y="9"/>
                    <a:pt x="11" y="11"/>
                    <a:pt x="11" y="13"/>
                  </a:cubicBezTo>
                  <a:cubicBezTo>
                    <a:pt x="11" y="17"/>
                    <a:pt x="8" y="19"/>
                    <a:pt x="4" y="19"/>
                  </a:cubicBezTo>
                  <a:cubicBezTo>
                    <a:pt x="0" y="19"/>
                    <a:pt x="0" y="19"/>
                    <a:pt x="0" y="19"/>
                  </a:cubicBezTo>
                  <a:lnTo>
                    <a:pt x="0" y="0"/>
                  </a:lnTo>
                  <a:close/>
                  <a:moveTo>
                    <a:pt x="2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6" y="17"/>
                    <a:pt x="9" y="16"/>
                    <a:pt x="9" y="13"/>
                  </a:cubicBezTo>
                  <a:cubicBezTo>
                    <a:pt x="9" y="10"/>
                    <a:pt x="6" y="10"/>
                    <a:pt x="4" y="10"/>
                  </a:cubicBezTo>
                  <a:cubicBezTo>
                    <a:pt x="2" y="10"/>
                    <a:pt x="2" y="10"/>
                    <a:pt x="2" y="10"/>
                  </a:cubicBezTo>
                  <a:lnTo>
                    <a:pt x="2" y="17"/>
                  </a:lnTo>
                  <a:close/>
                  <a:moveTo>
                    <a:pt x="2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6" y="8"/>
                    <a:pt x="9" y="8"/>
                    <a:pt x="9" y="5"/>
                  </a:cubicBezTo>
                  <a:cubicBezTo>
                    <a:pt x="9" y="2"/>
                    <a:pt x="6" y="2"/>
                    <a:pt x="5" y="2"/>
                  </a:cubicBezTo>
                  <a:cubicBezTo>
                    <a:pt x="2" y="2"/>
                    <a:pt x="2" y="2"/>
                    <a:pt x="2" y="2"/>
                  </a:cubicBezTo>
                  <a:lnTo>
                    <a:pt x="2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6" name="Freeform 1468"/>
            <p:cNvSpPr>
              <a:spLocks noEditPoints="1"/>
            </p:cNvSpPr>
            <p:nvPr userDrawn="1"/>
          </p:nvSpPr>
          <p:spPr bwMode="auto">
            <a:xfrm>
              <a:off x="1168" y="435"/>
              <a:ext cx="20" cy="28"/>
            </a:xfrm>
            <a:custGeom>
              <a:avLst/>
              <a:gdLst/>
              <a:ahLst/>
              <a:cxnLst>
                <a:cxn ang="0">
                  <a:pos x="8" y="11"/>
                </a:cxn>
                <a:cxn ang="0">
                  <a:pos x="8" y="11"/>
                </a:cxn>
                <a:cxn ang="0">
                  <a:pos x="4" y="14"/>
                </a:cxn>
                <a:cxn ang="0">
                  <a:pos x="0" y="10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5" y="1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5" y="0"/>
                </a:cxn>
                <a:cxn ang="0">
                  <a:pos x="10" y="5"/>
                </a:cxn>
                <a:cxn ang="0">
                  <a:pos x="10" y="11"/>
                </a:cxn>
                <a:cxn ang="0">
                  <a:pos x="10" y="14"/>
                </a:cxn>
                <a:cxn ang="0">
                  <a:pos x="8" y="14"/>
                </a:cxn>
                <a:cxn ang="0">
                  <a:pos x="8" y="11"/>
                </a:cxn>
                <a:cxn ang="0">
                  <a:pos x="8" y="7"/>
                </a:cxn>
                <a:cxn ang="0">
                  <a:pos x="8" y="7"/>
                </a:cxn>
                <a:cxn ang="0">
                  <a:pos x="1" y="10"/>
                </a:cxn>
                <a:cxn ang="0">
                  <a:pos x="4" y="13"/>
                </a:cxn>
                <a:cxn ang="0">
                  <a:pos x="8" y="8"/>
                </a:cxn>
                <a:cxn ang="0">
                  <a:pos x="8" y="7"/>
                </a:cxn>
              </a:cxnLst>
              <a:rect l="0" t="0" r="r" b="b"/>
              <a:pathLst>
                <a:path w="10" h="14">
                  <a:moveTo>
                    <a:pt x="8" y="11"/>
                  </a:moveTo>
                  <a:cubicBezTo>
                    <a:pt x="8" y="11"/>
                    <a:pt x="8" y="11"/>
                    <a:pt x="8" y="11"/>
                  </a:cubicBezTo>
                  <a:cubicBezTo>
                    <a:pt x="7" y="13"/>
                    <a:pt x="6" y="14"/>
                    <a:pt x="4" y="14"/>
                  </a:cubicBezTo>
                  <a:cubicBezTo>
                    <a:pt x="0" y="14"/>
                    <a:pt x="0" y="11"/>
                    <a:pt x="0" y="10"/>
                  </a:cubicBezTo>
                  <a:cubicBezTo>
                    <a:pt x="0" y="6"/>
                    <a:pt x="4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3"/>
                    <a:pt x="7" y="1"/>
                    <a:pt x="5" y="1"/>
                  </a:cubicBezTo>
                  <a:cubicBezTo>
                    <a:pt x="4" y="1"/>
                    <a:pt x="2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8" y="0"/>
                    <a:pt x="10" y="1"/>
                    <a:pt x="10" y="5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2"/>
                    <a:pt x="10" y="13"/>
                    <a:pt x="10" y="14"/>
                  </a:cubicBezTo>
                  <a:cubicBezTo>
                    <a:pt x="8" y="14"/>
                    <a:pt x="8" y="14"/>
                    <a:pt x="8" y="14"/>
                  </a:cubicBezTo>
                  <a:lnTo>
                    <a:pt x="8" y="11"/>
                  </a:lnTo>
                  <a:close/>
                  <a:moveTo>
                    <a:pt x="8" y="7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5" y="7"/>
                    <a:pt x="1" y="7"/>
                    <a:pt x="1" y="10"/>
                  </a:cubicBezTo>
                  <a:cubicBezTo>
                    <a:pt x="1" y="12"/>
                    <a:pt x="3" y="13"/>
                    <a:pt x="4" y="13"/>
                  </a:cubicBezTo>
                  <a:cubicBezTo>
                    <a:pt x="8" y="13"/>
                    <a:pt x="8" y="9"/>
                    <a:pt x="8" y="8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" name="Freeform 1469"/>
            <p:cNvSpPr>
              <a:spLocks/>
            </p:cNvSpPr>
            <p:nvPr userDrawn="1"/>
          </p:nvSpPr>
          <p:spPr bwMode="auto">
            <a:xfrm>
              <a:off x="1194" y="435"/>
              <a:ext cx="22" cy="2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6" y="0"/>
                </a:cxn>
                <a:cxn ang="0">
                  <a:pos x="11" y="5"/>
                </a:cxn>
                <a:cxn ang="0">
                  <a:pos x="11" y="14"/>
                </a:cxn>
                <a:cxn ang="0">
                  <a:pos x="9" y="14"/>
                </a:cxn>
                <a:cxn ang="0">
                  <a:pos x="9" y="6"/>
                </a:cxn>
                <a:cxn ang="0">
                  <a:pos x="6" y="1"/>
                </a:cxn>
                <a:cxn ang="0">
                  <a:pos x="2" y="6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11" h="14">
                  <a:moveTo>
                    <a:pt x="0" y="3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3" y="0"/>
                    <a:pt x="6" y="0"/>
                  </a:cubicBezTo>
                  <a:cubicBezTo>
                    <a:pt x="9" y="0"/>
                    <a:pt x="11" y="2"/>
                    <a:pt x="11" y="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3"/>
                    <a:pt x="8" y="1"/>
                    <a:pt x="6" y="1"/>
                  </a:cubicBezTo>
                  <a:cubicBezTo>
                    <a:pt x="3" y="1"/>
                    <a:pt x="2" y="4"/>
                    <a:pt x="2" y="6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" name="Freeform 1470"/>
            <p:cNvSpPr>
              <a:spLocks/>
            </p:cNvSpPr>
            <p:nvPr userDrawn="1"/>
          </p:nvSpPr>
          <p:spPr bwMode="auto">
            <a:xfrm>
              <a:off x="1224" y="423"/>
              <a:ext cx="20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4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6" y="24"/>
                </a:cxn>
                <a:cxn ang="0">
                  <a:pos x="20" y="40"/>
                </a:cxn>
                <a:cxn ang="0">
                  <a:pos x="16" y="40"/>
                </a:cxn>
                <a:cxn ang="0">
                  <a:pos x="2" y="26"/>
                </a:cxn>
                <a:cxn ang="0">
                  <a:pos x="2" y="40"/>
                </a:cxn>
                <a:cxn ang="0">
                  <a:pos x="0" y="40"/>
                </a:cxn>
                <a:cxn ang="0">
                  <a:pos x="0" y="0"/>
                </a:cxn>
              </a:cxnLst>
              <a:rect l="0" t="0" r="r" b="b"/>
              <a:pathLst>
                <a:path w="20" h="40">
                  <a:moveTo>
                    <a:pt x="0" y="0"/>
                  </a:moveTo>
                  <a:lnTo>
                    <a:pt x="2" y="0"/>
                  </a:lnTo>
                  <a:lnTo>
                    <a:pt x="2" y="24"/>
                  </a:lnTo>
                  <a:lnTo>
                    <a:pt x="14" y="12"/>
                  </a:lnTo>
                  <a:lnTo>
                    <a:pt x="18" y="12"/>
                  </a:lnTo>
                  <a:lnTo>
                    <a:pt x="6" y="24"/>
                  </a:lnTo>
                  <a:lnTo>
                    <a:pt x="20" y="40"/>
                  </a:lnTo>
                  <a:lnTo>
                    <a:pt x="16" y="40"/>
                  </a:lnTo>
                  <a:lnTo>
                    <a:pt x="2" y="26"/>
                  </a:lnTo>
                  <a:lnTo>
                    <a:pt x="2" y="40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9" name="Freeform 1471"/>
            <p:cNvSpPr>
              <a:spLocks/>
            </p:cNvSpPr>
            <p:nvPr userDrawn="1"/>
          </p:nvSpPr>
          <p:spPr bwMode="auto">
            <a:xfrm>
              <a:off x="1262" y="425"/>
              <a:ext cx="30" cy="38"/>
            </a:xfrm>
            <a:custGeom>
              <a:avLst/>
              <a:gdLst/>
              <a:ahLst/>
              <a:cxnLst>
                <a:cxn ang="0">
                  <a:pos x="13" y="10"/>
                </a:cxn>
                <a:cxn ang="0">
                  <a:pos x="9" y="10"/>
                </a:cxn>
                <a:cxn ang="0">
                  <a:pos x="9" y="9"/>
                </a:cxn>
                <a:cxn ang="0">
                  <a:pos x="15" y="9"/>
                </a:cxn>
                <a:cxn ang="0">
                  <a:pos x="15" y="18"/>
                </a:cxn>
                <a:cxn ang="0">
                  <a:pos x="9" y="19"/>
                </a:cxn>
                <a:cxn ang="0">
                  <a:pos x="0" y="9"/>
                </a:cxn>
                <a:cxn ang="0">
                  <a:pos x="9" y="0"/>
                </a:cxn>
                <a:cxn ang="0">
                  <a:pos x="14" y="1"/>
                </a:cxn>
                <a:cxn ang="0">
                  <a:pos x="14" y="3"/>
                </a:cxn>
                <a:cxn ang="0">
                  <a:pos x="9" y="2"/>
                </a:cxn>
                <a:cxn ang="0">
                  <a:pos x="2" y="9"/>
                </a:cxn>
                <a:cxn ang="0">
                  <a:pos x="9" y="17"/>
                </a:cxn>
                <a:cxn ang="0">
                  <a:pos x="13" y="17"/>
                </a:cxn>
                <a:cxn ang="0">
                  <a:pos x="13" y="10"/>
                </a:cxn>
              </a:cxnLst>
              <a:rect l="0" t="0" r="r" b="b"/>
              <a:pathLst>
                <a:path w="15" h="19">
                  <a:moveTo>
                    <a:pt x="13" y="10"/>
                  </a:moveTo>
                  <a:cubicBezTo>
                    <a:pt x="9" y="10"/>
                    <a:pt x="9" y="10"/>
                    <a:pt x="9" y="10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3" y="19"/>
                    <a:pt x="11" y="19"/>
                    <a:pt x="9" y="19"/>
                  </a:cubicBezTo>
                  <a:cubicBezTo>
                    <a:pt x="3" y="19"/>
                    <a:pt x="0" y="15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1" y="0"/>
                    <a:pt x="13" y="0"/>
                    <a:pt x="14" y="1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2" y="2"/>
                    <a:pt x="11" y="2"/>
                    <a:pt x="9" y="2"/>
                  </a:cubicBezTo>
                  <a:cubicBezTo>
                    <a:pt x="4" y="2"/>
                    <a:pt x="2" y="5"/>
                    <a:pt x="2" y="9"/>
                  </a:cubicBezTo>
                  <a:cubicBezTo>
                    <a:pt x="2" y="14"/>
                    <a:pt x="4" y="17"/>
                    <a:pt x="9" y="17"/>
                  </a:cubicBezTo>
                  <a:cubicBezTo>
                    <a:pt x="10" y="17"/>
                    <a:pt x="12" y="17"/>
                    <a:pt x="13" y="17"/>
                  </a:cubicBezTo>
                  <a:lnTo>
                    <a:pt x="13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0" name="Freeform 1472"/>
            <p:cNvSpPr>
              <a:spLocks/>
            </p:cNvSpPr>
            <p:nvPr userDrawn="1"/>
          </p:nvSpPr>
          <p:spPr bwMode="auto">
            <a:xfrm>
              <a:off x="1300" y="435"/>
              <a:ext cx="12" cy="2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2" y="7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6" h="14">
                  <a:moveTo>
                    <a:pt x="0" y="3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5" y="2"/>
                    <a:pt x="5" y="2"/>
                  </a:cubicBezTo>
                  <a:cubicBezTo>
                    <a:pt x="2" y="2"/>
                    <a:pt x="2" y="5"/>
                    <a:pt x="2" y="7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1" name="Freeform 1473"/>
            <p:cNvSpPr>
              <a:spLocks noEditPoints="1"/>
            </p:cNvSpPr>
            <p:nvPr userDrawn="1"/>
          </p:nvSpPr>
          <p:spPr bwMode="auto">
            <a:xfrm>
              <a:off x="1314" y="435"/>
              <a:ext cx="24" cy="2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7"/>
                </a:cxn>
                <a:cxn ang="0">
                  <a:pos x="6" y="14"/>
                </a:cxn>
                <a:cxn ang="0">
                  <a:pos x="0" y="7"/>
                </a:cxn>
                <a:cxn ang="0">
                  <a:pos x="6" y="0"/>
                </a:cxn>
                <a:cxn ang="0">
                  <a:pos x="6" y="13"/>
                </a:cxn>
                <a:cxn ang="0">
                  <a:pos x="10" y="7"/>
                </a:cxn>
                <a:cxn ang="0">
                  <a:pos x="6" y="1"/>
                </a:cxn>
                <a:cxn ang="0">
                  <a:pos x="2" y="7"/>
                </a:cxn>
                <a:cxn ang="0">
                  <a:pos x="6" y="13"/>
                </a:cxn>
              </a:cxnLst>
              <a:rect l="0" t="0" r="r" b="b"/>
              <a:pathLst>
                <a:path w="12" h="14">
                  <a:moveTo>
                    <a:pt x="6" y="0"/>
                  </a:moveTo>
                  <a:cubicBezTo>
                    <a:pt x="10" y="0"/>
                    <a:pt x="12" y="3"/>
                    <a:pt x="12" y="7"/>
                  </a:cubicBezTo>
                  <a:cubicBezTo>
                    <a:pt x="12" y="11"/>
                    <a:pt x="10" y="14"/>
                    <a:pt x="6" y="14"/>
                  </a:cubicBezTo>
                  <a:cubicBezTo>
                    <a:pt x="2" y="14"/>
                    <a:pt x="0" y="11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lose/>
                  <a:moveTo>
                    <a:pt x="6" y="13"/>
                  </a:moveTo>
                  <a:cubicBezTo>
                    <a:pt x="9" y="13"/>
                    <a:pt x="10" y="10"/>
                    <a:pt x="10" y="7"/>
                  </a:cubicBezTo>
                  <a:cubicBezTo>
                    <a:pt x="10" y="4"/>
                    <a:pt x="9" y="1"/>
                    <a:pt x="6" y="1"/>
                  </a:cubicBezTo>
                  <a:cubicBezTo>
                    <a:pt x="3" y="1"/>
                    <a:pt x="2" y="4"/>
                    <a:pt x="2" y="7"/>
                  </a:cubicBezTo>
                  <a:cubicBezTo>
                    <a:pt x="2" y="10"/>
                    <a:pt x="3" y="13"/>
                    <a:pt x="6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2" name="Freeform 1474"/>
            <p:cNvSpPr>
              <a:spLocks/>
            </p:cNvSpPr>
            <p:nvPr userDrawn="1"/>
          </p:nvSpPr>
          <p:spPr bwMode="auto">
            <a:xfrm>
              <a:off x="1344" y="435"/>
              <a:ext cx="20" cy="28"/>
            </a:xfrm>
            <a:custGeom>
              <a:avLst/>
              <a:gdLst/>
              <a:ahLst/>
              <a:cxnLst>
                <a:cxn ang="0">
                  <a:pos x="11" y="10"/>
                </a:cxn>
                <a:cxn ang="0">
                  <a:pos x="11" y="14"/>
                </a:cxn>
                <a:cxn ang="0">
                  <a:pos x="9" y="14"/>
                </a:cxn>
                <a:cxn ang="0">
                  <a:pos x="9" y="11"/>
                </a:cxn>
                <a:cxn ang="0">
                  <a:pos x="9" y="11"/>
                </a:cxn>
                <a:cxn ang="0">
                  <a:pos x="5" y="14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8"/>
                </a:cxn>
                <a:cxn ang="0">
                  <a:pos x="5" y="13"/>
                </a:cxn>
                <a:cxn ang="0">
                  <a:pos x="9" y="8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1" y="10"/>
                </a:cxn>
              </a:cxnLst>
              <a:rect l="0" t="0" r="r" b="b"/>
              <a:pathLst>
                <a:path w="11" h="14">
                  <a:moveTo>
                    <a:pt x="11" y="10"/>
                  </a:moveTo>
                  <a:cubicBezTo>
                    <a:pt x="11" y="11"/>
                    <a:pt x="11" y="13"/>
                    <a:pt x="11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8" y="12"/>
                    <a:pt x="7" y="14"/>
                    <a:pt x="5" y="14"/>
                  </a:cubicBezTo>
                  <a:cubicBezTo>
                    <a:pt x="1" y="14"/>
                    <a:pt x="0" y="12"/>
                    <a:pt x="0" y="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11"/>
                    <a:pt x="3" y="13"/>
                    <a:pt x="5" y="13"/>
                  </a:cubicBezTo>
                  <a:cubicBezTo>
                    <a:pt x="8" y="13"/>
                    <a:pt x="9" y="10"/>
                    <a:pt x="9" y="8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1" y="0"/>
                    <a:pt x="11" y="0"/>
                    <a:pt x="11" y="0"/>
                  </a:cubicBezTo>
                  <a:lnTo>
                    <a:pt x="11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3" name="Freeform 1475"/>
            <p:cNvSpPr>
              <a:spLocks noEditPoints="1"/>
            </p:cNvSpPr>
            <p:nvPr userDrawn="1"/>
          </p:nvSpPr>
          <p:spPr bwMode="auto">
            <a:xfrm>
              <a:off x="1372" y="435"/>
              <a:ext cx="24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6" y="0"/>
                </a:cxn>
                <a:cxn ang="0">
                  <a:pos x="12" y="7"/>
                </a:cxn>
                <a:cxn ang="0">
                  <a:pos x="6" y="14"/>
                </a:cxn>
                <a:cxn ang="0">
                  <a:pos x="2" y="11"/>
                </a:cxn>
                <a:cxn ang="0">
                  <a:pos x="2" y="11"/>
                </a:cxn>
                <a:cxn ang="0">
                  <a:pos x="2" y="1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6" y="1"/>
                </a:cxn>
                <a:cxn ang="0">
                  <a:pos x="2" y="7"/>
                </a:cxn>
                <a:cxn ang="0">
                  <a:pos x="6" y="13"/>
                </a:cxn>
                <a:cxn ang="0">
                  <a:pos x="10" y="7"/>
                </a:cxn>
                <a:cxn ang="0">
                  <a:pos x="6" y="1"/>
                </a:cxn>
              </a:cxnLst>
              <a:rect l="0" t="0" r="r" b="b"/>
              <a:pathLst>
                <a:path w="12" h="19">
                  <a:moveTo>
                    <a:pt x="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3" y="0"/>
                    <a:pt x="6" y="0"/>
                  </a:cubicBezTo>
                  <a:cubicBezTo>
                    <a:pt x="10" y="0"/>
                    <a:pt x="12" y="3"/>
                    <a:pt x="12" y="7"/>
                  </a:cubicBezTo>
                  <a:cubicBezTo>
                    <a:pt x="12" y="11"/>
                    <a:pt x="10" y="14"/>
                    <a:pt x="6" y="14"/>
                  </a:cubicBezTo>
                  <a:cubicBezTo>
                    <a:pt x="4" y="14"/>
                    <a:pt x="3" y="13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0" y="19"/>
                    <a:pt x="0" y="19"/>
                    <a:pt x="0" y="19"/>
                  </a:cubicBezTo>
                  <a:lnTo>
                    <a:pt x="0" y="0"/>
                  </a:lnTo>
                  <a:close/>
                  <a:moveTo>
                    <a:pt x="6" y="1"/>
                  </a:moveTo>
                  <a:cubicBezTo>
                    <a:pt x="3" y="1"/>
                    <a:pt x="2" y="5"/>
                    <a:pt x="2" y="7"/>
                  </a:cubicBezTo>
                  <a:cubicBezTo>
                    <a:pt x="2" y="9"/>
                    <a:pt x="3" y="13"/>
                    <a:pt x="6" y="13"/>
                  </a:cubicBezTo>
                  <a:cubicBezTo>
                    <a:pt x="9" y="13"/>
                    <a:pt x="10" y="10"/>
                    <a:pt x="10" y="7"/>
                  </a:cubicBezTo>
                  <a:cubicBezTo>
                    <a:pt x="10" y="4"/>
                    <a:pt x="9" y="1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4" name="Freeform 1476"/>
            <p:cNvSpPr>
              <a:spLocks noEditPoints="1"/>
            </p:cNvSpPr>
            <p:nvPr userDrawn="1"/>
          </p:nvSpPr>
          <p:spPr bwMode="auto">
            <a:xfrm>
              <a:off x="257" y="248"/>
              <a:ext cx="212" cy="211"/>
            </a:xfrm>
            <a:custGeom>
              <a:avLst/>
              <a:gdLst/>
              <a:ahLst/>
              <a:cxnLst>
                <a:cxn ang="0">
                  <a:pos x="106" y="30"/>
                </a:cxn>
                <a:cxn ang="0">
                  <a:pos x="106" y="0"/>
                </a:cxn>
                <a:cxn ang="0">
                  <a:pos x="106" y="0"/>
                </a:cxn>
                <a:cxn ang="0">
                  <a:pos x="76" y="0"/>
                </a:cxn>
                <a:cxn ang="0">
                  <a:pos x="106" y="30"/>
                </a:cxn>
                <a:cxn ang="0">
                  <a:pos x="2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29" y="0"/>
                </a:cxn>
                <a:cxn ang="0">
                  <a:pos x="76" y="106"/>
                </a:cxn>
                <a:cxn ang="0">
                  <a:pos x="106" y="106"/>
                </a:cxn>
                <a:cxn ang="0">
                  <a:pos x="106" y="106"/>
                </a:cxn>
                <a:cxn ang="0">
                  <a:pos x="106" y="77"/>
                </a:cxn>
                <a:cxn ang="0">
                  <a:pos x="76" y="106"/>
                </a:cxn>
                <a:cxn ang="0">
                  <a:pos x="0" y="77"/>
                </a:cxn>
                <a:cxn ang="0">
                  <a:pos x="0" y="106"/>
                </a:cxn>
                <a:cxn ang="0">
                  <a:pos x="0" y="106"/>
                </a:cxn>
                <a:cxn ang="0">
                  <a:pos x="29" y="106"/>
                </a:cxn>
                <a:cxn ang="0">
                  <a:pos x="0" y="77"/>
                </a:cxn>
              </a:cxnLst>
              <a:rect l="0" t="0" r="r" b="b"/>
              <a:pathLst>
                <a:path w="106" h="106">
                  <a:moveTo>
                    <a:pt x="106" y="30"/>
                  </a:moveTo>
                  <a:cubicBezTo>
                    <a:pt x="106" y="0"/>
                    <a:pt x="106" y="0"/>
                    <a:pt x="106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90" y="6"/>
                    <a:pt x="100" y="16"/>
                    <a:pt x="106" y="30"/>
                  </a:cubicBezTo>
                  <a:close/>
                  <a:moveTo>
                    <a:pt x="2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6" y="16"/>
                    <a:pt x="16" y="6"/>
                    <a:pt x="29" y="0"/>
                  </a:cubicBezTo>
                  <a:close/>
                  <a:moveTo>
                    <a:pt x="76" y="106"/>
                  </a:moveTo>
                  <a:cubicBezTo>
                    <a:pt x="106" y="106"/>
                    <a:pt x="106" y="106"/>
                    <a:pt x="106" y="106"/>
                  </a:cubicBezTo>
                  <a:cubicBezTo>
                    <a:pt x="106" y="106"/>
                    <a:pt x="106" y="106"/>
                    <a:pt x="106" y="106"/>
                  </a:cubicBezTo>
                  <a:cubicBezTo>
                    <a:pt x="106" y="77"/>
                    <a:pt x="106" y="77"/>
                    <a:pt x="106" y="77"/>
                  </a:cubicBezTo>
                  <a:cubicBezTo>
                    <a:pt x="100" y="90"/>
                    <a:pt x="90" y="101"/>
                    <a:pt x="76" y="106"/>
                  </a:cubicBezTo>
                  <a:close/>
                  <a:moveTo>
                    <a:pt x="0" y="77"/>
                  </a:move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29" y="106"/>
                    <a:pt x="29" y="106"/>
                    <a:pt x="29" y="106"/>
                  </a:cubicBezTo>
                  <a:cubicBezTo>
                    <a:pt x="16" y="101"/>
                    <a:pt x="6" y="90"/>
                    <a:pt x="0" y="7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5" name="Freeform 1477"/>
            <p:cNvSpPr>
              <a:spLocks/>
            </p:cNvSpPr>
            <p:nvPr userDrawn="1"/>
          </p:nvSpPr>
          <p:spPr bwMode="auto">
            <a:xfrm>
              <a:off x="295" y="395"/>
              <a:ext cx="56" cy="58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1" y="6"/>
                </a:cxn>
                <a:cxn ang="0">
                  <a:pos x="2" y="7"/>
                </a:cxn>
                <a:cxn ang="0">
                  <a:pos x="2" y="7"/>
                </a:cxn>
                <a:cxn ang="0">
                  <a:pos x="11" y="15"/>
                </a:cxn>
                <a:cxn ang="0">
                  <a:pos x="14" y="21"/>
                </a:cxn>
                <a:cxn ang="0">
                  <a:pos x="15" y="24"/>
                </a:cxn>
                <a:cxn ang="0">
                  <a:pos x="17" y="26"/>
                </a:cxn>
                <a:cxn ang="0">
                  <a:pos x="16" y="25"/>
                </a:cxn>
                <a:cxn ang="0">
                  <a:pos x="16" y="26"/>
                </a:cxn>
                <a:cxn ang="0">
                  <a:pos x="18" y="27"/>
                </a:cxn>
                <a:cxn ang="0">
                  <a:pos x="17" y="26"/>
                </a:cxn>
                <a:cxn ang="0">
                  <a:pos x="18" y="28"/>
                </a:cxn>
                <a:cxn ang="0">
                  <a:pos x="18" y="27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2" y="29"/>
                </a:cxn>
                <a:cxn ang="0">
                  <a:pos x="21" y="27"/>
                </a:cxn>
                <a:cxn ang="0">
                  <a:pos x="20" y="26"/>
                </a:cxn>
                <a:cxn ang="0">
                  <a:pos x="20" y="25"/>
                </a:cxn>
                <a:cxn ang="0">
                  <a:pos x="20" y="25"/>
                </a:cxn>
                <a:cxn ang="0">
                  <a:pos x="20" y="25"/>
                </a:cxn>
                <a:cxn ang="0">
                  <a:pos x="19" y="24"/>
                </a:cxn>
                <a:cxn ang="0">
                  <a:pos x="20" y="24"/>
                </a:cxn>
                <a:cxn ang="0">
                  <a:pos x="20" y="23"/>
                </a:cxn>
                <a:cxn ang="0">
                  <a:pos x="20" y="21"/>
                </a:cxn>
                <a:cxn ang="0">
                  <a:pos x="23" y="21"/>
                </a:cxn>
                <a:cxn ang="0">
                  <a:pos x="24" y="19"/>
                </a:cxn>
                <a:cxn ang="0">
                  <a:pos x="23" y="17"/>
                </a:cxn>
                <a:cxn ang="0">
                  <a:pos x="26" y="16"/>
                </a:cxn>
                <a:cxn ang="0">
                  <a:pos x="26" y="13"/>
                </a:cxn>
                <a:cxn ang="0">
                  <a:pos x="26" y="11"/>
                </a:cxn>
                <a:cxn ang="0">
                  <a:pos x="27" y="8"/>
                </a:cxn>
                <a:cxn ang="0">
                  <a:pos x="21" y="7"/>
                </a:cxn>
                <a:cxn ang="0">
                  <a:pos x="18" y="6"/>
                </a:cxn>
                <a:cxn ang="0">
                  <a:pos x="17" y="7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3"/>
                </a:cxn>
                <a:cxn ang="0">
                  <a:pos x="10" y="2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5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2" y="3"/>
                </a:cxn>
              </a:cxnLst>
              <a:rect l="0" t="0" r="r" b="b"/>
              <a:pathLst>
                <a:path w="28" h="29">
                  <a:moveTo>
                    <a:pt x="2" y="3"/>
                  </a:moveTo>
                  <a:cubicBezTo>
                    <a:pt x="2" y="5"/>
                    <a:pt x="2" y="5"/>
                    <a:pt x="1" y="6"/>
                  </a:cubicBezTo>
                  <a:cubicBezTo>
                    <a:pt x="1" y="6"/>
                    <a:pt x="1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9"/>
                    <a:pt x="9" y="13"/>
                    <a:pt x="11" y="15"/>
                  </a:cubicBezTo>
                  <a:cubicBezTo>
                    <a:pt x="12" y="16"/>
                    <a:pt x="13" y="19"/>
                    <a:pt x="14" y="21"/>
                  </a:cubicBezTo>
                  <a:cubicBezTo>
                    <a:pt x="14" y="22"/>
                    <a:pt x="14" y="23"/>
                    <a:pt x="15" y="24"/>
                  </a:cubicBezTo>
                  <a:cubicBezTo>
                    <a:pt x="16" y="24"/>
                    <a:pt x="16" y="24"/>
                    <a:pt x="17" y="26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5"/>
                    <a:pt x="16" y="26"/>
                    <a:pt x="16" y="26"/>
                  </a:cubicBezTo>
                  <a:cubicBezTo>
                    <a:pt x="17" y="26"/>
                    <a:pt x="17" y="26"/>
                    <a:pt x="18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7"/>
                    <a:pt x="18" y="27"/>
                    <a:pt x="18" y="28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0" y="28"/>
                    <a:pt x="20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0" y="28"/>
                    <a:pt x="22" y="28"/>
                    <a:pt x="21" y="27"/>
                  </a:cubicBezTo>
                  <a:cubicBezTo>
                    <a:pt x="21" y="26"/>
                    <a:pt x="19" y="26"/>
                    <a:pt x="20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4"/>
                    <a:pt x="19" y="24"/>
                  </a:cubicBezTo>
                  <a:cubicBezTo>
                    <a:pt x="19" y="24"/>
                    <a:pt x="20" y="24"/>
                    <a:pt x="20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3" y="24"/>
                    <a:pt x="22" y="22"/>
                    <a:pt x="20" y="21"/>
                  </a:cubicBezTo>
                  <a:cubicBezTo>
                    <a:pt x="22" y="22"/>
                    <a:pt x="22" y="21"/>
                    <a:pt x="23" y="21"/>
                  </a:cubicBezTo>
                  <a:cubicBezTo>
                    <a:pt x="23" y="20"/>
                    <a:pt x="23" y="20"/>
                    <a:pt x="24" y="19"/>
                  </a:cubicBezTo>
                  <a:cubicBezTo>
                    <a:pt x="24" y="18"/>
                    <a:pt x="23" y="18"/>
                    <a:pt x="23" y="17"/>
                  </a:cubicBezTo>
                  <a:cubicBezTo>
                    <a:pt x="24" y="16"/>
                    <a:pt x="25" y="17"/>
                    <a:pt x="26" y="16"/>
                  </a:cubicBezTo>
                  <a:cubicBezTo>
                    <a:pt x="26" y="15"/>
                    <a:pt x="27" y="15"/>
                    <a:pt x="26" y="13"/>
                  </a:cubicBezTo>
                  <a:cubicBezTo>
                    <a:pt x="26" y="12"/>
                    <a:pt x="26" y="12"/>
                    <a:pt x="26" y="11"/>
                  </a:cubicBezTo>
                  <a:cubicBezTo>
                    <a:pt x="27" y="10"/>
                    <a:pt x="28" y="9"/>
                    <a:pt x="27" y="8"/>
                  </a:cubicBezTo>
                  <a:cubicBezTo>
                    <a:pt x="26" y="7"/>
                    <a:pt x="22" y="6"/>
                    <a:pt x="21" y="7"/>
                  </a:cubicBezTo>
                  <a:cubicBezTo>
                    <a:pt x="20" y="6"/>
                    <a:pt x="19" y="6"/>
                    <a:pt x="18" y="6"/>
                  </a:cubicBezTo>
                  <a:cubicBezTo>
                    <a:pt x="18" y="6"/>
                    <a:pt x="17" y="6"/>
                    <a:pt x="17" y="7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5"/>
                    <a:pt x="16" y="4"/>
                    <a:pt x="15" y="3"/>
                  </a:cubicBezTo>
                  <a:cubicBezTo>
                    <a:pt x="14" y="3"/>
                    <a:pt x="13" y="3"/>
                    <a:pt x="12" y="3"/>
                  </a:cubicBezTo>
                  <a:cubicBezTo>
                    <a:pt x="11" y="3"/>
                    <a:pt x="11" y="2"/>
                    <a:pt x="10" y="2"/>
                  </a:cubicBezTo>
                  <a:cubicBezTo>
                    <a:pt x="9" y="2"/>
                    <a:pt x="9" y="1"/>
                    <a:pt x="8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7" y="1"/>
                    <a:pt x="6" y="1"/>
                    <a:pt x="5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1"/>
                    <a:pt x="4" y="0"/>
                  </a:cubicBezTo>
                  <a:cubicBezTo>
                    <a:pt x="2" y="1"/>
                    <a:pt x="2" y="1"/>
                    <a:pt x="2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6" name="Freeform 1478"/>
            <p:cNvSpPr>
              <a:spLocks/>
            </p:cNvSpPr>
            <p:nvPr userDrawn="1"/>
          </p:nvSpPr>
          <p:spPr bwMode="auto">
            <a:xfrm>
              <a:off x="295" y="389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7" name="Freeform 1479"/>
            <p:cNvSpPr>
              <a:spLocks/>
            </p:cNvSpPr>
            <p:nvPr userDrawn="1"/>
          </p:nvSpPr>
          <p:spPr bwMode="auto">
            <a:xfrm>
              <a:off x="295" y="389"/>
              <a:ext cx="4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8" name="Freeform 1480"/>
            <p:cNvSpPr>
              <a:spLocks/>
            </p:cNvSpPr>
            <p:nvPr userDrawn="1"/>
          </p:nvSpPr>
          <p:spPr bwMode="auto">
            <a:xfrm>
              <a:off x="289" y="383"/>
              <a:ext cx="10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3" y="2"/>
                </a:cxn>
                <a:cxn ang="0">
                  <a:pos x="5" y="2"/>
                </a:cxn>
                <a:cxn ang="0">
                  <a:pos x="0" y="1"/>
                </a:cxn>
              </a:cxnLst>
              <a:rect l="0" t="0" r="r" b="b"/>
              <a:pathLst>
                <a:path w="5" h="2">
                  <a:moveTo>
                    <a:pt x="0" y="1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4" y="1"/>
                    <a:pt x="3" y="2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4" y="2"/>
                    <a:pt x="1" y="0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9" name="Freeform 1481"/>
            <p:cNvSpPr>
              <a:spLocks/>
            </p:cNvSpPr>
            <p:nvPr userDrawn="1"/>
          </p:nvSpPr>
          <p:spPr bwMode="auto">
            <a:xfrm>
              <a:off x="289" y="383"/>
              <a:ext cx="10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5" h="3">
                  <a:moveTo>
                    <a:pt x="0" y="2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5" y="3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3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1"/>
                    <a:pt x="4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" name="Freeform 1482"/>
            <p:cNvSpPr>
              <a:spLocks/>
            </p:cNvSpPr>
            <p:nvPr userDrawn="1"/>
          </p:nvSpPr>
          <p:spPr bwMode="auto">
            <a:xfrm>
              <a:off x="299" y="387"/>
              <a:ext cx="6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" name="Freeform 1483"/>
            <p:cNvSpPr>
              <a:spLocks/>
            </p:cNvSpPr>
            <p:nvPr userDrawn="1"/>
          </p:nvSpPr>
          <p:spPr bwMode="auto">
            <a:xfrm>
              <a:off x="299" y="387"/>
              <a:ext cx="6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1" y="1"/>
                    <a:pt x="1" y="1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2" name="Freeform 1484"/>
            <p:cNvSpPr>
              <a:spLocks/>
            </p:cNvSpPr>
            <p:nvPr userDrawn="1"/>
          </p:nvSpPr>
          <p:spPr bwMode="auto">
            <a:xfrm>
              <a:off x="307" y="389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3" name="Freeform 1485"/>
            <p:cNvSpPr>
              <a:spLocks/>
            </p:cNvSpPr>
            <p:nvPr userDrawn="1"/>
          </p:nvSpPr>
          <p:spPr bwMode="auto">
            <a:xfrm>
              <a:off x="307" y="389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4" name="Freeform 1486"/>
            <p:cNvSpPr>
              <a:spLocks/>
            </p:cNvSpPr>
            <p:nvPr userDrawn="1"/>
          </p:nvSpPr>
          <p:spPr bwMode="auto">
            <a:xfrm>
              <a:off x="299" y="314"/>
              <a:ext cx="2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" h="3">
                  <a:moveTo>
                    <a:pt x="0" y="2"/>
                  </a:moveTo>
                  <a:cubicBezTo>
                    <a:pt x="0" y="3"/>
                    <a:pt x="1" y="0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5" name="Freeform 1487"/>
            <p:cNvSpPr>
              <a:spLocks/>
            </p:cNvSpPr>
            <p:nvPr userDrawn="1"/>
          </p:nvSpPr>
          <p:spPr bwMode="auto">
            <a:xfrm>
              <a:off x="299" y="316"/>
              <a:ext cx="2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6" name="Freeform 1488"/>
            <p:cNvSpPr>
              <a:spLocks/>
            </p:cNvSpPr>
            <p:nvPr userDrawn="1"/>
          </p:nvSpPr>
          <p:spPr bwMode="auto">
            <a:xfrm>
              <a:off x="297" y="302"/>
              <a:ext cx="8" cy="8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2" y="1"/>
                </a:cxn>
              </a:cxnLst>
              <a:rect l="0" t="0" r="r" b="b"/>
              <a:pathLst>
                <a:path w="4" h="4">
                  <a:moveTo>
                    <a:pt x="2" y="1"/>
                  </a:moveTo>
                  <a:cubicBezTo>
                    <a:pt x="0" y="4"/>
                    <a:pt x="4" y="0"/>
                    <a:pt x="2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7" name="Freeform 1489"/>
            <p:cNvSpPr>
              <a:spLocks/>
            </p:cNvSpPr>
            <p:nvPr userDrawn="1"/>
          </p:nvSpPr>
          <p:spPr bwMode="auto">
            <a:xfrm>
              <a:off x="299" y="304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8" name="Freeform 1490"/>
            <p:cNvSpPr>
              <a:spLocks/>
            </p:cNvSpPr>
            <p:nvPr userDrawn="1"/>
          </p:nvSpPr>
          <p:spPr bwMode="auto">
            <a:xfrm>
              <a:off x="293" y="300"/>
              <a:ext cx="4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9" name="Freeform 1491"/>
            <p:cNvSpPr>
              <a:spLocks/>
            </p:cNvSpPr>
            <p:nvPr userDrawn="1"/>
          </p:nvSpPr>
          <p:spPr bwMode="auto">
            <a:xfrm>
              <a:off x="293" y="298"/>
              <a:ext cx="4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0" name="Freeform 1492"/>
            <p:cNvSpPr>
              <a:spLocks/>
            </p:cNvSpPr>
            <p:nvPr userDrawn="1"/>
          </p:nvSpPr>
          <p:spPr bwMode="auto">
            <a:xfrm>
              <a:off x="297" y="284"/>
              <a:ext cx="6" cy="12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2" y="3"/>
                </a:cxn>
                <a:cxn ang="0">
                  <a:pos x="3" y="0"/>
                </a:cxn>
                <a:cxn ang="0">
                  <a:pos x="1" y="2"/>
                </a:cxn>
              </a:cxnLst>
              <a:rect l="0" t="0" r="r" b="b"/>
              <a:pathLst>
                <a:path w="3" h="6">
                  <a:moveTo>
                    <a:pt x="1" y="2"/>
                  </a:moveTo>
                  <a:cubicBezTo>
                    <a:pt x="1" y="3"/>
                    <a:pt x="0" y="6"/>
                    <a:pt x="2" y="3"/>
                  </a:cubicBezTo>
                  <a:cubicBezTo>
                    <a:pt x="3" y="2"/>
                    <a:pt x="2" y="1"/>
                    <a:pt x="3" y="0"/>
                  </a:cubicBezTo>
                  <a:cubicBezTo>
                    <a:pt x="2" y="0"/>
                    <a:pt x="2" y="1"/>
                    <a:pt x="1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1" name="Freeform 1493"/>
            <p:cNvSpPr>
              <a:spLocks/>
            </p:cNvSpPr>
            <p:nvPr userDrawn="1"/>
          </p:nvSpPr>
          <p:spPr bwMode="auto">
            <a:xfrm>
              <a:off x="299" y="282"/>
              <a:ext cx="4" cy="1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3"/>
                </a:cxn>
                <a:cxn ang="0">
                  <a:pos x="1" y="4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0" y="3"/>
                </a:cxn>
              </a:cxnLst>
              <a:rect l="0" t="0" r="r" b="b"/>
              <a:pathLst>
                <a:path w="2" h="5">
                  <a:moveTo>
                    <a:pt x="0" y="3"/>
                  </a:moveTo>
                  <a:cubicBezTo>
                    <a:pt x="0" y="3"/>
                    <a:pt x="0" y="4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4"/>
                  </a:cubicBezTo>
                  <a:cubicBezTo>
                    <a:pt x="2" y="4"/>
                    <a:pt x="2" y="3"/>
                    <a:pt x="2" y="3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2" y="2"/>
                    <a:pt x="2" y="3"/>
                  </a:cubicBezTo>
                  <a:cubicBezTo>
                    <a:pt x="2" y="3"/>
                    <a:pt x="1" y="3"/>
                    <a:pt x="1" y="4"/>
                  </a:cubicBezTo>
                  <a:cubicBezTo>
                    <a:pt x="1" y="4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3"/>
                    <a:pt x="1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2" name="Freeform 1494"/>
            <p:cNvSpPr>
              <a:spLocks/>
            </p:cNvSpPr>
            <p:nvPr userDrawn="1"/>
          </p:nvSpPr>
          <p:spPr bwMode="auto">
            <a:xfrm>
              <a:off x="293" y="288"/>
              <a:ext cx="4" cy="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3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1"/>
                </a:cxn>
              </a:cxnLst>
              <a:rect l="0" t="0" r="r" b="b"/>
              <a:pathLst>
                <a:path w="2" h="3">
                  <a:moveTo>
                    <a:pt x="1" y="1"/>
                  </a:move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2"/>
                    <a:pt x="2" y="1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2" y="2"/>
                    <a:pt x="2" y="0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3" name="Freeform 1495"/>
            <p:cNvSpPr>
              <a:spLocks/>
            </p:cNvSpPr>
            <p:nvPr userDrawn="1"/>
          </p:nvSpPr>
          <p:spPr bwMode="auto">
            <a:xfrm>
              <a:off x="293" y="288"/>
              <a:ext cx="4" cy="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4" name="Freeform 1496"/>
            <p:cNvSpPr>
              <a:spLocks/>
            </p:cNvSpPr>
            <p:nvPr userDrawn="1"/>
          </p:nvSpPr>
          <p:spPr bwMode="auto">
            <a:xfrm>
              <a:off x="295" y="294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1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5" name="Freeform 1497"/>
            <p:cNvSpPr>
              <a:spLocks/>
            </p:cNvSpPr>
            <p:nvPr userDrawn="1"/>
          </p:nvSpPr>
          <p:spPr bwMode="auto">
            <a:xfrm>
              <a:off x="295" y="292"/>
              <a:ext cx="4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6" name="Freeform 1498"/>
            <p:cNvSpPr>
              <a:spLocks/>
            </p:cNvSpPr>
            <p:nvPr userDrawn="1"/>
          </p:nvSpPr>
          <p:spPr bwMode="auto">
            <a:xfrm>
              <a:off x="291" y="290"/>
              <a:ext cx="4" cy="1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</a:cxnLst>
              <a:rect l="0" t="0" r="r" b="b"/>
              <a:pathLst>
                <a:path w="2" h="8">
                  <a:moveTo>
                    <a:pt x="0" y="3"/>
                  </a:move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8"/>
                    <a:pt x="2" y="0"/>
                    <a:pt x="0" y="4"/>
                  </a:cubicBezTo>
                  <a:cubicBezTo>
                    <a:pt x="1" y="4"/>
                    <a:pt x="0" y="3"/>
                    <a:pt x="0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7" name="Freeform 1499"/>
            <p:cNvSpPr>
              <a:spLocks/>
            </p:cNvSpPr>
            <p:nvPr userDrawn="1"/>
          </p:nvSpPr>
          <p:spPr bwMode="auto">
            <a:xfrm>
              <a:off x="291" y="296"/>
              <a:ext cx="2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8" name="Freeform 1500"/>
            <p:cNvSpPr>
              <a:spLocks/>
            </p:cNvSpPr>
            <p:nvPr userDrawn="1"/>
          </p:nvSpPr>
          <p:spPr bwMode="auto">
            <a:xfrm>
              <a:off x="289" y="298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9" name="Freeform 1501"/>
            <p:cNvSpPr>
              <a:spLocks/>
            </p:cNvSpPr>
            <p:nvPr userDrawn="1"/>
          </p:nvSpPr>
          <p:spPr bwMode="auto">
            <a:xfrm>
              <a:off x="289" y="298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0" name="Freeform 1502"/>
            <p:cNvSpPr>
              <a:spLocks/>
            </p:cNvSpPr>
            <p:nvPr userDrawn="1"/>
          </p:nvSpPr>
          <p:spPr bwMode="auto">
            <a:xfrm>
              <a:off x="291" y="290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0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1" name="Freeform 1503"/>
            <p:cNvSpPr>
              <a:spLocks/>
            </p:cNvSpPr>
            <p:nvPr userDrawn="1"/>
          </p:nvSpPr>
          <p:spPr bwMode="auto">
            <a:xfrm>
              <a:off x="289" y="290"/>
              <a:ext cx="4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2" name="Freeform 1504"/>
            <p:cNvSpPr>
              <a:spLocks/>
            </p:cNvSpPr>
            <p:nvPr userDrawn="1"/>
          </p:nvSpPr>
          <p:spPr bwMode="auto">
            <a:xfrm>
              <a:off x="289" y="292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3" name="Freeform 1505"/>
            <p:cNvSpPr>
              <a:spLocks/>
            </p:cNvSpPr>
            <p:nvPr userDrawn="1"/>
          </p:nvSpPr>
          <p:spPr bwMode="auto">
            <a:xfrm>
              <a:off x="289" y="292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4" name="Freeform 1506"/>
            <p:cNvSpPr>
              <a:spLocks/>
            </p:cNvSpPr>
            <p:nvPr userDrawn="1"/>
          </p:nvSpPr>
          <p:spPr bwMode="auto">
            <a:xfrm>
              <a:off x="285" y="298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5" name="Freeform 1507"/>
            <p:cNvSpPr>
              <a:spLocks/>
            </p:cNvSpPr>
            <p:nvPr userDrawn="1"/>
          </p:nvSpPr>
          <p:spPr bwMode="auto">
            <a:xfrm>
              <a:off x="285" y="296"/>
              <a:ext cx="4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6" name="Freeform 1508"/>
            <p:cNvSpPr>
              <a:spLocks/>
            </p:cNvSpPr>
            <p:nvPr userDrawn="1"/>
          </p:nvSpPr>
          <p:spPr bwMode="auto">
            <a:xfrm>
              <a:off x="283" y="294"/>
              <a:ext cx="6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0" y="1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1" y="2"/>
                    <a:pt x="1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0"/>
                    <a:pt x="3" y="0"/>
                  </a:cubicBezTo>
                  <a:cubicBezTo>
                    <a:pt x="2" y="0"/>
                    <a:pt x="1" y="0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7" name="Freeform 1509"/>
            <p:cNvSpPr>
              <a:spLocks/>
            </p:cNvSpPr>
            <p:nvPr userDrawn="1"/>
          </p:nvSpPr>
          <p:spPr bwMode="auto">
            <a:xfrm>
              <a:off x="283" y="292"/>
              <a:ext cx="6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1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2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8" name="Freeform 1510"/>
            <p:cNvSpPr>
              <a:spLocks/>
            </p:cNvSpPr>
            <p:nvPr userDrawn="1"/>
          </p:nvSpPr>
          <p:spPr bwMode="auto">
            <a:xfrm>
              <a:off x="285" y="296"/>
              <a:ext cx="4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2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0" y="3"/>
                    <a:pt x="0" y="3"/>
                    <a:pt x="1" y="2"/>
                  </a:cubicBezTo>
                  <a:cubicBezTo>
                    <a:pt x="2" y="2"/>
                    <a:pt x="2" y="2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1" y="0"/>
                    <a:pt x="1" y="0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9" name="Freeform 1511"/>
            <p:cNvSpPr>
              <a:spLocks/>
            </p:cNvSpPr>
            <p:nvPr userDrawn="1"/>
          </p:nvSpPr>
          <p:spPr bwMode="auto">
            <a:xfrm>
              <a:off x="285" y="296"/>
              <a:ext cx="6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3" y="2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0" name="Freeform 1512"/>
            <p:cNvSpPr>
              <a:spLocks/>
            </p:cNvSpPr>
            <p:nvPr userDrawn="1"/>
          </p:nvSpPr>
          <p:spPr bwMode="auto">
            <a:xfrm>
              <a:off x="279" y="298"/>
              <a:ext cx="4" cy="1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5"/>
                </a:cxn>
                <a:cxn ang="0">
                  <a:pos x="2" y="2"/>
                </a:cxn>
                <a:cxn ang="0">
                  <a:pos x="0" y="4"/>
                </a:cxn>
              </a:cxnLst>
              <a:rect l="0" t="0" r="r" b="b"/>
              <a:pathLst>
                <a:path w="3" h="5">
                  <a:moveTo>
                    <a:pt x="0" y="4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2" y="3"/>
                    <a:pt x="2" y="2"/>
                  </a:cubicBezTo>
                  <a:cubicBezTo>
                    <a:pt x="3" y="0"/>
                    <a:pt x="0" y="4"/>
                    <a:pt x="0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1" name="Freeform 1513"/>
            <p:cNvSpPr>
              <a:spLocks/>
            </p:cNvSpPr>
            <p:nvPr userDrawn="1"/>
          </p:nvSpPr>
          <p:spPr bwMode="auto">
            <a:xfrm>
              <a:off x="277" y="300"/>
              <a:ext cx="8" cy="1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5"/>
                </a:cxn>
                <a:cxn ang="0">
                  <a:pos x="2" y="3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3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</a:cxnLst>
              <a:rect l="0" t="0" r="r" b="b"/>
              <a:pathLst>
                <a:path w="4" h="5">
                  <a:moveTo>
                    <a:pt x="0" y="3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2" y="4"/>
                    <a:pt x="2" y="3"/>
                  </a:cubicBezTo>
                  <a:cubicBezTo>
                    <a:pt x="3" y="2"/>
                    <a:pt x="3" y="2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2" y="2"/>
                    <a:pt x="2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2"/>
                    <a:pt x="2" y="3"/>
                  </a:cubicBezTo>
                  <a:cubicBezTo>
                    <a:pt x="2" y="3"/>
                    <a:pt x="1" y="4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2" name="Freeform 1514"/>
            <p:cNvSpPr>
              <a:spLocks/>
            </p:cNvSpPr>
            <p:nvPr userDrawn="1"/>
          </p:nvSpPr>
          <p:spPr bwMode="auto">
            <a:xfrm>
              <a:off x="413" y="389"/>
              <a:ext cx="4" cy="1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" y="5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0" y="6"/>
                </a:cxn>
              </a:cxnLst>
              <a:rect l="0" t="0" r="r" b="b"/>
              <a:pathLst>
                <a:path w="2" h="8">
                  <a:moveTo>
                    <a:pt x="0" y="6"/>
                  </a:moveTo>
                  <a:cubicBezTo>
                    <a:pt x="0" y="8"/>
                    <a:pt x="2" y="7"/>
                    <a:pt x="2" y="5"/>
                  </a:cubicBezTo>
                  <a:cubicBezTo>
                    <a:pt x="2" y="4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0" y="4"/>
                    <a:pt x="0" y="5"/>
                    <a:pt x="0" y="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3" name="Freeform 1515"/>
            <p:cNvSpPr>
              <a:spLocks/>
            </p:cNvSpPr>
            <p:nvPr userDrawn="1"/>
          </p:nvSpPr>
          <p:spPr bwMode="auto">
            <a:xfrm>
              <a:off x="431" y="351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4" name="Freeform 1516"/>
            <p:cNvSpPr>
              <a:spLocks/>
            </p:cNvSpPr>
            <p:nvPr userDrawn="1"/>
          </p:nvSpPr>
          <p:spPr bwMode="auto">
            <a:xfrm>
              <a:off x="431" y="351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5" name="Freeform 1517"/>
            <p:cNvSpPr>
              <a:spLocks/>
            </p:cNvSpPr>
            <p:nvPr userDrawn="1"/>
          </p:nvSpPr>
          <p:spPr bwMode="auto">
            <a:xfrm>
              <a:off x="445" y="324"/>
              <a:ext cx="4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h="2">
                  <a:moveTo>
                    <a:pt x="0" y="1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6" name="Freeform 1518"/>
            <p:cNvSpPr>
              <a:spLocks/>
            </p:cNvSpPr>
            <p:nvPr userDrawn="1"/>
          </p:nvSpPr>
          <p:spPr bwMode="auto">
            <a:xfrm>
              <a:off x="443" y="324"/>
              <a:ext cx="2" cy="4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2" y="4"/>
                </a:cxn>
              </a:cxnLst>
              <a:rect l="0" t="0" r="r" b="b"/>
              <a:pathLst>
                <a:path w="2" h="4">
                  <a:moveTo>
                    <a:pt x="2" y="4"/>
                  </a:moveTo>
                  <a:lnTo>
                    <a:pt x="2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7" name="Freeform 1519"/>
            <p:cNvSpPr>
              <a:spLocks/>
            </p:cNvSpPr>
            <p:nvPr userDrawn="1"/>
          </p:nvSpPr>
          <p:spPr bwMode="auto">
            <a:xfrm>
              <a:off x="447" y="316"/>
              <a:ext cx="2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8" name="Freeform 1520"/>
            <p:cNvSpPr>
              <a:spLocks/>
            </p:cNvSpPr>
            <p:nvPr userDrawn="1"/>
          </p:nvSpPr>
          <p:spPr bwMode="auto">
            <a:xfrm>
              <a:off x="447" y="316"/>
              <a:ext cx="2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99" name="Freeform 1521"/>
            <p:cNvSpPr>
              <a:spLocks/>
            </p:cNvSpPr>
            <p:nvPr userDrawn="1"/>
          </p:nvSpPr>
          <p:spPr bwMode="auto">
            <a:xfrm>
              <a:off x="443" y="304"/>
              <a:ext cx="2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0" name="Freeform 1522"/>
            <p:cNvSpPr>
              <a:spLocks/>
            </p:cNvSpPr>
            <p:nvPr userDrawn="1"/>
          </p:nvSpPr>
          <p:spPr bwMode="auto">
            <a:xfrm>
              <a:off x="443" y="304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1" name="Freeform 1523"/>
            <p:cNvSpPr>
              <a:spLocks/>
            </p:cNvSpPr>
            <p:nvPr userDrawn="1"/>
          </p:nvSpPr>
          <p:spPr bwMode="auto">
            <a:xfrm>
              <a:off x="445" y="304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2" name="Freeform 1524"/>
            <p:cNvSpPr>
              <a:spLocks/>
            </p:cNvSpPr>
            <p:nvPr userDrawn="1"/>
          </p:nvSpPr>
          <p:spPr bwMode="auto">
            <a:xfrm>
              <a:off x="445" y="302"/>
              <a:ext cx="4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" name="Freeform 1525"/>
            <p:cNvSpPr>
              <a:spLocks/>
            </p:cNvSpPr>
            <p:nvPr userDrawn="1"/>
          </p:nvSpPr>
          <p:spPr bwMode="auto">
            <a:xfrm>
              <a:off x="439" y="294"/>
              <a:ext cx="4" cy="10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5"/>
                </a:cxn>
              </a:cxnLst>
              <a:rect l="0" t="0" r="r" b="b"/>
              <a:pathLst>
                <a:path w="3" h="5">
                  <a:moveTo>
                    <a:pt x="2" y="5"/>
                  </a:moveTo>
                  <a:cubicBezTo>
                    <a:pt x="2" y="5"/>
                    <a:pt x="3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1" y="1"/>
                    <a:pt x="0" y="0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4"/>
                    <a:pt x="2" y="4"/>
                    <a:pt x="2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4" name="Freeform 1526"/>
            <p:cNvSpPr>
              <a:spLocks/>
            </p:cNvSpPr>
            <p:nvPr userDrawn="1"/>
          </p:nvSpPr>
          <p:spPr bwMode="auto">
            <a:xfrm>
              <a:off x="439" y="294"/>
              <a:ext cx="4" cy="10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</a:cxnLst>
              <a:rect l="0" t="0" r="r" b="b"/>
              <a:pathLst>
                <a:path w="3" h="5"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2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2" y="2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5" name="Freeform 1527"/>
            <p:cNvSpPr>
              <a:spLocks/>
            </p:cNvSpPr>
            <p:nvPr userDrawn="1"/>
          </p:nvSpPr>
          <p:spPr bwMode="auto">
            <a:xfrm>
              <a:off x="437" y="292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1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6" name="Freeform 1528"/>
            <p:cNvSpPr>
              <a:spLocks/>
            </p:cNvSpPr>
            <p:nvPr userDrawn="1"/>
          </p:nvSpPr>
          <p:spPr bwMode="auto">
            <a:xfrm>
              <a:off x="435" y="290"/>
              <a:ext cx="6" cy="6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7" name="Freeform 1529"/>
            <p:cNvSpPr>
              <a:spLocks/>
            </p:cNvSpPr>
            <p:nvPr userDrawn="1"/>
          </p:nvSpPr>
          <p:spPr bwMode="auto">
            <a:xfrm>
              <a:off x="437" y="290"/>
              <a:ext cx="4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0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8" name="Freeform 1530"/>
            <p:cNvSpPr>
              <a:spLocks/>
            </p:cNvSpPr>
            <p:nvPr userDrawn="1"/>
          </p:nvSpPr>
          <p:spPr bwMode="auto">
            <a:xfrm>
              <a:off x="437" y="290"/>
              <a:ext cx="4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9" name="Freeform 1531"/>
            <p:cNvSpPr>
              <a:spLocks/>
            </p:cNvSpPr>
            <p:nvPr userDrawn="1"/>
          </p:nvSpPr>
          <p:spPr bwMode="auto">
            <a:xfrm>
              <a:off x="431" y="282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0" name="Freeform 1532"/>
            <p:cNvSpPr>
              <a:spLocks/>
            </p:cNvSpPr>
            <p:nvPr userDrawn="1"/>
          </p:nvSpPr>
          <p:spPr bwMode="auto">
            <a:xfrm>
              <a:off x="431" y="282"/>
              <a:ext cx="2" cy="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1" name="Freeform 1533"/>
            <p:cNvSpPr>
              <a:spLocks/>
            </p:cNvSpPr>
            <p:nvPr userDrawn="1"/>
          </p:nvSpPr>
          <p:spPr bwMode="auto">
            <a:xfrm>
              <a:off x="419" y="274"/>
              <a:ext cx="2" cy="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2" name="Freeform 1534"/>
            <p:cNvSpPr>
              <a:spLocks/>
            </p:cNvSpPr>
            <p:nvPr userDrawn="1"/>
          </p:nvSpPr>
          <p:spPr bwMode="auto">
            <a:xfrm>
              <a:off x="419" y="272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3" name="Freeform 1535"/>
            <p:cNvSpPr>
              <a:spLocks/>
            </p:cNvSpPr>
            <p:nvPr userDrawn="1"/>
          </p:nvSpPr>
          <p:spPr bwMode="auto">
            <a:xfrm>
              <a:off x="425" y="284"/>
              <a:ext cx="10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4"/>
                </a:cxn>
                <a:cxn ang="0">
                  <a:pos x="5" y="3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5" h="4">
                  <a:moveTo>
                    <a:pt x="1" y="1"/>
                  </a:moveTo>
                  <a:cubicBezTo>
                    <a:pt x="2" y="2"/>
                    <a:pt x="4" y="3"/>
                    <a:pt x="5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1"/>
                    <a:pt x="2" y="1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4" name="Freeform 1536"/>
            <p:cNvSpPr>
              <a:spLocks/>
            </p:cNvSpPr>
            <p:nvPr userDrawn="1"/>
          </p:nvSpPr>
          <p:spPr bwMode="auto">
            <a:xfrm>
              <a:off x="425" y="284"/>
              <a:ext cx="12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4"/>
                </a:cxn>
                <a:cxn ang="0">
                  <a:pos x="5" y="4"/>
                </a:cxn>
                <a:cxn ang="0">
                  <a:pos x="6" y="4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4" y="3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5" y="4"/>
                </a:cxn>
                <a:cxn ang="0">
                  <a:pos x="5" y="4"/>
                </a:cxn>
                <a:cxn ang="0">
                  <a:pos x="5" y="3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6" h="4">
                  <a:moveTo>
                    <a:pt x="1" y="1"/>
                  </a:moveTo>
                  <a:cubicBezTo>
                    <a:pt x="2" y="2"/>
                    <a:pt x="4" y="3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4" y="3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2"/>
                    <a:pt x="3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5" name="Freeform 1537"/>
            <p:cNvSpPr>
              <a:spLocks/>
            </p:cNvSpPr>
            <p:nvPr userDrawn="1"/>
          </p:nvSpPr>
          <p:spPr bwMode="auto">
            <a:xfrm>
              <a:off x="391" y="266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6" name="Freeform 1538"/>
            <p:cNvSpPr>
              <a:spLocks/>
            </p:cNvSpPr>
            <p:nvPr userDrawn="1"/>
          </p:nvSpPr>
          <p:spPr bwMode="auto">
            <a:xfrm>
              <a:off x="389" y="266"/>
              <a:ext cx="4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7" name="Freeform 1539"/>
            <p:cNvSpPr>
              <a:spLocks/>
            </p:cNvSpPr>
            <p:nvPr userDrawn="1"/>
          </p:nvSpPr>
          <p:spPr bwMode="auto">
            <a:xfrm>
              <a:off x="387" y="262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8" name="Freeform 1540"/>
            <p:cNvSpPr>
              <a:spLocks/>
            </p:cNvSpPr>
            <p:nvPr userDrawn="1"/>
          </p:nvSpPr>
          <p:spPr bwMode="auto">
            <a:xfrm>
              <a:off x="385" y="262"/>
              <a:ext cx="4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2"/>
                </a:cxn>
              </a:cxnLst>
              <a:rect l="0" t="0" r="r" b="b"/>
              <a:pathLst>
                <a:path w="4" h="2">
                  <a:moveTo>
                    <a:pt x="2" y="2"/>
                  </a:moveTo>
                  <a:lnTo>
                    <a:pt x="2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9" name="Freeform 1541"/>
            <p:cNvSpPr>
              <a:spLocks/>
            </p:cNvSpPr>
            <p:nvPr userDrawn="1"/>
          </p:nvSpPr>
          <p:spPr bwMode="auto">
            <a:xfrm>
              <a:off x="385" y="262"/>
              <a:ext cx="4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2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2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0" name="Freeform 1542"/>
            <p:cNvSpPr>
              <a:spLocks/>
            </p:cNvSpPr>
            <p:nvPr userDrawn="1"/>
          </p:nvSpPr>
          <p:spPr bwMode="auto">
            <a:xfrm>
              <a:off x="383" y="262"/>
              <a:ext cx="4" cy="4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1" name="Freeform 1543"/>
            <p:cNvSpPr>
              <a:spLocks/>
            </p:cNvSpPr>
            <p:nvPr userDrawn="1"/>
          </p:nvSpPr>
          <p:spPr bwMode="auto">
            <a:xfrm>
              <a:off x="369" y="270"/>
              <a:ext cx="4" cy="2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2" name="Freeform 1544"/>
            <p:cNvSpPr>
              <a:spLocks/>
            </p:cNvSpPr>
            <p:nvPr userDrawn="1"/>
          </p:nvSpPr>
          <p:spPr bwMode="auto">
            <a:xfrm>
              <a:off x="369" y="268"/>
              <a:ext cx="4" cy="4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3" name="Freeform 1545"/>
            <p:cNvSpPr>
              <a:spLocks/>
            </p:cNvSpPr>
            <p:nvPr userDrawn="1"/>
          </p:nvSpPr>
          <p:spPr bwMode="auto">
            <a:xfrm>
              <a:off x="361" y="268"/>
              <a:ext cx="8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1" y="2"/>
                </a:cxn>
              </a:cxnLst>
              <a:rect l="0" t="0" r="r" b="b"/>
              <a:pathLst>
                <a:path w="4" h="2">
                  <a:moveTo>
                    <a:pt x="1" y="2"/>
                  </a:moveTo>
                  <a:cubicBezTo>
                    <a:pt x="2" y="2"/>
                    <a:pt x="4" y="2"/>
                    <a:pt x="4" y="2"/>
                  </a:cubicBezTo>
                  <a:cubicBezTo>
                    <a:pt x="3" y="1"/>
                    <a:pt x="2" y="0"/>
                    <a:pt x="0" y="0"/>
                  </a:cubicBezTo>
                  <a:cubicBezTo>
                    <a:pt x="1" y="1"/>
                    <a:pt x="1" y="1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4" name="Freeform 1546"/>
            <p:cNvSpPr>
              <a:spLocks/>
            </p:cNvSpPr>
            <p:nvPr userDrawn="1"/>
          </p:nvSpPr>
          <p:spPr bwMode="auto">
            <a:xfrm>
              <a:off x="361" y="268"/>
              <a:ext cx="10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3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2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5" h="2">
                  <a:moveTo>
                    <a:pt x="1" y="2"/>
                  </a:moveTo>
                  <a:cubicBezTo>
                    <a:pt x="2" y="2"/>
                    <a:pt x="3" y="2"/>
                    <a:pt x="3" y="2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1" y="1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3" y="1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2" y="2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5" name="Freeform 1547"/>
            <p:cNvSpPr>
              <a:spLocks/>
            </p:cNvSpPr>
            <p:nvPr userDrawn="1"/>
          </p:nvSpPr>
          <p:spPr bwMode="auto">
            <a:xfrm>
              <a:off x="367" y="302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6" name="Freeform 1548"/>
            <p:cNvSpPr>
              <a:spLocks/>
            </p:cNvSpPr>
            <p:nvPr userDrawn="1"/>
          </p:nvSpPr>
          <p:spPr bwMode="auto">
            <a:xfrm>
              <a:off x="367" y="300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7" name="Freeform 1549"/>
            <p:cNvSpPr>
              <a:spLocks/>
            </p:cNvSpPr>
            <p:nvPr userDrawn="1"/>
          </p:nvSpPr>
          <p:spPr bwMode="auto">
            <a:xfrm>
              <a:off x="339" y="339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0" y="1"/>
                    <a:pt x="1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8" name="Freeform 1550"/>
            <p:cNvSpPr>
              <a:spLocks/>
            </p:cNvSpPr>
            <p:nvPr userDrawn="1"/>
          </p:nvSpPr>
          <p:spPr bwMode="auto">
            <a:xfrm>
              <a:off x="339" y="339"/>
              <a:ext cx="2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29" name="Freeform 1551"/>
            <p:cNvSpPr>
              <a:spLocks/>
            </p:cNvSpPr>
            <p:nvPr userDrawn="1"/>
          </p:nvSpPr>
          <p:spPr bwMode="auto">
            <a:xfrm>
              <a:off x="351" y="33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0" name="Freeform 1552"/>
            <p:cNvSpPr>
              <a:spLocks/>
            </p:cNvSpPr>
            <p:nvPr userDrawn="1"/>
          </p:nvSpPr>
          <p:spPr bwMode="auto">
            <a:xfrm>
              <a:off x="351" y="337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1" name="Freeform 1553"/>
            <p:cNvSpPr>
              <a:spLocks/>
            </p:cNvSpPr>
            <p:nvPr userDrawn="1"/>
          </p:nvSpPr>
          <p:spPr bwMode="auto">
            <a:xfrm>
              <a:off x="353" y="334"/>
              <a:ext cx="2" cy="3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2" name="Freeform 1554"/>
            <p:cNvSpPr>
              <a:spLocks/>
            </p:cNvSpPr>
            <p:nvPr userDrawn="1"/>
          </p:nvSpPr>
          <p:spPr bwMode="auto">
            <a:xfrm>
              <a:off x="353" y="334"/>
              <a:ext cx="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3" name="Freeform 1555"/>
            <p:cNvSpPr>
              <a:spLocks/>
            </p:cNvSpPr>
            <p:nvPr userDrawn="1"/>
          </p:nvSpPr>
          <p:spPr bwMode="auto">
            <a:xfrm>
              <a:off x="353" y="337"/>
              <a:ext cx="1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4" name="Freeform 1556"/>
            <p:cNvSpPr>
              <a:spLocks/>
            </p:cNvSpPr>
            <p:nvPr userDrawn="1"/>
          </p:nvSpPr>
          <p:spPr bwMode="auto">
            <a:xfrm>
              <a:off x="353" y="337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5" name="Freeform 1557"/>
            <p:cNvSpPr>
              <a:spLocks/>
            </p:cNvSpPr>
            <p:nvPr userDrawn="1"/>
          </p:nvSpPr>
          <p:spPr bwMode="auto">
            <a:xfrm>
              <a:off x="353" y="337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6" name="Freeform 1558"/>
            <p:cNvSpPr>
              <a:spLocks/>
            </p:cNvSpPr>
            <p:nvPr userDrawn="1"/>
          </p:nvSpPr>
          <p:spPr bwMode="auto">
            <a:xfrm>
              <a:off x="359" y="328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7" name="Freeform 1559"/>
            <p:cNvSpPr>
              <a:spLocks/>
            </p:cNvSpPr>
            <p:nvPr userDrawn="1"/>
          </p:nvSpPr>
          <p:spPr bwMode="auto">
            <a:xfrm>
              <a:off x="359" y="326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8" name="Freeform 1560"/>
            <p:cNvSpPr>
              <a:spLocks/>
            </p:cNvSpPr>
            <p:nvPr userDrawn="1"/>
          </p:nvSpPr>
          <p:spPr bwMode="auto">
            <a:xfrm>
              <a:off x="359" y="326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9" name="Freeform 1561"/>
            <p:cNvSpPr>
              <a:spLocks/>
            </p:cNvSpPr>
            <p:nvPr userDrawn="1"/>
          </p:nvSpPr>
          <p:spPr bwMode="auto">
            <a:xfrm>
              <a:off x="359" y="326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0" name="Freeform 1562"/>
            <p:cNvSpPr>
              <a:spLocks/>
            </p:cNvSpPr>
            <p:nvPr userDrawn="1"/>
          </p:nvSpPr>
          <p:spPr bwMode="auto">
            <a:xfrm>
              <a:off x="359" y="326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1" name="Freeform 1563"/>
            <p:cNvSpPr>
              <a:spLocks/>
            </p:cNvSpPr>
            <p:nvPr userDrawn="1"/>
          </p:nvSpPr>
          <p:spPr bwMode="auto">
            <a:xfrm>
              <a:off x="337" y="337"/>
              <a:ext cx="10" cy="14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3" y="5"/>
                </a:cxn>
                <a:cxn ang="0">
                  <a:pos x="2" y="7"/>
                </a:cxn>
              </a:cxnLst>
              <a:rect l="0" t="0" r="r" b="b"/>
              <a:pathLst>
                <a:path w="5" h="7">
                  <a:moveTo>
                    <a:pt x="2" y="7"/>
                  </a:moveTo>
                  <a:cubicBezTo>
                    <a:pt x="3" y="6"/>
                    <a:pt x="4" y="6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4"/>
                    <a:pt x="5" y="4"/>
                    <a:pt x="4" y="4"/>
                  </a:cubicBezTo>
                  <a:cubicBezTo>
                    <a:pt x="4" y="3"/>
                    <a:pt x="3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4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3" y="4"/>
                    <a:pt x="2" y="4"/>
                  </a:cubicBezTo>
                  <a:cubicBezTo>
                    <a:pt x="2" y="5"/>
                    <a:pt x="2" y="5"/>
                    <a:pt x="2" y="6"/>
                  </a:cubicBezTo>
                  <a:cubicBezTo>
                    <a:pt x="2" y="5"/>
                    <a:pt x="3" y="6"/>
                    <a:pt x="3" y="5"/>
                  </a:cubicBezTo>
                  <a:cubicBezTo>
                    <a:pt x="3" y="6"/>
                    <a:pt x="3" y="6"/>
                    <a:pt x="2" y="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2" name="Freeform 1564"/>
            <p:cNvSpPr>
              <a:spLocks/>
            </p:cNvSpPr>
            <p:nvPr userDrawn="1"/>
          </p:nvSpPr>
          <p:spPr bwMode="auto">
            <a:xfrm>
              <a:off x="337" y="337"/>
              <a:ext cx="10" cy="14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5" y="5"/>
                </a:cxn>
                <a:cxn ang="0">
                  <a:pos x="5" y="4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5"/>
                </a:cxn>
                <a:cxn ang="0">
                  <a:pos x="2" y="6"/>
                </a:cxn>
                <a:cxn ang="0">
                  <a:pos x="3" y="5"/>
                </a:cxn>
                <a:cxn ang="0">
                  <a:pos x="2" y="7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5"/>
                </a:cxn>
                <a:cxn ang="0">
                  <a:pos x="5" y="5"/>
                </a:cxn>
                <a:cxn ang="0">
                  <a:pos x="2" y="7"/>
                </a:cxn>
              </a:cxnLst>
              <a:rect l="0" t="0" r="r" b="b"/>
              <a:pathLst>
                <a:path w="5" h="7">
                  <a:moveTo>
                    <a:pt x="2" y="7"/>
                  </a:moveTo>
                  <a:cubicBezTo>
                    <a:pt x="3" y="6"/>
                    <a:pt x="5" y="6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3"/>
                    <a:pt x="3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6"/>
                    <a:pt x="2" y="6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3" y="6"/>
                    <a:pt x="3" y="6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4" y="3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6"/>
                    <a:pt x="3" y="6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3" name="Freeform 1565"/>
            <p:cNvSpPr>
              <a:spLocks/>
            </p:cNvSpPr>
            <p:nvPr userDrawn="1"/>
          </p:nvSpPr>
          <p:spPr bwMode="auto">
            <a:xfrm>
              <a:off x="335" y="343"/>
              <a:ext cx="4" cy="8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3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2" y="4"/>
                    <a:pt x="3" y="1"/>
                    <a:pt x="2" y="1"/>
                  </a:cubicBezTo>
                  <a:cubicBezTo>
                    <a:pt x="1" y="0"/>
                    <a:pt x="0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4" name="Freeform 1566"/>
            <p:cNvSpPr>
              <a:spLocks/>
            </p:cNvSpPr>
            <p:nvPr userDrawn="1"/>
          </p:nvSpPr>
          <p:spPr bwMode="auto">
            <a:xfrm>
              <a:off x="335" y="343"/>
              <a:ext cx="4" cy="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4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3" h="4">
                  <a:moveTo>
                    <a:pt x="0" y="3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3" y="2"/>
                    <a:pt x="3" y="2"/>
                  </a:cubicBezTo>
                  <a:cubicBezTo>
                    <a:pt x="3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5" name="Freeform 1567"/>
            <p:cNvSpPr>
              <a:spLocks/>
            </p:cNvSpPr>
            <p:nvPr userDrawn="1"/>
          </p:nvSpPr>
          <p:spPr bwMode="auto">
            <a:xfrm>
              <a:off x="359" y="355"/>
              <a:ext cx="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6" name="Freeform 1568"/>
            <p:cNvSpPr>
              <a:spLocks/>
            </p:cNvSpPr>
            <p:nvPr userDrawn="1"/>
          </p:nvSpPr>
          <p:spPr bwMode="auto">
            <a:xfrm>
              <a:off x="357" y="353"/>
              <a:ext cx="4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7" name="Freeform 1569"/>
            <p:cNvSpPr>
              <a:spLocks/>
            </p:cNvSpPr>
            <p:nvPr userDrawn="1"/>
          </p:nvSpPr>
          <p:spPr bwMode="auto">
            <a:xfrm>
              <a:off x="359" y="357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8" name="Freeform 1570"/>
            <p:cNvSpPr>
              <a:spLocks/>
            </p:cNvSpPr>
            <p:nvPr userDrawn="1"/>
          </p:nvSpPr>
          <p:spPr bwMode="auto">
            <a:xfrm>
              <a:off x="359" y="357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49" name="Freeform 1571"/>
            <p:cNvSpPr>
              <a:spLocks/>
            </p:cNvSpPr>
            <p:nvPr userDrawn="1"/>
          </p:nvSpPr>
          <p:spPr bwMode="auto">
            <a:xfrm>
              <a:off x="363" y="357"/>
              <a:ext cx="4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0" name="Freeform 1572"/>
            <p:cNvSpPr>
              <a:spLocks/>
            </p:cNvSpPr>
            <p:nvPr userDrawn="1"/>
          </p:nvSpPr>
          <p:spPr bwMode="auto">
            <a:xfrm>
              <a:off x="363" y="357"/>
              <a:ext cx="4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1" name="Freeform 1573"/>
            <p:cNvSpPr>
              <a:spLocks/>
            </p:cNvSpPr>
            <p:nvPr userDrawn="1"/>
          </p:nvSpPr>
          <p:spPr bwMode="auto">
            <a:xfrm>
              <a:off x="371" y="355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2" name="Freeform 1574"/>
            <p:cNvSpPr>
              <a:spLocks/>
            </p:cNvSpPr>
            <p:nvPr userDrawn="1"/>
          </p:nvSpPr>
          <p:spPr bwMode="auto">
            <a:xfrm>
              <a:off x="371" y="355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3" name="Freeform 1575"/>
            <p:cNvSpPr>
              <a:spLocks/>
            </p:cNvSpPr>
            <p:nvPr userDrawn="1"/>
          </p:nvSpPr>
          <p:spPr bwMode="auto">
            <a:xfrm>
              <a:off x="375" y="355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4" name="Freeform 1576"/>
            <p:cNvSpPr>
              <a:spLocks/>
            </p:cNvSpPr>
            <p:nvPr userDrawn="1"/>
          </p:nvSpPr>
          <p:spPr bwMode="auto">
            <a:xfrm>
              <a:off x="375" y="355"/>
              <a:ext cx="4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5" name="Freeform 1577"/>
            <p:cNvSpPr>
              <a:spLocks/>
            </p:cNvSpPr>
            <p:nvPr userDrawn="1"/>
          </p:nvSpPr>
          <p:spPr bwMode="auto">
            <a:xfrm>
              <a:off x="383" y="351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6" name="Freeform 1578"/>
            <p:cNvSpPr>
              <a:spLocks/>
            </p:cNvSpPr>
            <p:nvPr userDrawn="1"/>
          </p:nvSpPr>
          <p:spPr bwMode="auto">
            <a:xfrm>
              <a:off x="383" y="351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7" name="Freeform 1579"/>
            <p:cNvSpPr>
              <a:spLocks/>
            </p:cNvSpPr>
            <p:nvPr userDrawn="1"/>
          </p:nvSpPr>
          <p:spPr bwMode="auto">
            <a:xfrm>
              <a:off x="375" y="351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8" name="Freeform 1580"/>
            <p:cNvSpPr>
              <a:spLocks/>
            </p:cNvSpPr>
            <p:nvPr userDrawn="1"/>
          </p:nvSpPr>
          <p:spPr bwMode="auto">
            <a:xfrm>
              <a:off x="375" y="351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59" name="Line 1581"/>
            <p:cNvSpPr>
              <a:spLocks noChangeShapeType="1"/>
            </p:cNvSpPr>
            <p:nvPr userDrawn="1"/>
          </p:nvSpPr>
          <p:spPr bwMode="auto">
            <a:xfrm>
              <a:off x="375" y="35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0" name="Line 1582"/>
            <p:cNvSpPr>
              <a:spLocks noChangeShapeType="1"/>
            </p:cNvSpPr>
            <p:nvPr userDrawn="1"/>
          </p:nvSpPr>
          <p:spPr bwMode="auto">
            <a:xfrm>
              <a:off x="375" y="35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1" name="Freeform 1583"/>
            <p:cNvSpPr>
              <a:spLocks/>
            </p:cNvSpPr>
            <p:nvPr userDrawn="1"/>
          </p:nvSpPr>
          <p:spPr bwMode="auto">
            <a:xfrm>
              <a:off x="375" y="351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2" name="Freeform 1584"/>
            <p:cNvSpPr>
              <a:spLocks/>
            </p:cNvSpPr>
            <p:nvPr userDrawn="1"/>
          </p:nvSpPr>
          <p:spPr bwMode="auto">
            <a:xfrm>
              <a:off x="375" y="395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3" name="Freeform 1585"/>
            <p:cNvSpPr>
              <a:spLocks/>
            </p:cNvSpPr>
            <p:nvPr userDrawn="1"/>
          </p:nvSpPr>
          <p:spPr bwMode="auto">
            <a:xfrm>
              <a:off x="461" y="341"/>
              <a:ext cx="4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4" name="Freeform 1586"/>
            <p:cNvSpPr>
              <a:spLocks/>
            </p:cNvSpPr>
            <p:nvPr userDrawn="1"/>
          </p:nvSpPr>
          <p:spPr bwMode="auto">
            <a:xfrm>
              <a:off x="461" y="341"/>
              <a:ext cx="4" cy="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5" name="Freeform 1587"/>
            <p:cNvSpPr>
              <a:spLocks/>
            </p:cNvSpPr>
            <p:nvPr userDrawn="1"/>
          </p:nvSpPr>
          <p:spPr bwMode="auto">
            <a:xfrm>
              <a:off x="463" y="359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0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6" name="Freeform 1588"/>
            <p:cNvSpPr>
              <a:spLocks/>
            </p:cNvSpPr>
            <p:nvPr userDrawn="1"/>
          </p:nvSpPr>
          <p:spPr bwMode="auto">
            <a:xfrm>
              <a:off x="463" y="359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7" name="Freeform 1589"/>
            <p:cNvSpPr>
              <a:spLocks/>
            </p:cNvSpPr>
            <p:nvPr userDrawn="1"/>
          </p:nvSpPr>
          <p:spPr bwMode="auto">
            <a:xfrm>
              <a:off x="463" y="359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8" name="Freeform 1590"/>
            <p:cNvSpPr>
              <a:spLocks/>
            </p:cNvSpPr>
            <p:nvPr userDrawn="1"/>
          </p:nvSpPr>
          <p:spPr bwMode="auto">
            <a:xfrm>
              <a:off x="465" y="361"/>
              <a:ext cx="1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9" name="Freeform 1591"/>
            <p:cNvSpPr>
              <a:spLocks/>
            </p:cNvSpPr>
            <p:nvPr userDrawn="1"/>
          </p:nvSpPr>
          <p:spPr bwMode="auto">
            <a:xfrm>
              <a:off x="463" y="359"/>
              <a:ext cx="2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1" h="3">
                  <a:moveTo>
                    <a:pt x="1" y="1"/>
                  </a:moveTo>
                  <a:cubicBezTo>
                    <a:pt x="1" y="2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0" name="Freeform 1592"/>
            <p:cNvSpPr>
              <a:spLocks/>
            </p:cNvSpPr>
            <p:nvPr userDrawn="1"/>
          </p:nvSpPr>
          <p:spPr bwMode="auto">
            <a:xfrm>
              <a:off x="443" y="345"/>
              <a:ext cx="8" cy="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0" y="1"/>
                </a:cxn>
              </a:cxnLst>
              <a:rect l="0" t="0" r="r" b="b"/>
              <a:pathLst>
                <a:path w="4" h="4">
                  <a:moveTo>
                    <a:pt x="0" y="1"/>
                  </a:moveTo>
                  <a:cubicBezTo>
                    <a:pt x="0" y="2"/>
                    <a:pt x="1" y="2"/>
                    <a:pt x="2" y="2"/>
                  </a:cubicBezTo>
                  <a:cubicBezTo>
                    <a:pt x="3" y="2"/>
                    <a:pt x="4" y="4"/>
                    <a:pt x="4" y="2"/>
                  </a:cubicBezTo>
                  <a:cubicBezTo>
                    <a:pt x="4" y="1"/>
                    <a:pt x="1" y="0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1" name="Freeform 1593"/>
            <p:cNvSpPr>
              <a:spLocks/>
            </p:cNvSpPr>
            <p:nvPr userDrawn="1"/>
          </p:nvSpPr>
          <p:spPr bwMode="auto">
            <a:xfrm>
              <a:off x="443" y="345"/>
              <a:ext cx="8" cy="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3" y="1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3"/>
                </a:cxn>
                <a:cxn ang="0">
                  <a:pos x="3" y="3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4" h="3">
                  <a:moveTo>
                    <a:pt x="0" y="1"/>
                  </a:moveTo>
                  <a:cubicBezTo>
                    <a:pt x="0" y="2"/>
                    <a:pt x="1" y="2"/>
                    <a:pt x="2" y="2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1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2"/>
                    <a:pt x="2" y="2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2" name="Freeform 1594"/>
            <p:cNvSpPr>
              <a:spLocks/>
            </p:cNvSpPr>
            <p:nvPr userDrawn="1"/>
          </p:nvSpPr>
          <p:spPr bwMode="auto">
            <a:xfrm>
              <a:off x="451" y="347"/>
              <a:ext cx="4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1" y="2"/>
                    <a:pt x="2" y="1"/>
                    <a:pt x="2" y="0"/>
                  </a:cubicBezTo>
                  <a:cubicBezTo>
                    <a:pt x="2" y="0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3" name="Freeform 1595"/>
            <p:cNvSpPr>
              <a:spLocks/>
            </p:cNvSpPr>
            <p:nvPr userDrawn="1"/>
          </p:nvSpPr>
          <p:spPr bwMode="auto">
            <a:xfrm>
              <a:off x="451" y="347"/>
              <a:ext cx="4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1" y="2"/>
                    <a:pt x="1" y="1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4" name="Freeform 1596"/>
            <p:cNvSpPr>
              <a:spLocks/>
            </p:cNvSpPr>
            <p:nvPr userDrawn="1"/>
          </p:nvSpPr>
          <p:spPr bwMode="auto">
            <a:xfrm>
              <a:off x="455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5" name="Freeform 1597"/>
            <p:cNvSpPr>
              <a:spLocks/>
            </p:cNvSpPr>
            <p:nvPr userDrawn="1"/>
          </p:nvSpPr>
          <p:spPr bwMode="auto">
            <a:xfrm>
              <a:off x="455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6" name="Freeform 1598"/>
            <p:cNvSpPr>
              <a:spLocks/>
            </p:cNvSpPr>
            <p:nvPr userDrawn="1"/>
          </p:nvSpPr>
          <p:spPr bwMode="auto">
            <a:xfrm>
              <a:off x="457" y="343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7" name="Freeform 1599"/>
            <p:cNvSpPr>
              <a:spLocks/>
            </p:cNvSpPr>
            <p:nvPr userDrawn="1"/>
          </p:nvSpPr>
          <p:spPr bwMode="auto">
            <a:xfrm>
              <a:off x="455" y="341"/>
              <a:ext cx="4" cy="6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2"/>
                    <a:pt x="2" y="2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8" name="Freeform 1600"/>
            <p:cNvSpPr>
              <a:spLocks/>
            </p:cNvSpPr>
            <p:nvPr userDrawn="1"/>
          </p:nvSpPr>
          <p:spPr bwMode="auto">
            <a:xfrm>
              <a:off x="459" y="341"/>
              <a:ext cx="1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9" name="Freeform 1601"/>
            <p:cNvSpPr>
              <a:spLocks/>
            </p:cNvSpPr>
            <p:nvPr userDrawn="1"/>
          </p:nvSpPr>
          <p:spPr bwMode="auto">
            <a:xfrm>
              <a:off x="459" y="339"/>
              <a:ext cx="1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0" name="Freeform 1602"/>
            <p:cNvSpPr>
              <a:spLocks/>
            </p:cNvSpPr>
            <p:nvPr userDrawn="1"/>
          </p:nvSpPr>
          <p:spPr bwMode="auto">
            <a:xfrm>
              <a:off x="459" y="339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1" name="Freeform 1603"/>
            <p:cNvSpPr>
              <a:spLocks/>
            </p:cNvSpPr>
            <p:nvPr userDrawn="1"/>
          </p:nvSpPr>
          <p:spPr bwMode="auto">
            <a:xfrm>
              <a:off x="457" y="345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2" name="Freeform 1604"/>
            <p:cNvSpPr>
              <a:spLocks/>
            </p:cNvSpPr>
            <p:nvPr userDrawn="1"/>
          </p:nvSpPr>
          <p:spPr bwMode="auto">
            <a:xfrm>
              <a:off x="457" y="345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3" name="Freeform 1605"/>
            <p:cNvSpPr>
              <a:spLocks/>
            </p:cNvSpPr>
            <p:nvPr userDrawn="1"/>
          </p:nvSpPr>
          <p:spPr bwMode="auto">
            <a:xfrm>
              <a:off x="459" y="341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4" name="Freeform 1606"/>
            <p:cNvSpPr>
              <a:spLocks/>
            </p:cNvSpPr>
            <p:nvPr userDrawn="1"/>
          </p:nvSpPr>
          <p:spPr bwMode="auto">
            <a:xfrm>
              <a:off x="459" y="341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5" name="Freeform 1607"/>
            <p:cNvSpPr>
              <a:spLocks/>
            </p:cNvSpPr>
            <p:nvPr userDrawn="1"/>
          </p:nvSpPr>
          <p:spPr bwMode="auto">
            <a:xfrm>
              <a:off x="461" y="334"/>
              <a:ext cx="4" cy="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6" name="Freeform 1608"/>
            <p:cNvSpPr>
              <a:spLocks/>
            </p:cNvSpPr>
            <p:nvPr userDrawn="1"/>
          </p:nvSpPr>
          <p:spPr bwMode="auto">
            <a:xfrm>
              <a:off x="461" y="332"/>
              <a:ext cx="4" cy="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5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5"/>
                </a:cxn>
                <a:cxn ang="0">
                  <a:pos x="2" y="2"/>
                </a:cxn>
              </a:cxnLst>
              <a:rect l="0" t="0" r="r" b="b"/>
              <a:pathLst>
                <a:path w="2" h="5">
                  <a:moveTo>
                    <a:pt x="2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5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5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7" name="Freeform 1609"/>
            <p:cNvSpPr>
              <a:spLocks/>
            </p:cNvSpPr>
            <p:nvPr userDrawn="1"/>
          </p:nvSpPr>
          <p:spPr bwMode="auto">
            <a:xfrm>
              <a:off x="449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8" name="Freeform 1610"/>
            <p:cNvSpPr>
              <a:spLocks/>
            </p:cNvSpPr>
            <p:nvPr userDrawn="1"/>
          </p:nvSpPr>
          <p:spPr bwMode="auto">
            <a:xfrm>
              <a:off x="449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89" name="Freeform 1611"/>
            <p:cNvSpPr>
              <a:spLocks/>
            </p:cNvSpPr>
            <p:nvPr userDrawn="1"/>
          </p:nvSpPr>
          <p:spPr bwMode="auto">
            <a:xfrm>
              <a:off x="455" y="34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0" name="Freeform 1612"/>
            <p:cNvSpPr>
              <a:spLocks/>
            </p:cNvSpPr>
            <p:nvPr userDrawn="1"/>
          </p:nvSpPr>
          <p:spPr bwMode="auto">
            <a:xfrm>
              <a:off x="451" y="332"/>
              <a:ext cx="6" cy="1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2" y="5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5"/>
                </a:cxn>
              </a:cxnLst>
              <a:rect l="0" t="0" r="r" b="b"/>
              <a:pathLst>
                <a:path w="3" h="6">
                  <a:moveTo>
                    <a:pt x="0" y="5"/>
                  </a:moveTo>
                  <a:cubicBezTo>
                    <a:pt x="0" y="5"/>
                    <a:pt x="0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5"/>
                    <a:pt x="1" y="5"/>
                    <a:pt x="2" y="5"/>
                  </a:cubicBezTo>
                  <a:cubicBezTo>
                    <a:pt x="3" y="3"/>
                    <a:pt x="1" y="2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0" y="4"/>
                    <a:pt x="0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1" name="Freeform 1613"/>
            <p:cNvSpPr>
              <a:spLocks/>
            </p:cNvSpPr>
            <p:nvPr userDrawn="1"/>
          </p:nvSpPr>
          <p:spPr bwMode="auto">
            <a:xfrm>
              <a:off x="455" y="332"/>
              <a:ext cx="4" cy="12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1" y="5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0"/>
                </a:cxn>
                <a:cxn ang="0">
                  <a:pos x="1" y="4"/>
                </a:cxn>
              </a:cxnLst>
              <a:rect l="0" t="0" r="r" b="b"/>
              <a:pathLst>
                <a:path w="2" h="5">
                  <a:moveTo>
                    <a:pt x="1" y="4"/>
                  </a:moveTo>
                  <a:cubicBezTo>
                    <a:pt x="1" y="4"/>
                    <a:pt x="1" y="4"/>
                    <a:pt x="1" y="5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1" y="1"/>
                    <a:pt x="1" y="0"/>
                  </a:cubicBezTo>
                  <a:cubicBezTo>
                    <a:pt x="1" y="2"/>
                    <a:pt x="0" y="2"/>
                    <a:pt x="1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2" name="Freeform 1614"/>
            <p:cNvSpPr>
              <a:spLocks/>
            </p:cNvSpPr>
            <p:nvPr userDrawn="1"/>
          </p:nvSpPr>
          <p:spPr bwMode="auto">
            <a:xfrm>
              <a:off x="455" y="332"/>
              <a:ext cx="4" cy="12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1" y="5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0" y="4"/>
                </a:cxn>
              </a:cxnLst>
              <a:rect l="0" t="0" r="r" b="b"/>
              <a:pathLst>
                <a:path w="2" h="5">
                  <a:moveTo>
                    <a:pt x="0" y="4"/>
                  </a:moveTo>
                  <a:cubicBezTo>
                    <a:pt x="1" y="4"/>
                    <a:pt x="1" y="4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3" name="Freeform 1615"/>
            <p:cNvSpPr>
              <a:spLocks/>
            </p:cNvSpPr>
            <p:nvPr userDrawn="1"/>
          </p:nvSpPr>
          <p:spPr bwMode="auto">
            <a:xfrm>
              <a:off x="457" y="330"/>
              <a:ext cx="2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0" y="0"/>
                    <a:pt x="1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4" name="Freeform 1616"/>
            <p:cNvSpPr>
              <a:spLocks/>
            </p:cNvSpPr>
            <p:nvPr userDrawn="1"/>
          </p:nvSpPr>
          <p:spPr bwMode="auto">
            <a:xfrm>
              <a:off x="457" y="330"/>
              <a:ext cx="2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5" name="Freeform 1617"/>
            <p:cNvSpPr>
              <a:spLocks/>
            </p:cNvSpPr>
            <p:nvPr userDrawn="1"/>
          </p:nvSpPr>
          <p:spPr bwMode="auto">
            <a:xfrm>
              <a:off x="459" y="33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6" name="Freeform 1618"/>
            <p:cNvSpPr>
              <a:spLocks/>
            </p:cNvSpPr>
            <p:nvPr userDrawn="1"/>
          </p:nvSpPr>
          <p:spPr bwMode="auto">
            <a:xfrm>
              <a:off x="459" y="33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7" name="Freeform 1619"/>
            <p:cNvSpPr>
              <a:spLocks/>
            </p:cNvSpPr>
            <p:nvPr userDrawn="1"/>
          </p:nvSpPr>
          <p:spPr bwMode="auto">
            <a:xfrm>
              <a:off x="459" y="334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8" name="Freeform 1620"/>
            <p:cNvSpPr>
              <a:spLocks/>
            </p:cNvSpPr>
            <p:nvPr userDrawn="1"/>
          </p:nvSpPr>
          <p:spPr bwMode="auto">
            <a:xfrm>
              <a:off x="459" y="334"/>
              <a:ext cx="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99" name="Freeform 1621"/>
            <p:cNvSpPr>
              <a:spLocks/>
            </p:cNvSpPr>
            <p:nvPr userDrawn="1"/>
          </p:nvSpPr>
          <p:spPr bwMode="auto">
            <a:xfrm>
              <a:off x="459" y="330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0" name="Freeform 1622"/>
            <p:cNvSpPr>
              <a:spLocks/>
            </p:cNvSpPr>
            <p:nvPr userDrawn="1"/>
          </p:nvSpPr>
          <p:spPr bwMode="auto">
            <a:xfrm>
              <a:off x="449" y="322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1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1" name="Freeform 1623"/>
            <p:cNvSpPr>
              <a:spLocks/>
            </p:cNvSpPr>
            <p:nvPr userDrawn="1"/>
          </p:nvSpPr>
          <p:spPr bwMode="auto">
            <a:xfrm>
              <a:off x="449" y="320"/>
              <a:ext cx="4" cy="6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2" name="Freeform 1624"/>
            <p:cNvSpPr>
              <a:spLocks/>
            </p:cNvSpPr>
            <p:nvPr userDrawn="1"/>
          </p:nvSpPr>
          <p:spPr bwMode="auto">
            <a:xfrm>
              <a:off x="453" y="328"/>
              <a:ext cx="4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3" name="Freeform 1625"/>
            <p:cNvSpPr>
              <a:spLocks/>
            </p:cNvSpPr>
            <p:nvPr userDrawn="1"/>
          </p:nvSpPr>
          <p:spPr bwMode="auto">
            <a:xfrm>
              <a:off x="451" y="328"/>
              <a:ext cx="2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4" name="Freeform 1626"/>
            <p:cNvSpPr>
              <a:spLocks/>
            </p:cNvSpPr>
            <p:nvPr userDrawn="1"/>
          </p:nvSpPr>
          <p:spPr bwMode="auto">
            <a:xfrm>
              <a:off x="451" y="326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5" name="Freeform 1627"/>
            <p:cNvSpPr>
              <a:spLocks/>
            </p:cNvSpPr>
            <p:nvPr userDrawn="1"/>
          </p:nvSpPr>
          <p:spPr bwMode="auto">
            <a:xfrm>
              <a:off x="451" y="326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6" name="Freeform 1628"/>
            <p:cNvSpPr>
              <a:spLocks/>
            </p:cNvSpPr>
            <p:nvPr userDrawn="1"/>
          </p:nvSpPr>
          <p:spPr bwMode="auto">
            <a:xfrm>
              <a:off x="451" y="326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7" name="Freeform 1629"/>
            <p:cNvSpPr>
              <a:spLocks/>
            </p:cNvSpPr>
            <p:nvPr userDrawn="1"/>
          </p:nvSpPr>
          <p:spPr bwMode="auto">
            <a:xfrm>
              <a:off x="453" y="324"/>
              <a:ext cx="4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8" name="Freeform 1630"/>
            <p:cNvSpPr>
              <a:spLocks/>
            </p:cNvSpPr>
            <p:nvPr userDrawn="1"/>
          </p:nvSpPr>
          <p:spPr bwMode="auto">
            <a:xfrm>
              <a:off x="453" y="324"/>
              <a:ext cx="4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09" name="Freeform 1631"/>
            <p:cNvSpPr>
              <a:spLocks/>
            </p:cNvSpPr>
            <p:nvPr userDrawn="1"/>
          </p:nvSpPr>
          <p:spPr bwMode="auto">
            <a:xfrm>
              <a:off x="453" y="326"/>
              <a:ext cx="4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0" name="Freeform 1632"/>
            <p:cNvSpPr>
              <a:spLocks/>
            </p:cNvSpPr>
            <p:nvPr userDrawn="1"/>
          </p:nvSpPr>
          <p:spPr bwMode="auto">
            <a:xfrm>
              <a:off x="453" y="326"/>
              <a:ext cx="4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1" name="Freeform 1633"/>
            <p:cNvSpPr>
              <a:spLocks/>
            </p:cNvSpPr>
            <p:nvPr userDrawn="1"/>
          </p:nvSpPr>
          <p:spPr bwMode="auto">
            <a:xfrm>
              <a:off x="455" y="326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2" name="Freeform 1634"/>
            <p:cNvSpPr>
              <a:spLocks/>
            </p:cNvSpPr>
            <p:nvPr userDrawn="1"/>
          </p:nvSpPr>
          <p:spPr bwMode="auto">
            <a:xfrm>
              <a:off x="453" y="326"/>
              <a:ext cx="4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3" name="Freeform 1635"/>
            <p:cNvSpPr>
              <a:spLocks/>
            </p:cNvSpPr>
            <p:nvPr userDrawn="1"/>
          </p:nvSpPr>
          <p:spPr bwMode="auto">
            <a:xfrm>
              <a:off x="343" y="357"/>
              <a:ext cx="68" cy="72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5" y="3"/>
                </a:cxn>
                <a:cxn ang="0">
                  <a:pos x="16" y="4"/>
                </a:cxn>
                <a:cxn ang="0">
                  <a:pos x="14" y="4"/>
                </a:cxn>
                <a:cxn ang="0">
                  <a:pos x="12" y="4"/>
                </a:cxn>
                <a:cxn ang="0">
                  <a:pos x="10" y="2"/>
                </a:cxn>
                <a:cxn ang="0">
                  <a:pos x="5" y="5"/>
                </a:cxn>
                <a:cxn ang="0">
                  <a:pos x="2" y="7"/>
                </a:cxn>
                <a:cxn ang="0">
                  <a:pos x="1" y="9"/>
                </a:cxn>
                <a:cxn ang="0">
                  <a:pos x="1" y="12"/>
                </a:cxn>
                <a:cxn ang="0">
                  <a:pos x="0" y="14"/>
                </a:cxn>
                <a:cxn ang="0">
                  <a:pos x="1" y="19"/>
                </a:cxn>
                <a:cxn ang="0">
                  <a:pos x="5" y="22"/>
                </a:cxn>
                <a:cxn ang="0">
                  <a:pos x="9" y="21"/>
                </a:cxn>
                <a:cxn ang="0">
                  <a:pos x="11" y="20"/>
                </a:cxn>
                <a:cxn ang="0">
                  <a:pos x="13" y="19"/>
                </a:cxn>
                <a:cxn ang="0">
                  <a:pos x="14" y="20"/>
                </a:cxn>
                <a:cxn ang="0">
                  <a:pos x="15" y="19"/>
                </a:cxn>
                <a:cxn ang="0">
                  <a:pos x="17" y="21"/>
                </a:cxn>
                <a:cxn ang="0">
                  <a:pos x="20" y="23"/>
                </a:cxn>
                <a:cxn ang="0">
                  <a:pos x="21" y="27"/>
                </a:cxn>
                <a:cxn ang="0">
                  <a:pos x="23" y="30"/>
                </a:cxn>
                <a:cxn ang="0">
                  <a:pos x="26" y="33"/>
                </a:cxn>
                <a:cxn ang="0">
                  <a:pos x="31" y="27"/>
                </a:cxn>
                <a:cxn ang="0">
                  <a:pos x="32" y="25"/>
                </a:cxn>
                <a:cxn ang="0">
                  <a:pos x="32" y="23"/>
                </a:cxn>
                <a:cxn ang="0">
                  <a:pos x="33" y="19"/>
                </a:cxn>
                <a:cxn ang="0">
                  <a:pos x="31" y="16"/>
                </a:cxn>
                <a:cxn ang="0">
                  <a:pos x="32" y="13"/>
                </a:cxn>
                <a:cxn ang="0">
                  <a:pos x="33" y="5"/>
                </a:cxn>
                <a:cxn ang="0">
                  <a:pos x="30" y="8"/>
                </a:cxn>
                <a:cxn ang="0">
                  <a:pos x="26" y="5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3" y="1"/>
                </a:cxn>
                <a:cxn ang="0">
                  <a:pos x="22" y="0"/>
                </a:cxn>
              </a:cxnLst>
              <a:rect l="0" t="0" r="r" b="b"/>
              <a:pathLst>
                <a:path w="34" h="36">
                  <a:moveTo>
                    <a:pt x="22" y="0"/>
                  </a:moveTo>
                  <a:cubicBezTo>
                    <a:pt x="21" y="1"/>
                    <a:pt x="17" y="2"/>
                    <a:pt x="15" y="3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5" y="5"/>
                    <a:pt x="15" y="4"/>
                    <a:pt x="14" y="4"/>
                  </a:cubicBezTo>
                  <a:cubicBezTo>
                    <a:pt x="13" y="5"/>
                    <a:pt x="13" y="4"/>
                    <a:pt x="12" y="4"/>
                  </a:cubicBezTo>
                  <a:cubicBezTo>
                    <a:pt x="10" y="5"/>
                    <a:pt x="11" y="4"/>
                    <a:pt x="10" y="2"/>
                  </a:cubicBezTo>
                  <a:cubicBezTo>
                    <a:pt x="8" y="3"/>
                    <a:pt x="6" y="4"/>
                    <a:pt x="5" y="5"/>
                  </a:cubicBezTo>
                  <a:cubicBezTo>
                    <a:pt x="4" y="6"/>
                    <a:pt x="2" y="6"/>
                    <a:pt x="2" y="7"/>
                  </a:cubicBezTo>
                  <a:cubicBezTo>
                    <a:pt x="2" y="8"/>
                    <a:pt x="2" y="8"/>
                    <a:pt x="1" y="9"/>
                  </a:cubicBezTo>
                  <a:cubicBezTo>
                    <a:pt x="1" y="10"/>
                    <a:pt x="1" y="10"/>
                    <a:pt x="1" y="12"/>
                  </a:cubicBezTo>
                  <a:cubicBezTo>
                    <a:pt x="0" y="12"/>
                    <a:pt x="0" y="13"/>
                    <a:pt x="0" y="14"/>
                  </a:cubicBezTo>
                  <a:cubicBezTo>
                    <a:pt x="0" y="16"/>
                    <a:pt x="2" y="17"/>
                    <a:pt x="1" y="19"/>
                  </a:cubicBezTo>
                  <a:cubicBezTo>
                    <a:pt x="2" y="20"/>
                    <a:pt x="3" y="21"/>
                    <a:pt x="5" y="22"/>
                  </a:cubicBezTo>
                  <a:cubicBezTo>
                    <a:pt x="6" y="22"/>
                    <a:pt x="7" y="22"/>
                    <a:pt x="9" y="21"/>
                  </a:cubicBezTo>
                  <a:cubicBezTo>
                    <a:pt x="10" y="21"/>
                    <a:pt x="10" y="21"/>
                    <a:pt x="11" y="20"/>
                  </a:cubicBezTo>
                  <a:cubicBezTo>
                    <a:pt x="12" y="20"/>
                    <a:pt x="12" y="19"/>
                    <a:pt x="13" y="19"/>
                  </a:cubicBezTo>
                  <a:cubicBezTo>
                    <a:pt x="14" y="19"/>
                    <a:pt x="14" y="20"/>
                    <a:pt x="14" y="20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6" y="20"/>
                    <a:pt x="17" y="20"/>
                    <a:pt x="17" y="21"/>
                  </a:cubicBezTo>
                  <a:cubicBezTo>
                    <a:pt x="17" y="22"/>
                    <a:pt x="19" y="23"/>
                    <a:pt x="20" y="23"/>
                  </a:cubicBezTo>
                  <a:cubicBezTo>
                    <a:pt x="21" y="25"/>
                    <a:pt x="20" y="25"/>
                    <a:pt x="21" y="27"/>
                  </a:cubicBezTo>
                  <a:cubicBezTo>
                    <a:pt x="21" y="28"/>
                    <a:pt x="22" y="29"/>
                    <a:pt x="23" y="30"/>
                  </a:cubicBezTo>
                  <a:cubicBezTo>
                    <a:pt x="24" y="31"/>
                    <a:pt x="26" y="33"/>
                    <a:pt x="26" y="33"/>
                  </a:cubicBezTo>
                  <a:cubicBezTo>
                    <a:pt x="28" y="36"/>
                    <a:pt x="31" y="29"/>
                    <a:pt x="31" y="27"/>
                  </a:cubicBezTo>
                  <a:cubicBezTo>
                    <a:pt x="31" y="27"/>
                    <a:pt x="32" y="26"/>
                    <a:pt x="32" y="25"/>
                  </a:cubicBezTo>
                  <a:cubicBezTo>
                    <a:pt x="32" y="24"/>
                    <a:pt x="31" y="24"/>
                    <a:pt x="32" y="23"/>
                  </a:cubicBezTo>
                  <a:cubicBezTo>
                    <a:pt x="32" y="22"/>
                    <a:pt x="34" y="20"/>
                    <a:pt x="33" y="19"/>
                  </a:cubicBezTo>
                  <a:cubicBezTo>
                    <a:pt x="32" y="18"/>
                    <a:pt x="31" y="17"/>
                    <a:pt x="31" y="16"/>
                  </a:cubicBezTo>
                  <a:cubicBezTo>
                    <a:pt x="31" y="15"/>
                    <a:pt x="32" y="14"/>
                    <a:pt x="32" y="13"/>
                  </a:cubicBezTo>
                  <a:cubicBezTo>
                    <a:pt x="33" y="10"/>
                    <a:pt x="34" y="8"/>
                    <a:pt x="33" y="5"/>
                  </a:cubicBezTo>
                  <a:cubicBezTo>
                    <a:pt x="33" y="6"/>
                    <a:pt x="31" y="8"/>
                    <a:pt x="30" y="8"/>
                  </a:cubicBezTo>
                  <a:cubicBezTo>
                    <a:pt x="30" y="6"/>
                    <a:pt x="27" y="6"/>
                    <a:pt x="26" y="5"/>
                  </a:cubicBezTo>
                  <a:cubicBezTo>
                    <a:pt x="25" y="4"/>
                    <a:pt x="22" y="3"/>
                    <a:pt x="21" y="1"/>
                  </a:cubicBezTo>
                  <a:cubicBezTo>
                    <a:pt x="22" y="2"/>
                    <a:pt x="22" y="2"/>
                    <a:pt x="23" y="2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0"/>
                    <a:pt x="23" y="0"/>
                    <a:pt x="22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4" name="Freeform 1636"/>
            <p:cNvSpPr>
              <a:spLocks/>
            </p:cNvSpPr>
            <p:nvPr userDrawn="1"/>
          </p:nvSpPr>
          <p:spPr bwMode="auto">
            <a:xfrm>
              <a:off x="341" y="260"/>
              <a:ext cx="108" cy="111"/>
            </a:xfrm>
            <a:custGeom>
              <a:avLst/>
              <a:gdLst/>
              <a:ahLst/>
              <a:cxnLst>
                <a:cxn ang="0">
                  <a:pos x="34" y="44"/>
                </a:cxn>
                <a:cxn ang="0">
                  <a:pos x="40" y="42"/>
                </a:cxn>
                <a:cxn ang="0">
                  <a:pos x="46" y="38"/>
                </a:cxn>
                <a:cxn ang="0">
                  <a:pos x="49" y="37"/>
                </a:cxn>
                <a:cxn ang="0">
                  <a:pos x="51" y="38"/>
                </a:cxn>
                <a:cxn ang="0">
                  <a:pos x="52" y="33"/>
                </a:cxn>
                <a:cxn ang="0">
                  <a:pos x="50" y="25"/>
                </a:cxn>
                <a:cxn ang="0">
                  <a:pos x="48" y="23"/>
                </a:cxn>
                <a:cxn ang="0">
                  <a:pos x="46" y="15"/>
                </a:cxn>
                <a:cxn ang="0">
                  <a:pos x="42" y="13"/>
                </a:cxn>
                <a:cxn ang="0">
                  <a:pos x="37" y="6"/>
                </a:cxn>
                <a:cxn ang="0">
                  <a:pos x="45" y="11"/>
                </a:cxn>
                <a:cxn ang="0">
                  <a:pos x="38" y="6"/>
                </a:cxn>
                <a:cxn ang="0">
                  <a:pos x="29" y="0"/>
                </a:cxn>
                <a:cxn ang="0">
                  <a:pos x="26" y="4"/>
                </a:cxn>
                <a:cxn ang="0">
                  <a:pos x="28" y="6"/>
                </a:cxn>
                <a:cxn ang="0">
                  <a:pos x="22" y="7"/>
                </a:cxn>
                <a:cxn ang="0">
                  <a:pos x="20" y="6"/>
                </a:cxn>
                <a:cxn ang="0">
                  <a:pos x="16" y="6"/>
                </a:cxn>
                <a:cxn ang="0">
                  <a:pos x="18" y="8"/>
                </a:cxn>
                <a:cxn ang="0">
                  <a:pos x="20" y="13"/>
                </a:cxn>
                <a:cxn ang="0">
                  <a:pos x="18" y="14"/>
                </a:cxn>
                <a:cxn ang="0">
                  <a:pos x="22" y="19"/>
                </a:cxn>
                <a:cxn ang="0">
                  <a:pos x="15" y="18"/>
                </a:cxn>
                <a:cxn ang="0">
                  <a:pos x="15" y="21"/>
                </a:cxn>
                <a:cxn ang="0">
                  <a:pos x="12" y="22"/>
                </a:cxn>
                <a:cxn ang="0">
                  <a:pos x="13" y="27"/>
                </a:cxn>
                <a:cxn ang="0">
                  <a:pos x="7" y="23"/>
                </a:cxn>
                <a:cxn ang="0">
                  <a:pos x="5" y="23"/>
                </a:cxn>
                <a:cxn ang="0">
                  <a:pos x="3" y="27"/>
                </a:cxn>
                <a:cxn ang="0">
                  <a:pos x="3" y="27"/>
                </a:cxn>
                <a:cxn ang="0">
                  <a:pos x="6" y="37"/>
                </a:cxn>
                <a:cxn ang="0">
                  <a:pos x="6" y="29"/>
                </a:cxn>
                <a:cxn ang="0">
                  <a:pos x="10" y="33"/>
                </a:cxn>
                <a:cxn ang="0">
                  <a:pos x="7" y="38"/>
                </a:cxn>
                <a:cxn ang="0">
                  <a:pos x="4" y="41"/>
                </a:cxn>
                <a:cxn ang="0">
                  <a:pos x="1" y="46"/>
                </a:cxn>
                <a:cxn ang="0">
                  <a:pos x="1" y="50"/>
                </a:cxn>
                <a:cxn ang="0">
                  <a:pos x="5" y="50"/>
                </a:cxn>
                <a:cxn ang="0">
                  <a:pos x="13" y="48"/>
                </a:cxn>
                <a:cxn ang="0">
                  <a:pos x="10" y="45"/>
                </a:cxn>
                <a:cxn ang="0">
                  <a:pos x="17" y="47"/>
                </a:cxn>
                <a:cxn ang="0">
                  <a:pos x="17" y="44"/>
                </a:cxn>
                <a:cxn ang="0">
                  <a:pos x="18" y="45"/>
                </a:cxn>
                <a:cxn ang="0">
                  <a:pos x="22" y="44"/>
                </a:cxn>
                <a:cxn ang="0">
                  <a:pos x="29" y="52"/>
                </a:cxn>
                <a:cxn ang="0">
                  <a:pos x="34" y="45"/>
                </a:cxn>
                <a:cxn ang="0">
                  <a:pos x="29" y="45"/>
                </a:cxn>
              </a:cxnLst>
              <a:rect l="0" t="0" r="r" b="b"/>
              <a:pathLst>
                <a:path w="54" h="55">
                  <a:moveTo>
                    <a:pt x="29" y="44"/>
                  </a:moveTo>
                  <a:cubicBezTo>
                    <a:pt x="30" y="44"/>
                    <a:pt x="31" y="45"/>
                    <a:pt x="32" y="45"/>
                  </a:cubicBezTo>
                  <a:cubicBezTo>
                    <a:pt x="32" y="45"/>
                    <a:pt x="33" y="45"/>
                    <a:pt x="33" y="45"/>
                  </a:cubicBezTo>
                  <a:cubicBezTo>
                    <a:pt x="34" y="44"/>
                    <a:pt x="34" y="45"/>
                    <a:pt x="34" y="44"/>
                  </a:cubicBezTo>
                  <a:cubicBezTo>
                    <a:pt x="35" y="44"/>
                    <a:pt x="36" y="43"/>
                    <a:pt x="38" y="42"/>
                  </a:cubicBezTo>
                  <a:cubicBezTo>
                    <a:pt x="38" y="42"/>
                    <a:pt x="39" y="43"/>
                    <a:pt x="40" y="42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40" y="43"/>
                    <a:pt x="41" y="43"/>
                    <a:pt x="40" y="42"/>
                  </a:cubicBezTo>
                  <a:cubicBezTo>
                    <a:pt x="41" y="43"/>
                    <a:pt x="42" y="44"/>
                    <a:pt x="43" y="45"/>
                  </a:cubicBezTo>
                  <a:cubicBezTo>
                    <a:pt x="44" y="46"/>
                    <a:pt x="45" y="48"/>
                    <a:pt x="45" y="46"/>
                  </a:cubicBezTo>
                  <a:cubicBezTo>
                    <a:pt x="46" y="44"/>
                    <a:pt x="44" y="43"/>
                    <a:pt x="45" y="42"/>
                  </a:cubicBezTo>
                  <a:cubicBezTo>
                    <a:pt x="46" y="41"/>
                    <a:pt x="46" y="39"/>
                    <a:pt x="46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7" y="37"/>
                    <a:pt x="48" y="37"/>
                    <a:pt x="49" y="39"/>
                  </a:cubicBezTo>
                  <a:cubicBezTo>
                    <a:pt x="49" y="38"/>
                    <a:pt x="49" y="38"/>
                    <a:pt x="49" y="37"/>
                  </a:cubicBezTo>
                  <a:cubicBezTo>
                    <a:pt x="51" y="38"/>
                    <a:pt x="51" y="39"/>
                    <a:pt x="51" y="41"/>
                  </a:cubicBezTo>
                  <a:cubicBezTo>
                    <a:pt x="52" y="41"/>
                    <a:pt x="54" y="43"/>
                    <a:pt x="53" y="41"/>
                  </a:cubicBezTo>
                  <a:cubicBezTo>
                    <a:pt x="53" y="40"/>
                    <a:pt x="52" y="41"/>
                    <a:pt x="52" y="40"/>
                  </a:cubicBezTo>
                  <a:cubicBezTo>
                    <a:pt x="51" y="40"/>
                    <a:pt x="51" y="39"/>
                    <a:pt x="51" y="38"/>
                  </a:cubicBezTo>
                  <a:cubicBezTo>
                    <a:pt x="52" y="38"/>
                    <a:pt x="53" y="38"/>
                    <a:pt x="53" y="39"/>
                  </a:cubicBezTo>
                  <a:cubicBezTo>
                    <a:pt x="53" y="37"/>
                    <a:pt x="54" y="36"/>
                    <a:pt x="52" y="35"/>
                  </a:cubicBezTo>
                  <a:cubicBezTo>
                    <a:pt x="52" y="34"/>
                    <a:pt x="50" y="34"/>
                    <a:pt x="52" y="32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2" y="31"/>
                    <a:pt x="52" y="31"/>
                    <a:pt x="53" y="30"/>
                  </a:cubicBezTo>
                  <a:cubicBezTo>
                    <a:pt x="53" y="29"/>
                    <a:pt x="52" y="27"/>
                    <a:pt x="52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25"/>
                    <a:pt x="50" y="25"/>
                    <a:pt x="50" y="25"/>
                  </a:cubicBezTo>
                  <a:cubicBezTo>
                    <a:pt x="49" y="24"/>
                    <a:pt x="49" y="24"/>
                    <a:pt x="49" y="23"/>
                  </a:cubicBezTo>
                  <a:cubicBezTo>
                    <a:pt x="49" y="23"/>
                    <a:pt x="49" y="23"/>
                    <a:pt x="49" y="24"/>
                  </a:cubicBezTo>
                  <a:cubicBezTo>
                    <a:pt x="47" y="24"/>
                    <a:pt x="48" y="23"/>
                    <a:pt x="47" y="22"/>
                  </a:cubicBezTo>
                  <a:cubicBezTo>
                    <a:pt x="47" y="22"/>
                    <a:pt x="48" y="22"/>
                    <a:pt x="48" y="23"/>
                  </a:cubicBezTo>
                  <a:cubicBezTo>
                    <a:pt x="48" y="20"/>
                    <a:pt x="50" y="22"/>
                    <a:pt x="51" y="23"/>
                  </a:cubicBezTo>
                  <a:cubicBezTo>
                    <a:pt x="51" y="22"/>
                    <a:pt x="50" y="22"/>
                    <a:pt x="49" y="21"/>
                  </a:cubicBezTo>
                  <a:cubicBezTo>
                    <a:pt x="48" y="21"/>
                    <a:pt x="48" y="19"/>
                    <a:pt x="48" y="18"/>
                  </a:cubicBezTo>
                  <a:cubicBezTo>
                    <a:pt x="49" y="18"/>
                    <a:pt x="46" y="15"/>
                    <a:pt x="46" y="15"/>
                  </a:cubicBezTo>
                  <a:cubicBezTo>
                    <a:pt x="45" y="14"/>
                    <a:pt x="42" y="12"/>
                    <a:pt x="43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3"/>
                    <a:pt x="39" y="11"/>
                    <a:pt x="39" y="10"/>
                  </a:cubicBezTo>
                  <a:cubicBezTo>
                    <a:pt x="39" y="10"/>
                    <a:pt x="39" y="9"/>
                    <a:pt x="39" y="8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8"/>
                    <a:pt x="38" y="7"/>
                    <a:pt x="37" y="6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6"/>
                    <a:pt x="37" y="6"/>
                    <a:pt x="37" y="5"/>
                  </a:cubicBezTo>
                  <a:cubicBezTo>
                    <a:pt x="38" y="6"/>
                    <a:pt x="40" y="7"/>
                    <a:pt x="41" y="8"/>
                  </a:cubicBezTo>
                  <a:cubicBezTo>
                    <a:pt x="42" y="9"/>
                    <a:pt x="44" y="10"/>
                    <a:pt x="45" y="11"/>
                  </a:cubicBezTo>
                  <a:cubicBezTo>
                    <a:pt x="44" y="10"/>
                    <a:pt x="42" y="8"/>
                    <a:pt x="41" y="8"/>
                  </a:cubicBezTo>
                  <a:cubicBezTo>
                    <a:pt x="40" y="7"/>
                    <a:pt x="39" y="7"/>
                    <a:pt x="38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8" y="5"/>
                    <a:pt x="37" y="4"/>
                    <a:pt x="36" y="3"/>
                  </a:cubicBezTo>
                  <a:cubicBezTo>
                    <a:pt x="35" y="3"/>
                    <a:pt x="35" y="3"/>
                    <a:pt x="34" y="2"/>
                  </a:cubicBezTo>
                  <a:cubicBezTo>
                    <a:pt x="33" y="2"/>
                    <a:pt x="30" y="0"/>
                    <a:pt x="29" y="0"/>
                  </a:cubicBezTo>
                  <a:cubicBezTo>
                    <a:pt x="28" y="1"/>
                    <a:pt x="30" y="2"/>
                    <a:pt x="31" y="2"/>
                  </a:cubicBezTo>
                  <a:cubicBezTo>
                    <a:pt x="30" y="2"/>
                    <a:pt x="30" y="2"/>
                    <a:pt x="29" y="2"/>
                  </a:cubicBezTo>
                  <a:cubicBezTo>
                    <a:pt x="32" y="3"/>
                    <a:pt x="28" y="2"/>
                    <a:pt x="29" y="3"/>
                  </a:cubicBezTo>
                  <a:cubicBezTo>
                    <a:pt x="28" y="3"/>
                    <a:pt x="27" y="3"/>
                    <a:pt x="26" y="4"/>
                  </a:cubicBezTo>
                  <a:cubicBezTo>
                    <a:pt x="26" y="4"/>
                    <a:pt x="27" y="4"/>
                    <a:pt x="28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7" y="6"/>
                    <a:pt x="27" y="6"/>
                    <a:pt x="28" y="6"/>
                  </a:cubicBezTo>
                  <a:cubicBezTo>
                    <a:pt x="26" y="6"/>
                    <a:pt x="25" y="4"/>
                    <a:pt x="24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4" y="7"/>
                    <a:pt x="23" y="6"/>
                    <a:pt x="23" y="7"/>
                  </a:cubicBezTo>
                  <a:cubicBezTo>
                    <a:pt x="23" y="7"/>
                    <a:pt x="22" y="7"/>
                    <a:pt x="22" y="7"/>
                  </a:cubicBezTo>
                  <a:cubicBezTo>
                    <a:pt x="22" y="7"/>
                    <a:pt x="22" y="7"/>
                    <a:pt x="23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3" y="8"/>
                    <a:pt x="22" y="8"/>
                    <a:pt x="22" y="9"/>
                  </a:cubicBezTo>
                  <a:cubicBezTo>
                    <a:pt x="22" y="8"/>
                    <a:pt x="21" y="6"/>
                    <a:pt x="20" y="6"/>
                  </a:cubicBezTo>
                  <a:cubicBezTo>
                    <a:pt x="19" y="5"/>
                    <a:pt x="18" y="5"/>
                    <a:pt x="19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7" y="6"/>
                    <a:pt x="18" y="6"/>
                    <a:pt x="17" y="6"/>
                  </a:cubicBezTo>
                  <a:cubicBezTo>
                    <a:pt x="17" y="6"/>
                    <a:pt x="17" y="6"/>
                    <a:pt x="16" y="6"/>
                  </a:cubicBezTo>
                  <a:cubicBezTo>
                    <a:pt x="17" y="6"/>
                    <a:pt x="17" y="7"/>
                    <a:pt x="18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9"/>
                    <a:pt x="17" y="10"/>
                    <a:pt x="18" y="11"/>
                  </a:cubicBezTo>
                  <a:cubicBezTo>
                    <a:pt x="18" y="11"/>
                    <a:pt x="18" y="12"/>
                    <a:pt x="17" y="12"/>
                  </a:cubicBezTo>
                  <a:cubicBezTo>
                    <a:pt x="18" y="13"/>
                    <a:pt x="19" y="13"/>
                    <a:pt x="20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8" y="13"/>
                    <a:pt x="18" y="13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8" y="15"/>
                    <a:pt x="18" y="14"/>
                    <a:pt x="17" y="14"/>
                  </a:cubicBezTo>
                  <a:cubicBezTo>
                    <a:pt x="18" y="14"/>
                    <a:pt x="19" y="17"/>
                    <a:pt x="20" y="16"/>
                  </a:cubicBezTo>
                  <a:cubicBezTo>
                    <a:pt x="21" y="17"/>
                    <a:pt x="22" y="18"/>
                    <a:pt x="22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7"/>
                    <a:pt x="17" y="14"/>
                    <a:pt x="15" y="14"/>
                  </a:cubicBezTo>
                  <a:cubicBezTo>
                    <a:pt x="15" y="16"/>
                    <a:pt x="18" y="17"/>
                    <a:pt x="19" y="18"/>
                  </a:cubicBezTo>
                  <a:cubicBezTo>
                    <a:pt x="18" y="18"/>
                    <a:pt x="16" y="18"/>
                    <a:pt x="15" y="18"/>
                  </a:cubicBezTo>
                  <a:cubicBezTo>
                    <a:pt x="16" y="19"/>
                    <a:pt x="17" y="19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20"/>
                    <a:pt x="16" y="20"/>
                    <a:pt x="15" y="2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4" y="21"/>
                    <a:pt x="14" y="23"/>
                    <a:pt x="13" y="23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2" y="22"/>
                    <a:pt x="12" y="22"/>
                  </a:cubicBezTo>
                  <a:cubicBezTo>
                    <a:pt x="12" y="23"/>
                    <a:pt x="13" y="23"/>
                    <a:pt x="13" y="24"/>
                  </a:cubicBezTo>
                  <a:cubicBezTo>
                    <a:pt x="12" y="24"/>
                    <a:pt x="12" y="26"/>
                    <a:pt x="13" y="26"/>
                  </a:cubicBezTo>
                  <a:cubicBezTo>
                    <a:pt x="13" y="26"/>
                    <a:pt x="12" y="26"/>
                    <a:pt x="12" y="26"/>
                  </a:cubicBezTo>
                  <a:cubicBezTo>
                    <a:pt x="12" y="26"/>
                    <a:pt x="12" y="27"/>
                    <a:pt x="13" y="27"/>
                  </a:cubicBezTo>
                  <a:cubicBezTo>
                    <a:pt x="11" y="28"/>
                    <a:pt x="10" y="26"/>
                    <a:pt x="9" y="25"/>
                  </a:cubicBezTo>
                  <a:cubicBezTo>
                    <a:pt x="10" y="26"/>
                    <a:pt x="13" y="25"/>
                    <a:pt x="12" y="24"/>
                  </a:cubicBezTo>
                  <a:cubicBezTo>
                    <a:pt x="10" y="23"/>
                    <a:pt x="7" y="23"/>
                    <a:pt x="6" y="23"/>
                  </a:cubicBezTo>
                  <a:cubicBezTo>
                    <a:pt x="7" y="23"/>
                    <a:pt x="6" y="23"/>
                    <a:pt x="7" y="23"/>
                  </a:cubicBezTo>
                  <a:cubicBezTo>
                    <a:pt x="6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4" y="24"/>
                    <a:pt x="2" y="26"/>
                    <a:pt x="3" y="26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28"/>
                    <a:pt x="2" y="28"/>
                    <a:pt x="3" y="27"/>
                  </a:cubicBezTo>
                  <a:cubicBezTo>
                    <a:pt x="2" y="29"/>
                    <a:pt x="3" y="31"/>
                    <a:pt x="2" y="33"/>
                  </a:cubicBezTo>
                  <a:cubicBezTo>
                    <a:pt x="2" y="34"/>
                    <a:pt x="1" y="36"/>
                    <a:pt x="3" y="36"/>
                  </a:cubicBezTo>
                  <a:cubicBezTo>
                    <a:pt x="2" y="38"/>
                    <a:pt x="4" y="36"/>
                    <a:pt x="4" y="35"/>
                  </a:cubicBezTo>
                  <a:cubicBezTo>
                    <a:pt x="5" y="36"/>
                    <a:pt x="6" y="37"/>
                    <a:pt x="6" y="37"/>
                  </a:cubicBezTo>
                  <a:cubicBezTo>
                    <a:pt x="7" y="38"/>
                    <a:pt x="8" y="36"/>
                    <a:pt x="7" y="35"/>
                  </a:cubicBezTo>
                  <a:cubicBezTo>
                    <a:pt x="7" y="35"/>
                    <a:pt x="8" y="34"/>
                    <a:pt x="7" y="34"/>
                  </a:cubicBezTo>
                  <a:cubicBezTo>
                    <a:pt x="7" y="33"/>
                    <a:pt x="6" y="33"/>
                    <a:pt x="6" y="33"/>
                  </a:cubicBezTo>
                  <a:cubicBezTo>
                    <a:pt x="6" y="32"/>
                    <a:pt x="7" y="29"/>
                    <a:pt x="6" y="29"/>
                  </a:cubicBezTo>
                  <a:cubicBezTo>
                    <a:pt x="5" y="29"/>
                    <a:pt x="7" y="28"/>
                    <a:pt x="7" y="28"/>
                  </a:cubicBezTo>
                  <a:cubicBezTo>
                    <a:pt x="8" y="27"/>
                    <a:pt x="7" y="31"/>
                    <a:pt x="7" y="31"/>
                  </a:cubicBezTo>
                  <a:cubicBezTo>
                    <a:pt x="8" y="34"/>
                    <a:pt x="10" y="31"/>
                    <a:pt x="12" y="31"/>
                  </a:cubicBezTo>
                  <a:cubicBezTo>
                    <a:pt x="12" y="32"/>
                    <a:pt x="9" y="33"/>
                    <a:pt x="10" y="33"/>
                  </a:cubicBezTo>
                  <a:cubicBezTo>
                    <a:pt x="10" y="34"/>
                    <a:pt x="11" y="35"/>
                    <a:pt x="10" y="35"/>
                  </a:cubicBezTo>
                  <a:cubicBezTo>
                    <a:pt x="9" y="34"/>
                    <a:pt x="10" y="37"/>
                    <a:pt x="10" y="37"/>
                  </a:cubicBezTo>
                  <a:cubicBezTo>
                    <a:pt x="10" y="37"/>
                    <a:pt x="8" y="39"/>
                    <a:pt x="7" y="39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7" y="39"/>
                    <a:pt x="6" y="39"/>
                    <a:pt x="6" y="39"/>
                  </a:cubicBezTo>
                  <a:cubicBezTo>
                    <a:pt x="5" y="39"/>
                    <a:pt x="6" y="38"/>
                    <a:pt x="5" y="37"/>
                  </a:cubicBezTo>
                  <a:cubicBezTo>
                    <a:pt x="3" y="38"/>
                    <a:pt x="5" y="39"/>
                    <a:pt x="5" y="40"/>
                  </a:cubicBezTo>
                  <a:cubicBezTo>
                    <a:pt x="4" y="40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2"/>
                    <a:pt x="3" y="45"/>
                    <a:pt x="2" y="45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2" y="45"/>
                    <a:pt x="1" y="46"/>
                    <a:pt x="1" y="46"/>
                  </a:cubicBezTo>
                  <a:cubicBezTo>
                    <a:pt x="1" y="46"/>
                    <a:pt x="2" y="46"/>
                    <a:pt x="2" y="46"/>
                  </a:cubicBezTo>
                  <a:cubicBezTo>
                    <a:pt x="3" y="46"/>
                    <a:pt x="3" y="47"/>
                    <a:pt x="3" y="47"/>
                  </a:cubicBezTo>
                  <a:cubicBezTo>
                    <a:pt x="4" y="49"/>
                    <a:pt x="4" y="48"/>
                    <a:pt x="3" y="49"/>
                  </a:cubicBezTo>
                  <a:cubicBezTo>
                    <a:pt x="1" y="50"/>
                    <a:pt x="1" y="49"/>
                    <a:pt x="1" y="50"/>
                  </a:cubicBezTo>
                  <a:cubicBezTo>
                    <a:pt x="0" y="51"/>
                    <a:pt x="1" y="53"/>
                    <a:pt x="2" y="54"/>
                  </a:cubicBezTo>
                  <a:cubicBezTo>
                    <a:pt x="3" y="53"/>
                    <a:pt x="3" y="54"/>
                    <a:pt x="4" y="53"/>
                  </a:cubicBezTo>
                  <a:cubicBezTo>
                    <a:pt x="5" y="52"/>
                    <a:pt x="5" y="52"/>
                    <a:pt x="6" y="51"/>
                  </a:cubicBezTo>
                  <a:cubicBezTo>
                    <a:pt x="5" y="51"/>
                    <a:pt x="5" y="51"/>
                    <a:pt x="5" y="50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9" y="46"/>
                    <a:pt x="10" y="47"/>
                    <a:pt x="11" y="47"/>
                  </a:cubicBezTo>
                  <a:cubicBezTo>
                    <a:pt x="12" y="47"/>
                    <a:pt x="13" y="47"/>
                    <a:pt x="13" y="48"/>
                  </a:cubicBezTo>
                  <a:cubicBezTo>
                    <a:pt x="13" y="48"/>
                    <a:pt x="13" y="47"/>
                    <a:pt x="13" y="47"/>
                  </a:cubicBezTo>
                  <a:cubicBezTo>
                    <a:pt x="13" y="47"/>
                    <a:pt x="13" y="47"/>
                    <a:pt x="14" y="47"/>
                  </a:cubicBezTo>
                  <a:cubicBezTo>
                    <a:pt x="13" y="47"/>
                    <a:pt x="8" y="45"/>
                    <a:pt x="10" y="44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11" y="45"/>
                    <a:pt x="12" y="45"/>
                    <a:pt x="14" y="45"/>
                  </a:cubicBezTo>
                  <a:cubicBezTo>
                    <a:pt x="14" y="46"/>
                    <a:pt x="14" y="47"/>
                    <a:pt x="15" y="47"/>
                  </a:cubicBezTo>
                  <a:cubicBezTo>
                    <a:pt x="16" y="47"/>
                    <a:pt x="16" y="47"/>
                    <a:pt x="17" y="47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6" y="46"/>
                    <a:pt x="16" y="46"/>
                    <a:pt x="15" y="45"/>
                  </a:cubicBezTo>
                  <a:cubicBezTo>
                    <a:pt x="16" y="45"/>
                    <a:pt x="16" y="45"/>
                    <a:pt x="17" y="44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7" y="44"/>
                    <a:pt x="17" y="44"/>
                    <a:pt x="18" y="44"/>
                  </a:cubicBezTo>
                  <a:cubicBezTo>
                    <a:pt x="18" y="44"/>
                    <a:pt x="17" y="44"/>
                    <a:pt x="17" y="45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20" y="46"/>
                    <a:pt x="21" y="45"/>
                    <a:pt x="22" y="44"/>
                  </a:cubicBezTo>
                  <a:cubicBezTo>
                    <a:pt x="22" y="45"/>
                    <a:pt x="23" y="46"/>
                    <a:pt x="23" y="46"/>
                  </a:cubicBezTo>
                  <a:cubicBezTo>
                    <a:pt x="23" y="47"/>
                    <a:pt x="23" y="48"/>
                    <a:pt x="23" y="48"/>
                  </a:cubicBezTo>
                  <a:cubicBezTo>
                    <a:pt x="24" y="48"/>
                    <a:pt x="24" y="49"/>
                    <a:pt x="24" y="49"/>
                  </a:cubicBezTo>
                  <a:cubicBezTo>
                    <a:pt x="26" y="49"/>
                    <a:pt x="28" y="52"/>
                    <a:pt x="29" y="52"/>
                  </a:cubicBezTo>
                  <a:cubicBezTo>
                    <a:pt x="31" y="54"/>
                    <a:pt x="31" y="55"/>
                    <a:pt x="33" y="53"/>
                  </a:cubicBezTo>
                  <a:cubicBezTo>
                    <a:pt x="33" y="52"/>
                    <a:pt x="36" y="49"/>
                    <a:pt x="35" y="48"/>
                  </a:cubicBezTo>
                  <a:cubicBezTo>
                    <a:pt x="35" y="48"/>
                    <a:pt x="36" y="47"/>
                    <a:pt x="36" y="46"/>
                  </a:cubicBezTo>
                  <a:cubicBezTo>
                    <a:pt x="35" y="45"/>
                    <a:pt x="34" y="46"/>
                    <a:pt x="34" y="45"/>
                  </a:cubicBezTo>
                  <a:cubicBezTo>
                    <a:pt x="33" y="46"/>
                    <a:pt x="33" y="47"/>
                    <a:pt x="32" y="47"/>
                  </a:cubicBezTo>
                  <a:cubicBezTo>
                    <a:pt x="32" y="46"/>
                    <a:pt x="32" y="46"/>
                    <a:pt x="31" y="46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0" y="46"/>
                    <a:pt x="29" y="45"/>
                  </a:cubicBezTo>
                  <a:cubicBezTo>
                    <a:pt x="29" y="44"/>
                    <a:pt x="29" y="44"/>
                    <a:pt x="29" y="4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5" name="Freeform 1637"/>
            <p:cNvSpPr>
              <a:spLocks/>
            </p:cNvSpPr>
            <p:nvPr userDrawn="1"/>
          </p:nvSpPr>
          <p:spPr bwMode="auto">
            <a:xfrm>
              <a:off x="257" y="250"/>
              <a:ext cx="210" cy="211"/>
            </a:xfrm>
            <a:custGeom>
              <a:avLst/>
              <a:gdLst/>
              <a:ahLst/>
              <a:cxnLst>
                <a:cxn ang="0">
                  <a:pos x="36" y="4"/>
                </a:cxn>
                <a:cxn ang="0">
                  <a:pos x="36" y="3"/>
                </a:cxn>
                <a:cxn ang="0">
                  <a:pos x="0" y="52"/>
                </a:cxn>
                <a:cxn ang="0">
                  <a:pos x="3" y="70"/>
                </a:cxn>
                <a:cxn ang="0">
                  <a:pos x="53" y="105"/>
                </a:cxn>
                <a:cxn ang="0">
                  <a:pos x="70" y="102"/>
                </a:cxn>
                <a:cxn ang="0">
                  <a:pos x="105" y="52"/>
                </a:cxn>
                <a:cxn ang="0">
                  <a:pos x="102" y="35"/>
                </a:cxn>
                <a:cxn ang="0">
                  <a:pos x="53" y="0"/>
                </a:cxn>
                <a:cxn ang="0">
                  <a:pos x="36" y="3"/>
                </a:cxn>
                <a:cxn ang="0">
                  <a:pos x="36" y="4"/>
                </a:cxn>
                <a:cxn ang="0">
                  <a:pos x="36" y="5"/>
                </a:cxn>
                <a:cxn ang="0">
                  <a:pos x="53" y="2"/>
                </a:cxn>
                <a:cxn ang="0">
                  <a:pos x="100" y="36"/>
                </a:cxn>
                <a:cxn ang="0">
                  <a:pos x="103" y="52"/>
                </a:cxn>
                <a:cxn ang="0">
                  <a:pos x="70" y="100"/>
                </a:cxn>
                <a:cxn ang="0">
                  <a:pos x="53" y="102"/>
                </a:cxn>
                <a:cxn ang="0">
                  <a:pos x="6" y="69"/>
                </a:cxn>
                <a:cxn ang="0">
                  <a:pos x="3" y="52"/>
                </a:cxn>
                <a:cxn ang="0">
                  <a:pos x="36" y="5"/>
                </a:cxn>
                <a:cxn ang="0">
                  <a:pos x="36" y="4"/>
                </a:cxn>
              </a:cxnLst>
              <a:rect l="0" t="0" r="r" b="b"/>
              <a:pathLst>
                <a:path w="105" h="105">
                  <a:moveTo>
                    <a:pt x="36" y="4"/>
                  </a:moveTo>
                  <a:cubicBezTo>
                    <a:pt x="36" y="3"/>
                    <a:pt x="36" y="3"/>
                    <a:pt x="36" y="3"/>
                  </a:cubicBezTo>
                  <a:cubicBezTo>
                    <a:pt x="14" y="10"/>
                    <a:pt x="0" y="31"/>
                    <a:pt x="0" y="52"/>
                  </a:cubicBezTo>
                  <a:cubicBezTo>
                    <a:pt x="0" y="58"/>
                    <a:pt x="1" y="64"/>
                    <a:pt x="3" y="70"/>
                  </a:cubicBezTo>
                  <a:cubicBezTo>
                    <a:pt x="11" y="91"/>
                    <a:pt x="31" y="105"/>
                    <a:pt x="53" y="105"/>
                  </a:cubicBezTo>
                  <a:cubicBezTo>
                    <a:pt x="59" y="105"/>
                    <a:pt x="65" y="104"/>
                    <a:pt x="70" y="102"/>
                  </a:cubicBezTo>
                  <a:cubicBezTo>
                    <a:pt x="92" y="94"/>
                    <a:pt x="105" y="74"/>
                    <a:pt x="105" y="52"/>
                  </a:cubicBezTo>
                  <a:cubicBezTo>
                    <a:pt x="105" y="46"/>
                    <a:pt x="105" y="41"/>
                    <a:pt x="102" y="35"/>
                  </a:cubicBezTo>
                  <a:cubicBezTo>
                    <a:pt x="95" y="13"/>
                    <a:pt x="75" y="0"/>
                    <a:pt x="53" y="0"/>
                  </a:cubicBezTo>
                  <a:cubicBezTo>
                    <a:pt x="47" y="0"/>
                    <a:pt x="41" y="1"/>
                    <a:pt x="36" y="3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42" y="3"/>
                    <a:pt x="47" y="2"/>
                    <a:pt x="53" y="2"/>
                  </a:cubicBezTo>
                  <a:cubicBezTo>
                    <a:pt x="74" y="2"/>
                    <a:pt x="93" y="15"/>
                    <a:pt x="100" y="36"/>
                  </a:cubicBezTo>
                  <a:cubicBezTo>
                    <a:pt x="102" y="41"/>
                    <a:pt x="103" y="47"/>
                    <a:pt x="103" y="52"/>
                  </a:cubicBezTo>
                  <a:cubicBezTo>
                    <a:pt x="103" y="73"/>
                    <a:pt x="90" y="92"/>
                    <a:pt x="70" y="100"/>
                  </a:cubicBezTo>
                  <a:cubicBezTo>
                    <a:pt x="64" y="101"/>
                    <a:pt x="58" y="102"/>
                    <a:pt x="53" y="102"/>
                  </a:cubicBezTo>
                  <a:cubicBezTo>
                    <a:pt x="32" y="102"/>
                    <a:pt x="13" y="89"/>
                    <a:pt x="6" y="69"/>
                  </a:cubicBezTo>
                  <a:cubicBezTo>
                    <a:pt x="4" y="63"/>
                    <a:pt x="3" y="58"/>
                    <a:pt x="3" y="52"/>
                  </a:cubicBezTo>
                  <a:cubicBezTo>
                    <a:pt x="3" y="32"/>
                    <a:pt x="16" y="12"/>
                    <a:pt x="36" y="5"/>
                  </a:cubicBezTo>
                  <a:cubicBezTo>
                    <a:pt x="36" y="4"/>
                    <a:pt x="36" y="4"/>
                    <a:pt x="36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6" name="Freeform 1638"/>
            <p:cNvSpPr>
              <a:spLocks/>
            </p:cNvSpPr>
            <p:nvPr userDrawn="1"/>
          </p:nvSpPr>
          <p:spPr bwMode="auto">
            <a:xfrm>
              <a:off x="257" y="248"/>
              <a:ext cx="212" cy="211"/>
            </a:xfrm>
            <a:custGeom>
              <a:avLst/>
              <a:gdLst/>
              <a:ahLst/>
              <a:cxnLst>
                <a:cxn ang="0">
                  <a:pos x="105" y="53"/>
                </a:cxn>
                <a:cxn ang="0">
                  <a:pos x="104" y="53"/>
                </a:cxn>
                <a:cxn ang="0">
                  <a:pos x="89" y="89"/>
                </a:cxn>
                <a:cxn ang="0">
                  <a:pos x="53" y="104"/>
                </a:cxn>
                <a:cxn ang="0">
                  <a:pos x="17" y="89"/>
                </a:cxn>
                <a:cxn ang="0">
                  <a:pos x="3" y="53"/>
                </a:cxn>
                <a:cxn ang="0">
                  <a:pos x="17" y="17"/>
                </a:cxn>
                <a:cxn ang="0">
                  <a:pos x="53" y="3"/>
                </a:cxn>
                <a:cxn ang="0">
                  <a:pos x="89" y="17"/>
                </a:cxn>
                <a:cxn ang="0">
                  <a:pos x="104" y="53"/>
                </a:cxn>
                <a:cxn ang="0">
                  <a:pos x="105" y="53"/>
                </a:cxn>
                <a:cxn ang="0">
                  <a:pos x="106" y="53"/>
                </a:cxn>
                <a:cxn ang="0">
                  <a:pos x="53" y="0"/>
                </a:cxn>
                <a:cxn ang="0">
                  <a:pos x="0" y="53"/>
                </a:cxn>
                <a:cxn ang="0">
                  <a:pos x="53" y="106"/>
                </a:cxn>
                <a:cxn ang="0">
                  <a:pos x="106" y="53"/>
                </a:cxn>
                <a:cxn ang="0">
                  <a:pos x="105" y="53"/>
                </a:cxn>
              </a:cxnLst>
              <a:rect l="0" t="0" r="r" b="b"/>
              <a:pathLst>
                <a:path w="106" h="106">
                  <a:moveTo>
                    <a:pt x="105" y="53"/>
                  </a:moveTo>
                  <a:cubicBezTo>
                    <a:pt x="104" y="53"/>
                    <a:pt x="104" y="53"/>
                    <a:pt x="104" y="53"/>
                  </a:cubicBezTo>
                  <a:cubicBezTo>
                    <a:pt x="104" y="67"/>
                    <a:pt x="98" y="80"/>
                    <a:pt x="89" y="89"/>
                  </a:cubicBezTo>
                  <a:cubicBezTo>
                    <a:pt x="80" y="98"/>
                    <a:pt x="67" y="104"/>
                    <a:pt x="53" y="104"/>
                  </a:cubicBezTo>
                  <a:cubicBezTo>
                    <a:pt x="39" y="104"/>
                    <a:pt x="26" y="98"/>
                    <a:pt x="17" y="89"/>
                  </a:cubicBezTo>
                  <a:cubicBezTo>
                    <a:pt x="8" y="80"/>
                    <a:pt x="3" y="67"/>
                    <a:pt x="3" y="53"/>
                  </a:cubicBezTo>
                  <a:cubicBezTo>
                    <a:pt x="3" y="39"/>
                    <a:pt x="8" y="27"/>
                    <a:pt x="17" y="17"/>
                  </a:cubicBezTo>
                  <a:cubicBezTo>
                    <a:pt x="26" y="8"/>
                    <a:pt x="39" y="3"/>
                    <a:pt x="53" y="3"/>
                  </a:cubicBezTo>
                  <a:cubicBezTo>
                    <a:pt x="67" y="3"/>
                    <a:pt x="80" y="8"/>
                    <a:pt x="89" y="17"/>
                  </a:cubicBezTo>
                  <a:cubicBezTo>
                    <a:pt x="98" y="27"/>
                    <a:pt x="104" y="39"/>
                    <a:pt x="104" y="53"/>
                  </a:cubicBezTo>
                  <a:cubicBezTo>
                    <a:pt x="105" y="53"/>
                    <a:pt x="105" y="53"/>
                    <a:pt x="105" y="53"/>
                  </a:cubicBezTo>
                  <a:cubicBezTo>
                    <a:pt x="106" y="53"/>
                    <a:pt x="106" y="53"/>
                    <a:pt x="106" y="53"/>
                  </a:cubicBezTo>
                  <a:cubicBezTo>
                    <a:pt x="106" y="24"/>
                    <a:pt x="82" y="0"/>
                    <a:pt x="53" y="0"/>
                  </a:cubicBezTo>
                  <a:cubicBezTo>
                    <a:pt x="24" y="0"/>
                    <a:pt x="0" y="24"/>
                    <a:pt x="0" y="53"/>
                  </a:cubicBezTo>
                  <a:cubicBezTo>
                    <a:pt x="0" y="82"/>
                    <a:pt x="24" y="106"/>
                    <a:pt x="53" y="106"/>
                  </a:cubicBezTo>
                  <a:cubicBezTo>
                    <a:pt x="82" y="106"/>
                    <a:pt x="106" y="82"/>
                    <a:pt x="106" y="53"/>
                  </a:cubicBezTo>
                  <a:cubicBezTo>
                    <a:pt x="105" y="53"/>
                    <a:pt x="105" y="53"/>
                    <a:pt x="105" y="5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7" name="Freeform 1639"/>
            <p:cNvSpPr>
              <a:spLocks/>
            </p:cNvSpPr>
            <p:nvPr userDrawn="1"/>
          </p:nvSpPr>
          <p:spPr bwMode="auto">
            <a:xfrm>
              <a:off x="311" y="272"/>
              <a:ext cx="64" cy="54"/>
            </a:xfrm>
            <a:custGeom>
              <a:avLst/>
              <a:gdLst/>
              <a:ahLst/>
              <a:cxnLst>
                <a:cxn ang="0">
                  <a:pos x="28" y="19"/>
                </a:cxn>
                <a:cxn ang="0">
                  <a:pos x="27" y="19"/>
                </a:cxn>
                <a:cxn ang="0">
                  <a:pos x="13" y="25"/>
                </a:cxn>
                <a:cxn ang="0">
                  <a:pos x="7" y="24"/>
                </a:cxn>
                <a:cxn ang="0">
                  <a:pos x="7" y="24"/>
                </a:cxn>
                <a:cxn ang="0">
                  <a:pos x="7" y="24"/>
                </a:cxn>
                <a:cxn ang="0">
                  <a:pos x="3" y="16"/>
                </a:cxn>
                <a:cxn ang="0">
                  <a:pos x="6" y="9"/>
                </a:cxn>
                <a:cxn ang="0">
                  <a:pos x="6" y="9"/>
                </a:cxn>
                <a:cxn ang="0">
                  <a:pos x="6" y="9"/>
                </a:cxn>
                <a:cxn ang="0">
                  <a:pos x="19" y="2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9" y="12"/>
                </a:cxn>
                <a:cxn ang="0">
                  <a:pos x="27" y="19"/>
                </a:cxn>
                <a:cxn ang="0">
                  <a:pos x="28" y="19"/>
                </a:cxn>
                <a:cxn ang="0">
                  <a:pos x="27" y="19"/>
                </a:cxn>
                <a:cxn ang="0">
                  <a:pos x="28" y="19"/>
                </a:cxn>
                <a:cxn ang="0">
                  <a:pos x="29" y="20"/>
                </a:cxn>
                <a:cxn ang="0">
                  <a:pos x="32" y="12"/>
                </a:cxn>
                <a:cxn ang="0">
                  <a:pos x="25" y="2"/>
                </a:cxn>
                <a:cxn ang="0">
                  <a:pos x="25" y="3"/>
                </a:cxn>
                <a:cxn ang="0">
                  <a:pos x="25" y="2"/>
                </a:cxn>
                <a:cxn ang="0">
                  <a:pos x="19" y="0"/>
                </a:cxn>
                <a:cxn ang="0">
                  <a:pos x="4" y="7"/>
                </a:cxn>
                <a:cxn ang="0">
                  <a:pos x="5" y="8"/>
                </a:cxn>
                <a:cxn ang="0">
                  <a:pos x="4" y="7"/>
                </a:cxn>
                <a:cxn ang="0">
                  <a:pos x="0" y="16"/>
                </a:cxn>
                <a:cxn ang="0">
                  <a:pos x="6" y="26"/>
                </a:cxn>
                <a:cxn ang="0">
                  <a:pos x="6" y="26"/>
                </a:cxn>
                <a:cxn ang="0">
                  <a:pos x="6" y="26"/>
                </a:cxn>
                <a:cxn ang="0">
                  <a:pos x="13" y="27"/>
                </a:cxn>
                <a:cxn ang="0">
                  <a:pos x="29" y="20"/>
                </a:cxn>
                <a:cxn ang="0">
                  <a:pos x="29" y="20"/>
                </a:cxn>
                <a:cxn ang="0">
                  <a:pos x="29" y="20"/>
                </a:cxn>
                <a:cxn ang="0">
                  <a:pos x="28" y="19"/>
                </a:cxn>
              </a:cxnLst>
              <a:rect l="0" t="0" r="r" b="b"/>
              <a:pathLst>
                <a:path w="32" h="27">
                  <a:moveTo>
                    <a:pt x="28" y="19"/>
                  </a:moveTo>
                  <a:cubicBezTo>
                    <a:pt x="27" y="19"/>
                    <a:pt x="27" y="19"/>
                    <a:pt x="27" y="19"/>
                  </a:cubicBezTo>
                  <a:cubicBezTo>
                    <a:pt x="24" y="23"/>
                    <a:pt x="18" y="25"/>
                    <a:pt x="13" y="25"/>
                  </a:cubicBezTo>
                  <a:cubicBezTo>
                    <a:pt x="11" y="25"/>
                    <a:pt x="9" y="25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4" y="22"/>
                    <a:pt x="3" y="19"/>
                    <a:pt x="3" y="16"/>
                  </a:cubicBezTo>
                  <a:cubicBezTo>
                    <a:pt x="3" y="14"/>
                    <a:pt x="4" y="11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9" y="5"/>
                    <a:pt x="14" y="2"/>
                    <a:pt x="19" y="2"/>
                  </a:cubicBezTo>
                  <a:cubicBezTo>
                    <a:pt x="20" y="2"/>
                    <a:pt x="22" y="3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7" y="5"/>
                    <a:pt x="29" y="9"/>
                    <a:pt x="29" y="12"/>
                  </a:cubicBezTo>
                  <a:cubicBezTo>
                    <a:pt x="29" y="14"/>
                    <a:pt x="28" y="17"/>
                    <a:pt x="27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31" y="18"/>
                    <a:pt x="32" y="15"/>
                    <a:pt x="32" y="12"/>
                  </a:cubicBezTo>
                  <a:cubicBezTo>
                    <a:pt x="32" y="8"/>
                    <a:pt x="29" y="4"/>
                    <a:pt x="25" y="2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3" y="1"/>
                    <a:pt x="21" y="0"/>
                    <a:pt x="19" y="0"/>
                  </a:cubicBezTo>
                  <a:cubicBezTo>
                    <a:pt x="13" y="0"/>
                    <a:pt x="8" y="3"/>
                    <a:pt x="4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2" y="10"/>
                    <a:pt x="0" y="13"/>
                    <a:pt x="0" y="16"/>
                  </a:cubicBezTo>
                  <a:cubicBezTo>
                    <a:pt x="0" y="20"/>
                    <a:pt x="2" y="24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8" y="27"/>
                    <a:pt x="11" y="27"/>
                    <a:pt x="13" y="27"/>
                  </a:cubicBezTo>
                  <a:cubicBezTo>
                    <a:pt x="19" y="27"/>
                    <a:pt x="25" y="25"/>
                    <a:pt x="29" y="20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28" y="19"/>
                    <a:pt x="28" y="19"/>
                    <a:pt x="28" y="19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8" name="Freeform 1640"/>
            <p:cNvSpPr>
              <a:spLocks/>
            </p:cNvSpPr>
            <p:nvPr userDrawn="1"/>
          </p:nvSpPr>
          <p:spPr bwMode="auto">
            <a:xfrm>
              <a:off x="289" y="256"/>
              <a:ext cx="114" cy="103"/>
            </a:xfrm>
            <a:custGeom>
              <a:avLst/>
              <a:gdLst/>
              <a:ahLst/>
              <a:cxnLst>
                <a:cxn ang="0">
                  <a:pos x="50" y="37"/>
                </a:cxn>
                <a:cxn ang="0">
                  <a:pos x="49" y="36"/>
                </a:cxn>
                <a:cxn ang="0">
                  <a:pos x="23" y="49"/>
                </a:cxn>
                <a:cxn ang="0">
                  <a:pos x="12" y="46"/>
                </a:cxn>
                <a:cxn ang="0">
                  <a:pos x="12" y="47"/>
                </a:cxn>
                <a:cxn ang="0">
                  <a:pos x="12" y="46"/>
                </a:cxn>
                <a:cxn ang="0">
                  <a:pos x="2" y="30"/>
                </a:cxn>
                <a:cxn ang="0">
                  <a:pos x="8" y="15"/>
                </a:cxn>
                <a:cxn ang="0">
                  <a:pos x="8" y="15"/>
                </a:cxn>
                <a:cxn ang="0">
                  <a:pos x="8" y="15"/>
                </a:cxn>
                <a:cxn ang="0">
                  <a:pos x="33" y="3"/>
                </a:cxn>
                <a:cxn ang="0">
                  <a:pos x="45" y="6"/>
                </a:cxn>
                <a:cxn ang="0">
                  <a:pos x="45" y="6"/>
                </a:cxn>
                <a:cxn ang="0">
                  <a:pos x="45" y="6"/>
                </a:cxn>
                <a:cxn ang="0">
                  <a:pos x="55" y="22"/>
                </a:cxn>
                <a:cxn ang="0">
                  <a:pos x="49" y="36"/>
                </a:cxn>
                <a:cxn ang="0">
                  <a:pos x="49" y="36"/>
                </a:cxn>
                <a:cxn ang="0">
                  <a:pos x="49" y="36"/>
                </a:cxn>
                <a:cxn ang="0">
                  <a:pos x="50" y="37"/>
                </a:cxn>
                <a:cxn ang="0">
                  <a:pos x="51" y="37"/>
                </a:cxn>
                <a:cxn ang="0">
                  <a:pos x="57" y="22"/>
                </a:cxn>
                <a:cxn ang="0">
                  <a:pos x="46" y="3"/>
                </a:cxn>
                <a:cxn ang="0">
                  <a:pos x="45" y="4"/>
                </a:cxn>
                <a:cxn ang="0">
                  <a:pos x="46" y="3"/>
                </a:cxn>
                <a:cxn ang="0">
                  <a:pos x="33" y="0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0" y="30"/>
                </a:cxn>
                <a:cxn ang="0">
                  <a:pos x="11" y="48"/>
                </a:cxn>
                <a:cxn ang="0">
                  <a:pos x="11" y="48"/>
                </a:cxn>
                <a:cxn ang="0">
                  <a:pos x="11" y="48"/>
                </a:cxn>
                <a:cxn ang="0">
                  <a:pos x="23" y="51"/>
                </a:cxn>
                <a:cxn ang="0">
                  <a:pos x="51" y="37"/>
                </a:cxn>
                <a:cxn ang="0">
                  <a:pos x="51" y="37"/>
                </a:cxn>
                <a:cxn ang="0">
                  <a:pos x="51" y="37"/>
                </a:cxn>
                <a:cxn ang="0">
                  <a:pos x="50" y="37"/>
                </a:cxn>
              </a:cxnLst>
              <a:rect l="0" t="0" r="r" b="b"/>
              <a:pathLst>
                <a:path w="57" h="51">
                  <a:moveTo>
                    <a:pt x="50" y="37"/>
                  </a:moveTo>
                  <a:cubicBezTo>
                    <a:pt x="49" y="36"/>
                    <a:pt x="49" y="36"/>
                    <a:pt x="49" y="36"/>
                  </a:cubicBezTo>
                  <a:cubicBezTo>
                    <a:pt x="43" y="44"/>
                    <a:pt x="33" y="49"/>
                    <a:pt x="23" y="49"/>
                  </a:cubicBezTo>
                  <a:cubicBezTo>
                    <a:pt x="19" y="49"/>
                    <a:pt x="15" y="48"/>
                    <a:pt x="12" y="46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6" y="43"/>
                    <a:pt x="2" y="37"/>
                    <a:pt x="2" y="30"/>
                  </a:cubicBezTo>
                  <a:cubicBezTo>
                    <a:pt x="2" y="25"/>
                    <a:pt x="4" y="20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14" y="7"/>
                    <a:pt x="24" y="3"/>
                    <a:pt x="33" y="3"/>
                  </a:cubicBezTo>
                  <a:cubicBezTo>
                    <a:pt x="37" y="3"/>
                    <a:pt x="41" y="4"/>
                    <a:pt x="45" y="6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51" y="9"/>
                    <a:pt x="55" y="15"/>
                    <a:pt x="55" y="22"/>
                  </a:cubicBezTo>
                  <a:cubicBezTo>
                    <a:pt x="55" y="26"/>
                    <a:pt x="53" y="31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5" y="32"/>
                    <a:pt x="57" y="27"/>
                    <a:pt x="57" y="22"/>
                  </a:cubicBezTo>
                  <a:cubicBezTo>
                    <a:pt x="57" y="14"/>
                    <a:pt x="53" y="7"/>
                    <a:pt x="46" y="3"/>
                  </a:cubicBezTo>
                  <a:cubicBezTo>
                    <a:pt x="45" y="4"/>
                    <a:pt x="45" y="4"/>
                    <a:pt x="45" y="4"/>
                  </a:cubicBezTo>
                  <a:cubicBezTo>
                    <a:pt x="46" y="3"/>
                    <a:pt x="46" y="3"/>
                    <a:pt x="46" y="3"/>
                  </a:cubicBezTo>
                  <a:cubicBezTo>
                    <a:pt x="42" y="1"/>
                    <a:pt x="37" y="0"/>
                    <a:pt x="33" y="0"/>
                  </a:cubicBezTo>
                  <a:cubicBezTo>
                    <a:pt x="23" y="0"/>
                    <a:pt x="13" y="5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2" y="19"/>
                    <a:pt x="0" y="25"/>
                    <a:pt x="0" y="30"/>
                  </a:cubicBezTo>
                  <a:cubicBezTo>
                    <a:pt x="0" y="38"/>
                    <a:pt x="4" y="44"/>
                    <a:pt x="11" y="48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5" y="50"/>
                    <a:pt x="19" y="51"/>
                    <a:pt x="23" y="51"/>
                  </a:cubicBezTo>
                  <a:cubicBezTo>
                    <a:pt x="34" y="51"/>
                    <a:pt x="44" y="46"/>
                    <a:pt x="51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0" y="37"/>
                    <a:pt x="50" y="37"/>
                    <a:pt x="50" y="3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19" name="Freeform 1641"/>
            <p:cNvSpPr>
              <a:spLocks/>
            </p:cNvSpPr>
            <p:nvPr userDrawn="1"/>
          </p:nvSpPr>
          <p:spPr bwMode="auto">
            <a:xfrm>
              <a:off x="271" y="248"/>
              <a:ext cx="156" cy="143"/>
            </a:xfrm>
            <a:custGeom>
              <a:avLst/>
              <a:gdLst/>
              <a:ahLst/>
              <a:cxnLst>
                <a:cxn ang="0">
                  <a:pos x="69" y="54"/>
                </a:cxn>
                <a:cxn ang="0">
                  <a:pos x="68" y="53"/>
                </a:cxn>
                <a:cxn ang="0">
                  <a:pos x="35" y="69"/>
                </a:cxn>
                <a:cxn ang="0">
                  <a:pos x="16" y="63"/>
                </a:cxn>
                <a:cxn ang="0">
                  <a:pos x="2" y="4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46" y="3"/>
                </a:cxn>
                <a:cxn ang="0">
                  <a:pos x="65" y="8"/>
                </a:cxn>
                <a:cxn ang="0">
                  <a:pos x="77" y="30"/>
                </a:cxn>
                <a:cxn ang="0">
                  <a:pos x="68" y="53"/>
                </a:cxn>
                <a:cxn ang="0">
                  <a:pos x="68" y="53"/>
                </a:cxn>
                <a:cxn ang="0">
                  <a:pos x="68" y="53"/>
                </a:cxn>
                <a:cxn ang="0">
                  <a:pos x="69" y="54"/>
                </a:cxn>
                <a:cxn ang="0">
                  <a:pos x="69" y="55"/>
                </a:cxn>
                <a:cxn ang="0">
                  <a:pos x="79" y="30"/>
                </a:cxn>
                <a:cxn ang="0">
                  <a:pos x="66" y="6"/>
                </a:cxn>
                <a:cxn ang="0">
                  <a:pos x="46" y="0"/>
                </a:cxn>
                <a:cxn ang="0">
                  <a:pos x="10" y="16"/>
                </a:cxn>
                <a:cxn ang="0">
                  <a:pos x="10" y="16"/>
                </a:cxn>
                <a:cxn ang="0">
                  <a:pos x="10" y="16"/>
                </a:cxn>
                <a:cxn ang="0">
                  <a:pos x="0" y="40"/>
                </a:cxn>
                <a:cxn ang="0">
                  <a:pos x="15" y="65"/>
                </a:cxn>
                <a:cxn ang="0">
                  <a:pos x="35" y="71"/>
                </a:cxn>
                <a:cxn ang="0">
                  <a:pos x="69" y="55"/>
                </a:cxn>
                <a:cxn ang="0">
                  <a:pos x="69" y="55"/>
                </a:cxn>
                <a:cxn ang="0">
                  <a:pos x="69" y="55"/>
                </a:cxn>
                <a:cxn ang="0">
                  <a:pos x="69" y="54"/>
                </a:cxn>
              </a:cxnLst>
              <a:rect l="0" t="0" r="r" b="b"/>
              <a:pathLst>
                <a:path w="79" h="71">
                  <a:moveTo>
                    <a:pt x="69" y="54"/>
                  </a:moveTo>
                  <a:cubicBezTo>
                    <a:pt x="68" y="53"/>
                    <a:pt x="68" y="53"/>
                    <a:pt x="68" y="53"/>
                  </a:cubicBezTo>
                  <a:cubicBezTo>
                    <a:pt x="59" y="63"/>
                    <a:pt x="47" y="69"/>
                    <a:pt x="35" y="69"/>
                  </a:cubicBezTo>
                  <a:cubicBezTo>
                    <a:pt x="28" y="69"/>
                    <a:pt x="22" y="67"/>
                    <a:pt x="16" y="63"/>
                  </a:cubicBezTo>
                  <a:cubicBezTo>
                    <a:pt x="7" y="58"/>
                    <a:pt x="2" y="49"/>
                    <a:pt x="2" y="40"/>
                  </a:cubicBezTo>
                  <a:cubicBezTo>
                    <a:pt x="2" y="32"/>
                    <a:pt x="6" y="25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21" y="8"/>
                    <a:pt x="34" y="3"/>
                    <a:pt x="46" y="3"/>
                  </a:cubicBezTo>
                  <a:cubicBezTo>
                    <a:pt x="52" y="3"/>
                    <a:pt x="59" y="4"/>
                    <a:pt x="65" y="8"/>
                  </a:cubicBezTo>
                  <a:cubicBezTo>
                    <a:pt x="73" y="13"/>
                    <a:pt x="77" y="21"/>
                    <a:pt x="77" y="30"/>
                  </a:cubicBezTo>
                  <a:cubicBezTo>
                    <a:pt x="77" y="38"/>
                    <a:pt x="74" y="46"/>
                    <a:pt x="68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76" y="47"/>
                    <a:pt x="79" y="39"/>
                    <a:pt x="79" y="30"/>
                  </a:cubicBezTo>
                  <a:cubicBezTo>
                    <a:pt x="79" y="21"/>
                    <a:pt x="75" y="12"/>
                    <a:pt x="66" y="6"/>
                  </a:cubicBezTo>
                  <a:cubicBezTo>
                    <a:pt x="60" y="2"/>
                    <a:pt x="53" y="0"/>
                    <a:pt x="46" y="0"/>
                  </a:cubicBezTo>
                  <a:cubicBezTo>
                    <a:pt x="33" y="0"/>
                    <a:pt x="20" y="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3" y="23"/>
                    <a:pt x="0" y="32"/>
                    <a:pt x="0" y="40"/>
                  </a:cubicBezTo>
                  <a:cubicBezTo>
                    <a:pt x="0" y="50"/>
                    <a:pt x="5" y="59"/>
                    <a:pt x="15" y="65"/>
                  </a:cubicBezTo>
                  <a:cubicBezTo>
                    <a:pt x="21" y="69"/>
                    <a:pt x="28" y="71"/>
                    <a:pt x="35" y="71"/>
                  </a:cubicBezTo>
                  <a:cubicBezTo>
                    <a:pt x="47" y="71"/>
                    <a:pt x="60" y="65"/>
                    <a:pt x="69" y="55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69" y="54"/>
                    <a:pt x="69" y="54"/>
                    <a:pt x="69" y="5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0" name="Freeform 1642"/>
            <p:cNvSpPr>
              <a:spLocks/>
            </p:cNvSpPr>
            <p:nvPr userDrawn="1"/>
          </p:nvSpPr>
          <p:spPr bwMode="auto">
            <a:xfrm>
              <a:off x="259" y="274"/>
              <a:ext cx="192" cy="145"/>
            </a:xfrm>
            <a:custGeom>
              <a:avLst/>
              <a:gdLst/>
              <a:ahLst/>
              <a:cxnLst>
                <a:cxn ang="0">
                  <a:pos x="3" y="20"/>
                </a:cxn>
                <a:cxn ang="0">
                  <a:pos x="0" y="35"/>
                </a:cxn>
                <a:cxn ang="0">
                  <a:pos x="18" y="65"/>
                </a:cxn>
                <a:cxn ang="0">
                  <a:pos x="42" y="72"/>
                </a:cxn>
                <a:cxn ang="0">
                  <a:pos x="84" y="53"/>
                </a:cxn>
                <a:cxn ang="0">
                  <a:pos x="84" y="53"/>
                </a:cxn>
                <a:cxn ang="0">
                  <a:pos x="84" y="53"/>
                </a:cxn>
                <a:cxn ang="0">
                  <a:pos x="96" y="24"/>
                </a:cxn>
                <a:cxn ang="0">
                  <a:pos x="86" y="0"/>
                </a:cxn>
                <a:cxn ang="0">
                  <a:pos x="84" y="1"/>
                </a:cxn>
                <a:cxn ang="0">
                  <a:pos x="93" y="24"/>
                </a:cxn>
                <a:cxn ang="0">
                  <a:pos x="82" y="51"/>
                </a:cxn>
                <a:cxn ang="0">
                  <a:pos x="82" y="51"/>
                </a:cxn>
                <a:cxn ang="0">
                  <a:pos x="82" y="51"/>
                </a:cxn>
                <a:cxn ang="0">
                  <a:pos x="42" y="70"/>
                </a:cxn>
                <a:cxn ang="0">
                  <a:pos x="19" y="63"/>
                </a:cxn>
                <a:cxn ang="0">
                  <a:pos x="3" y="35"/>
                </a:cxn>
                <a:cxn ang="0">
                  <a:pos x="5" y="21"/>
                </a:cxn>
                <a:cxn ang="0">
                  <a:pos x="3" y="20"/>
                </a:cxn>
              </a:cxnLst>
              <a:rect l="0" t="0" r="r" b="b"/>
              <a:pathLst>
                <a:path w="96" h="72">
                  <a:moveTo>
                    <a:pt x="3" y="20"/>
                  </a:moveTo>
                  <a:cubicBezTo>
                    <a:pt x="1" y="25"/>
                    <a:pt x="0" y="30"/>
                    <a:pt x="0" y="35"/>
                  </a:cubicBezTo>
                  <a:cubicBezTo>
                    <a:pt x="0" y="47"/>
                    <a:pt x="6" y="58"/>
                    <a:pt x="18" y="65"/>
                  </a:cubicBezTo>
                  <a:cubicBezTo>
                    <a:pt x="26" y="70"/>
                    <a:pt x="34" y="72"/>
                    <a:pt x="42" y="72"/>
                  </a:cubicBezTo>
                  <a:cubicBezTo>
                    <a:pt x="58" y="72"/>
                    <a:pt x="73" y="65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92" y="44"/>
                    <a:pt x="96" y="34"/>
                    <a:pt x="96" y="24"/>
                  </a:cubicBezTo>
                  <a:cubicBezTo>
                    <a:pt x="96" y="15"/>
                    <a:pt x="92" y="6"/>
                    <a:pt x="86" y="0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90" y="7"/>
                    <a:pt x="93" y="15"/>
                    <a:pt x="93" y="24"/>
                  </a:cubicBezTo>
                  <a:cubicBezTo>
                    <a:pt x="93" y="33"/>
                    <a:pt x="90" y="43"/>
                    <a:pt x="82" y="51"/>
                  </a:cubicBezTo>
                  <a:cubicBezTo>
                    <a:pt x="82" y="51"/>
                    <a:pt x="82" y="51"/>
                    <a:pt x="82" y="51"/>
                  </a:cubicBezTo>
                  <a:cubicBezTo>
                    <a:pt x="82" y="51"/>
                    <a:pt x="82" y="51"/>
                    <a:pt x="82" y="51"/>
                  </a:cubicBezTo>
                  <a:cubicBezTo>
                    <a:pt x="71" y="63"/>
                    <a:pt x="57" y="70"/>
                    <a:pt x="42" y="70"/>
                  </a:cubicBezTo>
                  <a:cubicBezTo>
                    <a:pt x="34" y="70"/>
                    <a:pt x="26" y="68"/>
                    <a:pt x="19" y="63"/>
                  </a:cubicBezTo>
                  <a:cubicBezTo>
                    <a:pt x="8" y="56"/>
                    <a:pt x="3" y="46"/>
                    <a:pt x="3" y="35"/>
                  </a:cubicBezTo>
                  <a:cubicBezTo>
                    <a:pt x="3" y="30"/>
                    <a:pt x="3" y="26"/>
                    <a:pt x="5" y="21"/>
                  </a:cubicBezTo>
                  <a:cubicBezTo>
                    <a:pt x="3" y="20"/>
                    <a:pt x="3" y="20"/>
                    <a:pt x="3" y="2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1" name="Freeform 1643"/>
            <p:cNvSpPr>
              <a:spLocks/>
            </p:cNvSpPr>
            <p:nvPr userDrawn="1"/>
          </p:nvSpPr>
          <p:spPr bwMode="auto">
            <a:xfrm>
              <a:off x="265" y="302"/>
              <a:ext cx="200" cy="139"/>
            </a:xfrm>
            <a:custGeom>
              <a:avLst/>
              <a:gdLst/>
              <a:ahLst/>
              <a:cxnLst>
                <a:cxn ang="0">
                  <a:pos x="93" y="1"/>
                </a:cxn>
                <a:cxn ang="0">
                  <a:pos x="98" y="19"/>
                </a:cxn>
                <a:cxn ang="0">
                  <a:pos x="86" y="48"/>
                </a:cxn>
                <a:cxn ang="0">
                  <a:pos x="86" y="48"/>
                </a:cxn>
                <a:cxn ang="0">
                  <a:pos x="86" y="48"/>
                </a:cxn>
                <a:cxn ang="0">
                  <a:pos x="43" y="67"/>
                </a:cxn>
                <a:cxn ang="0">
                  <a:pos x="17" y="60"/>
                </a:cxn>
                <a:cxn ang="0">
                  <a:pos x="2" y="44"/>
                </a:cxn>
                <a:cxn ang="0">
                  <a:pos x="0" y="45"/>
                </a:cxn>
                <a:cxn ang="0">
                  <a:pos x="15" y="62"/>
                </a:cxn>
                <a:cxn ang="0">
                  <a:pos x="43" y="70"/>
                </a:cxn>
                <a:cxn ang="0">
                  <a:pos x="87" y="49"/>
                </a:cxn>
                <a:cxn ang="0">
                  <a:pos x="87" y="49"/>
                </a:cxn>
                <a:cxn ang="0">
                  <a:pos x="87" y="49"/>
                </a:cxn>
                <a:cxn ang="0">
                  <a:pos x="100" y="19"/>
                </a:cxn>
                <a:cxn ang="0">
                  <a:pos x="95" y="0"/>
                </a:cxn>
                <a:cxn ang="0">
                  <a:pos x="93" y="1"/>
                </a:cxn>
              </a:cxnLst>
              <a:rect l="0" t="0" r="r" b="b"/>
              <a:pathLst>
                <a:path w="100" h="70">
                  <a:moveTo>
                    <a:pt x="93" y="1"/>
                  </a:moveTo>
                  <a:cubicBezTo>
                    <a:pt x="96" y="7"/>
                    <a:pt x="98" y="13"/>
                    <a:pt x="98" y="19"/>
                  </a:cubicBezTo>
                  <a:cubicBezTo>
                    <a:pt x="98" y="28"/>
                    <a:pt x="94" y="39"/>
                    <a:pt x="86" y="48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74" y="60"/>
                    <a:pt x="58" y="67"/>
                    <a:pt x="43" y="67"/>
                  </a:cubicBezTo>
                  <a:cubicBezTo>
                    <a:pt x="34" y="67"/>
                    <a:pt x="25" y="65"/>
                    <a:pt x="17" y="60"/>
                  </a:cubicBezTo>
                  <a:cubicBezTo>
                    <a:pt x="10" y="56"/>
                    <a:pt x="5" y="50"/>
                    <a:pt x="2" y="4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2"/>
                    <a:pt x="8" y="58"/>
                    <a:pt x="15" y="62"/>
                  </a:cubicBezTo>
                  <a:cubicBezTo>
                    <a:pt x="24" y="67"/>
                    <a:pt x="33" y="70"/>
                    <a:pt x="43" y="70"/>
                  </a:cubicBezTo>
                  <a:cubicBezTo>
                    <a:pt x="59" y="70"/>
                    <a:pt x="75" y="62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96" y="40"/>
                    <a:pt x="100" y="29"/>
                    <a:pt x="100" y="19"/>
                  </a:cubicBezTo>
                  <a:cubicBezTo>
                    <a:pt x="100" y="12"/>
                    <a:pt x="98" y="6"/>
                    <a:pt x="95" y="0"/>
                  </a:cubicBezTo>
                  <a:cubicBezTo>
                    <a:pt x="93" y="1"/>
                    <a:pt x="93" y="1"/>
                    <a:pt x="93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2" name="Freeform 1644"/>
            <p:cNvSpPr>
              <a:spLocks/>
            </p:cNvSpPr>
            <p:nvPr userDrawn="1"/>
          </p:nvSpPr>
          <p:spPr bwMode="auto">
            <a:xfrm>
              <a:off x="311" y="379"/>
              <a:ext cx="154" cy="78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65" y="17"/>
                </a:cxn>
                <a:cxn ang="0">
                  <a:pos x="65" y="17"/>
                </a:cxn>
                <a:cxn ang="0">
                  <a:pos x="65" y="17"/>
                </a:cxn>
                <a:cxn ang="0">
                  <a:pos x="22" y="37"/>
                </a:cxn>
                <a:cxn ang="0">
                  <a:pos x="1" y="32"/>
                </a:cxn>
                <a:cxn ang="0">
                  <a:pos x="0" y="34"/>
                </a:cxn>
                <a:cxn ang="0">
                  <a:pos x="22" y="39"/>
                </a:cxn>
                <a:cxn ang="0">
                  <a:pos x="67" y="19"/>
                </a:cxn>
                <a:cxn ang="0">
                  <a:pos x="67" y="19"/>
                </a:cxn>
                <a:cxn ang="0">
                  <a:pos x="67" y="19"/>
                </a:cxn>
                <a:cxn ang="0">
                  <a:pos x="77" y="1"/>
                </a:cxn>
                <a:cxn ang="0">
                  <a:pos x="75" y="0"/>
                </a:cxn>
              </a:cxnLst>
              <a:rect l="0" t="0" r="r" b="b"/>
              <a:pathLst>
                <a:path w="77" h="39">
                  <a:moveTo>
                    <a:pt x="75" y="0"/>
                  </a:moveTo>
                  <a:cubicBezTo>
                    <a:pt x="73" y="6"/>
                    <a:pt x="70" y="12"/>
                    <a:pt x="65" y="17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54" y="30"/>
                    <a:pt x="38" y="37"/>
                    <a:pt x="22" y="37"/>
                  </a:cubicBezTo>
                  <a:cubicBezTo>
                    <a:pt x="15" y="37"/>
                    <a:pt x="8" y="35"/>
                    <a:pt x="1" y="32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7" y="38"/>
                    <a:pt x="15" y="39"/>
                    <a:pt x="22" y="39"/>
                  </a:cubicBezTo>
                  <a:cubicBezTo>
                    <a:pt x="39" y="39"/>
                    <a:pt x="55" y="32"/>
                    <a:pt x="67" y="19"/>
                  </a:cubicBezTo>
                  <a:cubicBezTo>
                    <a:pt x="67" y="19"/>
                    <a:pt x="67" y="19"/>
                    <a:pt x="67" y="19"/>
                  </a:cubicBezTo>
                  <a:cubicBezTo>
                    <a:pt x="67" y="19"/>
                    <a:pt x="67" y="19"/>
                    <a:pt x="67" y="19"/>
                  </a:cubicBezTo>
                  <a:cubicBezTo>
                    <a:pt x="72" y="13"/>
                    <a:pt x="75" y="7"/>
                    <a:pt x="77" y="1"/>
                  </a:cubicBezTo>
                  <a:cubicBezTo>
                    <a:pt x="75" y="0"/>
                    <a:pt x="75" y="0"/>
                    <a:pt x="75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3" name="Freeform 1645"/>
            <p:cNvSpPr>
              <a:spLocks/>
            </p:cNvSpPr>
            <p:nvPr userDrawn="1"/>
          </p:nvSpPr>
          <p:spPr bwMode="auto">
            <a:xfrm>
              <a:off x="277" y="280"/>
              <a:ext cx="46" cy="16"/>
            </a:xfrm>
            <a:custGeom>
              <a:avLst/>
              <a:gdLst/>
              <a:ahLst/>
              <a:cxnLst>
                <a:cxn ang="0">
                  <a:pos x="23" y="3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12" y="2"/>
                </a:cxn>
                <a:cxn ang="0">
                  <a:pos x="22" y="5"/>
                </a:cxn>
                <a:cxn ang="0">
                  <a:pos x="23" y="3"/>
                </a:cxn>
              </a:cxnLst>
              <a:rect l="0" t="0" r="r" b="b"/>
              <a:pathLst>
                <a:path w="23" h="8">
                  <a:moveTo>
                    <a:pt x="23" y="3"/>
                  </a:moveTo>
                  <a:cubicBezTo>
                    <a:pt x="19" y="1"/>
                    <a:pt x="15" y="0"/>
                    <a:pt x="12" y="0"/>
                  </a:cubicBezTo>
                  <a:cubicBezTo>
                    <a:pt x="7" y="0"/>
                    <a:pt x="3" y="2"/>
                    <a:pt x="0" y="6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5" y="4"/>
                    <a:pt x="8" y="2"/>
                    <a:pt x="12" y="2"/>
                  </a:cubicBezTo>
                  <a:cubicBezTo>
                    <a:pt x="15" y="2"/>
                    <a:pt x="18" y="3"/>
                    <a:pt x="22" y="5"/>
                  </a:cubicBezTo>
                  <a:cubicBezTo>
                    <a:pt x="23" y="3"/>
                    <a:pt x="23" y="3"/>
                    <a:pt x="23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4" name="Freeform 1646"/>
            <p:cNvSpPr>
              <a:spLocks/>
            </p:cNvSpPr>
            <p:nvPr userDrawn="1"/>
          </p:nvSpPr>
          <p:spPr bwMode="auto">
            <a:xfrm>
              <a:off x="365" y="308"/>
              <a:ext cx="88" cy="103"/>
            </a:xfrm>
            <a:custGeom>
              <a:avLst/>
              <a:gdLst/>
              <a:ahLst/>
              <a:cxnLst>
                <a:cxn ang="0">
                  <a:pos x="44" y="50"/>
                </a:cxn>
                <a:cxn ang="0">
                  <a:pos x="28" y="24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26" y="25"/>
                </a:cxn>
                <a:cxn ang="0">
                  <a:pos x="42" y="51"/>
                </a:cxn>
                <a:cxn ang="0">
                  <a:pos x="44" y="50"/>
                </a:cxn>
              </a:cxnLst>
              <a:rect l="0" t="0" r="r" b="b"/>
              <a:pathLst>
                <a:path w="44" h="51">
                  <a:moveTo>
                    <a:pt x="44" y="50"/>
                  </a:moveTo>
                  <a:cubicBezTo>
                    <a:pt x="42" y="42"/>
                    <a:pt x="36" y="33"/>
                    <a:pt x="28" y="24"/>
                  </a:cubicBezTo>
                  <a:cubicBezTo>
                    <a:pt x="20" y="15"/>
                    <a:pt x="10" y="7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8" y="8"/>
                    <a:pt x="18" y="17"/>
                    <a:pt x="26" y="25"/>
                  </a:cubicBezTo>
                  <a:cubicBezTo>
                    <a:pt x="34" y="34"/>
                    <a:pt x="40" y="43"/>
                    <a:pt x="42" y="51"/>
                  </a:cubicBezTo>
                  <a:cubicBezTo>
                    <a:pt x="44" y="50"/>
                    <a:pt x="44" y="50"/>
                    <a:pt x="44" y="5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5" name="Freeform 1647"/>
            <p:cNvSpPr>
              <a:spLocks/>
            </p:cNvSpPr>
            <p:nvPr userDrawn="1"/>
          </p:nvSpPr>
          <p:spPr bwMode="auto">
            <a:xfrm>
              <a:off x="359" y="316"/>
              <a:ext cx="74" cy="117"/>
            </a:xfrm>
            <a:custGeom>
              <a:avLst/>
              <a:gdLst/>
              <a:ahLst/>
              <a:cxnLst>
                <a:cxn ang="0">
                  <a:pos x="37" y="58"/>
                </a:cxn>
                <a:cxn ang="0">
                  <a:pos x="37" y="58"/>
                </a:cxn>
                <a:cxn ang="0">
                  <a:pos x="33" y="44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21" y="29"/>
                </a:cxn>
                <a:cxn ang="0">
                  <a:pos x="31" y="45"/>
                </a:cxn>
                <a:cxn ang="0">
                  <a:pos x="35" y="58"/>
                </a:cxn>
                <a:cxn ang="0">
                  <a:pos x="35" y="58"/>
                </a:cxn>
                <a:cxn ang="0">
                  <a:pos x="37" y="58"/>
                </a:cxn>
              </a:cxnLst>
              <a:rect l="0" t="0" r="r" b="b"/>
              <a:pathLst>
                <a:path w="37" h="58">
                  <a:moveTo>
                    <a:pt x="37" y="58"/>
                  </a:moveTo>
                  <a:cubicBezTo>
                    <a:pt x="37" y="58"/>
                    <a:pt x="37" y="58"/>
                    <a:pt x="37" y="58"/>
                  </a:cubicBezTo>
                  <a:cubicBezTo>
                    <a:pt x="37" y="54"/>
                    <a:pt x="36" y="50"/>
                    <a:pt x="33" y="44"/>
                  </a:cubicBezTo>
                  <a:cubicBezTo>
                    <a:pt x="25" y="28"/>
                    <a:pt x="9" y="7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6"/>
                    <a:pt x="13" y="17"/>
                    <a:pt x="21" y="29"/>
                  </a:cubicBezTo>
                  <a:cubicBezTo>
                    <a:pt x="25" y="34"/>
                    <a:pt x="28" y="40"/>
                    <a:pt x="31" y="45"/>
                  </a:cubicBezTo>
                  <a:cubicBezTo>
                    <a:pt x="33" y="51"/>
                    <a:pt x="35" y="55"/>
                    <a:pt x="35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7" y="58"/>
                    <a:pt x="37" y="58"/>
                    <a:pt x="37" y="58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6" name="Freeform 1648"/>
            <p:cNvSpPr>
              <a:spLocks/>
            </p:cNvSpPr>
            <p:nvPr userDrawn="1"/>
          </p:nvSpPr>
          <p:spPr bwMode="auto">
            <a:xfrm>
              <a:off x="351" y="320"/>
              <a:ext cx="60" cy="129"/>
            </a:xfrm>
            <a:custGeom>
              <a:avLst/>
              <a:gdLst/>
              <a:ahLst/>
              <a:cxnLst>
                <a:cxn ang="0">
                  <a:pos x="30" y="64"/>
                </a:cxn>
                <a:cxn ang="0">
                  <a:pos x="28" y="59"/>
                </a:cxn>
                <a:cxn ang="0">
                  <a:pos x="14" y="25"/>
                </a:cxn>
                <a:cxn ang="0">
                  <a:pos x="7" y="9"/>
                </a:cxn>
                <a:cxn ang="0">
                  <a:pos x="4" y="3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5"/>
                </a:cxn>
                <a:cxn ang="0">
                  <a:pos x="17" y="37"/>
                </a:cxn>
                <a:cxn ang="0">
                  <a:pos x="24" y="54"/>
                </a:cxn>
                <a:cxn ang="0">
                  <a:pos x="27" y="64"/>
                </a:cxn>
                <a:cxn ang="0">
                  <a:pos x="30" y="64"/>
                </a:cxn>
              </a:cxnLst>
              <a:rect l="0" t="0" r="r" b="b"/>
              <a:pathLst>
                <a:path w="30" h="64">
                  <a:moveTo>
                    <a:pt x="30" y="64"/>
                  </a:moveTo>
                  <a:cubicBezTo>
                    <a:pt x="30" y="63"/>
                    <a:pt x="29" y="61"/>
                    <a:pt x="28" y="59"/>
                  </a:cubicBezTo>
                  <a:cubicBezTo>
                    <a:pt x="26" y="51"/>
                    <a:pt x="20" y="38"/>
                    <a:pt x="14" y="25"/>
                  </a:cubicBezTo>
                  <a:cubicBezTo>
                    <a:pt x="11" y="19"/>
                    <a:pt x="9" y="13"/>
                    <a:pt x="7" y="9"/>
                  </a:cubicBezTo>
                  <a:cubicBezTo>
                    <a:pt x="5" y="6"/>
                    <a:pt x="5" y="4"/>
                    <a:pt x="4" y="3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3"/>
                    <a:pt x="2" y="5"/>
                  </a:cubicBezTo>
                  <a:cubicBezTo>
                    <a:pt x="5" y="11"/>
                    <a:pt x="11" y="24"/>
                    <a:pt x="17" y="37"/>
                  </a:cubicBezTo>
                  <a:cubicBezTo>
                    <a:pt x="20" y="43"/>
                    <a:pt x="22" y="49"/>
                    <a:pt x="24" y="54"/>
                  </a:cubicBezTo>
                  <a:cubicBezTo>
                    <a:pt x="26" y="59"/>
                    <a:pt x="27" y="63"/>
                    <a:pt x="27" y="64"/>
                  </a:cubicBezTo>
                  <a:cubicBezTo>
                    <a:pt x="30" y="64"/>
                    <a:pt x="30" y="64"/>
                    <a:pt x="30" y="6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7" name="Freeform 1649"/>
            <p:cNvSpPr>
              <a:spLocks/>
            </p:cNvSpPr>
            <p:nvPr userDrawn="1"/>
          </p:nvSpPr>
          <p:spPr bwMode="auto">
            <a:xfrm>
              <a:off x="343" y="324"/>
              <a:ext cx="42" cy="135"/>
            </a:xfrm>
            <a:custGeom>
              <a:avLst/>
              <a:gdLst/>
              <a:ahLst/>
              <a:cxnLst>
                <a:cxn ang="0">
                  <a:pos x="21" y="65"/>
                </a:cxn>
                <a:cxn ang="0">
                  <a:pos x="16" y="54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8" y="35"/>
                </a:cxn>
                <a:cxn ang="0">
                  <a:pos x="14" y="54"/>
                </a:cxn>
                <a:cxn ang="0">
                  <a:pos x="19" y="67"/>
                </a:cxn>
                <a:cxn ang="0">
                  <a:pos x="21" y="65"/>
                </a:cxn>
              </a:cxnLst>
              <a:rect l="0" t="0" r="r" b="b"/>
              <a:pathLst>
                <a:path w="21" h="67">
                  <a:moveTo>
                    <a:pt x="21" y="65"/>
                  </a:moveTo>
                  <a:cubicBezTo>
                    <a:pt x="19" y="64"/>
                    <a:pt x="18" y="59"/>
                    <a:pt x="16" y="54"/>
                  </a:cubicBezTo>
                  <a:cubicBezTo>
                    <a:pt x="10" y="37"/>
                    <a:pt x="4" y="10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7"/>
                    <a:pt x="4" y="21"/>
                    <a:pt x="8" y="35"/>
                  </a:cubicBezTo>
                  <a:cubicBezTo>
                    <a:pt x="10" y="42"/>
                    <a:pt x="12" y="49"/>
                    <a:pt x="14" y="54"/>
                  </a:cubicBezTo>
                  <a:cubicBezTo>
                    <a:pt x="15" y="60"/>
                    <a:pt x="17" y="64"/>
                    <a:pt x="19" y="67"/>
                  </a:cubicBezTo>
                  <a:cubicBezTo>
                    <a:pt x="21" y="65"/>
                    <a:pt x="21" y="65"/>
                    <a:pt x="21" y="6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8" name="Freeform 1650"/>
            <p:cNvSpPr>
              <a:spLocks/>
            </p:cNvSpPr>
            <p:nvPr userDrawn="1"/>
          </p:nvSpPr>
          <p:spPr bwMode="auto">
            <a:xfrm>
              <a:off x="335" y="324"/>
              <a:ext cx="20" cy="135"/>
            </a:xfrm>
            <a:custGeom>
              <a:avLst/>
              <a:gdLst/>
              <a:ahLst/>
              <a:cxnLst>
                <a:cxn ang="0">
                  <a:pos x="10" y="66"/>
                </a:cxn>
                <a:cxn ang="0">
                  <a:pos x="4" y="45"/>
                </a:cxn>
                <a:cxn ang="0">
                  <a:pos x="2" y="18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1" y="45"/>
                </a:cxn>
                <a:cxn ang="0">
                  <a:pos x="8" y="67"/>
                </a:cxn>
                <a:cxn ang="0">
                  <a:pos x="10" y="66"/>
                </a:cxn>
              </a:cxnLst>
              <a:rect l="0" t="0" r="r" b="b"/>
              <a:pathLst>
                <a:path w="10" h="67">
                  <a:moveTo>
                    <a:pt x="10" y="66"/>
                  </a:moveTo>
                  <a:cubicBezTo>
                    <a:pt x="7" y="61"/>
                    <a:pt x="5" y="53"/>
                    <a:pt x="4" y="45"/>
                  </a:cubicBezTo>
                  <a:cubicBezTo>
                    <a:pt x="3" y="36"/>
                    <a:pt x="2" y="27"/>
                    <a:pt x="2" y="18"/>
                  </a:cubicBezTo>
                  <a:cubicBezTo>
                    <a:pt x="2" y="11"/>
                    <a:pt x="2" y="5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11"/>
                    <a:pt x="0" y="18"/>
                  </a:cubicBezTo>
                  <a:cubicBezTo>
                    <a:pt x="0" y="27"/>
                    <a:pt x="0" y="36"/>
                    <a:pt x="1" y="45"/>
                  </a:cubicBezTo>
                  <a:cubicBezTo>
                    <a:pt x="3" y="54"/>
                    <a:pt x="5" y="62"/>
                    <a:pt x="8" y="67"/>
                  </a:cubicBezTo>
                  <a:cubicBezTo>
                    <a:pt x="10" y="66"/>
                    <a:pt x="10" y="66"/>
                    <a:pt x="10" y="6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29" name="Freeform 1651"/>
            <p:cNvSpPr>
              <a:spLocks/>
            </p:cNvSpPr>
            <p:nvPr userDrawn="1"/>
          </p:nvSpPr>
          <p:spPr bwMode="auto">
            <a:xfrm>
              <a:off x="315" y="322"/>
              <a:ext cx="18" cy="13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45"/>
                </a:cxn>
                <a:cxn ang="0">
                  <a:pos x="3" y="65"/>
                </a:cxn>
                <a:cxn ang="0">
                  <a:pos x="5" y="63"/>
                </a:cxn>
                <a:cxn ang="0">
                  <a:pos x="2" y="45"/>
                </a:cxn>
                <a:cxn ang="0">
                  <a:pos x="9" y="1"/>
                </a:cxn>
                <a:cxn ang="0">
                  <a:pos x="7" y="0"/>
                </a:cxn>
              </a:cxnLst>
              <a:rect l="0" t="0" r="r" b="b"/>
              <a:pathLst>
                <a:path w="9" h="65">
                  <a:moveTo>
                    <a:pt x="7" y="0"/>
                  </a:moveTo>
                  <a:cubicBezTo>
                    <a:pt x="3" y="9"/>
                    <a:pt x="0" y="29"/>
                    <a:pt x="0" y="45"/>
                  </a:cubicBezTo>
                  <a:cubicBezTo>
                    <a:pt x="0" y="54"/>
                    <a:pt x="0" y="61"/>
                    <a:pt x="3" y="65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3" y="60"/>
                    <a:pt x="2" y="53"/>
                    <a:pt x="2" y="45"/>
                  </a:cubicBezTo>
                  <a:cubicBezTo>
                    <a:pt x="2" y="30"/>
                    <a:pt x="5" y="10"/>
                    <a:pt x="9" y="1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0" name="Freeform 1652"/>
            <p:cNvSpPr>
              <a:spLocks/>
            </p:cNvSpPr>
            <p:nvPr userDrawn="1"/>
          </p:nvSpPr>
          <p:spPr bwMode="auto">
            <a:xfrm>
              <a:off x="357" y="256"/>
              <a:ext cx="48" cy="22"/>
            </a:xfrm>
            <a:custGeom>
              <a:avLst/>
              <a:gdLst/>
              <a:ahLst/>
              <a:cxnLst>
                <a:cxn ang="0">
                  <a:pos x="2" y="11"/>
                </a:cxn>
                <a:cxn ang="0">
                  <a:pos x="19" y="2"/>
                </a:cxn>
                <a:cxn ang="0">
                  <a:pos x="23" y="3"/>
                </a:cxn>
                <a:cxn ang="0">
                  <a:pos x="24" y="1"/>
                </a:cxn>
                <a:cxn ang="0">
                  <a:pos x="19" y="0"/>
                </a:cxn>
                <a:cxn ang="0">
                  <a:pos x="0" y="10"/>
                </a:cxn>
                <a:cxn ang="0">
                  <a:pos x="2" y="11"/>
                </a:cxn>
              </a:cxnLst>
              <a:rect l="0" t="0" r="r" b="b"/>
              <a:pathLst>
                <a:path w="24" h="11">
                  <a:moveTo>
                    <a:pt x="2" y="11"/>
                  </a:moveTo>
                  <a:cubicBezTo>
                    <a:pt x="7" y="6"/>
                    <a:pt x="13" y="2"/>
                    <a:pt x="19" y="2"/>
                  </a:cubicBezTo>
                  <a:cubicBezTo>
                    <a:pt x="20" y="2"/>
                    <a:pt x="22" y="2"/>
                    <a:pt x="23" y="3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2" y="0"/>
                    <a:pt x="21" y="0"/>
                    <a:pt x="19" y="0"/>
                  </a:cubicBezTo>
                  <a:cubicBezTo>
                    <a:pt x="12" y="0"/>
                    <a:pt x="6" y="4"/>
                    <a:pt x="0" y="10"/>
                  </a:cubicBezTo>
                  <a:cubicBezTo>
                    <a:pt x="2" y="11"/>
                    <a:pt x="2" y="11"/>
                    <a:pt x="2" y="1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1" name="Freeform 1653"/>
            <p:cNvSpPr>
              <a:spLocks/>
            </p:cNvSpPr>
            <p:nvPr userDrawn="1"/>
          </p:nvSpPr>
          <p:spPr bwMode="auto">
            <a:xfrm>
              <a:off x="293" y="320"/>
              <a:ext cx="36" cy="115"/>
            </a:xfrm>
            <a:custGeom>
              <a:avLst/>
              <a:gdLst/>
              <a:ahLst/>
              <a:cxnLst>
                <a:cxn ang="0">
                  <a:pos x="3" y="56"/>
                </a:cxn>
                <a:cxn ang="0">
                  <a:pos x="2" y="47"/>
                </a:cxn>
                <a:cxn ang="0">
                  <a:pos x="17" y="1"/>
                </a:cxn>
                <a:cxn ang="0">
                  <a:pos x="15" y="0"/>
                </a:cxn>
                <a:cxn ang="0">
                  <a:pos x="0" y="47"/>
                </a:cxn>
                <a:cxn ang="0">
                  <a:pos x="0" y="57"/>
                </a:cxn>
                <a:cxn ang="0">
                  <a:pos x="3" y="56"/>
                </a:cxn>
              </a:cxnLst>
              <a:rect l="0" t="0" r="r" b="b"/>
              <a:pathLst>
                <a:path w="17" h="57">
                  <a:moveTo>
                    <a:pt x="3" y="56"/>
                  </a:moveTo>
                  <a:cubicBezTo>
                    <a:pt x="2" y="53"/>
                    <a:pt x="2" y="50"/>
                    <a:pt x="2" y="47"/>
                  </a:cubicBezTo>
                  <a:cubicBezTo>
                    <a:pt x="2" y="30"/>
                    <a:pt x="9" y="13"/>
                    <a:pt x="17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12"/>
                    <a:pt x="0" y="29"/>
                    <a:pt x="0" y="47"/>
                  </a:cubicBezTo>
                  <a:cubicBezTo>
                    <a:pt x="0" y="50"/>
                    <a:pt x="0" y="54"/>
                    <a:pt x="0" y="57"/>
                  </a:cubicBezTo>
                  <a:cubicBezTo>
                    <a:pt x="3" y="56"/>
                    <a:pt x="3" y="56"/>
                    <a:pt x="3" y="5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2" name="Freeform 1654"/>
            <p:cNvSpPr>
              <a:spLocks/>
            </p:cNvSpPr>
            <p:nvPr userDrawn="1"/>
          </p:nvSpPr>
          <p:spPr bwMode="auto">
            <a:xfrm>
              <a:off x="273" y="316"/>
              <a:ext cx="48" cy="97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7" y="20"/>
                </a:cxn>
                <a:cxn ang="0">
                  <a:pos x="0" y="44"/>
                </a:cxn>
                <a:cxn ang="0">
                  <a:pos x="1" y="48"/>
                </a:cxn>
                <a:cxn ang="0">
                  <a:pos x="3" y="48"/>
                </a:cxn>
                <a:cxn ang="0">
                  <a:pos x="3" y="44"/>
                </a:cxn>
                <a:cxn ang="0">
                  <a:pos x="9" y="21"/>
                </a:cxn>
                <a:cxn ang="0">
                  <a:pos x="24" y="2"/>
                </a:cxn>
                <a:cxn ang="0">
                  <a:pos x="22" y="0"/>
                </a:cxn>
              </a:cxnLst>
              <a:rect l="0" t="0" r="r" b="b"/>
              <a:pathLst>
                <a:path w="24" h="48">
                  <a:moveTo>
                    <a:pt x="22" y="0"/>
                  </a:moveTo>
                  <a:cubicBezTo>
                    <a:pt x="17" y="5"/>
                    <a:pt x="12" y="12"/>
                    <a:pt x="7" y="20"/>
                  </a:cubicBezTo>
                  <a:cubicBezTo>
                    <a:pt x="3" y="28"/>
                    <a:pt x="0" y="37"/>
                    <a:pt x="0" y="44"/>
                  </a:cubicBezTo>
                  <a:cubicBezTo>
                    <a:pt x="0" y="45"/>
                    <a:pt x="1" y="47"/>
                    <a:pt x="1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3" y="46"/>
                    <a:pt x="3" y="45"/>
                    <a:pt x="3" y="44"/>
                  </a:cubicBezTo>
                  <a:cubicBezTo>
                    <a:pt x="3" y="37"/>
                    <a:pt x="5" y="29"/>
                    <a:pt x="9" y="21"/>
                  </a:cubicBezTo>
                  <a:cubicBezTo>
                    <a:pt x="13" y="13"/>
                    <a:pt x="19" y="6"/>
                    <a:pt x="24" y="2"/>
                  </a:cubicBezTo>
                  <a:cubicBezTo>
                    <a:pt x="22" y="0"/>
                    <a:pt x="22" y="0"/>
                    <a:pt x="22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3" name="Freeform 1655"/>
            <p:cNvSpPr>
              <a:spLocks/>
            </p:cNvSpPr>
            <p:nvPr userDrawn="1"/>
          </p:nvSpPr>
          <p:spPr bwMode="auto">
            <a:xfrm>
              <a:off x="263" y="310"/>
              <a:ext cx="52" cy="76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8" y="17"/>
                </a:cxn>
                <a:cxn ang="0">
                  <a:pos x="0" y="36"/>
                </a:cxn>
                <a:cxn ang="0">
                  <a:pos x="0" y="39"/>
                </a:cxn>
                <a:cxn ang="0">
                  <a:pos x="2" y="38"/>
                </a:cxn>
                <a:cxn ang="0">
                  <a:pos x="2" y="36"/>
                </a:cxn>
                <a:cxn ang="0">
                  <a:pos x="10" y="18"/>
                </a:cxn>
                <a:cxn ang="0">
                  <a:pos x="27" y="2"/>
                </a:cxn>
                <a:cxn ang="0">
                  <a:pos x="26" y="0"/>
                </a:cxn>
              </a:cxnLst>
              <a:rect l="0" t="0" r="r" b="b"/>
              <a:pathLst>
                <a:path w="27" h="39">
                  <a:moveTo>
                    <a:pt x="26" y="0"/>
                  </a:moveTo>
                  <a:cubicBezTo>
                    <a:pt x="19" y="4"/>
                    <a:pt x="13" y="10"/>
                    <a:pt x="8" y="17"/>
                  </a:cubicBezTo>
                  <a:cubicBezTo>
                    <a:pt x="3" y="23"/>
                    <a:pt x="0" y="31"/>
                    <a:pt x="0" y="36"/>
                  </a:cubicBezTo>
                  <a:cubicBezTo>
                    <a:pt x="0" y="37"/>
                    <a:pt x="0" y="38"/>
                    <a:pt x="0" y="39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8"/>
                    <a:pt x="2" y="37"/>
                    <a:pt x="2" y="36"/>
                  </a:cubicBezTo>
                  <a:cubicBezTo>
                    <a:pt x="2" y="32"/>
                    <a:pt x="5" y="25"/>
                    <a:pt x="10" y="18"/>
                  </a:cubicBezTo>
                  <a:cubicBezTo>
                    <a:pt x="15" y="12"/>
                    <a:pt x="21" y="6"/>
                    <a:pt x="27" y="2"/>
                  </a:cubicBezTo>
                  <a:cubicBezTo>
                    <a:pt x="26" y="0"/>
                    <a:pt x="26" y="0"/>
                    <a:pt x="26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4" name="Freeform 1656"/>
            <p:cNvSpPr>
              <a:spLocks/>
            </p:cNvSpPr>
            <p:nvPr userDrawn="1"/>
          </p:nvSpPr>
          <p:spPr bwMode="auto">
            <a:xfrm>
              <a:off x="257" y="304"/>
              <a:ext cx="58" cy="57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9" y="1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3" y="28"/>
                </a:cxn>
                <a:cxn ang="0">
                  <a:pos x="3" y="28"/>
                </a:cxn>
                <a:cxn ang="0">
                  <a:pos x="11" y="14"/>
                </a:cxn>
                <a:cxn ang="0">
                  <a:pos x="29" y="2"/>
                </a:cxn>
                <a:cxn ang="0">
                  <a:pos x="28" y="0"/>
                </a:cxn>
              </a:cxnLst>
              <a:rect l="0" t="0" r="r" b="b"/>
              <a:pathLst>
                <a:path w="29" h="28">
                  <a:moveTo>
                    <a:pt x="28" y="0"/>
                  </a:moveTo>
                  <a:cubicBezTo>
                    <a:pt x="21" y="2"/>
                    <a:pt x="14" y="7"/>
                    <a:pt x="9" y="12"/>
                  </a:cubicBezTo>
                  <a:cubicBezTo>
                    <a:pt x="4" y="17"/>
                    <a:pt x="0" y="23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3" y="24"/>
                    <a:pt x="6" y="19"/>
                    <a:pt x="11" y="14"/>
                  </a:cubicBezTo>
                  <a:cubicBezTo>
                    <a:pt x="15" y="9"/>
                    <a:pt x="22" y="4"/>
                    <a:pt x="29" y="2"/>
                  </a:cubicBezTo>
                  <a:cubicBezTo>
                    <a:pt x="28" y="0"/>
                    <a:pt x="28" y="0"/>
                    <a:pt x="28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5" name="Freeform 1657"/>
            <p:cNvSpPr>
              <a:spLocks/>
            </p:cNvSpPr>
            <p:nvPr userDrawn="1"/>
          </p:nvSpPr>
          <p:spPr bwMode="auto">
            <a:xfrm>
              <a:off x="259" y="296"/>
              <a:ext cx="56" cy="38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9" y="7"/>
                </a:cxn>
                <a:cxn ang="0">
                  <a:pos x="0" y="19"/>
                </a:cxn>
                <a:cxn ang="0">
                  <a:pos x="2" y="19"/>
                </a:cxn>
                <a:cxn ang="0">
                  <a:pos x="11" y="9"/>
                </a:cxn>
                <a:cxn ang="0">
                  <a:pos x="28" y="3"/>
                </a:cxn>
                <a:cxn ang="0">
                  <a:pos x="28" y="0"/>
                </a:cxn>
              </a:cxnLst>
              <a:rect l="0" t="0" r="r" b="b"/>
              <a:pathLst>
                <a:path w="28" h="19">
                  <a:moveTo>
                    <a:pt x="28" y="0"/>
                  </a:moveTo>
                  <a:cubicBezTo>
                    <a:pt x="21" y="1"/>
                    <a:pt x="14" y="4"/>
                    <a:pt x="9" y="7"/>
                  </a:cubicBezTo>
                  <a:cubicBezTo>
                    <a:pt x="4" y="11"/>
                    <a:pt x="1" y="15"/>
                    <a:pt x="0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7"/>
                    <a:pt x="6" y="13"/>
                    <a:pt x="11" y="9"/>
                  </a:cubicBezTo>
                  <a:cubicBezTo>
                    <a:pt x="15" y="6"/>
                    <a:pt x="21" y="3"/>
                    <a:pt x="28" y="3"/>
                  </a:cubicBezTo>
                  <a:cubicBezTo>
                    <a:pt x="28" y="0"/>
                    <a:pt x="28" y="0"/>
                    <a:pt x="28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6" name="Freeform 1658"/>
            <p:cNvSpPr>
              <a:spLocks/>
            </p:cNvSpPr>
            <p:nvPr userDrawn="1"/>
          </p:nvSpPr>
          <p:spPr bwMode="auto">
            <a:xfrm>
              <a:off x="267" y="290"/>
              <a:ext cx="50" cy="2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0" y="0"/>
                </a:cxn>
                <a:cxn ang="0">
                  <a:pos x="0" y="10"/>
                </a:cxn>
                <a:cxn ang="0">
                  <a:pos x="2" y="11"/>
                </a:cxn>
                <a:cxn ang="0">
                  <a:pos x="20" y="2"/>
                </a:cxn>
                <a:cxn ang="0">
                  <a:pos x="25" y="3"/>
                </a:cxn>
                <a:cxn ang="0">
                  <a:pos x="25" y="0"/>
                </a:cxn>
              </a:cxnLst>
              <a:rect l="0" t="0" r="r" b="b"/>
              <a:pathLst>
                <a:path w="25" h="11">
                  <a:moveTo>
                    <a:pt x="25" y="0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10" y="0"/>
                    <a:pt x="2" y="5"/>
                    <a:pt x="0" y="1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4" y="7"/>
                    <a:pt x="10" y="2"/>
                    <a:pt x="20" y="2"/>
                  </a:cubicBezTo>
                  <a:cubicBezTo>
                    <a:pt x="21" y="2"/>
                    <a:pt x="23" y="3"/>
                    <a:pt x="25" y="3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7" name="Freeform 1659"/>
            <p:cNvSpPr>
              <a:spLocks/>
            </p:cNvSpPr>
            <p:nvPr userDrawn="1"/>
          </p:nvSpPr>
          <p:spPr bwMode="auto">
            <a:xfrm>
              <a:off x="299" y="268"/>
              <a:ext cx="28" cy="16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13" y="8"/>
                </a:cxn>
                <a:cxn ang="0">
                  <a:pos x="14" y="6"/>
                </a:cxn>
              </a:cxnLst>
              <a:rect l="0" t="0" r="r" b="b"/>
              <a:pathLst>
                <a:path w="14" h="8">
                  <a:moveTo>
                    <a:pt x="14" y="6"/>
                  </a:moveTo>
                  <a:cubicBezTo>
                    <a:pt x="9" y="2"/>
                    <a:pt x="5" y="0"/>
                    <a:pt x="3" y="0"/>
                  </a:cubicBezTo>
                  <a:cubicBezTo>
                    <a:pt x="2" y="0"/>
                    <a:pt x="1" y="1"/>
                    <a:pt x="0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4" y="3"/>
                    <a:pt x="7" y="4"/>
                    <a:pt x="13" y="8"/>
                  </a:cubicBezTo>
                  <a:cubicBezTo>
                    <a:pt x="14" y="6"/>
                    <a:pt x="14" y="6"/>
                    <a:pt x="14" y="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8" name="Freeform 1660"/>
            <p:cNvSpPr>
              <a:spLocks/>
            </p:cNvSpPr>
            <p:nvPr userDrawn="1"/>
          </p:nvSpPr>
          <p:spPr bwMode="auto">
            <a:xfrm>
              <a:off x="371" y="290"/>
              <a:ext cx="92" cy="3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7" y="2"/>
                </a:cxn>
                <a:cxn ang="0">
                  <a:pos x="30" y="6"/>
                </a:cxn>
                <a:cxn ang="0">
                  <a:pos x="44" y="16"/>
                </a:cxn>
                <a:cxn ang="0">
                  <a:pos x="46" y="15"/>
                </a:cxn>
                <a:cxn ang="0">
                  <a:pos x="31" y="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46" h="16">
                  <a:moveTo>
                    <a:pt x="0" y="2"/>
                  </a:moveTo>
                  <a:cubicBezTo>
                    <a:pt x="2" y="2"/>
                    <a:pt x="5" y="2"/>
                    <a:pt x="7" y="2"/>
                  </a:cubicBezTo>
                  <a:cubicBezTo>
                    <a:pt x="15" y="2"/>
                    <a:pt x="23" y="3"/>
                    <a:pt x="30" y="6"/>
                  </a:cubicBezTo>
                  <a:cubicBezTo>
                    <a:pt x="37" y="8"/>
                    <a:pt x="42" y="12"/>
                    <a:pt x="44" y="16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4" y="10"/>
                    <a:pt x="38" y="6"/>
                    <a:pt x="31" y="3"/>
                  </a:cubicBezTo>
                  <a:cubicBezTo>
                    <a:pt x="23" y="1"/>
                    <a:pt x="15" y="0"/>
                    <a:pt x="7" y="0"/>
                  </a:cubicBezTo>
                  <a:cubicBezTo>
                    <a:pt x="5" y="0"/>
                    <a:pt x="2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39" name="Freeform 1661"/>
            <p:cNvSpPr>
              <a:spLocks/>
            </p:cNvSpPr>
            <p:nvPr userDrawn="1"/>
          </p:nvSpPr>
          <p:spPr bwMode="auto">
            <a:xfrm>
              <a:off x="371" y="296"/>
              <a:ext cx="98" cy="5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8" y="11"/>
                </a:cxn>
                <a:cxn ang="0">
                  <a:pos x="41" y="19"/>
                </a:cxn>
                <a:cxn ang="0">
                  <a:pos x="47" y="28"/>
                </a:cxn>
                <a:cxn ang="0">
                  <a:pos x="49" y="28"/>
                </a:cxn>
                <a:cxn ang="0">
                  <a:pos x="42" y="17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49" h="28">
                  <a:moveTo>
                    <a:pt x="0" y="2"/>
                  </a:moveTo>
                  <a:cubicBezTo>
                    <a:pt x="8" y="3"/>
                    <a:pt x="19" y="6"/>
                    <a:pt x="28" y="11"/>
                  </a:cubicBezTo>
                  <a:cubicBezTo>
                    <a:pt x="33" y="13"/>
                    <a:pt x="38" y="16"/>
                    <a:pt x="41" y="19"/>
                  </a:cubicBezTo>
                  <a:cubicBezTo>
                    <a:pt x="44" y="22"/>
                    <a:pt x="46" y="25"/>
                    <a:pt x="47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8" y="24"/>
                    <a:pt x="46" y="21"/>
                    <a:pt x="42" y="17"/>
                  </a:cubicBezTo>
                  <a:cubicBezTo>
                    <a:pt x="32" y="8"/>
                    <a:pt x="12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0" name="Freeform 1662"/>
            <p:cNvSpPr>
              <a:spLocks/>
            </p:cNvSpPr>
            <p:nvPr userDrawn="1"/>
          </p:nvSpPr>
          <p:spPr bwMode="auto">
            <a:xfrm>
              <a:off x="369" y="304"/>
              <a:ext cx="96" cy="8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8" y="17"/>
                </a:cxn>
                <a:cxn ang="0">
                  <a:pos x="40" y="28"/>
                </a:cxn>
                <a:cxn ang="0">
                  <a:pos x="46" y="40"/>
                </a:cxn>
                <a:cxn ang="0">
                  <a:pos x="48" y="40"/>
                </a:cxn>
                <a:cxn ang="0">
                  <a:pos x="42" y="27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48" h="40">
                  <a:moveTo>
                    <a:pt x="0" y="2"/>
                  </a:moveTo>
                  <a:cubicBezTo>
                    <a:pt x="7" y="4"/>
                    <a:pt x="18" y="10"/>
                    <a:pt x="28" y="17"/>
                  </a:cubicBezTo>
                  <a:cubicBezTo>
                    <a:pt x="33" y="20"/>
                    <a:pt x="37" y="24"/>
                    <a:pt x="40" y="28"/>
                  </a:cubicBezTo>
                  <a:cubicBezTo>
                    <a:pt x="43" y="32"/>
                    <a:pt x="45" y="36"/>
                    <a:pt x="46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35"/>
                    <a:pt x="45" y="31"/>
                    <a:pt x="42" y="27"/>
                  </a:cubicBezTo>
                  <a:cubicBezTo>
                    <a:pt x="32" y="14"/>
                    <a:pt x="12" y="3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1" name="Freeform 1663"/>
            <p:cNvSpPr>
              <a:spLocks/>
            </p:cNvSpPr>
            <p:nvPr userDrawn="1"/>
          </p:nvSpPr>
          <p:spPr bwMode="auto">
            <a:xfrm>
              <a:off x="369" y="278"/>
              <a:ext cx="76" cy="12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20" y="2"/>
                </a:cxn>
                <a:cxn ang="0">
                  <a:pos x="31" y="3"/>
                </a:cxn>
                <a:cxn ang="0">
                  <a:pos x="36" y="6"/>
                </a:cxn>
                <a:cxn ang="0">
                  <a:pos x="38" y="5"/>
                </a:cxn>
                <a:cxn ang="0">
                  <a:pos x="31" y="1"/>
                </a:cxn>
                <a:cxn ang="0">
                  <a:pos x="20" y="0"/>
                </a:cxn>
                <a:cxn ang="0">
                  <a:pos x="0" y="3"/>
                </a:cxn>
                <a:cxn ang="0">
                  <a:pos x="1" y="5"/>
                </a:cxn>
              </a:cxnLst>
              <a:rect l="0" t="0" r="r" b="b"/>
              <a:pathLst>
                <a:path w="38" h="6">
                  <a:moveTo>
                    <a:pt x="1" y="5"/>
                  </a:moveTo>
                  <a:cubicBezTo>
                    <a:pt x="7" y="3"/>
                    <a:pt x="14" y="2"/>
                    <a:pt x="20" y="2"/>
                  </a:cubicBezTo>
                  <a:cubicBezTo>
                    <a:pt x="24" y="2"/>
                    <a:pt x="28" y="2"/>
                    <a:pt x="31" y="3"/>
                  </a:cubicBezTo>
                  <a:cubicBezTo>
                    <a:pt x="33" y="4"/>
                    <a:pt x="35" y="5"/>
                    <a:pt x="36" y="6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7" y="3"/>
                    <a:pt x="34" y="2"/>
                    <a:pt x="31" y="1"/>
                  </a:cubicBezTo>
                  <a:cubicBezTo>
                    <a:pt x="28" y="0"/>
                    <a:pt x="24" y="0"/>
                    <a:pt x="20" y="0"/>
                  </a:cubicBezTo>
                  <a:cubicBezTo>
                    <a:pt x="14" y="0"/>
                    <a:pt x="6" y="1"/>
                    <a:pt x="0" y="3"/>
                  </a:cubicBezTo>
                  <a:cubicBezTo>
                    <a:pt x="1" y="5"/>
                    <a:pt x="1" y="5"/>
                    <a:pt x="1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2" name="Freeform 1664"/>
            <p:cNvSpPr>
              <a:spLocks/>
            </p:cNvSpPr>
            <p:nvPr userDrawn="1"/>
          </p:nvSpPr>
          <p:spPr bwMode="auto">
            <a:xfrm>
              <a:off x="365" y="264"/>
              <a:ext cx="62" cy="20"/>
            </a:xfrm>
            <a:custGeom>
              <a:avLst/>
              <a:gdLst/>
              <a:ahLst/>
              <a:cxnLst>
                <a:cxn ang="0">
                  <a:pos x="1" y="10"/>
                </a:cxn>
                <a:cxn ang="0">
                  <a:pos x="22" y="3"/>
                </a:cxn>
                <a:cxn ang="0">
                  <a:pos x="29" y="5"/>
                </a:cxn>
                <a:cxn ang="0">
                  <a:pos x="31" y="3"/>
                </a:cxn>
                <a:cxn ang="0">
                  <a:pos x="22" y="0"/>
                </a:cxn>
                <a:cxn ang="0">
                  <a:pos x="0" y="8"/>
                </a:cxn>
                <a:cxn ang="0">
                  <a:pos x="1" y="10"/>
                </a:cxn>
              </a:cxnLst>
              <a:rect l="0" t="0" r="r" b="b"/>
              <a:pathLst>
                <a:path w="31" h="10">
                  <a:moveTo>
                    <a:pt x="1" y="10"/>
                  </a:moveTo>
                  <a:cubicBezTo>
                    <a:pt x="8" y="5"/>
                    <a:pt x="16" y="3"/>
                    <a:pt x="22" y="3"/>
                  </a:cubicBezTo>
                  <a:cubicBezTo>
                    <a:pt x="25" y="3"/>
                    <a:pt x="28" y="3"/>
                    <a:pt x="29" y="5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29" y="1"/>
                    <a:pt x="25" y="0"/>
                    <a:pt x="22" y="0"/>
                  </a:cubicBezTo>
                  <a:cubicBezTo>
                    <a:pt x="15" y="0"/>
                    <a:pt x="7" y="3"/>
                    <a:pt x="0" y="8"/>
                  </a:cubicBezTo>
                  <a:cubicBezTo>
                    <a:pt x="1" y="10"/>
                    <a:pt x="1" y="10"/>
                    <a:pt x="1" y="1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3" name="Freeform 1665"/>
            <p:cNvSpPr>
              <a:spLocks/>
            </p:cNvSpPr>
            <p:nvPr userDrawn="1"/>
          </p:nvSpPr>
          <p:spPr bwMode="auto">
            <a:xfrm>
              <a:off x="319" y="258"/>
              <a:ext cx="12" cy="22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5" y="5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3" y="6"/>
                </a:cxn>
                <a:cxn ang="0">
                  <a:pos x="5" y="11"/>
                </a:cxn>
                <a:cxn ang="0">
                  <a:pos x="7" y="10"/>
                </a:cxn>
              </a:cxnLst>
              <a:rect l="0" t="0" r="r" b="b"/>
              <a:pathLst>
                <a:path w="7" h="11">
                  <a:moveTo>
                    <a:pt x="7" y="10"/>
                  </a:moveTo>
                  <a:cubicBezTo>
                    <a:pt x="7" y="9"/>
                    <a:pt x="6" y="7"/>
                    <a:pt x="5" y="5"/>
                  </a:cubicBezTo>
                  <a:cubicBezTo>
                    <a:pt x="4" y="3"/>
                    <a:pt x="3" y="1"/>
                    <a:pt x="2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2" y="4"/>
                    <a:pt x="3" y="6"/>
                  </a:cubicBezTo>
                  <a:cubicBezTo>
                    <a:pt x="4" y="8"/>
                    <a:pt x="5" y="10"/>
                    <a:pt x="5" y="11"/>
                  </a:cubicBezTo>
                  <a:cubicBezTo>
                    <a:pt x="7" y="10"/>
                    <a:pt x="7" y="10"/>
                    <a:pt x="7" y="1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4" name="Freeform 1666"/>
            <p:cNvSpPr>
              <a:spLocks/>
            </p:cNvSpPr>
            <p:nvPr userDrawn="1"/>
          </p:nvSpPr>
          <p:spPr bwMode="auto">
            <a:xfrm>
              <a:off x="335" y="254"/>
              <a:ext cx="4" cy="20"/>
            </a:xfrm>
            <a:custGeom>
              <a:avLst/>
              <a:gdLst/>
              <a:ahLst/>
              <a:cxnLst>
                <a:cxn ang="0">
                  <a:pos x="3" y="11"/>
                </a:cxn>
                <a:cxn ang="0">
                  <a:pos x="3" y="2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11"/>
                </a:cxn>
                <a:cxn ang="0">
                  <a:pos x="3" y="11"/>
                </a:cxn>
              </a:cxnLst>
              <a:rect l="0" t="0" r="r" b="b"/>
              <a:pathLst>
                <a:path w="3" h="11">
                  <a:moveTo>
                    <a:pt x="3" y="11"/>
                  </a:moveTo>
                  <a:cubicBezTo>
                    <a:pt x="3" y="9"/>
                    <a:pt x="3" y="4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4"/>
                    <a:pt x="1" y="9"/>
                    <a:pt x="1" y="11"/>
                  </a:cubicBezTo>
                  <a:cubicBezTo>
                    <a:pt x="3" y="11"/>
                    <a:pt x="3" y="11"/>
                    <a:pt x="3" y="1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5" name="Freeform 1667"/>
            <p:cNvSpPr>
              <a:spLocks/>
            </p:cNvSpPr>
            <p:nvPr userDrawn="1"/>
          </p:nvSpPr>
          <p:spPr bwMode="auto">
            <a:xfrm>
              <a:off x="351" y="250"/>
              <a:ext cx="32" cy="26"/>
            </a:xfrm>
            <a:custGeom>
              <a:avLst/>
              <a:gdLst/>
              <a:ahLst/>
              <a:cxnLst>
                <a:cxn ang="0">
                  <a:pos x="2" y="13"/>
                </a:cxn>
                <a:cxn ang="0">
                  <a:pos x="9" y="4"/>
                </a:cxn>
                <a:cxn ang="0">
                  <a:pos x="14" y="2"/>
                </a:cxn>
                <a:cxn ang="0">
                  <a:pos x="15" y="3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0" y="12"/>
                </a:cxn>
                <a:cxn ang="0">
                  <a:pos x="2" y="13"/>
                </a:cxn>
              </a:cxnLst>
              <a:rect l="0" t="0" r="r" b="b"/>
              <a:pathLst>
                <a:path w="16" h="13">
                  <a:moveTo>
                    <a:pt x="2" y="13"/>
                  </a:moveTo>
                  <a:cubicBezTo>
                    <a:pt x="5" y="9"/>
                    <a:pt x="7" y="6"/>
                    <a:pt x="9" y="4"/>
                  </a:cubicBezTo>
                  <a:cubicBezTo>
                    <a:pt x="11" y="3"/>
                    <a:pt x="13" y="2"/>
                    <a:pt x="14" y="2"/>
                  </a:cubicBezTo>
                  <a:cubicBezTo>
                    <a:pt x="15" y="2"/>
                    <a:pt x="15" y="2"/>
                    <a:pt x="15" y="3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2" y="0"/>
                    <a:pt x="10" y="1"/>
                    <a:pt x="8" y="2"/>
                  </a:cubicBezTo>
                  <a:cubicBezTo>
                    <a:pt x="5" y="4"/>
                    <a:pt x="3" y="7"/>
                    <a:pt x="0" y="12"/>
                  </a:cubicBezTo>
                  <a:cubicBezTo>
                    <a:pt x="2" y="13"/>
                    <a:pt x="2" y="13"/>
                    <a:pt x="2" y="1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6" name="Freeform 1668"/>
            <p:cNvSpPr>
              <a:spLocks/>
            </p:cNvSpPr>
            <p:nvPr userDrawn="1"/>
          </p:nvSpPr>
          <p:spPr bwMode="auto">
            <a:xfrm>
              <a:off x="343" y="248"/>
              <a:ext cx="12" cy="28"/>
            </a:xfrm>
            <a:custGeom>
              <a:avLst/>
              <a:gdLst/>
              <a:ahLst/>
              <a:cxnLst>
                <a:cxn ang="0">
                  <a:pos x="3" y="14"/>
                </a:cxn>
                <a:cxn ang="0">
                  <a:pos x="6" y="4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5"/>
                </a:cxn>
                <a:cxn ang="0">
                  <a:pos x="0" y="13"/>
                </a:cxn>
                <a:cxn ang="0">
                  <a:pos x="3" y="14"/>
                </a:cxn>
              </a:cxnLst>
              <a:rect l="0" t="0" r="r" b="b"/>
              <a:pathLst>
                <a:path w="7" h="14">
                  <a:moveTo>
                    <a:pt x="3" y="14"/>
                  </a:moveTo>
                  <a:cubicBezTo>
                    <a:pt x="4" y="8"/>
                    <a:pt x="5" y="6"/>
                    <a:pt x="6" y="4"/>
                  </a:cubicBezTo>
                  <a:cubicBezTo>
                    <a:pt x="6" y="4"/>
                    <a:pt x="6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4" y="2"/>
                    <a:pt x="4" y="3"/>
                    <a:pt x="3" y="5"/>
                  </a:cubicBezTo>
                  <a:cubicBezTo>
                    <a:pt x="2" y="6"/>
                    <a:pt x="1" y="9"/>
                    <a:pt x="0" y="13"/>
                  </a:cubicBezTo>
                  <a:cubicBezTo>
                    <a:pt x="3" y="14"/>
                    <a:pt x="3" y="14"/>
                    <a:pt x="3" y="1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7" name="Freeform 1669"/>
            <p:cNvSpPr>
              <a:spLocks/>
            </p:cNvSpPr>
            <p:nvPr userDrawn="1"/>
          </p:nvSpPr>
          <p:spPr bwMode="auto">
            <a:xfrm>
              <a:off x="319" y="306"/>
              <a:ext cx="16" cy="43"/>
            </a:xfrm>
            <a:custGeom>
              <a:avLst/>
              <a:gdLst/>
              <a:ahLst/>
              <a:cxnLst>
                <a:cxn ang="0">
                  <a:pos x="3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6" y="5"/>
                </a:cxn>
                <a:cxn ang="0">
                  <a:pos x="6" y="5"/>
                </a:cxn>
                <a:cxn ang="0">
                  <a:pos x="7" y="6"/>
                </a:cxn>
                <a:cxn ang="0">
                  <a:pos x="7" y="6"/>
                </a:cxn>
                <a:cxn ang="0">
                  <a:pos x="8" y="9"/>
                </a:cxn>
                <a:cxn ang="0">
                  <a:pos x="7" y="10"/>
                </a:cxn>
                <a:cxn ang="0">
                  <a:pos x="7" y="10"/>
                </a:cxn>
                <a:cxn ang="0">
                  <a:pos x="7" y="11"/>
                </a:cxn>
                <a:cxn ang="0">
                  <a:pos x="8" y="11"/>
                </a:cxn>
                <a:cxn ang="0">
                  <a:pos x="6" y="13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6" y="15"/>
                </a:cxn>
                <a:cxn ang="0">
                  <a:pos x="6" y="14"/>
                </a:cxn>
                <a:cxn ang="0">
                  <a:pos x="5" y="16"/>
                </a:cxn>
                <a:cxn ang="0">
                  <a:pos x="5" y="16"/>
                </a:cxn>
                <a:cxn ang="0">
                  <a:pos x="4" y="21"/>
                </a:cxn>
                <a:cxn ang="0">
                  <a:pos x="2" y="17"/>
                </a:cxn>
                <a:cxn ang="0">
                  <a:pos x="2" y="17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1" y="12"/>
                </a:cxn>
                <a:cxn ang="0">
                  <a:pos x="1" y="12"/>
                </a:cxn>
                <a:cxn ang="0">
                  <a:pos x="0" y="8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</a:cxnLst>
              <a:rect l="0" t="0" r="r" b="b"/>
              <a:pathLst>
                <a:path w="8" h="21">
                  <a:moveTo>
                    <a:pt x="3" y="1"/>
                  </a:moveTo>
                  <a:cubicBezTo>
                    <a:pt x="3" y="1"/>
                    <a:pt x="3" y="1"/>
                    <a:pt x="4" y="1"/>
                  </a:cubicBezTo>
                  <a:cubicBezTo>
                    <a:pt x="4" y="0"/>
                    <a:pt x="4" y="2"/>
                    <a:pt x="4" y="1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6" y="4"/>
                    <a:pt x="6" y="5"/>
                  </a:cubicBezTo>
                  <a:cubicBezTo>
                    <a:pt x="6" y="5"/>
                    <a:pt x="7" y="5"/>
                    <a:pt x="6" y="5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6" y="11"/>
                    <a:pt x="8" y="9"/>
                  </a:cubicBezTo>
                  <a:cubicBezTo>
                    <a:pt x="8" y="10"/>
                    <a:pt x="8" y="10"/>
                    <a:pt x="7" y="10"/>
                  </a:cubicBezTo>
                  <a:cubicBezTo>
                    <a:pt x="6" y="10"/>
                    <a:pt x="7" y="10"/>
                    <a:pt x="7" y="10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0"/>
                    <a:pt x="8" y="10"/>
                    <a:pt x="8" y="11"/>
                  </a:cubicBezTo>
                  <a:cubicBezTo>
                    <a:pt x="7" y="11"/>
                    <a:pt x="8" y="13"/>
                    <a:pt x="6" y="13"/>
                  </a:cubicBezTo>
                  <a:cubicBezTo>
                    <a:pt x="7" y="13"/>
                    <a:pt x="7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5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8"/>
                    <a:pt x="5" y="20"/>
                    <a:pt x="4" y="21"/>
                  </a:cubicBezTo>
                  <a:cubicBezTo>
                    <a:pt x="3" y="21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1" y="16"/>
                    <a:pt x="1" y="13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0"/>
                    <a:pt x="1" y="12"/>
                    <a:pt x="1" y="12"/>
                  </a:cubicBezTo>
                  <a:cubicBezTo>
                    <a:pt x="1" y="11"/>
                    <a:pt x="1" y="9"/>
                    <a:pt x="0" y="8"/>
                  </a:cubicBezTo>
                  <a:cubicBezTo>
                    <a:pt x="0" y="10"/>
                    <a:pt x="0" y="0"/>
                    <a:pt x="2" y="2"/>
                  </a:cubicBezTo>
                  <a:cubicBezTo>
                    <a:pt x="2" y="4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8" name="Freeform 1670"/>
            <p:cNvSpPr>
              <a:spLocks/>
            </p:cNvSpPr>
            <p:nvPr userDrawn="1"/>
          </p:nvSpPr>
          <p:spPr bwMode="auto">
            <a:xfrm>
              <a:off x="261" y="339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49" name="Freeform 1671"/>
            <p:cNvSpPr>
              <a:spLocks/>
            </p:cNvSpPr>
            <p:nvPr userDrawn="1"/>
          </p:nvSpPr>
          <p:spPr bwMode="auto">
            <a:xfrm>
              <a:off x="261" y="341"/>
              <a:ext cx="4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0" name="Freeform 1672"/>
            <p:cNvSpPr>
              <a:spLocks/>
            </p:cNvSpPr>
            <p:nvPr userDrawn="1"/>
          </p:nvSpPr>
          <p:spPr bwMode="auto">
            <a:xfrm>
              <a:off x="465" y="35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1" name="Freeform 1673"/>
            <p:cNvSpPr>
              <a:spLocks/>
            </p:cNvSpPr>
            <p:nvPr userDrawn="1"/>
          </p:nvSpPr>
          <p:spPr bwMode="auto">
            <a:xfrm>
              <a:off x="457" y="337"/>
              <a:ext cx="10" cy="34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0" y="11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7"/>
                </a:cxn>
                <a:cxn ang="0">
                  <a:pos x="3" y="11"/>
                </a:cxn>
                <a:cxn ang="0">
                  <a:pos x="3" y="12"/>
                </a:cxn>
                <a:cxn ang="0">
                  <a:pos x="4" y="10"/>
                </a:cxn>
                <a:cxn ang="0">
                  <a:pos x="3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5" y="8"/>
                </a:cxn>
                <a:cxn ang="0">
                  <a:pos x="4" y="0"/>
                </a:cxn>
                <a:cxn ang="0">
                  <a:pos x="4" y="2"/>
                </a:cxn>
              </a:cxnLst>
              <a:rect l="0" t="0" r="r" b="b"/>
              <a:pathLst>
                <a:path w="5" h="17">
                  <a:moveTo>
                    <a:pt x="4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2"/>
                    <a:pt x="3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6"/>
                    <a:pt x="2" y="7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8"/>
                    <a:pt x="0" y="10"/>
                    <a:pt x="0" y="11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0" y="15"/>
                    <a:pt x="0" y="17"/>
                  </a:cubicBezTo>
                  <a:cubicBezTo>
                    <a:pt x="1" y="16"/>
                    <a:pt x="2" y="12"/>
                    <a:pt x="3" y="11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3" y="11"/>
                    <a:pt x="4" y="10"/>
                    <a:pt x="4" y="10"/>
                  </a:cubicBezTo>
                  <a:cubicBezTo>
                    <a:pt x="4" y="10"/>
                    <a:pt x="4" y="11"/>
                    <a:pt x="3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0"/>
                    <a:pt x="5" y="9"/>
                    <a:pt x="5" y="8"/>
                  </a:cubicBezTo>
                  <a:cubicBezTo>
                    <a:pt x="5" y="5"/>
                    <a:pt x="4" y="2"/>
                    <a:pt x="4" y="0"/>
                  </a:cubicBezTo>
                  <a:cubicBezTo>
                    <a:pt x="4" y="0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2" name="Freeform 1674"/>
            <p:cNvSpPr>
              <a:spLocks/>
            </p:cNvSpPr>
            <p:nvPr userDrawn="1"/>
          </p:nvSpPr>
          <p:spPr bwMode="auto">
            <a:xfrm>
              <a:off x="465" y="35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3" name="Freeform 1675"/>
            <p:cNvSpPr>
              <a:spLocks/>
            </p:cNvSpPr>
            <p:nvPr userDrawn="1"/>
          </p:nvSpPr>
          <p:spPr bwMode="auto">
            <a:xfrm>
              <a:off x="459" y="328"/>
              <a:ext cx="6" cy="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1" y="2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2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1" y="1"/>
                    <a:pt x="1" y="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4" name="Freeform 1676"/>
            <p:cNvSpPr>
              <a:spLocks/>
            </p:cNvSpPr>
            <p:nvPr userDrawn="1"/>
          </p:nvSpPr>
          <p:spPr bwMode="auto">
            <a:xfrm>
              <a:off x="459" y="328"/>
              <a:ext cx="6" cy="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5" name="Freeform 1677"/>
            <p:cNvSpPr>
              <a:spLocks/>
            </p:cNvSpPr>
            <p:nvPr userDrawn="1"/>
          </p:nvSpPr>
          <p:spPr bwMode="auto">
            <a:xfrm>
              <a:off x="295" y="304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6" name="Freeform 1678"/>
            <p:cNvSpPr>
              <a:spLocks noEditPoints="1"/>
            </p:cNvSpPr>
            <p:nvPr userDrawn="1"/>
          </p:nvSpPr>
          <p:spPr bwMode="auto">
            <a:xfrm>
              <a:off x="259" y="296"/>
              <a:ext cx="60" cy="105"/>
            </a:xfrm>
            <a:custGeom>
              <a:avLst/>
              <a:gdLst/>
              <a:ahLst/>
              <a:cxnLst>
                <a:cxn ang="0">
                  <a:pos x="30" y="26"/>
                </a:cxn>
                <a:cxn ang="0">
                  <a:pos x="28" y="25"/>
                </a:cxn>
                <a:cxn ang="0">
                  <a:pos x="28" y="22"/>
                </a:cxn>
                <a:cxn ang="0">
                  <a:pos x="27" y="20"/>
                </a:cxn>
                <a:cxn ang="0">
                  <a:pos x="24" y="19"/>
                </a:cxn>
                <a:cxn ang="0">
                  <a:pos x="20" y="16"/>
                </a:cxn>
                <a:cxn ang="0">
                  <a:pos x="20" y="20"/>
                </a:cxn>
                <a:cxn ang="0">
                  <a:pos x="16" y="22"/>
                </a:cxn>
                <a:cxn ang="0">
                  <a:pos x="16" y="15"/>
                </a:cxn>
                <a:cxn ang="0">
                  <a:pos x="18" y="14"/>
                </a:cxn>
                <a:cxn ang="0">
                  <a:pos x="20" y="14"/>
                </a:cxn>
                <a:cxn ang="0">
                  <a:pos x="23" y="15"/>
                </a:cxn>
                <a:cxn ang="0">
                  <a:pos x="25" y="11"/>
                </a:cxn>
                <a:cxn ang="0">
                  <a:pos x="23" y="8"/>
                </a:cxn>
                <a:cxn ang="0">
                  <a:pos x="19" y="6"/>
                </a:cxn>
                <a:cxn ang="0">
                  <a:pos x="21" y="2"/>
                </a:cxn>
                <a:cxn ang="0">
                  <a:pos x="18" y="1"/>
                </a:cxn>
                <a:cxn ang="0">
                  <a:pos x="17" y="8"/>
                </a:cxn>
                <a:cxn ang="0">
                  <a:pos x="16" y="8"/>
                </a:cxn>
                <a:cxn ang="0">
                  <a:pos x="14" y="8"/>
                </a:cxn>
                <a:cxn ang="0">
                  <a:pos x="13" y="5"/>
                </a:cxn>
                <a:cxn ang="0">
                  <a:pos x="11" y="6"/>
                </a:cxn>
                <a:cxn ang="0">
                  <a:pos x="10" y="9"/>
                </a:cxn>
                <a:cxn ang="0">
                  <a:pos x="12" y="10"/>
                </a:cxn>
                <a:cxn ang="0">
                  <a:pos x="9" y="8"/>
                </a:cxn>
                <a:cxn ang="0">
                  <a:pos x="7" y="7"/>
                </a:cxn>
                <a:cxn ang="0">
                  <a:pos x="1" y="21"/>
                </a:cxn>
                <a:cxn ang="0">
                  <a:pos x="1" y="22"/>
                </a:cxn>
                <a:cxn ang="0">
                  <a:pos x="1" y="27"/>
                </a:cxn>
                <a:cxn ang="0">
                  <a:pos x="1" y="36"/>
                </a:cxn>
                <a:cxn ang="0">
                  <a:pos x="2" y="40"/>
                </a:cxn>
                <a:cxn ang="0">
                  <a:pos x="4" y="42"/>
                </a:cxn>
                <a:cxn ang="0">
                  <a:pos x="3" y="38"/>
                </a:cxn>
                <a:cxn ang="0">
                  <a:pos x="6" y="44"/>
                </a:cxn>
                <a:cxn ang="0">
                  <a:pos x="16" y="49"/>
                </a:cxn>
                <a:cxn ang="0">
                  <a:pos x="18" y="51"/>
                </a:cxn>
                <a:cxn ang="0">
                  <a:pos x="20" y="51"/>
                </a:cxn>
                <a:cxn ang="0">
                  <a:pos x="19" y="50"/>
                </a:cxn>
                <a:cxn ang="0">
                  <a:pos x="14" y="46"/>
                </a:cxn>
                <a:cxn ang="0">
                  <a:pos x="12" y="46"/>
                </a:cxn>
                <a:cxn ang="0">
                  <a:pos x="10" y="40"/>
                </a:cxn>
                <a:cxn ang="0">
                  <a:pos x="13" y="40"/>
                </a:cxn>
                <a:cxn ang="0">
                  <a:pos x="14" y="39"/>
                </a:cxn>
                <a:cxn ang="0">
                  <a:pos x="16" y="41"/>
                </a:cxn>
                <a:cxn ang="0">
                  <a:pos x="19" y="36"/>
                </a:cxn>
                <a:cxn ang="0">
                  <a:pos x="19" y="35"/>
                </a:cxn>
                <a:cxn ang="0">
                  <a:pos x="19" y="35"/>
                </a:cxn>
                <a:cxn ang="0">
                  <a:pos x="20" y="33"/>
                </a:cxn>
                <a:cxn ang="0">
                  <a:pos x="22" y="32"/>
                </a:cxn>
                <a:cxn ang="0">
                  <a:pos x="22" y="31"/>
                </a:cxn>
                <a:cxn ang="0">
                  <a:pos x="25" y="29"/>
                </a:cxn>
                <a:cxn ang="0">
                  <a:pos x="27" y="28"/>
                </a:cxn>
                <a:cxn ang="0">
                  <a:pos x="24" y="27"/>
                </a:cxn>
                <a:cxn ang="0">
                  <a:pos x="28" y="24"/>
                </a:cxn>
                <a:cxn ang="0">
                  <a:pos x="29" y="28"/>
                </a:cxn>
                <a:cxn ang="0">
                  <a:pos x="30" y="28"/>
                </a:cxn>
                <a:cxn ang="0">
                  <a:pos x="21" y="9"/>
                </a:cxn>
                <a:cxn ang="0">
                  <a:pos x="19" y="13"/>
                </a:cxn>
                <a:cxn ang="0">
                  <a:pos x="20" y="10"/>
                </a:cxn>
                <a:cxn ang="0">
                  <a:pos x="18" y="11"/>
                </a:cxn>
              </a:cxnLst>
              <a:rect l="0" t="0" r="r" b="b"/>
              <a:pathLst>
                <a:path w="30" h="52">
                  <a:moveTo>
                    <a:pt x="30" y="27"/>
                  </a:moveTo>
                  <a:cubicBezTo>
                    <a:pt x="30" y="27"/>
                    <a:pt x="30" y="27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6" y="19"/>
                    <a:pt x="26" y="18"/>
                    <a:pt x="26" y="17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5" y="18"/>
                    <a:pt x="25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3" y="18"/>
                    <a:pt x="23" y="17"/>
                    <a:pt x="24" y="17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1" y="16"/>
                    <a:pt x="21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0" y="18"/>
                    <a:pt x="20" y="18"/>
                    <a:pt x="20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0" y="21"/>
                    <a:pt x="20" y="22"/>
                    <a:pt x="18" y="23"/>
                  </a:cubicBezTo>
                  <a:cubicBezTo>
                    <a:pt x="19" y="23"/>
                    <a:pt x="19" y="24"/>
                    <a:pt x="19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3"/>
                    <a:pt x="17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5" y="22"/>
                    <a:pt x="15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0"/>
                    <a:pt x="14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8"/>
                    <a:pt x="14" y="17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5"/>
                    <a:pt x="16" y="15"/>
                    <a:pt x="16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4"/>
                    <a:pt x="18" y="13"/>
                    <a:pt x="18" y="12"/>
                  </a:cubicBezTo>
                  <a:cubicBezTo>
                    <a:pt x="18" y="13"/>
                    <a:pt x="18" y="13"/>
                    <a:pt x="18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1" y="14"/>
                    <a:pt x="21" y="14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5"/>
                    <a:pt x="22" y="16"/>
                    <a:pt x="23" y="16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22" y="15"/>
                    <a:pt x="22" y="14"/>
                    <a:pt x="22" y="14"/>
                  </a:cubicBezTo>
                  <a:cubicBezTo>
                    <a:pt x="22" y="14"/>
                    <a:pt x="23" y="15"/>
                    <a:pt x="23" y="15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3" y="13"/>
                    <a:pt x="23" y="12"/>
                    <a:pt x="23" y="11"/>
                  </a:cubicBezTo>
                  <a:cubicBezTo>
                    <a:pt x="23" y="12"/>
                    <a:pt x="23" y="12"/>
                    <a:pt x="24" y="12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5" y="11"/>
                    <a:pt x="24" y="10"/>
                    <a:pt x="24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7"/>
                    <a:pt x="23" y="6"/>
                    <a:pt x="22" y="6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0" y="6"/>
                    <a:pt x="20" y="6"/>
                  </a:cubicBezTo>
                  <a:cubicBezTo>
                    <a:pt x="20" y="5"/>
                    <a:pt x="20" y="4"/>
                    <a:pt x="20" y="4"/>
                  </a:cubicBezTo>
                  <a:cubicBezTo>
                    <a:pt x="19" y="4"/>
                    <a:pt x="19" y="5"/>
                    <a:pt x="19" y="6"/>
                  </a:cubicBezTo>
                  <a:cubicBezTo>
                    <a:pt x="18" y="5"/>
                    <a:pt x="19" y="4"/>
                    <a:pt x="20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1" y="3"/>
                    <a:pt x="21" y="2"/>
                    <a:pt x="21" y="2"/>
                  </a:cubicBezTo>
                  <a:cubicBezTo>
                    <a:pt x="21" y="1"/>
                    <a:pt x="20" y="1"/>
                    <a:pt x="20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9" y="1"/>
                    <a:pt x="18" y="2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4"/>
                    <a:pt x="17" y="5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6" y="7"/>
                    <a:pt x="16" y="8"/>
                    <a:pt x="17" y="8"/>
                  </a:cubicBezTo>
                  <a:cubicBezTo>
                    <a:pt x="16" y="9"/>
                    <a:pt x="16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8"/>
                    <a:pt x="16" y="8"/>
                  </a:cubicBezTo>
                  <a:cubicBezTo>
                    <a:pt x="15" y="8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10"/>
                    <a:pt x="15" y="10"/>
                    <a:pt x="14" y="10"/>
                  </a:cubicBezTo>
                  <a:cubicBezTo>
                    <a:pt x="14" y="11"/>
                    <a:pt x="13" y="10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3" y="7"/>
                    <a:pt x="13" y="7"/>
                  </a:cubicBezTo>
                  <a:cubicBezTo>
                    <a:pt x="14" y="6"/>
                    <a:pt x="14" y="5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5"/>
                    <a:pt x="11" y="5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9"/>
                    <a:pt x="12" y="9"/>
                    <a:pt x="12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9"/>
                    <a:pt x="10" y="9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7"/>
                    <a:pt x="8" y="7"/>
                    <a:pt x="9" y="6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3" y="11"/>
                    <a:pt x="2" y="16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4"/>
                    <a:pt x="1" y="25"/>
                    <a:pt x="1" y="26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2" y="27"/>
                    <a:pt x="2" y="27"/>
                    <a:pt x="1" y="28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8"/>
                    <a:pt x="1" y="28"/>
                    <a:pt x="1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30"/>
                    <a:pt x="0" y="30"/>
                  </a:cubicBezTo>
                  <a:cubicBezTo>
                    <a:pt x="0" y="32"/>
                    <a:pt x="1" y="34"/>
                    <a:pt x="1" y="36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1" y="37"/>
                    <a:pt x="2" y="38"/>
                    <a:pt x="2" y="38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40"/>
                    <a:pt x="2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3" y="41"/>
                    <a:pt x="3" y="41"/>
                    <a:pt x="3" y="42"/>
                  </a:cubicBezTo>
                  <a:cubicBezTo>
                    <a:pt x="4" y="42"/>
                    <a:pt x="4" y="43"/>
                    <a:pt x="4" y="43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3" y="41"/>
                    <a:pt x="2" y="39"/>
                    <a:pt x="2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9"/>
                    <a:pt x="3" y="40"/>
                    <a:pt x="4" y="4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5" y="42"/>
                    <a:pt x="6" y="43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5"/>
                    <a:pt x="7" y="45"/>
                    <a:pt x="8" y="46"/>
                  </a:cubicBezTo>
                  <a:cubicBezTo>
                    <a:pt x="9" y="46"/>
                    <a:pt x="10" y="47"/>
                    <a:pt x="11" y="47"/>
                  </a:cubicBezTo>
                  <a:cubicBezTo>
                    <a:pt x="12" y="46"/>
                    <a:pt x="14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9"/>
                    <a:pt x="16" y="49"/>
                    <a:pt x="16" y="49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8" y="50"/>
                    <a:pt x="18" y="50"/>
                    <a:pt x="18" y="50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21" y="50"/>
                    <a:pt x="20" y="50"/>
                    <a:pt x="20" y="50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8" y="50"/>
                    <a:pt x="18" y="50"/>
                    <a:pt x="18" y="50"/>
                  </a:cubicBezTo>
                  <a:cubicBezTo>
                    <a:pt x="18" y="50"/>
                    <a:pt x="18" y="50"/>
                    <a:pt x="17" y="49"/>
                  </a:cubicBezTo>
                  <a:cubicBezTo>
                    <a:pt x="17" y="49"/>
                    <a:pt x="17" y="48"/>
                    <a:pt x="17" y="47"/>
                  </a:cubicBezTo>
                  <a:cubicBezTo>
                    <a:pt x="16" y="47"/>
                    <a:pt x="15" y="47"/>
                    <a:pt x="14" y="47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4" y="47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5"/>
                    <a:pt x="15" y="45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4" y="44"/>
                    <a:pt x="14" y="44"/>
                    <a:pt x="13" y="44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1" y="46"/>
                  </a:cubicBezTo>
                  <a:cubicBezTo>
                    <a:pt x="10" y="45"/>
                    <a:pt x="10" y="45"/>
                    <a:pt x="10" y="44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9" y="43"/>
                    <a:pt x="9" y="41"/>
                    <a:pt x="10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1" y="40"/>
                    <a:pt x="11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7" y="41"/>
                    <a:pt x="17" y="42"/>
                    <a:pt x="17" y="42"/>
                  </a:cubicBezTo>
                  <a:cubicBezTo>
                    <a:pt x="19" y="41"/>
                    <a:pt x="17" y="40"/>
                    <a:pt x="17" y="39"/>
                  </a:cubicBezTo>
                  <a:cubicBezTo>
                    <a:pt x="17" y="38"/>
                    <a:pt x="18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19" y="36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1" y="33"/>
                    <a:pt x="21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5" y="29"/>
                    <a:pt x="25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6" y="30"/>
                    <a:pt x="26" y="29"/>
                    <a:pt x="27" y="29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6" y="29"/>
                    <a:pt x="26" y="29"/>
                    <a:pt x="25" y="29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4" y="26"/>
                    <a:pt x="23" y="28"/>
                    <a:pt x="22" y="28"/>
                  </a:cubicBezTo>
                  <a:cubicBezTo>
                    <a:pt x="22" y="28"/>
                    <a:pt x="23" y="27"/>
                    <a:pt x="23" y="26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4" y="25"/>
                    <a:pt x="26" y="26"/>
                    <a:pt x="27" y="2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5"/>
                    <a:pt x="28" y="26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8" y="27"/>
                    <a:pt x="28" y="27"/>
                    <a:pt x="29" y="2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7"/>
                    <a:pt x="30" y="27"/>
                    <a:pt x="30" y="27"/>
                  </a:cubicBezTo>
                  <a:close/>
                  <a:moveTo>
                    <a:pt x="20" y="10"/>
                  </a:move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1" y="11"/>
                    <a:pt x="21" y="12"/>
                    <a:pt x="20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0" y="12"/>
                    <a:pt x="20" y="11"/>
                    <a:pt x="20" y="10"/>
                  </a:cubicBezTo>
                  <a:close/>
                  <a:moveTo>
                    <a:pt x="18" y="8"/>
                  </a:move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9" y="8"/>
                    <a:pt x="19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9"/>
                    <a:pt x="19" y="9"/>
                    <a:pt x="19" y="10"/>
                  </a:cubicBezTo>
                  <a:cubicBezTo>
                    <a:pt x="19" y="10"/>
                    <a:pt x="18" y="10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0"/>
                    <a:pt x="18" y="9"/>
                    <a:pt x="18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9"/>
                    <a:pt x="17" y="8"/>
                    <a:pt x="17" y="8"/>
                  </a:cubicBezTo>
                  <a:lnTo>
                    <a:pt x="18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57" name="Freeform 1679"/>
            <p:cNvSpPr>
              <a:spLocks/>
            </p:cNvSpPr>
            <p:nvPr userDrawn="1"/>
          </p:nvSpPr>
          <p:spPr bwMode="auto">
            <a:xfrm>
              <a:off x="291" y="302"/>
              <a:ext cx="4" cy="4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lnTo>
                    <a:pt x="2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58" name="Rectangle 1680"/>
          <p:cNvSpPr>
            <a:spLocks noChangeArrowheads="1"/>
          </p:cNvSpPr>
          <p:nvPr userDrawn="1"/>
        </p:nvSpPr>
        <p:spPr bwMode="auto">
          <a:xfrm>
            <a:off x="0" y="6669089"/>
            <a:ext cx="9906000" cy="200025"/>
          </a:xfrm>
          <a:prstGeom prst="rect">
            <a:avLst/>
          </a:prstGeom>
          <a:solidFill>
            <a:srgbClr val="0078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59" name="Freeform 1682"/>
          <p:cNvSpPr>
            <a:spLocks/>
          </p:cNvSpPr>
          <p:nvPr userDrawn="1"/>
        </p:nvSpPr>
        <p:spPr bwMode="auto">
          <a:xfrm flipH="1">
            <a:off x="6911843" y="615951"/>
            <a:ext cx="1098946" cy="18954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" y="110"/>
              </a:cxn>
              <a:cxn ang="0">
                <a:pos x="78" y="216"/>
              </a:cxn>
              <a:cxn ang="0">
                <a:pos x="106" y="304"/>
              </a:cxn>
              <a:cxn ang="0">
                <a:pos x="136" y="398"/>
              </a:cxn>
              <a:cxn ang="0">
                <a:pos x="164" y="506"/>
              </a:cxn>
              <a:cxn ang="0">
                <a:pos x="206" y="672"/>
              </a:cxn>
              <a:cxn ang="0">
                <a:pos x="236" y="788"/>
              </a:cxn>
              <a:cxn ang="0">
                <a:pos x="272" y="990"/>
              </a:cxn>
              <a:cxn ang="0">
                <a:pos x="286" y="1086"/>
              </a:cxn>
              <a:cxn ang="0">
                <a:pos x="302" y="1194"/>
              </a:cxn>
              <a:cxn ang="0">
                <a:pos x="638" y="1194"/>
              </a:cxn>
              <a:cxn ang="0">
                <a:pos x="624" y="1142"/>
              </a:cxn>
              <a:cxn ang="0">
                <a:pos x="598" y="1060"/>
              </a:cxn>
              <a:cxn ang="0">
                <a:pos x="572" y="980"/>
              </a:cxn>
              <a:cxn ang="0">
                <a:pos x="548" y="912"/>
              </a:cxn>
              <a:cxn ang="0">
                <a:pos x="494" y="784"/>
              </a:cxn>
              <a:cxn ang="0">
                <a:pos x="456" y="698"/>
              </a:cxn>
              <a:cxn ang="0">
                <a:pos x="424" y="626"/>
              </a:cxn>
              <a:cxn ang="0">
                <a:pos x="378" y="532"/>
              </a:cxn>
              <a:cxn ang="0">
                <a:pos x="340" y="470"/>
              </a:cxn>
              <a:cxn ang="0">
                <a:pos x="306" y="414"/>
              </a:cxn>
              <a:cxn ang="0">
                <a:pos x="268" y="342"/>
              </a:cxn>
              <a:cxn ang="0">
                <a:pos x="228" y="286"/>
              </a:cxn>
              <a:cxn ang="0">
                <a:pos x="174" y="210"/>
              </a:cxn>
              <a:cxn ang="0">
                <a:pos x="122" y="140"/>
              </a:cxn>
              <a:cxn ang="0">
                <a:pos x="58" y="52"/>
              </a:cxn>
              <a:cxn ang="0">
                <a:pos x="30" y="20"/>
              </a:cxn>
              <a:cxn ang="0">
                <a:pos x="0" y="0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60" name="Freeform 1683"/>
          <p:cNvSpPr>
            <a:spLocks/>
          </p:cNvSpPr>
          <p:nvPr userDrawn="1"/>
        </p:nvSpPr>
        <p:spPr bwMode="auto">
          <a:xfrm flipH="1">
            <a:off x="8027988" y="3175"/>
            <a:ext cx="772187" cy="584200"/>
          </a:xfrm>
          <a:custGeom>
            <a:avLst/>
            <a:gdLst/>
            <a:ahLst/>
            <a:cxnLst>
              <a:cxn ang="0">
                <a:pos x="448" y="372"/>
              </a:cxn>
              <a:cxn ang="0">
                <a:pos x="388" y="302"/>
              </a:cxn>
              <a:cxn ang="0">
                <a:pos x="280" y="208"/>
              </a:cxn>
              <a:cxn ang="0">
                <a:pos x="210" y="142"/>
              </a:cxn>
              <a:cxn ang="0">
                <a:pos x="140" y="94"/>
              </a:cxn>
              <a:cxn ang="0">
                <a:pos x="64" y="44"/>
              </a:cxn>
              <a:cxn ang="0">
                <a:pos x="0" y="0"/>
              </a:cxn>
              <a:cxn ang="0">
                <a:pos x="280" y="0"/>
              </a:cxn>
              <a:cxn ang="0">
                <a:pos x="300" y="36"/>
              </a:cxn>
              <a:cxn ang="0">
                <a:pos x="324" y="82"/>
              </a:cxn>
              <a:cxn ang="0">
                <a:pos x="346" y="134"/>
              </a:cxn>
              <a:cxn ang="0">
                <a:pos x="378" y="206"/>
              </a:cxn>
              <a:cxn ang="0">
                <a:pos x="408" y="264"/>
              </a:cxn>
              <a:cxn ang="0">
                <a:pos x="434" y="334"/>
              </a:cxn>
              <a:cxn ang="0">
                <a:pos x="448" y="372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4" name="Group 1684"/>
          <p:cNvGrpSpPr>
            <a:grpSpLocks/>
          </p:cNvGrpSpPr>
          <p:nvPr userDrawn="1"/>
        </p:nvGrpSpPr>
        <p:grpSpPr bwMode="auto">
          <a:xfrm flipH="1">
            <a:off x="6908404" y="6350"/>
            <a:ext cx="2997596" cy="2501900"/>
            <a:chOff x="0" y="2744"/>
            <a:chExt cx="1740" cy="1576"/>
          </a:xfrm>
        </p:grpSpPr>
        <p:sp>
          <p:nvSpPr>
            <p:cNvPr id="262" name="Freeform 1685"/>
            <p:cNvSpPr>
              <a:spLocks/>
            </p:cNvSpPr>
            <p:nvPr userDrawn="1"/>
          </p:nvSpPr>
          <p:spPr bwMode="auto">
            <a:xfrm>
              <a:off x="648" y="2744"/>
              <a:ext cx="1092" cy="1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1" y="176"/>
                </a:cxn>
              </a:cxnLst>
              <a:rect l="0" t="0" r="r" b="b"/>
              <a:pathLst>
                <a:path w="181" h="176">
                  <a:moveTo>
                    <a:pt x="0" y="0"/>
                  </a:moveTo>
                  <a:cubicBezTo>
                    <a:pt x="81" y="32"/>
                    <a:pt x="147" y="96"/>
                    <a:pt x="181" y="176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263" name="Freeform 1686"/>
            <p:cNvSpPr>
              <a:spLocks noEditPoints="1"/>
            </p:cNvSpPr>
            <p:nvPr userDrawn="1"/>
          </p:nvSpPr>
          <p:spPr bwMode="auto">
            <a:xfrm>
              <a:off x="0" y="2744"/>
              <a:ext cx="1401" cy="157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13" y="176"/>
                </a:cxn>
                <a:cxn ang="0">
                  <a:pos x="168" y="0"/>
                </a:cxn>
                <a:cxn ang="0">
                  <a:pos x="254" y="175"/>
                </a:cxn>
              </a:cxnLst>
              <a:rect l="0" t="0" r="r" b="b"/>
              <a:pathLst>
                <a:path w="254" h="176">
                  <a:moveTo>
                    <a:pt x="0" y="12"/>
                  </a:moveTo>
                  <a:cubicBezTo>
                    <a:pt x="94" y="31"/>
                    <a:pt x="172" y="93"/>
                    <a:pt x="213" y="176"/>
                  </a:cubicBezTo>
                  <a:moveTo>
                    <a:pt x="168" y="0"/>
                  </a:moveTo>
                  <a:cubicBezTo>
                    <a:pt x="210" y="50"/>
                    <a:pt x="240" y="110"/>
                    <a:pt x="254" y="175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64" name="Rectangle 1034"/>
          <p:cNvSpPr>
            <a:spLocks noChangeArrowheads="1"/>
          </p:cNvSpPr>
          <p:nvPr userDrawn="1"/>
        </p:nvSpPr>
        <p:spPr bwMode="auto">
          <a:xfrm>
            <a:off x="256250" y="-9524"/>
            <a:ext cx="9654910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5" name="Line 1086"/>
          <p:cNvSpPr>
            <a:spLocks noChangeShapeType="1"/>
          </p:cNvSpPr>
          <p:nvPr userDrawn="1"/>
        </p:nvSpPr>
        <p:spPr bwMode="auto">
          <a:xfrm>
            <a:off x="524538" y="617539"/>
            <a:ext cx="1719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" name="Line 1087"/>
          <p:cNvSpPr>
            <a:spLocks noChangeShapeType="1"/>
          </p:cNvSpPr>
          <p:nvPr userDrawn="1"/>
        </p:nvSpPr>
        <p:spPr bwMode="auto">
          <a:xfrm>
            <a:off x="524538" y="617539"/>
            <a:ext cx="1719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7" name="Rectangle 1088"/>
          <p:cNvSpPr>
            <a:spLocks noChangeArrowheads="1"/>
          </p:cNvSpPr>
          <p:nvPr userDrawn="1"/>
        </p:nvSpPr>
        <p:spPr bwMode="auto">
          <a:xfrm>
            <a:off x="524538" y="617539"/>
            <a:ext cx="1719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8" name="Rectangle 1089"/>
          <p:cNvSpPr>
            <a:spLocks noChangeArrowheads="1"/>
          </p:cNvSpPr>
          <p:nvPr userDrawn="1"/>
        </p:nvSpPr>
        <p:spPr bwMode="auto">
          <a:xfrm>
            <a:off x="524538" y="617539"/>
            <a:ext cx="1719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9" name="Freeform 1098"/>
          <p:cNvSpPr>
            <a:spLocks/>
          </p:cNvSpPr>
          <p:nvPr userDrawn="1"/>
        </p:nvSpPr>
        <p:spPr bwMode="auto">
          <a:xfrm>
            <a:off x="527977" y="617539"/>
            <a:ext cx="344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0" name="Freeform 1115"/>
          <p:cNvSpPr>
            <a:spLocks/>
          </p:cNvSpPr>
          <p:nvPr userDrawn="1"/>
        </p:nvSpPr>
        <p:spPr bwMode="auto">
          <a:xfrm>
            <a:off x="497021" y="473075"/>
            <a:ext cx="3440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1" name="Freeform 1120"/>
          <p:cNvSpPr>
            <a:spLocks/>
          </p:cNvSpPr>
          <p:nvPr userDrawn="1"/>
        </p:nvSpPr>
        <p:spPr bwMode="auto">
          <a:xfrm>
            <a:off x="497021" y="463551"/>
            <a:ext cx="3440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2" name="Freeform 1134"/>
          <p:cNvSpPr>
            <a:spLocks/>
          </p:cNvSpPr>
          <p:nvPr userDrawn="1"/>
        </p:nvSpPr>
        <p:spPr bwMode="auto">
          <a:xfrm>
            <a:off x="761869" y="514350"/>
            <a:ext cx="3440" cy="6350"/>
          </a:xfrm>
          <a:custGeom>
            <a:avLst/>
            <a:gdLst/>
            <a:ahLst/>
            <a:cxnLst>
              <a:cxn ang="0">
                <a:pos x="2" y="4"/>
              </a:cxn>
              <a:cxn ang="0">
                <a:pos x="2" y="4"/>
              </a:cxn>
              <a:cxn ang="0">
                <a:pos x="2" y="4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4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2" y="4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3" name="Freeform 1141"/>
          <p:cNvSpPr>
            <a:spLocks/>
          </p:cNvSpPr>
          <p:nvPr userDrawn="1"/>
        </p:nvSpPr>
        <p:spPr bwMode="auto">
          <a:xfrm>
            <a:off x="765309" y="479425"/>
            <a:ext cx="1719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0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4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4"/>
              </a:cxn>
            </a:cxnLst>
            <a:rect l="0" t="0" r="r" b="b"/>
            <a:pathLst>
              <a:path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4" name="Freeform 1148"/>
          <p:cNvSpPr>
            <a:spLocks/>
          </p:cNvSpPr>
          <p:nvPr userDrawn="1"/>
        </p:nvSpPr>
        <p:spPr bwMode="auto">
          <a:xfrm>
            <a:off x="751550" y="460376"/>
            <a:ext cx="3440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5" name="Freeform 1150"/>
          <p:cNvSpPr>
            <a:spLocks/>
          </p:cNvSpPr>
          <p:nvPr userDrawn="1"/>
        </p:nvSpPr>
        <p:spPr bwMode="auto">
          <a:xfrm>
            <a:off x="741231" y="447676"/>
            <a:ext cx="1719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6" name="Freeform 1152"/>
          <p:cNvSpPr>
            <a:spLocks/>
          </p:cNvSpPr>
          <p:nvPr userDrawn="1"/>
        </p:nvSpPr>
        <p:spPr bwMode="auto">
          <a:xfrm>
            <a:off x="741231" y="447676"/>
            <a:ext cx="3440" cy="31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7" name="Freeform 1154"/>
          <p:cNvSpPr>
            <a:spLocks/>
          </p:cNvSpPr>
          <p:nvPr userDrawn="1"/>
        </p:nvSpPr>
        <p:spPr bwMode="auto">
          <a:xfrm>
            <a:off x="720594" y="434975"/>
            <a:ext cx="3440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8" name="Freeform 1156"/>
          <p:cNvSpPr>
            <a:spLocks/>
          </p:cNvSpPr>
          <p:nvPr userDrawn="1"/>
        </p:nvSpPr>
        <p:spPr bwMode="auto">
          <a:xfrm>
            <a:off x="720594" y="431801"/>
            <a:ext cx="3440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9" name="Freeform 1163"/>
          <p:cNvSpPr>
            <a:spLocks/>
          </p:cNvSpPr>
          <p:nvPr userDrawn="1"/>
        </p:nvSpPr>
        <p:spPr bwMode="auto">
          <a:xfrm>
            <a:off x="662120" y="415926"/>
            <a:ext cx="6879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2" y="2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0" name="Freeform 1172"/>
          <p:cNvSpPr>
            <a:spLocks/>
          </p:cNvSpPr>
          <p:nvPr userDrawn="1"/>
        </p:nvSpPr>
        <p:spPr bwMode="auto">
          <a:xfrm>
            <a:off x="631164" y="476251"/>
            <a:ext cx="3440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1" name="Freeform 1177"/>
          <p:cNvSpPr>
            <a:spLocks/>
          </p:cNvSpPr>
          <p:nvPr userDrawn="1"/>
        </p:nvSpPr>
        <p:spPr bwMode="auto">
          <a:xfrm>
            <a:off x="603648" y="534989"/>
            <a:ext cx="3440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2" name="Freeform 1180"/>
          <p:cNvSpPr>
            <a:spLocks/>
          </p:cNvSpPr>
          <p:nvPr userDrawn="1"/>
        </p:nvSpPr>
        <p:spPr bwMode="auto">
          <a:xfrm>
            <a:off x="607087" y="530226"/>
            <a:ext cx="3440" cy="47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2" y="3"/>
              </a:cxn>
              <a:cxn ang="0">
                <a:pos x="2" y="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2" y="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3" name="Line 1187"/>
          <p:cNvSpPr>
            <a:spLocks noChangeShapeType="1"/>
          </p:cNvSpPr>
          <p:nvPr userDrawn="1"/>
        </p:nvSpPr>
        <p:spPr bwMode="auto">
          <a:xfrm>
            <a:off x="617406" y="520700"/>
            <a:ext cx="1719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4" name="Line 1188"/>
          <p:cNvSpPr>
            <a:spLocks noChangeShapeType="1"/>
          </p:cNvSpPr>
          <p:nvPr userDrawn="1"/>
        </p:nvSpPr>
        <p:spPr bwMode="auto">
          <a:xfrm>
            <a:off x="617406" y="520700"/>
            <a:ext cx="1719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5" name="Freeform 1208"/>
          <p:cNvSpPr>
            <a:spLocks/>
          </p:cNvSpPr>
          <p:nvPr userDrawn="1"/>
        </p:nvSpPr>
        <p:spPr bwMode="auto">
          <a:xfrm>
            <a:off x="644923" y="557214"/>
            <a:ext cx="1719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6" name="Freeform 1210"/>
          <p:cNvSpPr>
            <a:spLocks/>
          </p:cNvSpPr>
          <p:nvPr userDrawn="1"/>
        </p:nvSpPr>
        <p:spPr bwMode="auto">
          <a:xfrm>
            <a:off x="644923" y="557214"/>
            <a:ext cx="3440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7" name="Freeform 1214"/>
          <p:cNvSpPr>
            <a:spLocks/>
          </p:cNvSpPr>
          <p:nvPr userDrawn="1"/>
        </p:nvSpPr>
        <p:spPr bwMode="auto">
          <a:xfrm>
            <a:off x="644923" y="557214"/>
            <a:ext cx="3440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8" name="Rectangle 1215"/>
          <p:cNvSpPr>
            <a:spLocks noChangeArrowheads="1"/>
          </p:cNvSpPr>
          <p:nvPr userDrawn="1"/>
        </p:nvSpPr>
        <p:spPr bwMode="auto">
          <a:xfrm>
            <a:off x="644923" y="627064"/>
            <a:ext cx="1719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89" name="Freeform 1217"/>
          <p:cNvSpPr>
            <a:spLocks/>
          </p:cNvSpPr>
          <p:nvPr userDrawn="1"/>
        </p:nvSpPr>
        <p:spPr bwMode="auto">
          <a:xfrm>
            <a:off x="644923" y="627064"/>
            <a:ext cx="1719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0" name="Freeform 1219"/>
          <p:cNvSpPr>
            <a:spLocks/>
          </p:cNvSpPr>
          <p:nvPr userDrawn="1"/>
        </p:nvSpPr>
        <p:spPr bwMode="auto">
          <a:xfrm>
            <a:off x="792825" y="541339"/>
            <a:ext cx="1719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1" name="Freeform 1221"/>
          <p:cNvSpPr>
            <a:spLocks/>
          </p:cNvSpPr>
          <p:nvPr userDrawn="1"/>
        </p:nvSpPr>
        <p:spPr bwMode="auto">
          <a:xfrm>
            <a:off x="792825" y="541339"/>
            <a:ext cx="3440" cy="31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0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2" name="Freeform 1234"/>
          <p:cNvSpPr>
            <a:spLocks/>
          </p:cNvSpPr>
          <p:nvPr userDrawn="1"/>
        </p:nvSpPr>
        <p:spPr bwMode="auto">
          <a:xfrm>
            <a:off x="782506" y="550864"/>
            <a:ext cx="344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3" name="Line 1237"/>
          <p:cNvSpPr>
            <a:spLocks noChangeShapeType="1"/>
          </p:cNvSpPr>
          <p:nvPr userDrawn="1"/>
        </p:nvSpPr>
        <p:spPr bwMode="auto">
          <a:xfrm>
            <a:off x="789386" y="544514"/>
            <a:ext cx="1719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4" name="Line 1238"/>
          <p:cNvSpPr>
            <a:spLocks noChangeShapeType="1"/>
          </p:cNvSpPr>
          <p:nvPr userDrawn="1"/>
        </p:nvSpPr>
        <p:spPr bwMode="auto">
          <a:xfrm>
            <a:off x="789386" y="544514"/>
            <a:ext cx="1719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5" name="Freeform 1240"/>
          <p:cNvSpPr>
            <a:spLocks/>
          </p:cNvSpPr>
          <p:nvPr userDrawn="1"/>
        </p:nvSpPr>
        <p:spPr bwMode="auto">
          <a:xfrm>
            <a:off x="789386" y="541339"/>
            <a:ext cx="1719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6" name="Freeform 1243"/>
          <p:cNvSpPr>
            <a:spLocks/>
          </p:cNvSpPr>
          <p:nvPr userDrawn="1"/>
        </p:nvSpPr>
        <p:spPr bwMode="auto">
          <a:xfrm>
            <a:off x="789385" y="538164"/>
            <a:ext cx="3440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7" name="Freeform 1246"/>
          <p:cNvSpPr>
            <a:spLocks/>
          </p:cNvSpPr>
          <p:nvPr userDrawn="1"/>
        </p:nvSpPr>
        <p:spPr bwMode="auto">
          <a:xfrm>
            <a:off x="785946" y="547689"/>
            <a:ext cx="3440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8" name="Freeform 1250"/>
          <p:cNvSpPr>
            <a:spLocks/>
          </p:cNvSpPr>
          <p:nvPr userDrawn="1"/>
        </p:nvSpPr>
        <p:spPr bwMode="auto">
          <a:xfrm>
            <a:off x="792825" y="530225"/>
            <a:ext cx="3440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9" name="Freeform 1252"/>
          <p:cNvSpPr>
            <a:spLocks/>
          </p:cNvSpPr>
          <p:nvPr userDrawn="1"/>
        </p:nvSpPr>
        <p:spPr bwMode="auto">
          <a:xfrm>
            <a:off x="792825" y="527050"/>
            <a:ext cx="3440" cy="7938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5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5"/>
              </a:cxn>
              <a:cxn ang="0">
                <a:pos x="2" y="2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0" name="Freeform 1255"/>
          <p:cNvSpPr>
            <a:spLocks/>
          </p:cNvSpPr>
          <p:nvPr userDrawn="1"/>
        </p:nvSpPr>
        <p:spPr bwMode="auto">
          <a:xfrm>
            <a:off x="772187" y="550864"/>
            <a:ext cx="344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1" name="Rectangle 1256"/>
          <p:cNvSpPr>
            <a:spLocks noChangeArrowheads="1"/>
          </p:cNvSpPr>
          <p:nvPr userDrawn="1"/>
        </p:nvSpPr>
        <p:spPr bwMode="auto">
          <a:xfrm>
            <a:off x="782506" y="550864"/>
            <a:ext cx="1719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2" name="Freeform 1258"/>
          <p:cNvSpPr>
            <a:spLocks/>
          </p:cNvSpPr>
          <p:nvPr userDrawn="1"/>
        </p:nvSpPr>
        <p:spPr bwMode="auto">
          <a:xfrm>
            <a:off x="782506" y="550864"/>
            <a:ext cx="1719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3" name="Freeform 1266"/>
          <p:cNvSpPr>
            <a:spLocks/>
          </p:cNvSpPr>
          <p:nvPr userDrawn="1"/>
        </p:nvSpPr>
        <p:spPr bwMode="auto">
          <a:xfrm>
            <a:off x="789386" y="534989"/>
            <a:ext cx="1719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4" name="Freeform 1269"/>
          <p:cNvSpPr>
            <a:spLocks/>
          </p:cNvSpPr>
          <p:nvPr userDrawn="1"/>
        </p:nvSpPr>
        <p:spPr bwMode="auto">
          <a:xfrm>
            <a:off x="789385" y="530226"/>
            <a:ext cx="3440" cy="47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5" name="Line 1270"/>
          <p:cNvSpPr>
            <a:spLocks noChangeShapeType="1"/>
          </p:cNvSpPr>
          <p:nvPr userDrawn="1"/>
        </p:nvSpPr>
        <p:spPr bwMode="auto">
          <a:xfrm>
            <a:off x="789386" y="530225"/>
            <a:ext cx="1719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6" name="Line 1271"/>
          <p:cNvSpPr>
            <a:spLocks noChangeShapeType="1"/>
          </p:cNvSpPr>
          <p:nvPr userDrawn="1"/>
        </p:nvSpPr>
        <p:spPr bwMode="auto">
          <a:xfrm>
            <a:off x="789386" y="530225"/>
            <a:ext cx="1719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7" name="Rectangle 1272"/>
          <p:cNvSpPr>
            <a:spLocks noChangeArrowheads="1"/>
          </p:cNvSpPr>
          <p:nvPr userDrawn="1"/>
        </p:nvSpPr>
        <p:spPr bwMode="auto">
          <a:xfrm>
            <a:off x="789386" y="530225"/>
            <a:ext cx="1719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8" name="Rectangle 1273"/>
          <p:cNvSpPr>
            <a:spLocks noChangeArrowheads="1"/>
          </p:cNvSpPr>
          <p:nvPr userDrawn="1"/>
        </p:nvSpPr>
        <p:spPr bwMode="auto">
          <a:xfrm>
            <a:off x="789386" y="530225"/>
            <a:ext cx="1719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09" name="Line 1274"/>
          <p:cNvSpPr>
            <a:spLocks noChangeShapeType="1"/>
          </p:cNvSpPr>
          <p:nvPr userDrawn="1"/>
        </p:nvSpPr>
        <p:spPr bwMode="auto">
          <a:xfrm>
            <a:off x="789386" y="527050"/>
            <a:ext cx="1719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0" name="Line 1275"/>
          <p:cNvSpPr>
            <a:spLocks noChangeShapeType="1"/>
          </p:cNvSpPr>
          <p:nvPr userDrawn="1"/>
        </p:nvSpPr>
        <p:spPr bwMode="auto">
          <a:xfrm>
            <a:off x="789386" y="527050"/>
            <a:ext cx="1719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1" name="Freeform 1277"/>
          <p:cNvSpPr>
            <a:spLocks/>
          </p:cNvSpPr>
          <p:nvPr userDrawn="1"/>
        </p:nvSpPr>
        <p:spPr bwMode="auto">
          <a:xfrm>
            <a:off x="789386" y="523876"/>
            <a:ext cx="1719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2" name="Freeform 1287"/>
          <p:cNvSpPr>
            <a:spLocks/>
          </p:cNvSpPr>
          <p:nvPr userDrawn="1"/>
        </p:nvSpPr>
        <p:spPr bwMode="auto">
          <a:xfrm>
            <a:off x="779067" y="514350"/>
            <a:ext cx="3440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3" name="Freeform 1290"/>
          <p:cNvSpPr>
            <a:spLocks/>
          </p:cNvSpPr>
          <p:nvPr userDrawn="1"/>
        </p:nvSpPr>
        <p:spPr bwMode="auto">
          <a:xfrm>
            <a:off x="779067" y="517526"/>
            <a:ext cx="3440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4" name="Rectangle 1335"/>
          <p:cNvSpPr>
            <a:spLocks noChangeArrowheads="1"/>
          </p:cNvSpPr>
          <p:nvPr userDrawn="1"/>
        </p:nvSpPr>
        <p:spPr bwMode="auto">
          <a:xfrm>
            <a:off x="507340" y="508000"/>
            <a:ext cx="1719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5" name="Rectangle 1336"/>
          <p:cNvSpPr>
            <a:spLocks noChangeArrowheads="1"/>
          </p:cNvSpPr>
          <p:nvPr userDrawn="1"/>
        </p:nvSpPr>
        <p:spPr bwMode="auto">
          <a:xfrm>
            <a:off x="514219" y="495300"/>
            <a:ext cx="1719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6" name="Rectangle 1337"/>
          <p:cNvSpPr>
            <a:spLocks noChangeArrowheads="1"/>
          </p:cNvSpPr>
          <p:nvPr userDrawn="1"/>
        </p:nvSpPr>
        <p:spPr bwMode="auto">
          <a:xfrm>
            <a:off x="514219" y="495300"/>
            <a:ext cx="1719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7" name="Rectangle 1340"/>
          <p:cNvSpPr>
            <a:spLocks noChangeArrowheads="1"/>
          </p:cNvSpPr>
          <p:nvPr userDrawn="1"/>
        </p:nvSpPr>
        <p:spPr bwMode="auto">
          <a:xfrm>
            <a:off x="507340" y="508000"/>
            <a:ext cx="1719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8" name="Rectangle 1341"/>
          <p:cNvSpPr>
            <a:spLocks noChangeArrowheads="1"/>
          </p:cNvSpPr>
          <p:nvPr userDrawn="1"/>
        </p:nvSpPr>
        <p:spPr bwMode="auto">
          <a:xfrm>
            <a:off x="507340" y="508000"/>
            <a:ext cx="1719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19" name="Rectangle 1342"/>
          <p:cNvSpPr>
            <a:spLocks noChangeArrowheads="1"/>
          </p:cNvSpPr>
          <p:nvPr userDrawn="1"/>
        </p:nvSpPr>
        <p:spPr bwMode="auto">
          <a:xfrm>
            <a:off x="507340" y="508000"/>
            <a:ext cx="1719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20" name="Rectangle 1343"/>
          <p:cNvSpPr>
            <a:spLocks noChangeArrowheads="1"/>
          </p:cNvSpPr>
          <p:nvPr userDrawn="1"/>
        </p:nvSpPr>
        <p:spPr bwMode="auto">
          <a:xfrm>
            <a:off x="507340" y="508000"/>
            <a:ext cx="1719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21" name="Rectangle 1344"/>
          <p:cNvSpPr>
            <a:spLocks noChangeArrowheads="1"/>
          </p:cNvSpPr>
          <p:nvPr userDrawn="1"/>
        </p:nvSpPr>
        <p:spPr bwMode="auto">
          <a:xfrm>
            <a:off x="503900" y="485776"/>
            <a:ext cx="1719" cy="3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25" name="Title 324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787783" y="6400800"/>
            <a:ext cx="20637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281481" y="6400800"/>
            <a:ext cx="1697434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934884" y="6435725"/>
            <a:ext cx="2041393" cy="279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A4C63-EDC7-447C-8795-4CA22B9CE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8B28C-A1A9-4BD1-BCBF-1455A2496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fld id="{28541C59-C23B-45AD-BB79-71D28A97E6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7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7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Rectangle 80"/>
          <p:cNvSpPr>
            <a:spLocks noChangeArrowheads="1"/>
          </p:cNvSpPr>
          <p:nvPr userDrawn="1"/>
        </p:nvSpPr>
        <p:spPr bwMode="auto">
          <a:xfrm>
            <a:off x="0" y="6145222"/>
            <a:ext cx="9906000" cy="712787"/>
          </a:xfrm>
          <a:prstGeom prst="rect">
            <a:avLst/>
          </a:prstGeom>
          <a:solidFill>
            <a:srgbClr val="014C6D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05" name="Rectangle 81"/>
          <p:cNvSpPr>
            <a:spLocks noChangeArrowheads="1"/>
          </p:cNvSpPr>
          <p:nvPr/>
        </p:nvSpPr>
        <p:spPr bwMode="auto">
          <a:xfrm flipH="1">
            <a:off x="0" y="9"/>
            <a:ext cx="9906000" cy="200025"/>
          </a:xfrm>
          <a:prstGeom prst="rect">
            <a:avLst/>
          </a:prstGeom>
          <a:solidFill>
            <a:srgbClr val="0078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8" name="Picture 82" descr="IFC_Wt_Logo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4211" y="6364288"/>
            <a:ext cx="204827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8" name="Freeform 84"/>
          <p:cNvSpPr>
            <a:spLocks/>
          </p:cNvSpPr>
          <p:nvPr/>
        </p:nvSpPr>
        <p:spPr bwMode="auto">
          <a:xfrm flipH="1">
            <a:off x="8872406" y="6323022"/>
            <a:ext cx="378354" cy="5349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" y="110"/>
              </a:cxn>
              <a:cxn ang="0">
                <a:pos x="78" y="216"/>
              </a:cxn>
              <a:cxn ang="0">
                <a:pos x="106" y="304"/>
              </a:cxn>
              <a:cxn ang="0">
                <a:pos x="136" y="398"/>
              </a:cxn>
              <a:cxn ang="0">
                <a:pos x="164" y="506"/>
              </a:cxn>
              <a:cxn ang="0">
                <a:pos x="206" y="672"/>
              </a:cxn>
              <a:cxn ang="0">
                <a:pos x="236" y="788"/>
              </a:cxn>
              <a:cxn ang="0">
                <a:pos x="272" y="990"/>
              </a:cxn>
              <a:cxn ang="0">
                <a:pos x="286" y="1086"/>
              </a:cxn>
              <a:cxn ang="0">
                <a:pos x="302" y="1194"/>
              </a:cxn>
              <a:cxn ang="0">
                <a:pos x="638" y="1194"/>
              </a:cxn>
              <a:cxn ang="0">
                <a:pos x="624" y="1142"/>
              </a:cxn>
              <a:cxn ang="0">
                <a:pos x="598" y="1060"/>
              </a:cxn>
              <a:cxn ang="0">
                <a:pos x="572" y="980"/>
              </a:cxn>
              <a:cxn ang="0">
                <a:pos x="548" y="912"/>
              </a:cxn>
              <a:cxn ang="0">
                <a:pos x="494" y="784"/>
              </a:cxn>
              <a:cxn ang="0">
                <a:pos x="456" y="698"/>
              </a:cxn>
              <a:cxn ang="0">
                <a:pos x="424" y="626"/>
              </a:cxn>
              <a:cxn ang="0">
                <a:pos x="378" y="532"/>
              </a:cxn>
              <a:cxn ang="0">
                <a:pos x="340" y="470"/>
              </a:cxn>
              <a:cxn ang="0">
                <a:pos x="306" y="414"/>
              </a:cxn>
              <a:cxn ang="0">
                <a:pos x="268" y="342"/>
              </a:cxn>
              <a:cxn ang="0">
                <a:pos x="228" y="286"/>
              </a:cxn>
              <a:cxn ang="0">
                <a:pos x="174" y="210"/>
              </a:cxn>
              <a:cxn ang="0">
                <a:pos x="122" y="140"/>
              </a:cxn>
              <a:cxn ang="0">
                <a:pos x="58" y="52"/>
              </a:cxn>
              <a:cxn ang="0">
                <a:pos x="30" y="20"/>
              </a:cxn>
              <a:cxn ang="0">
                <a:pos x="0" y="0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09" name="Freeform 85"/>
          <p:cNvSpPr>
            <a:spLocks/>
          </p:cNvSpPr>
          <p:nvPr/>
        </p:nvSpPr>
        <p:spPr bwMode="auto">
          <a:xfrm flipH="1">
            <a:off x="9257639" y="6146800"/>
            <a:ext cx="266567" cy="165100"/>
          </a:xfrm>
          <a:custGeom>
            <a:avLst/>
            <a:gdLst/>
            <a:ahLst/>
            <a:cxnLst>
              <a:cxn ang="0">
                <a:pos x="448" y="372"/>
              </a:cxn>
              <a:cxn ang="0">
                <a:pos x="388" y="302"/>
              </a:cxn>
              <a:cxn ang="0">
                <a:pos x="280" y="208"/>
              </a:cxn>
              <a:cxn ang="0">
                <a:pos x="210" y="142"/>
              </a:cxn>
              <a:cxn ang="0">
                <a:pos x="140" y="94"/>
              </a:cxn>
              <a:cxn ang="0">
                <a:pos x="64" y="44"/>
              </a:cxn>
              <a:cxn ang="0">
                <a:pos x="0" y="0"/>
              </a:cxn>
              <a:cxn ang="0">
                <a:pos x="280" y="0"/>
              </a:cxn>
              <a:cxn ang="0">
                <a:pos x="300" y="36"/>
              </a:cxn>
              <a:cxn ang="0">
                <a:pos x="324" y="82"/>
              </a:cxn>
              <a:cxn ang="0">
                <a:pos x="346" y="134"/>
              </a:cxn>
              <a:cxn ang="0">
                <a:pos x="378" y="206"/>
              </a:cxn>
              <a:cxn ang="0">
                <a:pos x="408" y="264"/>
              </a:cxn>
              <a:cxn ang="0">
                <a:pos x="434" y="334"/>
              </a:cxn>
              <a:cxn ang="0">
                <a:pos x="448" y="372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3" name="Group 86"/>
          <p:cNvGrpSpPr>
            <a:grpSpLocks/>
          </p:cNvGrpSpPr>
          <p:nvPr/>
        </p:nvGrpSpPr>
        <p:grpSpPr bwMode="auto">
          <a:xfrm flipH="1">
            <a:off x="8839729" y="6132513"/>
            <a:ext cx="1073150" cy="730250"/>
            <a:chOff x="0" y="2744"/>
            <a:chExt cx="1740" cy="1576"/>
          </a:xfrm>
        </p:grpSpPr>
        <p:sp>
          <p:nvSpPr>
            <p:cNvPr id="1111" name="Freeform 87"/>
            <p:cNvSpPr>
              <a:spLocks/>
            </p:cNvSpPr>
            <p:nvPr userDrawn="1"/>
          </p:nvSpPr>
          <p:spPr bwMode="auto">
            <a:xfrm>
              <a:off x="647" y="2744"/>
              <a:ext cx="1093" cy="1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1" y="176"/>
                </a:cxn>
              </a:cxnLst>
              <a:rect l="0" t="0" r="r" b="b"/>
              <a:pathLst>
                <a:path w="181" h="176">
                  <a:moveTo>
                    <a:pt x="0" y="0"/>
                  </a:moveTo>
                  <a:cubicBezTo>
                    <a:pt x="81" y="32"/>
                    <a:pt x="147" y="96"/>
                    <a:pt x="181" y="176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12" name="Freeform 88"/>
            <p:cNvSpPr>
              <a:spLocks noEditPoints="1"/>
            </p:cNvSpPr>
            <p:nvPr userDrawn="1"/>
          </p:nvSpPr>
          <p:spPr bwMode="auto">
            <a:xfrm>
              <a:off x="0" y="2744"/>
              <a:ext cx="1400" cy="157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13" y="176"/>
                </a:cxn>
                <a:cxn ang="0">
                  <a:pos x="168" y="0"/>
                </a:cxn>
                <a:cxn ang="0">
                  <a:pos x="254" y="175"/>
                </a:cxn>
              </a:cxnLst>
              <a:rect l="0" t="0" r="r" b="b"/>
              <a:pathLst>
                <a:path w="254" h="176">
                  <a:moveTo>
                    <a:pt x="0" y="12"/>
                  </a:moveTo>
                  <a:cubicBezTo>
                    <a:pt x="94" y="31"/>
                    <a:pt x="172" y="93"/>
                    <a:pt x="213" y="176"/>
                  </a:cubicBezTo>
                  <a:moveTo>
                    <a:pt x="168" y="0"/>
                  </a:moveTo>
                  <a:cubicBezTo>
                    <a:pt x="210" y="50"/>
                    <a:pt x="240" y="110"/>
                    <a:pt x="254" y="175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871538"/>
            <a:ext cx="84201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707" r:id="rId2"/>
    <p:sldLayoutId id="2147483675" r:id="rId3"/>
    <p:sldLayoutId id="2147483680" r:id="rId4"/>
    <p:sldLayoutId id="2147483681" r:id="rId5"/>
    <p:sldLayoutId id="2147483678" r:id="rId6"/>
    <p:sldLayoutId id="2147483694" r:id="rId7"/>
    <p:sldLayoutId id="2147483720" r:id="rId8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14C6D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227013" indent="-227013" algn="l" rtl="0" eaLnBrk="1" fontAlgn="base" hangingPunct="1">
        <a:lnSpc>
          <a:spcPct val="115000"/>
        </a:lnSpc>
        <a:spcBef>
          <a:spcPct val="20000"/>
        </a:spcBef>
        <a:spcAft>
          <a:spcPct val="0"/>
        </a:spcAft>
        <a:buClr>
          <a:srgbClr val="00783C"/>
        </a:buClr>
        <a:buChar char="•"/>
        <a:defRPr sz="20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Font typeface="Wingdings" pitchFamily="2" charset="2"/>
        <a:buChar char="§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•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–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8B28C-A1A9-4BD1-BCBF-1455A24961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fld id="{28541C59-C23B-45AD-BB79-71D28A97E6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7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7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Rectangle 80"/>
          <p:cNvSpPr>
            <a:spLocks noChangeArrowheads="1"/>
          </p:cNvSpPr>
          <p:nvPr userDrawn="1"/>
        </p:nvSpPr>
        <p:spPr bwMode="auto">
          <a:xfrm>
            <a:off x="0" y="6145214"/>
            <a:ext cx="4858412" cy="712787"/>
          </a:xfrm>
          <a:prstGeom prst="rect">
            <a:avLst/>
          </a:prstGeom>
          <a:gradFill rotWithShape="0">
            <a:gsLst>
              <a:gs pos="0">
                <a:srgbClr val="014C6D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05" name="Rectangle 81"/>
          <p:cNvSpPr>
            <a:spLocks noChangeArrowheads="1"/>
          </p:cNvSpPr>
          <p:nvPr userDrawn="1"/>
        </p:nvSpPr>
        <p:spPr bwMode="auto">
          <a:xfrm flipH="1">
            <a:off x="0" y="0"/>
            <a:ext cx="9906000" cy="200025"/>
          </a:xfrm>
          <a:prstGeom prst="rect">
            <a:avLst/>
          </a:prstGeom>
          <a:solidFill>
            <a:srgbClr val="0078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2052" name="Picture 82" descr="C:\Documents and Settings\Bob Pitcher\Desktop\IFC_Wt_Logo.em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1661" y="6364288"/>
            <a:ext cx="204827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7"/>
          <p:cNvGrpSpPr>
            <a:grpSpLocks/>
          </p:cNvGrpSpPr>
          <p:nvPr userDrawn="1"/>
        </p:nvGrpSpPr>
        <p:grpSpPr bwMode="auto">
          <a:xfrm>
            <a:off x="8870686" y="6148389"/>
            <a:ext cx="1035315" cy="708025"/>
            <a:chOff x="5158" y="3873"/>
            <a:chExt cx="602" cy="446"/>
          </a:xfrm>
        </p:grpSpPr>
        <p:sp>
          <p:nvSpPr>
            <p:cNvPr id="1111" name="Freeform 87"/>
            <p:cNvSpPr>
              <a:spLocks/>
            </p:cNvSpPr>
            <p:nvPr userDrawn="1"/>
          </p:nvSpPr>
          <p:spPr bwMode="auto">
            <a:xfrm>
              <a:off x="5158" y="3873"/>
              <a:ext cx="382" cy="446"/>
            </a:xfrm>
            <a:custGeom>
              <a:avLst/>
              <a:gdLst/>
              <a:ahLst/>
              <a:cxnLst>
                <a:cxn ang="0">
                  <a:pos x="382" y="0"/>
                </a:cxn>
                <a:cxn ang="0">
                  <a:pos x="0" y="446"/>
                </a:cxn>
              </a:cxnLst>
              <a:rect l="0" t="0" r="r" b="b"/>
              <a:pathLst>
                <a:path w="382" h="446">
                  <a:moveTo>
                    <a:pt x="382" y="0"/>
                  </a:moveTo>
                  <a:cubicBezTo>
                    <a:pt x="213" y="81"/>
                    <a:pt x="71" y="244"/>
                    <a:pt x="0" y="446"/>
                  </a:cubicBezTo>
                </a:path>
              </a:pathLst>
            </a:custGeom>
            <a:noFill/>
            <a:ln w="12700" cap="flat" cmpd="sng">
              <a:solidFill>
                <a:srgbClr val="014C6D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112" name="Freeform 88"/>
            <p:cNvSpPr>
              <a:spLocks noEditPoints="1"/>
            </p:cNvSpPr>
            <p:nvPr userDrawn="1"/>
          </p:nvSpPr>
          <p:spPr bwMode="auto">
            <a:xfrm flipH="1">
              <a:off x="5275" y="3875"/>
              <a:ext cx="485" cy="444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13" y="176"/>
                </a:cxn>
                <a:cxn ang="0">
                  <a:pos x="168" y="0"/>
                </a:cxn>
                <a:cxn ang="0">
                  <a:pos x="254" y="175"/>
                </a:cxn>
              </a:cxnLst>
              <a:rect l="0" t="0" r="r" b="b"/>
              <a:pathLst>
                <a:path w="254" h="176">
                  <a:moveTo>
                    <a:pt x="0" y="12"/>
                  </a:moveTo>
                  <a:cubicBezTo>
                    <a:pt x="94" y="31"/>
                    <a:pt x="172" y="93"/>
                    <a:pt x="213" y="176"/>
                  </a:cubicBezTo>
                  <a:moveTo>
                    <a:pt x="168" y="0"/>
                  </a:moveTo>
                  <a:cubicBezTo>
                    <a:pt x="210" y="50"/>
                    <a:pt x="240" y="110"/>
                    <a:pt x="254" y="175"/>
                  </a:cubicBezTo>
                </a:path>
              </a:pathLst>
            </a:custGeom>
            <a:noFill/>
            <a:ln w="12700" cap="flat" cmpd="sng">
              <a:solidFill>
                <a:srgbClr val="014C6D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871538"/>
            <a:ext cx="84201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13" name="Line 89"/>
          <p:cNvSpPr>
            <a:spLocks noChangeShapeType="1"/>
          </p:cNvSpPr>
          <p:nvPr userDrawn="1"/>
        </p:nvSpPr>
        <p:spPr bwMode="auto">
          <a:xfrm>
            <a:off x="0" y="6148388"/>
            <a:ext cx="9906000" cy="0"/>
          </a:xfrm>
          <a:prstGeom prst="line">
            <a:avLst/>
          </a:prstGeom>
          <a:noFill/>
          <a:ln w="12700">
            <a:solidFill>
              <a:srgbClr val="014C6D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227013" indent="-227013" algn="l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Clr>
          <a:srgbClr val="00783C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83C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783C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83C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200" b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fld id="{28541C59-C23B-45AD-BB79-71D28A97E6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c.org/ifcext/eca.nsf/Content/RussiaProjectRRE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1"/>
          <p:cNvSpPr txBox="1">
            <a:spLocks/>
          </p:cNvSpPr>
          <p:nvPr/>
        </p:nvSpPr>
        <p:spPr>
          <a:xfrm>
            <a:off x="0" y="2667000"/>
            <a:ext cx="9906000" cy="3505200"/>
          </a:xfrm>
          <a:prstGeom prst="rect">
            <a:avLst/>
          </a:prstGeom>
        </p:spPr>
        <p:txBody>
          <a:bodyPr/>
          <a:lstStyle/>
          <a:p>
            <a:pPr marL="227013" marR="0" lvl="0" indent="-227013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tabLst/>
              <a:defRPr/>
            </a:pPr>
            <a:r>
              <a:rPr lang="ru-RU" sz="2800" b="1" kern="0" dirty="0" smtClean="0">
                <a:effectLst/>
                <a:latin typeface="Arial" pitchFamily="34" charset="0"/>
                <a:cs typeface="Arial" pitchFamily="34" charset="0"/>
              </a:rPr>
              <a:t>Международная практика финансирования ремонта и повышения </a:t>
            </a:r>
            <a:r>
              <a:rPr lang="ru-RU" sz="2800" b="1" kern="0" dirty="0" err="1" smtClean="0">
                <a:effectLst/>
                <a:latin typeface="Arial" pitchFamily="34" charset="0"/>
                <a:cs typeface="Arial" pitchFamily="34" charset="0"/>
              </a:rPr>
              <a:t>энергоэффективности</a:t>
            </a:r>
            <a:r>
              <a:rPr lang="ru-RU" sz="2800" b="1" kern="0" dirty="0" smtClean="0">
                <a:effectLst/>
                <a:latin typeface="Arial" pitchFamily="34" charset="0"/>
                <a:cs typeface="Arial" pitchFamily="34" charset="0"/>
              </a:rPr>
              <a:t> в жилищном </a:t>
            </a:r>
            <a:r>
              <a:rPr lang="ru-RU" sz="2800" b="1" kern="0" dirty="0" smtClean="0">
                <a:effectLst/>
                <a:latin typeface="Arial" pitchFamily="34" charset="0"/>
                <a:cs typeface="Arial" pitchFamily="34" charset="0"/>
              </a:rPr>
              <a:t>секторе с участием банков</a:t>
            </a:r>
            <a:endPara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27013" marR="0" lvl="0" indent="-227013" algn="ctr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27013" lvl="0" indent="-227013" algn="ctr" eaLnBrk="1" hangingPunct="1">
              <a:lnSpc>
                <a:spcPct val="115000"/>
              </a:lnSpc>
              <a:buClr>
                <a:srgbClr val="00783C"/>
              </a:buClr>
              <a:defRPr/>
            </a:pPr>
            <a:endParaRPr lang="ru-RU" kern="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227013" lvl="0" indent="-227013" algn="ctr" eaLnBrk="1" hangingPunct="1">
              <a:lnSpc>
                <a:spcPct val="115000"/>
              </a:lnSpc>
              <a:buClr>
                <a:srgbClr val="00783C"/>
              </a:buClr>
              <a:defRPr/>
            </a:pPr>
            <a:r>
              <a:rPr lang="ru-RU" kern="0" dirty="0" smtClean="0">
                <a:effectLst/>
                <a:latin typeface="Arial" pitchFamily="34" charset="0"/>
                <a:cs typeface="Arial" pitchFamily="34" charset="0"/>
              </a:rPr>
              <a:t>Семинар «Роль банков в финансировании капитальных ремонтов и </a:t>
            </a:r>
            <a:r>
              <a:rPr lang="ru-RU" kern="0" dirty="0" err="1" smtClean="0">
                <a:effectLst/>
                <a:latin typeface="Arial" pitchFamily="34" charset="0"/>
                <a:cs typeface="Arial" pitchFamily="34" charset="0"/>
              </a:rPr>
              <a:t>энергоэффективной</a:t>
            </a:r>
            <a:r>
              <a:rPr lang="ru-RU" kern="0" dirty="0" smtClean="0">
                <a:effectLst/>
                <a:latin typeface="Arial" pitchFamily="34" charset="0"/>
                <a:cs typeface="Arial" pitchFamily="34" charset="0"/>
              </a:rPr>
              <a:t> модернизации жилищного фонда России»</a:t>
            </a:r>
          </a:p>
          <a:p>
            <a:pPr marL="227013" lvl="0" indent="-227013" algn="ctr" eaLnBrk="1" hangingPunct="1">
              <a:lnSpc>
                <a:spcPct val="115000"/>
              </a:lnSpc>
              <a:buClr>
                <a:srgbClr val="00783C"/>
              </a:buClr>
              <a:defRPr/>
            </a:pPr>
            <a:r>
              <a:rPr lang="ru-RU" kern="0" dirty="0" smtClean="0">
                <a:effectLst/>
                <a:latin typeface="Arial" pitchFamily="34" charset="0"/>
                <a:cs typeface="Arial" pitchFamily="34" charset="0"/>
              </a:rPr>
              <a:t>22 ноября 2012 г.</a:t>
            </a:r>
          </a:p>
          <a:p>
            <a:pPr marL="227013" lvl="0" indent="-227013" algn="ctr" eaLnBrk="1" hangingPunct="1">
              <a:lnSpc>
                <a:spcPct val="115000"/>
              </a:lnSpc>
              <a:buClr>
                <a:srgbClr val="00783C"/>
              </a:buClr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Москва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27013" marR="0" lvl="0" indent="-227013" algn="l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1C59-C23B-45AD-BB79-71D28A97E66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436098"/>
            <a:ext cx="8420100" cy="563562"/>
          </a:xfrm>
        </p:spPr>
        <p:txBody>
          <a:bodyPr/>
          <a:lstStyle/>
          <a:p>
            <a:pPr>
              <a:defRPr/>
            </a:pPr>
            <a:r>
              <a:rPr lang="ru-RU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Ключевые элементы системы финансирования ремонтов и модернизации многоквартирных домов:</a:t>
            </a:r>
            <a:endParaRPr lang="en-US" sz="2000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523988"/>
            <a:ext cx="8420100" cy="4114800"/>
          </a:xfrm>
        </p:spPr>
        <p:txBody>
          <a:bodyPr/>
          <a:lstStyle/>
          <a:p>
            <a:pPr marL="457200" lvl="0" indent="-457200" fontAlgn="t">
              <a:lnSpc>
                <a:spcPct val="150000"/>
              </a:lnSpc>
              <a:buNone/>
            </a:pPr>
            <a:r>
              <a:rPr lang="ru-RU" sz="1600" dirty="0" smtClean="0"/>
              <a:t>	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Международный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опыт*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показывает, что наиболее эффективная система, поддерживающая устойчивое финансирование капитального ремонта  и модернизации многоквартирных домов, состоит из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трех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основных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элементов: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marL="1257300" lvl="2" indent="-342900" fontAlgn="t">
              <a:lnSpc>
                <a:spcPct val="150000"/>
              </a:lnSpc>
              <a:buFont typeface="+mj-lt"/>
              <a:buAutoNum type="arabicPeriod"/>
            </a:pPr>
            <a:r>
              <a:rPr lang="ru-RU" b="1" dirty="0" smtClean="0">
                <a:latin typeface="Arial" pitchFamily="34" charset="0"/>
                <a:ea typeface="+mn-ea"/>
                <a:cs typeface="Arial" pitchFamily="34" charset="0"/>
              </a:rPr>
              <a:t>Средства собственников</a:t>
            </a:r>
            <a:r>
              <a:rPr lang="ru-RU" dirty="0" smtClean="0">
                <a:latin typeface="Arial" pitchFamily="34" charset="0"/>
                <a:ea typeface="+mn-ea"/>
                <a:cs typeface="Arial" pitchFamily="34" charset="0"/>
              </a:rPr>
              <a:t>, накапливаемые в фонде ремонта конкретного многоквартирного дома. </a:t>
            </a:r>
            <a:endParaRPr lang="en-US" dirty="0" smtClean="0">
              <a:latin typeface="Arial" pitchFamily="34" charset="0"/>
              <a:ea typeface="+mn-ea"/>
              <a:cs typeface="Arial" pitchFamily="34" charset="0"/>
            </a:endParaRPr>
          </a:p>
          <a:p>
            <a:pPr marL="1257300" lvl="2" indent="-342900" fontAlgn="t">
              <a:lnSpc>
                <a:spcPct val="150000"/>
              </a:lnSpc>
              <a:buFont typeface="+mj-lt"/>
              <a:buAutoNum type="arabicPeriod"/>
            </a:pPr>
            <a:r>
              <a:rPr lang="ru-RU" b="1" dirty="0" smtClean="0">
                <a:latin typeface="Arial" pitchFamily="34" charset="0"/>
                <a:ea typeface="+mn-ea"/>
                <a:cs typeface="Arial" pitchFamily="34" charset="0"/>
              </a:rPr>
              <a:t>Кредиты </a:t>
            </a:r>
            <a:r>
              <a:rPr lang="ru-RU" dirty="0" smtClean="0">
                <a:latin typeface="Arial" pitchFamily="34" charset="0"/>
                <a:ea typeface="+mn-ea"/>
                <a:cs typeface="Arial" pitchFamily="34" charset="0"/>
              </a:rPr>
              <a:t>коммерческих банков, предоставляемые объединениям собственников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многоквартирных домов</a:t>
            </a:r>
            <a:r>
              <a:rPr lang="ru-RU" dirty="0" smtClean="0">
                <a:latin typeface="Arial" pitchFamily="34" charset="0"/>
                <a:ea typeface="+mn-ea"/>
                <a:cs typeface="Arial" pitchFamily="34" charset="0"/>
              </a:rPr>
              <a:t> (товарищества собственников, кондоминиумам и т.п.).</a:t>
            </a:r>
            <a:endParaRPr lang="en-US" dirty="0" smtClean="0">
              <a:latin typeface="Arial" pitchFamily="34" charset="0"/>
              <a:ea typeface="+mn-ea"/>
              <a:cs typeface="Arial" pitchFamily="34" charset="0"/>
            </a:endParaRPr>
          </a:p>
          <a:p>
            <a:pPr marL="1257300" lvl="2" indent="-342900" fontAlgn="t">
              <a:lnSpc>
                <a:spcPct val="150000"/>
              </a:lnSpc>
              <a:buFont typeface="+mj-lt"/>
              <a:buAutoNum type="arabicPeriod"/>
            </a:pPr>
            <a:r>
              <a:rPr lang="ru-RU" b="1" dirty="0" smtClean="0">
                <a:latin typeface="Arial" pitchFamily="34" charset="0"/>
                <a:ea typeface="+mn-ea"/>
                <a:cs typeface="Arial" pitchFamily="34" charset="0"/>
              </a:rPr>
              <a:t>Поддержка</a:t>
            </a:r>
            <a:r>
              <a:rPr lang="ru-RU" dirty="0" smtClean="0">
                <a:latin typeface="Arial" pitchFamily="34" charset="0"/>
                <a:ea typeface="+mn-ea"/>
                <a:cs typeface="Arial" pitchFamily="34" charset="0"/>
              </a:rPr>
              <a:t> , оказываемая собственникам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многоквартирных домов </a:t>
            </a:r>
            <a:r>
              <a:rPr lang="ru-RU" dirty="0" smtClean="0">
                <a:latin typeface="Arial" pitchFamily="34" charset="0"/>
                <a:ea typeface="+mn-ea"/>
                <a:cs typeface="Arial" pitchFamily="34" charset="0"/>
              </a:rPr>
              <a:t>из средств </a:t>
            </a:r>
            <a:r>
              <a:rPr lang="ru-RU" b="1" dirty="0" smtClean="0">
                <a:latin typeface="Arial" pitchFamily="34" charset="0"/>
                <a:ea typeface="+mn-ea"/>
                <a:cs typeface="Arial" pitchFamily="34" charset="0"/>
              </a:rPr>
              <a:t>государственного бюджета</a:t>
            </a:r>
            <a:r>
              <a:rPr lang="en-US" dirty="0" smtClean="0">
                <a:latin typeface="Arial" pitchFamily="34" charset="0"/>
                <a:ea typeface="+mn-ea"/>
                <a:cs typeface="Arial" pitchFamily="34" charset="0"/>
              </a:rPr>
              <a:t>.</a:t>
            </a:r>
            <a:r>
              <a:rPr lang="ru-RU" dirty="0" smtClean="0"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ea typeface="+mn-ea"/>
                <a:cs typeface="Arial" pitchFamily="34" charset="0"/>
              </a:rPr>
            </a:br>
            <a:endParaRPr lang="en-US" dirty="0" smtClean="0">
              <a:latin typeface="Arial" pitchFamily="34" charset="0"/>
              <a:ea typeface="+mn-ea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34884" y="6435725"/>
            <a:ext cx="2041393" cy="261610"/>
          </a:xfrm>
        </p:spPr>
        <p:txBody>
          <a:bodyPr>
            <a:spAutoFit/>
          </a:bodyPr>
          <a:lstStyle/>
          <a:p>
            <a:pPr algn="ctr"/>
            <a:fld id="{018118D2-0F8D-4602-A0D7-B1F86CBE2ABE}" type="slidenum">
              <a:rPr lang="en-US" sz="1100" smtClean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rPr>
              <a:pPr algn="ctr"/>
              <a:t>2</a:t>
            </a:fld>
            <a:endParaRPr lang="en-US" sz="1100">
              <a:solidFill>
                <a:srgbClr val="FFFFF7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5715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effectLst/>
                <a:latin typeface="Arial" pitchFamily="34" charset="0"/>
                <a:cs typeface="Arial" pitchFamily="34" charset="0"/>
              </a:rPr>
              <a:t>* Страны </a:t>
            </a:r>
            <a:r>
              <a:rPr lang="ru-RU" sz="1200" dirty="0" smtClean="0">
                <a:effectLst/>
                <a:latin typeface="Arial" pitchFamily="34" charset="0"/>
                <a:cs typeface="Arial" pitchFamily="34" charset="0"/>
              </a:rPr>
              <a:t>со схожими исходными условиями и характеристиками жилищного </a:t>
            </a:r>
            <a:r>
              <a:rPr lang="ru-RU" sz="1200" dirty="0" smtClean="0">
                <a:effectLst/>
                <a:latin typeface="Arial" pitchFamily="34" charset="0"/>
                <a:cs typeface="Arial" pitchFamily="34" charset="0"/>
              </a:rPr>
              <a:t> фонда </a:t>
            </a:r>
            <a:r>
              <a:rPr lang="ru-RU" sz="1200" dirty="0" smtClean="0">
                <a:effectLst/>
                <a:latin typeface="Arial" pitchFamily="34" charset="0"/>
                <a:cs typeface="Arial" pitchFamily="34" charset="0"/>
              </a:rPr>
              <a:t>(Латвия, Венгрия, Польша, Эстония, Словакия, Литва).</a:t>
            </a:r>
            <a:endParaRPr lang="en-US" sz="12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501414"/>
            <a:ext cx="8420100" cy="563562"/>
          </a:xfrm>
        </p:spPr>
        <p:txBody>
          <a:bodyPr/>
          <a:lstStyle/>
          <a:p>
            <a:r>
              <a:rPr lang="ru-RU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Государство создает необходимые условия для  участия собственников  жилья и коммерческих банков в финансировании ремонта и модернизации жилья  </a:t>
            </a:r>
            <a:endParaRPr lang="en-US" sz="2000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97" y="1536700"/>
            <a:ext cx="9240671" cy="4114800"/>
          </a:xfrm>
        </p:spPr>
        <p:txBody>
          <a:bodyPr/>
          <a:lstStyle/>
          <a:p>
            <a:pPr marL="457200" indent="-457200" algn="ctr" fontAlgn="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Средства бюджетной поддержки направлены на: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973137" lvl="1" indent="-457200" fontAlgn="t"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Устранение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барьеров для  частного финансирования (снижение кредитных рисков коммерческих банков, повышение доступности заемного финансирования для собственников многоквартирных домов, укрепление института частной собственности и ответственности собственников).</a:t>
            </a:r>
          </a:p>
          <a:p>
            <a:pPr marL="973137" lvl="1" indent="-457200" fontAlgn="t">
              <a:buFont typeface="Wingdings" pitchFamily="2" charset="2"/>
              <a:buChar char="ü"/>
            </a:pPr>
            <a:r>
              <a:rPr lang="ru-RU" dirty="0" smtClean="0"/>
              <a:t>С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оздание специализированных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институтов в форме агентств, фондов, специализированных банков и т.д. (Польша, Эстония, Словакия).  Их основной целью является создание условий для доступа собственников к  заемному финансированию на проведение ремонтов многоквартирных домов </a:t>
            </a:r>
            <a:r>
              <a:rPr lang="ru-RU" dirty="0" smtClean="0"/>
              <a:t>на</a:t>
            </a:r>
            <a:r>
              <a:rPr lang="ru-RU" dirty="0" smtClean="0"/>
              <a:t> </a:t>
            </a:r>
            <a:r>
              <a:rPr lang="ru-RU" dirty="0" smtClean="0"/>
              <a:t>ранней стадии развития рынка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(предоставления гарантий по кредитам, частичная компенсация суммы основного долга по кредиту,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софинансирование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973137" lvl="1" indent="-457200" fontAlgn="t">
              <a:buFont typeface="Wingdings" pitchFamily="2" charset="2"/>
              <a:buChar char="ü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973137" lvl="1" indent="-457200" fontAlgn="t">
              <a:buFont typeface="Wingdings" pitchFamily="2" charset="2"/>
              <a:buChar char="ü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973137" lvl="1" indent="-457200" fontAlgn="t">
              <a:buFont typeface="Wingdings" pitchFamily="2" charset="2"/>
              <a:buChar char="ü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973137" lvl="1" indent="-457200" fontAlgn="t">
              <a:buFont typeface="Wingdings" pitchFamily="2" charset="2"/>
              <a:buChar char="ü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457200" indent="-457200" fontAlgn="t"/>
            <a:endParaRPr lang="en-US" dirty="0" smtClean="0">
              <a:latin typeface="Arial" pitchFamily="34" charset="0"/>
              <a:ea typeface="+mn-ea"/>
              <a:cs typeface="Arial" pitchFamily="34" charset="0"/>
            </a:endParaRPr>
          </a:p>
          <a:p>
            <a:pPr lvl="2" fontAlgn="t">
              <a:buNone/>
            </a:pPr>
            <a:r>
              <a:rPr lang="ru-RU" dirty="0" smtClean="0"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ea typeface="+mn-ea"/>
                <a:cs typeface="Arial" pitchFamily="34" charset="0"/>
              </a:rPr>
            </a:br>
            <a:endParaRPr lang="en-US" dirty="0" smtClean="0">
              <a:latin typeface="Arial" pitchFamily="34" charset="0"/>
              <a:ea typeface="+mn-ea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34884" y="6435725"/>
            <a:ext cx="2041393" cy="261610"/>
          </a:xfrm>
          <a:ln/>
        </p:spPr>
        <p:txBody>
          <a:bodyPr>
            <a:spAutoFit/>
          </a:bodyPr>
          <a:lstStyle/>
          <a:p>
            <a:pPr algn="ctr"/>
            <a:fld id="{018118D2-0F8D-4602-A0D7-B1F86CBE2ABE}" type="slidenum">
              <a:rPr lang="en-US" sz="1100" smtClean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rPr>
              <a:pPr algn="ctr"/>
              <a:t>3</a:t>
            </a:fld>
            <a:endParaRPr lang="en-US" sz="1100">
              <a:solidFill>
                <a:srgbClr val="FFFFF7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533400"/>
            <a:ext cx="8420100" cy="563562"/>
          </a:xfrm>
        </p:spPr>
        <p:txBody>
          <a:bodyPr/>
          <a:lstStyle/>
          <a:p>
            <a:r>
              <a:rPr lang="ru-RU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Кредиты </a:t>
            </a:r>
            <a:r>
              <a:rPr lang="ru-RU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коммерческих </a:t>
            </a:r>
            <a:r>
              <a:rPr lang="ru-RU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банков являются важным источником финансирования ремонта и модернизации                  многоквартирных домов </a:t>
            </a:r>
            <a:endParaRPr lang="en-US" sz="2000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192" y="1676400"/>
            <a:ext cx="8420100" cy="4114800"/>
          </a:xfrm>
        </p:spPr>
        <p:txBody>
          <a:bodyPr/>
          <a:lstStyle/>
          <a:p>
            <a:pPr marL="457200" indent="-457200" algn="ctr" fontAlgn="t">
              <a:buNone/>
            </a:pPr>
            <a:r>
              <a:rPr lang="ru-RU" dirty="0" smtClean="0"/>
              <a:t>Интерес</a:t>
            </a:r>
            <a:r>
              <a:rPr lang="ru-RU" dirty="0" smtClean="0">
                <a:latin typeface="Arial" pitchFamily="34" charset="0"/>
                <a:ea typeface="+mn-ea"/>
                <a:cs typeface="Arial" pitchFamily="34" charset="0"/>
              </a:rPr>
              <a:t> и участие коммерческих банков </a:t>
            </a:r>
            <a:r>
              <a:rPr lang="ru-RU" dirty="0" smtClean="0">
                <a:latin typeface="Arial" pitchFamily="34" charset="0"/>
                <a:ea typeface="+mn-ea"/>
                <a:cs typeface="Arial" pitchFamily="34" charset="0"/>
              </a:rPr>
              <a:t>обеспечивается за счет:</a:t>
            </a:r>
          </a:p>
          <a:p>
            <a:pPr marL="973137" lvl="1" indent="-457200" fontAlgn="t"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  <a:ea typeface="+mn-ea"/>
                <a:cs typeface="Arial" pitchFamily="34" charset="0"/>
              </a:rPr>
              <a:t>Наличия юридически устойчивых заемщиков (ТСЖ/ЖСК/кондоминиумы) с регулярным потоком </a:t>
            </a:r>
            <a:r>
              <a:rPr lang="ru-RU" dirty="0" smtClean="0">
                <a:latin typeface="Arial" pitchFamily="34" charset="0"/>
                <a:ea typeface="+mn-ea"/>
                <a:cs typeface="Arial" pitchFamily="34" charset="0"/>
              </a:rPr>
              <a:t>платежей (ежемесячные отчисления </a:t>
            </a:r>
            <a:r>
              <a:rPr lang="ru-RU" dirty="0" smtClean="0">
                <a:latin typeface="Arial" pitchFamily="34" charset="0"/>
                <a:ea typeface="+mn-ea"/>
                <a:cs typeface="Arial" pitchFamily="34" charset="0"/>
              </a:rPr>
              <a:t>в фонд ремонта дома и т.п.)</a:t>
            </a:r>
          </a:p>
          <a:p>
            <a:pPr marL="973137" lvl="1" indent="-457200" fontAlgn="t"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  <a:ea typeface="+mn-ea"/>
                <a:cs typeface="Arial" pitchFamily="34" charset="0"/>
              </a:rPr>
              <a:t>Наличия спроса со стороны </a:t>
            </a:r>
            <a:r>
              <a:rPr lang="ru-RU" dirty="0" smtClean="0">
                <a:latin typeface="Arial" pitchFamily="34" charset="0"/>
                <a:ea typeface="+mn-ea"/>
                <a:cs typeface="Arial" pitchFamily="34" charset="0"/>
              </a:rPr>
              <a:t>собственников (заинтере</a:t>
            </a:r>
            <a:r>
              <a:rPr lang="ru-RU" dirty="0" smtClean="0">
                <a:ea typeface="+mn-ea"/>
              </a:rPr>
              <a:t>сованность в снижении затрат на содержание жилья и оплату коммунальных услуг за счет энергосберегающих мероприятий, повышения комфорта проживания)</a:t>
            </a:r>
            <a:endParaRPr lang="ru-RU" dirty="0" smtClean="0">
              <a:latin typeface="Arial" pitchFamily="34" charset="0"/>
              <a:ea typeface="+mn-ea"/>
              <a:cs typeface="Arial" pitchFamily="34" charset="0"/>
            </a:endParaRPr>
          </a:p>
          <a:p>
            <a:pPr marL="973137" lvl="1" indent="-457200" fontAlgn="t"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  <a:ea typeface="+mn-ea"/>
                <a:cs typeface="Arial" pitchFamily="34" charset="0"/>
              </a:rPr>
              <a:t>Мер государственной поддержки, направленных на снижение рисков кредитования:</a:t>
            </a:r>
          </a:p>
          <a:p>
            <a:pPr marL="1373187" lvl="2" indent="-457200" fontAlgn="t"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  <a:ea typeface="+mn-ea"/>
                <a:cs typeface="Arial" pitchFamily="34" charset="0"/>
              </a:rPr>
              <a:t>Гарантийные агентства (Эстония, Словакия)</a:t>
            </a:r>
          </a:p>
          <a:p>
            <a:pPr marL="1373187" lvl="2" indent="-457200" fontAlgn="t">
              <a:buFont typeface="Wingdings" pitchFamily="2" charset="2"/>
              <a:buChar char="ü"/>
            </a:pPr>
            <a:r>
              <a:rPr lang="ru-RU" dirty="0" smtClean="0">
                <a:latin typeface="Arial" pitchFamily="34" charset="0"/>
                <a:ea typeface="+mn-ea"/>
                <a:cs typeface="Arial" pitchFamily="34" charset="0"/>
              </a:rPr>
              <a:t>Специализированные институты развития: государственные фонды </a:t>
            </a:r>
            <a:r>
              <a:rPr lang="ru-RU" dirty="0" smtClean="0">
                <a:latin typeface="Arial" pitchFamily="34" charset="0"/>
                <a:ea typeface="+mn-ea"/>
                <a:cs typeface="Arial" pitchFamily="34" charset="0"/>
              </a:rPr>
              <a:t>и банки (Польша, Словакия)</a:t>
            </a:r>
          </a:p>
          <a:p>
            <a:pPr marL="1373187" lvl="2" indent="-457200" fontAlgn="t">
              <a:buFont typeface="Wingdings" pitchFamily="2" charset="2"/>
              <a:buChar char="ü"/>
            </a:pPr>
            <a:endParaRPr lang="ru-RU" dirty="0" smtClean="0">
              <a:latin typeface="Arial" pitchFamily="34" charset="0"/>
              <a:ea typeface="+mn-ea"/>
              <a:cs typeface="Arial" pitchFamily="34" charset="0"/>
            </a:endParaRPr>
          </a:p>
          <a:p>
            <a:pPr marL="1373187" lvl="2" indent="-457200" fontAlgn="t">
              <a:buFont typeface="Wingdings" pitchFamily="2" charset="2"/>
              <a:buChar char="ü"/>
            </a:pPr>
            <a:endParaRPr lang="ru-RU" dirty="0" smtClean="0">
              <a:latin typeface="Arial" pitchFamily="34" charset="0"/>
              <a:ea typeface="+mn-ea"/>
              <a:cs typeface="Arial" pitchFamily="34" charset="0"/>
            </a:endParaRPr>
          </a:p>
          <a:p>
            <a:pPr marL="457200" indent="-457200" fontAlgn="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457200" indent="-457200" fontAlgn="t"/>
            <a:endParaRPr lang="ru-RU" dirty="0" smtClean="0">
              <a:latin typeface="Arial" pitchFamily="34" charset="0"/>
              <a:ea typeface="+mn-ea"/>
              <a:cs typeface="Arial" pitchFamily="34" charset="0"/>
            </a:endParaRPr>
          </a:p>
          <a:p>
            <a:pPr marL="457200" indent="-457200" fontAlgn="t"/>
            <a:endParaRPr lang="en-US" dirty="0" smtClean="0">
              <a:latin typeface="Arial" pitchFamily="34" charset="0"/>
              <a:ea typeface="+mn-ea"/>
              <a:cs typeface="Arial" pitchFamily="34" charset="0"/>
            </a:endParaRPr>
          </a:p>
          <a:p>
            <a:pPr lvl="2" fontAlgn="t">
              <a:buNone/>
            </a:pPr>
            <a:r>
              <a:rPr lang="ru-RU" dirty="0" smtClean="0"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ea typeface="+mn-ea"/>
                <a:cs typeface="Arial" pitchFamily="34" charset="0"/>
              </a:rPr>
            </a:br>
            <a:endParaRPr lang="en-US" dirty="0" smtClean="0">
              <a:latin typeface="Arial" pitchFamily="34" charset="0"/>
              <a:ea typeface="+mn-ea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34884" y="6435725"/>
            <a:ext cx="2041393" cy="261610"/>
          </a:xfrm>
          <a:ln/>
        </p:spPr>
        <p:txBody>
          <a:bodyPr>
            <a:spAutoFit/>
          </a:bodyPr>
          <a:lstStyle/>
          <a:p>
            <a:pPr algn="ctr"/>
            <a:fld id="{018118D2-0F8D-4602-A0D7-B1F86CBE2ABE}" type="slidenum">
              <a:rPr lang="en-US" sz="1100" smtClean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rPr>
              <a:pPr algn="ctr"/>
              <a:t>4</a:t>
            </a:fld>
            <a:endParaRPr lang="en-US" sz="1100">
              <a:solidFill>
                <a:srgbClr val="FFFFF7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425212"/>
            <a:ext cx="8420100" cy="563562"/>
          </a:xfrm>
        </p:spPr>
        <p:txBody>
          <a:bodyPr/>
          <a:lstStyle/>
          <a:p>
            <a:r>
              <a:rPr lang="ru-RU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Пример Польши:</a:t>
            </a:r>
            <a:endParaRPr lang="en-US" sz="2000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34884" y="6435725"/>
            <a:ext cx="2041393" cy="261610"/>
          </a:xfrm>
        </p:spPr>
        <p:txBody>
          <a:bodyPr>
            <a:spAutoFit/>
          </a:bodyPr>
          <a:lstStyle/>
          <a:p>
            <a:pPr algn="ctr"/>
            <a:fld id="{018118D2-0F8D-4602-A0D7-B1F86CBE2ABE}" type="slidenum">
              <a:rPr lang="en-US" sz="1100" smtClean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rPr>
              <a:pPr algn="ctr"/>
              <a:t>5</a:t>
            </a:fld>
            <a:endParaRPr lang="en-US" sz="1100">
              <a:solidFill>
                <a:srgbClr val="FFFFF7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2765" y="1293576"/>
            <a:ext cx="8347869" cy="398262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Коммерческие банки </a:t>
            </a: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кредитуют товарищества собственников жилья (ТСЖ) </a:t>
            </a: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и жилищно-строительные кооперативы (ЖСК) на рыночных условиях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Существует устойчивый спрос со стороны ТСЖ благодаря программе Государственного Фонда </a:t>
            </a:r>
            <a:r>
              <a:rPr lang="ru-RU" sz="1600" dirty="0" err="1" smtClean="0">
                <a:effectLst/>
                <a:latin typeface="Arial" pitchFamily="34" charset="0"/>
                <a:cs typeface="Arial" pitchFamily="34" charset="0"/>
              </a:rPr>
              <a:t>энергоэффективности</a:t>
            </a: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 и реновации (за счет гранта Фонда может быть компенсировано до 20% суммы кредита при условии достижения после ремонта заданных показателей </a:t>
            </a:r>
            <a:r>
              <a:rPr lang="ru-RU" sz="1600" dirty="0" err="1" smtClean="0">
                <a:effectLst/>
                <a:latin typeface="Arial" pitchFamily="34" charset="0"/>
                <a:cs typeface="Arial" pitchFamily="34" charset="0"/>
              </a:rPr>
              <a:t>энергоэффективности</a:t>
            </a: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).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 Обеспечением по кредиту являются регулярные платежи </a:t>
            </a: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собственников в </a:t>
            </a: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фонд ремонта дома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Срок кредита: до 15 лет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Процентная ставка: ~10% годовых в национальной валюте</a:t>
            </a:r>
            <a:endParaRPr lang="en-US" sz="16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62401" y="6400800"/>
            <a:ext cx="2133600" cy="261610"/>
          </a:xfrm>
        </p:spPr>
        <p:txBody>
          <a:bodyPr>
            <a:spAutoFit/>
          </a:bodyPr>
          <a:lstStyle/>
          <a:p>
            <a:fld id="{28541C59-C23B-45AD-BB79-71D28A97E66F}" type="slidenum">
              <a:rPr lang="en-US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962025"/>
            <a:ext cx="9906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15888" marR="0" lvl="0" indent="-115888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smtClean="0">
              <a:ln>
                <a:noFill/>
              </a:ln>
              <a:solidFill>
                <a:srgbClr val="215477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115888" marR="0" lvl="0" indent="-115888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215477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12750" y="2867025"/>
            <a:ext cx="1898650" cy="83820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/>
          <a:lstStyle/>
          <a:p>
            <a:pPr algn="ctr">
              <a:buNone/>
            </a:pPr>
            <a:r>
              <a:rPr lang="ru-RU" sz="1400" b="1" dirty="0" smtClean="0">
                <a:effectLst/>
                <a:latin typeface="Arial" pitchFamily="34" charset="0"/>
                <a:cs typeface="Arial" pitchFamily="34" charset="0"/>
              </a:rPr>
              <a:t>Банк Национальной Экономики (</a:t>
            </a:r>
            <a:r>
              <a:rPr lang="en-US" sz="1400" b="1" dirty="0" smtClean="0">
                <a:effectLst/>
                <a:latin typeface="Arial" pitchFamily="34" charset="0"/>
                <a:cs typeface="Arial" pitchFamily="34" charset="0"/>
              </a:rPr>
              <a:t>BGK)</a:t>
            </a:r>
            <a:endParaRPr lang="en-US" sz="1400" u="sng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4457700" y="2867025"/>
            <a:ext cx="1816100" cy="83820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598200" y="2971800"/>
            <a:ext cx="1520352" cy="5663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1400" b="1" dirty="0" smtClean="0">
                <a:effectLst/>
                <a:latin typeface="Arial" pitchFamily="34" charset="0"/>
                <a:cs typeface="Arial" pitchFamily="34" charset="0"/>
              </a:rPr>
              <a:t>Коммерческие </a:t>
            </a:r>
          </a:p>
          <a:p>
            <a:pPr algn="ctr">
              <a:buNone/>
            </a:pPr>
            <a:r>
              <a:rPr lang="ru-RU" sz="1400" b="1" dirty="0" smtClean="0">
                <a:effectLst/>
                <a:latin typeface="Arial" pitchFamily="34" charset="0"/>
                <a:cs typeface="Arial" pitchFamily="34" charset="0"/>
              </a:rPr>
              <a:t>банки </a:t>
            </a:r>
            <a:endParaRPr lang="en-US" sz="14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2228850" y="3095625"/>
            <a:ext cx="2228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 rot="10800000">
            <a:off x="2228850" y="3509282"/>
            <a:ext cx="2228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2416637" y="2362201"/>
            <a:ext cx="2362994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4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Рассмотрение заявок; перечисление грантов Фонда</a:t>
            </a:r>
            <a:endParaRPr lang="en-US" sz="1400" dirty="0" smtClean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2598063" y="3559626"/>
            <a:ext cx="1905001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4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Заявки на гранты Фонда (</a:t>
            </a:r>
            <a:r>
              <a:rPr lang="en-US" sz="14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max </a:t>
            </a:r>
            <a:r>
              <a:rPr lang="ru-RU" sz="14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20% от суммы кредита)</a:t>
            </a:r>
            <a:endParaRPr lang="en-US" sz="14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3291330" y="3933825"/>
            <a:ext cx="18473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None/>
            </a:pPr>
            <a:endParaRPr lang="en-US" sz="1400" b="1" dirty="0" smtClean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6073322" y="2547265"/>
            <a:ext cx="1996924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4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Оценка заемщиков; выдача кредитов </a:t>
            </a:r>
            <a:endParaRPr lang="en-US" sz="14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4"/>
          <p:cNvSpPr txBox="1">
            <a:spLocks noChangeArrowheads="1"/>
          </p:cNvSpPr>
          <p:nvPr/>
        </p:nvSpPr>
        <p:spPr>
          <a:xfrm>
            <a:off x="495300" y="326410"/>
            <a:ext cx="8915400" cy="79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15888" marR="0" lvl="0" indent="-115888" algn="ctr" defTabSz="914400" rtl="0" eaLnBrk="1" fontAlgn="base" latinLnBrk="0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effectLst/>
                <a:latin typeface="Arial" pitchFamily="34" charset="0"/>
                <a:cs typeface="Arial" pitchFamily="34" charset="0"/>
              </a:rPr>
              <a:t>Система </a:t>
            </a:r>
            <a:r>
              <a:rPr lang="ru-RU" sz="2000" b="1" dirty="0" smtClean="0">
                <a:effectLst/>
                <a:latin typeface="Arial" pitchFamily="34" charset="0"/>
                <a:cs typeface="Arial" pitchFamily="34" charset="0"/>
              </a:rPr>
              <a:t>финансирования ремонта и модернизации многоквартирных домов в Польше </a:t>
            </a:r>
            <a:endParaRPr lang="en-US" sz="2000" b="1" dirty="0" smtClean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8000999" y="762000"/>
            <a:ext cx="914401" cy="9144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7010400" y="1447800"/>
            <a:ext cx="1143000" cy="3810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7315200" y="1676400"/>
            <a:ext cx="2362200" cy="41910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15888" marR="0" indent="-115888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3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AutoShape 4"/>
          <p:cNvSpPr>
            <a:spLocks noChangeArrowheads="1"/>
          </p:cNvSpPr>
          <p:nvPr/>
        </p:nvSpPr>
        <p:spPr bwMode="auto">
          <a:xfrm>
            <a:off x="7765138" y="2950058"/>
            <a:ext cx="1447800" cy="738554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tIns="274320" bIns="274320" anchor="ctr" anchorCtr="1"/>
          <a:lstStyle/>
          <a:p>
            <a:pPr algn="ctr">
              <a:buNone/>
            </a:pPr>
            <a:r>
              <a:rPr lang="ru-RU" sz="1400" b="1" dirty="0" smtClean="0">
                <a:effectLst/>
                <a:latin typeface="Arial" pitchFamily="34" charset="0"/>
                <a:cs typeface="Arial" pitchFamily="34" charset="0"/>
              </a:rPr>
              <a:t>ТСЖ/ЖСК</a:t>
            </a:r>
            <a:endParaRPr lang="en-US" sz="14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AutoShape 3"/>
          <p:cNvSpPr>
            <a:spLocks noChangeArrowheads="1"/>
          </p:cNvSpPr>
          <p:nvPr/>
        </p:nvSpPr>
        <p:spPr bwMode="auto">
          <a:xfrm>
            <a:off x="412746" y="1190577"/>
            <a:ext cx="1898650" cy="83820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/>
          <a:lstStyle/>
          <a:p>
            <a:pPr algn="ctr">
              <a:buNone/>
            </a:pPr>
            <a:r>
              <a:rPr lang="ru-RU" sz="1400" b="1" dirty="0" err="1" smtClean="0">
                <a:effectLst/>
                <a:latin typeface="Arial" pitchFamily="34" charset="0"/>
                <a:cs typeface="Arial" pitchFamily="34" charset="0"/>
              </a:rPr>
              <a:t>Гос.Фонд</a:t>
            </a:r>
            <a:r>
              <a:rPr lang="ru-RU" sz="1400" b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 smtClean="0">
                <a:effectLst/>
                <a:latin typeface="Arial" pitchFamily="34" charset="0"/>
                <a:cs typeface="Arial" pitchFamily="34" charset="0"/>
              </a:rPr>
              <a:t>энергоэффективности</a:t>
            </a:r>
            <a:r>
              <a:rPr lang="ru-RU" sz="1400" b="1" dirty="0" smtClean="0">
                <a:effectLst/>
                <a:latin typeface="Arial" pitchFamily="34" charset="0"/>
                <a:cs typeface="Arial" pitchFamily="34" charset="0"/>
              </a:rPr>
              <a:t> и реновации</a:t>
            </a:r>
            <a:endParaRPr lang="en-US" sz="1400" u="sng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Line 17"/>
          <p:cNvSpPr>
            <a:spLocks noChangeShapeType="1"/>
          </p:cNvSpPr>
          <p:nvPr/>
        </p:nvSpPr>
        <p:spPr bwMode="auto">
          <a:xfrm rot="5400000">
            <a:off x="890805" y="2476502"/>
            <a:ext cx="859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495303" y="2188034"/>
            <a:ext cx="199692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4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Вознаграждение</a:t>
            </a:r>
            <a:endParaRPr lang="en-US" sz="14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AutoShape 8"/>
          <p:cNvSpPr>
            <a:spLocks noChangeArrowheads="1"/>
          </p:cNvSpPr>
          <p:nvPr/>
        </p:nvSpPr>
        <p:spPr bwMode="auto">
          <a:xfrm>
            <a:off x="7788727" y="1034419"/>
            <a:ext cx="1447800" cy="738554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ru-RU" sz="1400" b="1" dirty="0" smtClean="0">
                <a:effectLst/>
                <a:latin typeface="Arial" pitchFamily="34" charset="0"/>
                <a:cs typeface="Arial" pitchFamily="34" charset="0"/>
              </a:rPr>
              <a:t>Управляющие </a:t>
            </a:r>
          </a:p>
          <a:p>
            <a:pPr algn="ctr">
              <a:buNone/>
            </a:pPr>
            <a:r>
              <a:rPr lang="ru-RU" sz="1400" b="1" dirty="0" smtClean="0">
                <a:effectLst/>
                <a:latin typeface="Arial" pitchFamily="34" charset="0"/>
                <a:cs typeface="Arial" pitchFamily="34" charset="0"/>
              </a:rPr>
              <a:t>компании </a:t>
            </a:r>
            <a:endParaRPr lang="en-US" sz="1400" b="1" dirty="0" smtClean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Line 17"/>
          <p:cNvSpPr>
            <a:spLocks noChangeShapeType="1"/>
          </p:cNvSpPr>
          <p:nvPr/>
        </p:nvSpPr>
        <p:spPr bwMode="auto">
          <a:xfrm rot="5400000" flipV="1">
            <a:off x="7956545" y="2356756"/>
            <a:ext cx="1186546" cy="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Line 16"/>
          <p:cNvSpPr>
            <a:spLocks noChangeShapeType="1"/>
          </p:cNvSpPr>
          <p:nvPr/>
        </p:nvSpPr>
        <p:spPr bwMode="auto">
          <a:xfrm flipV="1">
            <a:off x="6285695" y="3102429"/>
            <a:ext cx="1438627" cy="40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Line 17"/>
          <p:cNvSpPr>
            <a:spLocks noChangeShapeType="1"/>
          </p:cNvSpPr>
          <p:nvPr/>
        </p:nvSpPr>
        <p:spPr bwMode="auto">
          <a:xfrm rot="10800000" flipV="1">
            <a:off x="6297489" y="3505200"/>
            <a:ext cx="1438627" cy="40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5828399" y="3541693"/>
            <a:ext cx="2248801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4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Заявки на </a:t>
            </a:r>
            <a:r>
              <a:rPr lang="ru-RU" sz="14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кредит;            </a:t>
            </a:r>
            <a:r>
              <a:rPr lang="ru-RU" sz="1400" dirty="0" err="1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заявк</a:t>
            </a:r>
            <a:r>
              <a:rPr lang="ru-RU" sz="14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на получение гранта </a:t>
            </a:r>
            <a:r>
              <a:rPr lang="ru-RU" sz="14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Фонда; оплата по кредиту</a:t>
            </a:r>
            <a:endParaRPr lang="en-US" sz="14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 Box 23"/>
          <p:cNvSpPr txBox="1">
            <a:spLocks noChangeArrowheads="1"/>
          </p:cNvSpPr>
          <p:nvPr/>
        </p:nvSpPr>
        <p:spPr bwMode="auto">
          <a:xfrm>
            <a:off x="7535640" y="1785258"/>
            <a:ext cx="1996924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4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Консультации в выборе банка и оформлении заявки на грант</a:t>
            </a:r>
            <a:endParaRPr lang="en-US" sz="14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AutoShape 8"/>
          <p:cNvSpPr>
            <a:spLocks noChangeArrowheads="1"/>
          </p:cNvSpPr>
          <p:nvPr/>
        </p:nvSpPr>
        <p:spPr bwMode="auto">
          <a:xfrm>
            <a:off x="7918449" y="4887961"/>
            <a:ext cx="1447800" cy="738554"/>
          </a:xfrm>
          <a:prstGeom prst="roundRect">
            <a:avLst>
              <a:gd name="adj" fmla="val 16667"/>
            </a:avLst>
          </a:prstGeom>
          <a:solidFill>
            <a:schemeClr val="accent5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None/>
            </a:pPr>
            <a:r>
              <a:rPr lang="ru-RU" sz="1400" b="1" dirty="0" smtClean="0">
                <a:effectLst/>
                <a:latin typeface="Arial" pitchFamily="34" charset="0"/>
                <a:cs typeface="Arial" pitchFamily="34" charset="0"/>
              </a:rPr>
              <a:t>Собственники</a:t>
            </a:r>
            <a:endParaRPr lang="en-US" sz="1400" b="1" dirty="0" smtClean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Line 17"/>
          <p:cNvSpPr>
            <a:spLocks noChangeShapeType="1"/>
          </p:cNvSpPr>
          <p:nvPr/>
        </p:nvSpPr>
        <p:spPr bwMode="auto">
          <a:xfrm rot="16200000" flipV="1">
            <a:off x="7980131" y="4283528"/>
            <a:ext cx="1186546" cy="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 Box 23"/>
          <p:cNvSpPr txBox="1">
            <a:spLocks noChangeArrowheads="1"/>
          </p:cNvSpPr>
          <p:nvPr/>
        </p:nvSpPr>
        <p:spPr bwMode="auto">
          <a:xfrm>
            <a:off x="7582810" y="4180119"/>
            <a:ext cx="2122712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4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Решение о ремонте; </a:t>
            </a:r>
            <a:r>
              <a:rPr lang="ru-RU" sz="14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платежи </a:t>
            </a:r>
            <a:r>
              <a:rPr lang="ru-RU" sz="14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в фонд ремонта дома</a:t>
            </a:r>
            <a:endParaRPr lang="en-US" sz="14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6331" y="4581739"/>
            <a:ext cx="6345469" cy="151426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400" b="1" dirty="0" smtClean="0">
                <a:effectLst/>
                <a:latin typeface="Arial" pitchFamily="34" charset="0"/>
                <a:cs typeface="Arial" pitchFamily="34" charset="0"/>
              </a:rPr>
              <a:t>Фонд </a:t>
            </a:r>
            <a:r>
              <a:rPr lang="ru-RU" sz="1400" b="1" dirty="0" err="1" smtClean="0">
                <a:effectLst/>
                <a:latin typeface="Arial" pitchFamily="34" charset="0"/>
                <a:cs typeface="Arial" pitchFamily="34" charset="0"/>
              </a:rPr>
              <a:t>энергоэффективности</a:t>
            </a:r>
            <a:r>
              <a:rPr lang="ru-RU" sz="1400" b="1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и реновации создан в 1998 г. 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С его помощью </a:t>
            </a: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были удовлетворены </a:t>
            </a: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24 тысячи заявок на $400 млн.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Гранты Фонда способствовали привлечению инвестиций в размере $2.3 млрд. 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Эта сумма инвестиций позволила снизить </a:t>
            </a:r>
            <a:r>
              <a:rPr lang="ru-RU" sz="1400" dirty="0" err="1" smtClean="0">
                <a:effectLst/>
                <a:latin typeface="Arial" pitchFamily="34" charset="0"/>
                <a:cs typeface="Arial" pitchFamily="34" charset="0"/>
              </a:rPr>
              <a:t>энергозатраты</a:t>
            </a:r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 на $200 млн. в многоквартирном секторе Польши. </a:t>
            </a:r>
            <a:endParaRPr lang="en-US" sz="14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AutoShape 3"/>
          <p:cNvSpPr>
            <a:spLocks noChangeArrowheads="1"/>
          </p:cNvSpPr>
          <p:nvPr/>
        </p:nvSpPr>
        <p:spPr bwMode="auto">
          <a:xfrm>
            <a:off x="3810000" y="1219200"/>
            <a:ext cx="1898650" cy="83820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/>
          <a:lstStyle/>
          <a:p>
            <a:pPr algn="ctr">
              <a:buNone/>
            </a:pPr>
            <a:r>
              <a:rPr lang="ru-RU" sz="1400" b="1" dirty="0" err="1" smtClean="0">
                <a:effectLst/>
                <a:latin typeface="Arial" pitchFamily="34" charset="0"/>
                <a:cs typeface="Arial" pitchFamily="34" charset="0"/>
              </a:rPr>
              <a:t>Гос.бюджет</a:t>
            </a:r>
            <a:endParaRPr lang="en-US" sz="1400" u="sng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Line 17"/>
          <p:cNvSpPr>
            <a:spLocks noChangeShapeType="1"/>
          </p:cNvSpPr>
          <p:nvPr/>
        </p:nvSpPr>
        <p:spPr bwMode="auto">
          <a:xfrm rot="10800000" flipV="1">
            <a:off x="2286000" y="1596118"/>
            <a:ext cx="1438627" cy="40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 Box 18"/>
          <p:cNvSpPr txBox="1">
            <a:spLocks noChangeArrowheads="1"/>
          </p:cNvSpPr>
          <p:nvPr/>
        </p:nvSpPr>
        <p:spPr bwMode="auto">
          <a:xfrm>
            <a:off x="1981200" y="1066800"/>
            <a:ext cx="2362994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4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Выделение             средств</a:t>
            </a:r>
            <a:endParaRPr lang="en-US" sz="1400" dirty="0" smtClean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490528"/>
            <a:ext cx="8420100" cy="563562"/>
          </a:xfrm>
        </p:spPr>
        <p:txBody>
          <a:bodyPr/>
          <a:lstStyle/>
          <a:p>
            <a:r>
              <a:rPr lang="ru-RU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Пример Словакии:</a:t>
            </a:r>
            <a:endParaRPr lang="en-US" sz="2000" kern="12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34884" y="6435725"/>
            <a:ext cx="2041393" cy="261610"/>
          </a:xfrm>
        </p:spPr>
        <p:txBody>
          <a:bodyPr>
            <a:spAutoFit/>
          </a:bodyPr>
          <a:lstStyle/>
          <a:p>
            <a:pPr algn="ctr"/>
            <a:fld id="{018118D2-0F8D-4602-A0D7-B1F86CBE2ABE}" type="slidenum">
              <a:rPr lang="en-US" sz="1100" smtClean="0">
                <a:solidFill>
                  <a:srgbClr val="FFFFF7"/>
                </a:solidFill>
                <a:effectLst/>
                <a:latin typeface="Arial" pitchFamily="34" charset="0"/>
                <a:cs typeface="Arial" pitchFamily="34" charset="0"/>
              </a:rPr>
              <a:pPr algn="ctr"/>
              <a:t>7</a:t>
            </a:fld>
            <a:endParaRPr lang="en-US" sz="1100" dirty="0">
              <a:solidFill>
                <a:srgbClr val="FFFFF7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2765" y="1663700"/>
            <a:ext cx="8347869" cy="282538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Банки предлагают разнообразные кредитные продукты для </a:t>
            </a: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объединений собственников жилья</a:t>
            </a: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на модернизацию многоквартирных домов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Обеспечением по кредиту являются регулярные платежи в фонд ремонта дома, неснижаемый остаток средств на счете в банке, гарантии Государственного банка гарантий и развития. 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Срок кредита: до 20 лет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 smtClean="0">
                <a:effectLst/>
                <a:latin typeface="Arial" pitchFamily="34" charset="0"/>
                <a:cs typeface="Arial" pitchFamily="34" charset="0"/>
              </a:rPr>
              <a:t>Процентная ставка: ~5-10% годовых</a:t>
            </a:r>
            <a:endParaRPr lang="en-US" sz="16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62400" y="6400800"/>
            <a:ext cx="2133600" cy="261610"/>
          </a:xfrm>
        </p:spPr>
        <p:txBody>
          <a:bodyPr>
            <a:spAutoFit/>
          </a:bodyPr>
          <a:lstStyle/>
          <a:p>
            <a:fld id="{28541C59-C23B-45AD-BB79-71D28A97E66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742950" y="871538"/>
            <a:ext cx="84201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15477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СПАСИБО </a:t>
            </a:r>
            <a:r>
              <a:rPr lang="ru-RU" sz="2800" b="1" noProof="0" dirty="0" smtClean="0">
                <a:solidFill>
                  <a:srgbClr val="215477"/>
                </a:solidFill>
                <a:effectLst/>
                <a:latin typeface="Arial" pitchFamily="34" charset="0"/>
                <a:cs typeface="Arial" pitchFamily="34" charset="0"/>
              </a:rPr>
              <a:t>ЗА ВНИМАНИЕ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215477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00200" y="1752600"/>
            <a:ext cx="8001000" cy="299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215477"/>
                </a:solidFill>
                <a:effectLst/>
                <a:latin typeface="Arial" pitchFamily="34" charset="0"/>
                <a:cs typeface="Arial" pitchFamily="34" charset="0"/>
              </a:rPr>
              <a:t>Катерина ЛЕВИТАНСКАЯ</a:t>
            </a:r>
            <a:endParaRPr lang="en-US" b="1" dirty="0" smtClean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Консультационные программы IFC в Европе и Центральной Азии </a:t>
            </a:r>
          </a:p>
          <a:p>
            <a:r>
              <a:rPr lang="ru-RU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Международная финансовая корпорация </a:t>
            </a:r>
            <a:r>
              <a:rPr lang="en-US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(IFC)</a:t>
            </a:r>
          </a:p>
          <a:p>
            <a:r>
              <a:rPr lang="ru-RU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Телефон</a:t>
            </a:r>
            <a:r>
              <a:rPr lang="en-US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: +7 495 411 7555</a:t>
            </a:r>
          </a:p>
          <a:p>
            <a:r>
              <a:rPr lang="ru-RU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Электронная: почта</a:t>
            </a:r>
            <a:r>
              <a:rPr lang="en-US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Klevitanskaya@ifc.org</a:t>
            </a:r>
          </a:p>
          <a:p>
            <a:pPr algn="ctr">
              <a:buFontTx/>
              <a:buNone/>
            </a:pPr>
            <a:endParaRPr lang="en-US" sz="2400" dirty="0" smtClean="0">
              <a:effectLst/>
              <a:latin typeface="Arial" pitchFamily="34" charset="0"/>
              <a:cs typeface="Arial" pitchFamily="34" charset="0"/>
            </a:endParaRPr>
          </a:p>
          <a:p>
            <a:pPr algn="ctr">
              <a:buFontTx/>
              <a:buNone/>
            </a:pPr>
            <a:endParaRPr lang="en-US" dirty="0" smtClean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4400" y="5410200"/>
            <a:ext cx="7772400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66CC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http://www.ifc.org/ifcext/eca.nsf/Content/RussiaProjectRREE</a:t>
            </a:r>
            <a:endParaRPr lang="en-US" sz="1400" dirty="0" smtClean="0">
              <a:solidFill>
                <a:srgbClr val="0066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 smtClean="0">
                <a:effectLst/>
                <a:latin typeface="Arial" pitchFamily="34" charset="0"/>
                <a:cs typeface="Arial" pitchFamily="34" charset="0"/>
              </a:rPr>
              <a:t>121069, Россия, г. Москва, ул. Большая Молчановка, 36, стр. 1</a:t>
            </a:r>
            <a:endParaRPr lang="en-US" sz="1400" dirty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4A5C.tmp">
  <a:themeElements>
    <a:clrScheme name="Default Design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10879225</TotalTime>
  <Pages>83</Pages>
  <Words>576</Words>
  <Application>Microsoft Office PowerPoint</Application>
  <PresentationFormat>A4 Paper (210x297 mm)</PresentationFormat>
  <Paragraphs>85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ppt4A5C.tmp</vt:lpstr>
      <vt:lpstr>1_Custom Design</vt:lpstr>
      <vt:lpstr>Default Design</vt:lpstr>
      <vt:lpstr>Custom Design</vt:lpstr>
      <vt:lpstr>Slide 1</vt:lpstr>
      <vt:lpstr>Ключевые элементы системы финансирования ремонтов и модернизации многоквартирных домов:</vt:lpstr>
      <vt:lpstr>Государство создает необходимые условия для  участия собственников  жилья и коммерческих банков в финансировании ремонта и модернизации жилья  </vt:lpstr>
      <vt:lpstr>Кредиты коммерческих банков являются важным источником финансирования ремонта и модернизации                  многоквартирных домов </vt:lpstr>
      <vt:lpstr>Пример Польши:</vt:lpstr>
      <vt:lpstr>Slide 6</vt:lpstr>
      <vt:lpstr>Пример Словакии: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 conference</dc:title>
  <dc:subject>IFC Corporate Slides</dc:subject>
  <dc:creator>Dasek</dc:creator>
  <cp:keywords>Slides</cp:keywords>
  <dc:description>Please direct your questions to Vincent Yehmoh in IFC Corporate Relations at 202-473-3397</dc:description>
  <cp:lastModifiedBy>KLevitanskaya</cp:lastModifiedBy>
  <cp:revision>2792</cp:revision>
  <cp:lastPrinted>2000-10-05T20:32:23Z</cp:lastPrinted>
  <dcterms:created xsi:type="dcterms:W3CDTF">1997-08-11T11:30:56Z</dcterms:created>
  <dcterms:modified xsi:type="dcterms:W3CDTF">2012-11-21T20:15:14Z</dcterms:modified>
</cp:coreProperties>
</file>