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58" r:id="rId2"/>
    <p:sldId id="360" r:id="rId3"/>
    <p:sldId id="361" r:id="rId4"/>
    <p:sldId id="362" r:id="rId5"/>
    <p:sldId id="363" r:id="rId6"/>
    <p:sldId id="366" r:id="rId7"/>
    <p:sldId id="370" r:id="rId8"/>
    <p:sldId id="367" r:id="rId9"/>
    <p:sldId id="368" r:id="rId10"/>
    <p:sldId id="369" r:id="rId11"/>
    <p:sldId id="371" r:id="rId12"/>
    <p:sldId id="375" r:id="rId13"/>
    <p:sldId id="372" r:id="rId14"/>
    <p:sldId id="373" r:id="rId15"/>
    <p:sldId id="374" r:id="rId16"/>
    <p:sldId id="376" r:id="rId17"/>
    <p:sldId id="377" r:id="rId18"/>
    <p:sldId id="378" r:id="rId19"/>
    <p:sldId id="379" r:id="rId20"/>
    <p:sldId id="380" r:id="rId21"/>
    <p:sldId id="385" r:id="rId22"/>
    <p:sldId id="381" r:id="rId23"/>
    <p:sldId id="382" r:id="rId24"/>
    <p:sldId id="383" r:id="rId25"/>
    <p:sldId id="384" r:id="rId26"/>
    <p:sldId id="29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Мишин А.Н./ГАММА-ЦЕНТР" initials="М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F5379"/>
    <a:srgbClr val="FF3399"/>
    <a:srgbClr val="663300"/>
    <a:srgbClr val="006699"/>
    <a:srgbClr val="009999"/>
    <a:srgbClr val="CC0066"/>
    <a:srgbClr val="CC6600"/>
    <a:srgbClr val="FF5050"/>
    <a:srgbClr val="FF66CC"/>
    <a:srgbClr val="FF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45" autoAdjust="0"/>
    <p:restoredTop sz="94046" autoAdjust="0"/>
  </p:normalViewPr>
  <p:slideViewPr>
    <p:cSldViewPr>
      <p:cViewPr varScale="1">
        <p:scale>
          <a:sx n="81" d="100"/>
          <a:sy n="81" d="100"/>
        </p:scale>
        <p:origin x="-104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31933C-5041-4934-A61F-1F9AD74DE128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858932-E4A7-4722-A874-33665FD206BB}">
      <dgm:prSet phldrT="[Текст]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r>
            <a:rPr lang="ru-RU" dirty="0" smtClean="0"/>
            <a:t>Управление устройствами по каналу </a:t>
          </a:r>
          <a:r>
            <a:rPr lang="en-US" dirty="0" smtClean="0"/>
            <a:t>TCP/IP</a:t>
          </a:r>
          <a:endParaRPr lang="ru-RU" dirty="0"/>
        </a:p>
      </dgm:t>
    </dgm:pt>
    <dgm:pt modelId="{D9918ED9-8AD1-4452-A89A-60F846099803}" type="parTrans" cxnId="{8F36761A-02FD-46AF-A2DA-A2C5A1963C18}">
      <dgm:prSet/>
      <dgm:spPr/>
      <dgm:t>
        <a:bodyPr/>
        <a:lstStyle/>
        <a:p>
          <a:endParaRPr lang="ru-RU"/>
        </a:p>
      </dgm:t>
    </dgm:pt>
    <dgm:pt modelId="{E347C17C-C919-4362-B099-C2582FC72C9F}" type="sibTrans" cxnId="{8F36761A-02FD-46AF-A2DA-A2C5A1963C18}">
      <dgm:prSet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5D883A77-5EEC-4EF6-A709-4E8D2DCF1A83}">
      <dgm:prSet phldrT="[Текст]"/>
      <dgm:spPr>
        <a:solidFill>
          <a:srgbClr val="FF3399"/>
        </a:solidFill>
        <a:ln>
          <a:solidFill>
            <a:srgbClr val="FF3399"/>
          </a:solidFill>
        </a:ln>
      </dgm:spPr>
      <dgm:t>
        <a:bodyPr/>
        <a:lstStyle/>
        <a:p>
          <a:r>
            <a:rPr lang="ru-RU" dirty="0" smtClean="0"/>
            <a:t>Финансовый учет денежных средств</a:t>
          </a:r>
          <a:endParaRPr lang="ru-RU" dirty="0"/>
        </a:p>
      </dgm:t>
    </dgm:pt>
    <dgm:pt modelId="{7132EC85-A222-4659-BC92-3B5CABA2EBF9}" type="parTrans" cxnId="{08F837EB-997B-495A-8722-AABDA9E0B695}">
      <dgm:prSet/>
      <dgm:spPr/>
      <dgm:t>
        <a:bodyPr/>
        <a:lstStyle/>
        <a:p>
          <a:endParaRPr lang="ru-RU"/>
        </a:p>
      </dgm:t>
    </dgm:pt>
    <dgm:pt modelId="{BFB2998C-943A-4983-9903-5EF6006610C9}" type="sibTrans" cxnId="{08F837EB-997B-495A-8722-AABDA9E0B695}">
      <dgm:prSet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B1E2A71B-4506-4A2F-A467-5CD62FBEFEB6}">
      <dgm:prSet phldrT="[Текст]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r>
            <a:rPr lang="ru-RU" dirty="0" smtClean="0"/>
            <a:t>Финансовый и технический мониторинг</a:t>
          </a:r>
          <a:endParaRPr lang="ru-RU" dirty="0"/>
        </a:p>
      </dgm:t>
    </dgm:pt>
    <dgm:pt modelId="{B834EC0D-7830-4CE5-8550-9A837A35138F}" type="parTrans" cxnId="{EFE5A963-81BF-4DB6-8C98-9B9E147ECDF6}">
      <dgm:prSet/>
      <dgm:spPr/>
      <dgm:t>
        <a:bodyPr/>
        <a:lstStyle/>
        <a:p>
          <a:endParaRPr lang="ru-RU"/>
        </a:p>
      </dgm:t>
    </dgm:pt>
    <dgm:pt modelId="{7DAF839D-C915-4D26-BA9B-BA783DDDA5F7}" type="sibTrans" cxnId="{EFE5A963-81BF-4DB6-8C98-9B9E147ECDF6}">
      <dgm:prSet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1B4D88DE-F994-4EC6-AA40-5B70B4719749}">
      <dgm:prSet phldrT="[Текст]"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r>
            <a:rPr lang="ru-RU" dirty="0" smtClean="0"/>
            <a:t>Интеграция с АБС банка</a:t>
          </a:r>
          <a:endParaRPr lang="ru-RU" dirty="0"/>
        </a:p>
      </dgm:t>
    </dgm:pt>
    <dgm:pt modelId="{6FFD9A04-CED7-40F9-A919-4B429B5D9C48}" type="sibTrans" cxnId="{91B1CBF0-3AEA-41FB-BB6F-D94E0AFDF281}">
      <dgm:prSet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2775767F-02B3-4F60-83B1-E93E7D893EE9}" type="parTrans" cxnId="{91B1CBF0-3AEA-41FB-BB6F-D94E0AFDF281}">
      <dgm:prSet/>
      <dgm:spPr/>
      <dgm:t>
        <a:bodyPr/>
        <a:lstStyle/>
        <a:p>
          <a:endParaRPr lang="ru-RU"/>
        </a:p>
      </dgm:t>
    </dgm:pt>
    <dgm:pt modelId="{CEE9B396-3DE5-4B7A-8E84-160A64E47D36}">
      <dgm:prSet phldrT="[Текст]" custT="1"/>
      <dgm:spPr>
        <a:solidFill>
          <a:srgbClr val="3F5379"/>
        </a:solidFill>
        <a:ln>
          <a:solidFill>
            <a:srgbClr val="3F5379"/>
          </a:solidFill>
        </a:ln>
      </dgm:spPr>
      <dgm:t>
        <a:bodyPr/>
        <a:lstStyle/>
        <a:p>
          <a:r>
            <a:rPr lang="ru-RU" sz="1300" dirty="0" smtClean="0"/>
            <a:t>Мульти</a:t>
          </a:r>
        </a:p>
        <a:p>
          <a:r>
            <a:rPr lang="ru-RU" sz="1300" dirty="0" smtClean="0"/>
            <a:t>вендорность</a:t>
          </a:r>
          <a:endParaRPr lang="ru-RU" sz="1300" dirty="0"/>
        </a:p>
      </dgm:t>
    </dgm:pt>
    <dgm:pt modelId="{1B09F410-E618-4B33-9A85-355D15E5F330}" type="sibTrans" cxnId="{F75D3614-353C-42BB-936F-30EF3119D28D}">
      <dgm:prSet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8A2699FD-72C7-4AA7-885C-E1F8B2C3C303}" type="parTrans" cxnId="{F75D3614-353C-42BB-936F-30EF3119D28D}">
      <dgm:prSet/>
      <dgm:spPr/>
      <dgm:t>
        <a:bodyPr/>
        <a:lstStyle/>
        <a:p>
          <a:endParaRPr lang="ru-RU"/>
        </a:p>
      </dgm:t>
    </dgm:pt>
    <dgm:pt modelId="{6C570614-3186-4F5B-ACAE-4CC0AC6DC2EF}">
      <dgm:prSet phldrT="[Текст]"/>
      <dgm:spPr>
        <a:solidFill>
          <a:schemeClr val="accent3">
            <a:lumMod val="5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dirty="0" smtClean="0"/>
            <a:t>Клиент-серверная архитектура</a:t>
          </a:r>
          <a:endParaRPr lang="ru-RU" dirty="0"/>
        </a:p>
      </dgm:t>
    </dgm:pt>
    <dgm:pt modelId="{DDFC8A6B-114F-433B-BEC4-068DAB33E13C}" type="parTrans" cxnId="{C86F6573-F2F5-473B-95BE-1A8B532D3927}">
      <dgm:prSet/>
      <dgm:spPr/>
      <dgm:t>
        <a:bodyPr/>
        <a:lstStyle/>
        <a:p>
          <a:endParaRPr lang="ru-RU"/>
        </a:p>
      </dgm:t>
    </dgm:pt>
    <dgm:pt modelId="{22FA9141-CD84-4F6D-95D0-B98036FDF48D}" type="sibTrans" cxnId="{C86F6573-F2F5-473B-95BE-1A8B532D3927}">
      <dgm:prSet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A1D60F7B-C76C-44BD-8A33-58995C77BF13}" type="pres">
      <dgm:prSet presAssocID="{EB31933C-5041-4934-A61F-1F9AD74DE12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6CE47F-762C-4F9D-85BA-9C5C38A3A334}" type="pres">
      <dgm:prSet presAssocID="{CEE9B396-3DE5-4B7A-8E84-160A64E47D3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F2B72E-1E7F-4B38-8131-25DFC19C2C70}" type="pres">
      <dgm:prSet presAssocID="{1B09F410-E618-4B33-9A85-355D15E5F330}" presName="sibTrans" presStyleLbl="sibTrans2D1" presStyleIdx="0" presStyleCnt="6"/>
      <dgm:spPr/>
      <dgm:t>
        <a:bodyPr/>
        <a:lstStyle/>
        <a:p>
          <a:endParaRPr lang="ru-RU"/>
        </a:p>
      </dgm:t>
    </dgm:pt>
    <dgm:pt modelId="{19FDF885-2EC1-480D-94F7-03F532F0F0AD}" type="pres">
      <dgm:prSet presAssocID="{1B09F410-E618-4B33-9A85-355D15E5F330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1B73BB0D-2B6D-463A-ACC6-BC3CFBB23322}" type="pres">
      <dgm:prSet presAssocID="{CB858932-E4A7-4722-A874-33665FD206B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F1CD5C-5179-49A2-AD03-BC8EA30EBFB1}" type="pres">
      <dgm:prSet presAssocID="{E347C17C-C919-4362-B099-C2582FC72C9F}" presName="sibTrans" presStyleLbl="sibTrans2D1" presStyleIdx="1" presStyleCnt="6"/>
      <dgm:spPr/>
      <dgm:t>
        <a:bodyPr/>
        <a:lstStyle/>
        <a:p>
          <a:endParaRPr lang="ru-RU"/>
        </a:p>
      </dgm:t>
    </dgm:pt>
    <dgm:pt modelId="{84A593B8-4F6C-4DEF-82D8-54BE0999E17B}" type="pres">
      <dgm:prSet presAssocID="{E347C17C-C919-4362-B099-C2582FC72C9F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935C762D-CB74-45C0-8C14-989709F9A503}" type="pres">
      <dgm:prSet presAssocID="{5D883A77-5EEC-4EF6-A709-4E8D2DCF1A8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57B28B-7799-4922-8052-02E730B9B5BD}" type="pres">
      <dgm:prSet presAssocID="{BFB2998C-943A-4983-9903-5EF6006610C9}" presName="sibTrans" presStyleLbl="sibTrans2D1" presStyleIdx="2" presStyleCnt="6"/>
      <dgm:spPr/>
      <dgm:t>
        <a:bodyPr/>
        <a:lstStyle/>
        <a:p>
          <a:endParaRPr lang="ru-RU"/>
        </a:p>
      </dgm:t>
    </dgm:pt>
    <dgm:pt modelId="{7F1B0EA7-4D8D-4117-8D60-D4F0780F7D49}" type="pres">
      <dgm:prSet presAssocID="{BFB2998C-943A-4983-9903-5EF6006610C9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6B2C9E26-28BC-40CE-BE4D-3B517E21CD72}" type="pres">
      <dgm:prSet presAssocID="{B1E2A71B-4506-4A2F-A467-5CD62FBEFEB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5A2AD4-A4EC-4CCB-A216-0B9324C91503}" type="pres">
      <dgm:prSet presAssocID="{7DAF839D-C915-4D26-BA9B-BA783DDDA5F7}" presName="sibTrans" presStyleLbl="sibTrans2D1" presStyleIdx="3" presStyleCnt="6"/>
      <dgm:spPr/>
      <dgm:t>
        <a:bodyPr/>
        <a:lstStyle/>
        <a:p>
          <a:endParaRPr lang="ru-RU"/>
        </a:p>
      </dgm:t>
    </dgm:pt>
    <dgm:pt modelId="{04FA5C5F-6B00-4D6D-8733-A0F047E65EAC}" type="pres">
      <dgm:prSet presAssocID="{7DAF839D-C915-4D26-BA9B-BA783DDDA5F7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D60633C3-9CAA-4DEA-B235-548C68F0458B}" type="pres">
      <dgm:prSet presAssocID="{1B4D88DE-F994-4EC6-AA40-5B70B471974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8097F1-01F5-485C-8429-8A0AE7E2DC58}" type="pres">
      <dgm:prSet presAssocID="{6FFD9A04-CED7-40F9-A919-4B429B5D9C48}" presName="sibTrans" presStyleLbl="sibTrans2D1" presStyleIdx="4" presStyleCnt="6"/>
      <dgm:spPr/>
      <dgm:t>
        <a:bodyPr/>
        <a:lstStyle/>
        <a:p>
          <a:endParaRPr lang="ru-RU"/>
        </a:p>
      </dgm:t>
    </dgm:pt>
    <dgm:pt modelId="{FDBFAD92-6A81-4B0D-AFF5-E0B8A56766D7}" type="pres">
      <dgm:prSet presAssocID="{6FFD9A04-CED7-40F9-A919-4B429B5D9C48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843C1D7D-6398-4F3B-A8B9-E2101934B448}" type="pres">
      <dgm:prSet presAssocID="{6C570614-3186-4F5B-ACAE-4CC0AC6DC2E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629534-05F2-4916-B548-4610374E1155}" type="pres">
      <dgm:prSet presAssocID="{22FA9141-CD84-4F6D-95D0-B98036FDF48D}" presName="sibTrans" presStyleLbl="sibTrans2D1" presStyleIdx="5" presStyleCnt="6"/>
      <dgm:spPr/>
      <dgm:t>
        <a:bodyPr/>
        <a:lstStyle/>
        <a:p>
          <a:endParaRPr lang="ru-RU"/>
        </a:p>
      </dgm:t>
    </dgm:pt>
    <dgm:pt modelId="{09F5A3DF-EA50-4F5C-AB1F-841BD4D839EB}" type="pres">
      <dgm:prSet presAssocID="{22FA9141-CD84-4F6D-95D0-B98036FDF48D}" presName="connectorText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27579771-BA0B-4E71-A8A7-891DA557F6A8}" type="presOf" srcId="{BFB2998C-943A-4983-9903-5EF6006610C9}" destId="{7F1B0EA7-4D8D-4117-8D60-D4F0780F7D49}" srcOrd="1" destOrd="0" presId="urn:microsoft.com/office/officeart/2005/8/layout/cycle2"/>
    <dgm:cxn modelId="{32E83DE3-99C0-4432-AF29-AB0A061BFA71}" type="presOf" srcId="{CB858932-E4A7-4722-A874-33665FD206BB}" destId="{1B73BB0D-2B6D-463A-ACC6-BC3CFBB23322}" srcOrd="0" destOrd="0" presId="urn:microsoft.com/office/officeart/2005/8/layout/cycle2"/>
    <dgm:cxn modelId="{C7E87947-E4E5-4A1F-9A62-C89F1A34143D}" type="presOf" srcId="{1B4D88DE-F994-4EC6-AA40-5B70B4719749}" destId="{D60633C3-9CAA-4DEA-B235-548C68F0458B}" srcOrd="0" destOrd="0" presId="urn:microsoft.com/office/officeart/2005/8/layout/cycle2"/>
    <dgm:cxn modelId="{E23E3E2D-BF12-48FC-8DD2-438A9BB46BEF}" type="presOf" srcId="{B1E2A71B-4506-4A2F-A467-5CD62FBEFEB6}" destId="{6B2C9E26-28BC-40CE-BE4D-3B517E21CD72}" srcOrd="0" destOrd="0" presId="urn:microsoft.com/office/officeart/2005/8/layout/cycle2"/>
    <dgm:cxn modelId="{EFE5A963-81BF-4DB6-8C98-9B9E147ECDF6}" srcId="{EB31933C-5041-4934-A61F-1F9AD74DE128}" destId="{B1E2A71B-4506-4A2F-A467-5CD62FBEFEB6}" srcOrd="3" destOrd="0" parTransId="{B834EC0D-7830-4CE5-8550-9A837A35138F}" sibTransId="{7DAF839D-C915-4D26-BA9B-BA783DDDA5F7}"/>
    <dgm:cxn modelId="{82738C7C-665D-4A07-B25E-B76CD42FA0BB}" type="presOf" srcId="{6FFD9A04-CED7-40F9-A919-4B429B5D9C48}" destId="{358097F1-01F5-485C-8429-8A0AE7E2DC58}" srcOrd="0" destOrd="0" presId="urn:microsoft.com/office/officeart/2005/8/layout/cycle2"/>
    <dgm:cxn modelId="{C86F6573-F2F5-473B-95BE-1A8B532D3927}" srcId="{EB31933C-5041-4934-A61F-1F9AD74DE128}" destId="{6C570614-3186-4F5B-ACAE-4CC0AC6DC2EF}" srcOrd="5" destOrd="0" parTransId="{DDFC8A6B-114F-433B-BEC4-068DAB33E13C}" sibTransId="{22FA9141-CD84-4F6D-95D0-B98036FDF48D}"/>
    <dgm:cxn modelId="{8F36761A-02FD-46AF-A2DA-A2C5A1963C18}" srcId="{EB31933C-5041-4934-A61F-1F9AD74DE128}" destId="{CB858932-E4A7-4722-A874-33665FD206BB}" srcOrd="1" destOrd="0" parTransId="{D9918ED9-8AD1-4452-A89A-60F846099803}" sibTransId="{E347C17C-C919-4362-B099-C2582FC72C9F}"/>
    <dgm:cxn modelId="{E1ACDBD4-A4F9-4497-9CF4-08C2C53A5BBF}" type="presOf" srcId="{1B09F410-E618-4B33-9A85-355D15E5F330}" destId="{FCF2B72E-1E7F-4B38-8131-25DFC19C2C70}" srcOrd="0" destOrd="0" presId="urn:microsoft.com/office/officeart/2005/8/layout/cycle2"/>
    <dgm:cxn modelId="{EA7B570D-C9EA-493A-9342-1183A71D69B8}" type="presOf" srcId="{EB31933C-5041-4934-A61F-1F9AD74DE128}" destId="{A1D60F7B-C76C-44BD-8A33-58995C77BF13}" srcOrd="0" destOrd="0" presId="urn:microsoft.com/office/officeart/2005/8/layout/cycle2"/>
    <dgm:cxn modelId="{4B71BD6C-04D7-4421-AFB2-B5C2C871C375}" type="presOf" srcId="{BFB2998C-943A-4983-9903-5EF6006610C9}" destId="{FC57B28B-7799-4922-8052-02E730B9B5BD}" srcOrd="0" destOrd="0" presId="urn:microsoft.com/office/officeart/2005/8/layout/cycle2"/>
    <dgm:cxn modelId="{EB50BD29-8FDC-4C6F-B9FB-A71C9BCC3DDA}" type="presOf" srcId="{6C570614-3186-4F5B-ACAE-4CC0AC6DC2EF}" destId="{843C1D7D-6398-4F3B-A8B9-E2101934B448}" srcOrd="0" destOrd="0" presId="urn:microsoft.com/office/officeart/2005/8/layout/cycle2"/>
    <dgm:cxn modelId="{C8AA1A98-360E-4EAB-B80C-C9582CBEAE93}" type="presOf" srcId="{7DAF839D-C915-4D26-BA9B-BA783DDDA5F7}" destId="{04FA5C5F-6B00-4D6D-8733-A0F047E65EAC}" srcOrd="1" destOrd="0" presId="urn:microsoft.com/office/officeart/2005/8/layout/cycle2"/>
    <dgm:cxn modelId="{AC45002F-2A3C-4784-8A9C-535599E1B5E6}" type="presOf" srcId="{6FFD9A04-CED7-40F9-A919-4B429B5D9C48}" destId="{FDBFAD92-6A81-4B0D-AFF5-E0B8A56766D7}" srcOrd="1" destOrd="0" presId="urn:microsoft.com/office/officeart/2005/8/layout/cycle2"/>
    <dgm:cxn modelId="{F75D3614-353C-42BB-936F-30EF3119D28D}" srcId="{EB31933C-5041-4934-A61F-1F9AD74DE128}" destId="{CEE9B396-3DE5-4B7A-8E84-160A64E47D36}" srcOrd="0" destOrd="0" parTransId="{8A2699FD-72C7-4AA7-885C-E1F8B2C3C303}" sibTransId="{1B09F410-E618-4B33-9A85-355D15E5F330}"/>
    <dgm:cxn modelId="{D91B1A08-CAAE-4929-8233-12C9F25E0C49}" type="presOf" srcId="{E347C17C-C919-4362-B099-C2582FC72C9F}" destId="{A5F1CD5C-5179-49A2-AD03-BC8EA30EBFB1}" srcOrd="0" destOrd="0" presId="urn:microsoft.com/office/officeart/2005/8/layout/cycle2"/>
    <dgm:cxn modelId="{08F837EB-997B-495A-8722-AABDA9E0B695}" srcId="{EB31933C-5041-4934-A61F-1F9AD74DE128}" destId="{5D883A77-5EEC-4EF6-A709-4E8D2DCF1A83}" srcOrd="2" destOrd="0" parTransId="{7132EC85-A222-4659-BC92-3B5CABA2EBF9}" sibTransId="{BFB2998C-943A-4983-9903-5EF6006610C9}"/>
    <dgm:cxn modelId="{541533C0-AB84-4E85-ACC2-272C74F433FD}" type="presOf" srcId="{1B09F410-E618-4B33-9A85-355D15E5F330}" destId="{19FDF885-2EC1-480D-94F7-03F532F0F0AD}" srcOrd="1" destOrd="0" presId="urn:microsoft.com/office/officeart/2005/8/layout/cycle2"/>
    <dgm:cxn modelId="{281D2746-FF07-40E6-B5EC-5F0981821764}" type="presOf" srcId="{E347C17C-C919-4362-B099-C2582FC72C9F}" destId="{84A593B8-4F6C-4DEF-82D8-54BE0999E17B}" srcOrd="1" destOrd="0" presId="urn:microsoft.com/office/officeart/2005/8/layout/cycle2"/>
    <dgm:cxn modelId="{F320769F-1127-4723-B37E-53F58A20CCB8}" type="presOf" srcId="{7DAF839D-C915-4D26-BA9B-BA783DDDA5F7}" destId="{1E5A2AD4-A4EC-4CCB-A216-0B9324C91503}" srcOrd="0" destOrd="0" presId="urn:microsoft.com/office/officeart/2005/8/layout/cycle2"/>
    <dgm:cxn modelId="{D760D121-1401-4287-AF01-78EACD398C9C}" type="presOf" srcId="{22FA9141-CD84-4F6D-95D0-B98036FDF48D}" destId="{27629534-05F2-4916-B548-4610374E1155}" srcOrd="0" destOrd="0" presId="urn:microsoft.com/office/officeart/2005/8/layout/cycle2"/>
    <dgm:cxn modelId="{9D21557D-C7E8-4ED5-9914-92338D4FDC21}" type="presOf" srcId="{22FA9141-CD84-4F6D-95D0-B98036FDF48D}" destId="{09F5A3DF-EA50-4F5C-AB1F-841BD4D839EB}" srcOrd="1" destOrd="0" presId="urn:microsoft.com/office/officeart/2005/8/layout/cycle2"/>
    <dgm:cxn modelId="{4158069E-5CCC-42A6-A5F4-6A7BD1CAB000}" type="presOf" srcId="{5D883A77-5EEC-4EF6-A709-4E8D2DCF1A83}" destId="{935C762D-CB74-45C0-8C14-989709F9A503}" srcOrd="0" destOrd="0" presId="urn:microsoft.com/office/officeart/2005/8/layout/cycle2"/>
    <dgm:cxn modelId="{91B1CBF0-3AEA-41FB-BB6F-D94E0AFDF281}" srcId="{EB31933C-5041-4934-A61F-1F9AD74DE128}" destId="{1B4D88DE-F994-4EC6-AA40-5B70B4719749}" srcOrd="4" destOrd="0" parTransId="{2775767F-02B3-4F60-83B1-E93E7D893EE9}" sibTransId="{6FFD9A04-CED7-40F9-A919-4B429B5D9C48}"/>
    <dgm:cxn modelId="{A6D4E85C-CF14-43CE-B31C-D27CA4D75E62}" type="presOf" srcId="{CEE9B396-3DE5-4B7A-8E84-160A64E47D36}" destId="{256CE47F-762C-4F9D-85BA-9C5C38A3A334}" srcOrd="0" destOrd="0" presId="urn:microsoft.com/office/officeart/2005/8/layout/cycle2"/>
    <dgm:cxn modelId="{CFCCB357-2F96-4F79-9DCA-46EBC3468285}" type="presParOf" srcId="{A1D60F7B-C76C-44BD-8A33-58995C77BF13}" destId="{256CE47F-762C-4F9D-85BA-9C5C38A3A334}" srcOrd="0" destOrd="0" presId="urn:microsoft.com/office/officeart/2005/8/layout/cycle2"/>
    <dgm:cxn modelId="{407BDD4F-C39B-4B00-8E55-CABD4ADEEDED}" type="presParOf" srcId="{A1D60F7B-C76C-44BD-8A33-58995C77BF13}" destId="{FCF2B72E-1E7F-4B38-8131-25DFC19C2C70}" srcOrd="1" destOrd="0" presId="urn:microsoft.com/office/officeart/2005/8/layout/cycle2"/>
    <dgm:cxn modelId="{FBAB4216-2F01-438C-9428-C2608230C301}" type="presParOf" srcId="{FCF2B72E-1E7F-4B38-8131-25DFC19C2C70}" destId="{19FDF885-2EC1-480D-94F7-03F532F0F0AD}" srcOrd="0" destOrd="0" presId="urn:microsoft.com/office/officeart/2005/8/layout/cycle2"/>
    <dgm:cxn modelId="{9A8B1210-BEAA-4870-806E-65D04F9CECB8}" type="presParOf" srcId="{A1D60F7B-C76C-44BD-8A33-58995C77BF13}" destId="{1B73BB0D-2B6D-463A-ACC6-BC3CFBB23322}" srcOrd="2" destOrd="0" presId="urn:microsoft.com/office/officeart/2005/8/layout/cycle2"/>
    <dgm:cxn modelId="{946B3C1D-6245-4BDC-9D58-4F1A5452760C}" type="presParOf" srcId="{A1D60F7B-C76C-44BD-8A33-58995C77BF13}" destId="{A5F1CD5C-5179-49A2-AD03-BC8EA30EBFB1}" srcOrd="3" destOrd="0" presId="urn:microsoft.com/office/officeart/2005/8/layout/cycle2"/>
    <dgm:cxn modelId="{DA111823-D5C7-4705-B31A-448EFD3A2593}" type="presParOf" srcId="{A5F1CD5C-5179-49A2-AD03-BC8EA30EBFB1}" destId="{84A593B8-4F6C-4DEF-82D8-54BE0999E17B}" srcOrd="0" destOrd="0" presId="urn:microsoft.com/office/officeart/2005/8/layout/cycle2"/>
    <dgm:cxn modelId="{2BE942DC-6672-4237-A932-BEF7783DB93D}" type="presParOf" srcId="{A1D60F7B-C76C-44BD-8A33-58995C77BF13}" destId="{935C762D-CB74-45C0-8C14-989709F9A503}" srcOrd="4" destOrd="0" presId="urn:microsoft.com/office/officeart/2005/8/layout/cycle2"/>
    <dgm:cxn modelId="{BEB36E1C-3133-4EDD-B8DD-A4E9BFE7881D}" type="presParOf" srcId="{A1D60F7B-C76C-44BD-8A33-58995C77BF13}" destId="{FC57B28B-7799-4922-8052-02E730B9B5BD}" srcOrd="5" destOrd="0" presId="urn:microsoft.com/office/officeart/2005/8/layout/cycle2"/>
    <dgm:cxn modelId="{91C38008-B6F7-4996-9150-54034584D3C0}" type="presParOf" srcId="{FC57B28B-7799-4922-8052-02E730B9B5BD}" destId="{7F1B0EA7-4D8D-4117-8D60-D4F0780F7D49}" srcOrd="0" destOrd="0" presId="urn:microsoft.com/office/officeart/2005/8/layout/cycle2"/>
    <dgm:cxn modelId="{97DC96C1-A59E-419D-92B9-F60D8EFA7856}" type="presParOf" srcId="{A1D60F7B-C76C-44BD-8A33-58995C77BF13}" destId="{6B2C9E26-28BC-40CE-BE4D-3B517E21CD72}" srcOrd="6" destOrd="0" presId="urn:microsoft.com/office/officeart/2005/8/layout/cycle2"/>
    <dgm:cxn modelId="{C69A3EE8-7CC1-4BB7-901D-E95594AEE3C0}" type="presParOf" srcId="{A1D60F7B-C76C-44BD-8A33-58995C77BF13}" destId="{1E5A2AD4-A4EC-4CCB-A216-0B9324C91503}" srcOrd="7" destOrd="0" presId="urn:microsoft.com/office/officeart/2005/8/layout/cycle2"/>
    <dgm:cxn modelId="{022DF7D1-DB45-4C32-BC6D-2278DBCBAC2A}" type="presParOf" srcId="{1E5A2AD4-A4EC-4CCB-A216-0B9324C91503}" destId="{04FA5C5F-6B00-4D6D-8733-A0F047E65EAC}" srcOrd="0" destOrd="0" presId="urn:microsoft.com/office/officeart/2005/8/layout/cycle2"/>
    <dgm:cxn modelId="{48D85AA6-8B30-4D0B-8BB5-0A44E7CB3C7D}" type="presParOf" srcId="{A1D60F7B-C76C-44BD-8A33-58995C77BF13}" destId="{D60633C3-9CAA-4DEA-B235-548C68F0458B}" srcOrd="8" destOrd="0" presId="urn:microsoft.com/office/officeart/2005/8/layout/cycle2"/>
    <dgm:cxn modelId="{2875FCED-393A-478A-9A6D-B4F1193A5CC3}" type="presParOf" srcId="{A1D60F7B-C76C-44BD-8A33-58995C77BF13}" destId="{358097F1-01F5-485C-8429-8A0AE7E2DC58}" srcOrd="9" destOrd="0" presId="urn:microsoft.com/office/officeart/2005/8/layout/cycle2"/>
    <dgm:cxn modelId="{2891D4A8-C68A-4A4C-9486-360108E25E29}" type="presParOf" srcId="{358097F1-01F5-485C-8429-8A0AE7E2DC58}" destId="{FDBFAD92-6A81-4B0D-AFF5-E0B8A56766D7}" srcOrd="0" destOrd="0" presId="urn:microsoft.com/office/officeart/2005/8/layout/cycle2"/>
    <dgm:cxn modelId="{2D826625-27BD-46E5-A1C6-44677261E297}" type="presParOf" srcId="{A1D60F7B-C76C-44BD-8A33-58995C77BF13}" destId="{843C1D7D-6398-4F3B-A8B9-E2101934B448}" srcOrd="10" destOrd="0" presId="urn:microsoft.com/office/officeart/2005/8/layout/cycle2"/>
    <dgm:cxn modelId="{09879692-6D4F-420C-95A0-5544089733D9}" type="presParOf" srcId="{A1D60F7B-C76C-44BD-8A33-58995C77BF13}" destId="{27629534-05F2-4916-B548-4610374E1155}" srcOrd="11" destOrd="0" presId="urn:microsoft.com/office/officeart/2005/8/layout/cycle2"/>
    <dgm:cxn modelId="{06D52659-61FB-4414-A2BE-D5BD104CF880}" type="presParOf" srcId="{27629534-05F2-4916-B548-4610374E1155}" destId="{09F5A3DF-EA50-4F5C-AB1F-841BD4D839E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6CE47F-762C-4F9D-85BA-9C5C38A3A334}">
      <dsp:nvSpPr>
        <dsp:cNvPr id="0" name=""/>
        <dsp:cNvSpPr/>
      </dsp:nvSpPr>
      <dsp:spPr>
        <a:xfrm>
          <a:off x="2919431" y="551"/>
          <a:ext cx="1421605" cy="1421605"/>
        </a:xfrm>
        <a:prstGeom prst="ellipse">
          <a:avLst/>
        </a:prstGeom>
        <a:solidFill>
          <a:srgbClr val="3F5379"/>
        </a:solidFill>
        <a:ln w="25400" cap="flat" cmpd="sng" algn="ctr">
          <a:solidFill>
            <a:srgbClr val="3F53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Мульти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вендорность</a:t>
          </a:r>
          <a:endParaRPr lang="ru-RU" sz="1300" kern="1200" dirty="0"/>
        </a:p>
      </dsp:txBody>
      <dsp:txXfrm>
        <a:off x="2919431" y="551"/>
        <a:ext cx="1421605" cy="1421605"/>
      </dsp:txXfrm>
    </dsp:sp>
    <dsp:sp modelId="{FCF2B72E-1E7F-4B38-8131-25DFC19C2C70}">
      <dsp:nvSpPr>
        <dsp:cNvPr id="0" name=""/>
        <dsp:cNvSpPr/>
      </dsp:nvSpPr>
      <dsp:spPr>
        <a:xfrm rot="1800000">
          <a:off x="4356083" y="999363"/>
          <a:ext cx="377018" cy="479791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800000">
        <a:off x="4356083" y="999363"/>
        <a:ext cx="377018" cy="479791"/>
      </dsp:txXfrm>
    </dsp:sp>
    <dsp:sp modelId="{1B73BB0D-2B6D-463A-ACC6-BC3CFBB23322}">
      <dsp:nvSpPr>
        <dsp:cNvPr id="0" name=""/>
        <dsp:cNvSpPr/>
      </dsp:nvSpPr>
      <dsp:spPr>
        <a:xfrm>
          <a:off x="4766630" y="1067032"/>
          <a:ext cx="1421605" cy="1421605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Управление устройствами по каналу </a:t>
          </a:r>
          <a:r>
            <a:rPr lang="en-US" sz="1300" kern="1200" dirty="0" smtClean="0"/>
            <a:t>TCP/IP</a:t>
          </a:r>
          <a:endParaRPr lang="ru-RU" sz="1300" kern="1200" dirty="0"/>
        </a:p>
      </dsp:txBody>
      <dsp:txXfrm>
        <a:off x="4766630" y="1067032"/>
        <a:ext cx="1421605" cy="1421605"/>
      </dsp:txXfrm>
    </dsp:sp>
    <dsp:sp modelId="{A5F1CD5C-5179-49A2-AD03-BC8EA30EBFB1}">
      <dsp:nvSpPr>
        <dsp:cNvPr id="0" name=""/>
        <dsp:cNvSpPr/>
      </dsp:nvSpPr>
      <dsp:spPr>
        <a:xfrm rot="5400000">
          <a:off x="5288923" y="2593749"/>
          <a:ext cx="377018" cy="479791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5400000">
        <a:off x="5288923" y="2593749"/>
        <a:ext cx="377018" cy="479791"/>
      </dsp:txXfrm>
    </dsp:sp>
    <dsp:sp modelId="{935C762D-CB74-45C0-8C14-989709F9A503}">
      <dsp:nvSpPr>
        <dsp:cNvPr id="0" name=""/>
        <dsp:cNvSpPr/>
      </dsp:nvSpPr>
      <dsp:spPr>
        <a:xfrm>
          <a:off x="4766630" y="3199994"/>
          <a:ext cx="1421605" cy="1421605"/>
        </a:xfrm>
        <a:prstGeom prst="ellipse">
          <a:avLst/>
        </a:prstGeom>
        <a:solidFill>
          <a:srgbClr val="FF3399"/>
        </a:solidFill>
        <a:ln w="25400" cap="flat" cmpd="sng" algn="ctr">
          <a:solidFill>
            <a:srgbClr val="FF33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Финансовый учет денежных средств</a:t>
          </a:r>
          <a:endParaRPr lang="ru-RU" sz="1300" kern="1200" dirty="0"/>
        </a:p>
      </dsp:txBody>
      <dsp:txXfrm>
        <a:off x="4766630" y="3199994"/>
        <a:ext cx="1421605" cy="1421605"/>
      </dsp:txXfrm>
    </dsp:sp>
    <dsp:sp modelId="{FC57B28B-7799-4922-8052-02E730B9B5BD}">
      <dsp:nvSpPr>
        <dsp:cNvPr id="0" name=""/>
        <dsp:cNvSpPr/>
      </dsp:nvSpPr>
      <dsp:spPr>
        <a:xfrm rot="9000000">
          <a:off x="4374564" y="4198805"/>
          <a:ext cx="377018" cy="479791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9000000">
        <a:off x="4374564" y="4198805"/>
        <a:ext cx="377018" cy="479791"/>
      </dsp:txXfrm>
    </dsp:sp>
    <dsp:sp modelId="{6B2C9E26-28BC-40CE-BE4D-3B517E21CD72}">
      <dsp:nvSpPr>
        <dsp:cNvPr id="0" name=""/>
        <dsp:cNvSpPr/>
      </dsp:nvSpPr>
      <dsp:spPr>
        <a:xfrm>
          <a:off x="2919431" y="4266474"/>
          <a:ext cx="1421605" cy="1421605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Финансовый и технический мониторинг</a:t>
          </a:r>
          <a:endParaRPr lang="ru-RU" sz="1300" kern="1200" dirty="0"/>
        </a:p>
      </dsp:txBody>
      <dsp:txXfrm>
        <a:off x="2919431" y="4266474"/>
        <a:ext cx="1421605" cy="1421605"/>
      </dsp:txXfrm>
    </dsp:sp>
    <dsp:sp modelId="{1E5A2AD4-A4EC-4CCB-A216-0B9324C91503}">
      <dsp:nvSpPr>
        <dsp:cNvPr id="0" name=""/>
        <dsp:cNvSpPr/>
      </dsp:nvSpPr>
      <dsp:spPr>
        <a:xfrm rot="12600000">
          <a:off x="2527366" y="4209476"/>
          <a:ext cx="377018" cy="479791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2600000">
        <a:off x="2527366" y="4209476"/>
        <a:ext cx="377018" cy="479791"/>
      </dsp:txXfrm>
    </dsp:sp>
    <dsp:sp modelId="{D60633C3-9CAA-4DEA-B235-548C68F0458B}">
      <dsp:nvSpPr>
        <dsp:cNvPr id="0" name=""/>
        <dsp:cNvSpPr/>
      </dsp:nvSpPr>
      <dsp:spPr>
        <a:xfrm>
          <a:off x="1072232" y="3199994"/>
          <a:ext cx="1421605" cy="1421605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Интеграция с АБС банка</a:t>
          </a:r>
          <a:endParaRPr lang="ru-RU" sz="1300" kern="1200" dirty="0"/>
        </a:p>
      </dsp:txBody>
      <dsp:txXfrm>
        <a:off x="1072232" y="3199994"/>
        <a:ext cx="1421605" cy="1421605"/>
      </dsp:txXfrm>
    </dsp:sp>
    <dsp:sp modelId="{358097F1-01F5-485C-8429-8A0AE7E2DC58}">
      <dsp:nvSpPr>
        <dsp:cNvPr id="0" name=""/>
        <dsp:cNvSpPr/>
      </dsp:nvSpPr>
      <dsp:spPr>
        <a:xfrm rot="16200000">
          <a:off x="1594525" y="2615090"/>
          <a:ext cx="377018" cy="479791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6200000">
        <a:off x="1594525" y="2615090"/>
        <a:ext cx="377018" cy="479791"/>
      </dsp:txXfrm>
    </dsp:sp>
    <dsp:sp modelId="{843C1D7D-6398-4F3B-A8B9-E2101934B448}">
      <dsp:nvSpPr>
        <dsp:cNvPr id="0" name=""/>
        <dsp:cNvSpPr/>
      </dsp:nvSpPr>
      <dsp:spPr>
        <a:xfrm>
          <a:off x="1072232" y="1067032"/>
          <a:ext cx="1421605" cy="1421605"/>
        </a:xfrm>
        <a:prstGeom prst="ellipse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Клиент-серверная архитектура</a:t>
          </a:r>
          <a:endParaRPr lang="ru-RU" sz="1300" kern="1200" dirty="0"/>
        </a:p>
      </dsp:txBody>
      <dsp:txXfrm>
        <a:off x="1072232" y="1067032"/>
        <a:ext cx="1421605" cy="1421605"/>
      </dsp:txXfrm>
    </dsp:sp>
    <dsp:sp modelId="{27629534-05F2-4916-B548-4610374E1155}">
      <dsp:nvSpPr>
        <dsp:cNvPr id="0" name=""/>
        <dsp:cNvSpPr/>
      </dsp:nvSpPr>
      <dsp:spPr>
        <a:xfrm rot="19800000">
          <a:off x="2508884" y="1010034"/>
          <a:ext cx="377018" cy="479791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9800000">
        <a:off x="2508884" y="1010034"/>
        <a:ext cx="377018" cy="4797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9FB5E-D576-42E9-9888-B79A4E5D9BE2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E203D-955E-4D7C-B621-1D5E08DD88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4760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F302C-C717-4AC3-AE03-9DEF9896159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41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F302C-C717-4AC3-AE03-9DEF9896159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412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F302C-C717-4AC3-AE03-9DEF9896159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4123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F302C-C717-4AC3-AE03-9DEF9896159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4123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F302C-C717-4AC3-AE03-9DEF9896159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4123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F302C-C717-4AC3-AE03-9DEF9896159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4123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F302C-C717-4AC3-AE03-9DEF9896159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4123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F302C-C717-4AC3-AE03-9DEF9896159A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4123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F302C-C717-4AC3-AE03-9DEF9896159A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4123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F302C-C717-4AC3-AE03-9DEF9896159A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4123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F302C-C717-4AC3-AE03-9DEF9896159A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412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F302C-C717-4AC3-AE03-9DEF9896159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4123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F302C-C717-4AC3-AE03-9DEF9896159A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4123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F302C-C717-4AC3-AE03-9DEF9896159A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4123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F302C-C717-4AC3-AE03-9DEF9896159A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4123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F302C-C717-4AC3-AE03-9DEF9896159A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4123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F302C-C717-4AC3-AE03-9DEF9896159A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41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F302C-C717-4AC3-AE03-9DEF9896159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412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F302C-C717-4AC3-AE03-9DEF9896159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412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F302C-C717-4AC3-AE03-9DEF9896159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412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F302C-C717-4AC3-AE03-9DEF9896159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412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F302C-C717-4AC3-AE03-9DEF9896159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412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F302C-C717-4AC3-AE03-9DEF9896159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412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F302C-C717-4AC3-AE03-9DEF9896159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412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34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34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36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9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9.png"/><Relationship Id="rId10" Type="http://schemas.openxmlformats.org/officeDocument/2006/relationships/image" Target="../media/image43.png"/><Relationship Id="rId4" Type="http://schemas.openxmlformats.org/officeDocument/2006/relationships/image" Target="../media/image3.jpeg"/><Relationship Id="rId9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4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openxmlformats.org/officeDocument/2006/relationships/image" Target="../media/image50.png"/><Relationship Id="rId5" Type="http://schemas.openxmlformats.org/officeDocument/2006/relationships/image" Target="../media/image46.png"/><Relationship Id="rId10" Type="http://schemas.openxmlformats.org/officeDocument/2006/relationships/image" Target="../media/image49.png"/><Relationship Id="rId4" Type="http://schemas.openxmlformats.org/officeDocument/2006/relationships/image" Target="../media/image45.png"/><Relationship Id="rId9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30.jpeg"/><Relationship Id="rId5" Type="http://schemas.openxmlformats.org/officeDocument/2006/relationships/diagramData" Target="../diagrams/data1.xml"/><Relationship Id="rId10" Type="http://schemas.openxmlformats.org/officeDocument/2006/relationships/image" Target="../media/image51.png"/><Relationship Id="rId4" Type="http://schemas.openxmlformats.org/officeDocument/2006/relationships/image" Target="../media/image3.jpeg"/><Relationship Id="rId9" Type="http://schemas.microsoft.com/office/2007/relationships/diagramDrawing" Target="../diagrams/drawin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5.pn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pn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pn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8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5.jpeg"/><Relationship Id="rId5" Type="http://schemas.openxmlformats.org/officeDocument/2006/relationships/image" Target="../media/image12.jpeg"/><Relationship Id="rId10" Type="http://schemas.openxmlformats.org/officeDocument/2006/relationships/image" Target="../media/image14.png"/><Relationship Id="rId4" Type="http://schemas.openxmlformats.org/officeDocument/2006/relationships/image" Target="../media/image3.jpe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image" Target="../media/image10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20.jpeg"/><Relationship Id="rId4" Type="http://schemas.openxmlformats.org/officeDocument/2006/relationships/image" Target="../media/image2.jpe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21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3.jpeg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облож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1685" y="332656"/>
            <a:ext cx="63523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eaLnBrk="0" hangingPunct="0"/>
            <a:r>
              <a:rPr lang="ru-RU" sz="2000" b="1" dirty="0" smtClean="0">
                <a:solidFill>
                  <a:schemeClr val="bg1"/>
                </a:solidFill>
                <a:cs typeface="Arial" charset="0"/>
              </a:rPr>
              <a:t>ИСПОЛЬЗОВАНИЕ ТЕХНОЛОГИИ РЕЦИРКУЛЯЦИИ ВО </a:t>
            </a:r>
          </a:p>
          <a:p>
            <a:pPr algn="r" eaLnBrk="0" hangingPunct="0"/>
            <a:r>
              <a:rPr lang="ru-RU" sz="2000" b="1" dirty="0" smtClean="0">
                <a:solidFill>
                  <a:schemeClr val="bg1"/>
                </a:solidFill>
                <a:cs typeface="Arial" charset="0"/>
              </a:rPr>
              <a:t>ФРОНТ-ЛИНИИ ПРИ ОБРАБОТКЕ НАЛИЧНОСТИ – КЛЮЧ </a:t>
            </a:r>
          </a:p>
          <a:p>
            <a:pPr algn="r" eaLnBrk="0" hangingPunct="0"/>
            <a:r>
              <a:rPr lang="ru-RU" sz="2000" b="1" dirty="0" smtClean="0">
                <a:solidFill>
                  <a:schemeClr val="bg1"/>
                </a:solidFill>
                <a:cs typeface="Arial" charset="0"/>
              </a:rPr>
              <a:t>К ТРАНСФОРМЦИИ БАНКОВСКИХ ОТДЕЛЕНИЙ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26226" y="1484784"/>
            <a:ext cx="6617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eaLnBrk="0" hangingPunct="0"/>
            <a:r>
              <a:rPr lang="ru-RU" sz="2800" b="1" dirty="0" smtClean="0">
                <a:solidFill>
                  <a:schemeClr val="bg1"/>
                </a:solidFill>
                <a:cs typeface="Arial" charset="0"/>
              </a:rPr>
              <a:t>ОПЫТ ВНЕДРЕНИЯ ЭКР. РЕЗУЛЬТАТЫ 2013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214282" y="205718"/>
            <a:ext cx="397278" cy="651536"/>
            <a:chOff x="3286116" y="1785926"/>
            <a:chExt cx="1785950" cy="292895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7" name="Прямоугольник 6"/>
            <p:cNvSpPr/>
            <p:nvPr/>
          </p:nvSpPr>
          <p:spPr>
            <a:xfrm>
              <a:off x="3286116" y="1785926"/>
              <a:ext cx="1785950" cy="29289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7554" y="1857364"/>
              <a:ext cx="1683433" cy="2786082"/>
            </a:xfrm>
            <a:prstGeom prst="rect">
              <a:avLst/>
            </a:prstGeom>
          </p:spPr>
        </p:pic>
      </p:grpSp>
      <p:sp>
        <p:nvSpPr>
          <p:cNvPr id="41" name="Прямоугольник 40"/>
          <p:cNvSpPr/>
          <p:nvPr/>
        </p:nvSpPr>
        <p:spPr>
          <a:xfrm>
            <a:off x="8748464" y="6597352"/>
            <a:ext cx="395536" cy="260648"/>
          </a:xfrm>
          <a:prstGeom prst="rect">
            <a:avLst/>
          </a:prstGeom>
          <a:solidFill>
            <a:srgbClr val="2F2F2F"/>
          </a:solidFill>
          <a:ln>
            <a:solidFill>
              <a:srgbClr val="2F2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/>
              <a:t>10</a:t>
            </a:r>
            <a:endParaRPr lang="ru-RU" sz="1500" b="1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827584" y="0"/>
            <a:ext cx="0" cy="98072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27585" y="116632"/>
            <a:ext cx="6768752" cy="6617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3F5379"/>
                </a:solidFill>
              </a:rPr>
              <a:t>СБАЛАНСИРОВАННОЕ РЕШЕНИЕ</a:t>
            </a:r>
            <a:endParaRPr lang="en-US" sz="2000" b="1" dirty="0" smtClean="0">
              <a:solidFill>
                <a:srgbClr val="3F5379"/>
              </a:solidFill>
            </a:endParaRPr>
          </a:p>
          <a:p>
            <a:r>
              <a:rPr lang="ru-RU" sz="1700" b="1" dirty="0" smtClean="0">
                <a:solidFill>
                  <a:srgbClr val="3F5379"/>
                </a:solidFill>
              </a:rPr>
              <a:t>ПРОГРАММНО-АППАРАТНЫЙ КОМПЛЕКС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7596336" y="0"/>
            <a:ext cx="0" cy="764704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144463"/>
            <a:ext cx="1390137" cy="4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кругленный прямоугольник 9"/>
          <p:cNvSpPr/>
          <p:nvPr/>
        </p:nvSpPr>
        <p:spPr>
          <a:xfrm>
            <a:off x="755576" y="1484784"/>
            <a:ext cx="2880320" cy="1512168"/>
          </a:xfrm>
          <a:prstGeom prst="roundRect">
            <a:avLst/>
          </a:prstGeom>
          <a:solidFill>
            <a:srgbClr val="FF3399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НОВЕЙШИЕ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ТЕХНОЛОГИИ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РЕЦИРКУЛЯЦИИ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3888" y="3140968"/>
            <a:ext cx="2101968" cy="72008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3124048"/>
            <a:ext cx="1584176" cy="881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Скругленный прямоугольник 12"/>
          <p:cNvSpPr/>
          <p:nvPr/>
        </p:nvSpPr>
        <p:spPr>
          <a:xfrm>
            <a:off x="5292080" y="1484784"/>
            <a:ext cx="2880320" cy="1512168"/>
          </a:xfrm>
          <a:prstGeom prst="roundRect">
            <a:avLst/>
          </a:prstGeom>
          <a:solidFill>
            <a:srgbClr val="009999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ПРОФЕССИОНАЛЬНОЕ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ПРИКЛАДНОЕ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ПРОГРАММНОЕ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ОБЕСПЕЧЕНИЕ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33423" y="1412776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3F5379"/>
                </a:solidFill>
              </a:rPr>
              <a:t>+</a:t>
            </a:r>
            <a:endParaRPr lang="ru-RU" sz="9600" dirty="0">
              <a:solidFill>
                <a:srgbClr val="3F5379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139952" y="3140968"/>
            <a:ext cx="864096" cy="1512168"/>
          </a:xfrm>
          <a:prstGeom prst="downArrow">
            <a:avLst/>
          </a:prstGeom>
          <a:solidFill>
            <a:srgbClr val="3F5379"/>
          </a:solidFill>
          <a:ln>
            <a:solidFill>
              <a:srgbClr val="3F5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http://upload.wikimedia.org/wikipedia/commons/5/53/%D0%93%D0%B0%D0%BC%D0%BC%D0%B0-%D0%A6%D0%B5%D0%BD%D1%82%D1%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48139" y="4725144"/>
            <a:ext cx="1174556" cy="180020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3200267" y="4797152"/>
            <a:ext cx="2880320" cy="172819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САМЫЙ</a:t>
            </a:r>
          </a:p>
          <a:p>
            <a:pPr algn="ctr"/>
            <a:r>
              <a:rPr lang="ru-RU" dirty="0" smtClean="0"/>
              <a:t> ЭФФЕКТИТВНЫЙ ПРОГРАММНО-АППАРАТНЫЙ КОМПЛЕКС</a:t>
            </a:r>
            <a:endParaRPr lang="ru-RU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6055522" y="4797152"/>
            <a:ext cx="604710" cy="1728192"/>
            <a:chOff x="6055522" y="4797152"/>
            <a:chExt cx="604710" cy="1728192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5522" y="4797152"/>
              <a:ext cx="604710" cy="1728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0" name="Прямая соединительная линия 19"/>
            <p:cNvCxnSpPr/>
            <p:nvPr/>
          </p:nvCxnSpPr>
          <p:spPr>
            <a:xfrm>
              <a:off x="6080587" y="4797152"/>
              <a:ext cx="0" cy="1728192"/>
            </a:xfrm>
            <a:prstGeom prst="line">
              <a:avLst/>
            </a:prstGeom>
            <a:ln w="57150">
              <a:solidFill>
                <a:srgbClr val="3F53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18329035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/>
      <p:bldP spid="15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214282" y="205718"/>
            <a:ext cx="397278" cy="651536"/>
            <a:chOff x="3286116" y="1785926"/>
            <a:chExt cx="1785950" cy="292895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7" name="Прямоугольник 6"/>
            <p:cNvSpPr/>
            <p:nvPr/>
          </p:nvSpPr>
          <p:spPr>
            <a:xfrm>
              <a:off x="3286116" y="1785926"/>
              <a:ext cx="1785950" cy="29289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7554" y="1857364"/>
              <a:ext cx="1683433" cy="2786082"/>
            </a:xfrm>
            <a:prstGeom prst="rect">
              <a:avLst/>
            </a:prstGeom>
          </p:spPr>
        </p:pic>
      </p:grpSp>
      <p:sp>
        <p:nvSpPr>
          <p:cNvPr id="41" name="Прямоугольник 40"/>
          <p:cNvSpPr/>
          <p:nvPr/>
        </p:nvSpPr>
        <p:spPr>
          <a:xfrm>
            <a:off x="8748464" y="6597352"/>
            <a:ext cx="395536" cy="260648"/>
          </a:xfrm>
          <a:prstGeom prst="rect">
            <a:avLst/>
          </a:prstGeom>
          <a:solidFill>
            <a:srgbClr val="2F2F2F"/>
          </a:solidFill>
          <a:ln>
            <a:solidFill>
              <a:srgbClr val="2F2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/>
              <a:t>11</a:t>
            </a:r>
            <a:endParaRPr lang="ru-RU" sz="1500" b="1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827584" y="0"/>
            <a:ext cx="0" cy="98072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27585" y="116632"/>
            <a:ext cx="6768752" cy="6617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3F5379"/>
                </a:solidFill>
              </a:rPr>
              <a:t>ЭЛЕКТРОННЫЙ КАССИР С</a:t>
            </a:r>
            <a:r>
              <a:rPr lang="en-US" sz="2000" b="1" dirty="0" smtClean="0">
                <a:solidFill>
                  <a:srgbClr val="3F5379"/>
                </a:solidFill>
              </a:rPr>
              <a:t>TS CASHPRO CM-18</a:t>
            </a:r>
          </a:p>
          <a:p>
            <a:r>
              <a:rPr lang="ru-RU" sz="1700" b="1" dirty="0" smtClean="0">
                <a:solidFill>
                  <a:srgbClr val="3F5379"/>
                </a:solidFill>
              </a:rPr>
              <a:t>С ФУНКЦИЕЙ РЕЦИРКУЛЯЦИИ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7596336" y="0"/>
            <a:ext cx="0" cy="764704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144463"/>
            <a:ext cx="1390137" cy="4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1124744"/>
            <a:ext cx="3218979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6134795" y="4221088"/>
            <a:ext cx="2541661" cy="0"/>
          </a:xfrm>
          <a:prstGeom prst="line">
            <a:avLst/>
          </a:prstGeom>
          <a:ln w="28575">
            <a:solidFill>
              <a:srgbClr val="3F5379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95536" y="2924944"/>
            <a:ext cx="2541661" cy="0"/>
          </a:xfrm>
          <a:prstGeom prst="line">
            <a:avLst/>
          </a:prstGeom>
          <a:ln w="28575">
            <a:solidFill>
              <a:srgbClr val="3F537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3528" y="2420888"/>
            <a:ext cx="1963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CTS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rgbClr val="FF3399"/>
                </a:solidFill>
              </a:rPr>
              <a:t>CM-18T</a:t>
            </a:r>
            <a:endParaRPr lang="ru-RU" sz="2800" b="1" dirty="0">
              <a:solidFill>
                <a:srgbClr val="FF339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62398" y="3717032"/>
            <a:ext cx="1786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CTS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rgbClr val="FF3399"/>
                </a:solidFill>
              </a:rPr>
              <a:t>CM-18</a:t>
            </a:r>
            <a:endParaRPr lang="ru-RU" sz="2800" b="1" dirty="0">
              <a:solidFill>
                <a:srgbClr val="FF339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2924944"/>
            <a:ext cx="1547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F5379"/>
                </a:solidFill>
              </a:rPr>
              <a:t>12 </a:t>
            </a:r>
            <a:r>
              <a:rPr lang="ru-RU" b="1" dirty="0" smtClean="0">
                <a:solidFill>
                  <a:srgbClr val="3F5379"/>
                </a:solidFill>
              </a:rPr>
              <a:t>барабанов</a:t>
            </a:r>
          </a:p>
          <a:p>
            <a:r>
              <a:rPr lang="ru-RU" b="1" dirty="0" smtClean="0">
                <a:solidFill>
                  <a:srgbClr val="3F5379"/>
                </a:solidFill>
              </a:rPr>
              <a:t>6000 банкнот</a:t>
            </a:r>
            <a:endParaRPr lang="ru-RU" b="1" dirty="0">
              <a:solidFill>
                <a:srgbClr val="3F5379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26316" y="4221088"/>
            <a:ext cx="1522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3F5379"/>
                </a:solidFill>
              </a:rPr>
              <a:t>8</a:t>
            </a:r>
            <a:r>
              <a:rPr lang="en-US" b="1" dirty="0" smtClean="0">
                <a:solidFill>
                  <a:srgbClr val="3F5379"/>
                </a:solidFill>
              </a:rPr>
              <a:t> </a:t>
            </a:r>
            <a:r>
              <a:rPr lang="ru-RU" b="1" dirty="0" smtClean="0">
                <a:solidFill>
                  <a:srgbClr val="3F5379"/>
                </a:solidFill>
              </a:rPr>
              <a:t>барабанов</a:t>
            </a:r>
          </a:p>
          <a:p>
            <a:pPr algn="r"/>
            <a:r>
              <a:rPr lang="ru-RU" b="1" dirty="0" smtClean="0">
                <a:solidFill>
                  <a:srgbClr val="3F5379"/>
                </a:solidFill>
              </a:rPr>
              <a:t>4000 банкнот</a:t>
            </a:r>
            <a:endParaRPr lang="ru-RU" b="1" dirty="0">
              <a:solidFill>
                <a:srgbClr val="3F537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29035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214282" y="205718"/>
            <a:ext cx="397278" cy="651536"/>
            <a:chOff x="3286116" y="1785926"/>
            <a:chExt cx="1785950" cy="292895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7" name="Прямоугольник 6"/>
            <p:cNvSpPr/>
            <p:nvPr/>
          </p:nvSpPr>
          <p:spPr>
            <a:xfrm>
              <a:off x="3286116" y="1785926"/>
              <a:ext cx="1785950" cy="29289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7554" y="1857364"/>
              <a:ext cx="1683433" cy="2786082"/>
            </a:xfrm>
            <a:prstGeom prst="rect">
              <a:avLst/>
            </a:prstGeom>
          </p:spPr>
        </p:pic>
      </p:grpSp>
      <p:sp>
        <p:nvSpPr>
          <p:cNvPr id="41" name="Прямоугольник 40"/>
          <p:cNvSpPr/>
          <p:nvPr/>
        </p:nvSpPr>
        <p:spPr>
          <a:xfrm>
            <a:off x="8748464" y="6597352"/>
            <a:ext cx="395536" cy="260648"/>
          </a:xfrm>
          <a:prstGeom prst="rect">
            <a:avLst/>
          </a:prstGeom>
          <a:solidFill>
            <a:srgbClr val="2F2F2F"/>
          </a:solidFill>
          <a:ln>
            <a:solidFill>
              <a:srgbClr val="2F2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/>
              <a:t>12</a:t>
            </a:r>
            <a:endParaRPr lang="ru-RU" sz="1500" b="1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827584" y="0"/>
            <a:ext cx="0" cy="98072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27585" y="116632"/>
            <a:ext cx="6768752" cy="6617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3F5379"/>
                </a:solidFill>
              </a:rPr>
              <a:t>ЭЛЕКТРОННЫЙ КАССИР С</a:t>
            </a:r>
            <a:r>
              <a:rPr lang="en-US" sz="2000" b="1" dirty="0" smtClean="0">
                <a:solidFill>
                  <a:srgbClr val="3F5379"/>
                </a:solidFill>
              </a:rPr>
              <a:t>TS CASHPRO CM-</a:t>
            </a:r>
            <a:r>
              <a:rPr lang="ru-RU" sz="2000" b="1" dirty="0" smtClean="0">
                <a:solidFill>
                  <a:srgbClr val="3F5379"/>
                </a:solidFill>
              </a:rPr>
              <a:t>24</a:t>
            </a:r>
            <a:r>
              <a:rPr lang="en-US" sz="2000" b="1" dirty="0" smtClean="0">
                <a:solidFill>
                  <a:srgbClr val="3F5379"/>
                </a:solidFill>
              </a:rPr>
              <a:t>b</a:t>
            </a:r>
          </a:p>
          <a:p>
            <a:r>
              <a:rPr lang="ru-RU" sz="1700" b="1" dirty="0" smtClean="0">
                <a:solidFill>
                  <a:srgbClr val="3F5379"/>
                </a:solidFill>
              </a:rPr>
              <a:t>с функцией РЕЦИРКУЛЯЦИИ,</a:t>
            </a:r>
            <a:r>
              <a:rPr lang="en-US" sz="1700" b="1" dirty="0" smtClean="0">
                <a:solidFill>
                  <a:srgbClr val="3F5379"/>
                </a:solidFill>
              </a:rPr>
              <a:t> </a:t>
            </a:r>
            <a:r>
              <a:rPr lang="ru-RU" sz="1700" b="1" dirty="0" smtClean="0">
                <a:solidFill>
                  <a:srgbClr val="3F5379"/>
                </a:solidFill>
              </a:rPr>
              <a:t>ОБАНДЕРОЛИВАНИЯ и УПАКОВКИ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7596336" y="0"/>
            <a:ext cx="0" cy="764704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144463"/>
            <a:ext cx="1390137" cy="4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Рисунок 16" descr="Рисунок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5656" y="1225521"/>
            <a:ext cx="6059829" cy="5632479"/>
          </a:xfrm>
          <a:prstGeom prst="rect">
            <a:avLst/>
          </a:prstGeom>
        </p:spPr>
      </p:pic>
      <p:cxnSp>
        <p:nvCxnSpPr>
          <p:cNvPr id="27" name="Прямая соединительная линия 26"/>
          <p:cNvCxnSpPr/>
          <p:nvPr/>
        </p:nvCxnSpPr>
        <p:spPr>
          <a:xfrm>
            <a:off x="6732240" y="3789040"/>
            <a:ext cx="2109613" cy="0"/>
          </a:xfrm>
          <a:prstGeom prst="line">
            <a:avLst/>
          </a:prstGeom>
          <a:ln w="28575">
            <a:solidFill>
              <a:srgbClr val="3F5379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020272" y="3284984"/>
            <a:ext cx="1978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CTS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rgbClr val="FF3399"/>
                </a:solidFill>
              </a:rPr>
              <a:t>CM-</a:t>
            </a:r>
            <a:r>
              <a:rPr lang="ru-RU" sz="2800" b="1" dirty="0" smtClean="0">
                <a:solidFill>
                  <a:srgbClr val="FF3399"/>
                </a:solidFill>
              </a:rPr>
              <a:t>24</a:t>
            </a:r>
            <a:r>
              <a:rPr lang="en-US" sz="2800" b="1" dirty="0" smtClean="0">
                <a:solidFill>
                  <a:srgbClr val="FF3399"/>
                </a:solidFill>
              </a:rPr>
              <a:t>b</a:t>
            </a:r>
            <a:endParaRPr lang="ru-RU" sz="2800" b="1" dirty="0">
              <a:solidFill>
                <a:srgbClr val="FF3399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91713" y="3789040"/>
            <a:ext cx="1522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3F5379"/>
                </a:solidFill>
              </a:rPr>
              <a:t>8</a:t>
            </a:r>
            <a:r>
              <a:rPr lang="en-US" b="1" dirty="0" smtClean="0">
                <a:solidFill>
                  <a:srgbClr val="3F5379"/>
                </a:solidFill>
              </a:rPr>
              <a:t> </a:t>
            </a:r>
            <a:r>
              <a:rPr lang="ru-RU" b="1" dirty="0" smtClean="0">
                <a:solidFill>
                  <a:srgbClr val="3F5379"/>
                </a:solidFill>
              </a:rPr>
              <a:t>барабанов</a:t>
            </a:r>
          </a:p>
          <a:p>
            <a:pPr algn="r"/>
            <a:r>
              <a:rPr lang="en-US" b="1" dirty="0" smtClean="0">
                <a:solidFill>
                  <a:srgbClr val="3F5379"/>
                </a:solidFill>
              </a:rPr>
              <a:t>6</a:t>
            </a:r>
            <a:r>
              <a:rPr lang="ru-RU" b="1" dirty="0" smtClean="0">
                <a:solidFill>
                  <a:srgbClr val="3F5379"/>
                </a:solidFill>
              </a:rPr>
              <a:t>000 банкнот</a:t>
            </a:r>
            <a:endParaRPr lang="ru-RU" b="1" dirty="0">
              <a:solidFill>
                <a:srgbClr val="3F537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29035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214282" y="205718"/>
            <a:ext cx="397278" cy="651536"/>
            <a:chOff x="3286116" y="1785926"/>
            <a:chExt cx="1785950" cy="292895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7" name="Прямоугольник 6"/>
            <p:cNvSpPr/>
            <p:nvPr/>
          </p:nvSpPr>
          <p:spPr>
            <a:xfrm>
              <a:off x="3286116" y="1785926"/>
              <a:ext cx="1785950" cy="29289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7554" y="1857364"/>
              <a:ext cx="1683433" cy="2786082"/>
            </a:xfrm>
            <a:prstGeom prst="rect">
              <a:avLst/>
            </a:prstGeom>
          </p:spPr>
        </p:pic>
      </p:grpSp>
      <p:sp>
        <p:nvSpPr>
          <p:cNvPr id="41" name="Прямоугольник 40"/>
          <p:cNvSpPr/>
          <p:nvPr/>
        </p:nvSpPr>
        <p:spPr>
          <a:xfrm>
            <a:off x="8748464" y="6597352"/>
            <a:ext cx="395536" cy="260648"/>
          </a:xfrm>
          <a:prstGeom prst="rect">
            <a:avLst/>
          </a:prstGeom>
          <a:solidFill>
            <a:srgbClr val="2F2F2F"/>
          </a:solidFill>
          <a:ln>
            <a:solidFill>
              <a:srgbClr val="2F2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/>
              <a:t>13</a:t>
            </a:r>
            <a:endParaRPr lang="ru-RU" sz="1500" b="1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827584" y="0"/>
            <a:ext cx="0" cy="98072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7596336" y="0"/>
            <a:ext cx="0" cy="764704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144463"/>
            <a:ext cx="1390137" cy="4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 descr="Рисунок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5656" y="1225521"/>
            <a:ext cx="6059829" cy="5632479"/>
          </a:xfrm>
          <a:prstGeom prst="rect">
            <a:avLst/>
          </a:prstGeom>
        </p:spPr>
      </p:pic>
      <p:sp>
        <p:nvSpPr>
          <p:cNvPr id="12" name="Line 5"/>
          <p:cNvSpPr>
            <a:spLocks noChangeShapeType="1"/>
          </p:cNvSpPr>
          <p:nvPr/>
        </p:nvSpPr>
        <p:spPr bwMode="auto">
          <a:xfrm flipH="1">
            <a:off x="4427984" y="1340768"/>
            <a:ext cx="0" cy="4968553"/>
          </a:xfrm>
          <a:prstGeom prst="line">
            <a:avLst/>
          </a:prstGeom>
          <a:noFill/>
          <a:ln w="88900">
            <a:solidFill>
              <a:srgbClr val="FF3399"/>
            </a:solidFill>
            <a:prstDash val="sysDot"/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4293096"/>
            <a:ext cx="1139813" cy="1008112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4221088"/>
            <a:ext cx="807215" cy="1152128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6732240" y="4221088"/>
            <a:ext cx="2304256" cy="0"/>
          </a:xfrm>
          <a:prstGeom prst="line">
            <a:avLst/>
          </a:prstGeom>
          <a:ln w="28575">
            <a:solidFill>
              <a:srgbClr val="3F5379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79512" y="4149080"/>
            <a:ext cx="2088232" cy="0"/>
          </a:xfrm>
          <a:prstGeom prst="line">
            <a:avLst/>
          </a:prstGeom>
          <a:ln w="28575">
            <a:solidFill>
              <a:srgbClr val="3F537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9322" y="3356992"/>
            <a:ext cx="20832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</a:rPr>
              <a:t>ДЕПОЗИТНЫЙ</a:t>
            </a:r>
          </a:p>
          <a:p>
            <a:r>
              <a:rPr lang="ru-RU" sz="2400" b="1" dirty="0" smtClean="0">
                <a:solidFill>
                  <a:srgbClr val="00B0F0"/>
                </a:solidFill>
              </a:rPr>
              <a:t>МОДУЛЬ</a:t>
            </a:r>
            <a:endParaRPr lang="ru-RU" sz="2400" b="1" dirty="0">
              <a:solidFill>
                <a:srgbClr val="FF3399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38074" y="3759423"/>
            <a:ext cx="2270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3399"/>
                </a:solidFill>
              </a:rPr>
              <a:t>РЕЦИРКУЛЯТОР</a:t>
            </a:r>
            <a:endParaRPr lang="ru-RU" sz="2400" b="1" dirty="0">
              <a:solidFill>
                <a:srgbClr val="FF3399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7585" y="116632"/>
            <a:ext cx="6768752" cy="6617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3F5379"/>
                </a:solidFill>
              </a:rPr>
              <a:t>ЭЛЕКТРОННЫЙ КАССИР С</a:t>
            </a:r>
            <a:r>
              <a:rPr lang="en-US" sz="2000" b="1" dirty="0" smtClean="0">
                <a:solidFill>
                  <a:srgbClr val="3F5379"/>
                </a:solidFill>
              </a:rPr>
              <a:t>TS CASHPRO CM-</a:t>
            </a:r>
            <a:r>
              <a:rPr lang="ru-RU" sz="2000" b="1" dirty="0" smtClean="0">
                <a:solidFill>
                  <a:srgbClr val="3F5379"/>
                </a:solidFill>
              </a:rPr>
              <a:t>24</a:t>
            </a:r>
            <a:r>
              <a:rPr lang="en-US" sz="2000" b="1" dirty="0" smtClean="0">
                <a:solidFill>
                  <a:srgbClr val="3F5379"/>
                </a:solidFill>
              </a:rPr>
              <a:t>b</a:t>
            </a:r>
          </a:p>
          <a:p>
            <a:r>
              <a:rPr lang="ru-RU" sz="1700" b="1" dirty="0" smtClean="0">
                <a:solidFill>
                  <a:srgbClr val="3F5379"/>
                </a:solidFill>
              </a:rPr>
              <a:t>с функцией РЕЦИРКУЛЯЦИИ,</a:t>
            </a:r>
            <a:r>
              <a:rPr lang="en-US" sz="1700" b="1" dirty="0" smtClean="0">
                <a:solidFill>
                  <a:srgbClr val="3F5379"/>
                </a:solidFill>
              </a:rPr>
              <a:t> </a:t>
            </a:r>
            <a:r>
              <a:rPr lang="ru-RU" sz="1700" b="1" dirty="0" smtClean="0">
                <a:solidFill>
                  <a:srgbClr val="3F5379"/>
                </a:solidFill>
              </a:rPr>
              <a:t>ОБАНДЕРОЛИВАНИЯ и УПАКОВКИ</a:t>
            </a:r>
          </a:p>
        </p:txBody>
      </p:sp>
    </p:spTree>
    <p:extLst>
      <p:ext uri="{BB962C8B-B14F-4D97-AF65-F5344CB8AC3E}">
        <p14:creationId xmlns="" xmlns:p14="http://schemas.microsoft.com/office/powerpoint/2010/main" val="18329035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214282" y="205718"/>
            <a:ext cx="397278" cy="651536"/>
            <a:chOff x="3286116" y="1785926"/>
            <a:chExt cx="1785950" cy="292895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7" name="Прямоугольник 6"/>
            <p:cNvSpPr/>
            <p:nvPr/>
          </p:nvSpPr>
          <p:spPr>
            <a:xfrm>
              <a:off x="3286116" y="1785926"/>
              <a:ext cx="1785950" cy="29289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7554" y="1857364"/>
              <a:ext cx="1683433" cy="2786082"/>
            </a:xfrm>
            <a:prstGeom prst="rect">
              <a:avLst/>
            </a:prstGeom>
          </p:spPr>
        </p:pic>
      </p:grpSp>
      <p:sp>
        <p:nvSpPr>
          <p:cNvPr id="41" name="Прямоугольник 40"/>
          <p:cNvSpPr/>
          <p:nvPr/>
        </p:nvSpPr>
        <p:spPr>
          <a:xfrm>
            <a:off x="8748464" y="6597352"/>
            <a:ext cx="395536" cy="260648"/>
          </a:xfrm>
          <a:prstGeom prst="rect">
            <a:avLst/>
          </a:prstGeom>
          <a:solidFill>
            <a:srgbClr val="2F2F2F"/>
          </a:solidFill>
          <a:ln>
            <a:solidFill>
              <a:srgbClr val="2F2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/>
              <a:t>14</a:t>
            </a:r>
            <a:endParaRPr lang="ru-RU" sz="1500" b="1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827584" y="0"/>
            <a:ext cx="0" cy="98072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7596336" y="0"/>
            <a:ext cx="0" cy="764704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144463"/>
            <a:ext cx="1390137" cy="4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827585" y="116632"/>
            <a:ext cx="6768752" cy="6617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3F5379"/>
                </a:solidFill>
              </a:rPr>
              <a:t>ЭЛЕКТРОННЫЙ КАССИР С</a:t>
            </a:r>
            <a:r>
              <a:rPr lang="en-US" sz="2000" b="1" dirty="0" smtClean="0">
                <a:solidFill>
                  <a:srgbClr val="3F5379"/>
                </a:solidFill>
              </a:rPr>
              <a:t>TS CASHPRO CM-</a:t>
            </a:r>
            <a:r>
              <a:rPr lang="ru-RU" sz="2000" b="1" dirty="0" smtClean="0">
                <a:solidFill>
                  <a:srgbClr val="3F5379"/>
                </a:solidFill>
              </a:rPr>
              <a:t>24</a:t>
            </a:r>
            <a:r>
              <a:rPr lang="en-US" sz="2000" b="1" dirty="0" smtClean="0">
                <a:solidFill>
                  <a:srgbClr val="3F5379"/>
                </a:solidFill>
              </a:rPr>
              <a:t>b</a:t>
            </a:r>
          </a:p>
          <a:p>
            <a:r>
              <a:rPr lang="ru-RU" sz="1700" b="1" dirty="0" smtClean="0">
                <a:solidFill>
                  <a:srgbClr val="3F5379"/>
                </a:solidFill>
              </a:rPr>
              <a:t>с функцией РЕЦИРКУЛЯЦИИ,</a:t>
            </a:r>
            <a:r>
              <a:rPr lang="en-US" sz="1700" b="1" dirty="0" smtClean="0">
                <a:solidFill>
                  <a:srgbClr val="3F5379"/>
                </a:solidFill>
              </a:rPr>
              <a:t> </a:t>
            </a:r>
            <a:r>
              <a:rPr lang="ru-RU" sz="1700" b="1" dirty="0" smtClean="0">
                <a:solidFill>
                  <a:srgbClr val="3F5379"/>
                </a:solidFill>
              </a:rPr>
              <a:t>ОБАНДЕРОЛИВАНИЯ и УПАКОВКИ</a:t>
            </a:r>
          </a:p>
        </p:txBody>
      </p:sp>
      <p:pic>
        <p:nvPicPr>
          <p:cNvPr id="17" name="Рисунок 16" descr="Рисунок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5656" y="1225521"/>
            <a:ext cx="6059829" cy="5632479"/>
          </a:xfrm>
          <a:prstGeom prst="rect">
            <a:avLst/>
          </a:prstGeom>
        </p:spPr>
      </p:pic>
      <p:sp>
        <p:nvSpPr>
          <p:cNvPr id="18" name="Line 5"/>
          <p:cNvSpPr>
            <a:spLocks noChangeShapeType="1"/>
          </p:cNvSpPr>
          <p:nvPr/>
        </p:nvSpPr>
        <p:spPr bwMode="auto">
          <a:xfrm flipH="1">
            <a:off x="4427984" y="1340768"/>
            <a:ext cx="0" cy="4968553"/>
          </a:xfrm>
          <a:prstGeom prst="line">
            <a:avLst/>
          </a:prstGeom>
          <a:noFill/>
          <a:ln w="88900">
            <a:solidFill>
              <a:srgbClr val="FF3399"/>
            </a:solidFill>
            <a:prstDash val="sysDot"/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4293096"/>
            <a:ext cx="1139813" cy="1008112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4221088"/>
            <a:ext cx="807215" cy="1152128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2339752" y="1764432"/>
            <a:ext cx="4392488" cy="4104456"/>
          </a:xfrm>
          <a:prstGeom prst="rect">
            <a:avLst/>
          </a:prstGeom>
          <a:noFill/>
          <a:ln w="889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427984" y="1772816"/>
            <a:ext cx="0" cy="4104456"/>
          </a:xfrm>
          <a:prstGeom prst="line">
            <a:avLst/>
          </a:prstGeom>
          <a:noFill/>
          <a:ln w="889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="" xmlns:p14="http://schemas.microsoft.com/office/powerpoint/2010/main" val="18329035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214282" y="205718"/>
            <a:ext cx="397278" cy="651536"/>
            <a:chOff x="3286116" y="1785926"/>
            <a:chExt cx="1785950" cy="292895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7" name="Прямоугольник 6"/>
            <p:cNvSpPr/>
            <p:nvPr/>
          </p:nvSpPr>
          <p:spPr>
            <a:xfrm>
              <a:off x="3286116" y="1785926"/>
              <a:ext cx="1785950" cy="29289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7554" y="1857364"/>
              <a:ext cx="1683433" cy="2786082"/>
            </a:xfrm>
            <a:prstGeom prst="rect">
              <a:avLst/>
            </a:prstGeom>
          </p:spPr>
        </p:pic>
      </p:grpSp>
      <p:sp>
        <p:nvSpPr>
          <p:cNvPr id="41" name="Прямоугольник 40"/>
          <p:cNvSpPr/>
          <p:nvPr/>
        </p:nvSpPr>
        <p:spPr>
          <a:xfrm>
            <a:off x="8748464" y="6597352"/>
            <a:ext cx="395536" cy="260648"/>
          </a:xfrm>
          <a:prstGeom prst="rect">
            <a:avLst/>
          </a:prstGeom>
          <a:solidFill>
            <a:srgbClr val="2F2F2F"/>
          </a:solidFill>
          <a:ln>
            <a:solidFill>
              <a:srgbClr val="2F2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/>
              <a:t>14</a:t>
            </a:r>
            <a:endParaRPr lang="ru-RU" sz="1500" b="1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827584" y="0"/>
            <a:ext cx="0" cy="98072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7596336" y="0"/>
            <a:ext cx="0" cy="764704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144463"/>
            <a:ext cx="1390137" cy="4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827585" y="116632"/>
            <a:ext cx="6768752" cy="6617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3F5379"/>
                </a:solidFill>
              </a:rPr>
              <a:t>ЭЛЕКТРОННЫЙ КАССИР С</a:t>
            </a:r>
            <a:r>
              <a:rPr lang="en-US" sz="2000" b="1" dirty="0" smtClean="0">
                <a:solidFill>
                  <a:srgbClr val="3F5379"/>
                </a:solidFill>
              </a:rPr>
              <a:t>TS CASHPRO CM-</a:t>
            </a:r>
            <a:r>
              <a:rPr lang="ru-RU" sz="2000" b="1" dirty="0" smtClean="0">
                <a:solidFill>
                  <a:srgbClr val="3F5379"/>
                </a:solidFill>
              </a:rPr>
              <a:t>24</a:t>
            </a:r>
            <a:r>
              <a:rPr lang="en-US" sz="2000" b="1" dirty="0" smtClean="0">
                <a:solidFill>
                  <a:srgbClr val="3F5379"/>
                </a:solidFill>
              </a:rPr>
              <a:t>b</a:t>
            </a:r>
          </a:p>
          <a:p>
            <a:r>
              <a:rPr lang="ru-RU" sz="1700" b="1" dirty="0" smtClean="0">
                <a:solidFill>
                  <a:srgbClr val="3F5379"/>
                </a:solidFill>
              </a:rPr>
              <a:t>с функцией РЕЦИРКУЛЯЦИИ,</a:t>
            </a:r>
            <a:r>
              <a:rPr lang="en-US" sz="1700" b="1" dirty="0" smtClean="0">
                <a:solidFill>
                  <a:srgbClr val="3F5379"/>
                </a:solidFill>
              </a:rPr>
              <a:t> </a:t>
            </a:r>
            <a:r>
              <a:rPr lang="ru-RU" sz="1700" b="1" dirty="0" smtClean="0">
                <a:solidFill>
                  <a:srgbClr val="3F5379"/>
                </a:solidFill>
              </a:rPr>
              <a:t>ОБАНДЕРОЛИВАНИЯ и УПАКОВКИ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5" y="1219806"/>
            <a:ext cx="6059829" cy="5632479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4293096"/>
            <a:ext cx="1139813" cy="1008112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427984" y="1772816"/>
            <a:ext cx="0" cy="4104456"/>
          </a:xfrm>
          <a:prstGeom prst="line">
            <a:avLst/>
          </a:prstGeom>
          <a:noFill/>
          <a:ln w="889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427984" y="1772816"/>
            <a:ext cx="2304256" cy="4104456"/>
          </a:xfrm>
          <a:prstGeom prst="rect">
            <a:avLst/>
          </a:prstGeom>
          <a:noFill/>
          <a:ln w="889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5" name="Группа 29"/>
          <p:cNvGrpSpPr/>
          <p:nvPr/>
        </p:nvGrpSpPr>
        <p:grpSpPr>
          <a:xfrm>
            <a:off x="4505569" y="2249633"/>
            <a:ext cx="2136392" cy="3537421"/>
            <a:chOff x="6400800" y="2555875"/>
            <a:chExt cx="3357563" cy="5559425"/>
          </a:xfrm>
        </p:grpSpPr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3594100"/>
              <a:ext cx="3357563" cy="452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9750" y="2555875"/>
              <a:ext cx="2362200" cy="5538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cxnSp>
        <p:nvCxnSpPr>
          <p:cNvPr id="18" name="Прямая соединительная линия 17"/>
          <p:cNvCxnSpPr/>
          <p:nvPr/>
        </p:nvCxnSpPr>
        <p:spPr>
          <a:xfrm>
            <a:off x="6732240" y="3687415"/>
            <a:ext cx="2304256" cy="0"/>
          </a:xfrm>
          <a:prstGeom prst="line">
            <a:avLst/>
          </a:prstGeom>
          <a:ln w="28575">
            <a:solidFill>
              <a:srgbClr val="3F5379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55855" y="3225750"/>
            <a:ext cx="2024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3399"/>
                </a:solidFill>
              </a:rPr>
              <a:t>8 </a:t>
            </a:r>
            <a:r>
              <a:rPr lang="ru-RU" sz="2400" b="1" dirty="0" smtClean="0">
                <a:solidFill>
                  <a:srgbClr val="3F5379"/>
                </a:solidFill>
              </a:rPr>
              <a:t>БАРАБАНОВ</a:t>
            </a:r>
            <a:endParaRPr lang="ru-RU" sz="2400" b="1" dirty="0">
              <a:solidFill>
                <a:srgbClr val="3F5379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66893" y="3687415"/>
            <a:ext cx="2213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3F5379"/>
                </a:solidFill>
              </a:rPr>
              <a:t>6 000 </a:t>
            </a:r>
            <a:r>
              <a:rPr lang="ru-RU" sz="2400" b="1" dirty="0" smtClean="0">
                <a:solidFill>
                  <a:srgbClr val="FF3399"/>
                </a:solidFill>
              </a:rPr>
              <a:t>БАНКНОТ</a:t>
            </a:r>
            <a:endParaRPr lang="ru-RU" sz="2400" b="1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29035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214282" y="205718"/>
            <a:ext cx="397278" cy="651536"/>
            <a:chOff x="3286116" y="1785926"/>
            <a:chExt cx="1785950" cy="292895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7" name="Прямоугольник 6"/>
            <p:cNvSpPr/>
            <p:nvPr/>
          </p:nvSpPr>
          <p:spPr>
            <a:xfrm>
              <a:off x="3286116" y="1785926"/>
              <a:ext cx="1785950" cy="29289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7554" y="1857364"/>
              <a:ext cx="1683433" cy="2786082"/>
            </a:xfrm>
            <a:prstGeom prst="rect">
              <a:avLst/>
            </a:prstGeom>
          </p:spPr>
        </p:pic>
      </p:grpSp>
      <p:sp>
        <p:nvSpPr>
          <p:cNvPr id="41" name="Прямоугольник 40"/>
          <p:cNvSpPr/>
          <p:nvPr/>
        </p:nvSpPr>
        <p:spPr>
          <a:xfrm>
            <a:off x="8748464" y="6597352"/>
            <a:ext cx="395536" cy="260648"/>
          </a:xfrm>
          <a:prstGeom prst="rect">
            <a:avLst/>
          </a:prstGeom>
          <a:solidFill>
            <a:srgbClr val="2F2F2F"/>
          </a:solidFill>
          <a:ln>
            <a:solidFill>
              <a:srgbClr val="2F2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/>
              <a:t>15</a:t>
            </a:r>
            <a:endParaRPr lang="ru-RU" sz="1500" b="1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827584" y="0"/>
            <a:ext cx="0" cy="98072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7596336" y="0"/>
            <a:ext cx="0" cy="764704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144463"/>
            <a:ext cx="1390137" cy="4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827585" y="116632"/>
            <a:ext cx="6768752" cy="6617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3F5379"/>
                </a:solidFill>
              </a:rPr>
              <a:t>ЭЛЕКТРОННЫЙ КАССИР С</a:t>
            </a:r>
            <a:r>
              <a:rPr lang="en-US" sz="2000" b="1" dirty="0" smtClean="0">
                <a:solidFill>
                  <a:srgbClr val="3F5379"/>
                </a:solidFill>
              </a:rPr>
              <a:t>TS CASHPRO CM-</a:t>
            </a:r>
            <a:r>
              <a:rPr lang="ru-RU" sz="2000" b="1" dirty="0" smtClean="0">
                <a:solidFill>
                  <a:srgbClr val="3F5379"/>
                </a:solidFill>
              </a:rPr>
              <a:t>24</a:t>
            </a:r>
            <a:r>
              <a:rPr lang="en-US" sz="2000" b="1" dirty="0" smtClean="0">
                <a:solidFill>
                  <a:srgbClr val="3F5379"/>
                </a:solidFill>
              </a:rPr>
              <a:t>b</a:t>
            </a:r>
          </a:p>
          <a:p>
            <a:r>
              <a:rPr lang="ru-RU" sz="1700" b="1" dirty="0" smtClean="0">
                <a:solidFill>
                  <a:srgbClr val="3F5379"/>
                </a:solidFill>
              </a:rPr>
              <a:t>с функцией РЕЦИРКУЛЯЦИИ,</a:t>
            </a:r>
            <a:r>
              <a:rPr lang="en-US" sz="1700" b="1" dirty="0" smtClean="0">
                <a:solidFill>
                  <a:srgbClr val="3F5379"/>
                </a:solidFill>
              </a:rPr>
              <a:t> </a:t>
            </a:r>
            <a:r>
              <a:rPr lang="ru-RU" sz="1700" b="1" dirty="0" smtClean="0">
                <a:solidFill>
                  <a:srgbClr val="3F5379"/>
                </a:solidFill>
              </a:rPr>
              <a:t>ОБАНДЕРОЛИВАНИЯ и УПАКОВКИ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8712" y="1231236"/>
            <a:ext cx="6059829" cy="5632479"/>
          </a:xfrm>
          <a:prstGeom prst="rect">
            <a:avLst/>
          </a:prstGeom>
        </p:spPr>
      </p:pic>
      <p:pic>
        <p:nvPicPr>
          <p:cNvPr id="12" name="Рисунок 11" descr="Рисунок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75656" y="1225521"/>
            <a:ext cx="6059829" cy="5632479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4293096"/>
            <a:ext cx="1139813" cy="1008112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824" y="4221088"/>
            <a:ext cx="807215" cy="1152128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2339752" y="1764432"/>
            <a:ext cx="4392488" cy="4104456"/>
          </a:xfrm>
          <a:prstGeom prst="rect">
            <a:avLst/>
          </a:prstGeom>
          <a:noFill/>
          <a:ln w="889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427984" y="1772816"/>
            <a:ext cx="0" cy="4104456"/>
          </a:xfrm>
          <a:prstGeom prst="line">
            <a:avLst/>
          </a:prstGeom>
          <a:noFill/>
          <a:ln w="889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342024" y="1756048"/>
            <a:ext cx="2085960" cy="4104456"/>
          </a:xfrm>
          <a:prstGeom prst="rect">
            <a:avLst/>
          </a:prstGeom>
          <a:noFill/>
          <a:ln w="889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329035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214282" y="205718"/>
            <a:ext cx="397278" cy="651536"/>
            <a:chOff x="3286116" y="1785926"/>
            <a:chExt cx="1785950" cy="292895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7" name="Прямоугольник 6"/>
            <p:cNvSpPr/>
            <p:nvPr/>
          </p:nvSpPr>
          <p:spPr>
            <a:xfrm>
              <a:off x="3286116" y="1785926"/>
              <a:ext cx="1785950" cy="29289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7554" y="1857364"/>
              <a:ext cx="1683433" cy="2786082"/>
            </a:xfrm>
            <a:prstGeom prst="rect">
              <a:avLst/>
            </a:prstGeom>
          </p:spPr>
        </p:pic>
      </p:grpSp>
      <p:sp>
        <p:nvSpPr>
          <p:cNvPr id="41" name="Прямоугольник 40"/>
          <p:cNvSpPr/>
          <p:nvPr/>
        </p:nvSpPr>
        <p:spPr>
          <a:xfrm>
            <a:off x="8748464" y="6597352"/>
            <a:ext cx="395536" cy="260648"/>
          </a:xfrm>
          <a:prstGeom prst="rect">
            <a:avLst/>
          </a:prstGeom>
          <a:solidFill>
            <a:srgbClr val="2F2F2F"/>
          </a:solidFill>
          <a:ln>
            <a:solidFill>
              <a:srgbClr val="2F2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/>
              <a:t>16</a:t>
            </a:r>
            <a:endParaRPr lang="ru-RU" sz="1500" b="1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827584" y="0"/>
            <a:ext cx="0" cy="98072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7596336" y="0"/>
            <a:ext cx="0" cy="764704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144463"/>
            <a:ext cx="1390137" cy="4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827585" y="116632"/>
            <a:ext cx="6768752" cy="6617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3F5379"/>
                </a:solidFill>
              </a:rPr>
              <a:t>ЭЛЕКТРОННЫЙ КАССИР С</a:t>
            </a:r>
            <a:r>
              <a:rPr lang="en-US" sz="2000" b="1" dirty="0" smtClean="0">
                <a:solidFill>
                  <a:srgbClr val="3F5379"/>
                </a:solidFill>
              </a:rPr>
              <a:t>TS CASHPRO CM-</a:t>
            </a:r>
            <a:r>
              <a:rPr lang="ru-RU" sz="2000" b="1" dirty="0" smtClean="0">
                <a:solidFill>
                  <a:srgbClr val="3F5379"/>
                </a:solidFill>
              </a:rPr>
              <a:t>24</a:t>
            </a:r>
            <a:r>
              <a:rPr lang="en-US" sz="2000" b="1" dirty="0" smtClean="0">
                <a:solidFill>
                  <a:srgbClr val="3F5379"/>
                </a:solidFill>
              </a:rPr>
              <a:t>b</a:t>
            </a:r>
          </a:p>
          <a:p>
            <a:r>
              <a:rPr lang="ru-RU" sz="1700" b="1" dirty="0" smtClean="0">
                <a:solidFill>
                  <a:srgbClr val="3F5379"/>
                </a:solidFill>
              </a:rPr>
              <a:t>с функцией РЕЦИРКУЛЯЦИИ,</a:t>
            </a:r>
            <a:r>
              <a:rPr lang="en-US" sz="1700" b="1" dirty="0" smtClean="0">
                <a:solidFill>
                  <a:srgbClr val="3F5379"/>
                </a:solidFill>
              </a:rPr>
              <a:t> </a:t>
            </a:r>
            <a:r>
              <a:rPr lang="ru-RU" sz="1700" b="1" dirty="0" smtClean="0">
                <a:solidFill>
                  <a:srgbClr val="3F5379"/>
                </a:solidFill>
              </a:rPr>
              <a:t>ОБАНДЕРОЛИВАНИЯ и УПАКОВКИ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8712" y="1231236"/>
            <a:ext cx="6059829" cy="5632479"/>
          </a:xfrm>
          <a:prstGeom prst="rect">
            <a:avLst/>
          </a:prstGeom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4221088"/>
            <a:ext cx="807215" cy="1152128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427984" y="1772816"/>
            <a:ext cx="0" cy="4104456"/>
          </a:xfrm>
          <a:prstGeom prst="line">
            <a:avLst/>
          </a:prstGeom>
          <a:noFill/>
          <a:ln w="889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342024" y="1756048"/>
            <a:ext cx="2085960" cy="4104456"/>
          </a:xfrm>
          <a:prstGeom prst="rect">
            <a:avLst/>
          </a:prstGeom>
          <a:noFill/>
          <a:ln w="889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141494"/>
            <a:ext cx="944129" cy="26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140968"/>
            <a:ext cx="944129" cy="26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4069" y="3103741"/>
            <a:ext cx="911717" cy="264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 rot="16200000">
            <a:off x="2310235" y="475650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ГОДНЫЕ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3079146" y="4663158"/>
            <a:ext cx="1482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ВЕТХИЕ</a:t>
            </a:r>
            <a:endParaRPr lang="ru-RU" b="1" dirty="0">
              <a:solidFill>
                <a:schemeClr val="bg1"/>
              </a:solidFill>
            </a:endParaRPr>
          </a:p>
        </p:txBody>
      </p:sp>
      <p:grpSp>
        <p:nvGrpSpPr>
          <p:cNvPr id="20" name="Группа 28"/>
          <p:cNvGrpSpPr/>
          <p:nvPr/>
        </p:nvGrpSpPr>
        <p:grpSpPr>
          <a:xfrm>
            <a:off x="2771800" y="1911267"/>
            <a:ext cx="1715221" cy="1975787"/>
            <a:chOff x="3886200" y="2390775"/>
            <a:chExt cx="2654300" cy="3057525"/>
          </a:xfrm>
        </p:grpSpPr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2390775"/>
              <a:ext cx="2654300" cy="305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22" name="Picture 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2678113"/>
              <a:ext cx="1625600" cy="78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cxnSp>
        <p:nvCxnSpPr>
          <p:cNvPr id="23" name="Прямая соединительная линия 22"/>
          <p:cNvCxnSpPr/>
          <p:nvPr/>
        </p:nvCxnSpPr>
        <p:spPr>
          <a:xfrm>
            <a:off x="179512" y="2132856"/>
            <a:ext cx="2088232" cy="0"/>
          </a:xfrm>
          <a:prstGeom prst="line">
            <a:avLst/>
          </a:prstGeom>
          <a:ln w="28575">
            <a:solidFill>
              <a:srgbClr val="3F537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07504" y="1825079"/>
            <a:ext cx="1963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</a:rPr>
              <a:t>ОБАНДЕРОЛИВАТЕЛЬ</a:t>
            </a:r>
            <a:endParaRPr lang="ru-RU" sz="1400" b="1" dirty="0">
              <a:solidFill>
                <a:srgbClr val="FF3399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7504" y="2132856"/>
            <a:ext cx="1547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3F5379"/>
                </a:solidFill>
              </a:rPr>
              <a:t>1</a:t>
            </a:r>
            <a:r>
              <a:rPr lang="ru-RU" sz="1400" b="1" dirty="0" smtClean="0">
                <a:solidFill>
                  <a:srgbClr val="3F5379"/>
                </a:solidFill>
              </a:rPr>
              <a:t> </a:t>
            </a:r>
            <a:r>
              <a:rPr lang="ru-RU" sz="1400" b="1" dirty="0" err="1" smtClean="0">
                <a:solidFill>
                  <a:srgbClr val="3F5379"/>
                </a:solidFill>
              </a:rPr>
              <a:t>х</a:t>
            </a:r>
            <a:r>
              <a:rPr lang="ru-RU" sz="1400" b="1" dirty="0" smtClean="0">
                <a:solidFill>
                  <a:srgbClr val="3F5379"/>
                </a:solidFill>
              </a:rPr>
              <a:t> 100 банкнот</a:t>
            </a:r>
            <a:endParaRPr lang="ru-RU" sz="1400" b="1" dirty="0">
              <a:solidFill>
                <a:srgbClr val="3F5379"/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179512" y="4312841"/>
            <a:ext cx="2088232" cy="0"/>
          </a:xfrm>
          <a:prstGeom prst="line">
            <a:avLst/>
          </a:prstGeom>
          <a:ln w="28575">
            <a:solidFill>
              <a:srgbClr val="3F537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07504" y="4005064"/>
            <a:ext cx="1963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3399"/>
                </a:solidFill>
              </a:rPr>
              <a:t>2 СЕЙФ ПАКЕТА</a:t>
            </a:r>
            <a:endParaRPr lang="ru-RU" sz="1400" b="1" dirty="0">
              <a:solidFill>
                <a:srgbClr val="FF3399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7504" y="4312841"/>
            <a:ext cx="1547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3F5379"/>
                </a:solidFill>
              </a:rPr>
              <a:t>2 </a:t>
            </a:r>
            <a:r>
              <a:rPr lang="ru-RU" sz="1400" b="1" dirty="0" err="1" smtClean="0">
                <a:solidFill>
                  <a:srgbClr val="3F5379"/>
                </a:solidFill>
              </a:rPr>
              <a:t>х</a:t>
            </a:r>
            <a:r>
              <a:rPr lang="ru-RU" sz="1400" b="1" dirty="0" smtClean="0">
                <a:solidFill>
                  <a:srgbClr val="3F5379"/>
                </a:solidFill>
              </a:rPr>
              <a:t> 4 000 банкнот</a:t>
            </a:r>
            <a:endParaRPr lang="ru-RU" sz="1400" b="1" dirty="0">
              <a:solidFill>
                <a:srgbClr val="3F537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29035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4" grpId="0"/>
      <p:bldP spid="25" grpId="0"/>
      <p:bldP spid="30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годные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0254" y="2101296"/>
            <a:ext cx="8088210" cy="4136016"/>
          </a:xfrm>
          <a:prstGeom prst="rect">
            <a:avLst/>
          </a:prstGeom>
        </p:spPr>
      </p:pic>
      <p:pic>
        <p:nvPicPr>
          <p:cNvPr id="16" name="Рисунок 15" descr="стрелки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3910" y="1484784"/>
            <a:ext cx="5916180" cy="3852680"/>
          </a:xfrm>
          <a:prstGeom prst="rect">
            <a:avLst/>
          </a:prstGeom>
        </p:spPr>
      </p:pic>
      <p:pic>
        <p:nvPicPr>
          <p:cNvPr id="15" name="Рисунок 14" descr="ветхие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92663" y="3262249"/>
            <a:ext cx="4139577" cy="1966951"/>
          </a:xfrm>
          <a:prstGeom prst="rect">
            <a:avLst/>
          </a:prstGeom>
        </p:spPr>
      </p:pic>
      <p:grpSp>
        <p:nvGrpSpPr>
          <p:cNvPr id="2" name="Группа 5"/>
          <p:cNvGrpSpPr/>
          <p:nvPr/>
        </p:nvGrpSpPr>
        <p:grpSpPr>
          <a:xfrm>
            <a:off x="214282" y="205718"/>
            <a:ext cx="397278" cy="651536"/>
            <a:chOff x="3286116" y="1785926"/>
            <a:chExt cx="1785950" cy="292895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7" name="Прямоугольник 6"/>
            <p:cNvSpPr/>
            <p:nvPr/>
          </p:nvSpPr>
          <p:spPr>
            <a:xfrm>
              <a:off x="3286116" y="1785926"/>
              <a:ext cx="1785950" cy="29289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7554" y="1857364"/>
              <a:ext cx="1683433" cy="2786082"/>
            </a:xfrm>
            <a:prstGeom prst="rect">
              <a:avLst/>
            </a:prstGeom>
          </p:spPr>
        </p:pic>
      </p:grpSp>
      <p:sp>
        <p:nvSpPr>
          <p:cNvPr id="41" name="Прямоугольник 40"/>
          <p:cNvSpPr/>
          <p:nvPr/>
        </p:nvSpPr>
        <p:spPr>
          <a:xfrm>
            <a:off x="8748464" y="6597352"/>
            <a:ext cx="395536" cy="260648"/>
          </a:xfrm>
          <a:prstGeom prst="rect">
            <a:avLst/>
          </a:prstGeom>
          <a:solidFill>
            <a:srgbClr val="2F2F2F"/>
          </a:solidFill>
          <a:ln>
            <a:solidFill>
              <a:srgbClr val="2F2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/>
              <a:t>17</a:t>
            </a:r>
            <a:endParaRPr lang="ru-RU" sz="1500" b="1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827584" y="0"/>
            <a:ext cx="0" cy="98072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7596336" y="0"/>
            <a:ext cx="0" cy="764704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8344" y="144463"/>
            <a:ext cx="1390137" cy="4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827585" y="116632"/>
            <a:ext cx="6768752" cy="6617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3F5379"/>
                </a:solidFill>
              </a:rPr>
              <a:t>СХЕМА ДВИЖЕНИЯ НАЛИЧНОСТИ</a:t>
            </a:r>
            <a:endParaRPr lang="en-US" sz="2000" b="1" dirty="0" smtClean="0">
              <a:solidFill>
                <a:srgbClr val="3F5379"/>
              </a:solidFill>
            </a:endParaRPr>
          </a:p>
          <a:p>
            <a:r>
              <a:rPr lang="ru-RU" sz="1700" b="1" dirty="0" smtClean="0">
                <a:solidFill>
                  <a:srgbClr val="3F5379"/>
                </a:solidFill>
              </a:rPr>
              <a:t>ПРИ ИСПОЛЬЗОВАНИИ ПАК на базе </a:t>
            </a:r>
            <a:r>
              <a:rPr lang="en-US" sz="1700" b="1" dirty="0" smtClean="0">
                <a:solidFill>
                  <a:srgbClr val="3F5379"/>
                </a:solidFill>
              </a:rPr>
              <a:t>CTS CM-24b </a:t>
            </a:r>
            <a:r>
              <a:rPr lang="ru-RU" sz="1700" b="1" dirty="0" smtClean="0">
                <a:solidFill>
                  <a:srgbClr val="3F5379"/>
                </a:solidFill>
              </a:rPr>
              <a:t>и </a:t>
            </a:r>
            <a:r>
              <a:rPr lang="en-US" sz="1700" b="1" dirty="0" err="1" smtClean="0">
                <a:solidFill>
                  <a:srgbClr val="3F5379"/>
                </a:solidFill>
              </a:rPr>
              <a:t>SS.iQ</a:t>
            </a:r>
            <a:endParaRPr lang="ru-RU" sz="1700" b="1" dirty="0" smtClean="0">
              <a:solidFill>
                <a:srgbClr val="3F5379"/>
              </a:solidFill>
            </a:endParaRPr>
          </a:p>
        </p:txBody>
      </p:sp>
      <p:pic>
        <p:nvPicPr>
          <p:cNvPr id="11" name="Рисунок 10" descr="КЦ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95948" y="3717032"/>
            <a:ext cx="1712156" cy="1198251"/>
          </a:xfrm>
          <a:prstGeom prst="rect">
            <a:avLst/>
          </a:prstGeom>
        </p:spPr>
      </p:pic>
      <p:pic>
        <p:nvPicPr>
          <p:cNvPr id="17" name="Рисунок 16" descr="сервер+АРМ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47864" y="952279"/>
            <a:ext cx="5184576" cy="748529"/>
          </a:xfrm>
          <a:prstGeom prst="rect">
            <a:avLst/>
          </a:prstGeom>
        </p:spPr>
      </p:pic>
      <p:pic>
        <p:nvPicPr>
          <p:cNvPr id="13" name="Рисунок 12" descr="связующая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99592" y="2648822"/>
            <a:ext cx="7560840" cy="3156442"/>
          </a:xfrm>
          <a:prstGeom prst="rect">
            <a:avLst/>
          </a:prstGeom>
        </p:spPr>
      </p:pic>
      <p:pic>
        <p:nvPicPr>
          <p:cNvPr id="12" name="Рисунок 11" descr="СМ-24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52279" y="2575253"/>
            <a:ext cx="7608153" cy="33740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329035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214282" y="205718"/>
            <a:ext cx="397278" cy="651536"/>
            <a:chOff x="3286116" y="1785926"/>
            <a:chExt cx="1785950" cy="292895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7" name="Прямоугольник 6"/>
            <p:cNvSpPr/>
            <p:nvPr/>
          </p:nvSpPr>
          <p:spPr>
            <a:xfrm>
              <a:off x="3286116" y="1785926"/>
              <a:ext cx="1785950" cy="29289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7554" y="1857364"/>
              <a:ext cx="1683433" cy="2786082"/>
            </a:xfrm>
            <a:prstGeom prst="rect">
              <a:avLst/>
            </a:prstGeom>
          </p:spPr>
        </p:pic>
      </p:grpSp>
      <p:sp>
        <p:nvSpPr>
          <p:cNvPr id="41" name="Прямоугольник 40"/>
          <p:cNvSpPr/>
          <p:nvPr/>
        </p:nvSpPr>
        <p:spPr>
          <a:xfrm>
            <a:off x="8748464" y="6597352"/>
            <a:ext cx="395536" cy="260648"/>
          </a:xfrm>
          <a:prstGeom prst="rect">
            <a:avLst/>
          </a:prstGeom>
          <a:solidFill>
            <a:srgbClr val="2F2F2F"/>
          </a:solidFill>
          <a:ln>
            <a:solidFill>
              <a:srgbClr val="2F2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/>
              <a:t>18</a:t>
            </a:r>
            <a:endParaRPr lang="ru-RU" sz="1500" b="1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827584" y="0"/>
            <a:ext cx="0" cy="98072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7596336" y="0"/>
            <a:ext cx="0" cy="764704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144463"/>
            <a:ext cx="1390137" cy="4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827585" y="116632"/>
            <a:ext cx="6768752" cy="6617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3F5379"/>
                </a:solidFill>
              </a:rPr>
              <a:t>ПРОГРАММНОЕ РЕШЕНИЕ</a:t>
            </a:r>
            <a:endParaRPr lang="en-US" sz="2000" b="1" dirty="0" smtClean="0">
              <a:solidFill>
                <a:srgbClr val="3F5379"/>
              </a:solidFill>
            </a:endParaRPr>
          </a:p>
          <a:p>
            <a:r>
              <a:rPr lang="ru-RU" sz="1700" b="1" dirty="0" smtClean="0">
                <a:solidFill>
                  <a:srgbClr val="3F5379"/>
                </a:solidFill>
              </a:rPr>
              <a:t>АВТОМАТИЗАЦИИ КАССОВЫХ ОПЕРАЦИЙ</a:t>
            </a:r>
          </a:p>
        </p:txBody>
      </p:sp>
      <p:graphicFrame>
        <p:nvGraphicFramePr>
          <p:cNvPr id="12" name="Схема 11"/>
          <p:cNvGraphicFramePr/>
          <p:nvPr/>
        </p:nvGraphicFramePr>
        <p:xfrm>
          <a:off x="971600" y="980728"/>
          <a:ext cx="726046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Овал 12"/>
          <p:cNvSpPr/>
          <p:nvPr/>
        </p:nvSpPr>
        <p:spPr>
          <a:xfrm>
            <a:off x="3419872" y="2636912"/>
            <a:ext cx="2376264" cy="237626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АВТОМАТИЗАЦИЯ И УЧЕТ ДЕНЕЖНЫХ СРЕДСТВ КАССОВОГО УЗЛА</a:t>
            </a:r>
            <a:endParaRPr lang="ru-RU" sz="1400" b="1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24328" y="3284984"/>
            <a:ext cx="1224136" cy="49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2048" y="3212976"/>
            <a:ext cx="1187624" cy="66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8329035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1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214282" y="205718"/>
            <a:ext cx="397278" cy="651536"/>
            <a:chOff x="3286116" y="1785926"/>
            <a:chExt cx="1785950" cy="292895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7" name="Прямоугольник 6"/>
            <p:cNvSpPr/>
            <p:nvPr/>
          </p:nvSpPr>
          <p:spPr>
            <a:xfrm>
              <a:off x="3286116" y="1785926"/>
              <a:ext cx="1785950" cy="29289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7554" y="1857364"/>
              <a:ext cx="1683433" cy="2786082"/>
            </a:xfrm>
            <a:prstGeom prst="rect">
              <a:avLst/>
            </a:prstGeom>
          </p:spPr>
        </p:pic>
      </p:grpSp>
      <p:sp>
        <p:nvSpPr>
          <p:cNvPr id="41" name="Прямоугольник 40"/>
          <p:cNvSpPr/>
          <p:nvPr/>
        </p:nvSpPr>
        <p:spPr>
          <a:xfrm>
            <a:off x="8748464" y="6597352"/>
            <a:ext cx="395536" cy="260648"/>
          </a:xfrm>
          <a:prstGeom prst="rect">
            <a:avLst/>
          </a:prstGeom>
          <a:solidFill>
            <a:srgbClr val="2F2F2F"/>
          </a:solidFill>
          <a:ln>
            <a:solidFill>
              <a:srgbClr val="2F2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/>
              <a:t>02</a:t>
            </a:r>
            <a:endParaRPr lang="ru-RU" sz="1500" b="1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827584" y="0"/>
            <a:ext cx="0" cy="98072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27585" y="116632"/>
            <a:ext cx="6768752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3F5379"/>
                </a:solidFill>
              </a:rPr>
              <a:t>ТРАНСФОРМАЦИЯ БАНКОВСКИХ ОТДЕЛЕНИЙ</a:t>
            </a:r>
            <a:endParaRPr lang="en-US" sz="2000" b="1" dirty="0" smtClean="0">
              <a:solidFill>
                <a:srgbClr val="3F5379"/>
              </a:solidFill>
            </a:endParaRPr>
          </a:p>
          <a:p>
            <a:r>
              <a:rPr lang="ru-RU" sz="1700" b="1" dirty="0" smtClean="0">
                <a:solidFill>
                  <a:srgbClr val="3F5379"/>
                </a:solidFill>
              </a:rPr>
              <a:t>АНАЛИЗ ТЕКУЩЕЙ СИТУАЦИИ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7596336" y="0"/>
            <a:ext cx="0" cy="764704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144463"/>
            <a:ext cx="1390137" cy="4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Прямоугольник 28"/>
          <p:cNvSpPr/>
          <p:nvPr/>
        </p:nvSpPr>
        <p:spPr>
          <a:xfrm>
            <a:off x="3347864" y="3150260"/>
            <a:ext cx="5472608" cy="10801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ЧТОБЫ ХОРОШО ПОНЯТЬ НОВЫЙ ФИНАНСОВЫЙ ПРОДУКТ, </a:t>
            </a:r>
          </a:p>
          <a:p>
            <a:r>
              <a:rPr lang="ru-RU" sz="1400" dirty="0" smtClean="0"/>
              <a:t>ЕМУ НЕОБХОДИМО </a:t>
            </a:r>
            <a:r>
              <a:rPr lang="ru-RU" sz="1400" b="1" dirty="0" smtClean="0">
                <a:solidFill>
                  <a:srgbClr val="3F5379"/>
                </a:solidFill>
              </a:rPr>
              <a:t>ИДТИ В ОТДЕЛЕНИЕ </a:t>
            </a:r>
            <a:r>
              <a:rPr lang="ru-RU" sz="1400" dirty="0" smtClean="0"/>
              <a:t>БАНКА И ОБЩАТЬСЯ С КОНСУЛЬТАНТОМ</a:t>
            </a:r>
            <a:endParaRPr lang="ru-RU" sz="1600" i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347864" y="1710100"/>
            <a:ext cx="5472608" cy="108012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КЛИЕНТ ХОЧЕТ И МОЖЕТ СОВЕРШАТЬ РУТИННЫЕ ФИНАНСОВЫЕ ОПЕРАЦИИ </a:t>
            </a:r>
            <a:r>
              <a:rPr lang="ru-RU" sz="1400" b="1" dirty="0" smtClean="0">
                <a:solidFill>
                  <a:srgbClr val="3F5379"/>
                </a:solidFill>
              </a:rPr>
              <a:t>ДИСТАНЦИОННО</a:t>
            </a:r>
            <a:r>
              <a:rPr lang="ru-RU" sz="1400" dirty="0" smtClean="0"/>
              <a:t> НЕ ПРИХОДЯ В БАНК </a:t>
            </a:r>
            <a:endParaRPr lang="ru-RU" sz="1400" dirty="0"/>
          </a:p>
        </p:txBody>
      </p:sp>
      <p:sp>
        <p:nvSpPr>
          <p:cNvPr id="31" name="Стрелка вниз 30"/>
          <p:cNvSpPr/>
          <p:nvPr/>
        </p:nvSpPr>
        <p:spPr>
          <a:xfrm>
            <a:off x="5796136" y="4427820"/>
            <a:ext cx="576064" cy="657364"/>
          </a:xfrm>
          <a:prstGeom prst="downArrow">
            <a:avLst/>
          </a:prstGeom>
          <a:solidFill>
            <a:srgbClr val="3F5379"/>
          </a:solidFill>
          <a:ln>
            <a:solidFill>
              <a:srgbClr val="3F5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3275856" y="5148481"/>
            <a:ext cx="5616624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400" b="1" dirty="0" smtClean="0">
                <a:solidFill>
                  <a:srgbClr val="FF3399"/>
                </a:solidFill>
              </a:rPr>
              <a:t>В ЭТОМ И СОСТОИТ ИЗМЕНЕНИЕ РОЛИ БАНКОВСКИХ ОТДЕЛЕНИЙ:</a:t>
            </a:r>
          </a:p>
          <a:p>
            <a:pPr algn="just">
              <a:spcAft>
                <a:spcPts val="600"/>
              </a:spcAft>
            </a:pPr>
            <a:r>
              <a:rPr lang="ru-RU" sz="1400" b="1" i="1" dirty="0" smtClean="0">
                <a:solidFill>
                  <a:srgbClr val="3F5379"/>
                </a:solidFill>
              </a:rPr>
              <a:t>ТРАНСФОРМАЦИЯ ИЗ ЦЕНТРОВ РУТИННЫХ ТРАНЗАКЦИЙ В ЦЕНТРЫ ПРОДАЖ СЛОЖНЫХ ПРОДУКТОВ И КОНСУЛЬТАЦИЙ, ЧТО НЕВОЗМОЖНО СДЕЛАТЬ ДИСТАНЦИОННО</a:t>
            </a:r>
            <a:endParaRPr lang="ru-RU" sz="1400" i="1" dirty="0"/>
          </a:p>
        </p:txBody>
      </p:sp>
      <p:pic>
        <p:nvPicPr>
          <p:cNvPr id="48" name="Picture 3" descr="C:\Documents and Settings\fomichev\Мои документы\Мои рисунки\Business-People-Team-with-3D-Puzzle-Piec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2087068"/>
            <a:ext cx="2990040" cy="3286148"/>
          </a:xfrm>
          <a:prstGeom prst="rect">
            <a:avLst/>
          </a:prstGeom>
          <a:noFill/>
        </p:spPr>
      </p:pic>
      <p:sp>
        <p:nvSpPr>
          <p:cNvPr id="49" name="TextBox 48"/>
          <p:cNvSpPr txBox="1"/>
          <p:nvPr/>
        </p:nvSpPr>
        <p:spPr>
          <a:xfrm>
            <a:off x="3275856" y="1340768"/>
            <a:ext cx="2164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3399"/>
                </a:solidFill>
              </a:rPr>
              <a:t>С ОДНОЙ СТОРОНЫ</a:t>
            </a:r>
            <a:endParaRPr lang="ru-RU" b="1" dirty="0">
              <a:solidFill>
                <a:srgbClr val="FF3399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275856" y="2790220"/>
            <a:ext cx="2263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3399"/>
                </a:solidFill>
              </a:rPr>
              <a:t>С ДРУГОЙ СТОРОНЫ</a:t>
            </a:r>
            <a:endParaRPr lang="ru-RU" b="1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29035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47" grpId="0"/>
      <p:bldP spid="49" grpId="0"/>
      <p:bldP spid="5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214282" y="205718"/>
            <a:ext cx="397278" cy="651536"/>
            <a:chOff x="3286116" y="1785926"/>
            <a:chExt cx="1785950" cy="292895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7" name="Прямоугольник 6"/>
            <p:cNvSpPr/>
            <p:nvPr/>
          </p:nvSpPr>
          <p:spPr>
            <a:xfrm>
              <a:off x="3286116" y="1785926"/>
              <a:ext cx="1785950" cy="29289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7554" y="1857364"/>
              <a:ext cx="1683433" cy="2786082"/>
            </a:xfrm>
            <a:prstGeom prst="rect">
              <a:avLst/>
            </a:prstGeom>
          </p:spPr>
        </p:pic>
      </p:grpSp>
      <p:sp>
        <p:nvSpPr>
          <p:cNvPr id="41" name="Прямоугольник 40"/>
          <p:cNvSpPr/>
          <p:nvPr/>
        </p:nvSpPr>
        <p:spPr>
          <a:xfrm>
            <a:off x="8748464" y="6597352"/>
            <a:ext cx="395536" cy="260648"/>
          </a:xfrm>
          <a:prstGeom prst="rect">
            <a:avLst/>
          </a:prstGeom>
          <a:solidFill>
            <a:srgbClr val="2F2F2F"/>
          </a:solidFill>
          <a:ln>
            <a:solidFill>
              <a:srgbClr val="2F2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/>
              <a:t>19</a:t>
            </a:r>
            <a:endParaRPr lang="ru-RU" sz="1500" b="1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827584" y="0"/>
            <a:ext cx="0" cy="98072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7596336" y="0"/>
            <a:ext cx="0" cy="764704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144463"/>
            <a:ext cx="1390137" cy="4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827585" y="116632"/>
            <a:ext cx="6768752" cy="6617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3F5379"/>
                </a:solidFill>
              </a:rPr>
              <a:t>SMART SAFE BS/2</a:t>
            </a:r>
          </a:p>
          <a:p>
            <a:r>
              <a:rPr lang="ru-RU" sz="1700" b="1" dirty="0" smtClean="0">
                <a:solidFill>
                  <a:srgbClr val="3F5379"/>
                </a:solidFill>
              </a:rPr>
              <a:t>РЕШЕНИЕ по ИНТЕГРАЦИИ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87624" y="6093296"/>
            <a:ext cx="3096344" cy="432048"/>
          </a:xfrm>
          <a:prstGeom prst="rect">
            <a:avLst/>
          </a:prstGeom>
          <a:solidFill>
            <a:srgbClr val="3F5379"/>
          </a:solidFill>
          <a:ln>
            <a:solidFill>
              <a:srgbClr val="3F5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ИНТЕГРАЦИЯ С АБС БАНКА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971600" y="6093296"/>
            <a:ext cx="5760640" cy="0"/>
          </a:xfrm>
          <a:prstGeom prst="line">
            <a:avLst/>
          </a:prstGeom>
          <a:ln w="38100">
            <a:solidFill>
              <a:srgbClr val="3F53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7" descr="Рисунок1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3518" y="1437481"/>
            <a:ext cx="680085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6170408"/>
            <a:ext cx="1152128" cy="469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1" y="6165304"/>
            <a:ext cx="792089" cy="44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832903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214282" y="205718"/>
            <a:ext cx="397278" cy="651536"/>
            <a:chOff x="3286116" y="1785926"/>
            <a:chExt cx="1785950" cy="292895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7" name="Прямоугольник 6"/>
            <p:cNvSpPr/>
            <p:nvPr/>
          </p:nvSpPr>
          <p:spPr>
            <a:xfrm>
              <a:off x="3286116" y="1785926"/>
              <a:ext cx="1785950" cy="29289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7554" y="1857364"/>
              <a:ext cx="1683433" cy="2786082"/>
            </a:xfrm>
            <a:prstGeom prst="rect">
              <a:avLst/>
            </a:prstGeom>
          </p:spPr>
        </p:pic>
      </p:grpSp>
      <p:sp>
        <p:nvSpPr>
          <p:cNvPr id="41" name="Прямоугольник 40"/>
          <p:cNvSpPr/>
          <p:nvPr/>
        </p:nvSpPr>
        <p:spPr>
          <a:xfrm>
            <a:off x="8748464" y="6597352"/>
            <a:ext cx="395536" cy="260648"/>
          </a:xfrm>
          <a:prstGeom prst="rect">
            <a:avLst/>
          </a:prstGeom>
          <a:solidFill>
            <a:srgbClr val="2F2F2F"/>
          </a:solidFill>
          <a:ln>
            <a:solidFill>
              <a:srgbClr val="2F2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/>
              <a:t>20</a:t>
            </a:r>
            <a:endParaRPr lang="ru-RU" sz="1500" b="1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827584" y="0"/>
            <a:ext cx="0" cy="98072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7596336" y="0"/>
            <a:ext cx="0" cy="764704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144463"/>
            <a:ext cx="1390137" cy="4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827585" y="116632"/>
            <a:ext cx="6768752" cy="6617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3F5379"/>
                </a:solidFill>
              </a:rPr>
              <a:t>SMART SAFE BS/2</a:t>
            </a:r>
          </a:p>
          <a:p>
            <a:r>
              <a:rPr lang="ru-RU" sz="1700" b="1" dirty="0" smtClean="0">
                <a:solidFill>
                  <a:srgbClr val="3F5379"/>
                </a:solidFill>
              </a:rPr>
              <a:t>РЕШЕНИЕ по ИНТЕГРАЦИИ</a:t>
            </a:r>
          </a:p>
        </p:txBody>
      </p:sp>
      <p:pic>
        <p:nvPicPr>
          <p:cNvPr id="16" name="Рисунок 15" descr="Безымянный-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7744" y="836712"/>
            <a:ext cx="6018206" cy="5904656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2051720" y="1196752"/>
            <a:ext cx="0" cy="5544616"/>
          </a:xfrm>
          <a:prstGeom prst="line">
            <a:avLst/>
          </a:prstGeom>
          <a:ln w="38100">
            <a:solidFill>
              <a:srgbClr val="3F53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07504" y="1268760"/>
            <a:ext cx="1944216" cy="2088232"/>
          </a:xfrm>
          <a:prstGeom prst="rect">
            <a:avLst/>
          </a:prstGeom>
          <a:solidFill>
            <a:srgbClr val="3F5379"/>
          </a:solidFill>
          <a:ln>
            <a:solidFill>
              <a:srgbClr val="3F5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ПРИМЕР ПРОВЕДЕННОЙ</a:t>
            </a:r>
          </a:p>
          <a:p>
            <a:pPr algn="ctr"/>
            <a:r>
              <a:rPr lang="ru-RU" dirty="0" smtClean="0"/>
              <a:t>ИНТЕГРАЦИИ с АБС БАНКА</a:t>
            </a:r>
            <a:endParaRPr lang="ru-RU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221088"/>
            <a:ext cx="1152128" cy="469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3573016"/>
            <a:ext cx="792089" cy="44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832903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214282" y="205718"/>
            <a:ext cx="397278" cy="651536"/>
            <a:chOff x="3286116" y="1785926"/>
            <a:chExt cx="1785950" cy="292895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7" name="Прямоугольник 6"/>
            <p:cNvSpPr/>
            <p:nvPr/>
          </p:nvSpPr>
          <p:spPr>
            <a:xfrm>
              <a:off x="3286116" y="1785926"/>
              <a:ext cx="1785950" cy="29289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7554" y="1857364"/>
              <a:ext cx="1683433" cy="2786082"/>
            </a:xfrm>
            <a:prstGeom prst="rect">
              <a:avLst/>
            </a:prstGeom>
          </p:spPr>
        </p:pic>
      </p:grpSp>
      <p:sp>
        <p:nvSpPr>
          <p:cNvPr id="41" name="Прямоугольник 40"/>
          <p:cNvSpPr/>
          <p:nvPr/>
        </p:nvSpPr>
        <p:spPr>
          <a:xfrm>
            <a:off x="8748464" y="6597352"/>
            <a:ext cx="395536" cy="260648"/>
          </a:xfrm>
          <a:prstGeom prst="rect">
            <a:avLst/>
          </a:prstGeom>
          <a:solidFill>
            <a:srgbClr val="2F2F2F"/>
          </a:solidFill>
          <a:ln>
            <a:solidFill>
              <a:srgbClr val="2F2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/>
              <a:t>21</a:t>
            </a:r>
            <a:endParaRPr lang="ru-RU" sz="1500" b="1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827584" y="0"/>
            <a:ext cx="0" cy="98072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7596336" y="0"/>
            <a:ext cx="0" cy="764704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144463"/>
            <a:ext cx="1390137" cy="4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827585" y="116632"/>
            <a:ext cx="6768752" cy="6617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3F5379"/>
                </a:solidFill>
              </a:rPr>
              <a:t>ТРАНСФОРМАЦИЯ БАНКОВСКИХ ОТДЕЛЕНИЙ</a:t>
            </a:r>
            <a:endParaRPr lang="en-US" sz="2000" b="1" dirty="0" smtClean="0">
              <a:solidFill>
                <a:srgbClr val="3F5379"/>
              </a:solidFill>
            </a:endParaRPr>
          </a:p>
          <a:p>
            <a:r>
              <a:rPr lang="ru-RU" sz="1700" b="1" dirty="0" smtClean="0">
                <a:solidFill>
                  <a:srgbClr val="3F5379"/>
                </a:solidFill>
              </a:rPr>
              <a:t>ОЦЕНКА ЭФФЕКТИВНОСТИ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148064" y="1728639"/>
            <a:ext cx="3672408" cy="504056"/>
          </a:xfrm>
          <a:prstGeom prst="rect">
            <a:avLst/>
          </a:prstGeom>
          <a:solidFill>
            <a:srgbClr val="3F5379"/>
          </a:solidFill>
          <a:ln>
            <a:solidFill>
              <a:srgbClr val="3F5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/>
              <a:t>ОЦЕНКА ВОЗВРАТА ИНВЕСТИЦИЙ</a:t>
            </a:r>
            <a:endParaRPr lang="ru-RU" sz="16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148064" y="2376711"/>
            <a:ext cx="3672408" cy="50405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/>
              <a:t>ОЦЕНКА ЭФФЕКТИВНОСТИ ВНЕДРЕНИЯ</a:t>
            </a:r>
            <a:endParaRPr lang="ru-RU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0" y="1440607"/>
            <a:ext cx="57606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200" b="1" dirty="0" smtClean="0">
                <a:solidFill>
                  <a:srgbClr val="3F5379"/>
                </a:solidFill>
              </a:rPr>
              <a:t>1</a:t>
            </a:r>
            <a:endParaRPr lang="ru-RU" sz="6200" b="1" dirty="0">
              <a:solidFill>
                <a:srgbClr val="3F537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2088679"/>
            <a:ext cx="57606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200" b="1" dirty="0" smtClean="0">
                <a:solidFill>
                  <a:srgbClr val="00B0F0"/>
                </a:solidFill>
              </a:rPr>
              <a:t>2</a:t>
            </a:r>
            <a:endParaRPr lang="ru-RU" sz="6200" b="1" dirty="0">
              <a:solidFill>
                <a:srgbClr val="00B0F0"/>
              </a:solidFill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0076" y="936551"/>
            <a:ext cx="4510068" cy="2924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2627784" y="3789040"/>
            <a:ext cx="4188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3F5379"/>
                </a:solidFill>
              </a:rPr>
              <a:t>ПАРАМЕТРЫ ОЦЕНКИ ЭФФЕКТИВНОСТИ</a:t>
            </a:r>
            <a:endParaRPr lang="ru-RU" b="1" dirty="0">
              <a:solidFill>
                <a:srgbClr val="3F5379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9552" y="4221088"/>
            <a:ext cx="3960440" cy="288032"/>
          </a:xfrm>
          <a:prstGeom prst="rect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СОКРАЩЕНИЕ ИЗДЕРЖЕК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4221088"/>
            <a:ext cx="3960440" cy="28803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ПОВЫШЕНИЕ КАЧЕСТВА ОБСЛУЖИВАНИЯ</a:t>
            </a:r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39552" y="4581128"/>
            <a:ext cx="3960440" cy="20882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80975" indent="-180975">
              <a:buFont typeface="Wingdings" pitchFamily="2" charset="2"/>
              <a:buChar char="ü"/>
            </a:pPr>
            <a:r>
              <a:rPr lang="ru-RU" sz="1400" i="1" dirty="0" smtClean="0"/>
              <a:t>Повышение управляемости сети</a:t>
            </a:r>
          </a:p>
          <a:p>
            <a:pPr marL="180975" indent="-180975">
              <a:buFont typeface="Wingdings" pitchFamily="2" charset="2"/>
              <a:buChar char="ü"/>
            </a:pPr>
            <a:r>
              <a:rPr lang="ru-RU" sz="1400" i="1" dirty="0" smtClean="0"/>
              <a:t>Отвлечение средств на обслуживание клиентов ВСП</a:t>
            </a:r>
          </a:p>
          <a:p>
            <a:pPr marL="180975" indent="-180975">
              <a:buFont typeface="Wingdings" pitchFamily="2" charset="2"/>
              <a:buChar char="ü"/>
            </a:pPr>
            <a:r>
              <a:rPr lang="ru-RU" sz="1400" i="1" dirty="0" smtClean="0"/>
              <a:t>Расходы на хранение наличности</a:t>
            </a:r>
          </a:p>
          <a:p>
            <a:pPr marL="180975" indent="-180975">
              <a:buFont typeface="Wingdings" pitchFamily="2" charset="2"/>
              <a:buChar char="ü"/>
            </a:pPr>
            <a:r>
              <a:rPr lang="ru-RU" sz="1400" i="1" dirty="0" smtClean="0"/>
              <a:t>Затраты на инкассацию и транспортировку наличности</a:t>
            </a:r>
          </a:p>
          <a:p>
            <a:pPr marL="180975" indent="-180975">
              <a:buFont typeface="Wingdings" pitchFamily="2" charset="2"/>
              <a:buChar char="ü"/>
            </a:pPr>
            <a:r>
              <a:rPr lang="ru-RU" sz="1400" i="1" dirty="0" smtClean="0"/>
              <a:t>Расходы на содержание сети:</a:t>
            </a:r>
          </a:p>
          <a:p>
            <a:pPr marL="180975" indent="-180975"/>
            <a:r>
              <a:rPr lang="ru-RU" sz="1400" i="1" dirty="0" smtClean="0"/>
              <a:t> - на открытие</a:t>
            </a:r>
          </a:p>
          <a:p>
            <a:pPr marL="180975" indent="-180975"/>
            <a:r>
              <a:rPr lang="ru-RU" sz="1400" i="1" dirty="0" smtClean="0"/>
              <a:t>- на содержание</a:t>
            </a:r>
            <a:endParaRPr lang="ru-RU" sz="1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572000" y="4581128"/>
            <a:ext cx="3960440" cy="20882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975" indent="-180975">
              <a:buFont typeface="Wingdings" pitchFamily="2" charset="2"/>
              <a:buChar char="ü"/>
            </a:pPr>
            <a:r>
              <a:rPr lang="ru-RU" sz="1400" i="1" dirty="0" smtClean="0"/>
              <a:t>Количество выполняемых операций</a:t>
            </a:r>
          </a:p>
          <a:p>
            <a:pPr marL="180975" indent="-180975">
              <a:buFont typeface="Wingdings" pitchFamily="2" charset="2"/>
              <a:buChar char="ü"/>
            </a:pPr>
            <a:r>
              <a:rPr lang="ru-RU" sz="1400" i="1" dirty="0" smtClean="0"/>
              <a:t>Время, затрачиваемое на выполнение одной операции</a:t>
            </a:r>
          </a:p>
          <a:p>
            <a:pPr marL="180975" indent="-180975">
              <a:buFont typeface="Wingdings" pitchFamily="2" charset="2"/>
              <a:buChar char="ü"/>
            </a:pPr>
            <a:r>
              <a:rPr lang="ru-RU" sz="1400" i="1" dirty="0" smtClean="0"/>
              <a:t>Время на подведение итогов дня</a:t>
            </a:r>
          </a:p>
          <a:p>
            <a:pPr marL="180975" indent="-180975">
              <a:buFont typeface="Wingdings" pitchFamily="2" charset="2"/>
              <a:buChar char="ü"/>
            </a:pPr>
            <a:r>
              <a:rPr lang="ru-RU" sz="1400" i="1" dirty="0" smtClean="0"/>
              <a:t>Сокращение времени ожидания</a:t>
            </a:r>
          </a:p>
          <a:p>
            <a:pPr marL="180975" indent="-180975">
              <a:buFont typeface="Wingdings" pitchFamily="2" charset="2"/>
              <a:buChar char="ü"/>
            </a:pPr>
            <a:r>
              <a:rPr lang="ru-RU" sz="1400" i="1" dirty="0" smtClean="0"/>
              <a:t>Рост </a:t>
            </a:r>
            <a:r>
              <a:rPr lang="ru-RU" sz="1400" i="1" dirty="0" err="1" smtClean="0"/>
              <a:t>кросс-продаж</a:t>
            </a:r>
            <a:endParaRPr lang="ru-RU" sz="1400" i="1" dirty="0" smtClean="0"/>
          </a:p>
          <a:p>
            <a:pPr marL="180975" indent="-180975">
              <a:buFont typeface="Wingdings" pitchFamily="2" charset="2"/>
              <a:buChar char="ü"/>
            </a:pPr>
            <a:r>
              <a:rPr lang="ru-RU" sz="1400" i="1" dirty="0" smtClean="0"/>
              <a:t>Рост уровня удовлетворенности клиентов банка</a:t>
            </a:r>
            <a:endParaRPr lang="ru-RU" sz="1400" dirty="0" smtClean="0"/>
          </a:p>
        </p:txBody>
      </p:sp>
      <p:sp>
        <p:nvSpPr>
          <p:cNvPr id="21" name="Прямоугольник 20"/>
          <p:cNvSpPr/>
          <p:nvPr/>
        </p:nvSpPr>
        <p:spPr>
          <a:xfrm>
            <a:off x="5148064" y="3024783"/>
            <a:ext cx="3672408" cy="504056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/>
              <a:t>ТИРАЖИРОВАНИЕ</a:t>
            </a:r>
            <a:endParaRPr lang="ru-RU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572000" y="2770431"/>
            <a:ext cx="57606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200" b="1" dirty="0" smtClean="0">
                <a:solidFill>
                  <a:srgbClr val="7030A0"/>
                </a:solidFill>
              </a:rPr>
              <a:t>3</a:t>
            </a:r>
            <a:endParaRPr lang="ru-RU" sz="6200" b="1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19872" y="5229200"/>
            <a:ext cx="697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C000"/>
                </a:solidFill>
              </a:rPr>
              <a:t>↓ 25%</a:t>
            </a:r>
            <a:endParaRPr lang="ru-RU" sz="1400" b="1" dirty="0">
              <a:solidFill>
                <a:srgbClr val="FFC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91680" y="5661248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C000"/>
                </a:solidFill>
              </a:rPr>
              <a:t>↓ 40%</a:t>
            </a:r>
            <a:endParaRPr lang="ru-RU" sz="1400" b="1" dirty="0">
              <a:solidFill>
                <a:srgbClr val="FFC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68344" y="4581128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C000"/>
                </a:solidFill>
              </a:rPr>
              <a:t>↑ </a:t>
            </a:r>
            <a:r>
              <a:rPr lang="ru-RU" sz="1400" b="1" dirty="0" smtClean="0">
                <a:solidFill>
                  <a:srgbClr val="FFC000"/>
                </a:solidFill>
              </a:rPr>
              <a:t>10</a:t>
            </a:r>
            <a:r>
              <a:rPr lang="en-US" sz="1400" b="1" dirty="0" smtClean="0">
                <a:solidFill>
                  <a:srgbClr val="FFC000"/>
                </a:solidFill>
              </a:rPr>
              <a:t>0%</a:t>
            </a:r>
            <a:endParaRPr lang="ru-RU" sz="1400" b="1" dirty="0">
              <a:solidFill>
                <a:srgbClr val="FFC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80112" y="5013176"/>
            <a:ext cx="2239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C000"/>
                </a:solidFill>
              </a:rPr>
              <a:t>↓ 4</a:t>
            </a:r>
            <a:r>
              <a:rPr lang="ru-RU" sz="1400" b="1" dirty="0" smtClean="0">
                <a:solidFill>
                  <a:srgbClr val="FFC000"/>
                </a:solidFill>
              </a:rPr>
              <a:t>0</a:t>
            </a:r>
            <a:r>
              <a:rPr lang="en-US" sz="1400" b="1" dirty="0" smtClean="0">
                <a:solidFill>
                  <a:srgbClr val="FFC000"/>
                </a:solidFill>
              </a:rPr>
              <a:t>0%</a:t>
            </a:r>
            <a:r>
              <a:rPr lang="ru-RU" sz="1400" b="1" dirty="0" smtClean="0">
                <a:solidFill>
                  <a:srgbClr val="FFC000"/>
                </a:solidFill>
              </a:rPr>
              <a:t> (в 4 раза быстрее)</a:t>
            </a:r>
            <a:endParaRPr lang="ru-RU" sz="1400" b="1" dirty="0">
              <a:solidFill>
                <a:srgbClr val="FFC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48264" y="5229200"/>
            <a:ext cx="20241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C000"/>
                </a:solidFill>
              </a:rPr>
              <a:t>           </a:t>
            </a:r>
            <a:r>
              <a:rPr lang="en-US" sz="1400" b="1" dirty="0" smtClean="0">
                <a:solidFill>
                  <a:srgbClr val="FFC000"/>
                </a:solidFill>
              </a:rPr>
              <a:t>↓</a:t>
            </a:r>
            <a:r>
              <a:rPr lang="ru-RU" sz="1400" b="1" dirty="0" smtClean="0">
                <a:solidFill>
                  <a:srgbClr val="FFC000"/>
                </a:solidFill>
              </a:rPr>
              <a:t> 20</a:t>
            </a:r>
            <a:r>
              <a:rPr lang="en-US" sz="1400" b="1" dirty="0" smtClean="0">
                <a:solidFill>
                  <a:srgbClr val="FFC000"/>
                </a:solidFill>
              </a:rPr>
              <a:t>0%</a:t>
            </a:r>
            <a:endParaRPr lang="ru-RU" sz="1400" b="1" dirty="0" smtClean="0">
              <a:solidFill>
                <a:srgbClr val="FFC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30157" y="5013176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C000"/>
                </a:solidFill>
              </a:rPr>
              <a:t>↓ </a:t>
            </a:r>
            <a:r>
              <a:rPr lang="ru-RU" sz="1400" b="1" dirty="0" smtClean="0">
                <a:solidFill>
                  <a:srgbClr val="FFC000"/>
                </a:solidFill>
              </a:rPr>
              <a:t>60</a:t>
            </a:r>
            <a:r>
              <a:rPr lang="en-US" sz="1400" b="1" dirty="0" smtClean="0">
                <a:solidFill>
                  <a:srgbClr val="FFC000"/>
                </a:solidFill>
              </a:rPr>
              <a:t>%</a:t>
            </a:r>
            <a:endParaRPr lang="ru-RU" sz="1400" b="1" dirty="0">
              <a:solidFill>
                <a:srgbClr val="FFC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35696" y="6073551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C000"/>
                </a:solidFill>
              </a:rPr>
              <a:t>↓ </a:t>
            </a:r>
            <a:r>
              <a:rPr lang="ru-RU" sz="1400" b="1" dirty="0" smtClean="0">
                <a:solidFill>
                  <a:srgbClr val="FFC000"/>
                </a:solidFill>
              </a:rPr>
              <a:t>20</a:t>
            </a:r>
            <a:r>
              <a:rPr lang="en-US" sz="1400" b="1" dirty="0" smtClean="0">
                <a:solidFill>
                  <a:srgbClr val="FFC000"/>
                </a:solidFill>
              </a:rPr>
              <a:t>%</a:t>
            </a:r>
            <a:endParaRPr lang="ru-RU" sz="1400" b="1" dirty="0">
              <a:solidFill>
                <a:srgbClr val="FFC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35696" y="6309320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C000"/>
                </a:solidFill>
              </a:rPr>
              <a:t>↓ </a:t>
            </a:r>
            <a:r>
              <a:rPr lang="ru-RU" sz="1400" b="1" dirty="0" smtClean="0">
                <a:solidFill>
                  <a:srgbClr val="FFC000"/>
                </a:solidFill>
              </a:rPr>
              <a:t>15</a:t>
            </a:r>
            <a:r>
              <a:rPr lang="en-US" sz="1400" b="1" dirty="0" smtClean="0">
                <a:solidFill>
                  <a:srgbClr val="FFC000"/>
                </a:solidFill>
              </a:rPr>
              <a:t>%</a:t>
            </a:r>
            <a:endParaRPr lang="ru-RU" sz="1400" b="1" dirty="0">
              <a:solidFill>
                <a:srgbClr val="FFC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48264" y="5445224"/>
            <a:ext cx="20241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C000"/>
                </a:solidFill>
              </a:rPr>
              <a:t>           </a:t>
            </a:r>
            <a:r>
              <a:rPr lang="en-US" sz="1400" b="1" dirty="0" smtClean="0">
                <a:solidFill>
                  <a:srgbClr val="FFC000"/>
                </a:solidFill>
              </a:rPr>
              <a:t>↓</a:t>
            </a:r>
            <a:r>
              <a:rPr lang="ru-RU" sz="1400" b="1" dirty="0" smtClean="0">
                <a:solidFill>
                  <a:srgbClr val="FFC000"/>
                </a:solidFill>
              </a:rPr>
              <a:t> 52</a:t>
            </a:r>
            <a:r>
              <a:rPr lang="en-US" sz="1400" b="1" dirty="0" smtClean="0">
                <a:solidFill>
                  <a:srgbClr val="FFC000"/>
                </a:solidFill>
              </a:rPr>
              <a:t>%</a:t>
            </a:r>
            <a:endParaRPr lang="ru-RU" sz="1400" b="1" dirty="0" smtClean="0">
              <a:solidFill>
                <a:srgbClr val="FFC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72083" y="5661248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C000"/>
                </a:solidFill>
              </a:rPr>
              <a:t>↑ </a:t>
            </a:r>
            <a:r>
              <a:rPr lang="ru-RU" sz="1400" b="1" dirty="0" smtClean="0">
                <a:solidFill>
                  <a:srgbClr val="FFC000"/>
                </a:solidFill>
              </a:rPr>
              <a:t>10</a:t>
            </a:r>
            <a:r>
              <a:rPr lang="en-US" sz="1400" b="1" dirty="0" smtClean="0">
                <a:solidFill>
                  <a:srgbClr val="FFC000"/>
                </a:solidFill>
              </a:rPr>
              <a:t>0%</a:t>
            </a:r>
            <a:endParaRPr lang="ru-RU" sz="1400" b="1" dirty="0">
              <a:solidFill>
                <a:srgbClr val="FFC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91963" y="6073551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C000"/>
                </a:solidFill>
              </a:rPr>
              <a:t>↑ </a:t>
            </a:r>
            <a:r>
              <a:rPr lang="ru-RU" sz="1400" b="1" dirty="0" smtClean="0">
                <a:solidFill>
                  <a:srgbClr val="FFC000"/>
                </a:solidFill>
              </a:rPr>
              <a:t>8</a:t>
            </a:r>
            <a:r>
              <a:rPr lang="en-US" sz="1400" b="1" dirty="0" smtClean="0">
                <a:solidFill>
                  <a:srgbClr val="FFC000"/>
                </a:solidFill>
              </a:rPr>
              <a:t>0%</a:t>
            </a:r>
            <a:endParaRPr lang="ru-RU" sz="1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29035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214282" y="205718"/>
            <a:ext cx="397278" cy="651536"/>
            <a:chOff x="3286116" y="1785926"/>
            <a:chExt cx="1785950" cy="292895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7" name="Прямоугольник 6"/>
            <p:cNvSpPr/>
            <p:nvPr/>
          </p:nvSpPr>
          <p:spPr>
            <a:xfrm>
              <a:off x="3286116" y="1785926"/>
              <a:ext cx="1785950" cy="29289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7554" y="1857364"/>
              <a:ext cx="1683433" cy="2786082"/>
            </a:xfrm>
            <a:prstGeom prst="rect">
              <a:avLst/>
            </a:prstGeom>
          </p:spPr>
        </p:pic>
      </p:grpSp>
      <p:sp>
        <p:nvSpPr>
          <p:cNvPr id="41" name="Прямоугольник 40"/>
          <p:cNvSpPr/>
          <p:nvPr/>
        </p:nvSpPr>
        <p:spPr>
          <a:xfrm>
            <a:off x="8748464" y="6597352"/>
            <a:ext cx="395536" cy="260648"/>
          </a:xfrm>
          <a:prstGeom prst="rect">
            <a:avLst/>
          </a:prstGeom>
          <a:solidFill>
            <a:srgbClr val="2F2F2F"/>
          </a:solidFill>
          <a:ln>
            <a:solidFill>
              <a:srgbClr val="2F2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/>
              <a:t>2</a:t>
            </a:r>
            <a:r>
              <a:rPr lang="ru-RU" sz="1500" b="1" dirty="0" smtClean="0"/>
              <a:t>2</a:t>
            </a:r>
            <a:endParaRPr lang="ru-RU" sz="1500" b="1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827584" y="0"/>
            <a:ext cx="0" cy="98072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7596336" y="0"/>
            <a:ext cx="0" cy="764704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144463"/>
            <a:ext cx="1390137" cy="4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827585" y="116632"/>
            <a:ext cx="6768752" cy="6617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3F5379"/>
                </a:solidFill>
              </a:rPr>
              <a:t>ТРАНСФОРМАЦИЯ БАНКОВСКИХ ОТДЕЛЕНИЙ</a:t>
            </a:r>
            <a:endParaRPr lang="en-US" sz="2000" b="1" dirty="0" smtClean="0">
              <a:solidFill>
                <a:srgbClr val="3F5379"/>
              </a:solidFill>
            </a:endParaRPr>
          </a:p>
          <a:p>
            <a:r>
              <a:rPr lang="ru-RU" sz="1700" b="1" dirty="0" smtClean="0">
                <a:solidFill>
                  <a:srgbClr val="3F5379"/>
                </a:solidFill>
              </a:rPr>
              <a:t>ФАКТОРЫ УСПЕХА С РЕШЕНИЯМИ от </a:t>
            </a:r>
            <a:r>
              <a:rPr lang="en-US" sz="1700" b="1" dirty="0" smtClean="0">
                <a:solidFill>
                  <a:srgbClr val="3F5379"/>
                </a:solidFill>
              </a:rPr>
              <a:t>CTS CASHPRO</a:t>
            </a:r>
            <a:endParaRPr lang="ru-RU" sz="1700" b="1" dirty="0" smtClean="0">
              <a:solidFill>
                <a:srgbClr val="3F5379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060848"/>
            <a:ext cx="1584176" cy="4527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652120" y="5877272"/>
            <a:ext cx="1944216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УСПЕХ</a:t>
            </a:r>
            <a:endParaRPr lang="ru-RU" sz="4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051720" y="1628800"/>
            <a:ext cx="3456384" cy="1008112"/>
          </a:xfrm>
          <a:prstGeom prst="rect">
            <a:avLst/>
          </a:prstGeom>
          <a:solidFill>
            <a:srgbClr val="3F5379"/>
          </a:solidFill>
          <a:ln>
            <a:solidFill>
              <a:srgbClr val="3F5379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/>
              <a:t>НАЛИЧИЕ РАЗНЫХ ФОРМАТОВ ОТДЕЛЕНИЙ, В ТОМ ЧИСЛЕ МИНИ</a:t>
            </a:r>
          </a:p>
          <a:p>
            <a:r>
              <a:rPr lang="ru-RU" sz="1200" dirty="0" smtClean="0"/>
              <a:t>ОПТИМИЗАЦИЯ ЗАТРАТ, СЕГМЕНТАЦИЯ КЛИЕНТОВ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63688" y="2564904"/>
            <a:ext cx="3744416" cy="100811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/>
              <a:t>НАЛИЧИЕ ТЕХНОЛОГИЧЕСКОЙ КАРТЫ</a:t>
            </a:r>
          </a:p>
          <a:p>
            <a:r>
              <a:rPr lang="ru-RU" sz="1200" dirty="0" smtClean="0"/>
              <a:t>СОВМЕЩЕНИЕ ФУНКЦИЙ ОПЕРАЦИОННОГО И КАССОВОГО СОТРУДНИКА</a:t>
            </a:r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403648" y="3501008"/>
            <a:ext cx="4104456" cy="1008112"/>
          </a:xfrm>
          <a:prstGeom prst="rect">
            <a:avLst/>
          </a:prstGeom>
          <a:solidFill>
            <a:srgbClr val="FF3399"/>
          </a:solidFill>
          <a:ln>
            <a:solidFill>
              <a:srgbClr val="FF3399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/>
              <a:t>КАЧЕСТВЕННО ПРОВЕДЕННОЕ ПИЛОТИРОВАНИЕ РЕШЕНИЯ</a:t>
            </a:r>
          </a:p>
          <a:p>
            <a:r>
              <a:rPr lang="ru-RU" sz="1050" dirty="0" smtClean="0"/>
              <a:t>ОЦЕНКА ТЕХНОЛОГИИ И ЗАТРАТ НА ВНЕДРЕНИЕ</a:t>
            </a:r>
            <a:endParaRPr lang="ru-RU" sz="1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043608" y="4437112"/>
            <a:ext cx="4464496" cy="100811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/>
              <a:t>КОМПЕТЕНТНЫЙ ПЕРСОНАЛ</a:t>
            </a:r>
          </a:p>
          <a:p>
            <a:r>
              <a:rPr lang="ru-RU" sz="1200" dirty="0" smtClean="0"/>
              <a:t>ОБУЧЕНИЕ И МОТИВАЦИЯ</a:t>
            </a:r>
            <a:endParaRPr lang="ru-RU" sz="1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55576" y="5373216"/>
            <a:ext cx="4752528" cy="100811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/>
              <a:t>ЭФФЕКТИВНОЕ РЕШЕНИЕ НА БАЗЕ АПК</a:t>
            </a:r>
          </a:p>
          <a:p>
            <a:r>
              <a:rPr lang="ru-RU" sz="1200" dirty="0" smtClean="0"/>
              <a:t>ИНОВАЦИОННОЕ ПРОВЕРЕННОЕ ОБОРУДОВАНИЕ И УПО</a:t>
            </a:r>
            <a:endParaRPr lang="ru-RU" sz="1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508104" y="1196752"/>
            <a:ext cx="216024" cy="5472608"/>
          </a:xfrm>
          <a:prstGeom prst="rect">
            <a:avLst/>
          </a:prstGeom>
          <a:solidFill>
            <a:srgbClr val="3F5379"/>
          </a:solidFill>
          <a:ln>
            <a:solidFill>
              <a:srgbClr val="3F5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29035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7.40741E-7 L 4.44444E-6 -0.6719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214282" y="205718"/>
            <a:ext cx="397278" cy="651536"/>
            <a:chOff x="3286116" y="1785926"/>
            <a:chExt cx="1785950" cy="292895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7" name="Прямоугольник 6"/>
            <p:cNvSpPr/>
            <p:nvPr/>
          </p:nvSpPr>
          <p:spPr>
            <a:xfrm>
              <a:off x="3286116" y="1785926"/>
              <a:ext cx="1785950" cy="29289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7554" y="1857364"/>
              <a:ext cx="1683433" cy="2786082"/>
            </a:xfrm>
            <a:prstGeom prst="rect">
              <a:avLst/>
            </a:prstGeom>
          </p:spPr>
        </p:pic>
      </p:grpSp>
      <p:sp>
        <p:nvSpPr>
          <p:cNvPr id="41" name="Прямоугольник 40"/>
          <p:cNvSpPr/>
          <p:nvPr/>
        </p:nvSpPr>
        <p:spPr>
          <a:xfrm>
            <a:off x="8748464" y="6597352"/>
            <a:ext cx="395536" cy="260648"/>
          </a:xfrm>
          <a:prstGeom prst="rect">
            <a:avLst/>
          </a:prstGeom>
          <a:solidFill>
            <a:srgbClr val="2F2F2F"/>
          </a:solidFill>
          <a:ln>
            <a:solidFill>
              <a:srgbClr val="2F2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/>
              <a:t>23</a:t>
            </a:r>
            <a:endParaRPr lang="ru-RU" sz="1500" b="1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827584" y="0"/>
            <a:ext cx="0" cy="98072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7596336" y="0"/>
            <a:ext cx="0" cy="764704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144463"/>
            <a:ext cx="1390137" cy="4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827585" y="116632"/>
            <a:ext cx="6768752" cy="6617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3F5379"/>
                </a:solidFill>
              </a:rPr>
              <a:t>ДЕЙСТВУЮЩИЕ ОТДЕЛЕНИЯ БАНКОВ</a:t>
            </a:r>
            <a:endParaRPr lang="en-US" sz="2000" b="1" dirty="0" smtClean="0">
              <a:solidFill>
                <a:srgbClr val="3F5379"/>
              </a:solidFill>
            </a:endParaRPr>
          </a:p>
          <a:p>
            <a:r>
              <a:rPr lang="ru-RU" sz="1700" b="1" dirty="0" smtClean="0">
                <a:solidFill>
                  <a:srgbClr val="3F5379"/>
                </a:solidFill>
              </a:rPr>
              <a:t>ЭФФЕКТИВНЫЕ РЕШЕНИЯ НА БАЗЕ </a:t>
            </a:r>
            <a:r>
              <a:rPr lang="en-US" sz="1700" b="1" dirty="0" smtClean="0">
                <a:solidFill>
                  <a:srgbClr val="3F5379"/>
                </a:solidFill>
              </a:rPr>
              <a:t>CTS CASHPRO</a:t>
            </a:r>
            <a:endParaRPr lang="ru-RU" sz="1700" b="1" dirty="0" smtClean="0">
              <a:solidFill>
                <a:srgbClr val="3F5379"/>
              </a:solidFill>
            </a:endParaRPr>
          </a:p>
        </p:txBody>
      </p:sp>
      <p:pic>
        <p:nvPicPr>
          <p:cNvPr id="11" name="Picture 2" descr="http://www.payana.ru/_pic/_map-ru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49277"/>
            <a:ext cx="5882542" cy="35198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09"/>
          <p:cNvGrpSpPr/>
          <p:nvPr/>
        </p:nvGrpSpPr>
        <p:grpSpPr>
          <a:xfrm>
            <a:off x="211450" y="980728"/>
            <a:ext cx="4648582" cy="1400383"/>
            <a:chOff x="211451" y="986440"/>
            <a:chExt cx="4648582" cy="1400383"/>
          </a:xfrm>
        </p:grpSpPr>
        <p:sp>
          <p:nvSpPr>
            <p:cNvPr id="13" name="TextBox 12"/>
            <p:cNvSpPr txBox="1"/>
            <p:nvPr/>
          </p:nvSpPr>
          <p:spPr>
            <a:xfrm>
              <a:off x="539553" y="986440"/>
              <a:ext cx="1843774" cy="1400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500" b="1" dirty="0" smtClean="0">
                  <a:solidFill>
                    <a:srgbClr val="FF3399"/>
                  </a:solidFill>
                </a:rPr>
                <a:t>525</a:t>
              </a:r>
              <a:endParaRPr lang="ru-RU" sz="8500" b="1" dirty="0">
                <a:solidFill>
                  <a:srgbClr val="FF3399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95737" y="1202464"/>
              <a:ext cx="26642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>
                      <a:lumMod val="50000"/>
                    </a:schemeClr>
                  </a:solidFill>
                </a:rPr>
                <a:t>ОТДЕЛЕНИЙ</a:t>
              </a:r>
            </a:p>
            <a:p>
              <a:r>
                <a:rPr lang="ru-RU" b="1" dirty="0" smtClean="0">
                  <a:solidFill>
                    <a:schemeClr val="bg1">
                      <a:lumMod val="50000"/>
                    </a:schemeClr>
                  </a:solidFill>
                </a:rPr>
                <a:t>ВВЕДЕНО В</a:t>
              </a:r>
            </a:p>
            <a:p>
              <a:r>
                <a:rPr lang="ru-RU" b="1" dirty="0" smtClean="0">
                  <a:solidFill>
                    <a:schemeClr val="bg1">
                      <a:lumMod val="50000"/>
                    </a:schemeClr>
                  </a:solidFill>
                </a:rPr>
                <a:t>ЭКСПЛУАТАЦИЮ</a:t>
              </a:r>
              <a:endParaRPr lang="ru-RU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-41343" y="1489323"/>
              <a:ext cx="9056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rgbClr val="00B0F0"/>
                  </a:solidFill>
                </a:rPr>
                <a:t>БОЛЕЕ</a:t>
              </a:r>
              <a:endParaRPr lang="ru-RU" sz="2000" b="1" dirty="0">
                <a:solidFill>
                  <a:srgbClr val="00B0F0"/>
                </a:solidFill>
              </a:endParaRPr>
            </a:p>
          </p:txBody>
        </p:sp>
      </p:grpSp>
      <p:sp>
        <p:nvSpPr>
          <p:cNvPr id="16" name="Овал 15"/>
          <p:cNvSpPr/>
          <p:nvPr/>
        </p:nvSpPr>
        <p:spPr>
          <a:xfrm>
            <a:off x="2771800" y="2924944"/>
            <a:ext cx="152400" cy="152400"/>
          </a:xfrm>
          <a:prstGeom prst="ellipse">
            <a:avLst/>
          </a:prstGeom>
          <a:solidFill>
            <a:srgbClr val="3F5379"/>
          </a:solidFill>
          <a:ln>
            <a:solidFill>
              <a:srgbClr val="3F5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339752" y="3861048"/>
            <a:ext cx="216024" cy="216024"/>
          </a:xfrm>
          <a:prstGeom prst="ellipse">
            <a:avLst/>
          </a:prstGeom>
          <a:solidFill>
            <a:srgbClr val="3F5379"/>
          </a:solidFill>
          <a:ln>
            <a:solidFill>
              <a:srgbClr val="3F5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876256" y="4293096"/>
            <a:ext cx="152400" cy="152400"/>
          </a:xfrm>
          <a:prstGeom prst="ellipse">
            <a:avLst/>
          </a:prstGeom>
          <a:solidFill>
            <a:srgbClr val="3F5379"/>
          </a:solidFill>
          <a:ln>
            <a:solidFill>
              <a:srgbClr val="3F5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572000" y="3645024"/>
            <a:ext cx="288032" cy="288032"/>
          </a:xfrm>
          <a:prstGeom prst="ellipse">
            <a:avLst/>
          </a:prstGeom>
          <a:solidFill>
            <a:srgbClr val="3F5379"/>
          </a:solidFill>
          <a:ln>
            <a:solidFill>
              <a:srgbClr val="3F5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2771800" y="3789040"/>
            <a:ext cx="216024" cy="216024"/>
          </a:xfrm>
          <a:prstGeom prst="ellipse">
            <a:avLst/>
          </a:prstGeom>
          <a:solidFill>
            <a:srgbClr val="3F5379"/>
          </a:solidFill>
          <a:ln>
            <a:solidFill>
              <a:srgbClr val="3F5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076056" y="3933056"/>
            <a:ext cx="152400" cy="152400"/>
          </a:xfrm>
          <a:prstGeom prst="ellipse">
            <a:avLst/>
          </a:prstGeom>
          <a:solidFill>
            <a:srgbClr val="3F5379"/>
          </a:solidFill>
          <a:ln>
            <a:solidFill>
              <a:srgbClr val="3F5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411760" y="3429000"/>
            <a:ext cx="288032" cy="288032"/>
          </a:xfrm>
          <a:prstGeom prst="ellipse">
            <a:avLst/>
          </a:prstGeom>
          <a:solidFill>
            <a:srgbClr val="3F5379"/>
          </a:solidFill>
          <a:ln>
            <a:solidFill>
              <a:srgbClr val="3F5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2051720" y="4293096"/>
            <a:ext cx="216024" cy="216024"/>
          </a:xfrm>
          <a:prstGeom prst="ellipse">
            <a:avLst/>
          </a:prstGeom>
          <a:solidFill>
            <a:srgbClr val="3F5379"/>
          </a:solidFill>
          <a:ln>
            <a:solidFill>
              <a:srgbClr val="3F5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427984" y="4509120"/>
            <a:ext cx="152400" cy="152400"/>
          </a:xfrm>
          <a:prstGeom prst="ellipse">
            <a:avLst/>
          </a:prstGeom>
          <a:solidFill>
            <a:srgbClr val="3F5379"/>
          </a:solidFill>
          <a:ln>
            <a:solidFill>
              <a:srgbClr val="3F5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491880" y="3645024"/>
            <a:ext cx="152400" cy="152400"/>
          </a:xfrm>
          <a:prstGeom prst="ellipse">
            <a:avLst/>
          </a:prstGeom>
          <a:solidFill>
            <a:srgbClr val="3F5379"/>
          </a:solidFill>
          <a:ln>
            <a:solidFill>
              <a:srgbClr val="3F5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2987824" y="3284984"/>
            <a:ext cx="152400" cy="152400"/>
          </a:xfrm>
          <a:prstGeom prst="ellipse">
            <a:avLst/>
          </a:prstGeom>
          <a:solidFill>
            <a:srgbClr val="3F5379"/>
          </a:solidFill>
          <a:ln>
            <a:solidFill>
              <a:srgbClr val="3F5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3923928" y="4077072"/>
            <a:ext cx="152400" cy="152400"/>
          </a:xfrm>
          <a:prstGeom prst="ellipse">
            <a:avLst/>
          </a:prstGeom>
          <a:solidFill>
            <a:srgbClr val="3F5379"/>
          </a:solidFill>
          <a:ln>
            <a:solidFill>
              <a:srgbClr val="3F5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6588224" y="4077072"/>
            <a:ext cx="152400" cy="152400"/>
          </a:xfrm>
          <a:prstGeom prst="ellipse">
            <a:avLst/>
          </a:prstGeom>
          <a:solidFill>
            <a:srgbClr val="3F5379"/>
          </a:solidFill>
          <a:ln>
            <a:solidFill>
              <a:srgbClr val="3F5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5652120" y="3789040"/>
            <a:ext cx="152400" cy="152400"/>
          </a:xfrm>
          <a:prstGeom prst="ellipse">
            <a:avLst/>
          </a:prstGeom>
          <a:solidFill>
            <a:srgbClr val="3F5379"/>
          </a:solidFill>
          <a:ln>
            <a:solidFill>
              <a:srgbClr val="3F5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2123728" y="3356992"/>
            <a:ext cx="152400" cy="152400"/>
          </a:xfrm>
          <a:prstGeom prst="ellipse">
            <a:avLst/>
          </a:prstGeom>
          <a:solidFill>
            <a:srgbClr val="3F5379"/>
          </a:solidFill>
          <a:ln>
            <a:solidFill>
              <a:srgbClr val="3F5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2555776" y="3212976"/>
            <a:ext cx="152400" cy="152400"/>
          </a:xfrm>
          <a:prstGeom prst="ellipse">
            <a:avLst/>
          </a:prstGeom>
          <a:solidFill>
            <a:srgbClr val="3F5379"/>
          </a:solidFill>
          <a:ln>
            <a:solidFill>
              <a:srgbClr val="3F5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3131840" y="3933056"/>
            <a:ext cx="152400" cy="152400"/>
          </a:xfrm>
          <a:prstGeom prst="ellipse">
            <a:avLst/>
          </a:prstGeom>
          <a:solidFill>
            <a:srgbClr val="3F5379"/>
          </a:solidFill>
          <a:ln>
            <a:solidFill>
              <a:srgbClr val="3F5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139952" y="3717032"/>
            <a:ext cx="152400" cy="152400"/>
          </a:xfrm>
          <a:prstGeom prst="ellipse">
            <a:avLst/>
          </a:prstGeom>
          <a:solidFill>
            <a:srgbClr val="3F5379"/>
          </a:solidFill>
          <a:ln>
            <a:solidFill>
              <a:srgbClr val="3F5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228184" y="3284984"/>
            <a:ext cx="152400" cy="152400"/>
          </a:xfrm>
          <a:prstGeom prst="ellipse">
            <a:avLst/>
          </a:prstGeom>
          <a:solidFill>
            <a:srgbClr val="3F5379"/>
          </a:solidFill>
          <a:ln>
            <a:solidFill>
              <a:srgbClr val="3F5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7236296" y="2924944"/>
            <a:ext cx="152400" cy="152400"/>
          </a:xfrm>
          <a:prstGeom prst="ellipse">
            <a:avLst/>
          </a:prstGeom>
          <a:solidFill>
            <a:srgbClr val="3F5379"/>
          </a:solidFill>
          <a:ln>
            <a:solidFill>
              <a:srgbClr val="3F5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3635896" y="4077072"/>
            <a:ext cx="152400" cy="152400"/>
          </a:xfrm>
          <a:prstGeom prst="ellipse">
            <a:avLst/>
          </a:prstGeom>
          <a:solidFill>
            <a:srgbClr val="3F5379"/>
          </a:solidFill>
          <a:ln>
            <a:solidFill>
              <a:srgbClr val="3F5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1907704" y="4077072"/>
            <a:ext cx="152400" cy="152400"/>
          </a:xfrm>
          <a:prstGeom prst="ellipse">
            <a:avLst/>
          </a:prstGeom>
          <a:solidFill>
            <a:srgbClr val="3F5379"/>
          </a:solidFill>
          <a:ln>
            <a:solidFill>
              <a:srgbClr val="3F5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3563888" y="3140968"/>
            <a:ext cx="152400" cy="152400"/>
          </a:xfrm>
          <a:prstGeom prst="ellipse">
            <a:avLst/>
          </a:prstGeom>
          <a:solidFill>
            <a:srgbClr val="3F5379"/>
          </a:solidFill>
          <a:ln>
            <a:solidFill>
              <a:srgbClr val="3F5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0" name="Группа 71"/>
          <p:cNvGrpSpPr/>
          <p:nvPr/>
        </p:nvGrpSpPr>
        <p:grpSpPr>
          <a:xfrm>
            <a:off x="467544" y="5373216"/>
            <a:ext cx="1080120" cy="1152128"/>
            <a:chOff x="179512" y="5373216"/>
            <a:chExt cx="1080120" cy="1152128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251520" y="5373216"/>
              <a:ext cx="936104" cy="1152128"/>
            </a:xfrm>
            <a:prstGeom prst="rect">
              <a:avLst/>
            </a:prstGeom>
            <a:solidFill>
              <a:srgbClr val="3F5379"/>
            </a:solidFill>
            <a:ln>
              <a:solidFill>
                <a:srgbClr val="3F5379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4" name="Прямая соединительная линия 43"/>
            <p:cNvCxnSpPr/>
            <p:nvPr/>
          </p:nvCxnSpPr>
          <p:spPr>
            <a:xfrm>
              <a:off x="179512" y="5373216"/>
              <a:ext cx="1080120" cy="0"/>
            </a:xfrm>
            <a:prstGeom prst="line">
              <a:avLst/>
            </a:prstGeom>
            <a:ln w="38100">
              <a:solidFill>
                <a:srgbClr val="3F53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251520" y="5373216"/>
              <a:ext cx="9361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ЦФО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51520" y="5734997"/>
              <a:ext cx="9361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chemeClr val="bg1"/>
                  </a:solidFill>
                </a:rPr>
                <a:t>158</a:t>
              </a:r>
              <a:endParaRPr lang="ru-RU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51520" y="6237312"/>
              <a:ext cx="9361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</a:rPr>
                <a:t>отделения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9" name="Группа 72"/>
          <p:cNvGrpSpPr/>
          <p:nvPr/>
        </p:nvGrpSpPr>
        <p:grpSpPr>
          <a:xfrm>
            <a:off x="1619672" y="5373216"/>
            <a:ext cx="1080120" cy="1152128"/>
            <a:chOff x="179512" y="5373216"/>
            <a:chExt cx="1080120" cy="1152128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251520" y="5373216"/>
              <a:ext cx="936104" cy="1152128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1" name="Прямая соединительная линия 50"/>
            <p:cNvCxnSpPr/>
            <p:nvPr/>
          </p:nvCxnSpPr>
          <p:spPr>
            <a:xfrm>
              <a:off x="179512" y="5373216"/>
              <a:ext cx="108012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251520" y="5373216"/>
              <a:ext cx="9361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СФО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51520" y="5734997"/>
              <a:ext cx="9361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chemeClr val="bg1"/>
                  </a:solidFill>
                </a:rPr>
                <a:t>83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51520" y="6237312"/>
              <a:ext cx="9361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</a:rPr>
                <a:t>отделений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5" name="Группа 78"/>
          <p:cNvGrpSpPr/>
          <p:nvPr/>
        </p:nvGrpSpPr>
        <p:grpSpPr>
          <a:xfrm>
            <a:off x="2771800" y="5373216"/>
            <a:ext cx="1080120" cy="1152128"/>
            <a:chOff x="179512" y="5373216"/>
            <a:chExt cx="1080120" cy="1152128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251520" y="5373216"/>
              <a:ext cx="936104" cy="1152128"/>
            </a:xfrm>
            <a:prstGeom prst="rect">
              <a:avLst/>
            </a:prstGeom>
            <a:solidFill>
              <a:srgbClr val="FF3399"/>
            </a:solidFill>
            <a:ln>
              <a:solidFill>
                <a:srgbClr val="FF3399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7" name="Прямая соединительная линия 56"/>
            <p:cNvCxnSpPr/>
            <p:nvPr/>
          </p:nvCxnSpPr>
          <p:spPr>
            <a:xfrm>
              <a:off x="179512" y="5373216"/>
              <a:ext cx="1080120" cy="0"/>
            </a:xfrm>
            <a:prstGeom prst="line">
              <a:avLst/>
            </a:prstGeom>
            <a:ln w="38100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251520" y="5373216"/>
              <a:ext cx="9361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ПФО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51520" y="5734997"/>
              <a:ext cx="9361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chemeClr val="bg1"/>
                  </a:solidFill>
                </a:rPr>
                <a:t>77</a:t>
              </a:r>
              <a:endParaRPr lang="ru-RU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51520" y="6237312"/>
              <a:ext cx="9361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</a:rPr>
                <a:t>отделений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1" name="Группа 84"/>
          <p:cNvGrpSpPr/>
          <p:nvPr/>
        </p:nvGrpSpPr>
        <p:grpSpPr>
          <a:xfrm>
            <a:off x="3923928" y="5373216"/>
            <a:ext cx="1080120" cy="1152128"/>
            <a:chOff x="179512" y="5373216"/>
            <a:chExt cx="1080120" cy="1152128"/>
          </a:xfrm>
        </p:grpSpPr>
        <p:sp>
          <p:nvSpPr>
            <p:cNvPr id="62" name="Прямоугольник 61"/>
            <p:cNvSpPr/>
            <p:nvPr/>
          </p:nvSpPr>
          <p:spPr>
            <a:xfrm>
              <a:off x="251520" y="5373216"/>
              <a:ext cx="936104" cy="1152128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3" name="Прямая соединительная линия 62"/>
            <p:cNvCxnSpPr/>
            <p:nvPr/>
          </p:nvCxnSpPr>
          <p:spPr>
            <a:xfrm>
              <a:off x="179512" y="5373216"/>
              <a:ext cx="1080120" cy="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251520" y="5373216"/>
              <a:ext cx="9361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УФО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51520" y="5734997"/>
              <a:ext cx="9361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chemeClr val="bg1"/>
                  </a:solidFill>
                </a:rPr>
                <a:t>52</a:t>
              </a:r>
              <a:endParaRPr lang="ru-RU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51520" y="6237312"/>
              <a:ext cx="9361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</a:rPr>
                <a:t>отделений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7" name="Группа 90"/>
          <p:cNvGrpSpPr/>
          <p:nvPr/>
        </p:nvGrpSpPr>
        <p:grpSpPr>
          <a:xfrm>
            <a:off x="5076056" y="5373216"/>
            <a:ext cx="1080120" cy="1152128"/>
            <a:chOff x="179512" y="5373216"/>
            <a:chExt cx="1080120" cy="1152128"/>
          </a:xfrm>
        </p:grpSpPr>
        <p:sp>
          <p:nvSpPr>
            <p:cNvPr id="68" name="Прямоугольник 67"/>
            <p:cNvSpPr/>
            <p:nvPr/>
          </p:nvSpPr>
          <p:spPr>
            <a:xfrm>
              <a:off x="251520" y="5373216"/>
              <a:ext cx="936104" cy="11521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9" name="Прямая соединительная линия 68"/>
            <p:cNvCxnSpPr/>
            <p:nvPr/>
          </p:nvCxnSpPr>
          <p:spPr>
            <a:xfrm>
              <a:off x="179512" y="5373216"/>
              <a:ext cx="1080120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251520" y="5373216"/>
              <a:ext cx="9361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ЮФО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51520" y="5734997"/>
              <a:ext cx="9361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chemeClr val="bg1"/>
                  </a:solidFill>
                </a:rPr>
                <a:t>60</a:t>
              </a:r>
              <a:endParaRPr lang="ru-RU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51520" y="6237312"/>
              <a:ext cx="9361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</a:rPr>
                <a:t>отделений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3" name="Группа 96"/>
          <p:cNvGrpSpPr/>
          <p:nvPr/>
        </p:nvGrpSpPr>
        <p:grpSpPr>
          <a:xfrm>
            <a:off x="6228184" y="5373216"/>
            <a:ext cx="1080120" cy="1152128"/>
            <a:chOff x="179512" y="5373216"/>
            <a:chExt cx="1080120" cy="1152128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251520" y="5373216"/>
              <a:ext cx="936104" cy="1152128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5" name="Прямая соединительная линия 74"/>
            <p:cNvCxnSpPr/>
            <p:nvPr/>
          </p:nvCxnSpPr>
          <p:spPr>
            <a:xfrm>
              <a:off x="179512" y="5373216"/>
              <a:ext cx="1080120" cy="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251520" y="5373216"/>
              <a:ext cx="9361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СЗФО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51520" y="5734997"/>
              <a:ext cx="9361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chemeClr val="bg1"/>
                  </a:solidFill>
                </a:rPr>
                <a:t>55</a:t>
              </a:r>
              <a:endParaRPr lang="ru-RU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51520" y="6237312"/>
              <a:ext cx="9361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</a:rPr>
                <a:t>отделений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9" name="Группа 102"/>
          <p:cNvGrpSpPr/>
          <p:nvPr/>
        </p:nvGrpSpPr>
        <p:grpSpPr>
          <a:xfrm>
            <a:off x="7380312" y="5373216"/>
            <a:ext cx="1080120" cy="1152128"/>
            <a:chOff x="179512" y="5373216"/>
            <a:chExt cx="1080120" cy="1152128"/>
          </a:xfrm>
        </p:grpSpPr>
        <p:sp>
          <p:nvSpPr>
            <p:cNvPr id="80" name="Прямоугольник 79"/>
            <p:cNvSpPr/>
            <p:nvPr/>
          </p:nvSpPr>
          <p:spPr>
            <a:xfrm>
              <a:off x="251520" y="5373216"/>
              <a:ext cx="936104" cy="1152128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1" name="Прямая соединительная линия 80"/>
            <p:cNvCxnSpPr/>
            <p:nvPr/>
          </p:nvCxnSpPr>
          <p:spPr>
            <a:xfrm>
              <a:off x="179512" y="5373216"/>
              <a:ext cx="1080120" cy="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251520" y="5373216"/>
              <a:ext cx="9361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ДФО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51520" y="5734997"/>
              <a:ext cx="9361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chemeClr val="bg1"/>
                  </a:solidFill>
                </a:rPr>
                <a:t>40</a:t>
              </a:r>
              <a:endParaRPr lang="ru-RU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51520" y="6237312"/>
              <a:ext cx="9361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</a:rPr>
                <a:t>отделений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5" name="Группа 108"/>
          <p:cNvGrpSpPr/>
          <p:nvPr/>
        </p:nvGrpSpPr>
        <p:grpSpPr>
          <a:xfrm>
            <a:off x="482932" y="948497"/>
            <a:ext cx="3528392" cy="1400383"/>
            <a:chOff x="482932" y="948497"/>
            <a:chExt cx="3528392" cy="1400383"/>
          </a:xfrm>
        </p:grpSpPr>
        <p:sp>
          <p:nvSpPr>
            <p:cNvPr id="86" name="TextBox 85"/>
            <p:cNvSpPr txBox="1"/>
            <p:nvPr/>
          </p:nvSpPr>
          <p:spPr>
            <a:xfrm>
              <a:off x="482932" y="948497"/>
              <a:ext cx="1231427" cy="1400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500" b="1" dirty="0" smtClean="0">
                  <a:solidFill>
                    <a:srgbClr val="FF3399"/>
                  </a:solidFill>
                </a:rPr>
                <a:t>  9</a:t>
              </a:r>
              <a:endParaRPr lang="ru-RU" sz="8500" b="1" dirty="0">
                <a:solidFill>
                  <a:srgbClr val="FF3399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635060" y="1191816"/>
              <a:ext cx="23762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>
                      <a:lumMod val="50000"/>
                    </a:schemeClr>
                  </a:solidFill>
                </a:rPr>
                <a:t>ПИЛОТНЫХ ПРОЕКТОВ В СТАДИИ ЗАВЕРШЕНИЯ</a:t>
              </a:r>
              <a:endParaRPr lang="ru-RU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8329035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214282" y="205718"/>
            <a:ext cx="397278" cy="651536"/>
            <a:chOff x="3286116" y="1785926"/>
            <a:chExt cx="1785950" cy="292895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7" name="Прямоугольник 6"/>
            <p:cNvSpPr/>
            <p:nvPr/>
          </p:nvSpPr>
          <p:spPr>
            <a:xfrm>
              <a:off x="3286116" y="1785926"/>
              <a:ext cx="1785950" cy="29289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7554" y="1857364"/>
              <a:ext cx="1683433" cy="2786082"/>
            </a:xfrm>
            <a:prstGeom prst="rect">
              <a:avLst/>
            </a:prstGeom>
          </p:spPr>
        </p:pic>
      </p:grpSp>
      <p:sp>
        <p:nvSpPr>
          <p:cNvPr id="41" name="Прямоугольник 40"/>
          <p:cNvSpPr/>
          <p:nvPr/>
        </p:nvSpPr>
        <p:spPr>
          <a:xfrm>
            <a:off x="8748464" y="6597352"/>
            <a:ext cx="395536" cy="260648"/>
          </a:xfrm>
          <a:prstGeom prst="rect">
            <a:avLst/>
          </a:prstGeom>
          <a:solidFill>
            <a:srgbClr val="2F2F2F"/>
          </a:solidFill>
          <a:ln>
            <a:solidFill>
              <a:srgbClr val="2F2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/>
              <a:t>24</a:t>
            </a:r>
            <a:endParaRPr lang="ru-RU" sz="1500" b="1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827584" y="0"/>
            <a:ext cx="0" cy="98072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7596336" y="0"/>
            <a:ext cx="0" cy="764704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144463"/>
            <a:ext cx="1390137" cy="4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827585" y="116632"/>
            <a:ext cx="6768752" cy="6617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3F5379"/>
                </a:solidFill>
              </a:rPr>
              <a:t>РЕАЛИЗОВАННЫЕ РЕШЕНИЯ</a:t>
            </a:r>
            <a:endParaRPr lang="en-US" sz="2000" b="1" dirty="0" smtClean="0">
              <a:solidFill>
                <a:srgbClr val="3F5379"/>
              </a:solidFill>
            </a:endParaRPr>
          </a:p>
          <a:p>
            <a:r>
              <a:rPr lang="ru-RU" sz="1700" b="1" dirty="0" smtClean="0">
                <a:solidFill>
                  <a:srgbClr val="3F5379"/>
                </a:solidFill>
              </a:rPr>
              <a:t>КОНТРАКТЫ И ПИЛОТНЫЕ ПРОЕКТЫ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827584" y="1052736"/>
            <a:ext cx="2880320" cy="504056"/>
            <a:chOff x="827584" y="1052736"/>
            <a:chExt cx="2880320" cy="50405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827584" y="1052736"/>
              <a:ext cx="2880320" cy="50405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1600" b="1" dirty="0" smtClean="0"/>
                <a:t>ЗАКЛЮЧЕННЫЕ </a:t>
              </a:r>
              <a:endParaRPr lang="en-US" sz="1600" b="1" dirty="0" smtClean="0"/>
            </a:p>
            <a:p>
              <a:pPr algn="r"/>
              <a:r>
                <a:rPr lang="ru-RU" sz="1600" b="1" dirty="0" smtClean="0"/>
                <a:t>КОНТРАКТЫ</a:t>
              </a:r>
              <a:endParaRPr lang="ru-RU" sz="1600" b="1" dirty="0"/>
            </a:p>
          </p:txBody>
        </p:sp>
        <p:sp>
          <p:nvSpPr>
            <p:cNvPr id="13" name="Стрелка вниз 12"/>
            <p:cNvSpPr/>
            <p:nvPr/>
          </p:nvSpPr>
          <p:spPr>
            <a:xfrm>
              <a:off x="971600" y="1124744"/>
              <a:ext cx="360040" cy="360040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827584" y="1628800"/>
            <a:ext cx="3672408" cy="504056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r>
              <a:rPr lang="ru-RU" sz="1000" dirty="0" smtClean="0"/>
              <a:t>1. </a:t>
            </a:r>
            <a:r>
              <a:rPr lang="en-US" sz="1000" dirty="0" smtClean="0"/>
              <a:t>24.RU</a:t>
            </a:r>
          </a:p>
          <a:p>
            <a:r>
              <a:rPr lang="ru-RU" sz="1000" dirty="0" smtClean="0"/>
              <a:t>2. АК Барс</a:t>
            </a:r>
          </a:p>
          <a:p>
            <a:r>
              <a:rPr lang="ru-RU" sz="1000" b="1" dirty="0" smtClean="0"/>
              <a:t>3. АЛЬФА-БАНК</a:t>
            </a:r>
          </a:p>
          <a:p>
            <a:r>
              <a:rPr lang="ru-RU" sz="1000" dirty="0" smtClean="0"/>
              <a:t>4. БАНК ЖИЛИЩНОГО ФИНАНСИРОВАНИЯ</a:t>
            </a:r>
          </a:p>
          <a:p>
            <a:r>
              <a:rPr lang="ru-RU" sz="1000" dirty="0" smtClean="0"/>
              <a:t>5. БАНК ЦЕНТРОКРЕДИТ</a:t>
            </a:r>
          </a:p>
          <a:p>
            <a:r>
              <a:rPr lang="ru-RU" sz="1000" b="1" dirty="0" smtClean="0"/>
              <a:t>6. ВТБ24</a:t>
            </a:r>
          </a:p>
          <a:p>
            <a:r>
              <a:rPr lang="ru-RU" sz="1000" b="1" dirty="0" smtClean="0"/>
              <a:t>7. ГУТА-БАНК</a:t>
            </a:r>
          </a:p>
          <a:p>
            <a:r>
              <a:rPr lang="ru-RU" sz="1000" dirty="0" smtClean="0"/>
              <a:t>8. ДИГ-БАНК</a:t>
            </a:r>
          </a:p>
          <a:p>
            <a:r>
              <a:rPr lang="ru-RU" sz="1000" dirty="0" smtClean="0"/>
              <a:t>9. КУРСКПРОМБАНК</a:t>
            </a:r>
          </a:p>
          <a:p>
            <a:r>
              <a:rPr lang="ru-RU" sz="1000" b="1" dirty="0" smtClean="0"/>
              <a:t>10. </a:t>
            </a:r>
            <a:r>
              <a:rPr lang="en-US" sz="1000" b="1" dirty="0" smtClean="0"/>
              <a:t>FORTEBANK </a:t>
            </a:r>
            <a:r>
              <a:rPr lang="ru-RU" sz="1000" b="1" dirty="0" smtClean="0"/>
              <a:t>(Казахстан)</a:t>
            </a:r>
          </a:p>
          <a:p>
            <a:r>
              <a:rPr lang="ru-RU" sz="1000" b="1" dirty="0" smtClean="0"/>
              <a:t>11. МОСКОВСКИЙ КРЕДИТНЫЙ БАНК</a:t>
            </a:r>
          </a:p>
          <a:p>
            <a:r>
              <a:rPr lang="ru-RU" sz="1000" b="1" dirty="0" smtClean="0"/>
              <a:t>12. НАЦИОНАЛЬНЫЙ БАНК «ТРАСТ» (ОАО)</a:t>
            </a:r>
          </a:p>
          <a:p>
            <a:r>
              <a:rPr lang="ru-RU" sz="1000" dirty="0" smtClean="0"/>
              <a:t>13. ПРАЙМ ФИНАНС</a:t>
            </a:r>
          </a:p>
          <a:p>
            <a:r>
              <a:rPr lang="ru-RU" sz="1000" dirty="0" smtClean="0"/>
              <a:t>14. ПЕРВЫЙ РЕСПУБЛИКАНСКИЙ БАНК</a:t>
            </a:r>
          </a:p>
          <a:p>
            <a:r>
              <a:rPr lang="ru-RU" sz="1000" b="1" dirty="0" smtClean="0"/>
              <a:t>15. АКБ ПРИМОРЬЕ</a:t>
            </a:r>
          </a:p>
          <a:p>
            <a:r>
              <a:rPr lang="ru-RU" sz="1000" b="1" dirty="0" smtClean="0"/>
              <a:t>16. РАЙФФАЙЗЕН БАНК</a:t>
            </a:r>
          </a:p>
          <a:p>
            <a:r>
              <a:rPr lang="ru-RU" sz="1000" dirty="0" smtClean="0"/>
              <a:t>17. РЕГИОНАЛЬНЫЙ БАНК РАЗВИТИЯ</a:t>
            </a:r>
          </a:p>
          <a:p>
            <a:r>
              <a:rPr lang="ru-RU" sz="1000" b="1" dirty="0" smtClean="0"/>
              <a:t>18. РОСГОССТРАХ БАНК</a:t>
            </a:r>
          </a:p>
          <a:p>
            <a:r>
              <a:rPr lang="ru-RU" sz="1000" b="1" dirty="0" smtClean="0"/>
              <a:t>19. РУССКИЙ СТАНДАРТ</a:t>
            </a:r>
          </a:p>
          <a:p>
            <a:r>
              <a:rPr lang="ru-RU" sz="1000" b="1" dirty="0" smtClean="0"/>
              <a:t>20. СИАБ</a:t>
            </a:r>
          </a:p>
          <a:p>
            <a:r>
              <a:rPr lang="ru-RU" sz="1000" dirty="0" smtClean="0"/>
              <a:t>21. СКБ БАНК</a:t>
            </a:r>
          </a:p>
          <a:p>
            <a:r>
              <a:rPr lang="ru-RU" sz="1000" b="1" dirty="0" smtClean="0"/>
              <a:t>22. УРАЛСИБ</a:t>
            </a:r>
          </a:p>
          <a:p>
            <a:r>
              <a:rPr lang="ru-RU" sz="1000" dirty="0" smtClean="0"/>
              <a:t>23. БАНК СМОЛЕВИЧ</a:t>
            </a:r>
          </a:p>
          <a:p>
            <a:r>
              <a:rPr lang="ru-RU" sz="1000" dirty="0" smtClean="0">
                <a:solidFill>
                  <a:srgbClr val="FFFFFF"/>
                </a:solidFill>
              </a:rPr>
              <a:t>24. АЗИАТСКО-ТИХООКЕАНСКИЙ БАНК</a:t>
            </a:r>
          </a:p>
          <a:p>
            <a:r>
              <a:rPr lang="ru-RU" sz="1000" dirty="0" smtClean="0"/>
              <a:t>25. ЦЕНТРИНВЕСТ БАНК</a:t>
            </a:r>
          </a:p>
          <a:p>
            <a:r>
              <a:rPr lang="ru-RU" sz="1000" b="1" dirty="0" smtClean="0"/>
              <a:t>26. ОТП БАНК</a:t>
            </a:r>
          </a:p>
          <a:p>
            <a:r>
              <a:rPr lang="ru-RU" sz="1000" b="1" dirty="0" smtClean="0"/>
              <a:t>27. ФИА-БАНК</a:t>
            </a:r>
          </a:p>
          <a:p>
            <a:r>
              <a:rPr lang="ru-RU" sz="1000" b="1" dirty="0" smtClean="0"/>
              <a:t>28. РОССЕЛЬХОЗБАНК</a:t>
            </a:r>
          </a:p>
          <a:p>
            <a:r>
              <a:rPr lang="ru-RU" sz="1000" dirty="0" smtClean="0"/>
              <a:t>29. МЕЖТОПЭНЕРГОБАНК</a:t>
            </a:r>
          </a:p>
          <a:p>
            <a:r>
              <a:rPr lang="ru-RU" sz="1000" dirty="0" smtClean="0"/>
              <a:t>30. ФИНПРОМБАНК</a:t>
            </a:r>
          </a:p>
          <a:p>
            <a:r>
              <a:rPr lang="ru-RU" sz="1000" dirty="0" smtClean="0"/>
              <a:t>31. ИНТЕРПРОГРЕССБАНК</a:t>
            </a:r>
          </a:p>
          <a:p>
            <a:r>
              <a:rPr lang="ru-RU" sz="1000" dirty="0" smtClean="0"/>
              <a:t>32. БАНК ТРАНСПОРТНЫЙ</a:t>
            </a:r>
          </a:p>
          <a:p>
            <a:r>
              <a:rPr lang="ru-RU" sz="1000" dirty="0" smtClean="0"/>
              <a:t>33. </a:t>
            </a:r>
            <a:r>
              <a:rPr lang="ru-RU" sz="1000" dirty="0" err="1" smtClean="0"/>
              <a:t>СКА-Банк</a:t>
            </a:r>
            <a:endParaRPr lang="ru-RU" sz="1000" dirty="0" smtClean="0"/>
          </a:p>
          <a:p>
            <a:endParaRPr lang="ru-RU" sz="1100" dirty="0" smtClean="0"/>
          </a:p>
          <a:p>
            <a:endParaRPr lang="ru-RU" sz="1100" dirty="0" smtClean="0"/>
          </a:p>
          <a:p>
            <a:endParaRPr lang="ru-RU" sz="1100" dirty="0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1052736"/>
            <a:ext cx="3672408" cy="504056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1. БАНК МОСКВЫ</a:t>
            </a:r>
          </a:p>
          <a:p>
            <a:r>
              <a:rPr lang="ru-RU" sz="1400" dirty="0" smtClean="0"/>
              <a:t>2. </a:t>
            </a:r>
            <a:r>
              <a:rPr lang="en-US" sz="1400" dirty="0" smtClean="0"/>
              <a:t>GE Money Bank</a:t>
            </a:r>
          </a:p>
          <a:p>
            <a:r>
              <a:rPr lang="ru-RU" sz="1400" dirty="0" smtClean="0"/>
              <a:t>3. Кредит Европа Банк</a:t>
            </a:r>
          </a:p>
          <a:p>
            <a:r>
              <a:rPr lang="ru-RU" sz="1400" dirty="0" smtClean="0"/>
              <a:t>4. СБЕРБАНК РОССИИ</a:t>
            </a:r>
          </a:p>
          <a:p>
            <a:r>
              <a:rPr lang="ru-RU" sz="1400" dirty="0" smtClean="0"/>
              <a:t>5. НОМОС-БАНК</a:t>
            </a:r>
          </a:p>
          <a:p>
            <a:r>
              <a:rPr lang="ru-RU" sz="1400" dirty="0" smtClean="0"/>
              <a:t>6. ЭКСПРЕСС БАНК (Украина)</a:t>
            </a:r>
          </a:p>
          <a:p>
            <a:r>
              <a:rPr lang="ru-RU" sz="1400" dirty="0" smtClean="0"/>
              <a:t>7. ПРОМИНВЕСТБАНК (Украина)</a:t>
            </a:r>
          </a:p>
          <a:p>
            <a:r>
              <a:rPr lang="ru-RU" sz="1400" dirty="0" smtClean="0"/>
              <a:t>8. СБЕРБАНК (Казахстан)</a:t>
            </a:r>
          </a:p>
          <a:p>
            <a:r>
              <a:rPr lang="ru-RU" sz="1400" dirty="0" smtClean="0"/>
              <a:t>9. ЭКСПРЕССБАНК (Азербайджан)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779912" y="1052736"/>
            <a:ext cx="720080" cy="504056"/>
          </a:xfrm>
          <a:prstGeom prst="rect">
            <a:avLst/>
          </a:prstGeom>
          <a:solidFill>
            <a:srgbClr val="FF3399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smtClean="0"/>
              <a:t>33</a:t>
            </a:r>
            <a:endParaRPr lang="ru-RU" sz="4000" b="1" dirty="0"/>
          </a:p>
        </p:txBody>
      </p:sp>
      <p:grpSp>
        <p:nvGrpSpPr>
          <p:cNvPr id="23" name="Группа 22"/>
          <p:cNvGrpSpPr/>
          <p:nvPr/>
        </p:nvGrpSpPr>
        <p:grpSpPr>
          <a:xfrm>
            <a:off x="4572000" y="6165304"/>
            <a:ext cx="2880320" cy="504056"/>
            <a:chOff x="4572000" y="6165304"/>
            <a:chExt cx="2880320" cy="504056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4572000" y="6165304"/>
              <a:ext cx="2880320" cy="504056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b="1" dirty="0" smtClean="0"/>
                <a:t>ТЕКУЩИЕ ПИЛОТНЫЕ ПРОЕКТЫ</a:t>
              </a:r>
              <a:endParaRPr lang="ru-RU" sz="1600" b="1" dirty="0"/>
            </a:p>
          </p:txBody>
        </p:sp>
        <p:sp>
          <p:nvSpPr>
            <p:cNvPr id="20" name="Стрелка вниз 19"/>
            <p:cNvSpPr/>
            <p:nvPr/>
          </p:nvSpPr>
          <p:spPr>
            <a:xfrm rot="10800000">
              <a:off x="6948264" y="6237312"/>
              <a:ext cx="360040" cy="360040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7524328" y="6165304"/>
            <a:ext cx="720080" cy="50405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09</a:t>
            </a:r>
            <a:endParaRPr lang="ru-RU" sz="4000" b="1" dirty="0"/>
          </a:p>
        </p:txBody>
      </p:sp>
    </p:spTree>
    <p:extLst>
      <p:ext uri="{BB962C8B-B14F-4D97-AF65-F5344CB8AC3E}">
        <p14:creationId xmlns="" xmlns:p14="http://schemas.microsoft.com/office/powerpoint/2010/main" val="18329035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914117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«ГАММА – ЦЕНТР»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высокотехнологичные решения по обработке наличности</a:t>
            </a:r>
          </a:p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125057, Москва, Ленинградский проспект, д. 77/2, корп. 4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тел.: (499) 158-0044/45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факс: (499) 158-5330</a:t>
            </a:r>
          </a:p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www.gamma-center.ru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www.docash.ru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385277" y="1856225"/>
            <a:ext cx="4418971" cy="3012935"/>
          </a:xfrm>
          <a:prstGeom prst="ellipse">
            <a:avLst/>
          </a:prstGeom>
          <a:solidFill>
            <a:srgbClr val="2C4466"/>
          </a:solidFill>
          <a:ln>
            <a:solidFill>
              <a:srgbClr val="2C4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«ГАММА-ЦЕНТР»</a:t>
            </a:r>
          </a:p>
          <a:p>
            <a:pPr algn="ctr"/>
            <a:r>
              <a:rPr lang="ru-RU" sz="2400" dirty="0" smtClean="0"/>
              <a:t>СТРАТЕГИЧЕСКИЙ ПАРТНЕР ДЛЯ ПРОФЕССИОНАЛОВ</a:t>
            </a:r>
            <a:endParaRPr lang="ru-RU" sz="2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1" animBg="1"/>
      <p:bldP spid="7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214282" y="205718"/>
            <a:ext cx="397278" cy="651536"/>
            <a:chOff x="3286116" y="1785926"/>
            <a:chExt cx="1785950" cy="292895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7" name="Прямоугольник 6"/>
            <p:cNvSpPr/>
            <p:nvPr/>
          </p:nvSpPr>
          <p:spPr>
            <a:xfrm>
              <a:off x="3286116" y="1785926"/>
              <a:ext cx="1785950" cy="29289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7554" y="1857364"/>
              <a:ext cx="1683433" cy="2786082"/>
            </a:xfrm>
            <a:prstGeom prst="rect">
              <a:avLst/>
            </a:prstGeom>
          </p:spPr>
        </p:pic>
      </p:grpSp>
      <p:sp>
        <p:nvSpPr>
          <p:cNvPr id="41" name="Прямоугольник 40"/>
          <p:cNvSpPr/>
          <p:nvPr/>
        </p:nvSpPr>
        <p:spPr>
          <a:xfrm>
            <a:off x="8748464" y="6597352"/>
            <a:ext cx="395536" cy="260648"/>
          </a:xfrm>
          <a:prstGeom prst="rect">
            <a:avLst/>
          </a:prstGeom>
          <a:solidFill>
            <a:srgbClr val="2F2F2F"/>
          </a:solidFill>
          <a:ln>
            <a:solidFill>
              <a:srgbClr val="2F2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/>
              <a:t>03</a:t>
            </a:r>
            <a:endParaRPr lang="ru-RU" sz="1500" b="1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827584" y="0"/>
            <a:ext cx="0" cy="98072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27585" y="116632"/>
            <a:ext cx="6768752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3F5379"/>
                </a:solidFill>
              </a:rPr>
              <a:t>ТРАНСФОРМАЦИЯ БАНКОВСКИХ ОТДЕЛЕНИЙ</a:t>
            </a:r>
            <a:endParaRPr lang="en-US" sz="2000" b="1" dirty="0" smtClean="0">
              <a:solidFill>
                <a:srgbClr val="3F5379"/>
              </a:solidFill>
            </a:endParaRPr>
          </a:p>
          <a:p>
            <a:r>
              <a:rPr lang="ru-RU" sz="1700" b="1" dirty="0" smtClean="0">
                <a:solidFill>
                  <a:srgbClr val="3F5379"/>
                </a:solidFill>
              </a:rPr>
              <a:t>ЦЕЛИ И ЗАДАЧИ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7596336" y="0"/>
            <a:ext cx="0" cy="764704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144463"/>
            <a:ext cx="1390137" cy="4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3923928" y="1268760"/>
            <a:ext cx="4752528" cy="504056"/>
          </a:xfrm>
          <a:prstGeom prst="rect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/>
              <a:t>ГЛАВНАЯ ЦЕЛЬ – СДЕЛАТЬ РОЗНИЧНЫЙ БИЗНЕС БАНКА ПРИБЫЛЬНЫМ</a:t>
            </a:r>
            <a:endParaRPr lang="ru-RU" sz="1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923928" y="1916832"/>
            <a:ext cx="4752528" cy="122413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/>
              <a:t>КЛЮЧЕВОЕ СЛОВО </a:t>
            </a:r>
            <a:r>
              <a:rPr lang="ru-RU" sz="1200" b="1" dirty="0" smtClean="0">
                <a:solidFill>
                  <a:srgbClr val="3F5379"/>
                </a:solidFill>
              </a:rPr>
              <a:t>ТРАНСФОРМАЦИЯ</a:t>
            </a:r>
            <a:r>
              <a:rPr lang="ru-RU" sz="1200" dirty="0" smtClean="0">
                <a:solidFill>
                  <a:srgbClr val="FF33CC"/>
                </a:solidFill>
              </a:rPr>
              <a:t> </a:t>
            </a:r>
            <a:r>
              <a:rPr lang="ru-RU" sz="1200" dirty="0" smtClean="0"/>
              <a:t>ЗАТРАГИВАЕТ МНОГИЕ АСПЕКТЫ ОРГАНИЗАЦИИ НАЧИНАЯ ОТ ОБЩЕЙ СТРАТЕГИИ РАЗВИТИЯ, УПРАВЛЕНИЯ, ФОРМАТОВ ОТДЕЛЕНИЙ И ОБСЛУЖИВАНИЯ ЗАКАНЧИВАЯ МЕЛКИМИ ОПЕРАЦИОННЫМИ ПРОЦЕССАМИ ВНУТРИ ОТДЕЛЕНИЙ БАНКА, КАК СЛЕДСТВИЕ – </a:t>
            </a:r>
            <a:r>
              <a:rPr lang="ru-RU" sz="1200" b="1" dirty="0" smtClean="0">
                <a:solidFill>
                  <a:srgbClr val="3F5379"/>
                </a:solidFill>
              </a:rPr>
              <a:t>ТРАНСФОРМАЦИЯ БИЗНЕСА </a:t>
            </a:r>
            <a:endParaRPr lang="ru-RU" sz="1200" b="1" dirty="0">
              <a:solidFill>
                <a:srgbClr val="3F5379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23928" y="3284984"/>
            <a:ext cx="4752528" cy="504056"/>
          </a:xfrm>
          <a:prstGeom prst="rect">
            <a:avLst/>
          </a:prstGeom>
          <a:solidFill>
            <a:srgbClr val="3F5379"/>
          </a:solidFill>
          <a:ln>
            <a:solidFill>
              <a:srgbClr val="3F5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/>
              <a:t>ЗАДАЧИ</a:t>
            </a:r>
            <a:endParaRPr lang="ru-RU" sz="16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923928" y="3933056"/>
            <a:ext cx="4752528" cy="266429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ru-RU" sz="1200" dirty="0" smtClean="0"/>
              <a:t> ОПТИМИЗАЦИЯ ОРГАНИЗАЦИОННОЙ СТРУКТУРЫ;</a:t>
            </a:r>
          </a:p>
          <a:p>
            <a:pPr>
              <a:buFontTx/>
              <a:buChar char="-"/>
            </a:pPr>
            <a:r>
              <a:rPr lang="ru-RU" sz="1200" dirty="0" smtClean="0"/>
              <a:t> ОПТИМИЗАЦИЯ ОПЕРАЦИОННЫХ ПРОЦЕССОВ В ОТДЕЛЕНИИ</a:t>
            </a:r>
          </a:p>
          <a:p>
            <a:pPr>
              <a:buFontTx/>
              <a:buChar char="-"/>
            </a:pPr>
            <a:r>
              <a:rPr lang="ru-RU" sz="1200" dirty="0" smtClean="0"/>
              <a:t> ПРИВЕДЕНИЕ ВСЕЙ СЕТИ ОФИСОВ К ЕДИНЫМ СТАНДАРТАМ (ФОРМАТЫ, ПРАВИЛЬНОЕ ЗОНИРОВАНИЕ, БРЕНДИРОВАНИЕ И Т.Д.);</a:t>
            </a:r>
          </a:p>
          <a:p>
            <a:pPr>
              <a:buFontTx/>
              <a:buChar char="-"/>
            </a:pPr>
            <a:r>
              <a:rPr lang="ru-RU" sz="1200" dirty="0" smtClean="0"/>
              <a:t> СОЗДАНИЕ УНИВЕРСАЛЬНОЙ ФРОН-ЛИНИИ (ЦЕЛЬ – УВЕЛИЧИТЬ СКОРОСТЬ ОБСЛУЖИВАНИЯ КЛИЕНТОВ, УВЕЛИЧИТЬ ПРОИЗВОДИТЕЛЬНОСТЬ И ПРОПУСКНУЮ СПОСОБНОСТЬ ТОЧЕК ПРОДАЖ); </a:t>
            </a:r>
          </a:p>
          <a:p>
            <a:pPr>
              <a:buFontTx/>
              <a:buChar char="-"/>
            </a:pPr>
            <a:r>
              <a:rPr lang="ru-RU" sz="1200" dirty="0" smtClean="0"/>
              <a:t> РАЗВИТИЕ ПРОДУКТОВОГО ПОРТФЕЛЯ И ЗАПУСК НОВЫХ ПРОДУКТОВ;</a:t>
            </a:r>
          </a:p>
          <a:p>
            <a:pPr>
              <a:buFontTx/>
              <a:buChar char="-"/>
            </a:pPr>
            <a:r>
              <a:rPr lang="ru-RU" sz="1200" dirty="0" smtClean="0"/>
              <a:t> СЕГМЕНТАЦИЯ КЛИЕНТОВ;</a:t>
            </a:r>
          </a:p>
          <a:p>
            <a:pPr>
              <a:buFontTx/>
              <a:buChar char="-"/>
            </a:pPr>
            <a:r>
              <a:rPr lang="ru-RU" sz="1200" dirty="0" smtClean="0"/>
              <a:t> ОПТИМИЗАЦИЯ КОЛИЧЕСТВА И ПОВЫШЕНИЕ РЕНТАБЕЛЬНОСТИ ВСП ЗА СЧЕТ ВНЕДРЕНИЯ </a:t>
            </a:r>
            <a:r>
              <a:rPr lang="en-US" sz="1200" dirty="0" smtClean="0"/>
              <a:t>MINI </a:t>
            </a:r>
            <a:r>
              <a:rPr lang="ru-RU" sz="1200" dirty="0" smtClean="0"/>
              <a:t>ФОРМАТОВ ОФИСОВ («БЫСТРООФИСЫ»; «МИНИ БЕЗ КАССЫ» и Т.Д.).</a:t>
            </a:r>
            <a:endParaRPr lang="ru-RU" sz="1200" i="1" dirty="0"/>
          </a:p>
        </p:txBody>
      </p:sp>
      <p:pic>
        <p:nvPicPr>
          <p:cNvPr id="21" name="Picture 2" descr="C:\Documents and Settings\fomichev\Мои документы\Мои рисунки\hr_graphi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663835"/>
            <a:ext cx="3143271" cy="2357453"/>
          </a:xfrm>
          <a:prstGeom prst="rect">
            <a:avLst/>
          </a:prstGeom>
          <a:noFill/>
        </p:spPr>
      </p:pic>
      <p:pic>
        <p:nvPicPr>
          <p:cNvPr id="22" name="Picture 4" descr="C:\Documents and Settings\fomichev\Мои документы\Мои рисунки\Crece-Ventas-de-Bienes-usados-606x4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1096815"/>
            <a:ext cx="2917558" cy="21881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329035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схема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599" y="1201251"/>
            <a:ext cx="7776865" cy="5468109"/>
          </a:xfrm>
          <a:prstGeom prst="rect">
            <a:avLst/>
          </a:prstGeom>
        </p:spPr>
      </p:pic>
      <p:pic>
        <p:nvPicPr>
          <p:cNvPr id="10" name="Рисунок 9" descr="схема банка_без оборудован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1209532"/>
            <a:ext cx="7776864" cy="5459828"/>
          </a:xfrm>
          <a:prstGeom prst="rect">
            <a:avLst/>
          </a:prstGeom>
        </p:spPr>
      </p:pic>
      <p:grpSp>
        <p:nvGrpSpPr>
          <p:cNvPr id="2" name="Группа 5"/>
          <p:cNvGrpSpPr/>
          <p:nvPr/>
        </p:nvGrpSpPr>
        <p:grpSpPr>
          <a:xfrm>
            <a:off x="214282" y="205718"/>
            <a:ext cx="397278" cy="651536"/>
            <a:chOff x="3286116" y="1785926"/>
            <a:chExt cx="1785950" cy="292895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7" name="Прямоугольник 6"/>
            <p:cNvSpPr/>
            <p:nvPr/>
          </p:nvSpPr>
          <p:spPr>
            <a:xfrm>
              <a:off x="3286116" y="1785926"/>
              <a:ext cx="1785950" cy="29289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7554" y="1857364"/>
              <a:ext cx="1683433" cy="2786082"/>
            </a:xfrm>
            <a:prstGeom prst="rect">
              <a:avLst/>
            </a:prstGeom>
          </p:spPr>
        </p:pic>
      </p:grpSp>
      <p:sp>
        <p:nvSpPr>
          <p:cNvPr id="41" name="Прямоугольник 40"/>
          <p:cNvSpPr/>
          <p:nvPr/>
        </p:nvSpPr>
        <p:spPr>
          <a:xfrm>
            <a:off x="8748464" y="6597352"/>
            <a:ext cx="395536" cy="260648"/>
          </a:xfrm>
          <a:prstGeom prst="rect">
            <a:avLst/>
          </a:prstGeom>
          <a:solidFill>
            <a:srgbClr val="2F2F2F"/>
          </a:solidFill>
          <a:ln>
            <a:solidFill>
              <a:srgbClr val="2F2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/>
              <a:t>04</a:t>
            </a:r>
            <a:endParaRPr lang="ru-RU" sz="1500" b="1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827584" y="0"/>
            <a:ext cx="0" cy="98072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27585" y="116632"/>
            <a:ext cx="6768752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3F5379"/>
                </a:solidFill>
              </a:rPr>
              <a:t>ТРАНСФОРМАЦИЯ ФОРМАТОВ</a:t>
            </a:r>
            <a:endParaRPr lang="en-US" sz="2000" b="1" dirty="0" smtClean="0">
              <a:solidFill>
                <a:srgbClr val="3F5379"/>
              </a:solidFill>
            </a:endParaRPr>
          </a:p>
          <a:p>
            <a:r>
              <a:rPr lang="ru-RU" sz="1700" b="1" dirty="0" smtClean="0">
                <a:solidFill>
                  <a:srgbClr val="3F5379"/>
                </a:solidFill>
              </a:rPr>
              <a:t>СТАНДАРТНАЯ ПЛАНИРОВКА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7596336" y="0"/>
            <a:ext cx="0" cy="764704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8344" y="144463"/>
            <a:ext cx="1390137" cy="4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Овал 11"/>
          <p:cNvSpPr/>
          <p:nvPr/>
        </p:nvSpPr>
        <p:spPr>
          <a:xfrm>
            <a:off x="2699792" y="2276872"/>
            <a:ext cx="3024336" cy="1224136"/>
          </a:xfrm>
          <a:prstGeom prst="ellipse">
            <a:avLst/>
          </a:prstGeom>
          <a:solidFill>
            <a:srgbClr val="3F537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ЗОНА ОБСЛУЖИВАНИЯ</a:t>
            </a:r>
            <a:endParaRPr lang="ru-RU" sz="1000" b="1" dirty="0"/>
          </a:p>
        </p:txBody>
      </p:sp>
      <p:sp>
        <p:nvSpPr>
          <p:cNvPr id="13" name="Овал 12"/>
          <p:cNvSpPr/>
          <p:nvPr/>
        </p:nvSpPr>
        <p:spPr>
          <a:xfrm>
            <a:off x="5940152" y="4437112"/>
            <a:ext cx="1584176" cy="864096"/>
          </a:xfrm>
          <a:prstGeom prst="ellipse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ЗОНА 24х7</a:t>
            </a:r>
            <a:endParaRPr lang="ru-RU" sz="1000" b="1" dirty="0"/>
          </a:p>
        </p:txBody>
      </p:sp>
      <p:sp>
        <p:nvSpPr>
          <p:cNvPr id="14" name="Овал 13"/>
          <p:cNvSpPr/>
          <p:nvPr/>
        </p:nvSpPr>
        <p:spPr>
          <a:xfrm>
            <a:off x="5940152" y="5373216"/>
            <a:ext cx="1584176" cy="579749"/>
          </a:xfrm>
          <a:prstGeom prst="ellipse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ВХОДНАЯ ЗОНА</a:t>
            </a:r>
            <a:endParaRPr lang="ru-RU" sz="1000" b="1" dirty="0"/>
          </a:p>
        </p:txBody>
      </p:sp>
      <p:sp>
        <p:nvSpPr>
          <p:cNvPr id="15" name="Овал 14"/>
          <p:cNvSpPr/>
          <p:nvPr/>
        </p:nvSpPr>
        <p:spPr>
          <a:xfrm>
            <a:off x="1115616" y="3861048"/>
            <a:ext cx="1440160" cy="2016224"/>
          </a:xfrm>
          <a:prstGeom prst="ellipse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ЗОНА</a:t>
            </a:r>
          </a:p>
          <a:p>
            <a:pPr algn="ctr"/>
            <a:r>
              <a:rPr lang="ru-RU" sz="1000" b="1" dirty="0" smtClean="0"/>
              <a:t> КОНС-Я и ПРОДАЖ</a:t>
            </a:r>
            <a:endParaRPr lang="ru-RU" sz="1000" b="1" dirty="0"/>
          </a:p>
        </p:txBody>
      </p:sp>
      <p:sp>
        <p:nvSpPr>
          <p:cNvPr id="16" name="Овал 15"/>
          <p:cNvSpPr/>
          <p:nvPr/>
        </p:nvSpPr>
        <p:spPr>
          <a:xfrm>
            <a:off x="1115616" y="1772816"/>
            <a:ext cx="1440160" cy="1872208"/>
          </a:xfrm>
          <a:prstGeom prst="ellipse">
            <a:avLst/>
          </a:prstGeom>
          <a:solidFill>
            <a:srgbClr val="00B0F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СЛУЖЕБНАЯ ЗОНА</a:t>
            </a:r>
            <a:endParaRPr lang="ru-RU" sz="1000" b="1" dirty="0"/>
          </a:p>
        </p:txBody>
      </p:sp>
      <p:sp>
        <p:nvSpPr>
          <p:cNvPr id="17" name="Овал 16"/>
          <p:cNvSpPr/>
          <p:nvPr/>
        </p:nvSpPr>
        <p:spPr>
          <a:xfrm>
            <a:off x="5940152" y="2492896"/>
            <a:ext cx="1584176" cy="172819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КАССОВАЯ ЗОНА</a:t>
            </a:r>
            <a:endParaRPr lang="ru-RU" sz="1000" b="1" dirty="0"/>
          </a:p>
        </p:txBody>
      </p:sp>
      <p:sp>
        <p:nvSpPr>
          <p:cNvPr id="18" name="Овал 17"/>
          <p:cNvSpPr/>
          <p:nvPr/>
        </p:nvSpPr>
        <p:spPr>
          <a:xfrm>
            <a:off x="2699792" y="1844824"/>
            <a:ext cx="3024336" cy="360040"/>
          </a:xfrm>
          <a:prstGeom prst="ellipse">
            <a:avLst/>
          </a:prstGeom>
          <a:solidFill>
            <a:srgbClr val="00B0F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СЛУЖЕБНАЯ ЗОНА</a:t>
            </a:r>
            <a:endParaRPr lang="ru-RU" sz="1000" b="1" dirty="0"/>
          </a:p>
        </p:txBody>
      </p:sp>
      <p:sp>
        <p:nvSpPr>
          <p:cNvPr id="19" name="Овал 18"/>
          <p:cNvSpPr/>
          <p:nvPr/>
        </p:nvSpPr>
        <p:spPr>
          <a:xfrm>
            <a:off x="2699792" y="3573016"/>
            <a:ext cx="3024336" cy="1584176"/>
          </a:xfrm>
          <a:prstGeom prst="ellipse">
            <a:avLst/>
          </a:prstGeom>
          <a:solidFill>
            <a:srgbClr val="FF5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ЗОНА ОЖИДАНИЯ</a:t>
            </a:r>
            <a:endParaRPr lang="ru-RU" sz="1000" b="1" dirty="0"/>
          </a:p>
        </p:txBody>
      </p:sp>
      <p:sp>
        <p:nvSpPr>
          <p:cNvPr id="20" name="Овал 19"/>
          <p:cNvSpPr/>
          <p:nvPr/>
        </p:nvSpPr>
        <p:spPr>
          <a:xfrm>
            <a:off x="3779912" y="5229200"/>
            <a:ext cx="1368152" cy="720080"/>
          </a:xfrm>
          <a:prstGeom prst="ellipse">
            <a:avLst/>
          </a:prstGeom>
          <a:solidFill>
            <a:srgbClr val="6633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ЗОНА С/О ВНУТРЕННЯЯ</a:t>
            </a:r>
            <a:endParaRPr lang="ru-RU" sz="1000" b="1" dirty="0"/>
          </a:p>
        </p:txBody>
      </p:sp>
      <p:sp>
        <p:nvSpPr>
          <p:cNvPr id="21" name="Овал 20"/>
          <p:cNvSpPr/>
          <p:nvPr/>
        </p:nvSpPr>
        <p:spPr>
          <a:xfrm>
            <a:off x="5940152" y="1844824"/>
            <a:ext cx="1584176" cy="504056"/>
          </a:xfrm>
          <a:prstGeom prst="ellipse">
            <a:avLst/>
          </a:prstGeom>
          <a:solidFill>
            <a:srgbClr val="00B0F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СЛУЖЕБНАЯ ЗОНА</a:t>
            </a:r>
            <a:endParaRPr lang="ru-RU" sz="10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779912" y="2276872"/>
            <a:ext cx="216024" cy="288032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067944" y="2276872"/>
            <a:ext cx="216024" cy="288032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716016" y="2204864"/>
            <a:ext cx="360040" cy="504056"/>
          </a:xfrm>
          <a:prstGeom prst="rect">
            <a:avLst/>
          </a:prstGeom>
          <a:solidFill>
            <a:srgbClr val="3F5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580112" y="2276872"/>
            <a:ext cx="216024" cy="288032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5" y="2348880"/>
            <a:ext cx="360041" cy="293168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</p:pic>
      <p:grpSp>
        <p:nvGrpSpPr>
          <p:cNvPr id="27" name="Группа 26"/>
          <p:cNvGrpSpPr/>
          <p:nvPr/>
        </p:nvGrpSpPr>
        <p:grpSpPr>
          <a:xfrm>
            <a:off x="2699792" y="836712"/>
            <a:ext cx="1152128" cy="1152128"/>
            <a:chOff x="2555776" y="836712"/>
            <a:chExt cx="1152128" cy="1152128"/>
          </a:xfrm>
        </p:grpSpPr>
        <p:grpSp>
          <p:nvGrpSpPr>
            <p:cNvPr id="29" name="Группа 78"/>
            <p:cNvGrpSpPr/>
            <p:nvPr/>
          </p:nvGrpSpPr>
          <p:grpSpPr>
            <a:xfrm>
              <a:off x="2555776" y="836712"/>
              <a:ext cx="1152128" cy="1152128"/>
              <a:chOff x="2555776" y="836712"/>
              <a:chExt cx="1152128" cy="1152128"/>
            </a:xfrm>
            <a:solidFill>
              <a:schemeClr val="bg1"/>
            </a:solidFill>
          </p:grpSpPr>
          <p:sp>
            <p:nvSpPr>
              <p:cNvPr id="31" name="Овальная выноска 30"/>
              <p:cNvSpPr/>
              <p:nvPr/>
            </p:nvSpPr>
            <p:spPr>
              <a:xfrm>
                <a:off x="2699792" y="1052736"/>
                <a:ext cx="864096" cy="792088"/>
              </a:xfrm>
              <a:prstGeom prst="wedgeEllipseCallout">
                <a:avLst>
                  <a:gd name="adj1" fmla="val 83519"/>
                  <a:gd name="adj2" fmla="val 93765"/>
                </a:avLst>
              </a:prstGeom>
              <a:solidFill>
                <a:srgbClr val="CC6600"/>
              </a:solidFill>
              <a:ln w="38100">
                <a:solidFill>
                  <a:srgbClr val="CC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Овал 31"/>
              <p:cNvSpPr/>
              <p:nvPr/>
            </p:nvSpPr>
            <p:spPr>
              <a:xfrm>
                <a:off x="2555776" y="836712"/>
                <a:ext cx="1152128" cy="1152128"/>
              </a:xfrm>
              <a:prstGeom prst="ellipse">
                <a:avLst/>
              </a:prstGeom>
              <a:grpFill/>
              <a:ln w="38100">
                <a:solidFill>
                  <a:srgbClr val="CC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30" name="Рисунок 29" descr="kassovyi-nakopitel-docash-docash-tempo-863-B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43808" y="1099991"/>
              <a:ext cx="576064" cy="600817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5292080" y="836712"/>
            <a:ext cx="1152128" cy="1152128"/>
            <a:chOff x="5148064" y="836712"/>
            <a:chExt cx="1152128" cy="1152128"/>
          </a:xfrm>
        </p:grpSpPr>
        <p:grpSp>
          <p:nvGrpSpPr>
            <p:cNvPr id="34" name="Группа 83"/>
            <p:cNvGrpSpPr/>
            <p:nvPr/>
          </p:nvGrpSpPr>
          <p:grpSpPr>
            <a:xfrm>
              <a:off x="5148064" y="836712"/>
              <a:ext cx="1152128" cy="1152128"/>
              <a:chOff x="2555776" y="836712"/>
              <a:chExt cx="1152128" cy="1152128"/>
            </a:xfrm>
            <a:solidFill>
              <a:schemeClr val="bg1"/>
            </a:solidFill>
          </p:grpSpPr>
          <p:sp>
            <p:nvSpPr>
              <p:cNvPr id="36" name="Овальная выноска 35"/>
              <p:cNvSpPr/>
              <p:nvPr/>
            </p:nvSpPr>
            <p:spPr>
              <a:xfrm>
                <a:off x="2699792" y="1052736"/>
                <a:ext cx="864096" cy="792088"/>
              </a:xfrm>
              <a:prstGeom prst="wedgeEllipseCallout">
                <a:avLst>
                  <a:gd name="adj1" fmla="val -23037"/>
                  <a:gd name="adj2" fmla="val 95951"/>
                </a:avLst>
              </a:prstGeom>
              <a:solidFill>
                <a:srgbClr val="CC6600"/>
              </a:solidFill>
              <a:ln w="38100">
                <a:solidFill>
                  <a:srgbClr val="CC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2555776" y="836712"/>
                <a:ext cx="1152128" cy="1152128"/>
              </a:xfrm>
              <a:prstGeom prst="ellipse">
                <a:avLst/>
              </a:prstGeom>
              <a:grpFill/>
              <a:ln w="38100">
                <a:solidFill>
                  <a:srgbClr val="CC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35" name="Рисунок 34" descr="kassovyi-nakopitel-docash-docash-tempo-863-B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36096" y="1099991"/>
              <a:ext cx="576064" cy="600817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3995936" y="836712"/>
            <a:ext cx="1152128" cy="1152128"/>
            <a:chOff x="3851920" y="836712"/>
            <a:chExt cx="1152128" cy="1152128"/>
          </a:xfrm>
        </p:grpSpPr>
        <p:grpSp>
          <p:nvGrpSpPr>
            <p:cNvPr id="39" name="Группа 79"/>
            <p:cNvGrpSpPr/>
            <p:nvPr/>
          </p:nvGrpSpPr>
          <p:grpSpPr>
            <a:xfrm>
              <a:off x="3851920" y="836712"/>
              <a:ext cx="1152128" cy="1152128"/>
              <a:chOff x="2555776" y="836712"/>
              <a:chExt cx="1152128" cy="1152128"/>
            </a:xfrm>
            <a:solidFill>
              <a:srgbClr val="3F5379"/>
            </a:solidFill>
          </p:grpSpPr>
          <p:sp>
            <p:nvSpPr>
              <p:cNvPr id="43" name="Овальная выноска 42"/>
              <p:cNvSpPr/>
              <p:nvPr/>
            </p:nvSpPr>
            <p:spPr>
              <a:xfrm>
                <a:off x="2699792" y="1052736"/>
                <a:ext cx="864096" cy="792088"/>
              </a:xfrm>
              <a:prstGeom prst="wedgeEllipseCallout">
                <a:avLst>
                  <a:gd name="adj1" fmla="val 30608"/>
                  <a:gd name="adj2" fmla="val 88955"/>
                </a:avLst>
              </a:prstGeom>
              <a:grpFill/>
              <a:ln w="38100">
                <a:solidFill>
                  <a:srgbClr val="3F53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Овал 45"/>
              <p:cNvSpPr/>
              <p:nvPr/>
            </p:nvSpPr>
            <p:spPr>
              <a:xfrm>
                <a:off x="2555776" y="836712"/>
                <a:ext cx="1152128" cy="115212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3F53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40" name="Рисунок 39" descr="Front CM18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11960" y="1052736"/>
              <a:ext cx="432048" cy="727660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7236296" y="4509120"/>
            <a:ext cx="1728192" cy="1800200"/>
            <a:chOff x="7236296" y="4509120"/>
            <a:chExt cx="1728192" cy="1800200"/>
          </a:xfrm>
        </p:grpSpPr>
        <p:sp>
          <p:nvSpPr>
            <p:cNvPr id="64" name="Овал 63"/>
            <p:cNvSpPr/>
            <p:nvPr/>
          </p:nvSpPr>
          <p:spPr>
            <a:xfrm>
              <a:off x="7236296" y="4509120"/>
              <a:ext cx="1728192" cy="1800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380312" y="4650753"/>
              <a:ext cx="1453969" cy="151455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500" dirty="0">
                <a:solidFill>
                  <a:schemeClr val="tx1"/>
                </a:solidFill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7596336" y="4712657"/>
            <a:ext cx="109517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0" b="1" dirty="0" smtClean="0"/>
              <a:t>30</a:t>
            </a:r>
            <a:endParaRPr lang="ru-RU" sz="70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7596336" y="4725144"/>
            <a:ext cx="109517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0" b="1" dirty="0" smtClean="0"/>
              <a:t>15</a:t>
            </a:r>
            <a:endParaRPr lang="ru-RU" sz="70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7668344" y="5539298"/>
            <a:ext cx="8835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/>
              <a:t>мин</a:t>
            </a:r>
            <a:endParaRPr lang="ru-RU" sz="3000" b="1" dirty="0"/>
          </a:p>
        </p:txBody>
      </p:sp>
      <p:grpSp>
        <p:nvGrpSpPr>
          <p:cNvPr id="69" name="Группа 68"/>
          <p:cNvGrpSpPr/>
          <p:nvPr/>
        </p:nvGrpSpPr>
        <p:grpSpPr>
          <a:xfrm>
            <a:off x="395536" y="3068960"/>
            <a:ext cx="1728192" cy="1728192"/>
            <a:chOff x="1475656" y="2492896"/>
            <a:chExt cx="1728192" cy="1728192"/>
          </a:xfrm>
        </p:grpSpPr>
        <p:sp>
          <p:nvSpPr>
            <p:cNvPr id="70" name="Овальная выноска 69"/>
            <p:cNvSpPr/>
            <p:nvPr/>
          </p:nvSpPr>
          <p:spPr>
            <a:xfrm>
              <a:off x="1645857" y="2708920"/>
              <a:ext cx="1413975" cy="1296144"/>
            </a:xfrm>
            <a:prstGeom prst="wedgeEllipseCallout">
              <a:avLst>
                <a:gd name="adj1" fmla="val 191773"/>
                <a:gd name="adj2" fmla="val -57504"/>
              </a:avLst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1475656" y="2492896"/>
              <a:ext cx="1728192" cy="1728192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ysClr val="windowText" lastClr="000000"/>
                  </a:solidFill>
                </a:rPr>
                <a:t>ЗОНА ОДНОГО ОКНА</a:t>
              </a:r>
              <a:endParaRPr lang="ru-RU" sz="2000" b="1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72" name="Овал 71"/>
          <p:cNvSpPr/>
          <p:nvPr/>
        </p:nvSpPr>
        <p:spPr>
          <a:xfrm>
            <a:off x="6948264" y="5661248"/>
            <a:ext cx="28803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73" name="Овал 72"/>
          <p:cNvSpPr/>
          <p:nvPr/>
        </p:nvSpPr>
        <p:spPr>
          <a:xfrm>
            <a:off x="5292080" y="5301208"/>
            <a:ext cx="28803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74" name="Овал 73"/>
          <p:cNvSpPr/>
          <p:nvPr/>
        </p:nvSpPr>
        <p:spPr>
          <a:xfrm>
            <a:off x="3347864" y="3501008"/>
            <a:ext cx="28803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75" name="Овал 74"/>
          <p:cNvSpPr/>
          <p:nvPr/>
        </p:nvSpPr>
        <p:spPr>
          <a:xfrm>
            <a:off x="5076056" y="3501008"/>
            <a:ext cx="28803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329035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500"/>
                            </p:stCondLst>
                            <p:childTnLst>
                              <p:par>
                                <p:cTn id="10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500"/>
                            </p:stCondLst>
                            <p:childTnLst>
                              <p:par>
                                <p:cTn id="1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17" presetClass="exit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500"/>
                            </p:stCondLst>
                            <p:childTnLst>
                              <p:par>
                                <p:cTn id="1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4" grpId="1" animBg="1"/>
      <p:bldP spid="15" grpId="0" animBg="1"/>
      <p:bldP spid="16" grpId="0" animBg="1"/>
      <p:bldP spid="17" grpId="0" animBg="1"/>
      <p:bldP spid="18" grpId="0" animBg="1"/>
      <p:bldP spid="18" grpId="1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66" grpId="0"/>
      <p:bldP spid="66" grpId="1"/>
      <p:bldP spid="67" grpId="0"/>
      <p:bldP spid="68" grpId="0"/>
      <p:bldP spid="72" grpId="0" animBg="1"/>
      <p:bldP spid="73" grpId="0" animBg="1"/>
      <p:bldP spid="74" grpId="0" animBg="1"/>
      <p:bldP spid="75" grpId="0" animBg="1"/>
      <p:bldP spid="7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214282" y="205718"/>
            <a:ext cx="397278" cy="651536"/>
            <a:chOff x="3286116" y="1785926"/>
            <a:chExt cx="1785950" cy="292895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7" name="Прямоугольник 6"/>
            <p:cNvSpPr/>
            <p:nvPr/>
          </p:nvSpPr>
          <p:spPr>
            <a:xfrm>
              <a:off x="3286116" y="1785926"/>
              <a:ext cx="1785950" cy="29289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7554" y="1857364"/>
              <a:ext cx="1683433" cy="2786082"/>
            </a:xfrm>
            <a:prstGeom prst="rect">
              <a:avLst/>
            </a:prstGeom>
          </p:spPr>
        </p:pic>
      </p:grpSp>
      <p:sp>
        <p:nvSpPr>
          <p:cNvPr id="41" name="Прямоугольник 40"/>
          <p:cNvSpPr/>
          <p:nvPr/>
        </p:nvSpPr>
        <p:spPr>
          <a:xfrm>
            <a:off x="8748464" y="6597352"/>
            <a:ext cx="395536" cy="260648"/>
          </a:xfrm>
          <a:prstGeom prst="rect">
            <a:avLst/>
          </a:prstGeom>
          <a:solidFill>
            <a:srgbClr val="2F2F2F"/>
          </a:solidFill>
          <a:ln>
            <a:solidFill>
              <a:srgbClr val="2F2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/>
              <a:t>05</a:t>
            </a:r>
            <a:endParaRPr lang="ru-RU" sz="1500" b="1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827584" y="0"/>
            <a:ext cx="0" cy="98072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27585" y="116632"/>
            <a:ext cx="6768752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3F5379"/>
                </a:solidFill>
              </a:rPr>
              <a:t>ТРАНСФОРМАЦИЯ ФОРМАТОВ</a:t>
            </a:r>
            <a:endParaRPr lang="en-US" sz="2000" b="1" dirty="0" smtClean="0">
              <a:solidFill>
                <a:srgbClr val="3F5379"/>
              </a:solidFill>
            </a:endParaRPr>
          </a:p>
          <a:p>
            <a:r>
              <a:rPr lang="ru-RU" sz="1700" b="1" dirty="0" smtClean="0">
                <a:solidFill>
                  <a:srgbClr val="3F5379"/>
                </a:solidFill>
              </a:rPr>
              <a:t>«МИНИ БЕЗ КАССЫ»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7596336" y="0"/>
            <a:ext cx="0" cy="764704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144463"/>
            <a:ext cx="1390137" cy="4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Рисунок 17" descr="МИНИ БЕЗ КАССЫ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5041" y="1268760"/>
            <a:ext cx="7659407" cy="5259577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1115616" y="3861049"/>
            <a:ext cx="1368152" cy="792088"/>
          </a:xfrm>
          <a:prstGeom prst="ellipse">
            <a:avLst/>
          </a:prstGeom>
          <a:solidFill>
            <a:srgbClr val="6633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/>
              <a:t>ЗОНА С/О ВНУТРЕННЯЯ</a:t>
            </a:r>
            <a:endParaRPr lang="ru-RU" sz="1050" b="1" dirty="0"/>
          </a:p>
        </p:txBody>
      </p:sp>
      <p:sp>
        <p:nvSpPr>
          <p:cNvPr id="20" name="Овал 19"/>
          <p:cNvSpPr/>
          <p:nvPr/>
        </p:nvSpPr>
        <p:spPr>
          <a:xfrm>
            <a:off x="5796136" y="3284984"/>
            <a:ext cx="1656184" cy="1776197"/>
          </a:xfrm>
          <a:prstGeom prst="ellipse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/>
              <a:t>ЗОНА 24х7</a:t>
            </a:r>
            <a:endParaRPr lang="ru-RU" sz="1050" b="1" dirty="0"/>
          </a:p>
        </p:txBody>
      </p:sp>
      <p:sp>
        <p:nvSpPr>
          <p:cNvPr id="21" name="Овал 20"/>
          <p:cNvSpPr/>
          <p:nvPr/>
        </p:nvSpPr>
        <p:spPr>
          <a:xfrm>
            <a:off x="5724128" y="5085184"/>
            <a:ext cx="1728192" cy="792088"/>
          </a:xfrm>
          <a:prstGeom prst="ellipse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/>
              <a:t>ВХОДНАЯ ЗОНА</a:t>
            </a:r>
            <a:endParaRPr lang="ru-RU" sz="1050" b="1" dirty="0"/>
          </a:p>
        </p:txBody>
      </p:sp>
      <p:sp>
        <p:nvSpPr>
          <p:cNvPr id="22" name="Овал 21"/>
          <p:cNvSpPr/>
          <p:nvPr/>
        </p:nvSpPr>
        <p:spPr>
          <a:xfrm>
            <a:off x="1115616" y="4869160"/>
            <a:ext cx="1368152" cy="1008112"/>
          </a:xfrm>
          <a:prstGeom prst="ellipse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/>
              <a:t>ЗОНА</a:t>
            </a:r>
          </a:p>
          <a:p>
            <a:pPr algn="ctr"/>
            <a:r>
              <a:rPr lang="ru-RU" sz="1050" b="1" dirty="0" smtClean="0"/>
              <a:t> КОНС-ИИ и ПРОДАЖ</a:t>
            </a:r>
            <a:endParaRPr lang="ru-RU" sz="1050" b="1" dirty="0"/>
          </a:p>
        </p:txBody>
      </p:sp>
      <p:sp>
        <p:nvSpPr>
          <p:cNvPr id="23" name="Овал 22"/>
          <p:cNvSpPr/>
          <p:nvPr/>
        </p:nvSpPr>
        <p:spPr>
          <a:xfrm>
            <a:off x="2627784" y="2420888"/>
            <a:ext cx="3024336" cy="1224136"/>
          </a:xfrm>
          <a:prstGeom prst="ellipse">
            <a:avLst/>
          </a:prstGeom>
          <a:solidFill>
            <a:srgbClr val="3F537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/>
              <a:t>ЗОНА ОБСЛУЖИВАНИЯ</a:t>
            </a:r>
            <a:endParaRPr lang="ru-RU" sz="1050" b="1" dirty="0"/>
          </a:p>
        </p:txBody>
      </p:sp>
      <p:sp>
        <p:nvSpPr>
          <p:cNvPr id="24" name="Овал 23"/>
          <p:cNvSpPr/>
          <p:nvPr/>
        </p:nvSpPr>
        <p:spPr>
          <a:xfrm>
            <a:off x="2699792" y="3717032"/>
            <a:ext cx="2880320" cy="2160240"/>
          </a:xfrm>
          <a:prstGeom prst="ellipse">
            <a:avLst/>
          </a:prstGeom>
          <a:solidFill>
            <a:srgbClr val="FF5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/>
              <a:t>ЗОНА ОЖИДАНИЯ</a:t>
            </a:r>
            <a:endParaRPr lang="ru-RU" sz="1050" b="1" dirty="0"/>
          </a:p>
        </p:txBody>
      </p:sp>
      <p:sp>
        <p:nvSpPr>
          <p:cNvPr id="25" name="Овал 24"/>
          <p:cNvSpPr/>
          <p:nvPr/>
        </p:nvSpPr>
        <p:spPr>
          <a:xfrm>
            <a:off x="1115616" y="1844824"/>
            <a:ext cx="1368152" cy="1872208"/>
          </a:xfrm>
          <a:prstGeom prst="ellipse">
            <a:avLst/>
          </a:prstGeom>
          <a:solidFill>
            <a:srgbClr val="00B0F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/>
              <a:t>СЛУЖЕБНАЯ ЗОНА</a:t>
            </a:r>
            <a:endParaRPr lang="ru-RU" sz="1050" b="1" dirty="0"/>
          </a:p>
        </p:txBody>
      </p:sp>
      <p:sp>
        <p:nvSpPr>
          <p:cNvPr id="26" name="Овал 25"/>
          <p:cNvSpPr/>
          <p:nvPr/>
        </p:nvSpPr>
        <p:spPr>
          <a:xfrm>
            <a:off x="5796136" y="1844824"/>
            <a:ext cx="1656184" cy="1296144"/>
          </a:xfrm>
          <a:prstGeom prst="ellipse">
            <a:avLst/>
          </a:prstGeom>
          <a:solidFill>
            <a:srgbClr val="00B0F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/>
              <a:t>СЛУЖЕБНАЯ ЗОНА</a:t>
            </a:r>
            <a:endParaRPr lang="ru-RU" sz="1050" b="1" dirty="0"/>
          </a:p>
        </p:txBody>
      </p:sp>
      <p:sp>
        <p:nvSpPr>
          <p:cNvPr id="27" name="Овал 26"/>
          <p:cNvSpPr/>
          <p:nvPr/>
        </p:nvSpPr>
        <p:spPr>
          <a:xfrm>
            <a:off x="2627784" y="1844824"/>
            <a:ext cx="3024336" cy="504056"/>
          </a:xfrm>
          <a:prstGeom prst="ellipse">
            <a:avLst/>
          </a:prstGeom>
          <a:solidFill>
            <a:srgbClr val="00B0F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/>
              <a:t>СЛУЖЕБНАЯ ЗОНА</a:t>
            </a:r>
            <a:endParaRPr lang="ru-RU" sz="1050" b="1" dirty="0"/>
          </a:p>
        </p:txBody>
      </p:sp>
      <p:sp>
        <p:nvSpPr>
          <p:cNvPr id="38" name="Овал 37"/>
          <p:cNvSpPr/>
          <p:nvPr/>
        </p:nvSpPr>
        <p:spPr>
          <a:xfrm>
            <a:off x="6876256" y="5373216"/>
            <a:ext cx="28803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9" name="Овал 38"/>
          <p:cNvSpPr/>
          <p:nvPr/>
        </p:nvSpPr>
        <p:spPr>
          <a:xfrm>
            <a:off x="5148064" y="5229200"/>
            <a:ext cx="28803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40" name="Овал 39"/>
          <p:cNvSpPr/>
          <p:nvPr/>
        </p:nvSpPr>
        <p:spPr>
          <a:xfrm>
            <a:off x="3779912" y="3573016"/>
            <a:ext cx="28803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3995936" y="2564904"/>
            <a:ext cx="216024" cy="288032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4644008" y="2564904"/>
            <a:ext cx="360040" cy="504056"/>
          </a:xfrm>
          <a:prstGeom prst="rect">
            <a:avLst/>
          </a:prstGeom>
          <a:solidFill>
            <a:srgbClr val="3F5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5436096" y="2564904"/>
            <a:ext cx="216024" cy="288032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3707904" y="2564904"/>
            <a:ext cx="216024" cy="288032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2703784"/>
            <a:ext cx="360040" cy="293168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</p:pic>
      <p:grpSp>
        <p:nvGrpSpPr>
          <p:cNvPr id="50" name="Группа 49"/>
          <p:cNvGrpSpPr/>
          <p:nvPr/>
        </p:nvGrpSpPr>
        <p:grpSpPr>
          <a:xfrm>
            <a:off x="2555776" y="1124744"/>
            <a:ext cx="1152128" cy="1152128"/>
            <a:chOff x="2555776" y="1124744"/>
            <a:chExt cx="1152128" cy="1152128"/>
          </a:xfrm>
        </p:grpSpPr>
        <p:grpSp>
          <p:nvGrpSpPr>
            <p:cNvPr id="51" name="Группа 77"/>
            <p:cNvGrpSpPr/>
            <p:nvPr/>
          </p:nvGrpSpPr>
          <p:grpSpPr>
            <a:xfrm>
              <a:off x="2555776" y="1124744"/>
              <a:ext cx="1152128" cy="1152128"/>
              <a:chOff x="2555776" y="836712"/>
              <a:chExt cx="1152128" cy="1152128"/>
            </a:xfrm>
            <a:solidFill>
              <a:schemeClr val="bg1"/>
            </a:solidFill>
          </p:grpSpPr>
          <p:sp>
            <p:nvSpPr>
              <p:cNvPr id="53" name="Овальная выноска 52"/>
              <p:cNvSpPr/>
              <p:nvPr/>
            </p:nvSpPr>
            <p:spPr>
              <a:xfrm>
                <a:off x="2699792" y="1052736"/>
                <a:ext cx="864096" cy="792088"/>
              </a:xfrm>
              <a:prstGeom prst="wedgeEllipseCallout">
                <a:avLst>
                  <a:gd name="adj1" fmla="val 93440"/>
                  <a:gd name="adj2" fmla="val 97373"/>
                </a:avLst>
              </a:prstGeom>
              <a:solidFill>
                <a:srgbClr val="CC6600"/>
              </a:solidFill>
              <a:ln w="38100">
                <a:solidFill>
                  <a:srgbClr val="CC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Овал 53"/>
              <p:cNvSpPr/>
              <p:nvPr/>
            </p:nvSpPr>
            <p:spPr>
              <a:xfrm>
                <a:off x="2555776" y="836712"/>
                <a:ext cx="1152128" cy="1152128"/>
              </a:xfrm>
              <a:prstGeom prst="ellipse">
                <a:avLst/>
              </a:prstGeom>
              <a:grpFill/>
              <a:ln w="38100">
                <a:solidFill>
                  <a:srgbClr val="CC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52" name="Рисунок 51" descr="kassovyi-nakopitel-docash-docash-tempo-863-B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43808" y="1388023"/>
              <a:ext cx="576064" cy="600817"/>
            </a:xfrm>
            <a:prstGeom prst="rect">
              <a:avLst/>
            </a:prstGeom>
          </p:spPr>
        </p:pic>
      </p:grpSp>
      <p:grpSp>
        <p:nvGrpSpPr>
          <p:cNvPr id="55" name="Группа 54"/>
          <p:cNvGrpSpPr/>
          <p:nvPr/>
        </p:nvGrpSpPr>
        <p:grpSpPr>
          <a:xfrm>
            <a:off x="5148064" y="1124744"/>
            <a:ext cx="1152128" cy="1152128"/>
            <a:chOff x="5148064" y="1124744"/>
            <a:chExt cx="1152128" cy="1152128"/>
          </a:xfrm>
        </p:grpSpPr>
        <p:grpSp>
          <p:nvGrpSpPr>
            <p:cNvPr id="56" name="Группа 83"/>
            <p:cNvGrpSpPr/>
            <p:nvPr/>
          </p:nvGrpSpPr>
          <p:grpSpPr>
            <a:xfrm>
              <a:off x="5148064" y="1124744"/>
              <a:ext cx="1152128" cy="1152128"/>
              <a:chOff x="2555776" y="836712"/>
              <a:chExt cx="1152128" cy="1152128"/>
            </a:xfrm>
            <a:solidFill>
              <a:schemeClr val="bg1"/>
            </a:solidFill>
          </p:grpSpPr>
          <p:sp>
            <p:nvSpPr>
              <p:cNvPr id="58" name="Овальная выноска 57"/>
              <p:cNvSpPr/>
              <p:nvPr/>
            </p:nvSpPr>
            <p:spPr>
              <a:xfrm>
                <a:off x="2699792" y="1052736"/>
                <a:ext cx="864096" cy="792088"/>
              </a:xfrm>
              <a:prstGeom prst="wedgeEllipseCallout">
                <a:avLst>
                  <a:gd name="adj1" fmla="val -23037"/>
                  <a:gd name="adj2" fmla="val 96170"/>
                </a:avLst>
              </a:prstGeom>
              <a:solidFill>
                <a:srgbClr val="CC6600"/>
              </a:solidFill>
              <a:ln w="38100">
                <a:solidFill>
                  <a:srgbClr val="CC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Овал 58"/>
              <p:cNvSpPr/>
              <p:nvPr/>
            </p:nvSpPr>
            <p:spPr>
              <a:xfrm>
                <a:off x="2555776" y="836712"/>
                <a:ext cx="1152128" cy="1152128"/>
              </a:xfrm>
              <a:prstGeom prst="ellipse">
                <a:avLst/>
              </a:prstGeom>
              <a:grpFill/>
              <a:ln w="38100">
                <a:solidFill>
                  <a:srgbClr val="CC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57" name="Рисунок 56" descr="kassovyi-nakopitel-docash-docash-tempo-863-B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36096" y="1388023"/>
              <a:ext cx="576064" cy="600817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3851920" y="1124744"/>
            <a:ext cx="1152128" cy="1152128"/>
            <a:chOff x="3851920" y="1124744"/>
            <a:chExt cx="1152128" cy="1152128"/>
          </a:xfrm>
        </p:grpSpPr>
        <p:grpSp>
          <p:nvGrpSpPr>
            <p:cNvPr id="61" name="Группа 80"/>
            <p:cNvGrpSpPr/>
            <p:nvPr/>
          </p:nvGrpSpPr>
          <p:grpSpPr>
            <a:xfrm>
              <a:off x="3851920" y="1124744"/>
              <a:ext cx="1152128" cy="1152128"/>
              <a:chOff x="2555776" y="836712"/>
              <a:chExt cx="1152128" cy="1152128"/>
            </a:xfrm>
            <a:solidFill>
              <a:srgbClr val="3F5379"/>
            </a:solidFill>
          </p:grpSpPr>
          <p:sp>
            <p:nvSpPr>
              <p:cNvPr id="63" name="Овальная выноска 62"/>
              <p:cNvSpPr/>
              <p:nvPr/>
            </p:nvSpPr>
            <p:spPr>
              <a:xfrm>
                <a:off x="2699792" y="1052736"/>
                <a:ext cx="864096" cy="792088"/>
              </a:xfrm>
              <a:prstGeom prst="wedgeEllipseCallout">
                <a:avLst>
                  <a:gd name="adj1" fmla="val 38324"/>
                  <a:gd name="adj2" fmla="val 93765"/>
                </a:avLst>
              </a:prstGeom>
              <a:grpFill/>
              <a:ln w="38100">
                <a:solidFill>
                  <a:srgbClr val="3F53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Овал 63"/>
              <p:cNvSpPr/>
              <p:nvPr/>
            </p:nvSpPr>
            <p:spPr>
              <a:xfrm>
                <a:off x="2555776" y="836712"/>
                <a:ext cx="1152128" cy="115212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3F53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62" name="Рисунок 61" descr="Front CM18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11960" y="1340768"/>
              <a:ext cx="432048" cy="727660"/>
            </a:xfrm>
            <a:prstGeom prst="rect">
              <a:avLst/>
            </a:prstGeom>
          </p:spPr>
        </p:pic>
      </p:grpSp>
      <p:grpSp>
        <p:nvGrpSpPr>
          <p:cNvPr id="85" name="Группа 84"/>
          <p:cNvGrpSpPr/>
          <p:nvPr/>
        </p:nvGrpSpPr>
        <p:grpSpPr>
          <a:xfrm>
            <a:off x="7236296" y="4509120"/>
            <a:ext cx="1728192" cy="1800200"/>
            <a:chOff x="7236296" y="4509120"/>
            <a:chExt cx="1728192" cy="1800200"/>
          </a:xfrm>
        </p:grpSpPr>
        <p:grpSp>
          <p:nvGrpSpPr>
            <p:cNvPr id="86" name="Группа 17"/>
            <p:cNvGrpSpPr/>
            <p:nvPr/>
          </p:nvGrpSpPr>
          <p:grpSpPr>
            <a:xfrm>
              <a:off x="7236296" y="4509120"/>
              <a:ext cx="1728192" cy="1800200"/>
              <a:chOff x="7236296" y="4509120"/>
              <a:chExt cx="1728192" cy="1800200"/>
            </a:xfrm>
          </p:grpSpPr>
          <p:sp>
            <p:nvSpPr>
              <p:cNvPr id="89" name="Овал 88"/>
              <p:cNvSpPr/>
              <p:nvPr/>
            </p:nvSpPr>
            <p:spPr>
              <a:xfrm>
                <a:off x="7236296" y="4509120"/>
                <a:ext cx="1728192" cy="18002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" name="Овал 89"/>
              <p:cNvSpPr/>
              <p:nvPr/>
            </p:nvSpPr>
            <p:spPr>
              <a:xfrm>
                <a:off x="7380312" y="4650753"/>
                <a:ext cx="1453969" cy="1514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65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7" name="TextBox 86"/>
            <p:cNvSpPr txBox="1"/>
            <p:nvPr/>
          </p:nvSpPr>
          <p:spPr>
            <a:xfrm>
              <a:off x="7596336" y="4712657"/>
              <a:ext cx="1095172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7000" b="1" dirty="0" smtClean="0"/>
                <a:t>15</a:t>
              </a:r>
              <a:endParaRPr lang="ru-RU" sz="7000" b="1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7668344" y="5539298"/>
              <a:ext cx="88357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000" b="1" dirty="0" smtClean="0"/>
                <a:t>мин</a:t>
              </a:r>
              <a:endParaRPr lang="ru-RU" sz="3000" b="1" dirty="0"/>
            </a:p>
          </p:txBody>
        </p:sp>
      </p:grpSp>
      <p:sp>
        <p:nvSpPr>
          <p:cNvPr id="91" name="Прямоугольник 90"/>
          <p:cNvSpPr/>
          <p:nvPr/>
        </p:nvSpPr>
        <p:spPr>
          <a:xfrm>
            <a:off x="5796136" y="3789040"/>
            <a:ext cx="432048" cy="3600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2" name="Группа 91"/>
          <p:cNvGrpSpPr/>
          <p:nvPr/>
        </p:nvGrpSpPr>
        <p:grpSpPr>
          <a:xfrm>
            <a:off x="6804248" y="3068960"/>
            <a:ext cx="1152128" cy="1152128"/>
            <a:chOff x="6804248" y="3068960"/>
            <a:chExt cx="1152128" cy="1152128"/>
          </a:xfrm>
        </p:grpSpPr>
        <p:grpSp>
          <p:nvGrpSpPr>
            <p:cNvPr id="93" name="Группа 55"/>
            <p:cNvGrpSpPr/>
            <p:nvPr/>
          </p:nvGrpSpPr>
          <p:grpSpPr>
            <a:xfrm>
              <a:off x="6804248" y="3068960"/>
              <a:ext cx="1152128" cy="1152128"/>
              <a:chOff x="2555776" y="836712"/>
              <a:chExt cx="1152128" cy="1152128"/>
            </a:xfrm>
            <a:solidFill>
              <a:schemeClr val="bg1"/>
            </a:solidFill>
          </p:grpSpPr>
          <p:sp>
            <p:nvSpPr>
              <p:cNvPr id="95" name="Овальная выноска 94"/>
              <p:cNvSpPr/>
              <p:nvPr/>
            </p:nvSpPr>
            <p:spPr>
              <a:xfrm>
                <a:off x="2699792" y="1052736"/>
                <a:ext cx="864096" cy="792088"/>
              </a:xfrm>
              <a:prstGeom prst="wedgeEllipseCallout">
                <a:avLst>
                  <a:gd name="adj1" fmla="val -121952"/>
                  <a:gd name="adj2" fmla="val 40854"/>
                </a:avLst>
              </a:prstGeom>
              <a:solidFill>
                <a:srgbClr val="00B050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" name="Овал 95"/>
              <p:cNvSpPr/>
              <p:nvPr/>
            </p:nvSpPr>
            <p:spPr>
              <a:xfrm>
                <a:off x="2555776" y="836712"/>
                <a:ext cx="1152128" cy="1152128"/>
              </a:xfrm>
              <a:prstGeom prst="ellipse">
                <a:avLst/>
              </a:prstGeom>
              <a:grp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94" name="Picture 22" descr="ScanCoin CDS 830"/>
            <p:cNvPicPr>
              <a:picLocks noChangeAspect="1" noChangeArrowheads="1"/>
            </p:cNvPicPr>
            <p:nvPr/>
          </p:nvPicPr>
          <p:blipFill>
            <a:blip r:embed="rId9" cstate="print"/>
            <a:srcRect l="9360" r="6332"/>
            <a:stretch>
              <a:fillRect/>
            </a:stretch>
          </p:blipFill>
          <p:spPr bwMode="auto">
            <a:xfrm>
              <a:off x="7164288" y="3212976"/>
              <a:ext cx="466718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7" name="Группа 96"/>
          <p:cNvGrpSpPr/>
          <p:nvPr/>
        </p:nvGrpSpPr>
        <p:grpSpPr>
          <a:xfrm>
            <a:off x="1259632" y="3789040"/>
            <a:ext cx="360040" cy="648072"/>
            <a:chOff x="1259632" y="3717032"/>
            <a:chExt cx="360040" cy="648072"/>
          </a:xfrm>
        </p:grpSpPr>
        <p:sp>
          <p:nvSpPr>
            <p:cNvPr id="98" name="Прямоугольник 97"/>
            <p:cNvSpPr/>
            <p:nvPr/>
          </p:nvSpPr>
          <p:spPr>
            <a:xfrm>
              <a:off x="1259632" y="3717032"/>
              <a:ext cx="360040" cy="6480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9" name="Picture 25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259632" y="3861048"/>
              <a:ext cx="353835" cy="504056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</p:spPr>
        </p:pic>
      </p:grpSp>
      <p:grpSp>
        <p:nvGrpSpPr>
          <p:cNvPr id="100" name="Группа 99"/>
          <p:cNvGrpSpPr/>
          <p:nvPr/>
        </p:nvGrpSpPr>
        <p:grpSpPr>
          <a:xfrm>
            <a:off x="1979712" y="3789040"/>
            <a:ext cx="360040" cy="648072"/>
            <a:chOff x="1979712" y="3717032"/>
            <a:chExt cx="360040" cy="648072"/>
          </a:xfrm>
        </p:grpSpPr>
        <p:sp>
          <p:nvSpPr>
            <p:cNvPr id="101" name="Прямоугольник 100"/>
            <p:cNvSpPr/>
            <p:nvPr/>
          </p:nvSpPr>
          <p:spPr>
            <a:xfrm>
              <a:off x="1979712" y="3717032"/>
              <a:ext cx="360040" cy="6480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" name="Picture 25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985917" y="3861048"/>
              <a:ext cx="353835" cy="504056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</p:spPr>
        </p:pic>
      </p:grpSp>
      <p:grpSp>
        <p:nvGrpSpPr>
          <p:cNvPr id="103" name="Группа 102"/>
          <p:cNvGrpSpPr/>
          <p:nvPr/>
        </p:nvGrpSpPr>
        <p:grpSpPr>
          <a:xfrm>
            <a:off x="539552" y="2348880"/>
            <a:ext cx="1152128" cy="1152128"/>
            <a:chOff x="539552" y="2348880"/>
            <a:chExt cx="1152128" cy="1152128"/>
          </a:xfrm>
        </p:grpSpPr>
        <p:grpSp>
          <p:nvGrpSpPr>
            <p:cNvPr id="104" name="Группа 44"/>
            <p:cNvGrpSpPr/>
            <p:nvPr/>
          </p:nvGrpSpPr>
          <p:grpSpPr>
            <a:xfrm>
              <a:off x="539552" y="2348880"/>
              <a:ext cx="1152128" cy="1152128"/>
              <a:chOff x="2555776" y="836712"/>
              <a:chExt cx="1152128" cy="1152128"/>
            </a:xfrm>
            <a:solidFill>
              <a:schemeClr val="bg1"/>
            </a:solidFill>
          </p:grpSpPr>
          <p:sp>
            <p:nvSpPr>
              <p:cNvPr id="106" name="Овальная выноска 105"/>
              <p:cNvSpPr/>
              <p:nvPr/>
            </p:nvSpPr>
            <p:spPr>
              <a:xfrm>
                <a:off x="2699792" y="1052736"/>
                <a:ext cx="864096" cy="792088"/>
              </a:xfrm>
              <a:prstGeom prst="wedgeEllipseCallout">
                <a:avLst>
                  <a:gd name="adj1" fmla="val 80873"/>
                  <a:gd name="adj2" fmla="val 108195"/>
                </a:avLst>
              </a:prstGeom>
              <a:solidFill>
                <a:schemeClr val="accent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7" name="Овал 106"/>
              <p:cNvSpPr/>
              <p:nvPr/>
            </p:nvSpPr>
            <p:spPr>
              <a:xfrm>
                <a:off x="2555776" y="836712"/>
                <a:ext cx="1152128" cy="1152128"/>
              </a:xfrm>
              <a:prstGeom prst="ellipse">
                <a:avLst/>
              </a:prstGeom>
              <a:grp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05" name="Рисунок 104" descr="prodottosid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55576" y="2525770"/>
              <a:ext cx="720080" cy="8312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8329035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00"/>
                            </p:stCondLst>
                            <p:childTnLst>
                              <p:par>
                                <p:cTn id="1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8" grpId="0" animBg="1"/>
      <p:bldP spid="39" grpId="0" animBg="1"/>
      <p:bldP spid="40" grpId="0" animBg="1"/>
      <p:bldP spid="43" grpId="0" animBg="1"/>
      <p:bldP spid="46" grpId="0" animBg="1"/>
      <p:bldP spid="47" grpId="0" animBg="1"/>
      <p:bldP spid="48" grpId="0" animBg="1"/>
      <p:bldP spid="9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Рисунок 77" descr="с сервером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196752"/>
            <a:ext cx="8065271" cy="4752528"/>
          </a:xfrm>
          <a:prstGeom prst="rect">
            <a:avLst/>
          </a:prstGeom>
        </p:spPr>
      </p:pic>
      <p:sp>
        <p:nvSpPr>
          <p:cNvPr id="25" name="Стрелка вниз 24"/>
          <p:cNvSpPr/>
          <p:nvPr/>
        </p:nvSpPr>
        <p:spPr>
          <a:xfrm flipV="1">
            <a:off x="2339752" y="5949280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5"/>
          <p:cNvGrpSpPr/>
          <p:nvPr/>
        </p:nvGrpSpPr>
        <p:grpSpPr>
          <a:xfrm>
            <a:off x="214282" y="205718"/>
            <a:ext cx="397278" cy="651536"/>
            <a:chOff x="3286116" y="1785926"/>
            <a:chExt cx="1785950" cy="292895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7" name="Прямоугольник 6"/>
            <p:cNvSpPr/>
            <p:nvPr/>
          </p:nvSpPr>
          <p:spPr>
            <a:xfrm>
              <a:off x="3286116" y="1785926"/>
              <a:ext cx="1785950" cy="29289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7554" y="1857364"/>
              <a:ext cx="1683433" cy="2786082"/>
            </a:xfrm>
            <a:prstGeom prst="rect">
              <a:avLst/>
            </a:prstGeom>
          </p:spPr>
        </p:pic>
      </p:grpSp>
      <p:sp>
        <p:nvSpPr>
          <p:cNvPr id="41" name="Прямоугольник 40"/>
          <p:cNvSpPr/>
          <p:nvPr/>
        </p:nvSpPr>
        <p:spPr>
          <a:xfrm>
            <a:off x="8748464" y="6597352"/>
            <a:ext cx="395536" cy="260648"/>
          </a:xfrm>
          <a:prstGeom prst="rect">
            <a:avLst/>
          </a:prstGeom>
          <a:solidFill>
            <a:srgbClr val="2F2F2F"/>
          </a:solidFill>
          <a:ln>
            <a:solidFill>
              <a:srgbClr val="2F2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/>
              <a:t>06</a:t>
            </a:r>
            <a:endParaRPr lang="ru-RU" sz="1500" b="1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827584" y="0"/>
            <a:ext cx="0" cy="98072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27585" y="116632"/>
            <a:ext cx="6768752" cy="6617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3F5379"/>
                </a:solidFill>
              </a:rPr>
              <a:t>ТРАНСФОРМАЦИЯ ФОРМАТОВ</a:t>
            </a:r>
            <a:r>
              <a:rPr lang="en-US" sz="2000" b="1" dirty="0" smtClean="0">
                <a:solidFill>
                  <a:srgbClr val="3F5379"/>
                </a:solidFill>
              </a:rPr>
              <a:t> </a:t>
            </a:r>
          </a:p>
          <a:p>
            <a:r>
              <a:rPr lang="ru-RU" sz="1700" b="1" dirty="0" smtClean="0">
                <a:solidFill>
                  <a:srgbClr val="3F5379"/>
                </a:solidFill>
              </a:rPr>
              <a:t>«МИНИ БЕЗ КАССЫ». АПК В СОСТАВЕ </a:t>
            </a:r>
            <a:r>
              <a:rPr lang="en-US" sz="1700" b="1" dirty="0" smtClean="0">
                <a:solidFill>
                  <a:srgbClr val="3F5379"/>
                </a:solidFill>
              </a:rPr>
              <a:t>CTS CM-24</a:t>
            </a:r>
            <a:r>
              <a:rPr lang="ru-RU" sz="1700" b="1" dirty="0" smtClean="0">
                <a:solidFill>
                  <a:srgbClr val="3F5379"/>
                </a:solidFill>
              </a:rPr>
              <a:t>В</a:t>
            </a:r>
            <a:r>
              <a:rPr lang="en-US" sz="1700" b="1" dirty="0" smtClean="0">
                <a:solidFill>
                  <a:srgbClr val="3F5379"/>
                </a:solidFill>
              </a:rPr>
              <a:t> </a:t>
            </a:r>
            <a:r>
              <a:rPr lang="ru-RU" sz="1700" b="1" dirty="0" smtClean="0">
                <a:solidFill>
                  <a:srgbClr val="3F5379"/>
                </a:solidFill>
              </a:rPr>
              <a:t>и УПО </a:t>
            </a:r>
            <a:r>
              <a:rPr lang="en-US" sz="1700" b="1" dirty="0" err="1" smtClean="0">
                <a:solidFill>
                  <a:srgbClr val="3F5379"/>
                </a:solidFill>
              </a:rPr>
              <a:t>SS.iQ</a:t>
            </a:r>
            <a:endParaRPr lang="ru-RU" sz="1700" b="1" dirty="0" smtClean="0">
              <a:solidFill>
                <a:srgbClr val="3F5379"/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7596336" y="0"/>
            <a:ext cx="0" cy="764704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144463"/>
            <a:ext cx="1390137" cy="4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Рисунок 17" descr="без всего 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1600" y="1196752"/>
            <a:ext cx="5733536" cy="4752528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2195736" y="4797153"/>
            <a:ext cx="1224136" cy="432047"/>
          </a:xfrm>
          <a:prstGeom prst="ellipse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ЗОНА 24х7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123728" y="5301208"/>
            <a:ext cx="1440160" cy="792088"/>
          </a:xfrm>
          <a:prstGeom prst="ellipse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ВХОДНАЯ ЗОНА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195736" y="3645024"/>
            <a:ext cx="1368152" cy="1008112"/>
          </a:xfrm>
          <a:prstGeom prst="ellipse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/>
              <a:t>ЗОНА</a:t>
            </a:r>
          </a:p>
          <a:p>
            <a:pPr algn="ctr"/>
            <a:r>
              <a:rPr lang="ru-RU" sz="1050" b="1" dirty="0" smtClean="0"/>
              <a:t> КОНС-ИИ и ПРОДАЖ</a:t>
            </a:r>
            <a:endParaRPr lang="ru-RU" sz="1050" b="1" dirty="0"/>
          </a:p>
        </p:txBody>
      </p:sp>
      <p:sp>
        <p:nvSpPr>
          <p:cNvPr id="22" name="Овал 21"/>
          <p:cNvSpPr/>
          <p:nvPr/>
        </p:nvSpPr>
        <p:spPr>
          <a:xfrm>
            <a:off x="3707904" y="3429000"/>
            <a:ext cx="2592288" cy="1224136"/>
          </a:xfrm>
          <a:prstGeom prst="ellipse">
            <a:avLst/>
          </a:prstGeom>
          <a:solidFill>
            <a:srgbClr val="3F537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/>
              <a:t>ЗОНА ОБСЛУЖИВАНИЯ</a:t>
            </a:r>
            <a:endParaRPr lang="ru-RU" sz="1050" b="1" dirty="0"/>
          </a:p>
        </p:txBody>
      </p:sp>
      <p:sp>
        <p:nvSpPr>
          <p:cNvPr id="23" name="Овал 22"/>
          <p:cNvSpPr/>
          <p:nvPr/>
        </p:nvSpPr>
        <p:spPr>
          <a:xfrm>
            <a:off x="3707904" y="4725144"/>
            <a:ext cx="2592288" cy="864096"/>
          </a:xfrm>
          <a:prstGeom prst="ellipse">
            <a:avLst/>
          </a:prstGeom>
          <a:solidFill>
            <a:srgbClr val="FF5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/>
              <a:t>ЗОНА ОЖИДАНИЯ</a:t>
            </a:r>
            <a:endParaRPr lang="ru-RU" sz="1050" b="1" dirty="0"/>
          </a:p>
        </p:txBody>
      </p:sp>
      <p:sp>
        <p:nvSpPr>
          <p:cNvPr id="24" name="Овал 23"/>
          <p:cNvSpPr/>
          <p:nvPr/>
        </p:nvSpPr>
        <p:spPr>
          <a:xfrm>
            <a:off x="3779912" y="1700808"/>
            <a:ext cx="2520280" cy="1440160"/>
          </a:xfrm>
          <a:prstGeom prst="ellipse">
            <a:avLst/>
          </a:prstGeom>
          <a:solidFill>
            <a:srgbClr val="00B0F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/>
              <a:t>СЛУЖЕБНАЯ ЗОНА</a:t>
            </a:r>
            <a:endParaRPr lang="ru-RU" sz="1050" b="1" dirty="0"/>
          </a:p>
        </p:txBody>
      </p:sp>
      <p:sp>
        <p:nvSpPr>
          <p:cNvPr id="26" name="Овал 25"/>
          <p:cNvSpPr/>
          <p:nvPr/>
        </p:nvSpPr>
        <p:spPr>
          <a:xfrm>
            <a:off x="2195736" y="1772816"/>
            <a:ext cx="1368152" cy="1728192"/>
          </a:xfrm>
          <a:prstGeom prst="ellipse">
            <a:avLst/>
          </a:prstGeom>
          <a:solidFill>
            <a:srgbClr val="00B0F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/>
              <a:t>СЛУЖЕБНАЯ ЗОНА</a:t>
            </a:r>
            <a:endParaRPr lang="ru-RU" sz="105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716016" y="3501008"/>
            <a:ext cx="216024" cy="288032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156176" y="3501008"/>
            <a:ext cx="216024" cy="288032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34"/>
          <p:cNvGrpSpPr/>
          <p:nvPr/>
        </p:nvGrpSpPr>
        <p:grpSpPr>
          <a:xfrm>
            <a:off x="3419872" y="2204864"/>
            <a:ext cx="1152128" cy="1152128"/>
            <a:chOff x="2555776" y="836712"/>
            <a:chExt cx="1152128" cy="1152128"/>
          </a:xfrm>
        </p:grpSpPr>
        <p:grpSp>
          <p:nvGrpSpPr>
            <p:cNvPr id="36" name="Группа 78"/>
            <p:cNvGrpSpPr/>
            <p:nvPr/>
          </p:nvGrpSpPr>
          <p:grpSpPr>
            <a:xfrm>
              <a:off x="2555776" y="836712"/>
              <a:ext cx="1152128" cy="1152128"/>
              <a:chOff x="2555776" y="836712"/>
              <a:chExt cx="1152128" cy="1152128"/>
            </a:xfrm>
            <a:solidFill>
              <a:schemeClr val="bg1"/>
            </a:solidFill>
          </p:grpSpPr>
          <p:sp>
            <p:nvSpPr>
              <p:cNvPr id="38" name="Овальная выноска 37"/>
              <p:cNvSpPr/>
              <p:nvPr/>
            </p:nvSpPr>
            <p:spPr>
              <a:xfrm>
                <a:off x="2699792" y="1052736"/>
                <a:ext cx="864096" cy="792088"/>
              </a:xfrm>
              <a:prstGeom prst="wedgeEllipseCallout">
                <a:avLst>
                  <a:gd name="adj1" fmla="val 70291"/>
                  <a:gd name="adj2" fmla="val 78133"/>
                </a:avLst>
              </a:prstGeom>
              <a:solidFill>
                <a:srgbClr val="CC6600"/>
              </a:solidFill>
              <a:ln w="38100">
                <a:solidFill>
                  <a:srgbClr val="CC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Овал 38"/>
              <p:cNvSpPr/>
              <p:nvPr/>
            </p:nvSpPr>
            <p:spPr>
              <a:xfrm>
                <a:off x="2555776" y="836712"/>
                <a:ext cx="1152128" cy="1152128"/>
              </a:xfrm>
              <a:prstGeom prst="ellipse">
                <a:avLst/>
              </a:prstGeom>
              <a:grpFill/>
              <a:ln w="38100">
                <a:solidFill>
                  <a:srgbClr val="CC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37" name="Рисунок 36" descr="kassovyi-nakopitel-docash-docash-tempo-863-B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43808" y="1099991"/>
              <a:ext cx="576064" cy="600817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4644008" y="2401724"/>
            <a:ext cx="864096" cy="523220"/>
            <a:chOff x="4716016" y="2401724"/>
            <a:chExt cx="792088" cy="523220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4716016" y="2492896"/>
              <a:ext cx="792088" cy="360040"/>
            </a:xfrm>
            <a:prstGeom prst="rect">
              <a:avLst/>
            </a:prstGeom>
            <a:solidFill>
              <a:srgbClr val="3F5379"/>
            </a:solidFill>
            <a:ln>
              <a:solidFill>
                <a:srgbClr val="3F53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2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flipH="1">
              <a:off x="5220072" y="2564904"/>
              <a:ext cx="264630" cy="234053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</p:spPr>
        </p:pic>
        <p:pic>
          <p:nvPicPr>
            <p:cNvPr id="53" name="Picture 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flipH="1">
              <a:off x="4788024" y="2564904"/>
              <a:ext cx="151353" cy="216024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</p:spPr>
        </p:pic>
        <p:sp>
          <p:nvSpPr>
            <p:cNvPr id="54" name="TextBox 53"/>
            <p:cNvSpPr txBox="1"/>
            <p:nvPr/>
          </p:nvSpPr>
          <p:spPr>
            <a:xfrm>
              <a:off x="4928489" y="2401724"/>
              <a:ext cx="2195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CCFF"/>
                  </a:solidFill>
                </a:rPr>
                <a:t>+</a:t>
              </a:r>
              <a:endParaRPr lang="ru-RU" sz="2800" b="1" dirty="0">
                <a:solidFill>
                  <a:srgbClr val="00CCFF"/>
                </a:solidFill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4716016" y="980728"/>
            <a:ext cx="1152128" cy="1152128"/>
            <a:chOff x="4716016" y="980728"/>
            <a:chExt cx="1152128" cy="1152128"/>
          </a:xfrm>
        </p:grpSpPr>
        <p:grpSp>
          <p:nvGrpSpPr>
            <p:cNvPr id="55" name="Группа 83"/>
            <p:cNvGrpSpPr/>
            <p:nvPr/>
          </p:nvGrpSpPr>
          <p:grpSpPr>
            <a:xfrm>
              <a:off x="4716016" y="980728"/>
              <a:ext cx="1152128" cy="1152128"/>
              <a:chOff x="2555776" y="836712"/>
              <a:chExt cx="1152128" cy="1152128"/>
            </a:xfrm>
            <a:solidFill>
              <a:schemeClr val="bg1"/>
            </a:solidFill>
          </p:grpSpPr>
          <p:sp>
            <p:nvSpPr>
              <p:cNvPr id="56" name="Овальная выноска 55"/>
              <p:cNvSpPr/>
              <p:nvPr/>
            </p:nvSpPr>
            <p:spPr>
              <a:xfrm>
                <a:off x="2699792" y="1052736"/>
                <a:ext cx="864096" cy="792088"/>
              </a:xfrm>
              <a:prstGeom prst="wedgeEllipseCallout">
                <a:avLst>
                  <a:gd name="adj1" fmla="val -29009"/>
                  <a:gd name="adj2" fmla="val 103867"/>
                </a:avLst>
              </a:prstGeom>
              <a:solidFill>
                <a:srgbClr val="3F5379"/>
              </a:solidFill>
              <a:ln w="38100">
                <a:solidFill>
                  <a:srgbClr val="3F53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Овал 56"/>
              <p:cNvSpPr/>
              <p:nvPr/>
            </p:nvSpPr>
            <p:spPr>
              <a:xfrm>
                <a:off x="2555776" y="836712"/>
                <a:ext cx="1152128" cy="1152128"/>
              </a:xfrm>
              <a:prstGeom prst="ellipse">
                <a:avLst/>
              </a:prstGeom>
              <a:grpFill/>
              <a:ln w="38100">
                <a:solidFill>
                  <a:srgbClr val="3F53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59" name="Рисунок 58" descr="elektronniy-kassir-s-funktsiey-retsirkulyatsii-cts-cm-24b-1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05417" y="1196752"/>
              <a:ext cx="746703" cy="720080"/>
            </a:xfrm>
            <a:prstGeom prst="rect">
              <a:avLst/>
            </a:prstGeom>
          </p:spPr>
        </p:pic>
      </p:grpSp>
      <p:grpSp>
        <p:nvGrpSpPr>
          <p:cNvPr id="61" name="Группа 60"/>
          <p:cNvGrpSpPr/>
          <p:nvPr/>
        </p:nvGrpSpPr>
        <p:grpSpPr>
          <a:xfrm>
            <a:off x="6804248" y="3212976"/>
            <a:ext cx="1152128" cy="1152128"/>
            <a:chOff x="2555776" y="836712"/>
            <a:chExt cx="1152128" cy="1152128"/>
          </a:xfrm>
        </p:grpSpPr>
        <p:grpSp>
          <p:nvGrpSpPr>
            <p:cNvPr id="62" name="Группа 78"/>
            <p:cNvGrpSpPr/>
            <p:nvPr/>
          </p:nvGrpSpPr>
          <p:grpSpPr>
            <a:xfrm>
              <a:off x="2555776" y="836712"/>
              <a:ext cx="1152128" cy="1152128"/>
              <a:chOff x="2555776" y="836712"/>
              <a:chExt cx="1152128" cy="1152128"/>
            </a:xfrm>
            <a:solidFill>
              <a:schemeClr val="bg1"/>
            </a:solidFill>
          </p:grpSpPr>
          <p:sp>
            <p:nvSpPr>
              <p:cNvPr id="64" name="Овальная выноска 63"/>
              <p:cNvSpPr/>
              <p:nvPr/>
            </p:nvSpPr>
            <p:spPr>
              <a:xfrm>
                <a:off x="2699792" y="1052736"/>
                <a:ext cx="864096" cy="792088"/>
              </a:xfrm>
              <a:prstGeom prst="wedgeEllipseCallout">
                <a:avLst>
                  <a:gd name="adj1" fmla="val -111663"/>
                  <a:gd name="adj2" fmla="val -22077"/>
                </a:avLst>
              </a:prstGeom>
              <a:solidFill>
                <a:srgbClr val="CC6600"/>
              </a:solidFill>
              <a:ln w="38100">
                <a:solidFill>
                  <a:srgbClr val="CC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Овал 64"/>
              <p:cNvSpPr/>
              <p:nvPr/>
            </p:nvSpPr>
            <p:spPr>
              <a:xfrm>
                <a:off x="2555776" y="836712"/>
                <a:ext cx="1152128" cy="1152128"/>
              </a:xfrm>
              <a:prstGeom prst="ellipse">
                <a:avLst/>
              </a:prstGeom>
              <a:grpFill/>
              <a:ln w="38100">
                <a:solidFill>
                  <a:srgbClr val="CC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63" name="Рисунок 62" descr="kassovyi-nakopitel-docash-docash-tempo-863-B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43808" y="1099991"/>
              <a:ext cx="576064" cy="600817"/>
            </a:xfrm>
            <a:prstGeom prst="rect">
              <a:avLst/>
            </a:prstGeom>
          </p:spPr>
        </p:pic>
      </p:grpSp>
      <p:grpSp>
        <p:nvGrpSpPr>
          <p:cNvPr id="74" name="Группа 73"/>
          <p:cNvGrpSpPr/>
          <p:nvPr/>
        </p:nvGrpSpPr>
        <p:grpSpPr>
          <a:xfrm>
            <a:off x="5436096" y="3501008"/>
            <a:ext cx="360040" cy="504056"/>
            <a:chOff x="4644008" y="2564904"/>
            <a:chExt cx="360040" cy="504056"/>
          </a:xfrm>
        </p:grpSpPr>
        <p:sp>
          <p:nvSpPr>
            <p:cNvPr id="67" name="Прямоугольник 66"/>
            <p:cNvSpPr/>
            <p:nvPr/>
          </p:nvSpPr>
          <p:spPr>
            <a:xfrm>
              <a:off x="4644008" y="2564904"/>
              <a:ext cx="360040" cy="504056"/>
            </a:xfrm>
            <a:prstGeom prst="rect">
              <a:avLst/>
            </a:prstGeom>
            <a:solidFill>
              <a:srgbClr val="3F53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8" name="Picture 19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644008" y="2703784"/>
              <a:ext cx="360040" cy="293168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</p:spPr>
        </p:pic>
      </p:grpSp>
      <p:grpSp>
        <p:nvGrpSpPr>
          <p:cNvPr id="69" name="Группа 68"/>
          <p:cNvGrpSpPr/>
          <p:nvPr/>
        </p:nvGrpSpPr>
        <p:grpSpPr>
          <a:xfrm>
            <a:off x="5652120" y="1988840"/>
            <a:ext cx="1152128" cy="1152128"/>
            <a:chOff x="3851920" y="1124744"/>
            <a:chExt cx="1152128" cy="1152128"/>
          </a:xfrm>
        </p:grpSpPr>
        <p:grpSp>
          <p:nvGrpSpPr>
            <p:cNvPr id="70" name="Группа 80"/>
            <p:cNvGrpSpPr/>
            <p:nvPr/>
          </p:nvGrpSpPr>
          <p:grpSpPr>
            <a:xfrm>
              <a:off x="3851920" y="1124744"/>
              <a:ext cx="1152128" cy="1152128"/>
              <a:chOff x="2555776" y="836712"/>
              <a:chExt cx="1152128" cy="1152128"/>
            </a:xfrm>
            <a:solidFill>
              <a:srgbClr val="3F5379"/>
            </a:solidFill>
          </p:grpSpPr>
          <p:sp>
            <p:nvSpPr>
              <p:cNvPr id="72" name="Овальная выноска 71"/>
              <p:cNvSpPr/>
              <p:nvPr/>
            </p:nvSpPr>
            <p:spPr>
              <a:xfrm>
                <a:off x="2699792" y="1052736"/>
                <a:ext cx="864096" cy="792088"/>
              </a:xfrm>
              <a:prstGeom prst="wedgeEllipseCallout">
                <a:avLst>
                  <a:gd name="adj1" fmla="val -62207"/>
                  <a:gd name="adj2" fmla="val 103385"/>
                </a:avLst>
              </a:prstGeom>
              <a:grpFill/>
              <a:ln w="38100">
                <a:solidFill>
                  <a:srgbClr val="3F53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3" name="Овал 72"/>
              <p:cNvSpPr/>
              <p:nvPr/>
            </p:nvSpPr>
            <p:spPr>
              <a:xfrm>
                <a:off x="2555776" y="836712"/>
                <a:ext cx="1152128" cy="115212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3F53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71" name="Рисунок 70" descr="Front CM18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11960" y="1340768"/>
              <a:ext cx="432048" cy="727660"/>
            </a:xfrm>
            <a:prstGeom prst="rect">
              <a:avLst/>
            </a:prstGeom>
          </p:spPr>
        </p:pic>
      </p:grpSp>
      <p:grpSp>
        <p:nvGrpSpPr>
          <p:cNvPr id="97" name="Группа 96"/>
          <p:cNvGrpSpPr/>
          <p:nvPr/>
        </p:nvGrpSpPr>
        <p:grpSpPr>
          <a:xfrm>
            <a:off x="6372200" y="4653136"/>
            <a:ext cx="1728192" cy="1800200"/>
            <a:chOff x="7236296" y="4509120"/>
            <a:chExt cx="1728192" cy="1800200"/>
          </a:xfrm>
        </p:grpSpPr>
        <p:sp>
          <p:nvSpPr>
            <p:cNvPr id="98" name="Овал 97"/>
            <p:cNvSpPr/>
            <p:nvPr/>
          </p:nvSpPr>
          <p:spPr>
            <a:xfrm>
              <a:off x="7236296" y="4509120"/>
              <a:ext cx="1728192" cy="1800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380312" y="4650753"/>
              <a:ext cx="1453969" cy="151455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500" dirty="0">
                <a:solidFill>
                  <a:schemeClr val="tx1"/>
                </a:solidFill>
              </a:endParaRPr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6732240" y="4856673"/>
            <a:ext cx="109517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0" b="1" dirty="0" smtClean="0"/>
              <a:t>15</a:t>
            </a:r>
            <a:endParaRPr lang="ru-RU" sz="7000" b="1" dirty="0"/>
          </a:p>
        </p:txBody>
      </p:sp>
      <p:sp>
        <p:nvSpPr>
          <p:cNvPr id="102" name="TextBox 101"/>
          <p:cNvSpPr txBox="1"/>
          <p:nvPr/>
        </p:nvSpPr>
        <p:spPr>
          <a:xfrm>
            <a:off x="6588224" y="5157192"/>
            <a:ext cx="13821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В 2 РАЗА</a:t>
            </a:r>
          </a:p>
          <a:p>
            <a:pPr algn="ctr"/>
            <a:r>
              <a:rPr lang="ru-RU" sz="2400" b="1" dirty="0" smtClean="0"/>
              <a:t>БЫСТРЕЕ</a:t>
            </a:r>
            <a:endParaRPr lang="ru-RU" sz="2400" b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6804248" y="5683314"/>
            <a:ext cx="8835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/>
              <a:t>мин</a:t>
            </a:r>
            <a:endParaRPr lang="ru-RU" sz="3000" b="1" dirty="0"/>
          </a:p>
        </p:txBody>
      </p:sp>
    </p:spTree>
    <p:extLst>
      <p:ext uri="{BB962C8B-B14F-4D97-AF65-F5344CB8AC3E}">
        <p14:creationId xmlns="" xmlns:p14="http://schemas.microsoft.com/office/powerpoint/2010/main" val="18329035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500"/>
                            </p:stCondLst>
                            <p:childTnLst>
                              <p:par>
                                <p:cTn id="1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5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500"/>
                            </p:stCondLst>
                            <p:childTnLst>
                              <p:par>
                                <p:cTn id="1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8500"/>
                            </p:stCondLst>
                            <p:childTnLst>
                              <p:par>
                                <p:cTn id="1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31" grpId="0" animBg="1"/>
      <p:bldP spid="31" grpId="1" animBg="1"/>
      <p:bldP spid="33" grpId="0" animBg="1"/>
      <p:bldP spid="33" grpId="1" animBg="1"/>
      <p:bldP spid="100" grpId="0"/>
      <p:bldP spid="100" grpId="1"/>
      <p:bldP spid="102" grpId="0"/>
      <p:bldP spid="101" grpId="0"/>
      <p:bldP spid="10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214282" y="205718"/>
            <a:ext cx="397278" cy="651536"/>
            <a:chOff x="3286116" y="1785926"/>
            <a:chExt cx="1785950" cy="292895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7" name="Прямоугольник 6"/>
            <p:cNvSpPr/>
            <p:nvPr/>
          </p:nvSpPr>
          <p:spPr>
            <a:xfrm>
              <a:off x="3286116" y="1785926"/>
              <a:ext cx="1785950" cy="29289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7554" y="1857364"/>
              <a:ext cx="1683433" cy="2786082"/>
            </a:xfrm>
            <a:prstGeom prst="rect">
              <a:avLst/>
            </a:prstGeom>
          </p:spPr>
        </p:pic>
      </p:grpSp>
      <p:sp>
        <p:nvSpPr>
          <p:cNvPr id="41" name="Прямоугольник 40"/>
          <p:cNvSpPr/>
          <p:nvPr/>
        </p:nvSpPr>
        <p:spPr>
          <a:xfrm>
            <a:off x="8748464" y="6597352"/>
            <a:ext cx="395536" cy="260648"/>
          </a:xfrm>
          <a:prstGeom prst="rect">
            <a:avLst/>
          </a:prstGeom>
          <a:solidFill>
            <a:srgbClr val="2F2F2F"/>
          </a:solidFill>
          <a:ln>
            <a:solidFill>
              <a:srgbClr val="2F2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/>
              <a:t>07</a:t>
            </a:r>
            <a:endParaRPr lang="ru-RU" sz="1500" b="1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827584" y="0"/>
            <a:ext cx="0" cy="98072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27585" y="116632"/>
            <a:ext cx="6768752" cy="6617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3F5379"/>
                </a:solidFill>
              </a:rPr>
              <a:t>ТРАНСФОРМАЦИЯ ФОРМАТОВ</a:t>
            </a:r>
            <a:endParaRPr lang="en-US" sz="2000" b="1" dirty="0" smtClean="0">
              <a:solidFill>
                <a:srgbClr val="3F5379"/>
              </a:solidFill>
            </a:endParaRPr>
          </a:p>
          <a:p>
            <a:r>
              <a:rPr lang="ru-RU" sz="1700" b="1" dirty="0" smtClean="0">
                <a:solidFill>
                  <a:srgbClr val="3F5379"/>
                </a:solidFill>
              </a:rPr>
              <a:t>«МИНИ-ОФИС»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7596336" y="0"/>
            <a:ext cx="0" cy="764704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144463"/>
            <a:ext cx="1390137" cy="4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1175431"/>
            <a:ext cx="7128792" cy="45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6" name="Прямоугольник 65"/>
          <p:cNvSpPr/>
          <p:nvPr/>
        </p:nvSpPr>
        <p:spPr>
          <a:xfrm>
            <a:off x="3275856" y="3356992"/>
            <a:ext cx="504056" cy="864096"/>
          </a:xfrm>
          <a:prstGeom prst="rect">
            <a:avLst/>
          </a:prstGeom>
          <a:solidFill>
            <a:srgbClr val="3F5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2051720" y="3356992"/>
            <a:ext cx="504056" cy="576064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0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3573016"/>
            <a:ext cx="530599" cy="432048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</p:pic>
      <p:sp>
        <p:nvSpPr>
          <p:cNvPr id="74" name="Прямоугольник 73"/>
          <p:cNvSpPr/>
          <p:nvPr/>
        </p:nvSpPr>
        <p:spPr>
          <a:xfrm>
            <a:off x="4499992" y="3356992"/>
            <a:ext cx="504056" cy="576064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5" name="Группа 74"/>
          <p:cNvGrpSpPr/>
          <p:nvPr/>
        </p:nvGrpSpPr>
        <p:grpSpPr>
          <a:xfrm>
            <a:off x="1043608" y="1916832"/>
            <a:ext cx="1152128" cy="1152128"/>
            <a:chOff x="1115616" y="2276872"/>
            <a:chExt cx="1152128" cy="1152128"/>
          </a:xfrm>
        </p:grpSpPr>
        <p:grpSp>
          <p:nvGrpSpPr>
            <p:cNvPr id="76" name="Группа 18"/>
            <p:cNvGrpSpPr/>
            <p:nvPr/>
          </p:nvGrpSpPr>
          <p:grpSpPr>
            <a:xfrm>
              <a:off x="1115616" y="2276872"/>
              <a:ext cx="1152128" cy="1152128"/>
              <a:chOff x="2555776" y="836712"/>
              <a:chExt cx="1152128" cy="1152128"/>
            </a:xfrm>
            <a:solidFill>
              <a:schemeClr val="bg1"/>
            </a:solidFill>
          </p:grpSpPr>
          <p:sp>
            <p:nvSpPr>
              <p:cNvPr id="78" name="Овальная выноска 77"/>
              <p:cNvSpPr/>
              <p:nvPr/>
            </p:nvSpPr>
            <p:spPr>
              <a:xfrm>
                <a:off x="2699792" y="1052736"/>
                <a:ext cx="864096" cy="792088"/>
              </a:xfrm>
              <a:prstGeom prst="wedgeEllipseCallout">
                <a:avLst>
                  <a:gd name="adj1" fmla="val 83519"/>
                  <a:gd name="adj2" fmla="val 93765"/>
                </a:avLst>
              </a:prstGeom>
              <a:solidFill>
                <a:srgbClr val="CC6600"/>
              </a:solidFill>
              <a:ln w="38100">
                <a:solidFill>
                  <a:srgbClr val="CC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9" name="Овал 78"/>
              <p:cNvSpPr/>
              <p:nvPr/>
            </p:nvSpPr>
            <p:spPr>
              <a:xfrm>
                <a:off x="2555776" y="836712"/>
                <a:ext cx="1152128" cy="1152128"/>
              </a:xfrm>
              <a:prstGeom prst="ellipse">
                <a:avLst/>
              </a:prstGeom>
              <a:grpFill/>
              <a:ln w="38100">
                <a:solidFill>
                  <a:srgbClr val="CC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77" name="Рисунок 76" descr="kassovyi-nakopitel-docash-docash-tempo-863-B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03648" y="2540151"/>
              <a:ext cx="576064" cy="600817"/>
            </a:xfrm>
            <a:prstGeom prst="rect">
              <a:avLst/>
            </a:prstGeom>
          </p:spPr>
        </p:pic>
      </p:grpSp>
      <p:grpSp>
        <p:nvGrpSpPr>
          <p:cNvPr id="80" name="Группа 79"/>
          <p:cNvGrpSpPr/>
          <p:nvPr/>
        </p:nvGrpSpPr>
        <p:grpSpPr>
          <a:xfrm>
            <a:off x="4572000" y="1988840"/>
            <a:ext cx="1152128" cy="1152128"/>
            <a:chOff x="4644008" y="2348880"/>
            <a:chExt cx="1152128" cy="1152128"/>
          </a:xfrm>
        </p:grpSpPr>
        <p:grpSp>
          <p:nvGrpSpPr>
            <p:cNvPr id="81" name="Группа 24"/>
            <p:cNvGrpSpPr/>
            <p:nvPr/>
          </p:nvGrpSpPr>
          <p:grpSpPr>
            <a:xfrm>
              <a:off x="4644008" y="2348880"/>
              <a:ext cx="1152128" cy="1152128"/>
              <a:chOff x="2555776" y="836712"/>
              <a:chExt cx="1152128" cy="1152128"/>
            </a:xfrm>
            <a:solidFill>
              <a:schemeClr val="bg1"/>
            </a:solidFill>
          </p:grpSpPr>
          <p:sp>
            <p:nvSpPr>
              <p:cNvPr id="83" name="Овальная выноска 82"/>
              <p:cNvSpPr/>
              <p:nvPr/>
            </p:nvSpPr>
            <p:spPr>
              <a:xfrm>
                <a:off x="2699792" y="1052736"/>
                <a:ext cx="864096" cy="792088"/>
              </a:xfrm>
              <a:prstGeom prst="wedgeEllipseCallout">
                <a:avLst>
                  <a:gd name="adj1" fmla="val -23037"/>
                  <a:gd name="adj2" fmla="val 88955"/>
                </a:avLst>
              </a:prstGeom>
              <a:solidFill>
                <a:srgbClr val="CC6600"/>
              </a:solidFill>
              <a:ln w="38100">
                <a:solidFill>
                  <a:srgbClr val="CC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Овал 83"/>
              <p:cNvSpPr/>
              <p:nvPr/>
            </p:nvSpPr>
            <p:spPr>
              <a:xfrm>
                <a:off x="2555776" y="836712"/>
                <a:ext cx="1152128" cy="1152128"/>
              </a:xfrm>
              <a:prstGeom prst="ellipse">
                <a:avLst/>
              </a:prstGeom>
              <a:grpFill/>
              <a:ln w="38100">
                <a:solidFill>
                  <a:srgbClr val="CC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82" name="Рисунок 81" descr="kassovyi-nakopitel-docash-docash-tempo-863-B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32040" y="2612159"/>
              <a:ext cx="576064" cy="600817"/>
            </a:xfrm>
            <a:prstGeom prst="rect">
              <a:avLst/>
            </a:prstGeom>
          </p:spPr>
        </p:pic>
      </p:grpSp>
      <p:grpSp>
        <p:nvGrpSpPr>
          <p:cNvPr id="85" name="Группа 84"/>
          <p:cNvGrpSpPr/>
          <p:nvPr/>
        </p:nvGrpSpPr>
        <p:grpSpPr>
          <a:xfrm>
            <a:off x="2699792" y="1916832"/>
            <a:ext cx="1152128" cy="1152128"/>
            <a:chOff x="2771800" y="2276872"/>
            <a:chExt cx="1152128" cy="1152128"/>
          </a:xfrm>
        </p:grpSpPr>
        <p:grpSp>
          <p:nvGrpSpPr>
            <p:cNvPr id="86" name="Группа 21"/>
            <p:cNvGrpSpPr/>
            <p:nvPr/>
          </p:nvGrpSpPr>
          <p:grpSpPr>
            <a:xfrm>
              <a:off x="2771800" y="2276872"/>
              <a:ext cx="1152128" cy="1152128"/>
              <a:chOff x="2555776" y="836712"/>
              <a:chExt cx="1152128" cy="1152128"/>
            </a:xfrm>
            <a:solidFill>
              <a:srgbClr val="3F5379"/>
            </a:solidFill>
          </p:grpSpPr>
          <p:sp>
            <p:nvSpPr>
              <p:cNvPr id="88" name="Овальная выноска 87"/>
              <p:cNvSpPr/>
              <p:nvPr/>
            </p:nvSpPr>
            <p:spPr>
              <a:xfrm>
                <a:off x="2699792" y="1052736"/>
                <a:ext cx="864096" cy="792088"/>
              </a:xfrm>
              <a:prstGeom prst="wedgeEllipseCallout">
                <a:avLst>
                  <a:gd name="adj1" fmla="val 30608"/>
                  <a:gd name="adj2" fmla="val 88955"/>
                </a:avLst>
              </a:prstGeom>
              <a:grpFill/>
              <a:ln w="38100">
                <a:solidFill>
                  <a:srgbClr val="3F53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9" name="Овал 88"/>
              <p:cNvSpPr/>
              <p:nvPr/>
            </p:nvSpPr>
            <p:spPr>
              <a:xfrm>
                <a:off x="2555776" y="836712"/>
                <a:ext cx="1152128" cy="115212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3F53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87" name="Рисунок 86" descr="Front CM18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31840" y="2492896"/>
              <a:ext cx="432048" cy="727660"/>
            </a:xfrm>
            <a:prstGeom prst="rect">
              <a:avLst/>
            </a:prstGeom>
          </p:spPr>
        </p:pic>
      </p:grpSp>
      <p:sp>
        <p:nvSpPr>
          <p:cNvPr id="90" name="Овал 89"/>
          <p:cNvSpPr/>
          <p:nvPr/>
        </p:nvSpPr>
        <p:spPr>
          <a:xfrm>
            <a:off x="5148064" y="3429000"/>
            <a:ext cx="1440160" cy="1272141"/>
          </a:xfrm>
          <a:prstGeom prst="ellipse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/>
              <a:t>ЗОНА 24х7</a:t>
            </a:r>
            <a:endParaRPr lang="ru-RU" sz="1050" b="1" dirty="0"/>
          </a:p>
        </p:txBody>
      </p:sp>
      <p:sp>
        <p:nvSpPr>
          <p:cNvPr id="91" name="Овал 90"/>
          <p:cNvSpPr/>
          <p:nvPr/>
        </p:nvSpPr>
        <p:spPr>
          <a:xfrm>
            <a:off x="2051720" y="3284984"/>
            <a:ext cx="3024336" cy="1872208"/>
          </a:xfrm>
          <a:prstGeom prst="ellipse">
            <a:avLst/>
          </a:prstGeom>
          <a:solidFill>
            <a:srgbClr val="3F537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/>
              <a:t>ЗОНА ОБСЛУЖИВАНИЯ</a:t>
            </a:r>
            <a:endParaRPr lang="ru-RU" sz="1050" b="1" dirty="0"/>
          </a:p>
        </p:txBody>
      </p:sp>
      <p:sp>
        <p:nvSpPr>
          <p:cNvPr id="92" name="Овал 91"/>
          <p:cNvSpPr/>
          <p:nvPr/>
        </p:nvSpPr>
        <p:spPr>
          <a:xfrm>
            <a:off x="2051720" y="1772816"/>
            <a:ext cx="4464496" cy="1440160"/>
          </a:xfrm>
          <a:prstGeom prst="ellipse">
            <a:avLst/>
          </a:prstGeom>
          <a:solidFill>
            <a:srgbClr val="00B0F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/>
              <a:t>СЛУЖЕБНАЯ ЗОНА</a:t>
            </a:r>
            <a:endParaRPr lang="ru-RU" sz="1050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3744416" y="5746030"/>
            <a:ext cx="4860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3F5379"/>
                </a:solidFill>
              </a:rPr>
              <a:t>Дизайн, планировка и логистика в отделении, должны отвечать только одной цели – 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ПРОДАЖЕ БАНКОВСКИХ ПРОДУКТОВ!</a:t>
            </a:r>
          </a:p>
        </p:txBody>
      </p:sp>
    </p:spTree>
    <p:extLst>
      <p:ext uri="{BB962C8B-B14F-4D97-AF65-F5344CB8AC3E}">
        <p14:creationId xmlns="" xmlns:p14="http://schemas.microsoft.com/office/powerpoint/2010/main" val="18329035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9" grpId="0" animBg="1"/>
      <p:bldP spid="74" grpId="0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214282" y="205718"/>
            <a:ext cx="397278" cy="651536"/>
            <a:chOff x="3286116" y="1785926"/>
            <a:chExt cx="1785950" cy="292895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7" name="Прямоугольник 6"/>
            <p:cNvSpPr/>
            <p:nvPr/>
          </p:nvSpPr>
          <p:spPr>
            <a:xfrm>
              <a:off x="3286116" y="1785926"/>
              <a:ext cx="1785950" cy="29289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7554" y="1857364"/>
              <a:ext cx="1683433" cy="2786082"/>
            </a:xfrm>
            <a:prstGeom prst="rect">
              <a:avLst/>
            </a:prstGeom>
          </p:spPr>
        </p:pic>
      </p:grpSp>
      <p:sp>
        <p:nvSpPr>
          <p:cNvPr id="41" name="Прямоугольник 40"/>
          <p:cNvSpPr/>
          <p:nvPr/>
        </p:nvSpPr>
        <p:spPr>
          <a:xfrm>
            <a:off x="8748464" y="6597352"/>
            <a:ext cx="395536" cy="260648"/>
          </a:xfrm>
          <a:prstGeom prst="rect">
            <a:avLst/>
          </a:prstGeom>
          <a:solidFill>
            <a:srgbClr val="2F2F2F"/>
          </a:solidFill>
          <a:ln>
            <a:solidFill>
              <a:srgbClr val="2F2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/>
              <a:t>08</a:t>
            </a:r>
            <a:endParaRPr lang="ru-RU" sz="1500" b="1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827584" y="0"/>
            <a:ext cx="0" cy="98072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27585" y="116632"/>
            <a:ext cx="6768752" cy="6617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3F5379"/>
                </a:solidFill>
              </a:rPr>
              <a:t>ТРАНСФОРМАЦИЯ ФОРМАТОВ</a:t>
            </a:r>
            <a:endParaRPr lang="en-US" sz="2000" b="1" dirty="0" smtClean="0">
              <a:solidFill>
                <a:srgbClr val="3F5379"/>
              </a:solidFill>
            </a:endParaRPr>
          </a:p>
          <a:p>
            <a:r>
              <a:rPr lang="ru-RU" sz="1700" b="1" dirty="0" smtClean="0">
                <a:solidFill>
                  <a:srgbClr val="3F5379"/>
                </a:solidFill>
              </a:rPr>
              <a:t>ПРЕИМУЩЕСТВА ИСПОЛЬЗОВАНИЯ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7596336" y="0"/>
            <a:ext cx="0" cy="764704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144463"/>
            <a:ext cx="1390137" cy="4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395536" y="4365104"/>
            <a:ext cx="2088232" cy="2088232"/>
          </a:xfrm>
          <a:prstGeom prst="rect">
            <a:avLst/>
          </a:prstGeom>
          <a:solidFill>
            <a:srgbClr val="3F5379"/>
          </a:solidFill>
          <a:ln>
            <a:solidFill>
              <a:srgbClr val="3F537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СКОРОСТЬ РАЗВЕРТЫВАНИЯ В 2 РАЗА БЫСТРЕЕ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47664" y="4365104"/>
            <a:ext cx="2088232" cy="208823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3-4 РАЗА ДЕШЕВЛЕ КЛАССИЧЕСКОГО ОТДЕЛЕНИЯ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43808" y="4365104"/>
            <a:ext cx="2088232" cy="2088232"/>
          </a:xfrm>
          <a:prstGeom prst="rect">
            <a:avLst/>
          </a:prstGeom>
          <a:solidFill>
            <a:srgbClr val="FF3399"/>
          </a:solidFill>
          <a:ln>
            <a:solidFill>
              <a:srgbClr val="FF339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4-5 РАЗ МЕНЬШЕ СОТРУДНИКОВ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139952" y="4365104"/>
            <a:ext cx="2088232" cy="208823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ОБСЛУЖИВАНИЯ КЛИЕНТОВ В РЕЖИМЕ «ОДНОГО ОКНА»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436096" y="4365104"/>
            <a:ext cx="2088232" cy="208823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4-5 РАЗ МЕНЬШЕ ПЛОЩАДЬ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660232" y="4365104"/>
            <a:ext cx="2088232" cy="20882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2-2,5 РАЗА МЕНЬШЕ РАСХОДЫ НА СОДЕРЖАНИЕ ВСП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1124744"/>
            <a:ext cx="9144000" cy="331236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96752"/>
            <a:ext cx="9151947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7092280" y="2444695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МИНИ ОФИС БАНКА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92280" y="2492896"/>
            <a:ext cx="165618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FF0000"/>
                </a:solidFill>
              </a:rPr>
              <a:t>СРОК</a:t>
            </a:r>
          </a:p>
          <a:p>
            <a:pPr algn="ctr"/>
            <a:r>
              <a:rPr lang="ru-RU" sz="1700" b="1" dirty="0" smtClean="0">
                <a:solidFill>
                  <a:srgbClr val="FF0000"/>
                </a:solidFill>
              </a:rPr>
              <a:t>ОКУПАЕМОСТИ </a:t>
            </a:r>
            <a:r>
              <a:rPr lang="ru-RU" sz="2400" b="1" dirty="0" smtClean="0">
                <a:solidFill>
                  <a:srgbClr val="FF0000"/>
                </a:solidFill>
              </a:rPr>
              <a:t>до 1,5 лет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29035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214282" y="205718"/>
            <a:ext cx="397278" cy="651536"/>
            <a:chOff x="3286116" y="1785926"/>
            <a:chExt cx="1785950" cy="292895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7" name="Прямоугольник 6"/>
            <p:cNvSpPr/>
            <p:nvPr/>
          </p:nvSpPr>
          <p:spPr>
            <a:xfrm>
              <a:off x="3286116" y="1785926"/>
              <a:ext cx="1785950" cy="29289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7554" y="1857364"/>
              <a:ext cx="1683433" cy="2786082"/>
            </a:xfrm>
            <a:prstGeom prst="rect">
              <a:avLst/>
            </a:prstGeom>
          </p:spPr>
        </p:pic>
      </p:grpSp>
      <p:sp>
        <p:nvSpPr>
          <p:cNvPr id="41" name="Прямоугольник 40"/>
          <p:cNvSpPr/>
          <p:nvPr/>
        </p:nvSpPr>
        <p:spPr>
          <a:xfrm>
            <a:off x="8748464" y="6597352"/>
            <a:ext cx="395536" cy="260648"/>
          </a:xfrm>
          <a:prstGeom prst="rect">
            <a:avLst/>
          </a:prstGeom>
          <a:solidFill>
            <a:srgbClr val="2F2F2F"/>
          </a:solidFill>
          <a:ln>
            <a:solidFill>
              <a:srgbClr val="2F2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/>
              <a:t>09</a:t>
            </a:r>
            <a:endParaRPr lang="ru-RU" sz="1500" b="1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827584" y="0"/>
            <a:ext cx="0" cy="98072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27585" y="116632"/>
            <a:ext cx="6768752" cy="6617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3F5379"/>
                </a:solidFill>
              </a:rPr>
              <a:t>ТРАНСФОРМАЦИЯ ФОРМАТОВ</a:t>
            </a:r>
            <a:endParaRPr lang="en-US" sz="2000" b="1" dirty="0" smtClean="0">
              <a:solidFill>
                <a:srgbClr val="3F5379"/>
              </a:solidFill>
            </a:endParaRPr>
          </a:p>
          <a:p>
            <a:r>
              <a:rPr lang="ru-RU" sz="1700" b="1" dirty="0" smtClean="0">
                <a:solidFill>
                  <a:srgbClr val="3F5379"/>
                </a:solidFill>
              </a:rPr>
              <a:t>ПРИМЕРЫ РЕАЛИЗАЦИИ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7596336" y="0"/>
            <a:ext cx="0" cy="764704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144463"/>
            <a:ext cx="1390137" cy="4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Группа 9"/>
          <p:cNvGrpSpPr/>
          <p:nvPr/>
        </p:nvGrpSpPr>
        <p:grpSpPr>
          <a:xfrm>
            <a:off x="107504" y="1700808"/>
            <a:ext cx="3121025" cy="2076450"/>
            <a:chOff x="107504" y="1700808"/>
            <a:chExt cx="3121025" cy="2076450"/>
          </a:xfrm>
        </p:grpSpPr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7504" y="1700808"/>
              <a:ext cx="3121025" cy="2076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TextBox 11"/>
            <p:cNvSpPr txBox="1"/>
            <p:nvPr/>
          </p:nvSpPr>
          <p:spPr>
            <a:xfrm>
              <a:off x="107504" y="3356992"/>
              <a:ext cx="2510944" cy="369332"/>
            </a:xfrm>
            <a:prstGeom prst="rect">
              <a:avLst/>
            </a:prstGeom>
            <a:solidFill>
              <a:srgbClr val="3F5379"/>
            </a:solidFill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ОФИС БУДУЩЕГО СБ РФ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275856" y="1700808"/>
            <a:ext cx="2784310" cy="2088232"/>
            <a:chOff x="3299858" y="1700808"/>
            <a:chExt cx="2784310" cy="2088232"/>
          </a:xfrm>
        </p:grpSpPr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99858" y="1700808"/>
              <a:ext cx="2784310" cy="2088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TextBox 14"/>
            <p:cNvSpPr txBox="1"/>
            <p:nvPr/>
          </p:nvSpPr>
          <p:spPr>
            <a:xfrm>
              <a:off x="3573224" y="1772816"/>
              <a:ext cx="2510944" cy="369332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ru-RU" dirty="0" smtClean="0">
                  <a:solidFill>
                    <a:schemeClr val="bg1"/>
                  </a:solidFill>
                </a:rPr>
                <a:t>УКРСОЦБАНК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156176" y="1700808"/>
            <a:ext cx="1249676" cy="2088232"/>
            <a:chOff x="6156176" y="1700808"/>
            <a:chExt cx="1249676" cy="2088232"/>
          </a:xfrm>
        </p:grpSpPr>
        <p:pic>
          <p:nvPicPr>
            <p:cNvPr id="17" name="Picture 1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156176" y="1700808"/>
              <a:ext cx="1249676" cy="2088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TextBox 17"/>
            <p:cNvSpPr txBox="1"/>
            <p:nvPr/>
          </p:nvSpPr>
          <p:spPr>
            <a:xfrm>
              <a:off x="6156176" y="1763524"/>
              <a:ext cx="792088" cy="369332"/>
            </a:xfrm>
            <a:prstGeom prst="rect">
              <a:avLst/>
            </a:prstGeom>
            <a:solidFill>
              <a:srgbClr val="FF3399"/>
            </a:solidFill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ТРАСТ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7469896" y="1700809"/>
            <a:ext cx="1566599" cy="2088232"/>
            <a:chOff x="7469896" y="1700809"/>
            <a:chExt cx="1566599" cy="2088232"/>
          </a:xfrm>
        </p:grpSpPr>
        <p:pic>
          <p:nvPicPr>
            <p:cNvPr id="20" name="Picture 1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5400000">
              <a:off x="7209080" y="1961625"/>
              <a:ext cx="2088232" cy="1566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1" name="TextBox 20"/>
            <p:cNvSpPr txBox="1"/>
            <p:nvPr/>
          </p:nvSpPr>
          <p:spPr>
            <a:xfrm>
              <a:off x="7596336" y="1772816"/>
              <a:ext cx="1430824" cy="369332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АЛЬФА БАНК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107504" y="3861048"/>
            <a:ext cx="3456384" cy="2088232"/>
            <a:chOff x="107504" y="3861048"/>
            <a:chExt cx="3456384" cy="2088232"/>
          </a:xfrm>
        </p:grpSpPr>
        <p:pic>
          <p:nvPicPr>
            <p:cNvPr id="23" name="Picture 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07504" y="3861048"/>
              <a:ext cx="3456384" cy="2088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4" name="TextBox 23"/>
            <p:cNvSpPr txBox="1"/>
            <p:nvPr/>
          </p:nvSpPr>
          <p:spPr>
            <a:xfrm>
              <a:off x="2771800" y="5445224"/>
              <a:ext cx="792088" cy="369332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ru-RU" dirty="0" smtClean="0">
                  <a:solidFill>
                    <a:schemeClr val="bg1"/>
                  </a:solidFill>
                </a:rPr>
                <a:t>ТРАСТ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6479894" y="3861048"/>
            <a:ext cx="2556602" cy="2088232"/>
            <a:chOff x="6479894" y="3861048"/>
            <a:chExt cx="2556602" cy="2088232"/>
          </a:xfrm>
        </p:grpSpPr>
        <p:pic>
          <p:nvPicPr>
            <p:cNvPr id="26" name="Picture 17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479894" y="3861048"/>
              <a:ext cx="2556602" cy="2088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7" name="TextBox 26"/>
            <p:cNvSpPr txBox="1"/>
            <p:nvPr/>
          </p:nvSpPr>
          <p:spPr>
            <a:xfrm>
              <a:off x="6516216" y="5507940"/>
              <a:ext cx="2510944" cy="3693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ru-RU" dirty="0" smtClean="0">
                  <a:solidFill>
                    <a:schemeClr val="bg1"/>
                  </a:solidFill>
                </a:rPr>
                <a:t>ОФИС БУДУЩЕГО СБ РФ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3635896" y="3861048"/>
            <a:ext cx="2808312" cy="2088232"/>
            <a:chOff x="3635896" y="3861048"/>
            <a:chExt cx="2808312" cy="2088232"/>
          </a:xfrm>
        </p:grpSpPr>
        <p:pic>
          <p:nvPicPr>
            <p:cNvPr id="30" name="Рисунок 29" descr="Изображение 003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635896" y="3861048"/>
              <a:ext cx="2808312" cy="2088232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3635896" y="3995772"/>
              <a:ext cx="1512168" cy="36933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МКБ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8329035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8004</TotalTime>
  <Words>1169</Words>
  <Application>Microsoft Office PowerPoint</Application>
  <PresentationFormat>Экран (4:3)</PresentationFormat>
  <Paragraphs>360</Paragraphs>
  <Slides>26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MISHIN</dc:creator>
  <cp:lastModifiedBy>bykova</cp:lastModifiedBy>
  <cp:revision>803</cp:revision>
  <dcterms:modified xsi:type="dcterms:W3CDTF">2013-10-18T11:01:28Z</dcterms:modified>
</cp:coreProperties>
</file>