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87" r:id="rId2"/>
    <p:sldId id="697" r:id="rId3"/>
    <p:sldId id="698" r:id="rId4"/>
    <p:sldId id="699" r:id="rId5"/>
    <p:sldId id="710" r:id="rId6"/>
    <p:sldId id="711" r:id="rId7"/>
    <p:sldId id="701" r:id="rId8"/>
    <p:sldId id="705" r:id="rId9"/>
    <p:sldId id="706" r:id="rId10"/>
    <p:sldId id="707" r:id="rId11"/>
    <p:sldId id="709" r:id="rId12"/>
    <p:sldId id="708" r:id="rId13"/>
    <p:sldId id="696" r:id="rId14"/>
  </p:sldIdLst>
  <p:sldSz cx="9144000" cy="6858000" type="screen4x3"/>
  <p:notesSz cx="9874250" cy="6797675"/>
  <p:custDataLst>
    <p:tags r:id="rId17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lepikova" initials="E" lastIdx="9" clrIdx="0"/>
  <p:cmAuthor id="1" name="KLevitanskaya" initials="KL" lastIdx="12" clrIdx="1"/>
  <p:cmAuthor id="2" name="Memelyanova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3333CC"/>
    <a:srgbClr val="0000FF"/>
    <a:srgbClr val="97A680"/>
    <a:srgbClr val="6699FF"/>
    <a:srgbClr val="66CCFF"/>
    <a:srgbClr val="33CCCC"/>
    <a:srgbClr val="77933C"/>
    <a:srgbClr val="006699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2787"/>
    <p:restoredTop sz="95078" autoAdjust="0"/>
  </p:normalViewPr>
  <p:slideViewPr>
    <p:cSldViewPr snapToGrid="0">
      <p:cViewPr>
        <p:scale>
          <a:sx n="70" d="100"/>
          <a:sy n="70" d="100"/>
        </p:scale>
        <p:origin x="-854" y="-326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686" y="-77"/>
      </p:cViewPr>
      <p:guideLst>
        <p:guide orient="horz" pos="2141"/>
        <p:guide pos="31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79954D3E-1F28-4F56-8321-FE27ADAEBF7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662" y="0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074" y="3228896"/>
            <a:ext cx="7244109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6457791"/>
            <a:ext cx="4279589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662" y="6457791"/>
            <a:ext cx="4279588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7" rIns="92534" bIns="46267" numCol="1" anchor="b" anchorCtr="0" compatLnSpc="1">
            <a:prstTxWarp prst="textNoShape">
              <a:avLst/>
            </a:prstTxWarp>
          </a:bodyPr>
          <a:lstStyle>
            <a:lvl1pPr algn="r" defTabSz="925311">
              <a:spcBef>
                <a:spcPct val="0"/>
              </a:spcBef>
              <a:buFontTx/>
              <a:buNone/>
              <a:defRPr sz="1200">
                <a:latin typeface="Times New Roman" charset="0"/>
              </a:defRPr>
            </a:lvl1pPr>
          </a:lstStyle>
          <a:p>
            <a:fld id="{8E74EE4E-A2F5-4B36-8B42-966F8860C37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474" name="Group 1426"/>
          <p:cNvGrpSpPr>
            <a:grpSpLocks/>
          </p:cNvGrpSpPr>
          <p:nvPr userDrawn="1"/>
        </p:nvGrpSpPr>
        <p:grpSpPr bwMode="auto">
          <a:xfrm>
            <a:off x="384175" y="385763"/>
            <a:ext cx="2989263" cy="412750"/>
            <a:chOff x="257" y="242"/>
            <a:chExt cx="1674" cy="231"/>
          </a:xfrm>
        </p:grpSpPr>
        <p:sp>
          <p:nvSpPr>
            <p:cNvPr id="347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7" name="Freeform 1429"/>
            <p:cNvSpPr>
              <a:spLocks/>
            </p:cNvSpPr>
            <p:nvPr userDrawn="1"/>
          </p:nvSpPr>
          <p:spPr bwMode="auto">
            <a:xfrm>
              <a:off x="582" y="248"/>
              <a:ext cx="150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0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8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6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57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0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0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7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4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0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0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2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8" name="Freeform 1490"/>
            <p:cNvSpPr>
              <a:spLocks/>
            </p:cNvSpPr>
            <p:nvPr userDrawn="1"/>
          </p:nvSpPr>
          <p:spPr bwMode="auto">
            <a:xfrm>
              <a:off x="293" y="300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9" name="Freeform 1491"/>
            <p:cNvSpPr>
              <a:spLocks/>
            </p:cNvSpPr>
            <p:nvPr userDrawn="1"/>
          </p:nvSpPr>
          <p:spPr bwMode="auto">
            <a:xfrm>
              <a:off x="293" y="298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4" name="Freeform 1506"/>
            <p:cNvSpPr>
              <a:spLocks/>
            </p:cNvSpPr>
            <p:nvPr userDrawn="1"/>
          </p:nvSpPr>
          <p:spPr bwMode="auto">
            <a:xfrm>
              <a:off x="285" y="29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5" name="Freeform 1507"/>
            <p:cNvSpPr>
              <a:spLocks/>
            </p:cNvSpPr>
            <p:nvPr userDrawn="1"/>
          </p:nvSpPr>
          <p:spPr bwMode="auto">
            <a:xfrm>
              <a:off x="285" y="29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0" name="Freeform 1512"/>
            <p:cNvSpPr>
              <a:spLocks/>
            </p:cNvSpPr>
            <p:nvPr userDrawn="1"/>
          </p:nvSpPr>
          <p:spPr bwMode="auto">
            <a:xfrm>
              <a:off x="279" y="298"/>
              <a:ext cx="6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5" name="Freeform 1517"/>
            <p:cNvSpPr>
              <a:spLocks/>
            </p:cNvSpPr>
            <p:nvPr userDrawn="1"/>
          </p:nvSpPr>
          <p:spPr bwMode="auto">
            <a:xfrm>
              <a:off x="445" y="324"/>
              <a:ext cx="1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1" name="Freeform 1523"/>
            <p:cNvSpPr>
              <a:spLocks/>
            </p:cNvSpPr>
            <p:nvPr userDrawn="1"/>
          </p:nvSpPr>
          <p:spPr bwMode="auto">
            <a:xfrm>
              <a:off x="445" y="30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2" name="Freeform 1524"/>
            <p:cNvSpPr>
              <a:spLocks/>
            </p:cNvSpPr>
            <p:nvPr userDrawn="1"/>
          </p:nvSpPr>
          <p:spPr bwMode="auto">
            <a:xfrm>
              <a:off x="445" y="302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3" name="Freeform 1525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4" name="Freeform 1526"/>
            <p:cNvSpPr>
              <a:spLocks/>
            </p:cNvSpPr>
            <p:nvPr userDrawn="1"/>
          </p:nvSpPr>
          <p:spPr bwMode="auto">
            <a:xfrm>
              <a:off x="439" y="294"/>
              <a:ext cx="6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5" name="Freeform 1527"/>
            <p:cNvSpPr>
              <a:spLocks/>
            </p:cNvSpPr>
            <p:nvPr userDrawn="1"/>
          </p:nvSpPr>
          <p:spPr bwMode="auto">
            <a:xfrm>
              <a:off x="437" y="292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7" name="Freeform 1529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8" name="Freeform 1530"/>
            <p:cNvSpPr>
              <a:spLocks/>
            </p:cNvSpPr>
            <p:nvPr userDrawn="1"/>
          </p:nvSpPr>
          <p:spPr bwMode="auto">
            <a:xfrm>
              <a:off x="437" y="290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0" name="Freeform 1542"/>
            <p:cNvSpPr>
              <a:spLocks/>
            </p:cNvSpPr>
            <p:nvPr userDrawn="1"/>
          </p:nvSpPr>
          <p:spPr bwMode="auto">
            <a:xfrm>
              <a:off x="383" y="262"/>
              <a:ext cx="6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3" name="Freeform 1565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4" name="Freeform 1566"/>
            <p:cNvSpPr>
              <a:spLocks/>
            </p:cNvSpPr>
            <p:nvPr userDrawn="1"/>
          </p:nvSpPr>
          <p:spPr bwMode="auto">
            <a:xfrm>
              <a:off x="335" y="343"/>
              <a:ext cx="6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6" name="Freeform 1568"/>
            <p:cNvSpPr>
              <a:spLocks/>
            </p:cNvSpPr>
            <p:nvPr userDrawn="1"/>
          </p:nvSpPr>
          <p:spPr bwMode="auto">
            <a:xfrm>
              <a:off x="357" y="353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3" name="Freeform 1585"/>
            <p:cNvSpPr>
              <a:spLocks/>
            </p:cNvSpPr>
            <p:nvPr userDrawn="1"/>
          </p:nvSpPr>
          <p:spPr bwMode="auto">
            <a:xfrm>
              <a:off x="461" y="34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4" name="Freeform 1586"/>
            <p:cNvSpPr>
              <a:spLocks/>
            </p:cNvSpPr>
            <p:nvPr userDrawn="1"/>
          </p:nvSpPr>
          <p:spPr bwMode="auto">
            <a:xfrm>
              <a:off x="461" y="341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5" name="Freeform 1607"/>
            <p:cNvSpPr>
              <a:spLocks/>
            </p:cNvSpPr>
            <p:nvPr userDrawn="1"/>
          </p:nvSpPr>
          <p:spPr bwMode="auto">
            <a:xfrm>
              <a:off x="461" y="33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6" name="Freeform 1608"/>
            <p:cNvSpPr>
              <a:spLocks/>
            </p:cNvSpPr>
            <p:nvPr userDrawn="1"/>
          </p:nvSpPr>
          <p:spPr bwMode="auto">
            <a:xfrm>
              <a:off x="461" y="332"/>
              <a:ext cx="2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1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2" name="Freeform 1624"/>
            <p:cNvSpPr>
              <a:spLocks/>
            </p:cNvSpPr>
            <p:nvPr userDrawn="1"/>
          </p:nvSpPr>
          <p:spPr bwMode="auto">
            <a:xfrm>
              <a:off x="453" y="328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7" name="Freeform 1629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8" name="Freeform 1630"/>
            <p:cNvSpPr>
              <a:spLocks/>
            </p:cNvSpPr>
            <p:nvPr userDrawn="1"/>
          </p:nvSpPr>
          <p:spPr bwMode="auto">
            <a:xfrm>
              <a:off x="453" y="32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9" name="Freeform 1631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0" name="Freeform 1632"/>
            <p:cNvSpPr>
              <a:spLocks/>
            </p:cNvSpPr>
            <p:nvPr userDrawn="1"/>
          </p:nvSpPr>
          <p:spPr bwMode="auto">
            <a:xfrm>
              <a:off x="453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3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8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41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1" name="Freeform 1653"/>
            <p:cNvSpPr>
              <a:spLocks/>
            </p:cNvSpPr>
            <p:nvPr userDrawn="1"/>
          </p:nvSpPr>
          <p:spPr bwMode="auto">
            <a:xfrm>
              <a:off x="293" y="320"/>
              <a:ext cx="34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3" name="Freeform 1655"/>
            <p:cNvSpPr>
              <a:spLocks/>
            </p:cNvSpPr>
            <p:nvPr userDrawn="1"/>
          </p:nvSpPr>
          <p:spPr bwMode="auto">
            <a:xfrm>
              <a:off x="263" y="310"/>
              <a:ext cx="54" cy="79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3" name="Freeform 1665"/>
            <p:cNvSpPr>
              <a:spLocks/>
            </p:cNvSpPr>
            <p:nvPr userDrawn="1"/>
          </p:nvSpPr>
          <p:spPr bwMode="auto">
            <a:xfrm>
              <a:off x="319" y="258"/>
              <a:ext cx="14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4" name="Freeform 1666"/>
            <p:cNvSpPr>
              <a:spLocks/>
            </p:cNvSpPr>
            <p:nvPr userDrawn="1"/>
          </p:nvSpPr>
          <p:spPr bwMode="auto">
            <a:xfrm>
              <a:off x="335" y="254"/>
              <a:ext cx="6" cy="22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6" name="Freeform 1668"/>
            <p:cNvSpPr>
              <a:spLocks/>
            </p:cNvSpPr>
            <p:nvPr userDrawn="1"/>
          </p:nvSpPr>
          <p:spPr bwMode="auto">
            <a:xfrm>
              <a:off x="343" y="248"/>
              <a:ext cx="14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8" name="Freeform 1670"/>
            <p:cNvSpPr>
              <a:spLocks/>
            </p:cNvSpPr>
            <p:nvPr userDrawn="1"/>
          </p:nvSpPr>
          <p:spPr bwMode="auto">
            <a:xfrm>
              <a:off x="261" y="33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9" name="Freeform 1671"/>
            <p:cNvSpPr>
              <a:spLocks/>
            </p:cNvSpPr>
            <p:nvPr userDrawn="1"/>
          </p:nvSpPr>
          <p:spPr bwMode="auto">
            <a:xfrm>
              <a:off x="261" y="341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6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72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732" name="Group 1684"/>
          <p:cNvGrpSpPr>
            <a:grpSpLocks/>
          </p:cNvGrpSpPr>
          <p:nvPr userDrawn="1"/>
        </p:nvGrpSpPr>
        <p:grpSpPr bwMode="auto">
          <a:xfrm flipH="1">
            <a:off x="6376988" y="6350"/>
            <a:ext cx="2767012" cy="2501900"/>
            <a:chOff x="0" y="2744"/>
            <a:chExt cx="1740" cy="1576"/>
          </a:xfrm>
        </p:grpSpPr>
        <p:sp>
          <p:nvSpPr>
            <p:cNvPr id="3733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4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4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5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6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37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46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3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68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2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9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6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198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0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2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04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11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0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5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28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5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36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6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58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2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3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5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7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6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2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5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6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88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1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4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298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0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3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4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06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4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7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8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19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0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1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2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3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25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5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38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3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4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5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8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89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0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1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92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BDF1F-6921-4C2D-996F-AFDD61F9A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DD98-9DA8-4E01-8FF4-D194F8A7CA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18D2-0F8D-4602-A0D7-B1F86CBE2A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85708-72AD-45EE-8E9D-B63F70939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7307-A609-428A-9E99-140DEB2CEE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AE62-9CD2-4AB2-8767-252DABCA78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EBB8E-3FEA-4560-B0BC-CFE1A04CA55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03A2-8C4E-4E97-A1AF-54A29BAD86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69E5-8F4E-4704-A516-6C8FEB1B2F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4526-4826-4BBE-B562-5DDAFE44B8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 userDrawn="1"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33" name="Rectangle 109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34" name="Picture 110" descr="C:\Documents and Settings\Bob Pitcher\Desktop\IFC_Wt_Logo.e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5425" y="6364288"/>
            <a:ext cx="1890713" cy="273050"/>
          </a:xfrm>
          <a:prstGeom prst="rect">
            <a:avLst/>
          </a:prstGeom>
          <a:noFill/>
        </p:spPr>
      </p:pic>
      <p:grpSp>
        <p:nvGrpSpPr>
          <p:cNvPr id="1138" name="Group 114"/>
          <p:cNvGrpSpPr>
            <a:grpSpLocks/>
          </p:cNvGrpSpPr>
          <p:nvPr userDrawn="1"/>
        </p:nvGrpSpPr>
        <p:grpSpPr bwMode="auto">
          <a:xfrm flipH="1">
            <a:off x="8175625" y="6142038"/>
            <a:ext cx="968375" cy="714375"/>
            <a:chOff x="0" y="2744"/>
            <a:chExt cx="1740" cy="1576"/>
          </a:xfrm>
        </p:grpSpPr>
        <p:sp>
          <p:nvSpPr>
            <p:cNvPr id="1139" name="Freeform 11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0" name="Freeform 11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fld id="{F4E9ECC5-69B7-49B5-AA69-F3385E0E61F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685" y="2811780"/>
            <a:ext cx="824864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Роль региональных банков в системе финансирования капитального ремонта и </a:t>
            </a:r>
            <a:r>
              <a:rPr lang="ru-RU" sz="2400" b="1" kern="0" dirty="0" err="1" smtClean="0">
                <a:latin typeface="Arial" pitchFamily="34" charset="0"/>
                <a:cs typeface="Arial" pitchFamily="34" charset="0"/>
              </a:rPr>
              <a:t>энергоэффективной</a:t>
            </a:r>
            <a:r>
              <a:rPr lang="ru-RU" sz="2400" b="1" kern="0" dirty="0" smtClean="0">
                <a:latin typeface="Arial" pitchFamily="34" charset="0"/>
                <a:cs typeface="Arial" pitchFamily="34" charset="0"/>
              </a:rPr>
              <a:t> модернизации многоквартирных домов</a:t>
            </a:r>
            <a:endParaRPr lang="en-US" sz="2400" b="1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endParaRPr lang="en-US" sz="18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endParaRPr lang="ru-RU" sz="24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buClr>
                <a:srgbClr val="00783C"/>
              </a:buClr>
              <a:buNone/>
              <a:defRPr/>
            </a:pPr>
            <a:endParaRPr lang="ru-RU" sz="24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spcAft>
                <a:spcPts val="0"/>
              </a:spcAft>
              <a:buClr>
                <a:srgbClr val="00783C"/>
              </a:buClr>
              <a:buNone/>
              <a:defRPr/>
            </a:pPr>
            <a:r>
              <a:rPr lang="ru-RU" sz="2000" kern="0" dirty="0" smtClean="0">
                <a:latin typeface="Arial" pitchFamily="34" charset="0"/>
                <a:cs typeface="Arial" pitchFamily="34" charset="0"/>
              </a:rPr>
              <a:t>Москва</a:t>
            </a: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227013" lvl="0" indent="-227013" algn="ctr">
              <a:spcBef>
                <a:spcPts val="0"/>
              </a:spcBef>
              <a:spcAft>
                <a:spcPts val="0"/>
              </a:spcAft>
              <a:buClr>
                <a:srgbClr val="00783C"/>
              </a:buClr>
              <a:buNone/>
              <a:defRPr/>
            </a:pPr>
            <a:r>
              <a:rPr lang="ru-RU" sz="2000" kern="0" dirty="0" smtClean="0">
                <a:latin typeface="Arial" pitchFamily="34" charset="0"/>
                <a:cs typeface="Arial" pitchFamily="34" charset="0"/>
              </a:rPr>
              <a:t>22 ноября 2012 г.</a:t>
            </a:r>
            <a:endParaRPr lang="en-US" sz="2000" kern="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778"/>
            <a:ext cx="8229600" cy="914400"/>
          </a:xfrm>
        </p:spPr>
        <p:txBody>
          <a:bodyPr>
            <a:noAutofit/>
          </a:bodyPr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(3)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5" y="1794802"/>
            <a:ext cx="8153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Государственная финансовая поддержка на проведение капремонта в многоквартирных домах, включая предоставление гарантий (поручительств) по таким кредитам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289" y="3710734"/>
            <a:ext cx="8153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Позволяет увеличить объемы кредитования и предложить приемлемые параметры кредитов</a:t>
            </a:r>
          </a:p>
        </p:txBody>
      </p:sp>
      <p:sp>
        <p:nvSpPr>
          <p:cNvPr id="8" name="Down Arrow 7"/>
          <p:cNvSpPr/>
          <p:nvPr/>
        </p:nvSpPr>
        <p:spPr>
          <a:xfrm>
            <a:off x="4191000" y="2853488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2200" y="6435725"/>
            <a:ext cx="1884363" cy="279400"/>
          </a:xfrm>
        </p:spPr>
        <p:txBody>
          <a:bodyPr/>
          <a:lstStyle/>
          <a:p>
            <a:fld id="{018118D2-0F8D-4602-A0D7-B1F86CBE2AB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778"/>
            <a:ext cx="8229600" cy="914400"/>
          </a:xfrm>
        </p:spPr>
        <p:txBody>
          <a:bodyPr>
            <a:noAutofit/>
          </a:bodyPr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(4)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5" y="1794802"/>
            <a:ext cx="8153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Ограниченность в виде очередности 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приоритизации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капитальных ремонтов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289" y="3493014"/>
            <a:ext cx="8153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Дает возможность банкам сформировать предложение кредитных продуктов</a:t>
            </a:r>
          </a:p>
        </p:txBody>
      </p:sp>
      <p:sp>
        <p:nvSpPr>
          <p:cNvPr id="8" name="Down Arrow 7"/>
          <p:cNvSpPr/>
          <p:nvPr/>
        </p:nvSpPr>
        <p:spPr>
          <a:xfrm>
            <a:off x="4191000" y="2635768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2200" y="6435725"/>
            <a:ext cx="1884363" cy="279400"/>
          </a:xfrm>
        </p:spPr>
        <p:txBody>
          <a:bodyPr/>
          <a:lstStyle/>
          <a:p>
            <a:fld id="{018118D2-0F8D-4602-A0D7-B1F86CBE2AB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778"/>
            <a:ext cx="8229600" cy="914400"/>
          </a:xfrm>
        </p:spPr>
        <p:txBody>
          <a:bodyPr>
            <a:noAutofit/>
          </a:bodyPr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(5)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5" y="1794802"/>
            <a:ext cx="8153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Активная позиция банков в разъяснении собственникам жилых помещений преимуществ формирования фонда капитального ремонта на уровне многоквартирного дома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289" y="3786936"/>
            <a:ext cx="8153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Создает платформу для формирования целевого спроса на финансирование капремонтов и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энергоэффективную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модернизацию</a:t>
            </a:r>
          </a:p>
        </p:txBody>
      </p:sp>
      <p:sp>
        <p:nvSpPr>
          <p:cNvPr id="8" name="Down Arrow 7"/>
          <p:cNvSpPr/>
          <p:nvPr/>
        </p:nvSpPr>
        <p:spPr>
          <a:xfrm>
            <a:off x="4191000" y="2853488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2200" y="6435725"/>
            <a:ext cx="1884363" cy="279400"/>
          </a:xfrm>
        </p:spPr>
        <p:txBody>
          <a:bodyPr/>
          <a:lstStyle/>
          <a:p>
            <a:fld id="{018118D2-0F8D-4602-A0D7-B1F86CBE2AB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6453" y="3166913"/>
            <a:ext cx="8249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>
            <a:off x="7891650" y="4775200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6" name="Elbow Connector 155"/>
          <p:cNvCxnSpPr/>
          <p:nvPr/>
        </p:nvCxnSpPr>
        <p:spPr bwMode="auto">
          <a:xfrm>
            <a:off x="7904351" y="4897418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arrow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28190"/>
            <a:ext cx="7772400" cy="889190"/>
          </a:xfrm>
        </p:spPr>
        <p:txBody>
          <a:bodyPr>
            <a:noAutofit/>
          </a:bodyPr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Основные элементы формирования нового механизма финансирования капитального ремонта многоквартирных домов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9474" y="1415127"/>
            <a:ext cx="4297680" cy="4663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900" dirty="0" smtClean="0"/>
              <a:t> </a:t>
            </a:r>
            <a:r>
              <a:rPr lang="ru-RU" sz="40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Органы государственной власти и</a:t>
            </a:r>
            <a:r>
              <a:rPr lang="en-US" sz="40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местного самоуправления:</a:t>
            </a:r>
          </a:p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организуют систему обеспечения проведения капремонта в многоквартирных домах за счет взносов собственников помещений, бюджетных средств и иных не запрещенных законом источников финансирования</a:t>
            </a:r>
          </a:p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устанавливают размер минимального обязательного взноса на капитальный ремонт</a:t>
            </a:r>
          </a:p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Создают региональных операторов фондов капитального ремонта</a:t>
            </a:r>
          </a:p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устанавливают порядок подготовки и утверждения региональных программ капитального ремонта МКД</a:t>
            </a:r>
          </a:p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утверждают порядок предоставления государственной финансовой поддержки на проведение капремонта общего имущества в многоквартирных домах, включая </a:t>
            </a:r>
            <a:r>
              <a:rPr lang="ru-RU" sz="4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предоставление гарантий (поручительств) по кредитам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, в случае, если средства на реализацию указанных мер государственной финансовой поддержки предусмотрены в законе субъекта Российской Федерации о бюджете субъекта Российской Федерации;</a:t>
            </a:r>
          </a:p>
          <a:p>
            <a:pPr algn="just"/>
            <a:r>
              <a:rPr lang="ru-RU" sz="4400" dirty="0" smtClean="0">
                <a:latin typeface="Arial" pitchFamily="34" charset="0"/>
                <a:cs typeface="Arial" pitchFamily="34" charset="0"/>
              </a:rPr>
              <a:t>принимают решения о формировании фонда капремонта на счете регионального оператора, если собственники помещений не выбрали способ формирования фонда капремонта в установленные сроки</a:t>
            </a:r>
          </a:p>
          <a:p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15127"/>
            <a:ext cx="4297680" cy="46634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0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Собственники жилых помещений в многоквартирных домах: 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уплачивают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взносы на капитальный ремонт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в  многоквартирном доме 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утверждают размер ежемесячного взноса на капитальный ремонт, который не должен быть менее размера минимального обязательного взноса на капитальный ремонтпринимают решение о большем размере взносов на капремонт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принимают решение о способе формирования фонда капремонта:</a:t>
            </a:r>
          </a:p>
          <a:p>
            <a:pPr algn="just">
              <a:buNone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	1) формирование фонда на специальном счете многоквартирного дома, открываемом в кредитной организации (далее - специальный счет многоквартирного дома);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	2) перечисление взносов на капитальный ремонт на счет регионального оператора.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формируют фонды капитального ремонта общего имущества в многоквартирных домах</a:t>
            </a:r>
          </a:p>
          <a:p>
            <a:pPr algn="just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выбирают кредитную организацию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для открытия специального счета многоквартирного дома (за исключением случая, когда владельцем специального счета дома определен региональный оператор)</a:t>
            </a:r>
          </a:p>
          <a:p>
            <a:pPr algn="just"/>
            <a:r>
              <a:rPr lang="ru-RU" sz="1100" dirty="0" smtClean="0">
                <a:latin typeface="Arial" pitchFamily="34" charset="0"/>
                <a:cs typeface="Arial" pitchFamily="34" charset="0"/>
              </a:rPr>
              <a:t>используют фонд капитального ремонта</a:t>
            </a:r>
          </a:p>
          <a:p>
            <a:pPr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413657" y="1741704"/>
            <a:ext cx="4005943" cy="620494"/>
          </a:xfrm>
          <a:prstGeom prst="arc">
            <a:avLst>
              <a:gd name="adj1" fmla="val 16200000"/>
              <a:gd name="adj2" fmla="val 1495891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4816682" y="1715381"/>
            <a:ext cx="4076943" cy="429104"/>
          </a:xfrm>
          <a:prstGeom prst="arc">
            <a:avLst>
              <a:gd name="adj1" fmla="val 16124494"/>
              <a:gd name="adj2" fmla="val 1321961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/>
          <p:cNvSpPr/>
          <p:nvPr/>
        </p:nvSpPr>
        <p:spPr>
          <a:xfrm>
            <a:off x="4942115" y="3091540"/>
            <a:ext cx="3995056" cy="402771"/>
          </a:xfrm>
          <a:prstGeom prst="arc">
            <a:avLst>
              <a:gd name="adj1" fmla="val 16053208"/>
              <a:gd name="adj2" fmla="val 1587319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4942114" y="5203368"/>
            <a:ext cx="3984171" cy="337457"/>
          </a:xfrm>
          <a:prstGeom prst="arc">
            <a:avLst>
              <a:gd name="adj1" fmla="val 16200000"/>
              <a:gd name="adj2" fmla="val 1503312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>
            <a:off x="446314" y="2677873"/>
            <a:ext cx="3995057" cy="337469"/>
          </a:xfrm>
          <a:prstGeom prst="arc">
            <a:avLst>
              <a:gd name="adj1" fmla="val 16019253"/>
              <a:gd name="adj2" fmla="val 1476223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24"/>
          <p:cNvSpPr/>
          <p:nvPr/>
        </p:nvSpPr>
        <p:spPr bwMode="auto">
          <a:xfrm>
            <a:off x="481262" y="1325880"/>
            <a:ext cx="8219975" cy="43452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1" y="258016"/>
            <a:ext cx="8221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Централизованное формирование фонда капитального ремонта за счет средств собственников МКД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874968" y="2452847"/>
            <a:ext cx="2350213" cy="467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Региональный оператор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AutoShape 36"/>
          <p:cNvCxnSpPr>
            <a:cxnSpLocks noChangeShapeType="1"/>
          </p:cNvCxnSpPr>
          <p:nvPr/>
        </p:nvCxnSpPr>
        <p:spPr bwMode="auto">
          <a:xfrm flipV="1">
            <a:off x="5029594" y="2931649"/>
            <a:ext cx="0" cy="36576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grpSp>
        <p:nvGrpSpPr>
          <p:cNvPr id="2" name="Group 47"/>
          <p:cNvGrpSpPr/>
          <p:nvPr/>
        </p:nvGrpSpPr>
        <p:grpSpPr>
          <a:xfrm>
            <a:off x="4035871" y="4003402"/>
            <a:ext cx="525780" cy="762000"/>
            <a:chOff x="5562600" y="1607820"/>
            <a:chExt cx="1805940" cy="3472180"/>
          </a:xfrm>
        </p:grpSpPr>
        <p:sp>
          <p:nvSpPr>
            <p:cNvPr id="49" name="TextBox 48"/>
            <p:cNvSpPr txBox="1"/>
            <p:nvPr/>
          </p:nvSpPr>
          <p:spPr>
            <a:xfrm>
              <a:off x="5567680" y="2296158"/>
              <a:ext cx="1783080" cy="27838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150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738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6308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150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738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6308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738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6308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150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738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6308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7150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738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86308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Flowchart: Extract 64"/>
            <p:cNvSpPr/>
            <p:nvPr/>
          </p:nvSpPr>
          <p:spPr bwMode="auto">
            <a:xfrm>
              <a:off x="5562600" y="1607820"/>
              <a:ext cx="1805940" cy="685800"/>
            </a:xfrm>
            <a:prstGeom prst="flowChartExtra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</p:grpSp>
      <p:grpSp>
        <p:nvGrpSpPr>
          <p:cNvPr id="3" name="Group 137"/>
          <p:cNvGrpSpPr/>
          <p:nvPr/>
        </p:nvGrpSpPr>
        <p:grpSpPr>
          <a:xfrm>
            <a:off x="4773106" y="4003402"/>
            <a:ext cx="525780" cy="762000"/>
            <a:chOff x="5562600" y="1607820"/>
            <a:chExt cx="1805940" cy="3472180"/>
          </a:xfrm>
        </p:grpSpPr>
        <p:sp>
          <p:nvSpPr>
            <p:cNvPr id="139" name="TextBox 138"/>
            <p:cNvSpPr txBox="1"/>
            <p:nvPr/>
          </p:nvSpPr>
          <p:spPr>
            <a:xfrm>
              <a:off x="5567680" y="2296158"/>
              <a:ext cx="1783080" cy="27838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7150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738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6308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7150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2738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686308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7150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2738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86308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7150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2738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86308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7150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2738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86308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Flowchart: Extract 154"/>
            <p:cNvSpPr/>
            <p:nvPr/>
          </p:nvSpPr>
          <p:spPr bwMode="auto">
            <a:xfrm>
              <a:off x="5562600" y="1607820"/>
              <a:ext cx="1805940" cy="685800"/>
            </a:xfrm>
            <a:prstGeom prst="flowChartExtra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</p:grpSp>
      <p:grpSp>
        <p:nvGrpSpPr>
          <p:cNvPr id="5" name="Group 155"/>
          <p:cNvGrpSpPr/>
          <p:nvPr/>
        </p:nvGrpSpPr>
        <p:grpSpPr>
          <a:xfrm>
            <a:off x="5553521" y="4003402"/>
            <a:ext cx="525780" cy="762000"/>
            <a:chOff x="5562600" y="1607820"/>
            <a:chExt cx="1805940" cy="3472180"/>
          </a:xfrm>
        </p:grpSpPr>
        <p:sp>
          <p:nvSpPr>
            <p:cNvPr id="157" name="TextBox 156"/>
            <p:cNvSpPr txBox="1"/>
            <p:nvPr/>
          </p:nvSpPr>
          <p:spPr>
            <a:xfrm>
              <a:off x="5567680" y="2296158"/>
              <a:ext cx="1783080" cy="27838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7150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2738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86308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7150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62738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86308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7150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2738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86308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7150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2738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86308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7150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2738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86308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Flowchart: Extract 172"/>
            <p:cNvSpPr/>
            <p:nvPr/>
          </p:nvSpPr>
          <p:spPr bwMode="auto">
            <a:xfrm>
              <a:off x="5562600" y="1607820"/>
              <a:ext cx="1805940" cy="685800"/>
            </a:xfrm>
            <a:prstGeom prst="flowChartExtra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</p:grp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4053016" y="3306439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Руб.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4778186" y="3306439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Руб.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5564316" y="3306439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Руб.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7" name="AutoShape 36"/>
          <p:cNvCxnSpPr>
            <a:cxnSpLocks noChangeShapeType="1"/>
          </p:cNvCxnSpPr>
          <p:nvPr/>
        </p:nvCxnSpPr>
        <p:spPr bwMode="auto">
          <a:xfrm flipV="1">
            <a:off x="4296602" y="2931649"/>
            <a:ext cx="0" cy="36576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178" name="AutoShape 36"/>
          <p:cNvCxnSpPr>
            <a:cxnSpLocks noChangeShapeType="1"/>
          </p:cNvCxnSpPr>
          <p:nvPr/>
        </p:nvCxnSpPr>
        <p:spPr bwMode="auto">
          <a:xfrm flipV="1">
            <a:off x="5817046" y="2931649"/>
            <a:ext cx="0" cy="36576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272" name="AutoShape 36"/>
          <p:cNvCxnSpPr>
            <a:cxnSpLocks noChangeShapeType="1"/>
          </p:cNvCxnSpPr>
          <p:nvPr/>
        </p:nvCxnSpPr>
        <p:spPr bwMode="auto">
          <a:xfrm flipH="1">
            <a:off x="4296862" y="5539939"/>
            <a:ext cx="33282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none" w="med" len="med"/>
          </a:ln>
        </p:spPr>
      </p:cxnSp>
      <p:cxnSp>
        <p:nvCxnSpPr>
          <p:cNvPr id="273" name="AutoShape 36"/>
          <p:cNvCxnSpPr>
            <a:cxnSpLocks noChangeShapeType="1"/>
          </p:cNvCxnSpPr>
          <p:nvPr/>
        </p:nvCxnSpPr>
        <p:spPr bwMode="auto">
          <a:xfrm>
            <a:off x="6233160" y="2686915"/>
            <a:ext cx="33528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274" name="AutoShape 36"/>
          <p:cNvCxnSpPr>
            <a:cxnSpLocks noChangeShapeType="1"/>
          </p:cNvCxnSpPr>
          <p:nvPr/>
        </p:nvCxnSpPr>
        <p:spPr bwMode="auto">
          <a:xfrm>
            <a:off x="7629564" y="3166401"/>
            <a:ext cx="0" cy="2365719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none" w="med" len="med"/>
          </a:ln>
        </p:spPr>
      </p:cxnSp>
      <p:sp>
        <p:nvSpPr>
          <p:cNvPr id="184" name="Rectangle 183"/>
          <p:cNvSpPr>
            <a:spLocks noChangeArrowheads="1"/>
          </p:cNvSpPr>
          <p:nvPr/>
        </p:nvSpPr>
        <p:spPr bwMode="auto">
          <a:xfrm>
            <a:off x="1958340" y="3028570"/>
            <a:ext cx="14246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Обязательные ежемесячные взносы на 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кап.ремонт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5" name="AutoShape 36"/>
          <p:cNvCxnSpPr>
            <a:cxnSpLocks noChangeShapeType="1"/>
          </p:cNvCxnSpPr>
          <p:nvPr/>
        </p:nvCxnSpPr>
        <p:spPr bwMode="auto">
          <a:xfrm>
            <a:off x="3397416" y="3162190"/>
            <a:ext cx="877" cy="700125"/>
          </a:xfrm>
          <a:prstGeom prst="straightConnector1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187" name="AutoShape 36"/>
          <p:cNvCxnSpPr>
            <a:cxnSpLocks noChangeShapeType="1"/>
          </p:cNvCxnSpPr>
          <p:nvPr/>
        </p:nvCxnSpPr>
        <p:spPr bwMode="auto">
          <a:xfrm rot="5400000" flipV="1">
            <a:off x="3635186" y="3281534"/>
            <a:ext cx="0" cy="466344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4046031" y="4950835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lang="en-US" sz="14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>
            <a:off x="4783266" y="4950835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lang="en-US" sz="14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Rectangle 189"/>
          <p:cNvSpPr>
            <a:spLocks noChangeArrowheads="1"/>
          </p:cNvSpPr>
          <p:nvPr/>
        </p:nvSpPr>
        <p:spPr bwMode="auto">
          <a:xfrm>
            <a:off x="5563681" y="4950835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endParaRPr lang="en-US" sz="1400" b="1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AutoShape 36"/>
          <p:cNvCxnSpPr>
            <a:cxnSpLocks noChangeShapeType="1"/>
          </p:cNvCxnSpPr>
          <p:nvPr/>
        </p:nvCxnSpPr>
        <p:spPr bwMode="auto">
          <a:xfrm flipV="1">
            <a:off x="4296602" y="3701650"/>
            <a:ext cx="0" cy="2834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oval"/>
            <a:tailEnd type="none" w="med" len="med"/>
          </a:ln>
        </p:spPr>
      </p:cxnSp>
      <p:cxnSp>
        <p:nvCxnSpPr>
          <p:cNvPr id="179" name="AutoShape 36"/>
          <p:cNvCxnSpPr>
            <a:cxnSpLocks noChangeShapeType="1"/>
          </p:cNvCxnSpPr>
          <p:nvPr/>
        </p:nvCxnSpPr>
        <p:spPr bwMode="auto">
          <a:xfrm flipV="1">
            <a:off x="5029392" y="3701650"/>
            <a:ext cx="0" cy="2834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oval"/>
            <a:tailEnd type="none" w="med" len="med"/>
          </a:ln>
        </p:spPr>
      </p:cxnSp>
      <p:cxnSp>
        <p:nvCxnSpPr>
          <p:cNvPr id="180" name="AutoShape 36"/>
          <p:cNvCxnSpPr>
            <a:cxnSpLocks noChangeShapeType="1"/>
          </p:cNvCxnSpPr>
          <p:nvPr/>
        </p:nvCxnSpPr>
        <p:spPr bwMode="auto">
          <a:xfrm flipV="1">
            <a:off x="5817046" y="3701650"/>
            <a:ext cx="0" cy="28346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oval"/>
            <a:tailEnd type="none" w="med" len="med"/>
          </a:ln>
        </p:spPr>
      </p:cxnSp>
      <p:cxnSp>
        <p:nvCxnSpPr>
          <p:cNvPr id="194" name="AutoShape 36"/>
          <p:cNvCxnSpPr>
            <a:cxnSpLocks noChangeShapeType="1"/>
          </p:cNvCxnSpPr>
          <p:nvPr/>
        </p:nvCxnSpPr>
        <p:spPr bwMode="auto">
          <a:xfrm flipV="1">
            <a:off x="4296602" y="5352142"/>
            <a:ext cx="0" cy="1828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none"/>
            <a:tailEnd type="none" w="med" len="med"/>
          </a:ln>
        </p:spPr>
      </p:cxnSp>
      <p:cxnSp>
        <p:nvCxnSpPr>
          <p:cNvPr id="195" name="AutoShape 36"/>
          <p:cNvCxnSpPr>
            <a:cxnSpLocks noChangeShapeType="1"/>
          </p:cNvCxnSpPr>
          <p:nvPr/>
        </p:nvCxnSpPr>
        <p:spPr bwMode="auto">
          <a:xfrm flipV="1">
            <a:off x="5029392" y="5352142"/>
            <a:ext cx="0" cy="1828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none"/>
            <a:tailEnd type="none" w="med" len="med"/>
          </a:ln>
        </p:spPr>
      </p:cxnSp>
      <p:cxnSp>
        <p:nvCxnSpPr>
          <p:cNvPr id="196" name="AutoShape 36"/>
          <p:cNvCxnSpPr>
            <a:cxnSpLocks noChangeShapeType="1"/>
          </p:cNvCxnSpPr>
          <p:nvPr/>
        </p:nvCxnSpPr>
        <p:spPr bwMode="auto">
          <a:xfrm flipV="1">
            <a:off x="5817046" y="5352142"/>
            <a:ext cx="0" cy="1828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none"/>
            <a:tailEnd type="none" w="med" len="med"/>
          </a:ln>
        </p:spPr>
      </p:cxnSp>
      <p:cxnSp>
        <p:nvCxnSpPr>
          <p:cNvPr id="198" name="AutoShape 36"/>
          <p:cNvCxnSpPr>
            <a:cxnSpLocks noChangeShapeType="1"/>
          </p:cNvCxnSpPr>
          <p:nvPr/>
        </p:nvCxnSpPr>
        <p:spPr bwMode="auto">
          <a:xfrm flipV="1">
            <a:off x="5029392" y="4758925"/>
            <a:ext cx="0" cy="1828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stealth" w="med" len="med"/>
          </a:ln>
        </p:spPr>
      </p:cxnSp>
      <p:cxnSp>
        <p:nvCxnSpPr>
          <p:cNvPr id="199" name="AutoShape 36"/>
          <p:cNvCxnSpPr>
            <a:cxnSpLocks noChangeShapeType="1"/>
          </p:cNvCxnSpPr>
          <p:nvPr/>
        </p:nvCxnSpPr>
        <p:spPr bwMode="auto">
          <a:xfrm flipV="1">
            <a:off x="4296602" y="4758925"/>
            <a:ext cx="0" cy="1828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stealth" w="med" len="med"/>
          </a:ln>
        </p:spPr>
      </p:cxnSp>
      <p:cxnSp>
        <p:nvCxnSpPr>
          <p:cNvPr id="200" name="AutoShape 36"/>
          <p:cNvCxnSpPr>
            <a:cxnSpLocks noChangeShapeType="1"/>
          </p:cNvCxnSpPr>
          <p:nvPr/>
        </p:nvCxnSpPr>
        <p:spPr bwMode="auto">
          <a:xfrm flipV="1">
            <a:off x="5817046" y="4758925"/>
            <a:ext cx="0" cy="1828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stealth" w="med" len="med"/>
          </a:ln>
        </p:spPr>
      </p:cxnSp>
      <p:sp>
        <p:nvSpPr>
          <p:cNvPr id="208" name="Rectangle 207"/>
          <p:cNvSpPr>
            <a:spLocks noChangeArrowheads="1"/>
          </p:cNvSpPr>
          <p:nvPr/>
        </p:nvSpPr>
        <p:spPr bwMode="auto">
          <a:xfrm>
            <a:off x="2080259" y="4095208"/>
            <a:ext cx="13026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9" name="AutoShape 36"/>
          <p:cNvCxnSpPr>
            <a:cxnSpLocks noChangeShapeType="1"/>
          </p:cNvCxnSpPr>
          <p:nvPr/>
        </p:nvCxnSpPr>
        <p:spPr bwMode="auto">
          <a:xfrm>
            <a:off x="3397416" y="4216400"/>
            <a:ext cx="0" cy="548640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210" name="AutoShape 36"/>
          <p:cNvCxnSpPr>
            <a:cxnSpLocks noChangeShapeType="1"/>
          </p:cNvCxnSpPr>
          <p:nvPr/>
        </p:nvCxnSpPr>
        <p:spPr bwMode="auto">
          <a:xfrm rot="5400000" flipV="1">
            <a:off x="3635186" y="4242991"/>
            <a:ext cx="0" cy="46634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92" name="Rectangle 91"/>
          <p:cNvSpPr>
            <a:spLocks noChangeArrowheads="1"/>
          </p:cNvSpPr>
          <p:nvPr/>
        </p:nvSpPr>
        <p:spPr bwMode="auto">
          <a:xfrm rot="16200000">
            <a:off x="7030561" y="4049837"/>
            <a:ext cx="1188147" cy="30777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Кап. ремонт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3875154" y="1784893"/>
            <a:ext cx="2350008" cy="4663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Субъект РФ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AutoShape 36"/>
          <p:cNvCxnSpPr>
            <a:cxnSpLocks noChangeShapeType="1"/>
          </p:cNvCxnSpPr>
          <p:nvPr/>
        </p:nvCxnSpPr>
        <p:spPr bwMode="auto">
          <a:xfrm flipV="1">
            <a:off x="5029594" y="2250440"/>
            <a:ext cx="0" cy="193529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1" y="2370231"/>
            <a:ext cx="2872404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Собирает средства, </a:t>
            </a:r>
          </a:p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принимает решения о ремонтах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AutoShape 36"/>
          <p:cNvCxnSpPr>
            <a:cxnSpLocks noChangeShapeType="1"/>
          </p:cNvCxnSpPr>
          <p:nvPr/>
        </p:nvCxnSpPr>
        <p:spPr bwMode="auto">
          <a:xfrm>
            <a:off x="3402014" y="2665009"/>
            <a:ext cx="41088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96" name="AutoShape 36"/>
          <p:cNvCxnSpPr>
            <a:cxnSpLocks noChangeShapeType="1"/>
          </p:cNvCxnSpPr>
          <p:nvPr/>
        </p:nvCxnSpPr>
        <p:spPr bwMode="auto">
          <a:xfrm>
            <a:off x="3397416" y="2488733"/>
            <a:ext cx="0" cy="365760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862663" y="1844177"/>
            <a:ext cx="25355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Регулирует и контролирует </a:t>
            </a:r>
          </a:p>
        </p:txBody>
      </p:sp>
      <p:cxnSp>
        <p:nvCxnSpPr>
          <p:cNvPr id="103" name="AutoShape 36"/>
          <p:cNvCxnSpPr>
            <a:cxnSpLocks noChangeShapeType="1"/>
          </p:cNvCxnSpPr>
          <p:nvPr/>
        </p:nvCxnSpPr>
        <p:spPr bwMode="auto">
          <a:xfrm>
            <a:off x="3402014" y="2009689"/>
            <a:ext cx="41088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104" name="AutoShape 36"/>
          <p:cNvCxnSpPr>
            <a:cxnSpLocks noChangeShapeType="1"/>
          </p:cNvCxnSpPr>
          <p:nvPr/>
        </p:nvCxnSpPr>
        <p:spPr bwMode="auto">
          <a:xfrm>
            <a:off x="3397416" y="1841033"/>
            <a:ext cx="0" cy="365760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07" name="TextBox 106"/>
          <p:cNvSpPr txBox="1"/>
          <p:nvPr/>
        </p:nvSpPr>
        <p:spPr>
          <a:xfrm>
            <a:off x="6202680" y="4940300"/>
            <a:ext cx="1386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Очередность? Объем работ?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583680" y="2209800"/>
            <a:ext cx="1760220" cy="95410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Финансовый оператор и Распорядитель средств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664029" y="1358031"/>
            <a:ext cx="788125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Формирование фонда капитального ремонта у регионального оператора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593882" y="4095208"/>
            <a:ext cx="1321278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Муниципа-литеты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5" name="AutoShape 36"/>
          <p:cNvCxnSpPr>
            <a:cxnSpLocks noChangeShapeType="1"/>
          </p:cNvCxnSpPr>
          <p:nvPr/>
        </p:nvCxnSpPr>
        <p:spPr bwMode="auto">
          <a:xfrm flipV="1">
            <a:off x="1256222" y="3101340"/>
            <a:ext cx="0" cy="96774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/>
            <a:tailEnd type="none" w="med" len="med"/>
          </a:ln>
        </p:spPr>
      </p:cxnSp>
      <p:cxnSp>
        <p:nvCxnSpPr>
          <p:cNvPr id="117" name="AutoShape 36"/>
          <p:cNvCxnSpPr>
            <a:cxnSpLocks noChangeShapeType="1"/>
          </p:cNvCxnSpPr>
          <p:nvPr/>
        </p:nvCxnSpPr>
        <p:spPr bwMode="auto">
          <a:xfrm flipH="1">
            <a:off x="1257301" y="3076121"/>
            <a:ext cx="276605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/>
            <a:tailEnd type="none" w="med" len="med"/>
          </a:ln>
        </p:spPr>
      </p:cxnSp>
      <p:cxnSp>
        <p:nvCxnSpPr>
          <p:cNvPr id="120" name="AutoShape 36"/>
          <p:cNvCxnSpPr>
            <a:cxnSpLocks noChangeShapeType="1"/>
          </p:cNvCxnSpPr>
          <p:nvPr/>
        </p:nvCxnSpPr>
        <p:spPr bwMode="auto">
          <a:xfrm flipV="1">
            <a:off x="4022282" y="2908789"/>
            <a:ext cx="0" cy="16969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</p:spPr>
      </p:cxn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1005016" y="3306439"/>
            <a:ext cx="505460" cy="3967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Руб.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6581025" y="1742757"/>
            <a:ext cx="1321278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БАНК (?)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AutoShape 36"/>
          <p:cNvCxnSpPr>
            <a:cxnSpLocks noChangeShapeType="1"/>
          </p:cNvCxnSpPr>
          <p:nvPr/>
        </p:nvCxnSpPr>
        <p:spPr bwMode="auto">
          <a:xfrm flipH="1">
            <a:off x="6368143" y="1878693"/>
            <a:ext cx="202446" cy="4536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/>
            <a:tailEnd type="none" w="med" len="med"/>
          </a:ln>
        </p:spPr>
      </p:cxnSp>
      <p:cxnSp>
        <p:nvCxnSpPr>
          <p:cNvPr id="111" name="AutoShape 36"/>
          <p:cNvCxnSpPr>
            <a:cxnSpLocks noChangeShapeType="1"/>
          </p:cNvCxnSpPr>
          <p:nvPr/>
        </p:nvCxnSpPr>
        <p:spPr bwMode="auto">
          <a:xfrm flipV="1">
            <a:off x="6400800" y="1882140"/>
            <a:ext cx="4365" cy="70866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/>
            <a:tailEnd type="none" w="med" len="med"/>
          </a:ln>
        </p:spPr>
      </p:cxnSp>
      <p:cxnSp>
        <p:nvCxnSpPr>
          <p:cNvPr id="113" name="AutoShape 36"/>
          <p:cNvCxnSpPr>
            <a:cxnSpLocks noChangeShapeType="1"/>
          </p:cNvCxnSpPr>
          <p:nvPr/>
        </p:nvCxnSpPr>
        <p:spPr bwMode="auto">
          <a:xfrm flipH="1">
            <a:off x="6237507" y="2586279"/>
            <a:ext cx="202446" cy="4536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/>
            <a:tailEnd type="none" w="med" len="med"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 bwMode="auto">
          <a:xfrm>
            <a:off x="662538" y="1482059"/>
            <a:ext cx="8171849" cy="43011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586740" y="1479950"/>
            <a:ext cx="832524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1600" b="1" dirty="0" smtClean="0">
                <a:effectLst/>
                <a:latin typeface="Arial" pitchFamily="34" charset="0"/>
                <a:cs typeface="Arial" pitchFamily="34" charset="0"/>
              </a:rPr>
              <a:t>Формирование фонда капитального ремонта на уровне дома</a:t>
            </a:r>
            <a:endParaRPr lang="en-US" sz="1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Rectangle 183"/>
          <p:cNvSpPr>
            <a:spLocks noChangeArrowheads="1"/>
          </p:cNvSpPr>
          <p:nvPr/>
        </p:nvSpPr>
        <p:spPr bwMode="auto">
          <a:xfrm>
            <a:off x="594360" y="3580965"/>
            <a:ext cx="14287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Обязательные ежемесячные взносы на 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кап.ремонт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5" name="AutoShape 36"/>
          <p:cNvCxnSpPr>
            <a:cxnSpLocks noChangeShapeType="1"/>
          </p:cNvCxnSpPr>
          <p:nvPr/>
        </p:nvCxnSpPr>
        <p:spPr bwMode="auto">
          <a:xfrm>
            <a:off x="1992573" y="3684896"/>
            <a:ext cx="0" cy="805218"/>
          </a:xfrm>
          <a:prstGeom prst="straightConnector1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186" name="AutoShape 36"/>
          <p:cNvCxnSpPr>
            <a:cxnSpLocks noChangeShapeType="1"/>
          </p:cNvCxnSpPr>
          <p:nvPr/>
        </p:nvCxnSpPr>
        <p:spPr bwMode="auto">
          <a:xfrm>
            <a:off x="2008662" y="4065501"/>
            <a:ext cx="658338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495300" y="4798668"/>
            <a:ext cx="15277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8" name="AutoShape 36"/>
          <p:cNvCxnSpPr>
            <a:cxnSpLocks noChangeShapeType="1"/>
          </p:cNvCxnSpPr>
          <p:nvPr/>
        </p:nvCxnSpPr>
        <p:spPr bwMode="auto">
          <a:xfrm>
            <a:off x="2008662" y="5210103"/>
            <a:ext cx="68119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189" name="AutoShape 36"/>
          <p:cNvCxnSpPr>
            <a:cxnSpLocks noChangeShapeType="1"/>
          </p:cNvCxnSpPr>
          <p:nvPr/>
        </p:nvCxnSpPr>
        <p:spPr bwMode="auto">
          <a:xfrm>
            <a:off x="2003862" y="4937760"/>
            <a:ext cx="0" cy="509375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90" name="Rectangle 189"/>
          <p:cNvSpPr>
            <a:spLocks noChangeArrowheads="1"/>
          </p:cNvSpPr>
          <p:nvPr/>
        </p:nvSpPr>
        <p:spPr bwMode="auto">
          <a:xfrm>
            <a:off x="1131540" y="2871594"/>
            <a:ext cx="8915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ТСЖ/УК/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рег.оператор</a:t>
            </a:r>
            <a:endParaRPr lang="ru-RU" sz="1400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2" name="AutoShape 36"/>
          <p:cNvCxnSpPr>
            <a:cxnSpLocks noChangeShapeType="1"/>
          </p:cNvCxnSpPr>
          <p:nvPr/>
        </p:nvCxnSpPr>
        <p:spPr bwMode="auto">
          <a:xfrm>
            <a:off x="2008662" y="3248955"/>
            <a:ext cx="21256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193" name="AutoShape 36"/>
          <p:cNvCxnSpPr>
            <a:cxnSpLocks noChangeShapeType="1"/>
          </p:cNvCxnSpPr>
          <p:nvPr/>
        </p:nvCxnSpPr>
        <p:spPr bwMode="auto">
          <a:xfrm>
            <a:off x="2003862" y="3094559"/>
            <a:ext cx="0" cy="330736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647700" y="2018410"/>
            <a:ext cx="1375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Специальный счет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0" name="AutoShape 36"/>
          <p:cNvCxnSpPr>
            <a:cxnSpLocks noChangeShapeType="1"/>
          </p:cNvCxnSpPr>
          <p:nvPr/>
        </p:nvCxnSpPr>
        <p:spPr bwMode="auto">
          <a:xfrm rot="5400000" flipV="1">
            <a:off x="2241834" y="2061948"/>
            <a:ext cx="0" cy="46634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202" name="AutoShape 36"/>
          <p:cNvCxnSpPr>
            <a:cxnSpLocks noChangeShapeType="1"/>
          </p:cNvCxnSpPr>
          <p:nvPr/>
        </p:nvCxnSpPr>
        <p:spPr bwMode="auto">
          <a:xfrm>
            <a:off x="2003862" y="2128521"/>
            <a:ext cx="0" cy="339194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18" name="TextBox 117"/>
          <p:cNvSpPr txBox="1"/>
          <p:nvPr/>
        </p:nvSpPr>
        <p:spPr>
          <a:xfrm>
            <a:off x="471638" y="314961"/>
            <a:ext cx="8356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Децентрализация дает возможность накопления целевых средств собственников на уровне каждого многоквартирного дома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23"/>
          <p:cNvGrpSpPr/>
          <p:nvPr/>
        </p:nvGrpSpPr>
        <p:grpSpPr>
          <a:xfrm>
            <a:off x="6614161" y="1979238"/>
            <a:ext cx="1908922" cy="3520569"/>
            <a:chOff x="2979421" y="2032578"/>
            <a:chExt cx="1908922" cy="3520569"/>
          </a:xfrm>
        </p:grpSpPr>
        <p:grpSp>
          <p:nvGrpSpPr>
            <p:cNvPr id="3" name="Group 47"/>
            <p:cNvGrpSpPr/>
            <p:nvPr/>
          </p:nvGrpSpPr>
          <p:grpSpPr>
            <a:xfrm>
              <a:off x="3441380" y="4791147"/>
              <a:ext cx="525780" cy="762000"/>
              <a:chOff x="5562600" y="1607820"/>
              <a:chExt cx="1805940" cy="3472180"/>
            </a:xfrm>
          </p:grpSpPr>
          <p:sp>
            <p:nvSpPr>
              <p:cNvPr id="244" name="TextBox 243"/>
              <p:cNvSpPr txBox="1"/>
              <p:nvPr/>
            </p:nvSpPr>
            <p:spPr>
              <a:xfrm>
                <a:off x="5567680" y="2296158"/>
                <a:ext cx="1783080" cy="278384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571500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627380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686308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571500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627380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686308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571500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627380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TextBox 252"/>
              <p:cNvSpPr txBox="1"/>
              <p:nvPr/>
            </p:nvSpPr>
            <p:spPr>
              <a:xfrm>
                <a:off x="686308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571500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627380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686308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571500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627380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686308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Flowchart: Extract 259"/>
              <p:cNvSpPr/>
              <p:nvPr/>
            </p:nvSpPr>
            <p:spPr bwMode="auto">
              <a:xfrm>
                <a:off x="5562600" y="1607820"/>
                <a:ext cx="1805940" cy="685800"/>
              </a:xfrm>
              <a:prstGeom prst="flowChartExtract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115888" marR="0" indent="-115888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cs typeface="Times New Roman" charset="0"/>
                </a:endParaRPr>
              </a:p>
            </p:txBody>
          </p:sp>
        </p:grp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3451540" y="3921972"/>
              <a:ext cx="505460" cy="3967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dirty="0" smtClean="0"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Руб.</a:t>
              </a:r>
              <a:endParaRPr lang="en-US" sz="1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4" name="AutoShape 36"/>
            <p:cNvCxnSpPr>
              <a:cxnSpLocks noChangeShapeType="1"/>
            </p:cNvCxnSpPr>
            <p:nvPr/>
          </p:nvCxnSpPr>
          <p:spPr bwMode="auto">
            <a:xfrm flipV="1">
              <a:off x="3704270" y="3455106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296" name="AutoShape 36"/>
            <p:cNvCxnSpPr>
              <a:cxnSpLocks noChangeShapeType="1"/>
            </p:cNvCxnSpPr>
            <p:nvPr/>
          </p:nvCxnSpPr>
          <p:spPr bwMode="auto">
            <a:xfrm flipV="1">
              <a:off x="3704270" y="2576877"/>
              <a:ext cx="0" cy="3291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302" name="AutoShape 36"/>
            <p:cNvCxnSpPr>
              <a:cxnSpLocks noChangeShapeType="1"/>
            </p:cNvCxnSpPr>
            <p:nvPr/>
          </p:nvCxnSpPr>
          <p:spPr bwMode="auto">
            <a:xfrm>
              <a:off x="4734454" y="4337757"/>
              <a:ext cx="0" cy="8693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none" w="med" len="med"/>
            </a:ln>
          </p:spPr>
        </p:cxnSp>
        <p:cxnSp>
          <p:nvCxnSpPr>
            <p:cNvPr id="305" name="AutoShape 36"/>
            <p:cNvCxnSpPr>
              <a:cxnSpLocks noChangeShapeType="1"/>
            </p:cNvCxnSpPr>
            <p:nvPr/>
          </p:nvCxnSpPr>
          <p:spPr bwMode="auto">
            <a:xfrm>
              <a:off x="4730644" y="2295597"/>
              <a:ext cx="0" cy="840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317" name="AutoShape 36"/>
            <p:cNvCxnSpPr>
              <a:cxnSpLocks noChangeShapeType="1"/>
            </p:cNvCxnSpPr>
            <p:nvPr/>
          </p:nvCxnSpPr>
          <p:spPr bwMode="auto">
            <a:xfrm flipH="1">
              <a:off x="4058914" y="2295120"/>
              <a:ext cx="6769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none" w="med" len="med"/>
            </a:ln>
          </p:spPr>
        </p:cxnSp>
        <p:cxnSp>
          <p:nvCxnSpPr>
            <p:cNvPr id="319" name="AutoShape 36"/>
            <p:cNvCxnSpPr>
              <a:cxnSpLocks noChangeShapeType="1"/>
            </p:cNvCxnSpPr>
            <p:nvPr/>
          </p:nvCxnSpPr>
          <p:spPr bwMode="auto">
            <a:xfrm flipH="1">
              <a:off x="4007846" y="5210103"/>
              <a:ext cx="7279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sp>
          <p:nvSpPr>
            <p:cNvPr id="321" name="Rectangle 320"/>
            <p:cNvSpPr>
              <a:spLocks noChangeArrowheads="1"/>
            </p:cNvSpPr>
            <p:nvPr/>
          </p:nvSpPr>
          <p:spPr bwMode="auto">
            <a:xfrm rot="16200000">
              <a:off x="4140381" y="3587991"/>
              <a:ext cx="1188147" cy="30777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dirty="0" smtClean="0">
                  <a:effectLst/>
                  <a:latin typeface="Arial" pitchFamily="34" charset="0"/>
                  <a:cs typeface="Arial" pitchFamily="34" charset="0"/>
                </a:rPr>
                <a:t>Кап. ремонт</a:t>
              </a:r>
              <a:endParaRPr lang="en-US" sz="140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347516" y="2032578"/>
              <a:ext cx="713509" cy="5189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b="1" dirty="0" smtClean="0">
                  <a:effectLst/>
                  <a:latin typeface="Arial" pitchFamily="34" charset="0"/>
                  <a:cs typeface="Arial" pitchFamily="34" charset="0"/>
                </a:rPr>
                <a:t>Банк</a:t>
              </a:r>
              <a:endParaRPr lang="en-US" sz="1400" b="1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1" name="AutoShape 36"/>
            <p:cNvCxnSpPr>
              <a:cxnSpLocks noChangeShapeType="1"/>
            </p:cNvCxnSpPr>
            <p:nvPr/>
          </p:nvCxnSpPr>
          <p:spPr bwMode="auto">
            <a:xfrm flipV="1">
              <a:off x="3704270" y="4323279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stealth" w="med" len="med"/>
            </a:ln>
          </p:spPr>
        </p:cxn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2979421" y="2924934"/>
              <a:ext cx="1455419" cy="738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ru-RU" sz="1400" dirty="0" smtClean="0">
                  <a:effectLst/>
                  <a:latin typeface="Arial" pitchFamily="34" charset="0"/>
                  <a:cs typeface="Arial" pitchFamily="34" charset="0"/>
                </a:rPr>
                <a:t>Фонд капитального ремонта МКД</a:t>
              </a:r>
            </a:p>
          </p:txBody>
        </p:sp>
      </p:grpSp>
      <p:grpSp>
        <p:nvGrpSpPr>
          <p:cNvPr id="5" name="Group 124"/>
          <p:cNvGrpSpPr/>
          <p:nvPr/>
        </p:nvGrpSpPr>
        <p:grpSpPr>
          <a:xfrm>
            <a:off x="2247901" y="1979238"/>
            <a:ext cx="1908922" cy="3520569"/>
            <a:chOff x="2979421" y="2032578"/>
            <a:chExt cx="1908922" cy="3520569"/>
          </a:xfrm>
        </p:grpSpPr>
        <p:grpSp>
          <p:nvGrpSpPr>
            <p:cNvPr id="6" name="Group 47"/>
            <p:cNvGrpSpPr/>
            <p:nvPr/>
          </p:nvGrpSpPr>
          <p:grpSpPr>
            <a:xfrm>
              <a:off x="3441380" y="4791147"/>
              <a:ext cx="525780" cy="762000"/>
              <a:chOff x="5562600" y="1607820"/>
              <a:chExt cx="1805940" cy="3472180"/>
            </a:xfrm>
          </p:grpSpPr>
          <p:sp>
            <p:nvSpPr>
              <p:cNvPr id="138" name="TextBox 137"/>
              <p:cNvSpPr txBox="1"/>
              <p:nvPr/>
            </p:nvSpPr>
            <p:spPr>
              <a:xfrm>
                <a:off x="5567680" y="2296158"/>
                <a:ext cx="1783080" cy="278384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71500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627380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686308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71500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627380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686308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71500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627380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686308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571500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627380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686308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71500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627380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686308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Flowchart: Extract 153"/>
              <p:cNvSpPr/>
              <p:nvPr/>
            </p:nvSpPr>
            <p:spPr bwMode="auto">
              <a:xfrm>
                <a:off x="5562600" y="1607820"/>
                <a:ext cx="1805940" cy="685800"/>
              </a:xfrm>
              <a:prstGeom prst="flowChartExtract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115888" marR="0" indent="-115888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cs typeface="Times New Roman" charset="0"/>
                </a:endParaRPr>
              </a:p>
            </p:txBody>
          </p:sp>
        </p:grp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3451540" y="3921972"/>
              <a:ext cx="505460" cy="3967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dirty="0" smtClean="0"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Руб.</a:t>
              </a:r>
              <a:endParaRPr lang="en-US" sz="1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8" name="AutoShape 36"/>
            <p:cNvCxnSpPr>
              <a:cxnSpLocks noChangeShapeType="1"/>
            </p:cNvCxnSpPr>
            <p:nvPr/>
          </p:nvCxnSpPr>
          <p:spPr bwMode="auto">
            <a:xfrm flipV="1">
              <a:off x="3704270" y="3455106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129" name="AutoShape 36"/>
            <p:cNvCxnSpPr>
              <a:cxnSpLocks noChangeShapeType="1"/>
            </p:cNvCxnSpPr>
            <p:nvPr/>
          </p:nvCxnSpPr>
          <p:spPr bwMode="auto">
            <a:xfrm flipV="1">
              <a:off x="3704270" y="2576877"/>
              <a:ext cx="0" cy="3291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130" name="AutoShape 36"/>
            <p:cNvCxnSpPr>
              <a:cxnSpLocks noChangeShapeType="1"/>
            </p:cNvCxnSpPr>
            <p:nvPr/>
          </p:nvCxnSpPr>
          <p:spPr bwMode="auto">
            <a:xfrm>
              <a:off x="4734454" y="4337757"/>
              <a:ext cx="0" cy="8693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none" w="med" len="med"/>
            </a:ln>
          </p:spPr>
        </p:cxnSp>
        <p:cxnSp>
          <p:nvCxnSpPr>
            <p:cNvPr id="131" name="AutoShape 36"/>
            <p:cNvCxnSpPr>
              <a:cxnSpLocks noChangeShapeType="1"/>
            </p:cNvCxnSpPr>
            <p:nvPr/>
          </p:nvCxnSpPr>
          <p:spPr bwMode="auto">
            <a:xfrm>
              <a:off x="4730644" y="2295597"/>
              <a:ext cx="0" cy="840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132" name="AutoShape 36"/>
            <p:cNvCxnSpPr>
              <a:cxnSpLocks noChangeShapeType="1"/>
            </p:cNvCxnSpPr>
            <p:nvPr/>
          </p:nvCxnSpPr>
          <p:spPr bwMode="auto">
            <a:xfrm flipH="1">
              <a:off x="4058914" y="2295120"/>
              <a:ext cx="6769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none" w="med" len="med"/>
            </a:ln>
          </p:spPr>
        </p:cxnSp>
        <p:cxnSp>
          <p:nvCxnSpPr>
            <p:cNvPr id="133" name="AutoShape 36"/>
            <p:cNvCxnSpPr>
              <a:cxnSpLocks noChangeShapeType="1"/>
            </p:cNvCxnSpPr>
            <p:nvPr/>
          </p:nvCxnSpPr>
          <p:spPr bwMode="auto">
            <a:xfrm flipH="1">
              <a:off x="4007846" y="5210103"/>
              <a:ext cx="7279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 rot="16200000">
              <a:off x="4140381" y="3587991"/>
              <a:ext cx="1188147" cy="30777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dirty="0" smtClean="0">
                  <a:effectLst/>
                  <a:latin typeface="Arial" pitchFamily="34" charset="0"/>
                  <a:cs typeface="Arial" pitchFamily="34" charset="0"/>
                </a:rPr>
                <a:t>Кап. ремонт</a:t>
              </a:r>
              <a:endParaRPr lang="en-US" sz="140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3347516" y="2032578"/>
              <a:ext cx="713509" cy="5189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b="1" dirty="0" smtClean="0">
                  <a:effectLst/>
                  <a:latin typeface="Arial" pitchFamily="34" charset="0"/>
                  <a:cs typeface="Arial" pitchFamily="34" charset="0"/>
                </a:rPr>
                <a:t>Банк</a:t>
              </a:r>
              <a:endParaRPr lang="en-US" sz="1400" b="1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6" name="AutoShape 36"/>
            <p:cNvCxnSpPr>
              <a:cxnSpLocks noChangeShapeType="1"/>
            </p:cNvCxnSpPr>
            <p:nvPr/>
          </p:nvCxnSpPr>
          <p:spPr bwMode="auto">
            <a:xfrm flipV="1">
              <a:off x="3704270" y="4323279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stealth" w="med" len="med"/>
            </a:ln>
          </p:spPr>
        </p:cxn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979421" y="2924934"/>
              <a:ext cx="1455419" cy="738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ru-RU" sz="1400" dirty="0" smtClean="0">
                  <a:effectLst/>
                  <a:latin typeface="Arial" pitchFamily="34" charset="0"/>
                  <a:cs typeface="Arial" pitchFamily="34" charset="0"/>
                </a:rPr>
                <a:t>Фонд капитального ремонта МКД</a:t>
              </a:r>
            </a:p>
          </p:txBody>
        </p:sp>
      </p:grpSp>
      <p:grpSp>
        <p:nvGrpSpPr>
          <p:cNvPr id="7" name="Group 154"/>
          <p:cNvGrpSpPr/>
          <p:nvPr/>
        </p:nvGrpSpPr>
        <p:grpSpPr>
          <a:xfrm>
            <a:off x="4442461" y="1979238"/>
            <a:ext cx="1908922" cy="3520569"/>
            <a:chOff x="2979421" y="2032578"/>
            <a:chExt cx="1908922" cy="3520569"/>
          </a:xfrm>
        </p:grpSpPr>
        <p:grpSp>
          <p:nvGrpSpPr>
            <p:cNvPr id="8" name="Group 47"/>
            <p:cNvGrpSpPr/>
            <p:nvPr/>
          </p:nvGrpSpPr>
          <p:grpSpPr>
            <a:xfrm>
              <a:off x="3441380" y="4791147"/>
              <a:ext cx="525780" cy="762000"/>
              <a:chOff x="5562600" y="1607820"/>
              <a:chExt cx="1805940" cy="3472180"/>
            </a:xfrm>
          </p:grpSpPr>
          <p:sp>
            <p:nvSpPr>
              <p:cNvPr id="168" name="TextBox 167"/>
              <p:cNvSpPr txBox="1"/>
              <p:nvPr/>
            </p:nvSpPr>
            <p:spPr>
              <a:xfrm>
                <a:off x="5567680" y="2296158"/>
                <a:ext cx="1783080" cy="2783842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571500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627380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6863080" y="25628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571500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627380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6863080" y="30962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71500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627380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863080" y="412495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71500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627380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6863080" y="462787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571500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627380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6863080" y="3614418"/>
                <a:ext cx="320040" cy="32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pPr>
                  <a:buNone/>
                </a:pPr>
                <a:endParaRPr lang="en-US" sz="1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Flowchart: Extract 195"/>
              <p:cNvSpPr/>
              <p:nvPr/>
            </p:nvSpPr>
            <p:spPr bwMode="auto">
              <a:xfrm>
                <a:off x="5562600" y="1607820"/>
                <a:ext cx="1805940" cy="685800"/>
              </a:xfrm>
              <a:prstGeom prst="flowChartExtract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115888" marR="0" indent="-115888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itchFamily="34" charset="0"/>
                  <a:cs typeface="Times New Roman" charset="0"/>
                </a:endParaRPr>
              </a:p>
            </p:txBody>
          </p:sp>
        </p:grp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3451540" y="3921972"/>
              <a:ext cx="505460" cy="3967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dirty="0" smtClean="0"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Руб.</a:t>
              </a:r>
              <a:endParaRPr lang="en-US" sz="1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8" name="AutoShape 36"/>
            <p:cNvCxnSpPr>
              <a:cxnSpLocks noChangeShapeType="1"/>
            </p:cNvCxnSpPr>
            <p:nvPr/>
          </p:nvCxnSpPr>
          <p:spPr bwMode="auto">
            <a:xfrm flipV="1">
              <a:off x="3704270" y="3455106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159" name="AutoShape 36"/>
            <p:cNvCxnSpPr>
              <a:cxnSpLocks noChangeShapeType="1"/>
            </p:cNvCxnSpPr>
            <p:nvPr/>
          </p:nvCxnSpPr>
          <p:spPr bwMode="auto">
            <a:xfrm flipV="1">
              <a:off x="3704270" y="2576877"/>
              <a:ext cx="0" cy="3291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160" name="AutoShape 36"/>
            <p:cNvCxnSpPr>
              <a:cxnSpLocks noChangeShapeType="1"/>
            </p:cNvCxnSpPr>
            <p:nvPr/>
          </p:nvCxnSpPr>
          <p:spPr bwMode="auto">
            <a:xfrm>
              <a:off x="4734454" y="4337757"/>
              <a:ext cx="0" cy="8693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none" w="med" len="med"/>
            </a:ln>
          </p:spPr>
        </p:cxnSp>
        <p:cxnSp>
          <p:nvCxnSpPr>
            <p:cNvPr id="161" name="AutoShape 36"/>
            <p:cNvCxnSpPr>
              <a:cxnSpLocks noChangeShapeType="1"/>
            </p:cNvCxnSpPr>
            <p:nvPr/>
          </p:nvCxnSpPr>
          <p:spPr bwMode="auto">
            <a:xfrm>
              <a:off x="4730644" y="2295597"/>
              <a:ext cx="0" cy="840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cxnSp>
          <p:nvCxnSpPr>
            <p:cNvPr id="162" name="AutoShape 36"/>
            <p:cNvCxnSpPr>
              <a:cxnSpLocks noChangeShapeType="1"/>
            </p:cNvCxnSpPr>
            <p:nvPr/>
          </p:nvCxnSpPr>
          <p:spPr bwMode="auto">
            <a:xfrm flipH="1">
              <a:off x="4058914" y="2295120"/>
              <a:ext cx="67691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none" w="med" len="med"/>
            </a:ln>
          </p:spPr>
        </p:cxnSp>
        <p:cxnSp>
          <p:nvCxnSpPr>
            <p:cNvPr id="163" name="AutoShape 36"/>
            <p:cNvCxnSpPr>
              <a:cxnSpLocks noChangeShapeType="1"/>
            </p:cNvCxnSpPr>
            <p:nvPr/>
          </p:nvCxnSpPr>
          <p:spPr bwMode="auto">
            <a:xfrm flipH="1">
              <a:off x="4007846" y="5210103"/>
              <a:ext cx="7279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 type="stealth" w="med" len="med"/>
            </a:ln>
          </p:spPr>
        </p:cxn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 rot="16200000">
              <a:off x="4140381" y="3587991"/>
              <a:ext cx="1188147" cy="30777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dirty="0" smtClean="0">
                  <a:effectLst/>
                  <a:latin typeface="Arial" pitchFamily="34" charset="0"/>
                  <a:cs typeface="Arial" pitchFamily="34" charset="0"/>
                </a:rPr>
                <a:t>Кап. ремонт</a:t>
              </a:r>
              <a:endParaRPr lang="en-US" sz="1400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3347516" y="2032578"/>
              <a:ext cx="713509" cy="5189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FontTx/>
                <a:buNone/>
              </a:pPr>
              <a:r>
                <a:rPr lang="ru-RU" sz="1400" b="1" dirty="0" smtClean="0">
                  <a:effectLst/>
                  <a:latin typeface="Arial" pitchFamily="34" charset="0"/>
                  <a:cs typeface="Arial" pitchFamily="34" charset="0"/>
                </a:rPr>
                <a:t>Банк</a:t>
              </a:r>
              <a:endParaRPr lang="en-US" sz="1400" b="1" dirty="0"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6" name="AutoShape 36"/>
            <p:cNvCxnSpPr>
              <a:cxnSpLocks noChangeShapeType="1"/>
            </p:cNvCxnSpPr>
            <p:nvPr/>
          </p:nvCxnSpPr>
          <p:spPr bwMode="auto">
            <a:xfrm flipV="1">
              <a:off x="3704270" y="4323279"/>
              <a:ext cx="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stealth" w="med" len="med"/>
            </a:ln>
          </p:spPr>
        </p:cxn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2979421" y="2924934"/>
              <a:ext cx="1455419" cy="7386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dkEdge">
              <a:bevelT w="0" h="0"/>
            </a:sp3d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ru-RU" sz="1400" dirty="0" smtClean="0">
                  <a:effectLst/>
                  <a:latin typeface="Arial" pitchFamily="34" charset="0"/>
                  <a:cs typeface="Arial" pitchFamily="34" charset="0"/>
                </a:rPr>
                <a:t>Фонд капитального ремонта МКД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 bwMode="auto">
          <a:xfrm>
            <a:off x="562709" y="1328693"/>
            <a:ext cx="8149212" cy="433136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338343" y="1776261"/>
            <a:ext cx="3549961" cy="88752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" name="Group 47"/>
          <p:cNvGrpSpPr/>
          <p:nvPr/>
        </p:nvGrpSpPr>
        <p:grpSpPr>
          <a:xfrm>
            <a:off x="4931545" y="4842042"/>
            <a:ext cx="525780" cy="762000"/>
            <a:chOff x="5562600" y="1607820"/>
            <a:chExt cx="1805940" cy="3472180"/>
          </a:xfrm>
        </p:grpSpPr>
        <p:sp>
          <p:nvSpPr>
            <p:cNvPr id="244" name="TextBox 243"/>
            <p:cNvSpPr txBox="1"/>
            <p:nvPr/>
          </p:nvSpPr>
          <p:spPr>
            <a:xfrm>
              <a:off x="5567680" y="2296158"/>
              <a:ext cx="1783080" cy="27838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57150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627380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6863080" y="25628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7150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627380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6863080" y="30962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7150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627380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6863080" y="412495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7150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627380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863080" y="462787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7150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627380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6863080" y="3614418"/>
              <a:ext cx="320040" cy="32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 smtClean="0">
                <a:latin typeface="Arial" pitchFamily="34" charset="0"/>
                <a:cs typeface="Arial" pitchFamily="34" charset="0"/>
              </a:endParaRPr>
            </a:p>
            <a:p>
              <a:pPr>
                <a:buNone/>
              </a:pP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0" name="Flowchart: Extract 259"/>
            <p:cNvSpPr/>
            <p:nvPr/>
          </p:nvSpPr>
          <p:spPr bwMode="auto">
            <a:xfrm>
              <a:off x="5562600" y="1607820"/>
              <a:ext cx="1805940" cy="685800"/>
            </a:xfrm>
            <a:prstGeom prst="flowChartExtra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</p:grp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4941705" y="4178607"/>
            <a:ext cx="505460" cy="396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Руб.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6" name="AutoShape 36"/>
          <p:cNvCxnSpPr>
            <a:cxnSpLocks noChangeShapeType="1"/>
          </p:cNvCxnSpPr>
          <p:nvPr/>
        </p:nvCxnSpPr>
        <p:spPr bwMode="auto">
          <a:xfrm flipV="1">
            <a:off x="5194435" y="2658252"/>
            <a:ext cx="0" cy="32918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302" name="AutoShape 36"/>
          <p:cNvCxnSpPr>
            <a:cxnSpLocks noChangeShapeType="1"/>
          </p:cNvCxnSpPr>
          <p:nvPr/>
        </p:nvCxnSpPr>
        <p:spPr bwMode="auto">
          <a:xfrm>
            <a:off x="6928803" y="4607560"/>
            <a:ext cx="0" cy="65197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305" name="AutoShape 36"/>
          <p:cNvCxnSpPr>
            <a:cxnSpLocks noChangeShapeType="1"/>
          </p:cNvCxnSpPr>
          <p:nvPr/>
        </p:nvCxnSpPr>
        <p:spPr bwMode="auto">
          <a:xfrm>
            <a:off x="6931343" y="2530648"/>
            <a:ext cx="2280" cy="82296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317" name="AutoShape 36"/>
          <p:cNvCxnSpPr>
            <a:cxnSpLocks noChangeShapeType="1"/>
          </p:cNvCxnSpPr>
          <p:nvPr/>
        </p:nvCxnSpPr>
        <p:spPr bwMode="auto">
          <a:xfrm flipH="1">
            <a:off x="6975109" y="2314735"/>
            <a:ext cx="3383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319" name="AutoShape 36"/>
          <p:cNvCxnSpPr>
            <a:cxnSpLocks noChangeShapeType="1"/>
          </p:cNvCxnSpPr>
          <p:nvPr/>
        </p:nvCxnSpPr>
        <p:spPr bwMode="auto">
          <a:xfrm flipH="1">
            <a:off x="5470224" y="5260998"/>
            <a:ext cx="146304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184" name="Rectangle 183"/>
          <p:cNvSpPr>
            <a:spLocks noChangeArrowheads="1"/>
          </p:cNvSpPr>
          <p:nvPr/>
        </p:nvSpPr>
        <p:spPr bwMode="auto">
          <a:xfrm>
            <a:off x="1894129" y="4013901"/>
            <a:ext cx="206827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Обязательные ежемесячные взносы на кап. ремонт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5" name="AutoShape 36"/>
          <p:cNvCxnSpPr>
            <a:cxnSpLocks noChangeShapeType="1"/>
          </p:cNvCxnSpPr>
          <p:nvPr/>
        </p:nvCxnSpPr>
        <p:spPr bwMode="auto">
          <a:xfrm>
            <a:off x="4005777" y="4232804"/>
            <a:ext cx="0" cy="333046"/>
          </a:xfrm>
          <a:prstGeom prst="straightConnector1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/>
            <a:tailEnd type="none" w="med" len="med"/>
          </a:ln>
        </p:spPr>
      </p:cxnSp>
      <p:cxnSp>
        <p:nvCxnSpPr>
          <p:cNvPr id="186" name="AutoShape 36"/>
          <p:cNvCxnSpPr>
            <a:cxnSpLocks noChangeShapeType="1"/>
          </p:cNvCxnSpPr>
          <p:nvPr/>
        </p:nvCxnSpPr>
        <p:spPr bwMode="auto">
          <a:xfrm rot="5400000" flipV="1">
            <a:off x="4450251" y="3948756"/>
            <a:ext cx="0" cy="868680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</p:cxn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2077009" y="4972525"/>
            <a:ext cx="1885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Собственники помещений в МКД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8" name="AutoShape 36"/>
          <p:cNvCxnSpPr>
            <a:cxnSpLocks noChangeShapeType="1"/>
          </p:cNvCxnSpPr>
          <p:nvPr/>
        </p:nvCxnSpPr>
        <p:spPr bwMode="auto">
          <a:xfrm rot="5400000" flipV="1">
            <a:off x="4450251" y="4826658"/>
            <a:ext cx="0" cy="86868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189" name="AutoShape 36"/>
          <p:cNvCxnSpPr>
            <a:cxnSpLocks noChangeShapeType="1"/>
          </p:cNvCxnSpPr>
          <p:nvPr/>
        </p:nvCxnSpPr>
        <p:spPr bwMode="auto">
          <a:xfrm>
            <a:off x="4005777" y="5082636"/>
            <a:ext cx="0" cy="339194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1900145" y="1860518"/>
            <a:ext cx="20622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Специальный счет многоквартирного дома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0" name="AutoShape 36"/>
          <p:cNvCxnSpPr>
            <a:cxnSpLocks noChangeShapeType="1"/>
          </p:cNvCxnSpPr>
          <p:nvPr/>
        </p:nvCxnSpPr>
        <p:spPr bwMode="auto">
          <a:xfrm rot="5400000" flipV="1">
            <a:off x="4239939" y="2023541"/>
            <a:ext cx="0" cy="46634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202" name="AutoShape 36"/>
          <p:cNvCxnSpPr>
            <a:cxnSpLocks noChangeShapeType="1"/>
          </p:cNvCxnSpPr>
          <p:nvPr/>
        </p:nvCxnSpPr>
        <p:spPr bwMode="auto">
          <a:xfrm>
            <a:off x="4005777" y="2078351"/>
            <a:ext cx="0" cy="339194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118" name="TextBox 117"/>
          <p:cNvSpPr txBox="1"/>
          <p:nvPr/>
        </p:nvSpPr>
        <p:spPr>
          <a:xfrm>
            <a:off x="457200" y="295711"/>
            <a:ext cx="83705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Формирование фонда капитального ремонта на уровне каждого многоквартирного дома открывает дополнительные возможности банковского кредитования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4555472" y="1984416"/>
            <a:ext cx="1308721" cy="5486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Накопления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6252840" y="1984416"/>
            <a:ext cx="1395421" cy="54864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Кредит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5853792" y="2119455"/>
            <a:ext cx="4098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1400" b="1" dirty="0" smtClean="0">
                <a:effectLst/>
                <a:latin typeface="Arial" pitchFamily="34" charset="0"/>
                <a:cs typeface="Arial" pitchFamily="34" charset="0"/>
              </a:rPr>
              <a:t>+</a:t>
            </a:r>
            <a:endParaRPr lang="ru-RU" sz="1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338343" y="1463733"/>
            <a:ext cx="3549961" cy="307777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Банк</a:t>
            </a:r>
          </a:p>
        </p:txBody>
      </p:sp>
      <p:cxnSp>
        <p:nvCxnSpPr>
          <p:cNvPr id="191" name="AutoShape 36"/>
          <p:cNvCxnSpPr>
            <a:cxnSpLocks noChangeShapeType="1"/>
          </p:cNvCxnSpPr>
          <p:nvPr/>
        </p:nvCxnSpPr>
        <p:spPr bwMode="auto">
          <a:xfrm flipV="1">
            <a:off x="5194435" y="4572294"/>
            <a:ext cx="0" cy="27432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oval"/>
            <a:tailEnd type="stealth" w="med" len="med"/>
          </a:ln>
        </p:spPr>
      </p:cxn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459225" y="3001134"/>
            <a:ext cx="1455419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Фонд капитального ремонта МКД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2708" y="5685466"/>
            <a:ext cx="810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*Экспертная оценка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IFC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 основании информации, содержащейся в Законопроекте № 59728-6  «О внесении изменений в Жилищный кодекс Российской Федерации и отдельные законодательные РФ».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55320" y="2900596"/>
            <a:ext cx="33070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15888" indent="-115888" algn="ctr">
              <a:spcBef>
                <a:spcPts val="0"/>
              </a:spcBef>
              <a:buNone/>
            </a:pPr>
            <a:r>
              <a:rPr lang="ru-RU" sz="1400" u="sng" dirty="0" smtClean="0">
                <a:effectLst/>
                <a:latin typeface="Arial" pitchFamily="34" charset="0"/>
                <a:cs typeface="Arial" pitchFamily="34" charset="0"/>
              </a:rPr>
              <a:t>ТСЖ/УК</a:t>
            </a:r>
          </a:p>
          <a:p>
            <a:pPr marL="115888" indent="-115888" algn="just">
              <a:spcBef>
                <a:spcPts val="0"/>
              </a:spcBef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(открывают специальный счет, собирают средства, оформляют решения собственников) </a:t>
            </a:r>
          </a:p>
        </p:txBody>
      </p:sp>
      <p:cxnSp>
        <p:nvCxnSpPr>
          <p:cNvPr id="85" name="AutoShape 36"/>
          <p:cNvCxnSpPr>
            <a:cxnSpLocks noChangeShapeType="1"/>
          </p:cNvCxnSpPr>
          <p:nvPr/>
        </p:nvCxnSpPr>
        <p:spPr bwMode="auto">
          <a:xfrm>
            <a:off x="4006767" y="3376853"/>
            <a:ext cx="44585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  <p:cxnSp>
        <p:nvCxnSpPr>
          <p:cNvPr id="86" name="AutoShape 36"/>
          <p:cNvCxnSpPr>
            <a:cxnSpLocks noChangeShapeType="1"/>
          </p:cNvCxnSpPr>
          <p:nvPr/>
        </p:nvCxnSpPr>
        <p:spPr bwMode="auto">
          <a:xfrm>
            <a:off x="4005777" y="2840351"/>
            <a:ext cx="0" cy="1038229"/>
          </a:xfrm>
          <a:prstGeom prst="straightConnector1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/>
            <a:tailEnd type="none" w="med" len="med"/>
          </a:ln>
        </p:spPr>
      </p:cxn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065520" y="3497445"/>
            <a:ext cx="1767840" cy="99719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dkEdge">
            <a:bevelT w="0" h="0"/>
          </a:sp3d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Кап. </a:t>
            </a:r>
            <a:r>
              <a:rPr lang="en-US" sz="1400" dirty="0" smtClean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емонт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/ 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Энергоэффектив-ность</a:t>
            </a:r>
            <a:endParaRPr lang="ru-RU" sz="1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4" name="AutoShape 36"/>
          <p:cNvCxnSpPr>
            <a:cxnSpLocks noChangeShapeType="1"/>
          </p:cNvCxnSpPr>
          <p:nvPr/>
        </p:nvCxnSpPr>
        <p:spPr bwMode="auto">
          <a:xfrm flipV="1">
            <a:off x="5194435" y="3756660"/>
            <a:ext cx="0" cy="41075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8D2-0F8D-4602-A0D7-B1F86CBE2AB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6882" y="324670"/>
            <a:ext cx="8450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Роль банков в системе финансирования капитальных ремонтов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644367" y="1426477"/>
            <a:ext cx="1737360" cy="1106378"/>
            <a:chOff x="644367" y="1857149"/>
            <a:chExt cx="1673352" cy="914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644367" y="1857149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5502" y="2145072"/>
              <a:ext cx="1611083" cy="279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Накопление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7"/>
          <p:cNvGrpSpPr/>
          <p:nvPr/>
        </p:nvGrpSpPr>
        <p:grpSpPr>
          <a:xfrm>
            <a:off x="642762" y="3039792"/>
            <a:ext cx="1737360" cy="1147540"/>
            <a:chOff x="642762" y="3280081"/>
            <a:chExt cx="1673352" cy="914400"/>
          </a:xfrm>
        </p:grpSpPr>
        <p:sp>
          <p:nvSpPr>
            <p:cNvPr id="9" name="Rectangle 8"/>
            <p:cNvSpPr/>
            <p:nvPr/>
          </p:nvSpPr>
          <p:spPr bwMode="auto">
            <a:xfrm>
              <a:off x="642762" y="3280081"/>
              <a:ext cx="1673352" cy="914400"/>
            </a:xfrm>
            <a:prstGeom prst="rect">
              <a:avLst/>
            </a:prstGeom>
            <a:solidFill>
              <a:srgbClr val="FBE6CB"/>
            </a:solidFill>
            <a:ln w="158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022" y="3411862"/>
              <a:ext cx="1665050" cy="465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lang="ru-RU" sz="1600" b="1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Обслуживание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41158" y="4703012"/>
            <a:ext cx="1737360" cy="1197274"/>
            <a:chOff x="641158" y="4703012"/>
            <a:chExt cx="1673352" cy="9144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41158" y="4703012"/>
              <a:ext cx="1673352" cy="914400"/>
            </a:xfrm>
            <a:prstGeom prst="rect">
              <a:avLst/>
            </a:prstGeom>
            <a:solidFill>
              <a:srgbClr val="97A680"/>
            </a:solidFill>
            <a:ln w="15875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marR="0" indent="-115888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2293" y="4990935"/>
              <a:ext cx="1611083" cy="446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Кредитование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31576" y="1310874"/>
            <a:ext cx="6200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Сбор и зачисление обязательных ежемесячных платежей собственников многоквартирных домов на капитальный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Хранение  средств региональных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операторов.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базы долгосрочных ресурсов для будущего кредитования капитальных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ремонтов.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1575" y="3177613"/>
            <a:ext cx="618034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Открытие и ведение операций по специальным счетам многоквартирных домов (открываемых ТСЖ, УК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Открытие и обслуживание счетов региональных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операторов.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68" y="4682085"/>
            <a:ext cx="6289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Кредитование товариществ собственников жилья (ТСЖ), Управляющих компаний (УК)  на цели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кап.ремонта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 Формирование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линейки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кредитных продуктов (на текущий ремонт,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кап.ремонт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повышение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пр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.).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Кредитование региональных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операторов.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3038" indent="-173038" algn="just">
              <a:spcBef>
                <a:spcPts val="0"/>
              </a:spcBef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230"/>
            <a:ext cx="8686800" cy="639762"/>
          </a:xfrm>
        </p:spPr>
        <p:txBody>
          <a:bodyPr>
            <a:noAutofit/>
          </a:bodyPr>
          <a:lstStyle/>
          <a:p>
            <a:pPr algn="l"/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Основной барьер для участия банков в системе финансирования капитальных ремонтов – </a:t>
            </a:r>
            <a:r>
              <a:rPr lang="ru-RU" sz="2000" kern="1200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требование к размеру капитала</a:t>
            </a: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*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651"/>
            <a:ext cx="8229600" cy="16001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Специальный счет многоквартирного дома может быть открыт в российских кредитных организациях, величина собственных средств (капитала) которых составляет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 менее двадцати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миллиардов рублей.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012366"/>
            <a:ext cx="8153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миллиардов рублей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5" y="2687454"/>
            <a:ext cx="8153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Только около 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российских кредитных организаций соответствуют данному требованию на сегодня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91000" y="3397788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194718"/>
            <a:ext cx="8153400" cy="161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Региональные банки по данному параметру не смогут участвовать в открытии и осбслуживании специальных счетов накопления фонда капитального ремонта.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Вопрос об обслуживании счетов региональных операторов не урегулирован.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890" y="5765670"/>
            <a:ext cx="9263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*Проект закона № 59728-6  «О внесении изменений в Жилищный кодекс Российской Федерации и отдельные  законодательные акты РФ».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2200" y="6435725"/>
            <a:ext cx="1884363" cy="279400"/>
          </a:xfrm>
        </p:spPr>
        <p:txBody>
          <a:bodyPr/>
          <a:lstStyle/>
          <a:p>
            <a:fld id="{018118D2-0F8D-4602-A0D7-B1F86CBE2AB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778"/>
            <a:ext cx="8229600" cy="914400"/>
          </a:xfrm>
        </p:spPr>
        <p:txBody>
          <a:bodyPr>
            <a:noAutofit/>
          </a:bodyPr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(1)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5" y="1794802"/>
            <a:ext cx="8153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Обязательные взносы собственников жилых помещений в фонды капитального ремонта многоквартирных домов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289" y="3416812"/>
            <a:ext cx="8153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Формируют денежные потоки, обеспечивающие возможность погашения кредитов, предоставленных на капитальный ремонт и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энергоэффективную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модернизацию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91000" y="2559566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2200" y="6435725"/>
            <a:ext cx="1884363" cy="279400"/>
          </a:xfrm>
        </p:spPr>
        <p:txBody>
          <a:bodyPr/>
          <a:lstStyle/>
          <a:p>
            <a:fld id="{018118D2-0F8D-4602-A0D7-B1F86CBE2AB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778"/>
            <a:ext cx="8229600" cy="914400"/>
          </a:xfrm>
        </p:spPr>
        <p:txBody>
          <a:bodyPr>
            <a:noAutofit/>
          </a:bodyPr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(2)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5" y="1794802"/>
            <a:ext cx="81534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Возмещение региональному оператору средств, израсходованных на оплату работ по капитальному ремонту общего имущества в многоквартирном доме, в сумме, превышающей размер средств, уплаченных собственниками помещений в виде взносов на капитальный ремонт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289" y="4309464"/>
            <a:ext cx="8153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Предоставляет возможность замены средств, накапливаемых региональным оператором, кредитными ресурсами банков, финансирующих недостающую для ремонта многоквартирного дома сумму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91000" y="3452218"/>
            <a:ext cx="685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32200" y="6435725"/>
            <a:ext cx="1884363" cy="279400"/>
          </a:xfrm>
        </p:spPr>
        <p:txBody>
          <a:bodyPr/>
          <a:lstStyle/>
          <a:p>
            <a:fld id="{018118D2-0F8D-4602-A0D7-B1F86CBE2AB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2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3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22167</TotalTime>
  <Words>841</Words>
  <Application>Microsoft Office PowerPoint</Application>
  <PresentationFormat>On-screen Show (4:3)</PresentationFormat>
  <Paragraphs>460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Основные элементы формирования нового механизма финансирования капитального ремонта многоквартирных домов</vt:lpstr>
      <vt:lpstr>Slide 3</vt:lpstr>
      <vt:lpstr>Slide 4</vt:lpstr>
      <vt:lpstr>Slide 5</vt:lpstr>
      <vt:lpstr>Slide 6</vt:lpstr>
      <vt:lpstr>Основной барьер для участия банков в системе финансирования капитальных ремонтов – требование к размеру капитала*</vt:lpstr>
      <vt:lpstr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(1)</vt:lpstr>
      <vt:lpstr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(2)</vt:lpstr>
      <vt:lpstr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(3)</vt:lpstr>
      <vt:lpstr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(4)</vt:lpstr>
      <vt:lpstr>Новые возможности для банков: потенциал для роста платежеспособного спроса на рынке кредитования капитальных ремонтов и энергоэффективной модернизации многоквартирных домов (5)</vt:lpstr>
      <vt:lpstr>Slide 13</vt:lpstr>
    </vt:vector>
  </TitlesOfParts>
  <Company>CVI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Gralla</dc:creator>
  <cp:lastModifiedBy>KLevitanskaya</cp:lastModifiedBy>
  <cp:revision>1035</cp:revision>
  <dcterms:created xsi:type="dcterms:W3CDTF">2007-03-26T18:34:25Z</dcterms:created>
  <dcterms:modified xsi:type="dcterms:W3CDTF">2012-11-22T05:33:11Z</dcterms:modified>
</cp:coreProperties>
</file>