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14"/>
  </p:notesMasterIdLst>
  <p:handoutMasterIdLst>
    <p:handoutMasterId r:id="rId15"/>
  </p:handoutMasterIdLst>
  <p:sldIdLst>
    <p:sldId id="1349" r:id="rId2"/>
    <p:sldId id="1403" r:id="rId3"/>
    <p:sldId id="1395" r:id="rId4"/>
    <p:sldId id="1404" r:id="rId5"/>
    <p:sldId id="1416" r:id="rId6"/>
    <p:sldId id="1410" r:id="rId7"/>
    <p:sldId id="1411" r:id="rId8"/>
    <p:sldId id="1412" r:id="rId9"/>
    <p:sldId id="1413" r:id="rId10"/>
    <p:sldId id="1414" r:id="rId11"/>
    <p:sldId id="1415" r:id="rId12"/>
    <p:sldId id="1417" r:id="rId13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7" userDrawn="1">
          <p15:clr>
            <a:srgbClr val="A4A3A4"/>
          </p15:clr>
        </p15:guide>
        <p15:guide id="2" orient="horz" pos="899">
          <p15:clr>
            <a:srgbClr val="A4A3A4"/>
          </p15:clr>
        </p15:guide>
        <p15:guide id="3" orient="horz" pos="3848">
          <p15:clr>
            <a:srgbClr val="A4A3A4"/>
          </p15:clr>
        </p15:guide>
        <p15:guide id="4" orient="horz" pos="346">
          <p15:clr>
            <a:srgbClr val="A4A3A4"/>
          </p15:clr>
        </p15:guide>
        <p15:guide id="5" orient="horz" pos="531">
          <p15:clr>
            <a:srgbClr val="A4A3A4"/>
          </p15:clr>
        </p15:guide>
        <p15:guide id="6" orient="horz" pos="1452">
          <p15:clr>
            <a:srgbClr val="A4A3A4"/>
          </p15:clr>
        </p15:guide>
        <p15:guide id="7" pos="180">
          <p15:clr>
            <a:srgbClr val="A4A3A4"/>
          </p15:clr>
        </p15:guide>
        <p15:guide id="8" pos="3674">
          <p15:clr>
            <a:srgbClr val="A4A3A4"/>
          </p15:clr>
        </p15:guide>
        <p15:guide id="9" pos="1283" userDrawn="1">
          <p15:clr>
            <a:srgbClr val="A4A3A4"/>
          </p15:clr>
        </p15:guide>
        <p15:guide id="10" pos="2200">
          <p15:clr>
            <a:srgbClr val="A4A3A4"/>
          </p15:clr>
        </p15:guide>
        <p15:guide id="11" pos="6069">
          <p15:clr>
            <a:srgbClr val="A4A3A4"/>
          </p15:clr>
        </p15:guide>
        <p15:guide id="12" pos="357">
          <p15:clr>
            <a:srgbClr val="A4A3A4"/>
          </p15:clr>
        </p15:guide>
        <p15:guide id="13" pos="7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Тарасов Вадим Александрович" initials="ТВА" lastIdx="5" clrIdx="1">
    <p:extLst>
      <p:ext uri="{19B8F6BF-5375-455C-9EA6-DF929625EA0E}">
        <p15:presenceInfo xmlns:p15="http://schemas.microsoft.com/office/powerpoint/2012/main" xmlns="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7E7"/>
    <a:srgbClr val="E7F5FE"/>
    <a:srgbClr val="FF0000"/>
    <a:srgbClr val="E11F1F"/>
    <a:srgbClr val="841212"/>
    <a:srgbClr val="00A1DE"/>
    <a:srgbClr val="575757"/>
    <a:srgbClr val="3C8A2E"/>
    <a:srgbClr val="DCDCD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87209" autoAdjust="0"/>
  </p:normalViewPr>
  <p:slideViewPr>
    <p:cSldViewPr snapToGrid="0" showGuides="1">
      <p:cViewPr varScale="1">
        <p:scale>
          <a:sx n="107" d="100"/>
          <a:sy n="107" d="100"/>
        </p:scale>
        <p:origin x="-1200" y="-96"/>
      </p:cViewPr>
      <p:guideLst>
        <p:guide orient="horz" pos="2387"/>
        <p:guide orient="horz" pos="899"/>
        <p:guide orient="horz" pos="3848"/>
        <p:guide orient="horz" pos="346"/>
        <p:guide orient="horz" pos="531"/>
        <p:guide orient="horz" pos="1452"/>
        <p:guide pos="180"/>
        <p:guide pos="3674"/>
        <p:guide pos="1283"/>
        <p:guide pos="2200"/>
        <p:guide pos="6069"/>
        <p:guide pos="357"/>
        <p:guide pos="7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2" tIns="31319" rIns="62632" bIns="31319" numCol="1" anchor="t" anchorCtr="0" compatLnSpc="1">
            <a:prstTxWarp prst="textNoShape">
              <a:avLst/>
            </a:prstTxWarp>
          </a:bodyPr>
          <a:lstStyle>
            <a:lvl1pPr defTabSz="626887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83" y="1"/>
            <a:ext cx="2945033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2" tIns="31319" rIns="62632" bIns="31319" numCol="1" anchor="t" anchorCtr="0" compatLnSpc="1">
            <a:prstTxWarp prst="textNoShape">
              <a:avLst/>
            </a:prstTxWarp>
          </a:bodyPr>
          <a:lstStyle>
            <a:lvl1pPr algn="r" defTabSz="626887">
              <a:defRPr sz="800"/>
            </a:lvl1pPr>
          </a:lstStyle>
          <a:p>
            <a:fld id="{42B58284-BD55-477D-829B-0D8B66B41141}" type="datetimeFigureOut">
              <a:rPr lang="en-US"/>
              <a:pPr/>
              <a:t>4/21/2016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5"/>
            <a:ext cx="294659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2" tIns="31319" rIns="62632" bIns="31319" numCol="1" anchor="b" anchorCtr="0" compatLnSpc="1">
            <a:prstTxWarp prst="textNoShape">
              <a:avLst/>
            </a:prstTxWarp>
          </a:bodyPr>
          <a:lstStyle>
            <a:lvl1pPr defTabSz="626887">
              <a:defRPr sz="800"/>
            </a:lvl1pPr>
          </a:lstStyle>
          <a:p>
            <a:r>
              <a:rPr lang="en-GB" smtClean="0"/>
              <a:t>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83" y="9428735"/>
            <a:ext cx="2945033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2" tIns="31319" rIns="62632" bIns="31319" numCol="1" anchor="b" anchorCtr="0" compatLnSpc="1">
            <a:prstTxWarp prst="textNoShape">
              <a:avLst/>
            </a:prstTxWarp>
          </a:bodyPr>
          <a:lstStyle>
            <a:lvl1pPr algn="r" defTabSz="626887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4" rIns="95491" bIns="47744" numCol="1" anchor="t" anchorCtr="0" compatLnSpc="1">
            <a:prstTxWarp prst="textNoShape">
              <a:avLst/>
            </a:prstTxWarp>
          </a:bodyPr>
          <a:lstStyle>
            <a:lvl1pPr defTabSz="626887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83" y="1"/>
            <a:ext cx="2945033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4" rIns="95491" bIns="47744" numCol="1" anchor="t" anchorCtr="0" compatLnSpc="1">
            <a:prstTxWarp prst="textNoShape">
              <a:avLst/>
            </a:prstTxWarp>
          </a:bodyPr>
          <a:lstStyle>
            <a:lvl1pPr algn="r" defTabSz="626887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4/21/2016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06" tIns="68809" rIns="137606" bIns="68809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9" y="4715163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4" rIns="95491" bIns="47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5"/>
            <a:ext cx="294659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4" rIns="95491" bIns="47744" numCol="1" anchor="b" anchorCtr="0" compatLnSpc="1">
            <a:prstTxWarp prst="textNoShape">
              <a:avLst/>
            </a:prstTxWarp>
          </a:bodyPr>
          <a:lstStyle>
            <a:lvl1pPr defTabSz="626887">
              <a:defRPr sz="1100">
                <a:latin typeface="Calibri" pitchFamily="34" charset="0"/>
              </a:defRPr>
            </a:lvl1pPr>
          </a:lstStyle>
          <a:p>
            <a:r>
              <a:rPr lang="en-GB" smtClean="0"/>
              <a:t>1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83" y="9428735"/>
            <a:ext cx="2945033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4" rIns="95491" bIns="47744" numCol="1" anchor="b" anchorCtr="0" compatLnSpc="1">
            <a:prstTxWarp prst="textNoShape">
              <a:avLst/>
            </a:prstTxWarp>
          </a:bodyPr>
          <a:lstStyle>
            <a:lvl1pPr algn="r" defTabSz="626887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-2679" y="2053136"/>
            <a:ext cx="9908679" cy="3560932"/>
            <a:chOff x="-2678" y="915566"/>
            <a:chExt cx="9144000" cy="3286125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-2678" y="1058441"/>
              <a:ext cx="9144000" cy="30003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 userDrawn="1"/>
          </p:nvSpPr>
          <p:spPr>
            <a:xfrm>
              <a:off x="1997572" y="4058816"/>
              <a:ext cx="5143500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 userDrawn="1"/>
          </p:nvSpPr>
          <p:spPr>
            <a:xfrm>
              <a:off x="1997572" y="915566"/>
              <a:ext cx="5143500" cy="142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021556" y="2979076"/>
            <a:ext cx="7862888" cy="170905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24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0" lvl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97" y="82064"/>
            <a:ext cx="5162718" cy="12906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9329677" y="6554102"/>
            <a:ext cx="304861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859536" rtl="0" eaLnBrk="1" fontAlgn="base" latinLnBrk="0" hangingPunct="1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59536" rtl="0" eaLnBrk="1" fontAlgn="base" latinLnBrk="0" hangingPunct="1">
                <a:lnSpc>
                  <a:spcPts val="1128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771651" y="83875"/>
            <a:ext cx="7862888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36000" rIns="0" bIns="36000" rtlCol="0" anchor="ctr">
            <a:noAutofit/>
          </a:bodyPr>
          <a:lstStyle>
            <a:lvl1pPr>
              <a:lnSpc>
                <a:spcPts val="2000"/>
              </a:lnSpc>
              <a:spcAft>
                <a:spcPts val="300"/>
              </a:spcAft>
              <a:defRPr lang="en-US" sz="20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91440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6226" y="909638"/>
            <a:ext cx="9358312" cy="57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191008" indent="0">
              <a:buNone/>
              <a:defRPr>
                <a:solidFill>
                  <a:schemeClr val="tx1"/>
                </a:solidFill>
              </a:defRPr>
            </a:lvl3pPr>
            <a:lvl4pPr marL="374555" indent="0">
              <a:buNone/>
              <a:defRPr>
                <a:solidFill>
                  <a:schemeClr val="tx1"/>
                </a:solidFill>
              </a:defRPr>
            </a:lvl4pPr>
            <a:lvl5pPr marL="565562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76226" y="101197"/>
            <a:ext cx="1449288" cy="665020"/>
          </a:xfrm>
          <a:prstGeom prst="rect">
            <a:avLst/>
          </a:prstGeom>
          <a:solidFill>
            <a:srgbClr val="E7F5FE"/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>
            <a:defPPr>
              <a:defRPr lang="ru-RU"/>
            </a:defPPr>
            <a:lvl1pPr algn="ctr">
              <a:defRPr sz="14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АО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«КОРПОРАЦИЯ «МСП»</a:t>
            </a:r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771650" y="641527"/>
            <a:ext cx="7862888" cy="1246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2pPr>
      <a:lvl3pPr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3pPr>
      <a:lvl4pPr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4pPr>
      <a:lvl5pPr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5pPr>
      <a:lvl6pPr marL="429768"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6pPr>
      <a:lvl7pPr marL="859536"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7pPr>
      <a:lvl8pPr marL="1289304"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8pPr>
      <a:lvl9pPr marL="1719072" algn="l" defTabSz="958025" rtl="0" fontAlgn="base">
        <a:lnSpc>
          <a:spcPts val="3196"/>
        </a:lnSpc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Arial" pitchFamily="34" charset="0"/>
        </a:defRPr>
      </a:lvl9pPr>
    </p:titleStyle>
    <p:bodyStyle>
      <a:lvl1pPr marL="359633" indent="-359633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191008" indent="-191008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•"/>
        <a:defRPr sz="1000">
          <a:solidFill>
            <a:schemeClr val="tx1"/>
          </a:solidFill>
          <a:latin typeface="+mn-lt"/>
        </a:defRPr>
      </a:lvl2pPr>
      <a:lvl3pPr marL="374555" indent="-183547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‒"/>
        <a:defRPr sz="1000">
          <a:solidFill>
            <a:schemeClr val="tx1"/>
          </a:solidFill>
          <a:latin typeface="+mn-lt"/>
        </a:defRPr>
      </a:lvl3pPr>
      <a:lvl4pPr marL="565563" indent="-191008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•"/>
        <a:defRPr sz="900">
          <a:solidFill>
            <a:schemeClr val="tx1"/>
          </a:solidFill>
          <a:latin typeface="+mn-lt"/>
        </a:defRPr>
      </a:lvl4pPr>
      <a:lvl5pPr marL="746125" indent="-180563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‒"/>
        <a:defRPr sz="900">
          <a:solidFill>
            <a:schemeClr val="tx1"/>
          </a:solidFill>
          <a:latin typeface="+mn-lt"/>
        </a:defRPr>
      </a:lvl5pPr>
      <a:lvl6pPr marL="1175893" indent="-180563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‒"/>
        <a:defRPr sz="900">
          <a:solidFill>
            <a:schemeClr val="tx1"/>
          </a:solidFill>
          <a:latin typeface="+mn-lt"/>
        </a:defRPr>
      </a:lvl6pPr>
      <a:lvl7pPr marL="1605661" indent="-180563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‒"/>
        <a:defRPr sz="900">
          <a:solidFill>
            <a:schemeClr val="tx1"/>
          </a:solidFill>
          <a:latin typeface="+mn-lt"/>
        </a:defRPr>
      </a:lvl7pPr>
      <a:lvl8pPr marL="2035429" indent="-180563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‒"/>
        <a:defRPr sz="900">
          <a:solidFill>
            <a:schemeClr val="tx1"/>
          </a:solidFill>
          <a:latin typeface="+mn-lt"/>
        </a:defRPr>
      </a:lvl8pPr>
      <a:lvl9pPr marL="2465197" indent="-180563" algn="l" defTabSz="958025" rtl="0" fontAlgn="base">
        <a:spcBef>
          <a:spcPct val="0"/>
        </a:spcBef>
        <a:spcAft>
          <a:spcPts val="282"/>
        </a:spcAft>
        <a:buFont typeface="Arial" pitchFamily="34" charset="0"/>
        <a:buChar char="‒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68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304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72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608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376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144" algn="l" defTabSz="8595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53" y="2620666"/>
            <a:ext cx="9514095" cy="2752445"/>
          </a:xfrm>
        </p:spPr>
        <p:txBody>
          <a:bodyPr anchor="ctr"/>
          <a:lstStyle/>
          <a:p>
            <a:pPr>
              <a:spcBef>
                <a:spcPts val="1200"/>
              </a:spcBef>
            </a:pPr>
            <a:r>
              <a:rPr lang="ru-RU" sz="2800" dirty="0" smtClean="0"/>
              <a:t>Технологические требования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предоставления независимых гарантий,</a:t>
            </a:r>
            <a:br>
              <a:rPr lang="ru-RU" sz="2800" dirty="0"/>
            </a:br>
            <a:r>
              <a:rPr lang="ru-RU" sz="2800" dirty="0"/>
              <a:t>банковских гарантий и поручительств</a:t>
            </a:r>
            <a:br>
              <a:rPr lang="ru-RU" sz="2800" dirty="0"/>
            </a:br>
            <a:r>
              <a:rPr lang="ru-RU" sz="2800" dirty="0"/>
              <a:t> в рамках Национальной гарантийной системы (НГС)</a:t>
            </a:r>
            <a:br>
              <a:rPr lang="ru-RU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b="0" i="1" dirty="0" smtClean="0"/>
              <a:t/>
            </a:r>
            <a:br>
              <a:rPr lang="ru-RU" sz="2800" b="0" i="1" dirty="0" smtClean="0"/>
            </a:br>
            <a:r>
              <a:rPr lang="ru-RU" sz="2000" b="0" dirty="0" smtClean="0"/>
              <a:t>Апрель 2016</a:t>
            </a:r>
            <a:endParaRPr lang="ru-RU" sz="2000" b="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875" y="54974"/>
            <a:ext cx="3169106" cy="126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842963"/>
            <a:ext cx="9348789" cy="36472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1.4.1. Порядок </a:t>
            </a:r>
            <a:r>
              <a:rPr lang="ru-RU" sz="1600" dirty="0"/>
              <a:t>взаимодействия участников НГС в рамках приема и обработки </a:t>
            </a:r>
            <a:r>
              <a:rPr lang="ru-RU" sz="1600" dirty="0" smtClean="0"/>
              <a:t>заявок </a:t>
            </a:r>
            <a:br>
              <a:rPr lang="ru-RU" sz="1600" dirty="0" smtClean="0"/>
            </a:br>
            <a:r>
              <a:rPr lang="ru-RU" sz="1600" b="0" dirty="0" smtClean="0"/>
              <a:t>Сегмент «Средний» </a:t>
            </a:r>
            <a:r>
              <a:rPr lang="en-US" sz="1600" b="0" dirty="0" smtClean="0"/>
              <a:t>| </a:t>
            </a:r>
            <a:r>
              <a:rPr lang="ru-RU" sz="1600" b="0" dirty="0" smtClean="0"/>
              <a:t>Обработка заявки в рамках оферты. Часть 1/2</a:t>
            </a:r>
            <a:endParaRPr lang="ru-RU" sz="1600" b="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10032" y="6524830"/>
            <a:ext cx="180296" cy="1875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1.4.2. Порядок </a:t>
            </a:r>
            <a:r>
              <a:rPr lang="ru-RU" sz="1600" dirty="0"/>
              <a:t>взаимодействия участников НГС в рамках приема и обработки </a:t>
            </a:r>
            <a:r>
              <a:rPr lang="ru-RU" sz="1600" dirty="0" smtClean="0"/>
              <a:t>заявок </a:t>
            </a:r>
            <a:br>
              <a:rPr lang="ru-RU" sz="1600" dirty="0" smtClean="0"/>
            </a:br>
            <a:r>
              <a:rPr lang="ru-RU" sz="1600" b="0" dirty="0" smtClean="0"/>
              <a:t>Сегмент «Средний» </a:t>
            </a:r>
            <a:r>
              <a:rPr lang="en-US" sz="1600" b="0" dirty="0" smtClean="0"/>
              <a:t>|</a:t>
            </a:r>
            <a:r>
              <a:rPr lang="ru-RU" sz="1600" b="0" dirty="0" smtClean="0"/>
              <a:t> Обработка заявки в рамках оферты. Часть 2/2</a:t>
            </a:r>
            <a:endParaRPr lang="ru-RU" sz="16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842963"/>
            <a:ext cx="8172450" cy="553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Матрица </a:t>
            </a:r>
            <a:r>
              <a:rPr lang="ru-RU" dirty="0"/>
              <a:t>подбора гарантийных продуктов </a:t>
            </a:r>
            <a:r>
              <a:rPr lang="ru-RU" dirty="0" smtClean="0"/>
              <a:t>Корпорации </a:t>
            </a:r>
            <a:r>
              <a:rPr lang="ru-RU" dirty="0"/>
              <a:t>и </a:t>
            </a:r>
            <a:r>
              <a:rPr lang="ru-RU" dirty="0" smtClean="0"/>
              <a:t>МСП Банка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76226" y="905542"/>
          <a:ext cx="9358311" cy="5594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xmlns="" val="28151106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38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5">
                <a:tc>
                  <a:txBody>
                    <a:bodyPr/>
                    <a:lstStyle/>
                    <a:p>
                      <a:pPr algn="l"/>
                      <a:endParaRPr lang="ru-RU" sz="700" dirty="0">
                        <a:latin typeface="+mj-lt"/>
                      </a:endParaRPr>
                    </a:p>
                  </a:txBody>
                  <a:tcPr marL="98933" marR="98933" marT="49466" marB="49466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Цели кредита, связанные с развитием неторговой деятельности</a:t>
                      </a:r>
                      <a:endParaRPr lang="ru-RU" sz="7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8933" marR="98933" marT="49466" marB="49466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Цели кредита,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связанные с развитием торговой деятельности</a:t>
                      </a:r>
                      <a:endParaRPr lang="ru-RU" sz="7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8933" marR="98933" marT="49466" marB="49466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445">
                <a:tc>
                  <a:txBody>
                    <a:bodyPr/>
                    <a:lstStyle/>
                    <a:p>
                      <a:pPr algn="l"/>
                      <a:endParaRPr lang="ru-RU" sz="700" dirty="0">
                        <a:latin typeface="+mj-lt"/>
                      </a:endParaRPr>
                    </a:p>
                  </a:txBody>
                  <a:tcPr marL="98933" marR="98933" marT="49466" marB="49466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Гарантийное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обеспечение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д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 50% (вкл.)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Гарантийное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обеспечение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от 50% д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 70% (вкл.)</a:t>
                      </a:r>
                    </a:p>
                  </a:txBody>
                  <a:tcPr marL="98933" marR="98933" marT="49466" marB="4946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Гарантийное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обеспечение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д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 50% (вкл.)</a:t>
                      </a:r>
                      <a:endParaRPr lang="ru-RU" sz="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Гарантийное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обеспечение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от 50% д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 70% (вкл.)</a:t>
                      </a:r>
                    </a:p>
                  </a:txBody>
                  <a:tcPr marL="98933" marR="98933" marT="49466" marB="49466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1259">
                <a:tc>
                  <a:txBody>
                    <a:bodyPr/>
                    <a:lstStyle/>
                    <a:p>
                      <a:pPr marL="628650" lvl="0" indent="0" algn="l"/>
                      <a:r>
                        <a:rPr lang="ru-RU" sz="800" b="1" dirty="0" smtClean="0">
                          <a:latin typeface="+mj-lt"/>
                          <a:cs typeface="Arial" panose="020B0604020202020204" pitchFamily="34" charset="0"/>
                        </a:rPr>
                        <a:t>Инвестиции</a:t>
                      </a:r>
                    </a:p>
                    <a:p>
                      <a:pPr marL="628650" lvl="0" indent="0" algn="l">
                        <a:spcBef>
                          <a:spcPts val="300"/>
                        </a:spcBef>
                      </a:pPr>
                      <a:r>
                        <a:rPr lang="ru-RU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Приобретение, создание, модернизация основных средств, реконструкция или ремонт, а также инновационные цели</a:t>
                      </a:r>
                      <a:endParaRPr lang="ru-RU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98933" marR="98933" marT="49466" marB="49466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Прямая гарантия для инвестиций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arenR"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7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8933" marR="98933" marT="49466" marB="49466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инвестиций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667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Наличие</a:t>
                      </a: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в структуре обеспечения поручительства РГО</a:t>
                      </a:r>
                      <a:endParaRPr lang="ru-RU" sz="700" b="0" dirty="0" smtClean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инвестиций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667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Наличие</a:t>
                      </a: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в структуре обеспечения поручительства РГО, при этом независимая гарантия Корпорации/ банковская гарантия МСП Банка должна обеспечивать не более 50% от суммы обязательств</a:t>
                      </a:r>
                      <a:endParaRPr lang="ru-RU" sz="700" b="0" dirty="0" smtClean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0949">
                <a:tc>
                  <a:txBody>
                    <a:bodyPr/>
                    <a:lstStyle/>
                    <a:p>
                      <a:pPr marL="628650" lvl="0" indent="0" algn="l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</a:p>
                    <a:p>
                      <a:pPr marL="628650" lvl="0" indent="0" algn="l" defTabSz="859536" rtl="0" eaLnBrk="1" latinLnBrk="0" hangingPunct="1">
                        <a:spcBef>
                          <a:spcPts val="300"/>
                        </a:spcBef>
                      </a:pPr>
                      <a:r>
                        <a:rPr lang="ru-RU" sz="7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Приобретение товаров и сырья, оборотных средств, финансирование некапитальных (операционных) затрат, расчетов с поставщиками и подрядчиками, финансирование затрат на проведение сезонно-полевых работ и т.д.</a:t>
                      </a:r>
                      <a:endParaRPr lang="ru-RU" sz="7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933" marR="98933" marT="49466" marB="4946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Прямая гарантия для обеспечения кредитов на пополнение оборотных средств</a:t>
                      </a:r>
                    </a:p>
                  </a:txBody>
                  <a:tcPr marL="98933" marR="98933" marT="49466" marB="49466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кредитов на пополнение оборотных средств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667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Наличие</a:t>
                      </a: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в структуре обеспечения поручительства РГО</a:t>
                      </a:r>
                      <a:endParaRPr lang="ru-RU" sz="700" b="0" dirty="0" smtClean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кредитов на пополнение оборотных средств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667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Кредитные</a:t>
                      </a:r>
                      <a:r>
                        <a:rPr lang="ru-RU" sz="700" b="0" kern="1200" baseline="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 средства должны направляться исключительно на приобретение товаров у конечных производителей-субъектов МСП для последующей перепродажи</a:t>
                      </a:r>
                      <a:endParaRPr lang="ru-RU" sz="700" b="0" dirty="0" smtClean="0">
                        <a:solidFill>
                          <a:srgbClr val="0070C0"/>
                        </a:solidFill>
                        <a:latin typeface="+mj-lt"/>
                      </a:endParaRPr>
                    </a:p>
                    <a:p>
                      <a:pPr algn="l"/>
                      <a:endParaRPr lang="ru-RU" sz="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кредитов на пополнение оборотных средств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667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Наличие</a:t>
                      </a: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в структуре обеспечения поручительства РГО, при этом:</a:t>
                      </a:r>
                    </a:p>
                    <a:p>
                      <a:pPr marL="3587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гарантия и поручительство РГО совместно могут обеспечивать не более 70% от суммы обязательств в случае, если кредитные средства направляются исключительно на приобретение товаров у конечных производителей-субъектов МСП для последующей перепродажи</a:t>
                      </a:r>
                    </a:p>
                    <a:p>
                      <a:pPr marL="3587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независимая гарантия Корпорации/ банковская гарантия МСП Банка должна обеспечивать не более 50% от суммы обязательств в случае, если кредитные средства направляются на развитие прочих видов торговой деятельности</a:t>
                      </a:r>
                      <a:endParaRPr lang="ru-RU" sz="700" b="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605">
                <a:tc>
                  <a:txBody>
                    <a:bodyPr/>
                    <a:lstStyle/>
                    <a:p>
                      <a:pPr marL="6286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Исполнение государственных и муниципальных контрактов</a:t>
                      </a:r>
                    </a:p>
                    <a:p>
                      <a:pPr marL="628650" marR="0" lvl="0" indent="0" algn="l" defTabSz="85953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Строительство, изготовление, поставка товаров, оборудования и оказание услуг</a:t>
                      </a:r>
                      <a:endParaRPr lang="ru-RU" sz="7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933" marR="98933" marT="49466" marB="4946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Прямая гарантия для обеспечения гарантии исполнения контракта</a:t>
                      </a:r>
                    </a:p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Прямая гарантия для обеспечения кредитов на исполнение контрактов</a:t>
                      </a:r>
                    </a:p>
                    <a:p>
                      <a:pPr marL="0" lvl="1" indent="0" algn="l" defTabSz="355600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endParaRPr lang="ru-RU" sz="7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1" indent="0" algn="just" defTabSz="355600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endParaRPr lang="ru-RU" sz="7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гарантии исполнения контракта</a:t>
                      </a:r>
                    </a:p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кредитов на исполнение контрактов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667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Наличие в структуре обеспечения поручительства РГО, при этом независимая гарантия Корпорации/ банковская гарантия МСП Банка должна обеспечивать не более 50% от суммы обязательств</a:t>
                      </a: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8933" marR="98933" marT="49466" marB="4946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9133">
                <a:tc>
                  <a:txBody>
                    <a:bodyPr/>
                    <a:lstStyle/>
                    <a:p>
                      <a:pPr marL="6286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j-lt"/>
                          <a:cs typeface="Arial" panose="020B0604020202020204" pitchFamily="34" charset="0"/>
                        </a:rPr>
                        <a:t>Рефинансирование/ реструктуризация действующего кредита</a:t>
                      </a:r>
                    </a:p>
                    <a:p>
                      <a:pPr marL="628650" marR="0" lvl="0" indent="0" algn="l" defTabSz="859536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Увеличение срока погашения ранее выданного кредита и прочие изменения существенных условий кредитного договора</a:t>
                      </a:r>
                      <a:endParaRPr lang="ru-RU" sz="7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933" marR="98933" marT="49466" marB="49466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Прямая гарантия для рефинансируемых кредитов</a:t>
                      </a:r>
                    </a:p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Прямая гарантия для обеспечения </a:t>
                      </a:r>
                      <a:r>
                        <a:rPr lang="ru-RU" sz="7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реструктурируемых</a:t>
                      </a: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кредитов</a:t>
                      </a:r>
                    </a:p>
                  </a:txBody>
                  <a:tcPr marL="98933" marR="98933" marT="49466" marB="49466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рефинансируемых кредитов</a:t>
                      </a:r>
                    </a:p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</a:t>
                      </a:r>
                      <a:r>
                        <a:rPr lang="ru-RU" sz="7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реструктурируемых</a:t>
                      </a: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кредитов</a:t>
                      </a:r>
                    </a:p>
                    <a:p>
                      <a:pPr marL="0" marR="0" lvl="1" indent="0" algn="l" defTabSz="355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66700" marR="0" lvl="1" indent="0" algn="l" defTabSz="355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Наличие</a:t>
                      </a: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в структуре обеспечения поручительства РГО</a:t>
                      </a:r>
                      <a:endParaRPr lang="ru-RU" sz="700" b="0" dirty="0" smtClean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92075" marR="0" lvl="1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рефинансируемых кредитов</a:t>
                      </a:r>
                    </a:p>
                    <a:p>
                      <a:pPr marL="88900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Прямая гарантия для обеспечения </a:t>
                      </a:r>
                      <a:r>
                        <a:rPr lang="ru-RU" sz="7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реструктурируемых</a:t>
                      </a:r>
                      <a:r>
                        <a:rPr lang="ru-RU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кредитов</a:t>
                      </a:r>
                    </a:p>
                    <a:p>
                      <a:pPr marL="0" marR="0" lvl="1" indent="0" algn="l" defTabSz="355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66700" marR="0" lvl="1" indent="0" algn="l" defTabSz="355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Наличие</a:t>
                      </a:r>
                      <a:r>
                        <a:rPr lang="ru-RU" sz="700" b="0" baseline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 в структуре обеспечения поручительства РГО, при этом независимая гарантия Корпорации/ банковская гарантия МСП Банка должна обеспечивать не более 50% от суммы обязательств</a:t>
                      </a:r>
                      <a:endParaRPr lang="ru-RU" sz="700" b="0" dirty="0" smtClean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355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8933" marR="98933" marT="49466" marB="4946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005490" y="3004360"/>
            <a:ext cx="228609" cy="197077"/>
            <a:chOff x="200025" y="5810250"/>
            <a:chExt cx="475107" cy="409575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8917674" y="6218085"/>
            <a:ext cx="71686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Требование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005490" y="1980379"/>
            <a:ext cx="228609" cy="197077"/>
            <a:chOff x="200025" y="5810250"/>
            <a:chExt cx="475107" cy="409575"/>
          </a:xfrm>
        </p:grpSpPr>
        <p:sp>
          <p:nvSpPr>
            <p:cNvPr id="17" name="Равнобедренный треугольник 16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468530" y="1893269"/>
            <a:ext cx="228609" cy="197077"/>
            <a:chOff x="200025" y="5810250"/>
            <a:chExt cx="475107" cy="409575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468530" y="2993915"/>
            <a:ext cx="228609" cy="197077"/>
            <a:chOff x="200025" y="5810250"/>
            <a:chExt cx="475107" cy="409575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960145" y="2723575"/>
            <a:ext cx="228609" cy="197077"/>
            <a:chOff x="200025" y="5810250"/>
            <a:chExt cx="475107" cy="409575"/>
          </a:xfrm>
        </p:grpSpPr>
        <p:sp>
          <p:nvSpPr>
            <p:cNvPr id="26" name="Равнобедренный треугольник 25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468530" y="4702870"/>
            <a:ext cx="228609" cy="197077"/>
            <a:chOff x="200025" y="5810250"/>
            <a:chExt cx="475107" cy="409575"/>
          </a:xfrm>
        </p:grpSpPr>
        <p:sp>
          <p:nvSpPr>
            <p:cNvPr id="29" name="Равнобедренный треугольник 28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468530" y="5624760"/>
            <a:ext cx="228609" cy="197077"/>
            <a:chOff x="200025" y="5810250"/>
            <a:chExt cx="475107" cy="409575"/>
          </a:xfrm>
        </p:grpSpPr>
        <p:sp>
          <p:nvSpPr>
            <p:cNvPr id="32" name="Равнобедренный треугольник 31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92604" y="5834002"/>
              <a:ext cx="89951" cy="38378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005490" y="6165265"/>
            <a:ext cx="228609" cy="197077"/>
            <a:chOff x="200025" y="5810250"/>
            <a:chExt cx="475107" cy="409575"/>
          </a:xfrm>
        </p:grpSpPr>
        <p:sp>
          <p:nvSpPr>
            <p:cNvPr id="35" name="Равнобедренный треугольник 34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741689" y="6192488"/>
            <a:ext cx="228609" cy="197077"/>
            <a:chOff x="200025" y="5810250"/>
            <a:chExt cx="475107" cy="409575"/>
          </a:xfrm>
        </p:grpSpPr>
        <p:sp>
          <p:nvSpPr>
            <p:cNvPr id="38" name="Равнобедренный треугольник 37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A1D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92604" y="5834002"/>
              <a:ext cx="89951" cy="38378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  <a:ea typeface="+mn-ea"/>
                  <a:cs typeface="Aparajita" panose="020B0604020202020204" pitchFamily="34" charset="0"/>
                </a:rPr>
                <a:t>!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parajita" panose="020B0604020202020204" pitchFamily="34" charset="0"/>
              </a:endParaRPr>
            </a:p>
          </p:txBody>
        </p:sp>
      </p:grpSp>
      <p:sp>
        <p:nvSpPr>
          <p:cNvPr id="40" name="Скругленный прямоугольник 39"/>
          <p:cNvSpPr/>
          <p:nvPr/>
        </p:nvSpPr>
        <p:spPr>
          <a:xfrm>
            <a:off x="8692475" y="6153150"/>
            <a:ext cx="898525" cy="274515"/>
          </a:xfrm>
          <a:prstGeom prst="roundRect">
            <a:avLst>
              <a:gd name="adj" fmla="val 972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73706" y="4444954"/>
            <a:ext cx="543855" cy="460804"/>
            <a:chOff x="469426" y="3429434"/>
            <a:chExt cx="723871" cy="613329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69426" y="3429434"/>
              <a:ext cx="723871" cy="2234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ГОСЗАКАЗ</a:t>
              </a:r>
              <a:endParaRPr kumimoji="0" lang="ru-RU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Freeform 9"/>
            <p:cNvSpPr>
              <a:spLocks noEditPoints="1"/>
            </p:cNvSpPr>
            <p:nvPr/>
          </p:nvSpPr>
          <p:spPr bwMode="auto">
            <a:xfrm>
              <a:off x="577699" y="3634594"/>
              <a:ext cx="506770" cy="408169"/>
            </a:xfrm>
            <a:custGeom>
              <a:avLst/>
              <a:gdLst>
                <a:gd name="T0" fmla="*/ 308 w 445"/>
                <a:gd name="T1" fmla="*/ 41 h 358"/>
                <a:gd name="T2" fmla="*/ 288 w 445"/>
                <a:gd name="T3" fmla="*/ 12 h 358"/>
                <a:gd name="T4" fmla="*/ 183 w 445"/>
                <a:gd name="T5" fmla="*/ 31 h 358"/>
                <a:gd name="T6" fmla="*/ 89 w 445"/>
                <a:gd name="T7" fmla="*/ 49 h 358"/>
                <a:gd name="T8" fmla="*/ 34 w 445"/>
                <a:gd name="T9" fmla="*/ 158 h 358"/>
                <a:gd name="T10" fmla="*/ 223 w 445"/>
                <a:gd name="T11" fmla="*/ 355 h 358"/>
                <a:gd name="T12" fmla="*/ 239 w 445"/>
                <a:gd name="T13" fmla="*/ 354 h 358"/>
                <a:gd name="T14" fmla="*/ 68 w 445"/>
                <a:gd name="T15" fmla="*/ 193 h 358"/>
                <a:gd name="T16" fmla="*/ 72 w 445"/>
                <a:gd name="T17" fmla="*/ 102 h 358"/>
                <a:gd name="T18" fmla="*/ 175 w 445"/>
                <a:gd name="T19" fmla="*/ 53 h 358"/>
                <a:gd name="T20" fmla="*/ 252 w 445"/>
                <a:gd name="T21" fmla="*/ 35 h 358"/>
                <a:gd name="T22" fmla="*/ 271 w 445"/>
                <a:gd name="T23" fmla="*/ 48 h 358"/>
                <a:gd name="T24" fmla="*/ 227 w 445"/>
                <a:gd name="T25" fmla="*/ 72 h 358"/>
                <a:gd name="T26" fmla="*/ 159 w 445"/>
                <a:gd name="T27" fmla="*/ 95 h 358"/>
                <a:gd name="T28" fmla="*/ 131 w 445"/>
                <a:gd name="T29" fmla="*/ 144 h 358"/>
                <a:gd name="T30" fmla="*/ 234 w 445"/>
                <a:gd name="T31" fmla="*/ 153 h 358"/>
                <a:gd name="T32" fmla="*/ 357 w 445"/>
                <a:gd name="T33" fmla="*/ 256 h 358"/>
                <a:gd name="T34" fmla="*/ 364 w 445"/>
                <a:gd name="T35" fmla="*/ 237 h 358"/>
                <a:gd name="T36" fmla="*/ 220 w 445"/>
                <a:gd name="T37" fmla="*/ 132 h 358"/>
                <a:gd name="T38" fmla="*/ 143 w 445"/>
                <a:gd name="T39" fmla="*/ 121 h 358"/>
                <a:gd name="T40" fmla="*/ 230 w 445"/>
                <a:gd name="T41" fmla="*/ 96 h 358"/>
                <a:gd name="T42" fmla="*/ 305 w 445"/>
                <a:gd name="T43" fmla="*/ 63 h 358"/>
                <a:gd name="T44" fmla="*/ 390 w 445"/>
                <a:gd name="T45" fmla="*/ 111 h 358"/>
                <a:gd name="T46" fmla="*/ 360 w 445"/>
                <a:gd name="T47" fmla="*/ 205 h 358"/>
                <a:gd name="T48" fmla="*/ 378 w 445"/>
                <a:gd name="T49" fmla="*/ 217 h 358"/>
                <a:gd name="T50" fmla="*/ 407 w 445"/>
                <a:gd name="T51" fmla="*/ 97 h 358"/>
                <a:gd name="T52" fmla="*/ 85 w 445"/>
                <a:gd name="T53" fmla="*/ 40 h 358"/>
                <a:gd name="T54" fmla="*/ 73 w 445"/>
                <a:gd name="T55" fmla="*/ 21 h 358"/>
                <a:gd name="T56" fmla="*/ 13 w 445"/>
                <a:gd name="T57" fmla="*/ 160 h 358"/>
                <a:gd name="T58" fmla="*/ 24 w 445"/>
                <a:gd name="T59" fmla="*/ 149 h 358"/>
                <a:gd name="T60" fmla="*/ 443 w 445"/>
                <a:gd name="T61" fmla="*/ 95 h 358"/>
                <a:gd name="T62" fmla="*/ 314 w 445"/>
                <a:gd name="T63" fmla="*/ 16 h 358"/>
                <a:gd name="T64" fmla="*/ 422 w 445"/>
                <a:gd name="T65" fmla="*/ 102 h 358"/>
                <a:gd name="T66" fmla="*/ 436 w 445"/>
                <a:gd name="T67" fmla="*/ 109 h 358"/>
                <a:gd name="T68" fmla="*/ 249 w 445"/>
                <a:gd name="T69" fmla="*/ 188 h 358"/>
                <a:gd name="T70" fmla="*/ 234 w 445"/>
                <a:gd name="T71" fmla="*/ 205 h 358"/>
                <a:gd name="T72" fmla="*/ 336 w 445"/>
                <a:gd name="T73" fmla="*/ 292 h 358"/>
                <a:gd name="T74" fmla="*/ 344 w 445"/>
                <a:gd name="T75" fmla="*/ 272 h 358"/>
                <a:gd name="T76" fmla="*/ 217 w 445"/>
                <a:gd name="T77" fmla="*/ 214 h 358"/>
                <a:gd name="T78" fmla="*/ 202 w 445"/>
                <a:gd name="T79" fmla="*/ 231 h 358"/>
                <a:gd name="T80" fmla="*/ 308 w 445"/>
                <a:gd name="T81" fmla="*/ 318 h 358"/>
                <a:gd name="T82" fmla="*/ 315 w 445"/>
                <a:gd name="T83" fmla="*/ 299 h 358"/>
                <a:gd name="T84" fmla="*/ 180 w 445"/>
                <a:gd name="T85" fmla="*/ 237 h 358"/>
                <a:gd name="T86" fmla="*/ 166 w 445"/>
                <a:gd name="T87" fmla="*/ 254 h 358"/>
                <a:gd name="T88" fmla="*/ 273 w 445"/>
                <a:gd name="T89" fmla="*/ 340 h 358"/>
                <a:gd name="T90" fmla="*/ 280 w 445"/>
                <a:gd name="T91" fmla="*/ 32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5" h="358">
                  <a:moveTo>
                    <a:pt x="361" y="57"/>
                  </a:moveTo>
                  <a:cubicBezTo>
                    <a:pt x="341" y="47"/>
                    <a:pt x="310" y="41"/>
                    <a:pt x="308" y="41"/>
                  </a:cubicBezTo>
                  <a:cubicBezTo>
                    <a:pt x="304" y="41"/>
                    <a:pt x="300" y="41"/>
                    <a:pt x="296" y="41"/>
                  </a:cubicBezTo>
                  <a:cubicBezTo>
                    <a:pt x="297" y="31"/>
                    <a:pt x="294" y="20"/>
                    <a:pt x="288" y="12"/>
                  </a:cubicBezTo>
                  <a:cubicBezTo>
                    <a:pt x="280" y="0"/>
                    <a:pt x="265" y="6"/>
                    <a:pt x="244" y="14"/>
                  </a:cubicBezTo>
                  <a:cubicBezTo>
                    <a:pt x="226" y="21"/>
                    <a:pt x="204" y="29"/>
                    <a:pt x="183" y="31"/>
                  </a:cubicBezTo>
                  <a:cubicBezTo>
                    <a:pt x="181" y="31"/>
                    <a:pt x="178" y="31"/>
                    <a:pt x="174" y="31"/>
                  </a:cubicBezTo>
                  <a:cubicBezTo>
                    <a:pt x="139" y="33"/>
                    <a:pt x="105" y="35"/>
                    <a:pt x="89" y="49"/>
                  </a:cubicBezTo>
                  <a:cubicBezTo>
                    <a:pt x="88" y="50"/>
                    <a:pt x="65" y="71"/>
                    <a:pt x="53" y="91"/>
                  </a:cubicBezTo>
                  <a:cubicBezTo>
                    <a:pt x="42" y="110"/>
                    <a:pt x="36" y="138"/>
                    <a:pt x="34" y="158"/>
                  </a:cubicBezTo>
                  <a:cubicBezTo>
                    <a:pt x="32" y="177"/>
                    <a:pt x="39" y="196"/>
                    <a:pt x="54" y="209"/>
                  </a:cubicBezTo>
                  <a:cubicBezTo>
                    <a:pt x="223" y="355"/>
                    <a:pt x="223" y="355"/>
                    <a:pt x="223" y="355"/>
                  </a:cubicBezTo>
                  <a:cubicBezTo>
                    <a:pt x="225" y="357"/>
                    <a:pt x="228" y="358"/>
                    <a:pt x="230" y="358"/>
                  </a:cubicBezTo>
                  <a:cubicBezTo>
                    <a:pt x="234" y="358"/>
                    <a:pt x="237" y="356"/>
                    <a:pt x="239" y="354"/>
                  </a:cubicBezTo>
                  <a:cubicBezTo>
                    <a:pt x="243" y="349"/>
                    <a:pt x="242" y="342"/>
                    <a:pt x="238" y="338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59" y="185"/>
                    <a:pt x="55" y="173"/>
                    <a:pt x="56" y="161"/>
                  </a:cubicBezTo>
                  <a:cubicBezTo>
                    <a:pt x="59" y="135"/>
                    <a:pt x="65" y="115"/>
                    <a:pt x="72" y="102"/>
                  </a:cubicBezTo>
                  <a:cubicBezTo>
                    <a:pt x="82" y="85"/>
                    <a:pt x="104" y="66"/>
                    <a:pt x="104" y="66"/>
                  </a:cubicBezTo>
                  <a:cubicBezTo>
                    <a:pt x="115" y="56"/>
                    <a:pt x="154" y="54"/>
                    <a:pt x="175" y="53"/>
                  </a:cubicBezTo>
                  <a:cubicBezTo>
                    <a:pt x="179" y="53"/>
                    <a:pt x="182" y="53"/>
                    <a:pt x="184" y="53"/>
                  </a:cubicBezTo>
                  <a:cubicBezTo>
                    <a:pt x="209" y="51"/>
                    <a:pt x="234" y="42"/>
                    <a:pt x="252" y="35"/>
                  </a:cubicBezTo>
                  <a:cubicBezTo>
                    <a:pt x="259" y="32"/>
                    <a:pt x="267" y="29"/>
                    <a:pt x="272" y="27"/>
                  </a:cubicBezTo>
                  <a:cubicBezTo>
                    <a:pt x="275" y="34"/>
                    <a:pt x="274" y="43"/>
                    <a:pt x="271" y="48"/>
                  </a:cubicBezTo>
                  <a:cubicBezTo>
                    <a:pt x="271" y="48"/>
                    <a:pt x="271" y="49"/>
                    <a:pt x="270" y="49"/>
                  </a:cubicBezTo>
                  <a:cubicBezTo>
                    <a:pt x="257" y="55"/>
                    <a:pt x="242" y="63"/>
                    <a:pt x="227" y="72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01" y="87"/>
                    <a:pt x="178" y="91"/>
                    <a:pt x="159" y="95"/>
                  </a:cubicBezTo>
                  <a:cubicBezTo>
                    <a:pt x="137" y="99"/>
                    <a:pt x="121" y="102"/>
                    <a:pt x="120" y="117"/>
                  </a:cubicBezTo>
                  <a:cubicBezTo>
                    <a:pt x="120" y="128"/>
                    <a:pt x="124" y="138"/>
                    <a:pt x="131" y="144"/>
                  </a:cubicBezTo>
                  <a:cubicBezTo>
                    <a:pt x="152" y="163"/>
                    <a:pt x="196" y="158"/>
                    <a:pt x="223" y="154"/>
                  </a:cubicBezTo>
                  <a:cubicBezTo>
                    <a:pt x="227" y="154"/>
                    <a:pt x="231" y="153"/>
                    <a:pt x="234" y="153"/>
                  </a:cubicBezTo>
                  <a:cubicBezTo>
                    <a:pt x="251" y="168"/>
                    <a:pt x="325" y="233"/>
                    <a:pt x="350" y="254"/>
                  </a:cubicBezTo>
                  <a:cubicBezTo>
                    <a:pt x="352" y="256"/>
                    <a:pt x="354" y="256"/>
                    <a:pt x="357" y="256"/>
                  </a:cubicBezTo>
                  <a:cubicBezTo>
                    <a:pt x="360" y="256"/>
                    <a:pt x="363" y="255"/>
                    <a:pt x="365" y="253"/>
                  </a:cubicBezTo>
                  <a:cubicBezTo>
                    <a:pt x="369" y="248"/>
                    <a:pt x="369" y="241"/>
                    <a:pt x="364" y="237"/>
                  </a:cubicBezTo>
                  <a:cubicBezTo>
                    <a:pt x="319" y="198"/>
                    <a:pt x="251" y="139"/>
                    <a:pt x="247" y="135"/>
                  </a:cubicBezTo>
                  <a:cubicBezTo>
                    <a:pt x="242" y="129"/>
                    <a:pt x="236" y="130"/>
                    <a:pt x="220" y="132"/>
                  </a:cubicBezTo>
                  <a:cubicBezTo>
                    <a:pt x="200" y="135"/>
                    <a:pt x="159" y="140"/>
                    <a:pt x="146" y="128"/>
                  </a:cubicBezTo>
                  <a:cubicBezTo>
                    <a:pt x="145" y="127"/>
                    <a:pt x="143" y="125"/>
                    <a:pt x="143" y="121"/>
                  </a:cubicBezTo>
                  <a:cubicBezTo>
                    <a:pt x="147" y="120"/>
                    <a:pt x="156" y="118"/>
                    <a:pt x="163" y="117"/>
                  </a:cubicBezTo>
                  <a:cubicBezTo>
                    <a:pt x="182" y="113"/>
                    <a:pt x="208" y="108"/>
                    <a:pt x="230" y="96"/>
                  </a:cubicBezTo>
                  <a:cubicBezTo>
                    <a:pt x="232" y="94"/>
                    <a:pt x="235" y="93"/>
                    <a:pt x="238" y="91"/>
                  </a:cubicBezTo>
                  <a:cubicBezTo>
                    <a:pt x="256" y="81"/>
                    <a:pt x="290" y="61"/>
                    <a:pt x="305" y="63"/>
                  </a:cubicBezTo>
                  <a:cubicBezTo>
                    <a:pt x="305" y="63"/>
                    <a:pt x="334" y="68"/>
                    <a:pt x="352" y="77"/>
                  </a:cubicBezTo>
                  <a:cubicBezTo>
                    <a:pt x="363" y="83"/>
                    <a:pt x="376" y="95"/>
                    <a:pt x="390" y="111"/>
                  </a:cubicBezTo>
                  <a:cubicBezTo>
                    <a:pt x="401" y="123"/>
                    <a:pt x="402" y="140"/>
                    <a:pt x="394" y="152"/>
                  </a:cubicBezTo>
                  <a:cubicBezTo>
                    <a:pt x="360" y="205"/>
                    <a:pt x="360" y="205"/>
                    <a:pt x="360" y="205"/>
                  </a:cubicBezTo>
                  <a:cubicBezTo>
                    <a:pt x="356" y="210"/>
                    <a:pt x="358" y="217"/>
                    <a:pt x="363" y="220"/>
                  </a:cubicBezTo>
                  <a:cubicBezTo>
                    <a:pt x="368" y="223"/>
                    <a:pt x="375" y="222"/>
                    <a:pt x="378" y="217"/>
                  </a:cubicBezTo>
                  <a:cubicBezTo>
                    <a:pt x="412" y="164"/>
                    <a:pt x="412" y="164"/>
                    <a:pt x="412" y="164"/>
                  </a:cubicBezTo>
                  <a:cubicBezTo>
                    <a:pt x="426" y="143"/>
                    <a:pt x="424" y="116"/>
                    <a:pt x="407" y="97"/>
                  </a:cubicBezTo>
                  <a:cubicBezTo>
                    <a:pt x="391" y="78"/>
                    <a:pt x="375" y="64"/>
                    <a:pt x="361" y="57"/>
                  </a:cubicBezTo>
                  <a:close/>
                  <a:moveTo>
                    <a:pt x="85" y="40"/>
                  </a:moveTo>
                  <a:cubicBezTo>
                    <a:pt x="90" y="36"/>
                    <a:pt x="92" y="29"/>
                    <a:pt x="88" y="24"/>
                  </a:cubicBezTo>
                  <a:cubicBezTo>
                    <a:pt x="85" y="19"/>
                    <a:pt x="78" y="18"/>
                    <a:pt x="73" y="21"/>
                  </a:cubicBezTo>
                  <a:cubicBezTo>
                    <a:pt x="38" y="44"/>
                    <a:pt x="0" y="105"/>
                    <a:pt x="2" y="150"/>
                  </a:cubicBezTo>
                  <a:cubicBezTo>
                    <a:pt x="2" y="156"/>
                    <a:pt x="7" y="160"/>
                    <a:pt x="13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9" y="160"/>
                    <a:pt x="24" y="155"/>
                    <a:pt x="24" y="149"/>
                  </a:cubicBezTo>
                  <a:cubicBezTo>
                    <a:pt x="22" y="113"/>
                    <a:pt x="56" y="59"/>
                    <a:pt x="85" y="40"/>
                  </a:cubicBezTo>
                  <a:close/>
                  <a:moveTo>
                    <a:pt x="443" y="95"/>
                  </a:moveTo>
                  <a:cubicBezTo>
                    <a:pt x="428" y="51"/>
                    <a:pt x="366" y="16"/>
                    <a:pt x="327" y="8"/>
                  </a:cubicBezTo>
                  <a:cubicBezTo>
                    <a:pt x="321" y="7"/>
                    <a:pt x="316" y="10"/>
                    <a:pt x="314" y="16"/>
                  </a:cubicBezTo>
                  <a:cubicBezTo>
                    <a:pt x="313" y="22"/>
                    <a:pt x="317" y="28"/>
                    <a:pt x="323" y="30"/>
                  </a:cubicBezTo>
                  <a:cubicBezTo>
                    <a:pt x="357" y="37"/>
                    <a:pt x="411" y="68"/>
                    <a:pt x="422" y="102"/>
                  </a:cubicBezTo>
                  <a:cubicBezTo>
                    <a:pt x="424" y="106"/>
                    <a:pt x="428" y="109"/>
                    <a:pt x="433" y="109"/>
                  </a:cubicBezTo>
                  <a:cubicBezTo>
                    <a:pt x="434" y="109"/>
                    <a:pt x="435" y="109"/>
                    <a:pt x="436" y="109"/>
                  </a:cubicBezTo>
                  <a:cubicBezTo>
                    <a:pt x="442" y="107"/>
                    <a:pt x="445" y="100"/>
                    <a:pt x="443" y="95"/>
                  </a:cubicBezTo>
                  <a:close/>
                  <a:moveTo>
                    <a:pt x="249" y="188"/>
                  </a:moveTo>
                  <a:cubicBezTo>
                    <a:pt x="244" y="184"/>
                    <a:pt x="237" y="184"/>
                    <a:pt x="233" y="189"/>
                  </a:cubicBezTo>
                  <a:cubicBezTo>
                    <a:pt x="229" y="194"/>
                    <a:pt x="229" y="201"/>
                    <a:pt x="234" y="205"/>
                  </a:cubicBezTo>
                  <a:cubicBezTo>
                    <a:pt x="329" y="289"/>
                    <a:pt x="329" y="289"/>
                    <a:pt x="329" y="289"/>
                  </a:cubicBezTo>
                  <a:cubicBezTo>
                    <a:pt x="331" y="291"/>
                    <a:pt x="334" y="292"/>
                    <a:pt x="336" y="292"/>
                  </a:cubicBezTo>
                  <a:cubicBezTo>
                    <a:pt x="339" y="292"/>
                    <a:pt x="343" y="290"/>
                    <a:pt x="345" y="288"/>
                  </a:cubicBezTo>
                  <a:cubicBezTo>
                    <a:pt x="349" y="283"/>
                    <a:pt x="348" y="276"/>
                    <a:pt x="344" y="272"/>
                  </a:cubicBezTo>
                  <a:lnTo>
                    <a:pt x="249" y="188"/>
                  </a:lnTo>
                  <a:close/>
                  <a:moveTo>
                    <a:pt x="217" y="214"/>
                  </a:moveTo>
                  <a:cubicBezTo>
                    <a:pt x="212" y="210"/>
                    <a:pt x="205" y="210"/>
                    <a:pt x="201" y="215"/>
                  </a:cubicBezTo>
                  <a:cubicBezTo>
                    <a:pt x="197" y="220"/>
                    <a:pt x="198" y="227"/>
                    <a:pt x="202" y="231"/>
                  </a:cubicBezTo>
                  <a:cubicBezTo>
                    <a:pt x="301" y="315"/>
                    <a:pt x="301" y="315"/>
                    <a:pt x="301" y="315"/>
                  </a:cubicBezTo>
                  <a:cubicBezTo>
                    <a:pt x="303" y="317"/>
                    <a:pt x="306" y="318"/>
                    <a:pt x="308" y="318"/>
                  </a:cubicBezTo>
                  <a:cubicBezTo>
                    <a:pt x="311" y="318"/>
                    <a:pt x="314" y="317"/>
                    <a:pt x="316" y="314"/>
                  </a:cubicBezTo>
                  <a:cubicBezTo>
                    <a:pt x="320" y="310"/>
                    <a:pt x="320" y="303"/>
                    <a:pt x="315" y="299"/>
                  </a:cubicBezTo>
                  <a:lnTo>
                    <a:pt x="217" y="214"/>
                  </a:lnTo>
                  <a:close/>
                  <a:moveTo>
                    <a:pt x="180" y="237"/>
                  </a:moveTo>
                  <a:cubicBezTo>
                    <a:pt x="175" y="233"/>
                    <a:pt x="168" y="233"/>
                    <a:pt x="165" y="238"/>
                  </a:cubicBezTo>
                  <a:cubicBezTo>
                    <a:pt x="161" y="243"/>
                    <a:pt x="161" y="250"/>
                    <a:pt x="166" y="254"/>
                  </a:cubicBezTo>
                  <a:cubicBezTo>
                    <a:pt x="266" y="338"/>
                    <a:pt x="266" y="338"/>
                    <a:pt x="266" y="338"/>
                  </a:cubicBezTo>
                  <a:cubicBezTo>
                    <a:pt x="268" y="339"/>
                    <a:pt x="270" y="340"/>
                    <a:pt x="273" y="340"/>
                  </a:cubicBezTo>
                  <a:cubicBezTo>
                    <a:pt x="276" y="340"/>
                    <a:pt x="279" y="339"/>
                    <a:pt x="281" y="336"/>
                  </a:cubicBezTo>
                  <a:cubicBezTo>
                    <a:pt x="285" y="332"/>
                    <a:pt x="285" y="325"/>
                    <a:pt x="280" y="321"/>
                  </a:cubicBezTo>
                  <a:lnTo>
                    <a:pt x="180" y="2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395892" y="3108122"/>
            <a:ext cx="499482" cy="379982"/>
            <a:chOff x="584384" y="2621119"/>
            <a:chExt cx="664810" cy="505756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584384" y="2621119"/>
              <a:ext cx="664810" cy="505756"/>
              <a:chOff x="720657" y="4469559"/>
              <a:chExt cx="314600" cy="239333"/>
            </a:xfrm>
            <a:solidFill>
              <a:schemeClr val="tx1"/>
            </a:solidFill>
          </p:grpSpPr>
          <p:sp>
            <p:nvSpPr>
              <p:cNvPr id="48" name="Freeform 1066"/>
              <p:cNvSpPr>
                <a:spLocks/>
              </p:cNvSpPr>
              <p:nvPr/>
            </p:nvSpPr>
            <p:spPr bwMode="auto">
              <a:xfrm>
                <a:off x="975212" y="4531295"/>
                <a:ext cx="60045" cy="72730"/>
              </a:xfrm>
              <a:custGeom>
                <a:avLst/>
                <a:gdLst>
                  <a:gd name="T0" fmla="*/ 7 w 35"/>
                  <a:gd name="T1" fmla="*/ 42 h 42"/>
                  <a:gd name="T2" fmla="*/ 4 w 35"/>
                  <a:gd name="T3" fmla="*/ 40 h 42"/>
                  <a:gd name="T4" fmla="*/ 2 w 35"/>
                  <a:gd name="T5" fmla="*/ 32 h 42"/>
                  <a:gd name="T6" fmla="*/ 24 w 35"/>
                  <a:gd name="T7" fmla="*/ 4 h 42"/>
                  <a:gd name="T8" fmla="*/ 32 w 35"/>
                  <a:gd name="T9" fmla="*/ 2 h 42"/>
                  <a:gd name="T10" fmla="*/ 33 w 35"/>
                  <a:gd name="T11" fmla="*/ 11 h 42"/>
                  <a:gd name="T12" fmla="*/ 12 w 35"/>
                  <a:gd name="T13" fmla="*/ 39 h 42"/>
                  <a:gd name="T14" fmla="*/ 7 w 35"/>
                  <a:gd name="T1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42">
                    <a:moveTo>
                      <a:pt x="7" y="42"/>
                    </a:moveTo>
                    <a:cubicBezTo>
                      <a:pt x="6" y="42"/>
                      <a:pt x="5" y="41"/>
                      <a:pt x="4" y="40"/>
                    </a:cubicBezTo>
                    <a:cubicBezTo>
                      <a:pt x="1" y="38"/>
                      <a:pt x="0" y="35"/>
                      <a:pt x="2" y="32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6" y="1"/>
                      <a:pt x="30" y="0"/>
                      <a:pt x="32" y="2"/>
                    </a:cubicBezTo>
                    <a:cubicBezTo>
                      <a:pt x="35" y="4"/>
                      <a:pt x="35" y="8"/>
                      <a:pt x="33" y="11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1" y="41"/>
                      <a:pt x="9" y="42"/>
                      <a:pt x="7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2083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9" name="Freeform 1067"/>
              <p:cNvSpPr>
                <a:spLocks/>
              </p:cNvSpPr>
              <p:nvPr/>
            </p:nvSpPr>
            <p:spPr bwMode="auto">
              <a:xfrm>
                <a:off x="775628" y="4469559"/>
                <a:ext cx="221573" cy="129392"/>
              </a:xfrm>
              <a:custGeom>
                <a:avLst/>
                <a:gdLst>
                  <a:gd name="T0" fmla="*/ 123 w 129"/>
                  <a:gd name="T1" fmla="*/ 75 h 75"/>
                  <a:gd name="T2" fmla="*/ 117 w 129"/>
                  <a:gd name="T3" fmla="*/ 69 h 75"/>
                  <a:gd name="T4" fmla="*/ 60 w 129"/>
                  <a:gd name="T5" fmla="*/ 12 h 75"/>
                  <a:gd name="T6" fmla="*/ 12 w 129"/>
                  <a:gd name="T7" fmla="*/ 38 h 75"/>
                  <a:gd name="T8" fmla="*/ 4 w 129"/>
                  <a:gd name="T9" fmla="*/ 40 h 75"/>
                  <a:gd name="T10" fmla="*/ 2 w 129"/>
                  <a:gd name="T11" fmla="*/ 32 h 75"/>
                  <a:gd name="T12" fmla="*/ 60 w 129"/>
                  <a:gd name="T13" fmla="*/ 0 h 75"/>
                  <a:gd name="T14" fmla="*/ 129 w 129"/>
                  <a:gd name="T15" fmla="*/ 69 h 75"/>
                  <a:gd name="T16" fmla="*/ 123 w 129"/>
                  <a:gd name="T17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9" h="75">
                    <a:moveTo>
                      <a:pt x="123" y="75"/>
                    </a:moveTo>
                    <a:cubicBezTo>
                      <a:pt x="120" y="75"/>
                      <a:pt x="117" y="72"/>
                      <a:pt x="117" y="69"/>
                    </a:cubicBezTo>
                    <a:cubicBezTo>
                      <a:pt x="117" y="38"/>
                      <a:pt x="92" y="12"/>
                      <a:pt x="60" y="12"/>
                    </a:cubicBezTo>
                    <a:cubicBezTo>
                      <a:pt x="41" y="12"/>
                      <a:pt x="23" y="22"/>
                      <a:pt x="12" y="38"/>
                    </a:cubicBezTo>
                    <a:cubicBezTo>
                      <a:pt x="10" y="41"/>
                      <a:pt x="7" y="42"/>
                      <a:pt x="4" y="40"/>
                    </a:cubicBezTo>
                    <a:cubicBezTo>
                      <a:pt x="1" y="38"/>
                      <a:pt x="0" y="34"/>
                      <a:pt x="2" y="32"/>
                    </a:cubicBezTo>
                    <a:cubicBezTo>
                      <a:pt x="15" y="12"/>
                      <a:pt x="37" y="0"/>
                      <a:pt x="60" y="0"/>
                    </a:cubicBezTo>
                    <a:cubicBezTo>
                      <a:pt x="98" y="0"/>
                      <a:pt x="129" y="31"/>
                      <a:pt x="129" y="69"/>
                    </a:cubicBezTo>
                    <a:cubicBezTo>
                      <a:pt x="129" y="72"/>
                      <a:pt x="126" y="75"/>
                      <a:pt x="123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2083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0" name="Freeform 1068"/>
              <p:cNvSpPr>
                <a:spLocks/>
              </p:cNvSpPr>
              <p:nvPr/>
            </p:nvSpPr>
            <p:spPr bwMode="auto">
              <a:xfrm>
                <a:off x="720657" y="4572734"/>
                <a:ext cx="60045" cy="72730"/>
              </a:xfrm>
              <a:custGeom>
                <a:avLst/>
                <a:gdLst>
                  <a:gd name="T0" fmla="*/ 7 w 35"/>
                  <a:gd name="T1" fmla="*/ 42 h 42"/>
                  <a:gd name="T2" fmla="*/ 3 w 35"/>
                  <a:gd name="T3" fmla="*/ 40 h 42"/>
                  <a:gd name="T4" fmla="*/ 2 w 35"/>
                  <a:gd name="T5" fmla="*/ 32 h 42"/>
                  <a:gd name="T6" fmla="*/ 24 w 35"/>
                  <a:gd name="T7" fmla="*/ 4 h 42"/>
                  <a:gd name="T8" fmla="*/ 32 w 35"/>
                  <a:gd name="T9" fmla="*/ 2 h 42"/>
                  <a:gd name="T10" fmla="*/ 33 w 35"/>
                  <a:gd name="T11" fmla="*/ 11 h 42"/>
                  <a:gd name="T12" fmla="*/ 12 w 35"/>
                  <a:gd name="T13" fmla="*/ 39 h 42"/>
                  <a:gd name="T14" fmla="*/ 7 w 35"/>
                  <a:gd name="T1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42">
                    <a:moveTo>
                      <a:pt x="7" y="42"/>
                    </a:moveTo>
                    <a:cubicBezTo>
                      <a:pt x="6" y="42"/>
                      <a:pt x="4" y="41"/>
                      <a:pt x="3" y="40"/>
                    </a:cubicBezTo>
                    <a:cubicBezTo>
                      <a:pt x="1" y="38"/>
                      <a:pt x="0" y="35"/>
                      <a:pt x="2" y="32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6" y="1"/>
                      <a:pt x="29" y="0"/>
                      <a:pt x="32" y="2"/>
                    </a:cubicBezTo>
                    <a:cubicBezTo>
                      <a:pt x="35" y="4"/>
                      <a:pt x="35" y="8"/>
                      <a:pt x="33" y="11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0" y="41"/>
                      <a:pt x="9" y="42"/>
                      <a:pt x="7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2083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1" name="Freeform 1069"/>
              <p:cNvSpPr>
                <a:spLocks/>
              </p:cNvSpPr>
              <p:nvPr/>
            </p:nvSpPr>
            <p:spPr bwMode="auto">
              <a:xfrm>
                <a:off x="757868" y="4579500"/>
                <a:ext cx="222419" cy="129392"/>
              </a:xfrm>
              <a:custGeom>
                <a:avLst/>
                <a:gdLst>
                  <a:gd name="T0" fmla="*/ 69 w 129"/>
                  <a:gd name="T1" fmla="*/ 75 h 75"/>
                  <a:gd name="T2" fmla="*/ 0 w 129"/>
                  <a:gd name="T3" fmla="*/ 6 h 75"/>
                  <a:gd name="T4" fmla="*/ 6 w 129"/>
                  <a:gd name="T5" fmla="*/ 0 h 75"/>
                  <a:gd name="T6" fmla="*/ 12 w 129"/>
                  <a:gd name="T7" fmla="*/ 6 h 75"/>
                  <a:gd name="T8" fmla="*/ 69 w 129"/>
                  <a:gd name="T9" fmla="*/ 63 h 75"/>
                  <a:gd name="T10" fmla="*/ 117 w 129"/>
                  <a:gd name="T11" fmla="*/ 37 h 75"/>
                  <a:gd name="T12" fmla="*/ 126 w 129"/>
                  <a:gd name="T13" fmla="*/ 35 h 75"/>
                  <a:gd name="T14" fmla="*/ 127 w 129"/>
                  <a:gd name="T15" fmla="*/ 43 h 75"/>
                  <a:gd name="T16" fmla="*/ 69 w 129"/>
                  <a:gd name="T17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9" h="75">
                    <a:moveTo>
                      <a:pt x="69" y="75"/>
                    </a:moveTo>
                    <a:cubicBezTo>
                      <a:pt x="31" y="75"/>
                      <a:pt x="0" y="44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10" y="0"/>
                      <a:pt x="12" y="2"/>
                      <a:pt x="12" y="6"/>
                    </a:cubicBezTo>
                    <a:cubicBezTo>
                      <a:pt x="12" y="37"/>
                      <a:pt x="38" y="63"/>
                      <a:pt x="69" y="63"/>
                    </a:cubicBezTo>
                    <a:cubicBezTo>
                      <a:pt x="89" y="63"/>
                      <a:pt x="107" y="53"/>
                      <a:pt x="117" y="37"/>
                    </a:cubicBezTo>
                    <a:cubicBezTo>
                      <a:pt x="119" y="34"/>
                      <a:pt x="123" y="33"/>
                      <a:pt x="126" y="35"/>
                    </a:cubicBezTo>
                    <a:cubicBezTo>
                      <a:pt x="128" y="37"/>
                      <a:pt x="129" y="40"/>
                      <a:pt x="127" y="43"/>
                    </a:cubicBezTo>
                    <a:cubicBezTo>
                      <a:pt x="115" y="63"/>
                      <a:pt x="93" y="75"/>
                      <a:pt x="69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2083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47" name="Овал 46"/>
            <p:cNvSpPr/>
            <p:nvPr/>
          </p:nvSpPr>
          <p:spPr>
            <a:xfrm>
              <a:off x="681378" y="2638586"/>
              <a:ext cx="470822" cy="470823"/>
            </a:xfrm>
            <a:prstGeom prst="ellipse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₽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357670" y="1764247"/>
            <a:ext cx="601338" cy="416455"/>
            <a:chOff x="-616818" y="1855578"/>
            <a:chExt cx="800381" cy="554302"/>
          </a:xfrm>
        </p:grpSpPr>
        <p:sp>
          <p:nvSpPr>
            <p:cNvPr id="41" name="Freeform 72"/>
            <p:cNvSpPr>
              <a:spLocks noChangeAspect="1" noEditPoints="1"/>
            </p:cNvSpPr>
            <p:nvPr/>
          </p:nvSpPr>
          <p:spPr bwMode="auto">
            <a:xfrm>
              <a:off x="-151848" y="1899961"/>
              <a:ext cx="335411" cy="458268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7" y="18"/>
                </a:cxn>
                <a:cxn ang="0">
                  <a:pos x="14" y="0"/>
                </a:cxn>
                <a:cxn ang="0">
                  <a:pos x="0" y="2"/>
                </a:cxn>
                <a:cxn ang="0">
                  <a:pos x="33" y="32"/>
                </a:cxn>
                <a:cxn ang="0">
                  <a:pos x="33" y="118"/>
                </a:cxn>
                <a:cxn ang="0">
                  <a:pos x="41" y="118"/>
                </a:cxn>
                <a:cxn ang="0">
                  <a:pos x="41" y="36"/>
                </a:cxn>
                <a:cxn ang="0">
                  <a:pos x="86" y="3"/>
                </a:cxn>
                <a:cxn ang="0">
                  <a:pos x="69" y="0"/>
                </a:cxn>
                <a:cxn ang="0">
                  <a:pos x="10" y="7"/>
                </a:cxn>
                <a:cxn ang="0">
                  <a:pos x="37" y="24"/>
                </a:cxn>
                <a:cxn ang="0">
                  <a:pos x="71" y="10"/>
                </a:cxn>
                <a:cxn ang="0">
                  <a:pos x="37" y="32"/>
                </a:cxn>
                <a:cxn ang="0">
                  <a:pos x="10" y="7"/>
                </a:cxn>
              </a:cxnLst>
              <a:rect l="0" t="0" r="r" b="b"/>
              <a:pathLst>
                <a:path w="86" h="118">
                  <a:moveTo>
                    <a:pt x="69" y="0"/>
                  </a:moveTo>
                  <a:cubicBezTo>
                    <a:pt x="48" y="0"/>
                    <a:pt x="40" y="7"/>
                    <a:pt x="37" y="18"/>
                  </a:cubicBezTo>
                  <a:cubicBezTo>
                    <a:pt x="37" y="18"/>
                    <a:pt x="31" y="2"/>
                    <a:pt x="14" y="0"/>
                  </a:cubicBezTo>
                  <a:cubicBezTo>
                    <a:pt x="9" y="0"/>
                    <a:pt x="4" y="0"/>
                    <a:pt x="0" y="2"/>
                  </a:cubicBezTo>
                  <a:cubicBezTo>
                    <a:pt x="7" y="39"/>
                    <a:pt x="25" y="35"/>
                    <a:pt x="33" y="32"/>
                  </a:cubicBezTo>
                  <a:cubicBezTo>
                    <a:pt x="33" y="118"/>
                    <a:pt x="33" y="118"/>
                    <a:pt x="33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50" y="42"/>
                    <a:pt x="73" y="50"/>
                    <a:pt x="86" y="3"/>
                  </a:cubicBezTo>
                  <a:cubicBezTo>
                    <a:pt x="81" y="1"/>
                    <a:pt x="75" y="0"/>
                    <a:pt x="69" y="0"/>
                  </a:cubicBezTo>
                  <a:close/>
                  <a:moveTo>
                    <a:pt x="10" y="7"/>
                  </a:moveTo>
                  <a:cubicBezTo>
                    <a:pt x="28" y="11"/>
                    <a:pt x="37" y="24"/>
                    <a:pt x="37" y="24"/>
                  </a:cubicBezTo>
                  <a:cubicBezTo>
                    <a:pt x="37" y="24"/>
                    <a:pt x="46" y="9"/>
                    <a:pt x="71" y="10"/>
                  </a:cubicBezTo>
                  <a:cubicBezTo>
                    <a:pt x="71" y="10"/>
                    <a:pt x="43" y="20"/>
                    <a:pt x="37" y="32"/>
                  </a:cubicBezTo>
                  <a:cubicBezTo>
                    <a:pt x="35" y="25"/>
                    <a:pt x="25" y="19"/>
                    <a:pt x="10" y="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16818" y="1855578"/>
              <a:ext cx="554302" cy="554302"/>
            </a:xfrm>
            <a:prstGeom prst="rect">
              <a:avLst/>
            </a:prstGeom>
          </p:spPr>
        </p:pic>
      </p:grpSp>
      <p:grpSp>
        <p:nvGrpSpPr>
          <p:cNvPr id="53" name="Группа 52"/>
          <p:cNvGrpSpPr/>
          <p:nvPr/>
        </p:nvGrpSpPr>
        <p:grpSpPr>
          <a:xfrm>
            <a:off x="409683" y="5568714"/>
            <a:ext cx="471900" cy="562898"/>
            <a:chOff x="504944" y="4355696"/>
            <a:chExt cx="628098" cy="749216"/>
          </a:xfrm>
        </p:grpSpPr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4944" y="4355696"/>
              <a:ext cx="360820" cy="360820"/>
            </a:xfrm>
            <a:prstGeom prst="rect">
              <a:avLst/>
            </a:prstGeom>
          </p:spPr>
        </p:pic>
        <p:grpSp>
          <p:nvGrpSpPr>
            <p:cNvPr id="55" name="Group 629"/>
            <p:cNvGrpSpPr/>
            <p:nvPr/>
          </p:nvGrpSpPr>
          <p:grpSpPr>
            <a:xfrm>
              <a:off x="657827" y="4451539"/>
              <a:ext cx="346502" cy="467601"/>
              <a:chOff x="8731241" y="4262438"/>
              <a:chExt cx="458788" cy="619125"/>
            </a:xfrm>
            <a:solidFill>
              <a:schemeClr val="tx1"/>
            </a:solidFill>
          </p:grpSpPr>
          <p:sp>
            <p:nvSpPr>
              <p:cNvPr id="57" name="Freeform 857"/>
              <p:cNvSpPr>
                <a:spLocks noEditPoints="1"/>
              </p:cNvSpPr>
              <p:nvPr/>
            </p:nvSpPr>
            <p:spPr bwMode="auto">
              <a:xfrm>
                <a:off x="8731241" y="4262438"/>
                <a:ext cx="458788" cy="619125"/>
              </a:xfrm>
              <a:custGeom>
                <a:avLst/>
                <a:gdLst>
                  <a:gd name="T0" fmla="*/ 90 w 157"/>
                  <a:gd name="T1" fmla="*/ 212 h 212"/>
                  <a:gd name="T2" fmla="*/ 18 w 157"/>
                  <a:gd name="T3" fmla="*/ 212 h 212"/>
                  <a:gd name="T4" fmla="*/ 0 w 157"/>
                  <a:gd name="T5" fmla="*/ 194 h 212"/>
                  <a:gd name="T6" fmla="*/ 0 w 157"/>
                  <a:gd name="T7" fmla="*/ 17 h 212"/>
                  <a:gd name="T8" fmla="*/ 18 w 157"/>
                  <a:gd name="T9" fmla="*/ 0 h 212"/>
                  <a:gd name="T10" fmla="*/ 140 w 157"/>
                  <a:gd name="T11" fmla="*/ 0 h 212"/>
                  <a:gd name="T12" fmla="*/ 157 w 157"/>
                  <a:gd name="T13" fmla="*/ 17 h 212"/>
                  <a:gd name="T14" fmla="*/ 157 w 157"/>
                  <a:gd name="T15" fmla="*/ 145 h 212"/>
                  <a:gd name="T16" fmla="*/ 90 w 157"/>
                  <a:gd name="T17" fmla="*/ 212 h 212"/>
                  <a:gd name="T18" fmla="*/ 18 w 157"/>
                  <a:gd name="T19" fmla="*/ 12 h 212"/>
                  <a:gd name="T20" fmla="*/ 12 w 157"/>
                  <a:gd name="T21" fmla="*/ 17 h 212"/>
                  <a:gd name="T22" fmla="*/ 12 w 157"/>
                  <a:gd name="T23" fmla="*/ 194 h 212"/>
                  <a:gd name="T24" fmla="*/ 18 w 157"/>
                  <a:gd name="T25" fmla="*/ 200 h 212"/>
                  <a:gd name="T26" fmla="*/ 85 w 157"/>
                  <a:gd name="T27" fmla="*/ 200 h 212"/>
                  <a:gd name="T28" fmla="*/ 145 w 157"/>
                  <a:gd name="T29" fmla="*/ 140 h 212"/>
                  <a:gd name="T30" fmla="*/ 145 w 157"/>
                  <a:gd name="T31" fmla="*/ 17 h 212"/>
                  <a:gd name="T32" fmla="*/ 140 w 157"/>
                  <a:gd name="T33" fmla="*/ 12 h 212"/>
                  <a:gd name="T34" fmla="*/ 18 w 157"/>
                  <a:gd name="T35" fmla="*/ 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7" h="212">
                    <a:moveTo>
                      <a:pt x="90" y="212"/>
                    </a:moveTo>
                    <a:cubicBezTo>
                      <a:pt x="18" y="212"/>
                      <a:pt x="18" y="212"/>
                      <a:pt x="18" y="212"/>
                    </a:cubicBezTo>
                    <a:cubicBezTo>
                      <a:pt x="8" y="212"/>
                      <a:pt x="0" y="204"/>
                      <a:pt x="0" y="19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49" y="0"/>
                      <a:pt x="157" y="8"/>
                      <a:pt x="157" y="17"/>
                    </a:cubicBezTo>
                    <a:cubicBezTo>
                      <a:pt x="157" y="145"/>
                      <a:pt x="157" y="145"/>
                      <a:pt x="157" y="145"/>
                    </a:cubicBezTo>
                    <a:lnTo>
                      <a:pt x="90" y="212"/>
                    </a:lnTo>
                    <a:close/>
                    <a:moveTo>
                      <a:pt x="18" y="12"/>
                    </a:moveTo>
                    <a:cubicBezTo>
                      <a:pt x="15" y="12"/>
                      <a:pt x="12" y="14"/>
                      <a:pt x="12" y="17"/>
                    </a:cubicBezTo>
                    <a:cubicBezTo>
                      <a:pt x="12" y="194"/>
                      <a:pt x="12" y="194"/>
                      <a:pt x="12" y="194"/>
                    </a:cubicBezTo>
                    <a:cubicBezTo>
                      <a:pt x="12" y="197"/>
                      <a:pt x="15" y="200"/>
                      <a:pt x="18" y="200"/>
                    </a:cubicBezTo>
                    <a:cubicBezTo>
                      <a:pt x="85" y="200"/>
                      <a:pt x="85" y="200"/>
                      <a:pt x="85" y="200"/>
                    </a:cubicBezTo>
                    <a:cubicBezTo>
                      <a:pt x="145" y="140"/>
                      <a:pt x="145" y="140"/>
                      <a:pt x="145" y="140"/>
                    </a:cubicBezTo>
                    <a:cubicBezTo>
                      <a:pt x="145" y="17"/>
                      <a:pt x="145" y="17"/>
                      <a:pt x="145" y="17"/>
                    </a:cubicBezTo>
                    <a:cubicBezTo>
                      <a:pt x="145" y="14"/>
                      <a:pt x="143" y="12"/>
                      <a:pt x="140" y="12"/>
                    </a:cubicBezTo>
                    <a:lnTo>
                      <a:pt x="1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2083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8" name="Freeform 858"/>
              <p:cNvSpPr>
                <a:spLocks/>
              </p:cNvSpPr>
              <p:nvPr/>
            </p:nvSpPr>
            <p:spPr bwMode="auto">
              <a:xfrm>
                <a:off x="8970963" y="4659313"/>
                <a:ext cx="201613" cy="204788"/>
              </a:xfrm>
              <a:custGeom>
                <a:avLst/>
                <a:gdLst>
                  <a:gd name="T0" fmla="*/ 12 w 69"/>
                  <a:gd name="T1" fmla="*/ 70 h 70"/>
                  <a:gd name="T2" fmla="*/ 0 w 69"/>
                  <a:gd name="T3" fmla="*/ 70 h 70"/>
                  <a:gd name="T4" fmla="*/ 0 w 69"/>
                  <a:gd name="T5" fmla="*/ 18 h 70"/>
                  <a:gd name="T6" fmla="*/ 18 w 69"/>
                  <a:gd name="T7" fmla="*/ 0 h 70"/>
                  <a:gd name="T8" fmla="*/ 69 w 69"/>
                  <a:gd name="T9" fmla="*/ 0 h 70"/>
                  <a:gd name="T10" fmla="*/ 69 w 69"/>
                  <a:gd name="T11" fmla="*/ 12 h 70"/>
                  <a:gd name="T12" fmla="*/ 18 w 69"/>
                  <a:gd name="T13" fmla="*/ 12 h 70"/>
                  <a:gd name="T14" fmla="*/ 12 w 69"/>
                  <a:gd name="T15" fmla="*/ 18 h 70"/>
                  <a:gd name="T16" fmla="*/ 12 w 69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" h="70">
                    <a:moveTo>
                      <a:pt x="12" y="70"/>
                    </a:moveTo>
                    <a:cubicBezTo>
                      <a:pt x="0" y="70"/>
                      <a:pt x="0" y="70"/>
                      <a:pt x="0" y="7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4" y="12"/>
                      <a:pt x="12" y="15"/>
                      <a:pt x="12" y="18"/>
                    </a:cubicBezTo>
                    <a:lnTo>
                      <a:pt x="12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2083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539126" y="4881466"/>
              <a:ext cx="593916" cy="2234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КРЕДИТ</a:t>
              </a:r>
              <a:endParaRPr kumimoji="0" lang="ru-RU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73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Технологических требований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771651" y="1013697"/>
            <a:ext cx="7862887" cy="647258"/>
            <a:chOff x="1152525" y="1013697"/>
            <a:chExt cx="5964079" cy="413466"/>
          </a:xfrm>
        </p:grpSpPr>
        <p:sp>
          <p:nvSpPr>
            <p:cNvPr id="12" name="Pentagon 64"/>
            <p:cNvSpPr/>
            <p:nvPr/>
          </p:nvSpPr>
          <p:spPr>
            <a:xfrm>
              <a:off x="5049655" y="1013697"/>
              <a:ext cx="2066949" cy="413466"/>
            </a:xfrm>
            <a:prstGeom prst="homePlate">
              <a:avLst>
                <a:gd name="adj" fmla="val 23795"/>
              </a:avLst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8775" indent="-179388" defTabSz="986912"/>
              <a:r>
                <a:rPr lang="ru-RU" sz="1100" b="1" dirty="0" smtClean="0">
                  <a:solidFill>
                    <a:srgbClr val="FFFFFF"/>
                  </a:solidFill>
                </a:rPr>
                <a:t>3. Оформление гарантии/ поручительства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  <p:sp>
          <p:nvSpPr>
            <p:cNvPr id="11" name="Pentagon 64"/>
            <p:cNvSpPr/>
            <p:nvPr/>
          </p:nvSpPr>
          <p:spPr>
            <a:xfrm>
              <a:off x="3101090" y="1013697"/>
              <a:ext cx="2066949" cy="413466"/>
            </a:xfrm>
            <a:prstGeom prst="homePlate">
              <a:avLst>
                <a:gd name="adj" fmla="val 23795"/>
              </a:avLst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8775" indent="-179388" defTabSz="986912"/>
              <a:r>
                <a:rPr lang="ru-RU" sz="1100" b="1" dirty="0" smtClean="0">
                  <a:solidFill>
                    <a:srgbClr val="FFFFFF"/>
                  </a:solidFill>
                </a:rPr>
                <a:t>2. Обработка заявки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  <p:sp>
          <p:nvSpPr>
            <p:cNvPr id="9" name="Pentagon 64"/>
            <p:cNvSpPr/>
            <p:nvPr/>
          </p:nvSpPr>
          <p:spPr>
            <a:xfrm>
              <a:off x="1152525" y="1013697"/>
              <a:ext cx="2066949" cy="413466"/>
            </a:xfrm>
            <a:prstGeom prst="homePlate">
              <a:avLst>
                <a:gd name="adj" fmla="val 23795"/>
              </a:avLst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9388" indent="-179388" defTabSz="986912"/>
              <a:r>
                <a:rPr lang="ru-RU" sz="1100" b="1" dirty="0" smtClean="0">
                  <a:solidFill>
                    <a:srgbClr val="FFFFFF"/>
                  </a:solidFill>
                </a:rPr>
                <a:t>1. Прием/ маршрутизация заявки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71651" y="1848733"/>
            <a:ext cx="2334304" cy="1225130"/>
          </a:xfrm>
          <a:prstGeom prst="rect">
            <a:avLst/>
          </a:prstGeom>
          <a:noFill/>
        </p:spPr>
        <p:txBody>
          <a:bodyPr wrap="square" lIns="38856" tIns="0" rIns="38856" bIns="0" rtlCol="0" anchor="t">
            <a:no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</a:defRPr>
            </a:lvl1pPr>
          </a:lstStyle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клиентских сегментов для предоставления гарантийной поддержки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Описание принципа многоканальности приема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заявок на предоставление гарантий, 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центров приема и обработки входящего потока заявок</a:t>
            </a:r>
          </a:p>
          <a:p>
            <a:pPr marL="84138" indent="-84138" defTabSz="986912">
              <a:buClr>
                <a:srgbClr val="00B0F0"/>
              </a:buClr>
            </a:pPr>
            <a:endParaRPr lang="ru-RU" sz="10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Connector 421"/>
          <p:cNvCxnSpPr/>
          <p:nvPr/>
        </p:nvCxnSpPr>
        <p:spPr>
          <a:xfrm>
            <a:off x="360332" y="3491030"/>
            <a:ext cx="918489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2"/>
          <p:cNvSpPr/>
          <p:nvPr/>
        </p:nvSpPr>
        <p:spPr>
          <a:xfrm>
            <a:off x="285750" y="2020823"/>
            <a:ext cx="1165227" cy="928731"/>
          </a:xfrm>
          <a:prstGeom prst="rect">
            <a:avLst/>
          </a:prstGeom>
          <a:effectLst>
            <a:glow>
              <a:srgbClr val="002776"/>
            </a:glow>
            <a:outerShdw dir="15480000" sx="173000" sy="173000" algn="ctr" rotWithShape="0">
              <a:srgbClr val="000000">
                <a:alpha val="56000"/>
              </a:srgbClr>
            </a:outerShdw>
            <a:reflection endPos="0" dir="5400000" sy="-100000" algn="bl" rotWithShape="0"/>
            <a:softEdge rad="0"/>
          </a:effectLst>
        </p:spPr>
        <p:txBody>
          <a:bodyPr wrap="square" lIns="0" tIns="0" rIns="0" bIns="0" anchor="t">
            <a:noAutofit/>
          </a:bodyPr>
          <a:lstStyle/>
          <a:p>
            <a:pPr defTabSz="1042580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 smtClean="0">
                <a:latin typeface="Arial"/>
              </a:rPr>
              <a:t>Основная часть</a:t>
            </a:r>
            <a:endParaRPr lang="en-US" sz="900" b="1" kern="0" dirty="0">
              <a:latin typeface="Arial"/>
            </a:endParaRPr>
          </a:p>
        </p:txBody>
      </p:sp>
      <p:sp>
        <p:nvSpPr>
          <p:cNvPr id="17" name="Rectangle 42"/>
          <p:cNvSpPr/>
          <p:nvPr/>
        </p:nvSpPr>
        <p:spPr>
          <a:xfrm>
            <a:off x="285750" y="3753045"/>
            <a:ext cx="1165227" cy="928731"/>
          </a:xfrm>
          <a:prstGeom prst="rect">
            <a:avLst/>
          </a:prstGeom>
          <a:effectLst>
            <a:glow>
              <a:srgbClr val="002776"/>
            </a:glow>
            <a:outerShdw dir="15480000" sx="173000" sy="173000" algn="ctr" rotWithShape="0">
              <a:srgbClr val="000000">
                <a:alpha val="56000"/>
              </a:srgbClr>
            </a:outerShdw>
            <a:reflection endPos="0" dir="5400000" sy="-100000" algn="bl" rotWithShape="0"/>
            <a:softEdge rad="0"/>
          </a:effectLst>
        </p:spPr>
        <p:txBody>
          <a:bodyPr wrap="square" lIns="0" tIns="0" rIns="0" bIns="0" anchor="t">
            <a:noAutofit/>
          </a:bodyPr>
          <a:lstStyle/>
          <a:p>
            <a:pPr defTabSz="1042580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 smtClean="0">
                <a:latin typeface="Arial"/>
              </a:rPr>
              <a:t>Приложения</a:t>
            </a:r>
            <a:endParaRPr lang="en-US" sz="900" b="1" kern="0" dirty="0">
              <a:latin typeface="Arial"/>
            </a:endParaRPr>
          </a:p>
        </p:txBody>
      </p:sp>
      <p:sp>
        <p:nvSpPr>
          <p:cNvPr id="18" name="L-Shape 10"/>
          <p:cNvSpPr/>
          <p:nvPr/>
        </p:nvSpPr>
        <p:spPr>
          <a:xfrm rot="13701821">
            <a:off x="1280260" y="2112403"/>
            <a:ext cx="222813" cy="222813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-Shape 10"/>
          <p:cNvSpPr/>
          <p:nvPr/>
        </p:nvSpPr>
        <p:spPr>
          <a:xfrm rot="13701821">
            <a:off x="1280260" y="3780907"/>
            <a:ext cx="222813" cy="222813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08714" y="1848733"/>
            <a:ext cx="2334304" cy="1225130"/>
          </a:xfrm>
          <a:prstGeom prst="rect">
            <a:avLst/>
          </a:prstGeom>
          <a:noFill/>
        </p:spPr>
        <p:txBody>
          <a:bodyPr wrap="square" lIns="38856" tIns="0" rIns="38856" bIns="0" rtlCol="0" anchor="t">
            <a:no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</a:defRPr>
            </a:lvl1pPr>
          </a:lstStyle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Описание алгоритма действий центров приема заявок в рамках маршрутизации входящего потока для последующей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обработки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Описание порядка 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работы центров обработки заявок в каждом сегменте </a:t>
            </a:r>
          </a:p>
          <a:p>
            <a:pPr marL="84138" indent="-84138" defTabSz="986912">
              <a:buClr>
                <a:srgbClr val="00B0F0"/>
              </a:buClr>
            </a:pP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7476" y="1848733"/>
            <a:ext cx="2334304" cy="1225130"/>
          </a:xfrm>
          <a:prstGeom prst="rect">
            <a:avLst/>
          </a:prstGeom>
          <a:noFill/>
        </p:spPr>
        <p:txBody>
          <a:bodyPr wrap="square" lIns="38856" tIns="0" rIns="38856" bIns="0" rtlCol="0" anchor="t">
            <a:no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</a:defRPr>
            </a:lvl1pPr>
          </a:lstStyle>
          <a:p>
            <a:pPr marL="84138" indent="-84138" defTabSz="986912"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Описание порядка оформления гарантийной документации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71651" y="3764331"/>
            <a:ext cx="2334304" cy="1225130"/>
          </a:xfrm>
          <a:prstGeom prst="rect">
            <a:avLst/>
          </a:prstGeom>
          <a:noFill/>
        </p:spPr>
        <p:txBody>
          <a:bodyPr wrap="square" lIns="38856" tIns="0" rIns="38856" bIns="0" rtlCol="0" anchor="t">
            <a:no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</a:defRPr>
            </a:lvl1pPr>
          </a:lstStyle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Требования, которым должен соответствовать Субъект МСП для получения гарантийной поддержки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заявки на получение гарантии/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поручительства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Перечень документов для рассмотрения заявки в рамках каждого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сегмента 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Форма Предварительного согласия на выдачу гарантии</a:t>
            </a:r>
          </a:p>
          <a:p>
            <a:pPr marL="84138" indent="-84138" defTabSz="986912">
              <a:buClr>
                <a:srgbClr val="00B0F0"/>
              </a:buClr>
            </a:pP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138" indent="-84138" defTabSz="986912">
              <a:buClr>
                <a:srgbClr val="00B0F0"/>
              </a:buClr>
            </a:pP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138" indent="-84138" defTabSz="986912">
              <a:buClr>
                <a:srgbClr val="00B0F0"/>
              </a:buClr>
            </a:pP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08714" y="3764331"/>
            <a:ext cx="2334304" cy="1225130"/>
          </a:xfrm>
          <a:prstGeom prst="rect">
            <a:avLst/>
          </a:prstGeom>
          <a:noFill/>
        </p:spPr>
        <p:txBody>
          <a:bodyPr wrap="square" lIns="38856" tIns="0" rIns="38856" bIns="0" rtlCol="0" anchor="t">
            <a:no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</a:defRPr>
            </a:lvl1pPr>
          </a:lstStyle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процедур, включая верификацию 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заявки,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проверку 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правовой службы и службы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экономической безопасности 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участника НГС в рамках каждого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сегмента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андеррайтинговых</a:t>
            </a:r>
            <a:r>
              <a:rPr lang="ru-RU" sz="1000" dirty="0">
                <a:ea typeface="Calibri" panose="020F0502020204030204" pitchFamily="34" charset="0"/>
                <a:cs typeface="Times New Roman" panose="02020603050405020304" pitchFamily="18" charset="0"/>
              </a:rPr>
              <a:t> процедур в рамках каждого </a:t>
            </a: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сегмента</a:t>
            </a:r>
          </a:p>
          <a:p>
            <a:pPr marL="84138" indent="-84138" defTabSz="986912">
              <a:spcAft>
                <a:spcPts val="600"/>
              </a:spcAft>
              <a:buClr>
                <a:srgbClr val="00B0F0"/>
              </a:buClr>
            </a:pP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Реестр проектов</a:t>
            </a: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138" indent="-84138" defTabSz="986912">
              <a:buClr>
                <a:srgbClr val="00B0F0"/>
              </a:buClr>
            </a:pP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7476" y="3764331"/>
            <a:ext cx="2334304" cy="1225130"/>
          </a:xfrm>
          <a:prstGeom prst="rect">
            <a:avLst/>
          </a:prstGeom>
          <a:noFill/>
        </p:spPr>
        <p:txBody>
          <a:bodyPr wrap="square" lIns="38856" tIns="0" rIns="38856" bIns="0" rtlCol="0" anchor="t">
            <a:noAutofit/>
          </a:bodyPr>
          <a:lstStyle>
            <a:defPPr>
              <a:defRPr lang="en-US"/>
            </a:defPPr>
            <a:lvl1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</a:defRPr>
            </a:lvl1pPr>
          </a:lstStyle>
          <a:p>
            <a:pPr marL="84138" indent="-84138" defTabSz="986912">
              <a:buClr>
                <a:srgbClr val="00B0F0"/>
              </a:buClr>
            </a:pPr>
            <a:r>
              <a:rPr lang="ru-RU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формам договоров поручительства, банковской и независимой гарантии</a:t>
            </a: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42"/>
          <p:cNvSpPr/>
          <p:nvPr/>
        </p:nvSpPr>
        <p:spPr>
          <a:xfrm>
            <a:off x="506185" y="1238103"/>
            <a:ext cx="1165227" cy="360268"/>
          </a:xfrm>
          <a:prstGeom prst="rect">
            <a:avLst/>
          </a:prstGeom>
          <a:effectLst>
            <a:glow>
              <a:srgbClr val="002776"/>
            </a:glow>
            <a:outerShdw dir="15480000" sx="173000" sy="173000" algn="ctr" rotWithShape="0">
              <a:srgbClr val="000000">
                <a:alpha val="56000"/>
              </a:srgbClr>
            </a:outerShdw>
            <a:reflection endPos="0" dir="5400000" sy="-100000" algn="bl" rotWithShape="0"/>
            <a:softEdge rad="0"/>
          </a:effectLst>
        </p:spPr>
        <p:txBody>
          <a:bodyPr wrap="square" lIns="0" tIns="0" rIns="0" bIns="0" anchor="t">
            <a:noAutofit/>
          </a:bodyPr>
          <a:lstStyle/>
          <a:p>
            <a:pPr algn="r" defTabSz="1042580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Этапы </a:t>
            </a:r>
            <a:endParaRPr lang="en-US" sz="9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82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Определение Центров приема </a:t>
            </a:r>
            <a:r>
              <a:rPr lang="ru-RU" sz="1600" dirty="0"/>
              <a:t>и обработки входящего потока заявок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84996"/>
              </p:ext>
            </p:extLst>
          </p:nvPr>
        </p:nvGraphicFramePr>
        <p:xfrm>
          <a:off x="293084" y="853806"/>
          <a:ext cx="9341455" cy="5306234"/>
        </p:xfrm>
        <a:graphic>
          <a:graphicData uri="http://schemas.openxmlformats.org/drawingml/2006/table">
            <a:tbl>
              <a:tblPr/>
              <a:tblGrid>
                <a:gridCol w="686630">
                  <a:extLst>
                    <a:ext uri="{9D8B030D-6E8A-4147-A177-3AD203B41FA5}">
                      <a16:colId xmlns:a16="http://schemas.microsoft.com/office/drawing/2014/main" xmlns="" val="2360793310"/>
                    </a:ext>
                  </a:extLst>
                </a:gridCol>
                <a:gridCol w="1036865">
                  <a:extLst>
                    <a:ext uri="{9D8B030D-6E8A-4147-A177-3AD203B41FA5}">
                      <a16:colId xmlns:a16="http://schemas.microsoft.com/office/drawing/2014/main" xmlns="" val="747419572"/>
                    </a:ext>
                  </a:extLst>
                </a:gridCol>
                <a:gridCol w="2681491">
                  <a:extLst>
                    <a:ext uri="{9D8B030D-6E8A-4147-A177-3AD203B41FA5}">
                      <a16:colId xmlns:a16="http://schemas.microsoft.com/office/drawing/2014/main" xmlns="" val="2410538545"/>
                    </a:ext>
                  </a:extLst>
                </a:gridCol>
                <a:gridCol w="4936469">
                  <a:extLst>
                    <a:ext uri="{9D8B030D-6E8A-4147-A177-3AD203B41FA5}">
                      <a16:colId xmlns:a16="http://schemas.microsoft.com/office/drawing/2014/main" xmlns="" val="560484084"/>
                    </a:ext>
                  </a:extLst>
                </a:gridCol>
              </a:tblGrid>
              <a:tr h="2891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Центр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Уполномоченная организация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Функции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0669210"/>
                  </a:ext>
                </a:extLst>
              </a:tr>
              <a:tr h="555171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Центр приема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заявок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Небанковские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центры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Корпорация (фронт-офис*)</a:t>
                      </a: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МСП Банк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(фронт-офис*)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РГО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(фронт-офис*)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Консультирование субъекта МСП по условиям предоставления гарантии и условиям кредитования банками-партнерами, а также по составу пакета необходимых для получения гарантии документов</a:t>
                      </a: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Проверка полноты заполнения заявки, оценка соответствия субъекта МСП требованиям Закона № 209-ФЗ и соответствия параметров запрашиваемой Гарантии условиям гарантийных продуктов</a:t>
                      </a: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Передача документов в подразделения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мидл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-офиса**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для дальнейшей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обработки</a:t>
                      </a: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Проведение процедур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андеррайтинга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Занесение и обновление информации о проектах субъектов МСП в реестре проектов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65499579"/>
                  </a:ext>
                </a:extLst>
              </a:tr>
              <a:tr h="1406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Инфраструктура поддержки:</a:t>
                      </a:r>
                    </a:p>
                    <a:p>
                      <a:pPr marL="361950" indent="-171450" algn="l" fontAlgn="t">
                        <a:spcBef>
                          <a:spcPts val="2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Центры поддержки предпринимательства/региональная инфраструктура поддержки МСП</a:t>
                      </a:r>
                    </a:p>
                    <a:p>
                      <a:pPr marL="361950" indent="-171450" algn="l" fontAlgn="t">
                        <a:spcBef>
                          <a:spcPts val="2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Многофункциональные центры предоставления государственных и муниципальных услуг (МФЦ)</a:t>
                      </a:r>
                    </a:p>
                    <a:p>
                      <a:pPr marL="361950" indent="-171450" algn="l" fontAlgn="t">
                        <a:spcBef>
                          <a:spcPts val="2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Отраслевые ассоциации / общественные организации</a:t>
                      </a:r>
                    </a:p>
                    <a:p>
                      <a:pPr marL="361950" indent="-171450" algn="l" fontAlgn="t">
                        <a:spcBef>
                          <a:spcPts val="2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9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Прочие организации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Консультирование субъекта МСП по условиям предоставления гарантии и условиям кредитования банками-партнерами, а также по составу пакета необходимых для получения гарантии документов</a:t>
                      </a: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Проверка полноты заполнения заявки, оценка соответствия субъекта МСП требованиям Закона № 209-ФЗ и соответствия параметров запрашиваемой Гарантии условиям гарантийных продуктов</a:t>
                      </a:r>
                    </a:p>
                    <a:p>
                      <a:pPr marL="171450" indent="-17145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Передача документов в Центр обработки заявок посредством Телекоммуникационных каналов связи, а также на бумажных носителях почтой или курьером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7004554"/>
                  </a:ext>
                </a:extLst>
              </a:tr>
              <a:tr h="241581">
                <a:tc vMerge="1">
                  <a:txBody>
                    <a:bodyPr/>
                    <a:lstStyle/>
                    <a:p>
                      <a:pPr algn="l" fontAlgn="t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Банковские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центры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859536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Банки-партнеры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 defTabSz="859536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Формирование и направление в компетентный Центр обработки заявок пакета документов для получения гарантии и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заявки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16198740"/>
                  </a:ext>
                </a:extLst>
              </a:tr>
              <a:tr h="24158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 обработки заявок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5F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Корпорация (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мидл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-офис*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МСП Банк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мидл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-офис*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РГО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мидл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-офис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*)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Определение Центра обработки Заявок с необходимыми компетенциями, исходя из принадлежности заявки к соответствующему сегменту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Проверка полноты заполнения заявки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Проверка на предмет выполнения субъектом МСП требований для получения гарантийной поддержки, а также соответствия параметров запрашиваемой субъектом МСП Гарантии условиям гарантийных продуктов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Верификация пакета документов к заявке субъекта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МСП, оценка его деловой репутации и правоспособности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Принятие решения на уровне уполномоченного органа о выдаче гарантии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Оформление гарантийной документации (при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положительном результате рассмотрения заявки)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126212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3082" y="6199546"/>
            <a:ext cx="9341457" cy="23280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b="1" dirty="0" smtClean="0">
                <a:solidFill>
                  <a:schemeClr val="bg1">
                    <a:lumMod val="50000"/>
                  </a:schemeClr>
                </a:solidFill>
              </a:rPr>
              <a:t>Фронт-офис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- структурные подразделения, осуществляющие привлечение и обслуживание внешних контрагентов (клиенты, банки-партнеры, субъекты инфраструктуры поддержки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МСП)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** </a:t>
            </a:r>
            <a:r>
              <a:rPr lang="ru-RU" sz="800" b="1" dirty="0" err="1" smtClean="0">
                <a:solidFill>
                  <a:schemeClr val="bg1">
                    <a:lumMod val="50000"/>
                  </a:schemeClr>
                </a:solidFill>
              </a:rPr>
              <a:t>Мидл</a:t>
            </a:r>
            <a:r>
              <a:rPr lang="ru-RU" sz="800" b="1" dirty="0" smtClean="0">
                <a:solidFill>
                  <a:schemeClr val="bg1">
                    <a:lumMod val="50000"/>
                  </a:schemeClr>
                </a:solidFill>
              </a:rPr>
              <a:t>-офис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- структурные подразделения, осуществляющие маршрутизацию и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обработку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заявок на предоставление гарантий, включая подготовку решений коллегиальных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21207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Описание сегментов</a:t>
            </a: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9818"/>
              </p:ext>
            </p:extLst>
          </p:nvPr>
        </p:nvGraphicFramePr>
        <p:xfrm>
          <a:off x="293082" y="1090570"/>
          <a:ext cx="9341458" cy="3017694"/>
        </p:xfrm>
        <a:graphic>
          <a:graphicData uri="http://schemas.openxmlformats.org/drawingml/2006/table">
            <a:tbl>
              <a:tblPr/>
              <a:tblGrid>
                <a:gridCol w="1604298">
                  <a:extLst>
                    <a:ext uri="{9D8B030D-6E8A-4147-A177-3AD203B41FA5}">
                      <a16:colId xmlns:a16="http://schemas.microsoft.com/office/drawing/2014/main" xmlns="" val="2360793310"/>
                    </a:ext>
                  </a:extLst>
                </a:gridCol>
                <a:gridCol w="1934290">
                  <a:extLst>
                    <a:ext uri="{9D8B030D-6E8A-4147-A177-3AD203B41FA5}">
                      <a16:colId xmlns:a16="http://schemas.microsoft.com/office/drawing/2014/main" xmlns="" val="2410538545"/>
                    </a:ext>
                  </a:extLst>
                </a:gridCol>
                <a:gridCol w="1934290">
                  <a:extLst>
                    <a:ext uri="{9D8B030D-6E8A-4147-A177-3AD203B41FA5}">
                      <a16:colId xmlns:a16="http://schemas.microsoft.com/office/drawing/2014/main" xmlns="" val="560484084"/>
                    </a:ext>
                  </a:extLst>
                </a:gridCol>
                <a:gridCol w="1934290">
                  <a:extLst>
                    <a:ext uri="{9D8B030D-6E8A-4147-A177-3AD203B41FA5}">
                      <a16:colId xmlns:a16="http://schemas.microsoft.com/office/drawing/2014/main" xmlns="" val="2930021484"/>
                    </a:ext>
                  </a:extLst>
                </a:gridCol>
                <a:gridCol w="1934290">
                  <a:extLst>
                    <a:ext uri="{9D8B030D-6E8A-4147-A177-3AD203B41FA5}">
                      <a16:colId xmlns:a16="http://schemas.microsoft.com/office/drawing/2014/main" xmlns="" val="3395954532"/>
                    </a:ext>
                  </a:extLst>
                </a:gridCol>
              </a:tblGrid>
              <a:tr h="289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Параметр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Микро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Малый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Нижний средний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Средний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0669210"/>
                  </a:ext>
                </a:extLst>
              </a:tr>
              <a:tr h="2415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Сумма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гарантийной поддержки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C7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до 5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млн руб.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более 5 до 25 млн руб.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более 25 до 100 млн руб.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более 100 млн руб.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65499579"/>
                  </a:ext>
                </a:extLst>
              </a:tr>
              <a:tr h="241581">
                <a:tc>
                  <a:txBody>
                    <a:bodyPr/>
                    <a:lstStyle/>
                    <a:p>
                      <a:pPr marL="0" marR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обработки заявок</a:t>
                      </a:r>
                      <a:endParaRPr lang="es-ES" sz="105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РГО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РГО</a:t>
                      </a:r>
                    </a:p>
                    <a:p>
                      <a:pPr marL="0" marR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МСП Банк*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МСП Банк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Корпорация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4158804"/>
                  </a:ext>
                </a:extLst>
              </a:tr>
              <a:tr h="2415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Особенности</a:t>
                      </a:r>
                      <a:endParaRPr lang="es-ES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C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Для РГО без функции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«Риски» взаимодействие только с банками на «Специальном режиме»**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Для РГО с функцией «Риски» взаимодействие со всеми банками-партнерами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Использование продукта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5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Согарантия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» для всех заявок на сумму свыше границы, установленной для сегмента</a:t>
                      </a:r>
                    </a:p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Облегченные процедуры </a:t>
                      </a:r>
                      <a:r>
                        <a:rPr lang="ru-RU" sz="105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андеррайтинга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Упрощенные процедуры </a:t>
                      </a:r>
                      <a:r>
                        <a:rPr lang="ru-RU" sz="105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андеррайтинга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Предварительное согласие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предоставление гарантии 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 проектам с суммой финансирования более 200 млн руб.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1242897"/>
                  </a:ext>
                </a:extLst>
              </a:tr>
              <a:tr h="2415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Сроки принятия решения по заявке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C7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spcBef>
                          <a:spcPts val="2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дня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 дней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дней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дней </a:t>
                      </a:r>
                    </a:p>
                    <a:p>
                      <a:pPr marL="0" marR="0" lvl="0" indent="0" algn="l" defTabSz="859536" rtl="0" eaLnBrk="1" fontAlgn="t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дней для Предварительного согласия)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4688908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3082" y="4195953"/>
            <a:ext cx="8298467" cy="23280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* только при отсутствии возможности обработки заявки в РГО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082" y="4428756"/>
            <a:ext cx="9341457" cy="84198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** Специальный 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режим - процесс рассмотрения заявок на представление гарантий субъектам МСП в «микро»-сегменте, с использованием сокращенного перечня документов и результатов анализа заемщика (принципала), проведенного банком-партнером, система оценка риска которого обеспечивает допустимый уровень потерь по предоставленным гарантиям. Специальный режим рассмотрения предусматривает оценку правового и </a:t>
            </a:r>
            <a:r>
              <a:rPr lang="ru-RU" sz="1000" dirty="0" err="1">
                <a:solidFill>
                  <a:schemeClr val="bg1">
                    <a:lumMod val="50000"/>
                  </a:schemeClr>
                </a:solidFill>
              </a:rPr>
              <a:t>репутационного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 риска со стороны Центра обработки заявки без оценки кредитного риска</a:t>
            </a:r>
          </a:p>
        </p:txBody>
      </p:sp>
    </p:spTree>
    <p:extLst>
      <p:ext uri="{BB962C8B-B14F-4D97-AF65-F5344CB8AC3E}">
        <p14:creationId xmlns:p14="http://schemas.microsoft.com/office/powerpoint/2010/main" val="16675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/>
              <a:t>Критерии для РГО в части обеспечения допуска для работы в «Нижнем среднем сегменте»</a:t>
            </a:r>
          </a:p>
        </p:txBody>
      </p:sp>
      <p:sp>
        <p:nvSpPr>
          <p:cNvPr id="8" name="Text Placeholder 22"/>
          <p:cNvSpPr txBox="1">
            <a:spLocks/>
          </p:cNvSpPr>
          <p:nvPr/>
        </p:nvSpPr>
        <p:spPr bwMode="auto">
          <a:xfrm>
            <a:off x="285750" y="1689677"/>
            <a:ext cx="7969094" cy="728361"/>
          </a:xfrm>
          <a:prstGeom prst="rect">
            <a:avLst/>
          </a:prstGeom>
          <a:solidFill>
            <a:srgbClr val="002060"/>
          </a:solidFill>
        </p:spPr>
        <p:txBody>
          <a:bodyPr wrap="square" lIns="72000" tIns="0" rIns="36000" bIns="0" anchor="ctr">
            <a:noAutofit/>
          </a:bodyPr>
          <a:lstStyle>
            <a:lvl1pPr marL="358775" indent="-358775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-190500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buChar char="•"/>
              <a:defRPr lang="en-US" sz="14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73063" indent="-182563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65150" indent="-190500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44538" indent="-179388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GB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84160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5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14702" indent="-173096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77353" indent="-162651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34895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8038" indent="0">
              <a:spcBef>
                <a:spcPts val="300"/>
              </a:spcBef>
            </a:pPr>
            <a:r>
              <a:rPr lang="ru-RU" sz="1200" dirty="0" smtClean="0">
                <a:solidFill>
                  <a:schemeClr val="bg1"/>
                </a:solidFill>
              </a:rPr>
              <a:t>Капитализация (</a:t>
            </a:r>
            <a:r>
              <a:rPr lang="ru-RU" sz="1200" dirty="0">
                <a:solidFill>
                  <a:schemeClr val="bg1"/>
                </a:solidFill>
              </a:rPr>
              <a:t>14 РГО)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28321" y="1689677"/>
            <a:ext cx="494178" cy="728361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1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3" name="Text Placeholder 22"/>
          <p:cNvSpPr txBox="1">
            <a:spLocks/>
          </p:cNvSpPr>
          <p:nvPr/>
        </p:nvSpPr>
        <p:spPr bwMode="auto">
          <a:xfrm>
            <a:off x="285750" y="2923820"/>
            <a:ext cx="7969094" cy="728361"/>
          </a:xfrm>
          <a:prstGeom prst="rect">
            <a:avLst/>
          </a:prstGeom>
          <a:solidFill>
            <a:srgbClr val="002060"/>
          </a:solidFill>
        </p:spPr>
        <p:txBody>
          <a:bodyPr wrap="square" lIns="72000" tIns="0" rIns="36000" bIns="0" anchor="ctr">
            <a:noAutofit/>
          </a:bodyPr>
          <a:lstStyle>
            <a:lvl1pPr marL="358775" indent="-358775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-190500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buChar char="•"/>
              <a:defRPr lang="en-US" sz="14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73063" indent="-182563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65150" indent="-190500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44538" indent="-179388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GB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84160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5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14702" indent="-173096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77353" indent="-162651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34895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8038" indent="0">
              <a:spcBef>
                <a:spcPts val="300"/>
              </a:spcBef>
            </a:pPr>
            <a:r>
              <a:rPr lang="ru-RU" sz="1200" dirty="0" smtClean="0">
                <a:solidFill>
                  <a:schemeClr val="bg1"/>
                </a:solidFill>
              </a:rPr>
              <a:t>Отношение размера </a:t>
            </a:r>
            <a:r>
              <a:rPr lang="ru-RU" sz="1200" dirty="0">
                <a:solidFill>
                  <a:schemeClr val="bg1"/>
                </a:solidFill>
              </a:rPr>
              <a:t>выплат по договорам поручительства </a:t>
            </a:r>
            <a:r>
              <a:rPr lang="ru-RU" sz="1200" dirty="0" smtClean="0">
                <a:solidFill>
                  <a:schemeClr val="bg1"/>
                </a:solidFill>
              </a:rPr>
              <a:t>к </a:t>
            </a:r>
            <a:r>
              <a:rPr lang="ru-RU" sz="1200" dirty="0">
                <a:solidFill>
                  <a:schemeClr val="bg1"/>
                </a:solidFill>
              </a:rPr>
              <a:t>общему объему выданных поручительств </a:t>
            </a:r>
            <a:r>
              <a:rPr lang="ru-RU" sz="1200" dirty="0" smtClean="0">
                <a:solidFill>
                  <a:schemeClr val="bg1"/>
                </a:solidFill>
              </a:rPr>
              <a:t>- за </a:t>
            </a:r>
            <a:r>
              <a:rPr lang="ru-RU" sz="1200" dirty="0">
                <a:solidFill>
                  <a:schemeClr val="bg1"/>
                </a:solidFill>
              </a:rPr>
              <a:t>3 года деятельности </a:t>
            </a:r>
            <a:r>
              <a:rPr lang="ru-RU" sz="1200" dirty="0" smtClean="0">
                <a:solidFill>
                  <a:schemeClr val="bg1"/>
                </a:solidFill>
              </a:rPr>
              <a:t>РГО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28321" y="2923820"/>
            <a:ext cx="494178" cy="728361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2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6" name="Text Placeholder 22"/>
          <p:cNvSpPr txBox="1">
            <a:spLocks/>
          </p:cNvSpPr>
          <p:nvPr/>
        </p:nvSpPr>
        <p:spPr bwMode="auto">
          <a:xfrm>
            <a:off x="285750" y="4157963"/>
            <a:ext cx="9348789" cy="728361"/>
          </a:xfrm>
          <a:prstGeom prst="rect">
            <a:avLst/>
          </a:prstGeom>
          <a:solidFill>
            <a:srgbClr val="002060"/>
          </a:solidFill>
        </p:spPr>
        <p:txBody>
          <a:bodyPr wrap="square" lIns="72000" tIns="0" rIns="36000" bIns="0" anchor="ctr">
            <a:noAutofit/>
          </a:bodyPr>
          <a:lstStyle>
            <a:lvl1pPr marL="358775" indent="-358775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-190500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buChar char="•"/>
              <a:defRPr lang="en-US" sz="14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73063" indent="-182563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65150" indent="-190500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44538" indent="-179388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GB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84160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5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14702" indent="-173096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77353" indent="-162651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34895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8038" indent="0">
              <a:spcBef>
                <a:spcPts val="300"/>
              </a:spcBef>
            </a:pPr>
            <a:r>
              <a:rPr lang="ru-RU" sz="1200" dirty="0" smtClean="0">
                <a:solidFill>
                  <a:schemeClr val="bg1"/>
                </a:solidFill>
              </a:rPr>
              <a:t>Применение и </a:t>
            </a:r>
            <a:r>
              <a:rPr lang="ru-RU" sz="1200" dirty="0">
                <a:solidFill>
                  <a:schemeClr val="bg1"/>
                </a:solidFill>
              </a:rPr>
              <a:t>соблюдение стандартов НГС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28321" y="4157963"/>
            <a:ext cx="494178" cy="728361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3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8" name="Text Placeholder 22"/>
          <p:cNvSpPr txBox="1">
            <a:spLocks/>
          </p:cNvSpPr>
          <p:nvPr/>
        </p:nvSpPr>
        <p:spPr bwMode="auto">
          <a:xfrm>
            <a:off x="8658225" y="1689677"/>
            <a:ext cx="976314" cy="728361"/>
          </a:xfrm>
          <a:prstGeom prst="rect">
            <a:avLst/>
          </a:prstGeom>
          <a:solidFill>
            <a:srgbClr val="002060"/>
          </a:solidFill>
        </p:spPr>
        <p:txBody>
          <a:bodyPr wrap="square" lIns="72000" tIns="0" rIns="36000" bIns="0" anchor="ctr">
            <a:noAutofit/>
          </a:bodyPr>
          <a:lstStyle>
            <a:lvl1pPr marL="358775" indent="-358775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-190500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buChar char="•"/>
              <a:defRPr lang="en-US" sz="14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73063" indent="-182563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65150" indent="-190500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44538" indent="-179388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GB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84160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5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14702" indent="-173096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77353" indent="-162651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34895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700 </a:t>
            </a:r>
          </a:p>
          <a:p>
            <a:pPr marL="0" indent="0" algn="ctr">
              <a:spcBef>
                <a:spcPts val="300"/>
              </a:spcBef>
            </a:pPr>
            <a:r>
              <a:rPr lang="ru-RU" sz="1200" dirty="0" smtClean="0">
                <a:solidFill>
                  <a:schemeClr val="bg1"/>
                </a:solidFill>
              </a:rPr>
              <a:t>млн руб.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9" name="Text Placeholder 22"/>
          <p:cNvSpPr txBox="1">
            <a:spLocks/>
          </p:cNvSpPr>
          <p:nvPr/>
        </p:nvSpPr>
        <p:spPr bwMode="auto">
          <a:xfrm>
            <a:off x="8658225" y="2923820"/>
            <a:ext cx="976314" cy="728361"/>
          </a:xfrm>
          <a:prstGeom prst="rect">
            <a:avLst/>
          </a:prstGeom>
          <a:solidFill>
            <a:srgbClr val="002060"/>
          </a:solidFill>
        </p:spPr>
        <p:txBody>
          <a:bodyPr wrap="square" lIns="72000" tIns="0" rIns="36000" bIns="0" anchor="ctr">
            <a:noAutofit/>
          </a:bodyPr>
          <a:lstStyle>
            <a:lvl1pPr marL="358775" indent="-358775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defRPr lang="en-US" sz="1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-190500" algn="l" defTabSz="957263" rtl="0" eaLnBrk="1" fontAlgn="base" hangingPunct="1">
              <a:lnSpc>
                <a:spcPct val="106000"/>
              </a:lnSpc>
              <a:spcBef>
                <a:spcPts val="1350"/>
              </a:spcBef>
              <a:spcAft>
                <a:spcPct val="0"/>
              </a:spcAft>
              <a:buFont typeface="Arial" charset="0"/>
              <a:buChar char="•"/>
              <a:defRPr lang="en-US" sz="14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73063" indent="-182563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65150" indent="-190500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44538" indent="-179388" algn="l" defTabSz="957263" rtl="0" eaLnBrk="1" fontAlgn="base" hangingPunct="1">
              <a:lnSpc>
                <a:spcPct val="106000"/>
              </a:lnSpc>
              <a:spcBef>
                <a:spcPts val="575"/>
              </a:spcBef>
              <a:spcAft>
                <a:spcPct val="0"/>
              </a:spcAft>
              <a:buFont typeface="Arial" charset="0"/>
              <a:buChar char="‒"/>
              <a:defRPr lang="en-GB" sz="1200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84160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5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14702" indent="-173096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77353" indent="-162651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348956" indent="-171605" algn="l" defTabSz="859512" rtl="0" eaLnBrk="1" latinLnBrk="0" hangingPunct="1">
              <a:spcBef>
                <a:spcPts val="0"/>
              </a:spcBef>
              <a:spcAft>
                <a:spcPts val="282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</a:pPr>
            <a:r>
              <a:rPr lang="ru-RU" sz="1200" dirty="0" smtClean="0">
                <a:solidFill>
                  <a:schemeClr val="bg1"/>
                </a:solidFill>
              </a:rPr>
              <a:t>Не более </a:t>
            </a:r>
            <a:r>
              <a:rPr lang="ru-RU" sz="2000" dirty="0">
                <a:solidFill>
                  <a:schemeClr val="bg1"/>
                </a:solidFill>
              </a:rPr>
              <a:t>6%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8092354" y="1939559"/>
            <a:ext cx="728361" cy="228600"/>
          </a:xfrm>
          <a:prstGeom prst="triangl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lIns="72000" tIns="0" rIns="36000" bIns="0" anchor="ctr">
            <a:noAutofit/>
          </a:bodyPr>
          <a:lstStyle/>
          <a:p>
            <a:pPr marL="808038" defTabSz="957263">
              <a:lnSpc>
                <a:spcPct val="106000"/>
              </a:lnSpc>
              <a:spcBef>
                <a:spcPts val="300"/>
              </a:spcBef>
              <a:buFont typeface="Arial" charset="0"/>
            </a:pP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 rot="5400000">
            <a:off x="8092354" y="3173702"/>
            <a:ext cx="728361" cy="228600"/>
          </a:xfrm>
          <a:prstGeom prst="triangl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lIns="72000" tIns="0" rIns="36000" bIns="0" anchor="ctr">
            <a:noAutofit/>
          </a:bodyPr>
          <a:lstStyle/>
          <a:p>
            <a:pPr marL="808038" defTabSz="957263">
              <a:lnSpc>
                <a:spcPct val="106000"/>
              </a:lnSpc>
              <a:spcBef>
                <a:spcPts val="300"/>
              </a:spcBef>
              <a:buFont typeface="Arial" charset="0"/>
            </a:pPr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53" y="2620666"/>
            <a:ext cx="9514095" cy="2752445"/>
          </a:xfrm>
        </p:spPr>
        <p:txBody>
          <a:bodyPr anchor="ctr"/>
          <a:lstStyle/>
          <a:p>
            <a:pPr>
              <a:spcBef>
                <a:spcPts val="1200"/>
              </a:spcBef>
            </a:pPr>
            <a:r>
              <a:rPr lang="ru-RU" sz="4000" dirty="0" smtClean="0"/>
              <a:t>Приложения</a:t>
            </a:r>
            <a:endParaRPr lang="ru-RU" sz="2000" b="0" i="1" dirty="0"/>
          </a:p>
        </p:txBody>
      </p:sp>
    </p:spTree>
    <p:extLst>
      <p:ext uri="{BB962C8B-B14F-4D97-AF65-F5344CB8AC3E}">
        <p14:creationId xmlns:p14="http://schemas.microsoft.com/office/powerpoint/2010/main" val="212249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1.1. Порядок </a:t>
            </a:r>
            <a:r>
              <a:rPr lang="ru-RU" sz="1600" dirty="0"/>
              <a:t>взаимодействия участников НГС в рамках приема и обработки заявок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/>
              <a:t>Сегменты </a:t>
            </a:r>
            <a:r>
              <a:rPr lang="ru-RU" sz="1600" b="0" dirty="0"/>
              <a:t>«</a:t>
            </a:r>
            <a:r>
              <a:rPr lang="ru-RU" sz="1600" b="0" dirty="0" smtClean="0"/>
              <a:t>Микро» и «Малый»</a:t>
            </a:r>
            <a:endParaRPr lang="ru-RU" sz="1600" b="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10032" y="6524830"/>
            <a:ext cx="180296" cy="1875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46829"/>
            <a:ext cx="8448532" cy="561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63124"/>
            <a:ext cx="7376109" cy="57065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1.2. Порядок </a:t>
            </a:r>
            <a:r>
              <a:rPr lang="ru-RU" sz="1600" dirty="0"/>
              <a:t>взаимодействия участников НГС в рамках приема и обработки заявок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/>
              <a:t>Сегмент «Нижний средний»</a:t>
            </a:r>
            <a:endParaRPr lang="ru-RU" sz="1600" b="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10032" y="6524830"/>
            <a:ext cx="180296" cy="1875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t="872" r="90411"/>
          <a:stretch/>
        </p:blipFill>
        <p:spPr>
          <a:xfrm>
            <a:off x="292100" y="5788025"/>
            <a:ext cx="691125" cy="68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1.3. Порядок </a:t>
            </a:r>
            <a:r>
              <a:rPr lang="ru-RU" sz="1600" dirty="0"/>
              <a:t>взаимодействия участников НГС в рамках приема и обработки заявок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/>
              <a:t>Сегмент «Средний»</a:t>
            </a:r>
            <a:endParaRPr lang="ru-RU" sz="1600" b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872" r="90411"/>
          <a:stretch/>
        </p:blipFill>
        <p:spPr>
          <a:xfrm>
            <a:off x="298450" y="5826816"/>
            <a:ext cx="678783" cy="669471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9510032" y="6524830"/>
            <a:ext cx="180296" cy="1875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50" y="763123"/>
            <a:ext cx="7442092" cy="573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F2edrJr0u8xjJS5wFw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F2edrJr0u8xjJS5wFw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F2edrJr0u8xjJS5wFwEw"/>
</p:tagLst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151950</TotalTime>
  <Words>1267</Words>
  <Application>Microsoft Office PowerPoint</Application>
  <PresentationFormat>Лист A4 (210x297 мм)</PresentationFormat>
  <Paragraphs>180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Title</vt:lpstr>
      <vt:lpstr>Технологические требования  предоставления независимых гарантий, банковских гарантий и поручительств  в рамках Национальной гарантийной системы (НГС)   Апрель 2016</vt:lpstr>
      <vt:lpstr>Структура Технологических требований</vt:lpstr>
      <vt:lpstr>Определение Центров приема и обработки входящего потока заявок</vt:lpstr>
      <vt:lpstr>Описание сегментов</vt:lpstr>
      <vt:lpstr>Критерии для РГО в части обеспечения допуска для работы в «Нижнем среднем сегменте»</vt:lpstr>
      <vt:lpstr>Приложения</vt:lpstr>
      <vt:lpstr>1.1. Порядок взаимодействия участников НГС в рамках приема и обработки заявок  Сегменты «Микро» и «Малый»</vt:lpstr>
      <vt:lpstr>1.2. Порядок взаимодействия участников НГС в рамках приема и обработки заявок  Сегмент «Нижний средний»</vt:lpstr>
      <vt:lpstr>1.3. Порядок взаимодействия участников НГС в рамках приема и обработки заявок  Сегмент «Средний»</vt:lpstr>
      <vt:lpstr>1.4.1. Порядок взаимодействия участников НГС в рамках приема и обработки заявок  Сегмент «Средний» | Обработка заявки в рамках оферты. Часть 1/2</vt:lpstr>
      <vt:lpstr>1.4.2. Порядок взаимодействия участников НГС в рамках приема и обработки заявок  Сегмент «Средний» | Обработка заявки в рамках оферты. Часть 2/2</vt:lpstr>
      <vt:lpstr>2. Матрица подбора гарантийных продуктов Корпорации и МСП Банка</vt:lpstr>
    </vt:vector>
  </TitlesOfParts>
  <Company>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Волкова Елена Дмитриевна</cp:lastModifiedBy>
  <cp:revision>4625</cp:revision>
  <cp:lastPrinted>2016-04-21T07:35:22Z</cp:lastPrinted>
  <dcterms:created xsi:type="dcterms:W3CDTF">2010-08-23T12:41:44Z</dcterms:created>
  <dcterms:modified xsi:type="dcterms:W3CDTF">2016-04-21T07:38:46Z</dcterms:modified>
</cp:coreProperties>
</file>