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theme/themeOverride1.xml" ContentType="application/vnd.openxmlformats-officedocument.themeOverride+xml"/>
  <Override PartName="/ppt/charts/chart16.xml" ContentType="application/vnd.openxmlformats-officedocument.drawingml.chart+xml"/>
  <Override PartName="/ppt/theme/themeOverride2.xml" ContentType="application/vnd.openxmlformats-officedocument.themeOverride+xml"/>
  <Override PartName="/ppt/charts/chart17.xml" ContentType="application/vnd.openxmlformats-officedocument.drawingml.chart+xml"/>
  <Override PartName="/ppt/theme/themeOverride3.xml" ContentType="application/vnd.openxmlformats-officedocument.themeOverride+xml"/>
  <Override PartName="/ppt/charts/chart18.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theme/themeOverride6.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3.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7" r:id="rId1"/>
    <p:sldMasterId id="2147485242" r:id="rId2"/>
    <p:sldMasterId id="2147485265" r:id="rId3"/>
    <p:sldMasterId id="2147485268" r:id="rId4"/>
    <p:sldMasterId id="2147485273" r:id="rId5"/>
    <p:sldMasterId id="2147485303" r:id="rId6"/>
    <p:sldMasterId id="2147485297" r:id="rId7"/>
    <p:sldMasterId id="2147485288" r:id="rId8"/>
    <p:sldMasterId id="2147485281" r:id="rId9"/>
    <p:sldMasterId id="2147485311" r:id="rId10"/>
    <p:sldMasterId id="2147485206" r:id="rId11"/>
  </p:sldMasterIdLst>
  <p:notesMasterIdLst>
    <p:notesMasterId r:id="rId32"/>
  </p:notesMasterIdLst>
  <p:handoutMasterIdLst>
    <p:handoutMasterId r:id="rId33"/>
  </p:handoutMasterIdLst>
  <p:sldIdLst>
    <p:sldId id="788" r:id="rId12"/>
    <p:sldId id="804" r:id="rId13"/>
    <p:sldId id="815" r:id="rId14"/>
    <p:sldId id="814" r:id="rId15"/>
    <p:sldId id="816" r:id="rId16"/>
    <p:sldId id="819" r:id="rId17"/>
    <p:sldId id="821" r:id="rId18"/>
    <p:sldId id="818" r:id="rId19"/>
    <p:sldId id="820" r:id="rId20"/>
    <p:sldId id="823" r:id="rId21"/>
    <p:sldId id="824" r:id="rId22"/>
    <p:sldId id="825" r:id="rId23"/>
    <p:sldId id="813" r:id="rId24"/>
    <p:sldId id="827" r:id="rId25"/>
    <p:sldId id="828" r:id="rId26"/>
    <p:sldId id="822" r:id="rId27"/>
    <p:sldId id="829" r:id="rId28"/>
    <p:sldId id="830" r:id="rId29"/>
    <p:sldId id="831" r:id="rId30"/>
    <p:sldId id="832" r:id="rId31"/>
  </p:sldIdLst>
  <p:sldSz cx="9144000" cy="6858000" type="screen4x3"/>
  <p:notesSz cx="6645275" cy="9775825"/>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7F7F7F"/>
    <a:srgbClr val="6E84B4"/>
    <a:srgbClr val="00CC00"/>
    <a:srgbClr val="012D74"/>
    <a:srgbClr val="42557F"/>
    <a:srgbClr val="FFFFFF"/>
    <a:srgbClr val="263A48"/>
    <a:srgbClr val="014C6D"/>
    <a:srgbClr val="4147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autoAdjust="0"/>
    <p:restoredTop sz="57143" autoAdjust="0"/>
  </p:normalViewPr>
  <p:slideViewPr>
    <p:cSldViewPr snapToGrid="0">
      <p:cViewPr>
        <p:scale>
          <a:sx n="100" d="100"/>
          <a:sy n="100" d="100"/>
        </p:scale>
        <p:origin x="-2184" y="-378"/>
      </p:cViewPr>
      <p:guideLst>
        <p:guide orient="horz" pos="2160"/>
        <p:guide pos="2880"/>
      </p:guideLst>
    </p:cSldViewPr>
  </p:slideViewPr>
  <p:notesTextViewPr>
    <p:cViewPr>
      <p:scale>
        <a:sx n="100" d="100"/>
        <a:sy n="100" d="100"/>
      </p:scale>
      <p:origin x="0" y="0"/>
    </p:cViewPr>
  </p:notesTextViewPr>
  <p:notesViewPr>
    <p:cSldViewPr snapToGrid="0">
      <p:cViewPr varScale="1">
        <p:scale>
          <a:sx n="52" d="100"/>
          <a:sy n="52" d="100"/>
        </p:scale>
        <p:origin x="-2592" y="-108"/>
      </p:cViewPr>
      <p:guideLst>
        <p:guide orient="horz" pos="3079"/>
        <p:guide pos="209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ВВП </a:t>
            </a:r>
            <a:r>
              <a:rPr lang="ru-RU" dirty="0" smtClean="0"/>
              <a:t>в </a:t>
            </a:r>
            <a:r>
              <a:rPr lang="ru-RU" dirty="0"/>
              <a:t>постоянных ценах</a:t>
            </a:r>
            <a:endParaRPr lang="en-US" dirty="0"/>
          </a:p>
        </c:rich>
      </c:tx>
      <c:layout>
        <c:manualLayout>
          <c:xMode val="edge"/>
          <c:yMode val="edge"/>
          <c:x val="6.8672474425514635E-2"/>
          <c:y val="4.9182639073758611E-3"/>
        </c:manualLayout>
      </c:layout>
      <c:overlay val="0"/>
    </c:title>
    <c:autoTitleDeleted val="0"/>
    <c:plotArea>
      <c:layout/>
      <c:lineChart>
        <c:grouping val="standard"/>
        <c:varyColors val="0"/>
        <c:ser>
          <c:idx val="0"/>
          <c:order val="0"/>
          <c:tx>
            <c:strRef>
              <c:f>Sheet1!$B$1</c:f>
              <c:strCache>
                <c:ptCount val="1"/>
                <c:pt idx="0">
                  <c:v>Column1</c:v>
                </c:pt>
              </c:strCache>
            </c:strRef>
          </c:tx>
          <c:marker>
            <c:symbol val="none"/>
          </c:marker>
          <c:cat>
            <c:numRef>
              <c:f>Sheet1!$A$2:$A$27</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Sheet1!$B$2:$B$27</c:f>
              <c:numCache>
                <c:formatCode>0</c:formatCode>
                <c:ptCount val="26"/>
                <c:pt idx="0">
                  <c:v>100</c:v>
                </c:pt>
                <c:pt idx="1">
                  <c:v>96.392233314452753</c:v>
                </c:pt>
                <c:pt idx="2">
                  <c:v>97.723550102712153</c:v>
                </c:pt>
                <c:pt idx="3">
                  <c:v>92.500359137338791</c:v>
                </c:pt>
                <c:pt idx="4">
                  <c:v>98.375149444916232</c:v>
                </c:pt>
                <c:pt idx="5">
                  <c:v>108.25757974603955</c:v>
                </c:pt>
                <c:pt idx="6">
                  <c:v>113.76910215410217</c:v>
                </c:pt>
                <c:pt idx="7">
                  <c:v>119.22450449877529</c:v>
                </c:pt>
                <c:pt idx="8">
                  <c:v>127.92295067341146</c:v>
                </c:pt>
                <c:pt idx="9">
                  <c:v>137.10263661953047</c:v>
                </c:pt>
                <c:pt idx="10">
                  <c:v>145.8445571493609</c:v>
                </c:pt>
                <c:pt idx="11">
                  <c:v>157.73589390272932</c:v>
                </c:pt>
                <c:pt idx="12">
                  <c:v>171.19877896583256</c:v>
                </c:pt>
                <c:pt idx="13">
                  <c:v>180.18321133361562</c:v>
                </c:pt>
                <c:pt idx="14">
                  <c:v>166.09128953754478</c:v>
                </c:pt>
                <c:pt idx="15">
                  <c:v>173.57158550632781</c:v>
                </c:pt>
                <c:pt idx="16">
                  <c:v>180.97298437897913</c:v>
                </c:pt>
                <c:pt idx="17">
                  <c:v>187.15024008206439</c:v>
                </c:pt>
                <c:pt idx="18">
                  <c:v>189.5007912268531</c:v>
                </c:pt>
                <c:pt idx="19">
                  <c:v>190.56945566064405</c:v>
                </c:pt>
              </c:numCache>
            </c:numRef>
          </c:val>
          <c:smooth val="0"/>
        </c:ser>
        <c:ser>
          <c:idx val="1"/>
          <c:order val="1"/>
          <c:tx>
            <c:strRef>
              <c:f>Sheet1!$C$1</c:f>
              <c:strCache>
                <c:ptCount val="1"/>
                <c:pt idx="0">
                  <c:v>Column12</c:v>
                </c:pt>
              </c:strCache>
            </c:strRef>
          </c:tx>
          <c:spPr>
            <a:ln>
              <a:solidFill>
                <a:srgbClr val="C00000"/>
              </a:solidFill>
              <a:prstDash val="sysDash"/>
            </a:ln>
          </c:spPr>
          <c:marker>
            <c:symbol val="none"/>
          </c:marker>
          <c:cat>
            <c:numRef>
              <c:f>Sheet1!$A$2:$A$27</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Sheet1!$C$2:$C$27</c:f>
              <c:numCache>
                <c:formatCode>General</c:formatCode>
                <c:ptCount val="26"/>
                <c:pt idx="19" formatCode="0">
                  <c:v>190.56945566064405</c:v>
                </c:pt>
                <c:pt idx="20" formatCode="0">
                  <c:v>170</c:v>
                </c:pt>
                <c:pt idx="21" formatCode="0">
                  <c:v>150</c:v>
                </c:pt>
                <c:pt idx="22" formatCode="0">
                  <c:v>140</c:v>
                </c:pt>
                <c:pt idx="23" formatCode="0">
                  <c:v>142</c:v>
                </c:pt>
                <c:pt idx="24" formatCode="0">
                  <c:v>150</c:v>
                </c:pt>
                <c:pt idx="25" formatCode="0">
                  <c:v>155</c:v>
                </c:pt>
              </c:numCache>
            </c:numRef>
          </c:val>
          <c:smooth val="0"/>
        </c:ser>
        <c:ser>
          <c:idx val="2"/>
          <c:order val="2"/>
          <c:tx>
            <c:strRef>
              <c:f>Sheet1!$D$1</c:f>
              <c:strCache>
                <c:ptCount val="1"/>
                <c:pt idx="0">
                  <c:v>Column2</c:v>
                </c:pt>
              </c:strCache>
            </c:strRef>
          </c:tx>
          <c:spPr>
            <a:ln>
              <a:solidFill>
                <a:schemeClr val="tx1">
                  <a:lumMod val="50000"/>
                  <a:lumOff val="50000"/>
                </a:schemeClr>
              </a:solidFill>
              <a:prstDash val="sysDash"/>
            </a:ln>
          </c:spPr>
          <c:marker>
            <c:symbol val="none"/>
          </c:marker>
          <c:cat>
            <c:numRef>
              <c:f>Sheet1!$A$2:$A$27</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Sheet1!$D$2:$D$27</c:f>
              <c:numCache>
                <c:formatCode>General</c:formatCode>
                <c:ptCount val="26"/>
                <c:pt idx="19" formatCode="0">
                  <c:v>190.56945566064405</c:v>
                </c:pt>
                <c:pt idx="20" formatCode="0">
                  <c:v>180</c:v>
                </c:pt>
                <c:pt idx="21" formatCode="0">
                  <c:v>170</c:v>
                </c:pt>
                <c:pt idx="22" formatCode="0">
                  <c:v>164</c:v>
                </c:pt>
                <c:pt idx="23" formatCode="0">
                  <c:v>162</c:v>
                </c:pt>
                <c:pt idx="24" formatCode="0">
                  <c:v>163</c:v>
                </c:pt>
                <c:pt idx="25" formatCode="0">
                  <c:v>165</c:v>
                </c:pt>
              </c:numCache>
            </c:numRef>
          </c:val>
          <c:smooth val="0"/>
        </c:ser>
        <c:ser>
          <c:idx val="3"/>
          <c:order val="3"/>
          <c:tx>
            <c:strRef>
              <c:f>Sheet1!$E$1</c:f>
              <c:strCache>
                <c:ptCount val="1"/>
                <c:pt idx="0">
                  <c:v>Column3</c:v>
                </c:pt>
              </c:strCache>
            </c:strRef>
          </c:tx>
          <c:spPr>
            <a:ln>
              <a:solidFill>
                <a:srgbClr val="FFC000"/>
              </a:solidFill>
              <a:prstDash val="sysDash"/>
            </a:ln>
          </c:spPr>
          <c:marker>
            <c:symbol val="none"/>
          </c:marker>
          <c:cat>
            <c:numRef>
              <c:f>Sheet1!$A$2:$A$27</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Sheet1!$E$2:$E$27</c:f>
              <c:numCache>
                <c:formatCode>General</c:formatCode>
                <c:ptCount val="26"/>
                <c:pt idx="19" formatCode="0">
                  <c:v>190.56945566064405</c:v>
                </c:pt>
                <c:pt idx="20" formatCode="0">
                  <c:v>190</c:v>
                </c:pt>
                <c:pt idx="21" formatCode="0">
                  <c:v>188</c:v>
                </c:pt>
                <c:pt idx="22" formatCode="0">
                  <c:v>187</c:v>
                </c:pt>
                <c:pt idx="23" formatCode="0">
                  <c:v>186</c:v>
                </c:pt>
                <c:pt idx="24" formatCode="0">
                  <c:v>185</c:v>
                </c:pt>
                <c:pt idx="25" formatCode="0">
                  <c:v>184</c:v>
                </c:pt>
              </c:numCache>
            </c:numRef>
          </c:val>
          <c:smooth val="0"/>
        </c:ser>
        <c:ser>
          <c:idx val="4"/>
          <c:order val="4"/>
          <c:tx>
            <c:strRef>
              <c:f>Sheet1!$F$1</c:f>
              <c:strCache>
                <c:ptCount val="1"/>
                <c:pt idx="0">
                  <c:v>Series 1</c:v>
                </c:pt>
              </c:strCache>
            </c:strRef>
          </c:tx>
          <c:spPr>
            <a:ln>
              <a:prstDash val="sysDash"/>
            </a:ln>
          </c:spPr>
          <c:marker>
            <c:symbol val="none"/>
          </c:marker>
          <c:cat>
            <c:numRef>
              <c:f>Sheet1!$A$2:$A$27</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Sheet1!$F$2:$F$27</c:f>
              <c:numCache>
                <c:formatCode>General</c:formatCode>
                <c:ptCount val="26"/>
                <c:pt idx="19" formatCode="0">
                  <c:v>190.56945566064405</c:v>
                </c:pt>
                <c:pt idx="20" formatCode="0">
                  <c:v>192</c:v>
                </c:pt>
                <c:pt idx="21" formatCode="0">
                  <c:v>193</c:v>
                </c:pt>
                <c:pt idx="22" formatCode="0">
                  <c:v>195</c:v>
                </c:pt>
                <c:pt idx="23" formatCode="0">
                  <c:v>200</c:v>
                </c:pt>
                <c:pt idx="24" formatCode="0">
                  <c:v>207</c:v>
                </c:pt>
                <c:pt idx="25" formatCode="0">
                  <c:v>220</c:v>
                </c:pt>
              </c:numCache>
            </c:numRef>
          </c:val>
          <c:smooth val="0"/>
        </c:ser>
        <c:dLbls>
          <c:showLegendKey val="0"/>
          <c:showVal val="0"/>
          <c:showCatName val="0"/>
          <c:showSerName val="0"/>
          <c:showPercent val="0"/>
          <c:showBubbleSize val="0"/>
        </c:dLbls>
        <c:marker val="1"/>
        <c:smooth val="0"/>
        <c:axId val="229453184"/>
        <c:axId val="229471360"/>
      </c:lineChart>
      <c:catAx>
        <c:axId val="229453184"/>
        <c:scaling>
          <c:orientation val="minMax"/>
        </c:scaling>
        <c:delete val="0"/>
        <c:axPos val="b"/>
        <c:numFmt formatCode="General" sourceLinked="1"/>
        <c:majorTickMark val="out"/>
        <c:minorTickMark val="none"/>
        <c:tickLblPos val="nextTo"/>
        <c:crossAx val="229471360"/>
        <c:crosses val="autoZero"/>
        <c:auto val="1"/>
        <c:lblAlgn val="ctr"/>
        <c:lblOffset val="100"/>
        <c:tickLblSkip val="5"/>
        <c:tickMarkSkip val="1"/>
        <c:noMultiLvlLbl val="0"/>
      </c:catAx>
      <c:valAx>
        <c:axId val="229471360"/>
        <c:scaling>
          <c:orientation val="minMax"/>
          <c:max val="250"/>
          <c:min val="50"/>
        </c:scaling>
        <c:delete val="1"/>
        <c:axPos val="l"/>
        <c:majorGridlines/>
        <c:numFmt formatCode="0" sourceLinked="1"/>
        <c:majorTickMark val="out"/>
        <c:minorTickMark val="none"/>
        <c:tickLblPos val="nextTo"/>
        <c:crossAx val="229453184"/>
        <c:crosses val="autoZero"/>
        <c:crossBetween val="between"/>
        <c:majorUnit val="50"/>
      </c:valAx>
    </c:plotArea>
    <c:plotVisOnly val="1"/>
    <c:dispBlanksAs val="gap"/>
    <c:showDLblsOverMax val="0"/>
  </c:chart>
  <c:txPr>
    <a:bodyPr/>
    <a:lstStyle/>
    <a:p>
      <a:pPr>
        <a:defRPr sz="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Рентабельность, доходы</a:t>
            </a:r>
            <a:r>
              <a:rPr lang="ru-RU" baseline="0" dirty="0" smtClean="0"/>
              <a:t> </a:t>
            </a:r>
            <a:r>
              <a:rPr lang="ru-RU" dirty="0" smtClean="0"/>
              <a:t>и расходы</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1"/>
          <c:order val="1"/>
          <c:tx>
            <c:strRef>
              <c:f>Sheet1!$C$1</c:f>
              <c:strCache>
                <c:ptCount val="1"/>
                <c:pt idx="0">
                  <c:v>CIR</c:v>
                </c:pt>
              </c:strCache>
            </c:strRef>
          </c:tx>
          <c:spPr>
            <a:pattFill prst="dkUpDiag">
              <a:fgClr>
                <a:schemeClr val="accent1"/>
              </a:fgClr>
              <a:bgClr>
                <a:schemeClr val="bg1"/>
              </a:bgClr>
            </a:pattFill>
            <a:ln>
              <a:noFill/>
            </a:ln>
          </c:spPr>
          <c:invertIfNegative val="0"/>
          <c:cat>
            <c:numRef>
              <c:f>Sheet1!$A$2:$A$76</c:f>
              <c:numCache>
                <c:formatCode>mm\-yyyy</c:formatCode>
                <c:ptCount val="75"/>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40967</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numCache>
            </c:numRef>
          </c:cat>
          <c:val>
            <c:numRef>
              <c:f>Sheet1!$C$2:$C$76</c:f>
              <c:numCache>
                <c:formatCode>General</c:formatCode>
                <c:ptCount val="75"/>
                <c:pt idx="0" formatCode="#,##0.0">
                  <c:v>52.900781434998848</c:v>
                </c:pt>
                <c:pt idx="6" formatCode="#,##0.0">
                  <c:v>65.531914893617071</c:v>
                </c:pt>
                <c:pt idx="9" formatCode="#,##0.0">
                  <c:v>67.407181984174997</c:v>
                </c:pt>
                <c:pt idx="12" formatCode="#,##0.0">
                  <c:v>63.60008186655778</c:v>
                </c:pt>
                <c:pt idx="15" formatCode="#,##0.0">
                  <c:v>41.264367816091941</c:v>
                </c:pt>
                <c:pt idx="18" formatCode="#,##0.0">
                  <c:v>44.954507857733638</c:v>
                </c:pt>
                <c:pt idx="21" formatCode="#,##0.0">
                  <c:v>46.749283270137745</c:v>
                </c:pt>
                <c:pt idx="24" formatCode="#,##0.0">
                  <c:v>42.976538714106624</c:v>
                </c:pt>
                <c:pt idx="27" formatCode="#,##0.0">
                  <c:v>40.342298288508552</c:v>
                </c:pt>
                <c:pt idx="30" formatCode="#,##0.0">
                  <c:v>41.36050221261705</c:v>
                </c:pt>
                <c:pt idx="33" formatCode="#,##0.0">
                  <c:v>43.036211699164312</c:v>
                </c:pt>
                <c:pt idx="36" formatCode="#,##0.0">
                  <c:v>44.069801833776971</c:v>
                </c:pt>
                <c:pt idx="39" formatCode="#,##0.0">
                  <c:v>39.596421092708887</c:v>
                </c:pt>
                <c:pt idx="42" formatCode="#,##0.0">
                  <c:v>42.396021699819158</c:v>
                </c:pt>
                <c:pt idx="45" formatCode="#,##0.0">
                  <c:v>44.199963730883141</c:v>
                </c:pt>
                <c:pt idx="48" formatCode="#,##0.0">
                  <c:v>45.54625456106465</c:v>
                </c:pt>
                <c:pt idx="51" formatCode="#,##0.0">
                  <c:v>43.502824858757002</c:v>
                </c:pt>
                <c:pt idx="54" formatCode="#,##0.0">
                  <c:v>45.822784810126585</c:v>
                </c:pt>
                <c:pt idx="57" formatCode="#,##0.0">
                  <c:v>46.645474318219833</c:v>
                </c:pt>
                <c:pt idx="60" formatCode="#,##0.0">
                  <c:v>47.747419550698233</c:v>
                </c:pt>
                <c:pt idx="63" formatCode="#,##0.0">
                  <c:v>48.968779564806105</c:v>
                </c:pt>
                <c:pt idx="66" formatCode="#,##0.0">
                  <c:v>52.667153818048995</c:v>
                </c:pt>
                <c:pt idx="69" formatCode="#,##0.0">
                  <c:v>50.434534019439624</c:v>
                </c:pt>
                <c:pt idx="72" formatCode="#,##0.0">
                  <c:v>59.928822199778764</c:v>
                </c:pt>
              </c:numCache>
            </c:numRef>
          </c:val>
        </c:ser>
        <c:dLbls>
          <c:showLegendKey val="0"/>
          <c:showVal val="0"/>
          <c:showCatName val="0"/>
          <c:showSerName val="0"/>
          <c:showPercent val="0"/>
          <c:showBubbleSize val="0"/>
        </c:dLbls>
        <c:gapWidth val="0"/>
        <c:axId val="279736704"/>
        <c:axId val="279730432"/>
      </c:barChart>
      <c:lineChart>
        <c:grouping val="standard"/>
        <c:varyColors val="0"/>
        <c:ser>
          <c:idx val="0"/>
          <c:order val="0"/>
          <c:tx>
            <c:strRef>
              <c:f>Sheet1!$B$1</c:f>
              <c:strCache>
                <c:ptCount val="1"/>
                <c:pt idx="0">
                  <c:v>ROAE</c:v>
                </c:pt>
              </c:strCache>
            </c:strRef>
          </c:tx>
          <c:spPr>
            <a:ln>
              <a:solidFill>
                <a:srgbClr val="FF0000"/>
              </a:solidFill>
            </a:ln>
          </c:spPr>
          <c:marker>
            <c:symbol val="none"/>
          </c:marker>
          <c:cat>
            <c:numRef>
              <c:f>Sheet1!$A$2:$A$76</c:f>
              <c:numCache>
                <c:formatCode>mm\-yyyy</c:formatCode>
                <c:ptCount val="75"/>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40967</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numCache>
            </c:numRef>
          </c:cat>
          <c:val>
            <c:numRef>
              <c:f>Sheet1!$B$2:$B$76</c:f>
              <c:numCache>
                <c:formatCode>#,##0.0</c:formatCode>
                <c:ptCount val="75"/>
                <c:pt idx="0">
                  <c:v>13.129894624036476</c:v>
                </c:pt>
                <c:pt idx="1">
                  <c:v>13.379353227528743</c:v>
                </c:pt>
                <c:pt idx="2">
                  <c:v>11.848367292169725</c:v>
                </c:pt>
                <c:pt idx="3">
                  <c:v>9.844309120416451</c:v>
                </c:pt>
                <c:pt idx="4">
                  <c:v>7.5666244218830405</c:v>
                </c:pt>
                <c:pt idx="5">
                  <c:v>5.9510455292555413</c:v>
                </c:pt>
                <c:pt idx="6">
                  <c:v>3.5658112936261412</c:v>
                </c:pt>
                <c:pt idx="7">
                  <c:v>3.2011544411913633</c:v>
                </c:pt>
                <c:pt idx="8">
                  <c:v>1.7607239376179757</c:v>
                </c:pt>
                <c:pt idx="9">
                  <c:v>2.1471835236217585</c:v>
                </c:pt>
                <c:pt idx="10">
                  <c:v>3.9661000892344171</c:v>
                </c:pt>
                <c:pt idx="11">
                  <c:v>4.5910534195630737</c:v>
                </c:pt>
                <c:pt idx="12">
                  <c:v>4.8377498334227651</c:v>
                </c:pt>
                <c:pt idx="13">
                  <c:v>4.1714307668188599</c:v>
                </c:pt>
                <c:pt idx="14">
                  <c:v>4.6925864610863579</c:v>
                </c:pt>
                <c:pt idx="15">
                  <c:v>5.9558387399890407</c:v>
                </c:pt>
                <c:pt idx="16">
                  <c:v>7.552228392016147</c:v>
                </c:pt>
                <c:pt idx="17">
                  <c:v>8.1729875297254395</c:v>
                </c:pt>
                <c:pt idx="18">
                  <c:v>9.9323915313214357</c:v>
                </c:pt>
                <c:pt idx="19">
                  <c:v>9.8845238969271065</c:v>
                </c:pt>
                <c:pt idx="20">
                  <c:v>11.222136303187851</c:v>
                </c:pt>
                <c:pt idx="21">
                  <c:v>11.656658150698771</c:v>
                </c:pt>
                <c:pt idx="22">
                  <c:v>12.636245370454638</c:v>
                </c:pt>
                <c:pt idx="23">
                  <c:v>13.18834906240561</c:v>
                </c:pt>
                <c:pt idx="24">
                  <c:v>12.49386076645815</c:v>
                </c:pt>
                <c:pt idx="25">
                  <c:v>13.231033782938681</c:v>
                </c:pt>
                <c:pt idx="26">
                  <c:v>14.059306386823566</c:v>
                </c:pt>
                <c:pt idx="27">
                  <c:v>14.599952786975615</c:v>
                </c:pt>
                <c:pt idx="28">
                  <c:v>15.206466924141424</c:v>
                </c:pt>
                <c:pt idx="29">
                  <c:v>15.988227799852567</c:v>
                </c:pt>
                <c:pt idx="30">
                  <c:v>16.480974850269412</c:v>
                </c:pt>
                <c:pt idx="31">
                  <c:v>17.664338321062694</c:v>
                </c:pt>
                <c:pt idx="32">
                  <c:v>17.620189693642644</c:v>
                </c:pt>
                <c:pt idx="33">
                  <c:v>17.709043654693595</c:v>
                </c:pt>
                <c:pt idx="34">
                  <c:v>16.983538368592754</c:v>
                </c:pt>
                <c:pt idx="35">
                  <c:v>17.460136997744545</c:v>
                </c:pt>
                <c:pt idx="36">
                  <c:v>17.558212700920809</c:v>
                </c:pt>
                <c:pt idx="37">
                  <c:v>17.926014372555084</c:v>
                </c:pt>
                <c:pt idx="38">
                  <c:v>18.081028176957918</c:v>
                </c:pt>
                <c:pt idx="39">
                  <c:v>18.045940714257128</c:v>
                </c:pt>
                <c:pt idx="40">
                  <c:v>17.795109229421865</c:v>
                </c:pt>
                <c:pt idx="41">
                  <c:v>17.590804922725606</c:v>
                </c:pt>
                <c:pt idx="42">
                  <c:v>17.63164244173857</c:v>
                </c:pt>
                <c:pt idx="43">
                  <c:v>17.393068349226834</c:v>
                </c:pt>
                <c:pt idx="44">
                  <c:v>17.927761894803375</c:v>
                </c:pt>
                <c:pt idx="45">
                  <c:v>18.163403962128406</c:v>
                </c:pt>
                <c:pt idx="46">
                  <c:v>18.510081280368968</c:v>
                </c:pt>
                <c:pt idx="47">
                  <c:v>18.484148638816009</c:v>
                </c:pt>
                <c:pt idx="48">
                  <c:v>18.09243341389206</c:v>
                </c:pt>
                <c:pt idx="49">
                  <c:v>17.469071486683504</c:v>
                </c:pt>
                <c:pt idx="50">
                  <c:v>17.086579784361884</c:v>
                </c:pt>
                <c:pt idx="51">
                  <c:v>16.904073496994204</c:v>
                </c:pt>
                <c:pt idx="52">
                  <c:v>16.849135443606855</c:v>
                </c:pt>
                <c:pt idx="53">
                  <c:v>16.518631521234166</c:v>
                </c:pt>
                <c:pt idx="54">
                  <c:v>16.426785961807454</c:v>
                </c:pt>
                <c:pt idx="55">
                  <c:v>16.145592678473715</c:v>
                </c:pt>
                <c:pt idx="56">
                  <c:v>15.83290885410057</c:v>
                </c:pt>
                <c:pt idx="57">
                  <c:v>15.996064079608797</c:v>
                </c:pt>
                <c:pt idx="58">
                  <c:v>15.537244483527424</c:v>
                </c:pt>
                <c:pt idx="59">
                  <c:v>14.855968736504192</c:v>
                </c:pt>
                <c:pt idx="60">
                  <c:v>15.095308804594296</c:v>
                </c:pt>
                <c:pt idx="61">
                  <c:v>15.114548913233875</c:v>
                </c:pt>
                <c:pt idx="62">
                  <c:v>14.974175354116049</c:v>
                </c:pt>
                <c:pt idx="63">
                  <c:v>14.433534636113174</c:v>
                </c:pt>
                <c:pt idx="64">
                  <c:v>13.904193395101148</c:v>
                </c:pt>
                <c:pt idx="65">
                  <c:v>13.425738811459311</c:v>
                </c:pt>
                <c:pt idx="66">
                  <c:v>13.490659657445745</c:v>
                </c:pt>
                <c:pt idx="67">
                  <c:v>13.104635227203746</c:v>
                </c:pt>
                <c:pt idx="68">
                  <c:v>12.933029930896678</c:v>
                </c:pt>
                <c:pt idx="69">
                  <c:v>12.746063998295758</c:v>
                </c:pt>
                <c:pt idx="70">
                  <c:v>12.324869175003149</c:v>
                </c:pt>
                <c:pt idx="71">
                  <c:v>11.994226472814503</c:v>
                </c:pt>
                <c:pt idx="72">
                  <c:v>7.8632643138144696</c:v>
                </c:pt>
                <c:pt idx="73">
                  <c:v>6.2</c:v>
                </c:pt>
                <c:pt idx="74">
                  <c:v>5.0999999999999996</c:v>
                </c:pt>
              </c:numCache>
            </c:numRef>
          </c:val>
          <c:smooth val="1"/>
        </c:ser>
        <c:dLbls>
          <c:showLegendKey val="0"/>
          <c:showVal val="0"/>
          <c:showCatName val="0"/>
          <c:showSerName val="0"/>
          <c:showPercent val="0"/>
          <c:showBubbleSize val="0"/>
        </c:dLbls>
        <c:marker val="1"/>
        <c:smooth val="0"/>
        <c:axId val="279718528"/>
        <c:axId val="279728512"/>
      </c:lineChart>
      <c:dateAx>
        <c:axId val="279718528"/>
        <c:scaling>
          <c:orientation val="minMax"/>
        </c:scaling>
        <c:delete val="0"/>
        <c:axPos val="b"/>
        <c:numFmt formatCode="yyyy" sourceLinked="0"/>
        <c:majorTickMark val="out"/>
        <c:minorTickMark val="none"/>
        <c:tickLblPos val="nextTo"/>
        <c:crossAx val="279728512"/>
        <c:crosses val="autoZero"/>
        <c:auto val="1"/>
        <c:lblOffset val="100"/>
        <c:baseTimeUnit val="months"/>
        <c:majorUnit val="1"/>
        <c:majorTimeUnit val="years"/>
      </c:dateAx>
      <c:valAx>
        <c:axId val="279728512"/>
        <c:scaling>
          <c:orientation val="minMax"/>
          <c:max val="25"/>
        </c:scaling>
        <c:delete val="0"/>
        <c:axPos val="l"/>
        <c:majorGridlines/>
        <c:title>
          <c:tx>
            <c:rich>
              <a:bodyPr rot="-5400000" vert="horz"/>
              <a:lstStyle/>
              <a:p>
                <a:pPr>
                  <a:defRPr b="0"/>
                </a:pPr>
                <a:r>
                  <a:rPr lang="ru-RU" b="0" dirty="0" smtClean="0"/>
                  <a:t>Рентабельность</a:t>
                </a:r>
                <a:r>
                  <a:rPr lang="ru-RU" b="0" baseline="0" dirty="0" smtClean="0"/>
                  <a:t> активов, %</a:t>
                </a:r>
                <a:endParaRPr lang="en-US" b="0" dirty="0"/>
              </a:p>
            </c:rich>
          </c:tx>
          <c:layout/>
          <c:overlay val="0"/>
        </c:title>
        <c:numFmt formatCode="0" sourceLinked="0"/>
        <c:majorTickMark val="out"/>
        <c:minorTickMark val="none"/>
        <c:tickLblPos val="nextTo"/>
        <c:spPr>
          <a:ln>
            <a:noFill/>
          </a:ln>
        </c:spPr>
        <c:crossAx val="279718528"/>
        <c:crosses val="autoZero"/>
        <c:crossBetween val="between"/>
      </c:valAx>
      <c:valAx>
        <c:axId val="279730432"/>
        <c:scaling>
          <c:orientation val="minMax"/>
          <c:max val="80"/>
          <c:min val="30"/>
        </c:scaling>
        <c:delete val="0"/>
        <c:axPos val="r"/>
        <c:title>
          <c:tx>
            <c:rich>
              <a:bodyPr rot="-5400000" vert="horz"/>
              <a:lstStyle/>
              <a:p>
                <a:pPr>
                  <a:defRPr b="0"/>
                </a:pPr>
                <a:r>
                  <a:rPr lang="ru-RU" b="0" dirty="0" smtClean="0"/>
                  <a:t>Операционная эффективность,</a:t>
                </a:r>
                <a:r>
                  <a:rPr lang="ru-RU" b="0" baseline="0" dirty="0" smtClean="0"/>
                  <a:t> %</a:t>
                </a:r>
                <a:endParaRPr lang="en-US" b="0" dirty="0"/>
              </a:p>
            </c:rich>
          </c:tx>
          <c:layout/>
          <c:overlay val="0"/>
        </c:title>
        <c:numFmt formatCode="#,##0" sourceLinked="0"/>
        <c:majorTickMark val="out"/>
        <c:minorTickMark val="none"/>
        <c:tickLblPos val="nextTo"/>
        <c:spPr>
          <a:ln>
            <a:noFill/>
          </a:ln>
        </c:spPr>
        <c:crossAx val="279736704"/>
        <c:crosses val="max"/>
        <c:crossBetween val="between"/>
      </c:valAx>
      <c:dateAx>
        <c:axId val="279736704"/>
        <c:scaling>
          <c:orientation val="minMax"/>
        </c:scaling>
        <c:delete val="1"/>
        <c:axPos val="b"/>
        <c:numFmt formatCode="mm\-yyyy" sourceLinked="1"/>
        <c:majorTickMark val="out"/>
        <c:minorTickMark val="none"/>
        <c:tickLblPos val="nextTo"/>
        <c:crossAx val="279730432"/>
        <c:crosses val="autoZero"/>
        <c:auto val="1"/>
        <c:lblOffset val="100"/>
        <c:baseTimeUnit val="months"/>
        <c:majorUnit val="1"/>
        <c:minorUnit val="1"/>
      </c:dateAx>
    </c:plotArea>
    <c:legend>
      <c:legendPos val="r"/>
      <c:layout>
        <c:manualLayout>
          <c:xMode val="edge"/>
          <c:yMode val="edge"/>
          <c:x val="0.45910388061577301"/>
          <c:y val="0.10893136527370391"/>
          <c:w val="0.39132814132889265"/>
          <c:h val="8.0501174121892963E-2"/>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Кредитный портфель</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2"/>
          <c:order val="2"/>
          <c:tx>
            <c:strRef>
              <c:f>Sheet1!$D$1</c:f>
              <c:strCache>
                <c:ptCount val="1"/>
                <c:pt idx="0">
                  <c:v>Доля просрочки по ю.л., %</c:v>
                </c:pt>
              </c:strCache>
            </c:strRef>
          </c:tx>
          <c:spPr>
            <a:solidFill>
              <a:srgbClr val="C00000"/>
            </a:solidFill>
          </c:spPr>
          <c:invertIfNegative val="0"/>
          <c:cat>
            <c:numRef>
              <c:f>Sheet1!$A$2:$A$89</c:f>
              <c:numCache>
                <c:formatCode>mm\-yyyy</c:formatCode>
                <c:ptCount val="86"/>
                <c:pt idx="0">
                  <c:v>39447</c:v>
                </c:pt>
                <c:pt idx="1">
                  <c:v>39478</c:v>
                </c:pt>
                <c:pt idx="2">
                  <c:v>39506</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40147</c:v>
                </c:pt>
                <c:pt idx="23">
                  <c:v>40178</c:v>
                </c:pt>
                <c:pt idx="24">
                  <c:v>40209</c:v>
                </c:pt>
                <c:pt idx="25">
                  <c:v>40237</c:v>
                </c:pt>
                <c:pt idx="26">
                  <c:v>40268</c:v>
                </c:pt>
                <c:pt idx="27">
                  <c:v>40298</c:v>
                </c:pt>
                <c:pt idx="28">
                  <c:v>40329</c:v>
                </c:pt>
                <c:pt idx="29">
                  <c:v>40359</c:v>
                </c:pt>
                <c:pt idx="30">
                  <c:v>40390</c:v>
                </c:pt>
                <c:pt idx="31">
                  <c:v>40421</c:v>
                </c:pt>
                <c:pt idx="32">
                  <c:v>40451</c:v>
                </c:pt>
                <c:pt idx="33">
                  <c:v>40482</c:v>
                </c:pt>
                <c:pt idx="34">
                  <c:v>40512</c:v>
                </c:pt>
                <c:pt idx="35">
                  <c:v>40543</c:v>
                </c:pt>
                <c:pt idx="36">
                  <c:v>40574</c:v>
                </c:pt>
                <c:pt idx="37">
                  <c:v>40602</c:v>
                </c:pt>
                <c:pt idx="38">
                  <c:v>40633</c:v>
                </c:pt>
                <c:pt idx="39">
                  <c:v>40663</c:v>
                </c:pt>
                <c:pt idx="40">
                  <c:v>40694</c:v>
                </c:pt>
                <c:pt idx="41">
                  <c:v>40724</c:v>
                </c:pt>
                <c:pt idx="42">
                  <c:v>40755</c:v>
                </c:pt>
                <c:pt idx="43">
                  <c:v>40786</c:v>
                </c:pt>
                <c:pt idx="44">
                  <c:v>40816</c:v>
                </c:pt>
                <c:pt idx="45">
                  <c:v>40847</c:v>
                </c:pt>
                <c:pt idx="46">
                  <c:v>40877</c:v>
                </c:pt>
                <c:pt idx="47">
                  <c:v>40908</c:v>
                </c:pt>
                <c:pt idx="48">
                  <c:v>40939</c:v>
                </c:pt>
                <c:pt idx="49">
                  <c:v>40967</c:v>
                </c:pt>
                <c:pt idx="50">
                  <c:v>40999</c:v>
                </c:pt>
                <c:pt idx="51">
                  <c:v>41029</c:v>
                </c:pt>
                <c:pt idx="52">
                  <c:v>41060</c:v>
                </c:pt>
                <c:pt idx="53">
                  <c:v>41090</c:v>
                </c:pt>
                <c:pt idx="54">
                  <c:v>41121</c:v>
                </c:pt>
                <c:pt idx="55">
                  <c:v>41152</c:v>
                </c:pt>
                <c:pt idx="56">
                  <c:v>41182</c:v>
                </c:pt>
                <c:pt idx="57">
                  <c:v>41213</c:v>
                </c:pt>
                <c:pt idx="58">
                  <c:v>41243</c:v>
                </c:pt>
                <c:pt idx="59">
                  <c:v>41274</c:v>
                </c:pt>
                <c:pt idx="60">
                  <c:v>41305</c:v>
                </c:pt>
                <c:pt idx="61">
                  <c:v>41333</c:v>
                </c:pt>
                <c:pt idx="62">
                  <c:v>41364</c:v>
                </c:pt>
                <c:pt idx="63">
                  <c:v>41394</c:v>
                </c:pt>
                <c:pt idx="64">
                  <c:v>41425</c:v>
                </c:pt>
                <c:pt idx="65">
                  <c:v>41455</c:v>
                </c:pt>
                <c:pt idx="66">
                  <c:v>41486</c:v>
                </c:pt>
                <c:pt idx="67">
                  <c:v>41517</c:v>
                </c:pt>
                <c:pt idx="68">
                  <c:v>41547</c:v>
                </c:pt>
                <c:pt idx="69">
                  <c:v>41578</c:v>
                </c:pt>
                <c:pt idx="70">
                  <c:v>41608</c:v>
                </c:pt>
                <c:pt idx="71">
                  <c:v>41639</c:v>
                </c:pt>
                <c:pt idx="72">
                  <c:v>41670</c:v>
                </c:pt>
                <c:pt idx="73">
                  <c:v>41698</c:v>
                </c:pt>
                <c:pt idx="74">
                  <c:v>41729</c:v>
                </c:pt>
                <c:pt idx="75">
                  <c:v>41759</c:v>
                </c:pt>
                <c:pt idx="76">
                  <c:v>41790</c:v>
                </c:pt>
                <c:pt idx="77">
                  <c:v>41820</c:v>
                </c:pt>
                <c:pt idx="78">
                  <c:v>41851</c:v>
                </c:pt>
                <c:pt idx="79">
                  <c:v>41882</c:v>
                </c:pt>
                <c:pt idx="80">
                  <c:v>41912</c:v>
                </c:pt>
                <c:pt idx="81">
                  <c:v>41943</c:v>
                </c:pt>
                <c:pt idx="82">
                  <c:v>41973</c:v>
                </c:pt>
                <c:pt idx="83">
                  <c:v>42004</c:v>
                </c:pt>
                <c:pt idx="84">
                  <c:v>42035</c:v>
                </c:pt>
                <c:pt idx="85">
                  <c:v>42063</c:v>
                </c:pt>
              </c:numCache>
            </c:numRef>
          </c:cat>
          <c:val>
            <c:numRef>
              <c:f>Sheet1!$D$2:$D$89</c:f>
              <c:numCache>
                <c:formatCode>#,##0.0</c:formatCode>
                <c:ptCount val="86"/>
                <c:pt idx="0">
                  <c:v>0.92421640188922272</c:v>
                </c:pt>
                <c:pt idx="1">
                  <c:v>0.93605225903212874</c:v>
                </c:pt>
                <c:pt idx="2">
                  <c:v>0.94004569482939049</c:v>
                </c:pt>
                <c:pt idx="3">
                  <c:v>0.9548499604627857</c:v>
                </c:pt>
                <c:pt idx="4">
                  <c:v>0.96989637918900673</c:v>
                </c:pt>
                <c:pt idx="5">
                  <c:v>0.98836727166231619</c:v>
                </c:pt>
                <c:pt idx="6">
                  <c:v>1.0050629105745283</c:v>
                </c:pt>
                <c:pt idx="7">
                  <c:v>0.99742980810022785</c:v>
                </c:pt>
                <c:pt idx="8">
                  <c:v>1.0274672128242841</c:v>
                </c:pt>
                <c:pt idx="9">
                  <c:v>1.1753407580195288</c:v>
                </c:pt>
                <c:pt idx="10">
                  <c:v>1.5662679219963398</c:v>
                </c:pt>
                <c:pt idx="11">
                  <c:v>1.9723999377469061</c:v>
                </c:pt>
                <c:pt idx="12">
                  <c:v>2.1297709732282621</c:v>
                </c:pt>
                <c:pt idx="13">
                  <c:v>2.433957820664312</c:v>
                </c:pt>
                <c:pt idx="14">
                  <c:v>3.0548957318027243</c:v>
                </c:pt>
                <c:pt idx="15">
                  <c:v>3.4617613229309887</c:v>
                </c:pt>
                <c:pt idx="16">
                  <c:v>3.9794816257603087</c:v>
                </c:pt>
                <c:pt idx="17">
                  <c:v>4.3829275534159819</c:v>
                </c:pt>
                <c:pt idx="18">
                  <c:v>4.7755080634366776</c:v>
                </c:pt>
                <c:pt idx="19">
                  <c:v>5.3314338317744125</c:v>
                </c:pt>
                <c:pt idx="20">
                  <c:v>5.7368868175727599</c:v>
                </c:pt>
                <c:pt idx="21">
                  <c:v>5.6383294214166231</c:v>
                </c:pt>
                <c:pt idx="22">
                  <c:v>6.2392541015204976</c:v>
                </c:pt>
                <c:pt idx="23">
                  <c:v>6.0798655731070443</c:v>
                </c:pt>
                <c:pt idx="24">
                  <c:v>6.0806984661627341</c:v>
                </c:pt>
                <c:pt idx="25">
                  <c:v>6.1846221454315575</c:v>
                </c:pt>
                <c:pt idx="26">
                  <c:v>6.205243042324696</c:v>
                </c:pt>
                <c:pt idx="27">
                  <c:v>6.3600582905443739</c:v>
                </c:pt>
                <c:pt idx="28">
                  <c:v>6.4752471947736545</c:v>
                </c:pt>
                <c:pt idx="29">
                  <c:v>6.272692775059781</c:v>
                </c:pt>
                <c:pt idx="30">
                  <c:v>6.2136659469360733</c:v>
                </c:pt>
                <c:pt idx="31">
                  <c:v>6.1537860243988698</c:v>
                </c:pt>
                <c:pt idx="32">
                  <c:v>6.0043142247924548</c:v>
                </c:pt>
                <c:pt idx="33">
                  <c:v>5.9098666062135674</c:v>
                </c:pt>
                <c:pt idx="34">
                  <c:v>5.608412330460065</c:v>
                </c:pt>
                <c:pt idx="35">
                  <c:v>5.2859486032254779</c:v>
                </c:pt>
                <c:pt idx="36">
                  <c:v>5.2743654317244291</c:v>
                </c:pt>
                <c:pt idx="37">
                  <c:v>5.2945270813826237</c:v>
                </c:pt>
                <c:pt idx="38">
                  <c:v>5.1025479910237328</c:v>
                </c:pt>
                <c:pt idx="39">
                  <c:v>5.0368354428360007</c:v>
                </c:pt>
                <c:pt idx="40">
                  <c:v>5.0912015845307375</c:v>
                </c:pt>
                <c:pt idx="41">
                  <c:v>5.1152771272238242</c:v>
                </c:pt>
                <c:pt idx="42">
                  <c:v>5.1332616035345691</c:v>
                </c:pt>
                <c:pt idx="43">
                  <c:v>5.1461103039781273</c:v>
                </c:pt>
                <c:pt idx="44">
                  <c:v>5.0245286392605299</c:v>
                </c:pt>
                <c:pt idx="45">
                  <c:v>5.0095666035795512</c:v>
                </c:pt>
                <c:pt idx="46">
                  <c:v>4.8320285524931919</c:v>
                </c:pt>
                <c:pt idx="47">
                  <c:v>4.6433331069637234</c:v>
                </c:pt>
                <c:pt idx="48">
                  <c:v>4.7896646744006386</c:v>
                </c:pt>
                <c:pt idx="49">
                  <c:v>4.9924086190981338</c:v>
                </c:pt>
                <c:pt idx="50">
                  <c:v>5.0301079126576065</c:v>
                </c:pt>
                <c:pt idx="51">
                  <c:v>5.0641530388462943</c:v>
                </c:pt>
                <c:pt idx="52">
                  <c:v>5.0797217193710535</c:v>
                </c:pt>
                <c:pt idx="53">
                  <c:v>4.91204622777094</c:v>
                </c:pt>
                <c:pt idx="54">
                  <c:v>4.930988926504341</c:v>
                </c:pt>
                <c:pt idx="55">
                  <c:v>4.9272096561293575</c:v>
                </c:pt>
                <c:pt idx="56">
                  <c:v>4.8839497320696905</c:v>
                </c:pt>
                <c:pt idx="57">
                  <c:v>4.8841909381737212</c:v>
                </c:pt>
                <c:pt idx="58">
                  <c:v>4.8803729643709994</c:v>
                </c:pt>
                <c:pt idx="59">
                  <c:v>4.6272032015395519</c:v>
                </c:pt>
                <c:pt idx="60">
                  <c:v>4.6913434989011717</c:v>
                </c:pt>
                <c:pt idx="61">
                  <c:v>4.6790627512801963</c:v>
                </c:pt>
                <c:pt idx="62">
                  <c:v>4.6499180401684974</c:v>
                </c:pt>
                <c:pt idx="63">
                  <c:v>4.6309455715340908</c:v>
                </c:pt>
                <c:pt idx="64">
                  <c:v>4.6742759814258914</c:v>
                </c:pt>
                <c:pt idx="65">
                  <c:v>4.4864276255874698</c:v>
                </c:pt>
                <c:pt idx="66">
                  <c:v>4.4881396801128313</c:v>
                </c:pt>
                <c:pt idx="67">
                  <c:v>4.3754965805633637</c:v>
                </c:pt>
                <c:pt idx="68">
                  <c:v>4.3475544305772598</c:v>
                </c:pt>
                <c:pt idx="69">
                  <c:v>4.4156273595938451</c:v>
                </c:pt>
                <c:pt idx="70">
                  <c:v>4.3584242640433306</c:v>
                </c:pt>
                <c:pt idx="71">
                  <c:v>4.1501194763523275</c:v>
                </c:pt>
                <c:pt idx="72">
                  <c:v>4.1453065590131501</c:v>
                </c:pt>
                <c:pt idx="73">
                  <c:v>4.2318020895788591</c:v>
                </c:pt>
                <c:pt idx="74">
                  <c:v>4.207003878525569</c:v>
                </c:pt>
                <c:pt idx="75">
                  <c:v>4.275739098335368</c:v>
                </c:pt>
                <c:pt idx="76">
                  <c:v>4.513254762091198</c:v>
                </c:pt>
                <c:pt idx="77">
                  <c:v>4.3922172941296784</c:v>
                </c:pt>
                <c:pt idx="78">
                  <c:v>4.4633783568665271</c:v>
                </c:pt>
                <c:pt idx="79">
                  <c:v>4.4933455325806362</c:v>
                </c:pt>
                <c:pt idx="80">
                  <c:v>4.2847459593756483</c:v>
                </c:pt>
                <c:pt idx="81">
                  <c:v>4.2429016985898622</c:v>
                </c:pt>
                <c:pt idx="82">
                  <c:v>4.1814673605494406</c:v>
                </c:pt>
                <c:pt idx="83">
                  <c:v>4.2345403125333414</c:v>
                </c:pt>
                <c:pt idx="84">
                  <c:v>4.5259101835573876</c:v>
                </c:pt>
                <c:pt idx="85">
                  <c:v>4.7669650654418838</c:v>
                </c:pt>
              </c:numCache>
            </c:numRef>
          </c:val>
        </c:ser>
        <c:ser>
          <c:idx val="3"/>
          <c:order val="3"/>
          <c:tx>
            <c:strRef>
              <c:f>Sheet1!$E$1</c:f>
              <c:strCache>
                <c:ptCount val="1"/>
                <c:pt idx="0">
                  <c:v>Доля просрочки по ф.л., %</c:v>
                </c:pt>
              </c:strCache>
            </c:strRef>
          </c:tx>
          <c:spPr>
            <a:solidFill>
              <a:srgbClr val="FFC000"/>
            </a:solidFill>
          </c:spPr>
          <c:invertIfNegative val="0"/>
          <c:cat>
            <c:numRef>
              <c:f>Sheet1!$A$2:$A$89</c:f>
              <c:numCache>
                <c:formatCode>mm\-yyyy</c:formatCode>
                <c:ptCount val="86"/>
                <c:pt idx="0">
                  <c:v>39447</c:v>
                </c:pt>
                <c:pt idx="1">
                  <c:v>39478</c:v>
                </c:pt>
                <c:pt idx="2">
                  <c:v>39506</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40147</c:v>
                </c:pt>
                <c:pt idx="23">
                  <c:v>40178</c:v>
                </c:pt>
                <c:pt idx="24">
                  <c:v>40209</c:v>
                </c:pt>
                <c:pt idx="25">
                  <c:v>40237</c:v>
                </c:pt>
                <c:pt idx="26">
                  <c:v>40268</c:v>
                </c:pt>
                <c:pt idx="27">
                  <c:v>40298</c:v>
                </c:pt>
                <c:pt idx="28">
                  <c:v>40329</c:v>
                </c:pt>
                <c:pt idx="29">
                  <c:v>40359</c:v>
                </c:pt>
                <c:pt idx="30">
                  <c:v>40390</c:v>
                </c:pt>
                <c:pt idx="31">
                  <c:v>40421</c:v>
                </c:pt>
                <c:pt idx="32">
                  <c:v>40451</c:v>
                </c:pt>
                <c:pt idx="33">
                  <c:v>40482</c:v>
                </c:pt>
                <c:pt idx="34">
                  <c:v>40512</c:v>
                </c:pt>
                <c:pt idx="35">
                  <c:v>40543</c:v>
                </c:pt>
                <c:pt idx="36">
                  <c:v>40574</c:v>
                </c:pt>
                <c:pt idx="37">
                  <c:v>40602</c:v>
                </c:pt>
                <c:pt idx="38">
                  <c:v>40633</c:v>
                </c:pt>
                <c:pt idx="39">
                  <c:v>40663</c:v>
                </c:pt>
                <c:pt idx="40">
                  <c:v>40694</c:v>
                </c:pt>
                <c:pt idx="41">
                  <c:v>40724</c:v>
                </c:pt>
                <c:pt idx="42">
                  <c:v>40755</c:v>
                </c:pt>
                <c:pt idx="43">
                  <c:v>40786</c:v>
                </c:pt>
                <c:pt idx="44">
                  <c:v>40816</c:v>
                </c:pt>
                <c:pt idx="45">
                  <c:v>40847</c:v>
                </c:pt>
                <c:pt idx="46">
                  <c:v>40877</c:v>
                </c:pt>
                <c:pt idx="47">
                  <c:v>40908</c:v>
                </c:pt>
                <c:pt idx="48">
                  <c:v>40939</c:v>
                </c:pt>
                <c:pt idx="49">
                  <c:v>40967</c:v>
                </c:pt>
                <c:pt idx="50">
                  <c:v>40999</c:v>
                </c:pt>
                <c:pt idx="51">
                  <c:v>41029</c:v>
                </c:pt>
                <c:pt idx="52">
                  <c:v>41060</c:v>
                </c:pt>
                <c:pt idx="53">
                  <c:v>41090</c:v>
                </c:pt>
                <c:pt idx="54">
                  <c:v>41121</c:v>
                </c:pt>
                <c:pt idx="55">
                  <c:v>41152</c:v>
                </c:pt>
                <c:pt idx="56">
                  <c:v>41182</c:v>
                </c:pt>
                <c:pt idx="57">
                  <c:v>41213</c:v>
                </c:pt>
                <c:pt idx="58">
                  <c:v>41243</c:v>
                </c:pt>
                <c:pt idx="59">
                  <c:v>41274</c:v>
                </c:pt>
                <c:pt idx="60">
                  <c:v>41305</c:v>
                </c:pt>
                <c:pt idx="61">
                  <c:v>41333</c:v>
                </c:pt>
                <c:pt idx="62">
                  <c:v>41364</c:v>
                </c:pt>
                <c:pt idx="63">
                  <c:v>41394</c:v>
                </c:pt>
                <c:pt idx="64">
                  <c:v>41425</c:v>
                </c:pt>
                <c:pt idx="65">
                  <c:v>41455</c:v>
                </c:pt>
                <c:pt idx="66">
                  <c:v>41486</c:v>
                </c:pt>
                <c:pt idx="67">
                  <c:v>41517</c:v>
                </c:pt>
                <c:pt idx="68">
                  <c:v>41547</c:v>
                </c:pt>
                <c:pt idx="69">
                  <c:v>41578</c:v>
                </c:pt>
                <c:pt idx="70">
                  <c:v>41608</c:v>
                </c:pt>
                <c:pt idx="71">
                  <c:v>41639</c:v>
                </c:pt>
                <c:pt idx="72">
                  <c:v>41670</c:v>
                </c:pt>
                <c:pt idx="73">
                  <c:v>41698</c:v>
                </c:pt>
                <c:pt idx="74">
                  <c:v>41729</c:v>
                </c:pt>
                <c:pt idx="75">
                  <c:v>41759</c:v>
                </c:pt>
                <c:pt idx="76">
                  <c:v>41790</c:v>
                </c:pt>
                <c:pt idx="77">
                  <c:v>41820</c:v>
                </c:pt>
                <c:pt idx="78">
                  <c:v>41851</c:v>
                </c:pt>
                <c:pt idx="79">
                  <c:v>41882</c:v>
                </c:pt>
                <c:pt idx="80">
                  <c:v>41912</c:v>
                </c:pt>
                <c:pt idx="81">
                  <c:v>41943</c:v>
                </c:pt>
                <c:pt idx="82">
                  <c:v>41973</c:v>
                </c:pt>
                <c:pt idx="83">
                  <c:v>42004</c:v>
                </c:pt>
                <c:pt idx="84">
                  <c:v>42035</c:v>
                </c:pt>
                <c:pt idx="85">
                  <c:v>42063</c:v>
                </c:pt>
              </c:numCache>
            </c:numRef>
          </c:cat>
          <c:val>
            <c:numRef>
              <c:f>Sheet1!$E$2:$E$89</c:f>
              <c:numCache>
                <c:formatCode>#,##0.0</c:formatCode>
                <c:ptCount val="86"/>
                <c:pt idx="0">
                  <c:v>3.2479553027498236</c:v>
                </c:pt>
                <c:pt idx="1">
                  <c:v>3.4292660600554337</c:v>
                </c:pt>
                <c:pt idx="2">
                  <c:v>3.4783350357663991</c:v>
                </c:pt>
                <c:pt idx="3">
                  <c:v>3.455854486200391</c:v>
                </c:pt>
                <c:pt idx="4">
                  <c:v>3.3723402533477662</c:v>
                </c:pt>
                <c:pt idx="5">
                  <c:v>3.3445504768994341</c:v>
                </c:pt>
                <c:pt idx="6">
                  <c:v>3.322234569132358</c:v>
                </c:pt>
                <c:pt idx="7">
                  <c:v>3.2743663976651218</c:v>
                </c:pt>
                <c:pt idx="8">
                  <c:v>3.1733902910308394</c:v>
                </c:pt>
                <c:pt idx="9">
                  <c:v>3.2698384384655164</c:v>
                </c:pt>
                <c:pt idx="10">
                  <c:v>3.2783091557638611</c:v>
                </c:pt>
                <c:pt idx="11">
                  <c:v>3.5401328776410543</c:v>
                </c:pt>
                <c:pt idx="12">
                  <c:v>3.6982967734364576</c:v>
                </c:pt>
                <c:pt idx="13">
                  <c:v>4.0560409665215724</c:v>
                </c:pt>
                <c:pt idx="14">
                  <c:v>4.3936831784101322</c:v>
                </c:pt>
                <c:pt idx="15">
                  <c:v>4.7042159849966669</c:v>
                </c:pt>
                <c:pt idx="16">
                  <c:v>5.1235340387050261</c:v>
                </c:pt>
                <c:pt idx="17">
                  <c:v>5.4715645208819916</c:v>
                </c:pt>
                <c:pt idx="18">
                  <c:v>5.715973869748872</c:v>
                </c:pt>
                <c:pt idx="19">
                  <c:v>5.9644151052434831</c:v>
                </c:pt>
                <c:pt idx="20">
                  <c:v>6.2253049360542771</c:v>
                </c:pt>
                <c:pt idx="21">
                  <c:v>6.3858617100993778</c:v>
                </c:pt>
                <c:pt idx="22">
                  <c:v>6.7756081353529574</c:v>
                </c:pt>
                <c:pt idx="23">
                  <c:v>6.8006730753439886</c:v>
                </c:pt>
                <c:pt idx="24">
                  <c:v>7.0525943895353285</c:v>
                </c:pt>
                <c:pt idx="25">
                  <c:v>7.3077602617321729</c:v>
                </c:pt>
                <c:pt idx="26">
                  <c:v>7.3857871107266773</c:v>
                </c:pt>
                <c:pt idx="27">
                  <c:v>7.4186393250599325</c:v>
                </c:pt>
                <c:pt idx="28">
                  <c:v>7.4999711524203416</c:v>
                </c:pt>
                <c:pt idx="29">
                  <c:v>7.4812735746546659</c:v>
                </c:pt>
                <c:pt idx="30">
                  <c:v>7.5263993403274787</c:v>
                </c:pt>
                <c:pt idx="31">
                  <c:v>7.4884403810493509</c:v>
                </c:pt>
                <c:pt idx="32">
                  <c:v>7.4547249513401113</c:v>
                </c:pt>
                <c:pt idx="33">
                  <c:v>7.4303362714988843</c:v>
                </c:pt>
                <c:pt idx="34">
                  <c:v>7.2760242551491965</c:v>
                </c:pt>
                <c:pt idx="35">
                  <c:v>6.9108797691267156</c:v>
                </c:pt>
                <c:pt idx="36">
                  <c:v>7.0430151562225447</c:v>
                </c:pt>
                <c:pt idx="37">
                  <c:v>7.065768561824334</c:v>
                </c:pt>
                <c:pt idx="38">
                  <c:v>6.8781410039972943</c:v>
                </c:pt>
                <c:pt idx="39">
                  <c:v>6.6741235206073846</c:v>
                </c:pt>
                <c:pt idx="40">
                  <c:v>6.5490000384209131</c:v>
                </c:pt>
                <c:pt idx="41">
                  <c:v>6.3668507730146731</c:v>
                </c:pt>
                <c:pt idx="42">
                  <c:v>6.2185754055251046</c:v>
                </c:pt>
                <c:pt idx="43">
                  <c:v>6.0735318175832704</c:v>
                </c:pt>
                <c:pt idx="44">
                  <c:v>5.9463537591818074</c:v>
                </c:pt>
                <c:pt idx="45">
                  <c:v>5.7759642686620483</c:v>
                </c:pt>
                <c:pt idx="46">
                  <c:v>5.5588988683662448</c:v>
                </c:pt>
                <c:pt idx="47">
                  <c:v>5.2433221274508135</c:v>
                </c:pt>
                <c:pt idx="48">
                  <c:v>5.2963317177709222</c:v>
                </c:pt>
                <c:pt idx="49">
                  <c:v>5.2269333995931655</c:v>
                </c:pt>
                <c:pt idx="50">
                  <c:v>5.0860251603642039</c:v>
                </c:pt>
                <c:pt idx="51">
                  <c:v>4.9656562613324748</c:v>
                </c:pt>
                <c:pt idx="52">
                  <c:v>4.8739449244371897</c:v>
                </c:pt>
                <c:pt idx="53">
                  <c:v>4.6301582908196481</c:v>
                </c:pt>
                <c:pt idx="54">
                  <c:v>4.5949620260197648</c:v>
                </c:pt>
                <c:pt idx="55">
                  <c:v>4.5293322741673512</c:v>
                </c:pt>
                <c:pt idx="56">
                  <c:v>4.4284265122082873</c:v>
                </c:pt>
                <c:pt idx="57">
                  <c:v>4.4093192853330567</c:v>
                </c:pt>
                <c:pt idx="58">
                  <c:v>4.350183615239513</c:v>
                </c:pt>
                <c:pt idx="59">
                  <c:v>4.0459845607532197</c:v>
                </c:pt>
                <c:pt idx="60">
                  <c:v>4.188454117763456</c:v>
                </c:pt>
                <c:pt idx="61">
                  <c:v>4.1876762856964822</c:v>
                </c:pt>
                <c:pt idx="62">
                  <c:v>4.248625514049329</c:v>
                </c:pt>
                <c:pt idx="63">
                  <c:v>4.2944211337640033</c:v>
                </c:pt>
                <c:pt idx="64">
                  <c:v>4.3709567899882753</c:v>
                </c:pt>
                <c:pt idx="65">
                  <c:v>4.2557057854753504</c:v>
                </c:pt>
                <c:pt idx="66">
                  <c:v>4.358131582047343</c:v>
                </c:pt>
                <c:pt idx="67">
                  <c:v>4.4131857350048325</c:v>
                </c:pt>
                <c:pt idx="68">
                  <c:v>4.4942794235697097</c:v>
                </c:pt>
                <c:pt idx="69">
                  <c:v>4.5297925858362218</c:v>
                </c:pt>
                <c:pt idx="70">
                  <c:v>4.505819817523804</c:v>
                </c:pt>
                <c:pt idx="71">
                  <c:v>4.4220526931869273</c:v>
                </c:pt>
                <c:pt idx="72">
                  <c:v>4.6708504426765733</c:v>
                </c:pt>
                <c:pt idx="73">
                  <c:v>4.8519274909465793</c:v>
                </c:pt>
                <c:pt idx="74">
                  <c:v>4.8697719899115182</c:v>
                </c:pt>
                <c:pt idx="75">
                  <c:v>5.0292735925713483</c:v>
                </c:pt>
                <c:pt idx="76">
                  <c:v>5.2828085768832853</c:v>
                </c:pt>
                <c:pt idx="77">
                  <c:v>5.3127034035245124</c:v>
                </c:pt>
                <c:pt idx="78">
                  <c:v>5.4305658296224504</c:v>
                </c:pt>
                <c:pt idx="79">
                  <c:v>5.5519688767165922</c:v>
                </c:pt>
                <c:pt idx="80">
                  <c:v>5.6812714176268351</c:v>
                </c:pt>
                <c:pt idx="81">
                  <c:v>5.7810159672699113</c:v>
                </c:pt>
                <c:pt idx="82">
                  <c:v>5.9413241556257228</c:v>
                </c:pt>
                <c:pt idx="83">
                  <c:v>5.8912762854323493</c:v>
                </c:pt>
                <c:pt idx="84">
                  <c:v>6.28530044831483</c:v>
                </c:pt>
                <c:pt idx="85">
                  <c:v>6.6019510061093261</c:v>
                </c:pt>
              </c:numCache>
            </c:numRef>
          </c:val>
        </c:ser>
        <c:dLbls>
          <c:showLegendKey val="0"/>
          <c:showVal val="0"/>
          <c:showCatName val="0"/>
          <c:showSerName val="0"/>
          <c:showPercent val="0"/>
          <c:showBubbleSize val="0"/>
        </c:dLbls>
        <c:gapWidth val="0"/>
        <c:axId val="279476096"/>
        <c:axId val="279474176"/>
      </c:barChart>
      <c:lineChart>
        <c:grouping val="standard"/>
        <c:varyColors val="0"/>
        <c:ser>
          <c:idx val="0"/>
          <c:order val="0"/>
          <c:tx>
            <c:strRef>
              <c:f>Sheet1!$B$1</c:f>
              <c:strCache>
                <c:ptCount val="1"/>
                <c:pt idx="0">
                  <c:v>Кредиты ю.л., % к сппг</c:v>
                </c:pt>
              </c:strCache>
            </c:strRef>
          </c:tx>
          <c:spPr>
            <a:ln>
              <a:solidFill>
                <a:srgbClr val="FF0000"/>
              </a:solidFill>
            </a:ln>
          </c:spPr>
          <c:marker>
            <c:symbol val="none"/>
          </c:marker>
          <c:cat>
            <c:numRef>
              <c:f>Sheet1!$A$2:$A$89</c:f>
              <c:numCache>
                <c:formatCode>mm\-yyyy</c:formatCode>
                <c:ptCount val="86"/>
                <c:pt idx="0">
                  <c:v>39447</c:v>
                </c:pt>
                <c:pt idx="1">
                  <c:v>39478</c:v>
                </c:pt>
                <c:pt idx="2">
                  <c:v>39506</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40147</c:v>
                </c:pt>
                <c:pt idx="23">
                  <c:v>40178</c:v>
                </c:pt>
                <c:pt idx="24">
                  <c:v>40209</c:v>
                </c:pt>
                <c:pt idx="25">
                  <c:v>40237</c:v>
                </c:pt>
                <c:pt idx="26">
                  <c:v>40268</c:v>
                </c:pt>
                <c:pt idx="27">
                  <c:v>40298</c:v>
                </c:pt>
                <c:pt idx="28">
                  <c:v>40329</c:v>
                </c:pt>
                <c:pt idx="29">
                  <c:v>40359</c:v>
                </c:pt>
                <c:pt idx="30">
                  <c:v>40390</c:v>
                </c:pt>
                <c:pt idx="31">
                  <c:v>40421</c:v>
                </c:pt>
                <c:pt idx="32">
                  <c:v>40451</c:v>
                </c:pt>
                <c:pt idx="33">
                  <c:v>40482</c:v>
                </c:pt>
                <c:pt idx="34">
                  <c:v>40512</c:v>
                </c:pt>
                <c:pt idx="35">
                  <c:v>40543</c:v>
                </c:pt>
                <c:pt idx="36">
                  <c:v>40574</c:v>
                </c:pt>
                <c:pt idx="37">
                  <c:v>40602</c:v>
                </c:pt>
                <c:pt idx="38">
                  <c:v>40633</c:v>
                </c:pt>
                <c:pt idx="39">
                  <c:v>40663</c:v>
                </c:pt>
                <c:pt idx="40">
                  <c:v>40694</c:v>
                </c:pt>
                <c:pt idx="41">
                  <c:v>40724</c:v>
                </c:pt>
                <c:pt idx="42">
                  <c:v>40755</c:v>
                </c:pt>
                <c:pt idx="43">
                  <c:v>40786</c:v>
                </c:pt>
                <c:pt idx="44">
                  <c:v>40816</c:v>
                </c:pt>
                <c:pt idx="45">
                  <c:v>40847</c:v>
                </c:pt>
                <c:pt idx="46">
                  <c:v>40877</c:v>
                </c:pt>
                <c:pt idx="47">
                  <c:v>40908</c:v>
                </c:pt>
                <c:pt idx="48">
                  <c:v>40939</c:v>
                </c:pt>
                <c:pt idx="49">
                  <c:v>40967</c:v>
                </c:pt>
                <c:pt idx="50">
                  <c:v>40999</c:v>
                </c:pt>
                <c:pt idx="51">
                  <c:v>41029</c:v>
                </c:pt>
                <c:pt idx="52">
                  <c:v>41060</c:v>
                </c:pt>
                <c:pt idx="53">
                  <c:v>41090</c:v>
                </c:pt>
                <c:pt idx="54">
                  <c:v>41121</c:v>
                </c:pt>
                <c:pt idx="55">
                  <c:v>41152</c:v>
                </c:pt>
                <c:pt idx="56">
                  <c:v>41182</c:v>
                </c:pt>
                <c:pt idx="57">
                  <c:v>41213</c:v>
                </c:pt>
                <c:pt idx="58">
                  <c:v>41243</c:v>
                </c:pt>
                <c:pt idx="59">
                  <c:v>41274</c:v>
                </c:pt>
                <c:pt idx="60">
                  <c:v>41305</c:v>
                </c:pt>
                <c:pt idx="61">
                  <c:v>41333</c:v>
                </c:pt>
                <c:pt idx="62">
                  <c:v>41364</c:v>
                </c:pt>
                <c:pt idx="63">
                  <c:v>41394</c:v>
                </c:pt>
                <c:pt idx="64">
                  <c:v>41425</c:v>
                </c:pt>
                <c:pt idx="65">
                  <c:v>41455</c:v>
                </c:pt>
                <c:pt idx="66">
                  <c:v>41486</c:v>
                </c:pt>
                <c:pt idx="67">
                  <c:v>41517</c:v>
                </c:pt>
                <c:pt idx="68">
                  <c:v>41547</c:v>
                </c:pt>
                <c:pt idx="69">
                  <c:v>41578</c:v>
                </c:pt>
                <c:pt idx="70">
                  <c:v>41608</c:v>
                </c:pt>
                <c:pt idx="71">
                  <c:v>41639</c:v>
                </c:pt>
                <c:pt idx="72">
                  <c:v>41670</c:v>
                </c:pt>
                <c:pt idx="73">
                  <c:v>41698</c:v>
                </c:pt>
                <c:pt idx="74">
                  <c:v>41729</c:v>
                </c:pt>
                <c:pt idx="75">
                  <c:v>41759</c:v>
                </c:pt>
                <c:pt idx="76">
                  <c:v>41790</c:v>
                </c:pt>
                <c:pt idx="77">
                  <c:v>41820</c:v>
                </c:pt>
                <c:pt idx="78">
                  <c:v>41851</c:v>
                </c:pt>
                <c:pt idx="79">
                  <c:v>41882</c:v>
                </c:pt>
                <c:pt idx="80">
                  <c:v>41912</c:v>
                </c:pt>
                <c:pt idx="81">
                  <c:v>41943</c:v>
                </c:pt>
                <c:pt idx="82">
                  <c:v>41973</c:v>
                </c:pt>
                <c:pt idx="83">
                  <c:v>42004</c:v>
                </c:pt>
                <c:pt idx="84">
                  <c:v>42035</c:v>
                </c:pt>
                <c:pt idx="85">
                  <c:v>42063</c:v>
                </c:pt>
              </c:numCache>
            </c:numRef>
          </c:cat>
          <c:val>
            <c:numRef>
              <c:f>Sheet1!$B$2:$B$89</c:f>
              <c:numCache>
                <c:formatCode>#,##0.0</c:formatCode>
                <c:ptCount val="86"/>
                <c:pt idx="0">
                  <c:v>51.5</c:v>
                </c:pt>
                <c:pt idx="1">
                  <c:v>54.599999999999994</c:v>
                </c:pt>
                <c:pt idx="2">
                  <c:v>53.300000000000011</c:v>
                </c:pt>
                <c:pt idx="3">
                  <c:v>53.900000000000006</c:v>
                </c:pt>
                <c:pt idx="4">
                  <c:v>54.5</c:v>
                </c:pt>
                <c:pt idx="5">
                  <c:v>52.400000000000006</c:v>
                </c:pt>
                <c:pt idx="6">
                  <c:v>51.199999999999989</c:v>
                </c:pt>
                <c:pt idx="7">
                  <c:v>48.5</c:v>
                </c:pt>
                <c:pt idx="8">
                  <c:v>47.099999999999994</c:v>
                </c:pt>
                <c:pt idx="9">
                  <c:v>44.099999999999994</c:v>
                </c:pt>
                <c:pt idx="10">
                  <c:v>42</c:v>
                </c:pt>
                <c:pt idx="11">
                  <c:v>36.800000000000011</c:v>
                </c:pt>
                <c:pt idx="12">
                  <c:v>34.300000000000011</c:v>
                </c:pt>
                <c:pt idx="13">
                  <c:v>37.901598389834533</c:v>
                </c:pt>
                <c:pt idx="14">
                  <c:v>34.716944252251125</c:v>
                </c:pt>
                <c:pt idx="15">
                  <c:v>27.917277765917021</c:v>
                </c:pt>
                <c:pt idx="16">
                  <c:v>24.461657901225522</c:v>
                </c:pt>
                <c:pt idx="17">
                  <c:v>19.715011535412003</c:v>
                </c:pt>
                <c:pt idx="18">
                  <c:v>15.303779254513387</c:v>
                </c:pt>
                <c:pt idx="19">
                  <c:v>12.005479415343672</c:v>
                </c:pt>
                <c:pt idx="20">
                  <c:v>8.3543007741798903</c:v>
                </c:pt>
                <c:pt idx="21">
                  <c:v>5.7174396340687252</c:v>
                </c:pt>
                <c:pt idx="22">
                  <c:v>2.7673969747600324</c:v>
                </c:pt>
                <c:pt idx="23">
                  <c:v>0.2562125809017175</c:v>
                </c:pt>
                <c:pt idx="24">
                  <c:v>-6.5100981387963515</c:v>
                </c:pt>
                <c:pt idx="25">
                  <c:v>-6.7548305580595809</c:v>
                </c:pt>
                <c:pt idx="26">
                  <c:v>-5.2744244617535969</c:v>
                </c:pt>
                <c:pt idx="27">
                  <c:v>-4.8826531797109993</c:v>
                </c:pt>
                <c:pt idx="28">
                  <c:v>-1.641489405290713</c:v>
                </c:pt>
                <c:pt idx="29">
                  <c:v>1.5823347478514052</c:v>
                </c:pt>
                <c:pt idx="30">
                  <c:v>2.1291611654428806</c:v>
                </c:pt>
                <c:pt idx="31">
                  <c:v>3.3469468488718945</c:v>
                </c:pt>
                <c:pt idx="32">
                  <c:v>7.1837051972795791</c:v>
                </c:pt>
                <c:pt idx="33">
                  <c:v>8.1712366084041577</c:v>
                </c:pt>
                <c:pt idx="34">
                  <c:v>9.4993521969411177</c:v>
                </c:pt>
                <c:pt idx="35">
                  <c:v>12.128710766749535</c:v>
                </c:pt>
                <c:pt idx="36">
                  <c:v>13.050214326371034</c:v>
                </c:pt>
                <c:pt idx="37">
                  <c:v>14.207410460000162</c:v>
                </c:pt>
                <c:pt idx="38">
                  <c:v>15.651911947767701</c:v>
                </c:pt>
                <c:pt idx="39">
                  <c:v>16.589417473416674</c:v>
                </c:pt>
                <c:pt idx="40">
                  <c:v>16.560126782474001</c:v>
                </c:pt>
                <c:pt idx="41">
                  <c:v>16.0230039753082</c:v>
                </c:pt>
                <c:pt idx="42">
                  <c:v>17.532733400367007</c:v>
                </c:pt>
                <c:pt idx="43">
                  <c:v>20.006175118998001</c:v>
                </c:pt>
                <c:pt idx="44">
                  <c:v>22.401941483691417</c:v>
                </c:pt>
                <c:pt idx="45">
                  <c:v>23.315751022367763</c:v>
                </c:pt>
                <c:pt idx="46">
                  <c:v>25.564447900661278</c:v>
                </c:pt>
                <c:pt idx="47">
                  <c:v>25.972039230550763</c:v>
                </c:pt>
                <c:pt idx="48">
                  <c:v>24.141997720912272</c:v>
                </c:pt>
                <c:pt idx="49">
                  <c:v>22.614492330519028</c:v>
                </c:pt>
                <c:pt idx="50">
                  <c:v>23.328906147972162</c:v>
                </c:pt>
                <c:pt idx="51">
                  <c:v>24.171501112305265</c:v>
                </c:pt>
                <c:pt idx="52">
                  <c:v>24.677846763108846</c:v>
                </c:pt>
                <c:pt idx="53">
                  <c:v>24.374370959435311</c:v>
                </c:pt>
                <c:pt idx="54">
                  <c:v>23.520578423990784</c:v>
                </c:pt>
                <c:pt idx="55">
                  <c:v>21.999217573912503</c:v>
                </c:pt>
                <c:pt idx="56">
                  <c:v>16.882345276846351</c:v>
                </c:pt>
                <c:pt idx="57">
                  <c:v>17.117114376075477</c:v>
                </c:pt>
                <c:pt idx="58">
                  <c:v>13.541750710828879</c:v>
                </c:pt>
                <c:pt idx="59">
                  <c:v>12.735375599829339</c:v>
                </c:pt>
                <c:pt idx="60">
                  <c:v>13.537319110271071</c:v>
                </c:pt>
                <c:pt idx="61">
                  <c:v>14.99412259406796</c:v>
                </c:pt>
                <c:pt idx="62">
                  <c:v>13.943894005520491</c:v>
                </c:pt>
                <c:pt idx="63">
                  <c:v>13.614692644530209</c:v>
                </c:pt>
                <c:pt idx="64">
                  <c:v>11.809970995511193</c:v>
                </c:pt>
                <c:pt idx="65">
                  <c:v>11.827096299920797</c:v>
                </c:pt>
                <c:pt idx="66">
                  <c:v>12.934680337168473</c:v>
                </c:pt>
                <c:pt idx="67">
                  <c:v>12.300887638817954</c:v>
                </c:pt>
                <c:pt idx="68">
                  <c:v>12.791778548230198</c:v>
                </c:pt>
                <c:pt idx="69">
                  <c:v>12.815457174918194</c:v>
                </c:pt>
                <c:pt idx="70">
                  <c:v>14.33754805907526</c:v>
                </c:pt>
                <c:pt idx="71">
                  <c:v>12.65720274515327</c:v>
                </c:pt>
                <c:pt idx="72">
                  <c:v>16.088134668203693</c:v>
                </c:pt>
                <c:pt idx="73">
                  <c:v>17.030126675453587</c:v>
                </c:pt>
                <c:pt idx="74">
                  <c:v>18.077158500195424</c:v>
                </c:pt>
                <c:pt idx="75">
                  <c:v>18.036856185226299</c:v>
                </c:pt>
                <c:pt idx="76">
                  <c:v>17.511974127386807</c:v>
                </c:pt>
                <c:pt idx="77">
                  <c:v>15.729843968574002</c:v>
                </c:pt>
                <c:pt idx="78">
                  <c:v>15.990900352398583</c:v>
                </c:pt>
                <c:pt idx="79">
                  <c:v>15.90519386219384</c:v>
                </c:pt>
                <c:pt idx="80">
                  <c:v>17.336376647122037</c:v>
                </c:pt>
                <c:pt idx="81">
                  <c:v>20.129631923934539</c:v>
                </c:pt>
                <c:pt idx="82">
                  <c:v>23.723131569460378</c:v>
                </c:pt>
                <c:pt idx="83">
                  <c:v>31.275450436792511</c:v>
                </c:pt>
                <c:pt idx="84">
                  <c:v>36.649705396009523</c:v>
                </c:pt>
                <c:pt idx="85">
                  <c:v>28.695765052377169</c:v>
                </c:pt>
              </c:numCache>
            </c:numRef>
          </c:val>
          <c:smooth val="1"/>
        </c:ser>
        <c:ser>
          <c:idx val="1"/>
          <c:order val="1"/>
          <c:tx>
            <c:strRef>
              <c:f>Sheet1!$C$1</c:f>
              <c:strCache>
                <c:ptCount val="1"/>
                <c:pt idx="0">
                  <c:v>Кредиты ф.л., % к сппг</c:v>
                </c:pt>
              </c:strCache>
            </c:strRef>
          </c:tx>
          <c:spPr>
            <a:ln>
              <a:solidFill>
                <a:schemeClr val="bg1">
                  <a:lumMod val="50000"/>
                </a:schemeClr>
              </a:solidFill>
            </a:ln>
          </c:spPr>
          <c:marker>
            <c:symbol val="none"/>
          </c:marker>
          <c:cat>
            <c:numRef>
              <c:f>Sheet1!$A$2:$A$89</c:f>
              <c:numCache>
                <c:formatCode>mm\-yyyy</c:formatCode>
                <c:ptCount val="86"/>
                <c:pt idx="0">
                  <c:v>39447</c:v>
                </c:pt>
                <c:pt idx="1">
                  <c:v>39478</c:v>
                </c:pt>
                <c:pt idx="2">
                  <c:v>39506</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40147</c:v>
                </c:pt>
                <c:pt idx="23">
                  <c:v>40178</c:v>
                </c:pt>
                <c:pt idx="24">
                  <c:v>40209</c:v>
                </c:pt>
                <c:pt idx="25">
                  <c:v>40237</c:v>
                </c:pt>
                <c:pt idx="26">
                  <c:v>40268</c:v>
                </c:pt>
                <c:pt idx="27">
                  <c:v>40298</c:v>
                </c:pt>
                <c:pt idx="28">
                  <c:v>40329</c:v>
                </c:pt>
                <c:pt idx="29">
                  <c:v>40359</c:v>
                </c:pt>
                <c:pt idx="30">
                  <c:v>40390</c:v>
                </c:pt>
                <c:pt idx="31">
                  <c:v>40421</c:v>
                </c:pt>
                <c:pt idx="32">
                  <c:v>40451</c:v>
                </c:pt>
                <c:pt idx="33">
                  <c:v>40482</c:v>
                </c:pt>
                <c:pt idx="34">
                  <c:v>40512</c:v>
                </c:pt>
                <c:pt idx="35">
                  <c:v>40543</c:v>
                </c:pt>
                <c:pt idx="36">
                  <c:v>40574</c:v>
                </c:pt>
                <c:pt idx="37">
                  <c:v>40602</c:v>
                </c:pt>
                <c:pt idx="38">
                  <c:v>40633</c:v>
                </c:pt>
                <c:pt idx="39">
                  <c:v>40663</c:v>
                </c:pt>
                <c:pt idx="40">
                  <c:v>40694</c:v>
                </c:pt>
                <c:pt idx="41">
                  <c:v>40724</c:v>
                </c:pt>
                <c:pt idx="42">
                  <c:v>40755</c:v>
                </c:pt>
                <c:pt idx="43">
                  <c:v>40786</c:v>
                </c:pt>
                <c:pt idx="44">
                  <c:v>40816</c:v>
                </c:pt>
                <c:pt idx="45">
                  <c:v>40847</c:v>
                </c:pt>
                <c:pt idx="46">
                  <c:v>40877</c:v>
                </c:pt>
                <c:pt idx="47">
                  <c:v>40908</c:v>
                </c:pt>
                <c:pt idx="48">
                  <c:v>40939</c:v>
                </c:pt>
                <c:pt idx="49">
                  <c:v>40967</c:v>
                </c:pt>
                <c:pt idx="50">
                  <c:v>40999</c:v>
                </c:pt>
                <c:pt idx="51">
                  <c:v>41029</c:v>
                </c:pt>
                <c:pt idx="52">
                  <c:v>41060</c:v>
                </c:pt>
                <c:pt idx="53">
                  <c:v>41090</c:v>
                </c:pt>
                <c:pt idx="54">
                  <c:v>41121</c:v>
                </c:pt>
                <c:pt idx="55">
                  <c:v>41152</c:v>
                </c:pt>
                <c:pt idx="56">
                  <c:v>41182</c:v>
                </c:pt>
                <c:pt idx="57">
                  <c:v>41213</c:v>
                </c:pt>
                <c:pt idx="58">
                  <c:v>41243</c:v>
                </c:pt>
                <c:pt idx="59">
                  <c:v>41274</c:v>
                </c:pt>
                <c:pt idx="60">
                  <c:v>41305</c:v>
                </c:pt>
                <c:pt idx="61">
                  <c:v>41333</c:v>
                </c:pt>
                <c:pt idx="62">
                  <c:v>41364</c:v>
                </c:pt>
                <c:pt idx="63">
                  <c:v>41394</c:v>
                </c:pt>
                <c:pt idx="64">
                  <c:v>41425</c:v>
                </c:pt>
                <c:pt idx="65">
                  <c:v>41455</c:v>
                </c:pt>
                <c:pt idx="66">
                  <c:v>41486</c:v>
                </c:pt>
                <c:pt idx="67">
                  <c:v>41517</c:v>
                </c:pt>
                <c:pt idx="68">
                  <c:v>41547</c:v>
                </c:pt>
                <c:pt idx="69">
                  <c:v>41578</c:v>
                </c:pt>
                <c:pt idx="70">
                  <c:v>41608</c:v>
                </c:pt>
                <c:pt idx="71">
                  <c:v>41639</c:v>
                </c:pt>
                <c:pt idx="72">
                  <c:v>41670</c:v>
                </c:pt>
                <c:pt idx="73">
                  <c:v>41698</c:v>
                </c:pt>
                <c:pt idx="74">
                  <c:v>41729</c:v>
                </c:pt>
                <c:pt idx="75">
                  <c:v>41759</c:v>
                </c:pt>
                <c:pt idx="76">
                  <c:v>41790</c:v>
                </c:pt>
                <c:pt idx="77">
                  <c:v>41820</c:v>
                </c:pt>
                <c:pt idx="78">
                  <c:v>41851</c:v>
                </c:pt>
                <c:pt idx="79">
                  <c:v>41882</c:v>
                </c:pt>
                <c:pt idx="80">
                  <c:v>41912</c:v>
                </c:pt>
                <c:pt idx="81">
                  <c:v>41943</c:v>
                </c:pt>
                <c:pt idx="82">
                  <c:v>41973</c:v>
                </c:pt>
                <c:pt idx="83">
                  <c:v>42004</c:v>
                </c:pt>
                <c:pt idx="84">
                  <c:v>42035</c:v>
                </c:pt>
                <c:pt idx="85">
                  <c:v>42063</c:v>
                </c:pt>
              </c:numCache>
            </c:numRef>
          </c:cat>
          <c:val>
            <c:numRef>
              <c:f>Sheet1!$C$2:$C$89</c:f>
              <c:numCache>
                <c:formatCode>#,##0.0</c:formatCode>
                <c:ptCount val="86"/>
                <c:pt idx="0">
                  <c:v>57.800000000000011</c:v>
                </c:pt>
                <c:pt idx="1">
                  <c:v>57.900000000000006</c:v>
                </c:pt>
                <c:pt idx="2">
                  <c:v>57.599999999999994</c:v>
                </c:pt>
                <c:pt idx="3">
                  <c:v>56.5</c:v>
                </c:pt>
                <c:pt idx="4">
                  <c:v>56.5</c:v>
                </c:pt>
                <c:pt idx="5">
                  <c:v>55.400000000000006</c:v>
                </c:pt>
                <c:pt idx="6">
                  <c:v>53.5</c:v>
                </c:pt>
                <c:pt idx="7">
                  <c:v>52.5</c:v>
                </c:pt>
                <c:pt idx="8">
                  <c:v>51</c:v>
                </c:pt>
                <c:pt idx="9">
                  <c:v>50.699999999999989</c:v>
                </c:pt>
                <c:pt idx="10">
                  <c:v>47.400000000000006</c:v>
                </c:pt>
                <c:pt idx="11">
                  <c:v>40.900000000000006</c:v>
                </c:pt>
                <c:pt idx="12">
                  <c:v>35.199999999999989</c:v>
                </c:pt>
                <c:pt idx="13">
                  <c:v>34.004508378376556</c:v>
                </c:pt>
                <c:pt idx="14">
                  <c:v>28.44515223272353</c:v>
                </c:pt>
                <c:pt idx="15">
                  <c:v>21.042706433782186</c:v>
                </c:pt>
                <c:pt idx="16">
                  <c:v>14.000686997762003</c:v>
                </c:pt>
                <c:pt idx="17">
                  <c:v>7.8888881763224532</c:v>
                </c:pt>
                <c:pt idx="18">
                  <c:v>3.01310429268338</c:v>
                </c:pt>
                <c:pt idx="19">
                  <c:v>-1.5178859787869214</c:v>
                </c:pt>
                <c:pt idx="20">
                  <c:v>-5.9251917594787926</c:v>
                </c:pt>
                <c:pt idx="21">
                  <c:v>-9.9318785983852251</c:v>
                </c:pt>
                <c:pt idx="22">
                  <c:v>-11.555875930219102</c:v>
                </c:pt>
                <c:pt idx="23">
                  <c:v>-11.039012512599768</c:v>
                </c:pt>
                <c:pt idx="24">
                  <c:v>-12.172204789628125</c:v>
                </c:pt>
                <c:pt idx="25">
                  <c:v>-11.218294503554077</c:v>
                </c:pt>
                <c:pt idx="26">
                  <c:v>-8.6624957830975831</c:v>
                </c:pt>
                <c:pt idx="27">
                  <c:v>-6.2698595024669999</c:v>
                </c:pt>
                <c:pt idx="28">
                  <c:v>-3.3317570518213984</c:v>
                </c:pt>
                <c:pt idx="29">
                  <c:v>-0.69032833710699038</c:v>
                </c:pt>
                <c:pt idx="30">
                  <c:v>1.3455337172873101</c:v>
                </c:pt>
                <c:pt idx="31">
                  <c:v>3.9558187556954891</c:v>
                </c:pt>
                <c:pt idx="32">
                  <c:v>6.9933500485569056</c:v>
                </c:pt>
                <c:pt idx="33">
                  <c:v>9.59031496523599</c:v>
                </c:pt>
                <c:pt idx="34">
                  <c:v>11.472121386534994</c:v>
                </c:pt>
                <c:pt idx="35">
                  <c:v>14.300640637441958</c:v>
                </c:pt>
                <c:pt idx="36">
                  <c:v>15.075907931453798</c:v>
                </c:pt>
                <c:pt idx="37">
                  <c:v>16.369090873031624</c:v>
                </c:pt>
                <c:pt idx="38">
                  <c:v>18.564795711760368</c:v>
                </c:pt>
                <c:pt idx="39">
                  <c:v>20.671127743497195</c:v>
                </c:pt>
                <c:pt idx="40">
                  <c:v>22.916541023912188</c:v>
                </c:pt>
                <c:pt idx="41">
                  <c:v>23.976654389690765</c:v>
                </c:pt>
                <c:pt idx="42">
                  <c:v>26.532642444873986</c:v>
                </c:pt>
                <c:pt idx="43">
                  <c:v>28.453089908614089</c:v>
                </c:pt>
                <c:pt idx="44">
                  <c:v>30.826035914640755</c:v>
                </c:pt>
                <c:pt idx="45">
                  <c:v>31.44974763675026</c:v>
                </c:pt>
                <c:pt idx="46">
                  <c:v>33.478854965105569</c:v>
                </c:pt>
                <c:pt idx="47">
                  <c:v>35.890512211144539</c:v>
                </c:pt>
                <c:pt idx="48">
                  <c:v>36.823863157905294</c:v>
                </c:pt>
                <c:pt idx="49">
                  <c:v>38.871932798443737</c:v>
                </c:pt>
                <c:pt idx="50">
                  <c:v>40.600346297153834</c:v>
                </c:pt>
                <c:pt idx="51">
                  <c:v>41.962203880332737</c:v>
                </c:pt>
                <c:pt idx="52">
                  <c:v>43.292860905147933</c:v>
                </c:pt>
                <c:pt idx="53">
                  <c:v>44.359189592055401</c:v>
                </c:pt>
                <c:pt idx="54">
                  <c:v>43.138120779912526</c:v>
                </c:pt>
                <c:pt idx="55">
                  <c:v>43.211192644733444</c:v>
                </c:pt>
                <c:pt idx="56">
                  <c:v>41.673101927540245</c:v>
                </c:pt>
                <c:pt idx="57">
                  <c:v>42.709594668169984</c:v>
                </c:pt>
                <c:pt idx="58">
                  <c:v>41.75276231050097</c:v>
                </c:pt>
                <c:pt idx="59">
                  <c:v>39.384477460580996</c:v>
                </c:pt>
                <c:pt idx="60">
                  <c:v>39.645720377549111</c:v>
                </c:pt>
                <c:pt idx="61">
                  <c:v>39.07499929583102</c:v>
                </c:pt>
                <c:pt idx="62">
                  <c:v>37.36327771815823</c:v>
                </c:pt>
                <c:pt idx="63">
                  <c:v>36.545820765874197</c:v>
                </c:pt>
                <c:pt idx="64">
                  <c:v>34.782691082356109</c:v>
                </c:pt>
                <c:pt idx="65">
                  <c:v>33.854082220835323</c:v>
                </c:pt>
                <c:pt idx="66">
                  <c:v>33.790882242966347</c:v>
                </c:pt>
                <c:pt idx="67">
                  <c:v>32.458592942208639</c:v>
                </c:pt>
                <c:pt idx="68">
                  <c:v>31.017055208381123</c:v>
                </c:pt>
                <c:pt idx="69">
                  <c:v>30.138176832942065</c:v>
                </c:pt>
                <c:pt idx="70">
                  <c:v>29.138439013063334</c:v>
                </c:pt>
                <c:pt idx="71">
                  <c:v>28.693337535261321</c:v>
                </c:pt>
                <c:pt idx="72">
                  <c:v>28.017876229809303</c:v>
                </c:pt>
                <c:pt idx="73">
                  <c:v>27.404486891096113</c:v>
                </c:pt>
                <c:pt idx="74">
                  <c:v>26.307823719239678</c:v>
                </c:pt>
                <c:pt idx="75">
                  <c:v>24.627978258013002</c:v>
                </c:pt>
                <c:pt idx="76">
                  <c:v>22.619516297076686</c:v>
                </c:pt>
                <c:pt idx="77">
                  <c:v>20.932052468178156</c:v>
                </c:pt>
                <c:pt idx="78">
                  <c:v>19.659925461807745</c:v>
                </c:pt>
                <c:pt idx="79">
                  <c:v>18.212774085052061</c:v>
                </c:pt>
                <c:pt idx="80">
                  <c:v>18.026536280435494</c:v>
                </c:pt>
                <c:pt idx="81">
                  <c:v>16.580393794180551</c:v>
                </c:pt>
                <c:pt idx="82">
                  <c:v>15.895925766236886</c:v>
                </c:pt>
                <c:pt idx="83">
                  <c:v>13.783684821531182</c:v>
                </c:pt>
                <c:pt idx="84">
                  <c:v>12.763672280742</c:v>
                </c:pt>
                <c:pt idx="85">
                  <c:v>9.8101664903645229</c:v>
                </c:pt>
              </c:numCache>
            </c:numRef>
          </c:val>
          <c:smooth val="1"/>
        </c:ser>
        <c:dLbls>
          <c:showLegendKey val="0"/>
          <c:showVal val="0"/>
          <c:showCatName val="0"/>
          <c:showSerName val="0"/>
          <c:showPercent val="0"/>
          <c:showBubbleSize val="0"/>
        </c:dLbls>
        <c:marker val="1"/>
        <c:smooth val="0"/>
        <c:axId val="279458176"/>
        <c:axId val="279459712"/>
      </c:lineChart>
      <c:dateAx>
        <c:axId val="279458176"/>
        <c:scaling>
          <c:orientation val="minMax"/>
        </c:scaling>
        <c:delete val="0"/>
        <c:axPos val="b"/>
        <c:numFmt formatCode="yyyy" sourceLinked="0"/>
        <c:majorTickMark val="out"/>
        <c:minorTickMark val="none"/>
        <c:tickLblPos val="low"/>
        <c:crossAx val="279459712"/>
        <c:crosses val="autoZero"/>
        <c:auto val="1"/>
        <c:lblOffset val="100"/>
        <c:baseTimeUnit val="months"/>
        <c:majorUnit val="1"/>
        <c:majorTimeUnit val="years"/>
      </c:dateAx>
      <c:valAx>
        <c:axId val="279459712"/>
        <c:scaling>
          <c:orientation val="minMax"/>
          <c:max val="100"/>
        </c:scaling>
        <c:delete val="0"/>
        <c:axPos val="l"/>
        <c:majorGridlines/>
        <c:title>
          <c:tx>
            <c:rich>
              <a:bodyPr rot="-5400000" vert="horz"/>
              <a:lstStyle/>
              <a:p>
                <a:pPr>
                  <a:defRPr b="0"/>
                </a:pPr>
                <a:r>
                  <a:rPr lang="ru-RU" b="0" dirty="0" smtClean="0"/>
                  <a:t>Темпы прироста, % к </a:t>
                </a:r>
                <a:r>
                  <a:rPr lang="ru-RU" b="0" dirty="0" err="1" smtClean="0"/>
                  <a:t>сппг</a:t>
                </a:r>
                <a:endParaRPr lang="en-US" b="0" dirty="0"/>
              </a:p>
            </c:rich>
          </c:tx>
          <c:layout/>
          <c:overlay val="0"/>
        </c:title>
        <c:numFmt formatCode="0" sourceLinked="0"/>
        <c:majorTickMark val="out"/>
        <c:minorTickMark val="none"/>
        <c:tickLblPos val="nextTo"/>
        <c:spPr>
          <a:ln>
            <a:noFill/>
          </a:ln>
        </c:spPr>
        <c:crossAx val="279458176"/>
        <c:crosses val="autoZero"/>
        <c:crossBetween val="between"/>
      </c:valAx>
      <c:valAx>
        <c:axId val="279474176"/>
        <c:scaling>
          <c:orientation val="minMax"/>
          <c:max val="25"/>
        </c:scaling>
        <c:delete val="0"/>
        <c:axPos val="r"/>
        <c:title>
          <c:tx>
            <c:rich>
              <a:bodyPr rot="-5400000" vert="horz"/>
              <a:lstStyle/>
              <a:p>
                <a:pPr>
                  <a:defRPr b="0"/>
                </a:pPr>
                <a:r>
                  <a:rPr lang="ru-RU" b="0" dirty="0" smtClean="0"/>
                  <a:t>Доля просрочки, %</a:t>
                </a:r>
                <a:endParaRPr lang="en-US" b="0" dirty="0"/>
              </a:p>
            </c:rich>
          </c:tx>
          <c:layout/>
          <c:overlay val="0"/>
        </c:title>
        <c:numFmt formatCode="#,##0" sourceLinked="0"/>
        <c:majorTickMark val="out"/>
        <c:minorTickMark val="none"/>
        <c:tickLblPos val="nextTo"/>
        <c:spPr>
          <a:ln>
            <a:noFill/>
          </a:ln>
        </c:spPr>
        <c:crossAx val="279476096"/>
        <c:crosses val="max"/>
        <c:crossBetween val="between"/>
      </c:valAx>
      <c:dateAx>
        <c:axId val="279476096"/>
        <c:scaling>
          <c:orientation val="minMax"/>
        </c:scaling>
        <c:delete val="1"/>
        <c:axPos val="b"/>
        <c:numFmt formatCode="mm\-yyyy" sourceLinked="1"/>
        <c:majorTickMark val="out"/>
        <c:minorTickMark val="none"/>
        <c:tickLblPos val="nextTo"/>
        <c:crossAx val="279474176"/>
        <c:crosses val="autoZero"/>
        <c:auto val="1"/>
        <c:lblOffset val="100"/>
        <c:baseTimeUnit val="months"/>
        <c:majorUnit val="1"/>
        <c:minorUnit val="1"/>
      </c:dateAx>
    </c:plotArea>
    <c:legend>
      <c:legendPos val="r"/>
      <c:layout>
        <c:manualLayout>
          <c:xMode val="edge"/>
          <c:yMode val="edge"/>
          <c:x val="0.13987893823008293"/>
          <c:y val="0.12945274568394569"/>
          <c:w val="0.71265247130213116"/>
          <c:h val="0.22098214195543706"/>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Крупные кредиты</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lineChart>
        <c:grouping val="standard"/>
        <c:varyColors val="0"/>
        <c:ser>
          <c:idx val="0"/>
          <c:order val="0"/>
          <c:tx>
            <c:strRef>
              <c:f>Sheet1!$B$1</c:f>
              <c:strCache>
                <c:ptCount val="1"/>
                <c:pt idx="0">
                  <c:v>Крупные кредитные риски (Н7), % капитала</c:v>
                </c:pt>
              </c:strCache>
            </c:strRef>
          </c:tx>
          <c:marker>
            <c:symbol val="none"/>
          </c:marker>
          <c:cat>
            <c:numRef>
              <c:f>Sheet1!$A$2:$A$98</c:f>
              <c:numCache>
                <c:formatCode>mm\-yyyy</c:formatCode>
                <c:ptCount val="59"/>
                <c:pt idx="0">
                  <c:v>39082</c:v>
                </c:pt>
                <c:pt idx="1">
                  <c:v>39447</c:v>
                </c:pt>
                <c:pt idx="2">
                  <c:v>39721</c:v>
                </c:pt>
                <c:pt idx="3">
                  <c:v>39813</c:v>
                </c:pt>
                <c:pt idx="4">
                  <c:v>39903</c:v>
                </c:pt>
                <c:pt idx="5">
                  <c:v>40086</c:v>
                </c:pt>
                <c:pt idx="6">
                  <c:v>40178</c:v>
                </c:pt>
                <c:pt idx="7">
                  <c:v>40268</c:v>
                </c:pt>
                <c:pt idx="8">
                  <c:v>40359</c:v>
                </c:pt>
                <c:pt idx="9">
                  <c:v>40451</c:v>
                </c:pt>
                <c:pt idx="10">
                  <c:v>40543</c:v>
                </c:pt>
                <c:pt idx="11">
                  <c:v>40574</c:v>
                </c:pt>
                <c:pt idx="12">
                  <c:v>40602</c:v>
                </c:pt>
                <c:pt idx="13">
                  <c:v>40633</c:v>
                </c:pt>
                <c:pt idx="14">
                  <c:v>40663</c:v>
                </c:pt>
                <c:pt idx="15">
                  <c:v>40694</c:v>
                </c:pt>
                <c:pt idx="16">
                  <c:v>40724</c:v>
                </c:pt>
                <c:pt idx="17">
                  <c:v>40755</c:v>
                </c:pt>
                <c:pt idx="18">
                  <c:v>40786</c:v>
                </c:pt>
                <c:pt idx="19">
                  <c:v>40816</c:v>
                </c:pt>
                <c:pt idx="20">
                  <c:v>40847</c:v>
                </c:pt>
                <c:pt idx="21">
                  <c:v>40877</c:v>
                </c:pt>
                <c:pt idx="22">
                  <c:v>40908</c:v>
                </c:pt>
                <c:pt idx="23">
                  <c:v>40939</c:v>
                </c:pt>
                <c:pt idx="24">
                  <c:v>40967</c:v>
                </c:pt>
                <c:pt idx="25">
                  <c:v>40999</c:v>
                </c:pt>
                <c:pt idx="26">
                  <c:v>41029</c:v>
                </c:pt>
                <c:pt idx="27">
                  <c:v>41060</c:v>
                </c:pt>
                <c:pt idx="28">
                  <c:v>41090</c:v>
                </c:pt>
                <c:pt idx="29">
                  <c:v>41121</c:v>
                </c:pt>
                <c:pt idx="30">
                  <c:v>41152</c:v>
                </c:pt>
                <c:pt idx="31">
                  <c:v>41182</c:v>
                </c:pt>
                <c:pt idx="32">
                  <c:v>41213</c:v>
                </c:pt>
                <c:pt idx="33">
                  <c:v>41243</c:v>
                </c:pt>
                <c:pt idx="34">
                  <c:v>41274</c:v>
                </c:pt>
                <c:pt idx="35">
                  <c:v>41305</c:v>
                </c:pt>
                <c:pt idx="36">
                  <c:v>41333</c:v>
                </c:pt>
                <c:pt idx="37">
                  <c:v>41364</c:v>
                </c:pt>
                <c:pt idx="38">
                  <c:v>41394</c:v>
                </c:pt>
                <c:pt idx="39">
                  <c:v>41425</c:v>
                </c:pt>
                <c:pt idx="40">
                  <c:v>41455</c:v>
                </c:pt>
                <c:pt idx="41">
                  <c:v>41486</c:v>
                </c:pt>
                <c:pt idx="42">
                  <c:v>41517</c:v>
                </c:pt>
                <c:pt idx="43">
                  <c:v>41547</c:v>
                </c:pt>
                <c:pt idx="44">
                  <c:v>41578</c:v>
                </c:pt>
                <c:pt idx="45">
                  <c:v>41608</c:v>
                </c:pt>
                <c:pt idx="46">
                  <c:v>41639</c:v>
                </c:pt>
                <c:pt idx="47">
                  <c:v>41670</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Sheet1!$B$2:$B$98</c:f>
              <c:numCache>
                <c:formatCode>#,##0.00</c:formatCode>
                <c:ptCount val="59"/>
                <c:pt idx="0">
                  <c:v>240.6</c:v>
                </c:pt>
                <c:pt idx="1">
                  <c:v>211.9</c:v>
                </c:pt>
                <c:pt idx="2">
                  <c:v>211.1</c:v>
                </c:pt>
                <c:pt idx="3">
                  <c:v>191.7</c:v>
                </c:pt>
                <c:pt idx="4">
                  <c:v>202.2</c:v>
                </c:pt>
                <c:pt idx="5">
                  <c:v>153.80000000000001</c:v>
                </c:pt>
                <c:pt idx="6">
                  <c:v>147.1</c:v>
                </c:pt>
                <c:pt idx="7">
                  <c:v>148.1</c:v>
                </c:pt>
                <c:pt idx="8">
                  <c:v>168.1</c:v>
                </c:pt>
                <c:pt idx="9">
                  <c:v>182.1</c:v>
                </c:pt>
                <c:pt idx="10">
                  <c:v>184.6</c:v>
                </c:pt>
                <c:pt idx="11">
                  <c:v>185</c:v>
                </c:pt>
                <c:pt idx="12">
                  <c:v>203.2</c:v>
                </c:pt>
                <c:pt idx="13">
                  <c:v>197.1</c:v>
                </c:pt>
                <c:pt idx="14">
                  <c:v>191.5</c:v>
                </c:pt>
                <c:pt idx="15">
                  <c:v>194.8</c:v>
                </c:pt>
                <c:pt idx="16">
                  <c:v>200.5</c:v>
                </c:pt>
                <c:pt idx="17">
                  <c:v>201.2</c:v>
                </c:pt>
                <c:pt idx="18">
                  <c:v>212</c:v>
                </c:pt>
                <c:pt idx="19">
                  <c:v>222.1</c:v>
                </c:pt>
                <c:pt idx="20">
                  <c:v>217.8</c:v>
                </c:pt>
                <c:pt idx="21">
                  <c:v>227.4</c:v>
                </c:pt>
                <c:pt idx="22">
                  <c:v>228.4</c:v>
                </c:pt>
                <c:pt idx="23">
                  <c:v>225</c:v>
                </c:pt>
                <c:pt idx="24">
                  <c:v>222.6</c:v>
                </c:pt>
                <c:pt idx="25">
                  <c:v>222.5</c:v>
                </c:pt>
                <c:pt idx="26">
                  <c:v>226.2</c:v>
                </c:pt>
                <c:pt idx="27">
                  <c:v>231.7</c:v>
                </c:pt>
                <c:pt idx="28">
                  <c:v>229.5</c:v>
                </c:pt>
                <c:pt idx="29">
                  <c:v>227.2</c:v>
                </c:pt>
                <c:pt idx="30">
                  <c:v>228.7</c:v>
                </c:pt>
                <c:pt idx="31">
                  <c:v>230.9</c:v>
                </c:pt>
                <c:pt idx="32">
                  <c:v>229</c:v>
                </c:pt>
                <c:pt idx="33">
                  <c:v>212.3</c:v>
                </c:pt>
                <c:pt idx="34">
                  <c:v>209</c:v>
                </c:pt>
                <c:pt idx="35">
                  <c:v>204.2</c:v>
                </c:pt>
                <c:pt idx="36">
                  <c:v>204.3</c:v>
                </c:pt>
                <c:pt idx="37">
                  <c:v>203.1</c:v>
                </c:pt>
                <c:pt idx="38">
                  <c:v>204.9</c:v>
                </c:pt>
                <c:pt idx="39">
                  <c:v>203.9</c:v>
                </c:pt>
                <c:pt idx="40">
                  <c:v>202.1</c:v>
                </c:pt>
                <c:pt idx="41">
                  <c:v>208</c:v>
                </c:pt>
                <c:pt idx="42">
                  <c:v>209.4</c:v>
                </c:pt>
                <c:pt idx="43">
                  <c:v>210.4</c:v>
                </c:pt>
                <c:pt idx="44">
                  <c:v>208.4</c:v>
                </c:pt>
                <c:pt idx="45">
                  <c:v>211.9</c:v>
                </c:pt>
                <c:pt idx="46">
                  <c:v>204.3</c:v>
                </c:pt>
                <c:pt idx="47">
                  <c:v>217.5</c:v>
                </c:pt>
                <c:pt idx="48">
                  <c:v>212.5</c:v>
                </c:pt>
                <c:pt idx="49">
                  <c:v>209.5</c:v>
                </c:pt>
                <c:pt idx="50">
                  <c:v>216.4</c:v>
                </c:pt>
                <c:pt idx="51">
                  <c:v>215.6</c:v>
                </c:pt>
                <c:pt idx="52">
                  <c:v>218.1</c:v>
                </c:pt>
                <c:pt idx="53">
                  <c:v>228</c:v>
                </c:pt>
                <c:pt idx="54">
                  <c:v>230.3</c:v>
                </c:pt>
                <c:pt idx="55">
                  <c:v>236.2</c:v>
                </c:pt>
                <c:pt idx="56">
                  <c:v>243.8</c:v>
                </c:pt>
                <c:pt idx="57">
                  <c:v>258.2</c:v>
                </c:pt>
                <c:pt idx="58">
                  <c:v>245.5</c:v>
                </c:pt>
              </c:numCache>
            </c:numRef>
          </c:val>
          <c:smooth val="1"/>
        </c:ser>
        <c:dLbls>
          <c:showLegendKey val="0"/>
          <c:showVal val="0"/>
          <c:showCatName val="0"/>
          <c:showSerName val="0"/>
          <c:showPercent val="0"/>
          <c:showBubbleSize val="0"/>
        </c:dLbls>
        <c:marker val="1"/>
        <c:smooth val="0"/>
        <c:axId val="279585152"/>
        <c:axId val="279587072"/>
      </c:lineChart>
      <c:scatterChart>
        <c:scatterStyle val="lineMarker"/>
        <c:varyColors val="0"/>
        <c:ser>
          <c:idx val="1"/>
          <c:order val="1"/>
          <c:tx>
            <c:strRef>
              <c:f>Sheet1!$C$1</c:f>
              <c:strCache>
                <c:ptCount val="1"/>
                <c:pt idx="0">
                  <c:v>Доля крупных ссуд, в % к портфелю</c:v>
                </c:pt>
              </c:strCache>
            </c:strRef>
          </c:tx>
          <c:spPr>
            <a:ln w="28575">
              <a:noFill/>
            </a:ln>
          </c:spPr>
          <c:marker>
            <c:symbol val="square"/>
            <c:size val="3"/>
            <c:spPr>
              <a:solidFill>
                <a:schemeClr val="bg1">
                  <a:lumMod val="85000"/>
                </a:schemeClr>
              </a:solidFill>
              <a:ln>
                <a:solidFill>
                  <a:schemeClr val="bg1">
                    <a:lumMod val="50000"/>
                  </a:schemeClr>
                </a:solidFill>
              </a:ln>
            </c:spPr>
          </c:marker>
          <c:xVal>
            <c:numRef>
              <c:f>Sheet1!$A$2:$A$98</c:f>
              <c:numCache>
                <c:formatCode>mm\-yyyy</c:formatCode>
                <c:ptCount val="59"/>
                <c:pt idx="0">
                  <c:v>39082</c:v>
                </c:pt>
                <c:pt idx="1">
                  <c:v>39447</c:v>
                </c:pt>
                <c:pt idx="2">
                  <c:v>39721</c:v>
                </c:pt>
                <c:pt idx="3">
                  <c:v>39813</c:v>
                </c:pt>
                <c:pt idx="4">
                  <c:v>39903</c:v>
                </c:pt>
                <c:pt idx="5">
                  <c:v>40086</c:v>
                </c:pt>
                <c:pt idx="6">
                  <c:v>40178</c:v>
                </c:pt>
                <c:pt idx="7">
                  <c:v>40268</c:v>
                </c:pt>
                <c:pt idx="8">
                  <c:v>40359</c:v>
                </c:pt>
                <c:pt idx="9">
                  <c:v>40451</c:v>
                </c:pt>
                <c:pt idx="10">
                  <c:v>40543</c:v>
                </c:pt>
                <c:pt idx="11">
                  <c:v>40574</c:v>
                </c:pt>
                <c:pt idx="12">
                  <c:v>40602</c:v>
                </c:pt>
                <c:pt idx="13">
                  <c:v>40633</c:v>
                </c:pt>
                <c:pt idx="14">
                  <c:v>40663</c:v>
                </c:pt>
                <c:pt idx="15">
                  <c:v>40694</c:v>
                </c:pt>
                <c:pt idx="16">
                  <c:v>40724</c:v>
                </c:pt>
                <c:pt idx="17">
                  <c:v>40755</c:v>
                </c:pt>
                <c:pt idx="18">
                  <c:v>40786</c:v>
                </c:pt>
                <c:pt idx="19">
                  <c:v>40816</c:v>
                </c:pt>
                <c:pt idx="20">
                  <c:v>40847</c:v>
                </c:pt>
                <c:pt idx="21">
                  <c:v>40877</c:v>
                </c:pt>
                <c:pt idx="22">
                  <c:v>40908</c:v>
                </c:pt>
                <c:pt idx="23">
                  <c:v>40939</c:v>
                </c:pt>
                <c:pt idx="24">
                  <c:v>40967</c:v>
                </c:pt>
                <c:pt idx="25">
                  <c:v>40999</c:v>
                </c:pt>
                <c:pt idx="26">
                  <c:v>41029</c:v>
                </c:pt>
                <c:pt idx="27">
                  <c:v>41060</c:v>
                </c:pt>
                <c:pt idx="28">
                  <c:v>41090</c:v>
                </c:pt>
                <c:pt idx="29">
                  <c:v>41121</c:v>
                </c:pt>
                <c:pt idx="30">
                  <c:v>41152</c:v>
                </c:pt>
                <c:pt idx="31">
                  <c:v>41182</c:v>
                </c:pt>
                <c:pt idx="32">
                  <c:v>41213</c:v>
                </c:pt>
                <c:pt idx="33">
                  <c:v>41243</c:v>
                </c:pt>
                <c:pt idx="34">
                  <c:v>41274</c:v>
                </c:pt>
                <c:pt idx="35">
                  <c:v>41305</c:v>
                </c:pt>
                <c:pt idx="36">
                  <c:v>41333</c:v>
                </c:pt>
                <c:pt idx="37">
                  <c:v>41364</c:v>
                </c:pt>
                <c:pt idx="38">
                  <c:v>41394</c:v>
                </c:pt>
                <c:pt idx="39">
                  <c:v>41425</c:v>
                </c:pt>
                <c:pt idx="40">
                  <c:v>41455</c:v>
                </c:pt>
                <c:pt idx="41">
                  <c:v>41486</c:v>
                </c:pt>
                <c:pt idx="42">
                  <c:v>41517</c:v>
                </c:pt>
                <c:pt idx="43">
                  <c:v>41547</c:v>
                </c:pt>
                <c:pt idx="44">
                  <c:v>41578</c:v>
                </c:pt>
                <c:pt idx="45">
                  <c:v>41608</c:v>
                </c:pt>
                <c:pt idx="46">
                  <c:v>41639</c:v>
                </c:pt>
                <c:pt idx="47">
                  <c:v>41670</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xVal>
          <c:yVal>
            <c:numRef>
              <c:f>Sheet1!$C$2:$C$98</c:f>
              <c:numCache>
                <c:formatCode>General</c:formatCode>
                <c:ptCount val="59"/>
                <c:pt idx="4" formatCode="#,##0.00">
                  <c:v>28.553284648718353</c:v>
                </c:pt>
                <c:pt idx="6" formatCode="#,##0.00">
                  <c:v>29.094993876236003</c:v>
                </c:pt>
                <c:pt idx="9" formatCode="#,##0.00">
                  <c:v>29.412006927115598</c:v>
                </c:pt>
                <c:pt idx="10" formatCode="#,##0.00">
                  <c:v>29.336488055720739</c:v>
                </c:pt>
                <c:pt idx="11" formatCode="#,##0.00">
                  <c:v>29.114981387283489</c:v>
                </c:pt>
                <c:pt idx="12" formatCode="#,##0.00">
                  <c:v>28.513352793353334</c:v>
                </c:pt>
                <c:pt idx="13" formatCode="#,##0.00">
                  <c:v>28.229432894768813</c:v>
                </c:pt>
                <c:pt idx="14" formatCode="#,##0.00">
                  <c:v>27.424878432721595</c:v>
                </c:pt>
                <c:pt idx="15" formatCode="#,##0.00">
                  <c:v>27.294686897078634</c:v>
                </c:pt>
                <c:pt idx="16" formatCode="#,##0.00">
                  <c:v>27.087350918691293</c:v>
                </c:pt>
                <c:pt idx="17" formatCode="#,##0.00">
                  <c:v>26.349103523012985</c:v>
                </c:pt>
                <c:pt idx="18" formatCode="#,##0.00">
                  <c:v>26.529717914116922</c:v>
                </c:pt>
                <c:pt idx="19" formatCode="#,##0.00">
                  <c:v>27.125587598730043</c:v>
                </c:pt>
                <c:pt idx="20" formatCode="#,##0.00">
                  <c:v>26.443168933333972</c:v>
                </c:pt>
                <c:pt idx="21" formatCode="#,##0.00">
                  <c:v>26.433534059176488</c:v>
                </c:pt>
                <c:pt idx="22" formatCode="#,##0.00">
                  <c:v>26.681206935457702</c:v>
                </c:pt>
                <c:pt idx="23" formatCode="#,##0.00">
                  <c:v>26.398497897559775</c:v>
                </c:pt>
                <c:pt idx="24" formatCode="#,##0.00">
                  <c:v>25.859590954315397</c:v>
                </c:pt>
                <c:pt idx="25" formatCode="#,##0.00">
                  <c:v>25.577757716037436</c:v>
                </c:pt>
                <c:pt idx="26" formatCode="#,##0.00">
                  <c:v>25.359232505408496</c:v>
                </c:pt>
                <c:pt idx="27" formatCode="#,##0.00">
                  <c:v>25.352531472272361</c:v>
                </c:pt>
                <c:pt idx="28" formatCode="#,##0.00">
                  <c:v>25.148406110010633</c:v>
                </c:pt>
                <c:pt idx="29" formatCode="#,##0.00">
                  <c:v>24.821021289848467</c:v>
                </c:pt>
                <c:pt idx="30" formatCode="#,##0.00">
                  <c:v>24.559780079685236</c:v>
                </c:pt>
                <c:pt idx="31" formatCode="#,##0.00">
                  <c:v>24.011309182219577</c:v>
                </c:pt>
                <c:pt idx="32" formatCode="#,##0.00">
                  <c:v>23.834916252135969</c:v>
                </c:pt>
                <c:pt idx="33" formatCode="#,##0.00">
                  <c:v>23.391315857387379</c:v>
                </c:pt>
                <c:pt idx="34" formatCode="#,##0.00">
                  <c:v>23.434697835283572</c:v>
                </c:pt>
                <c:pt idx="35" formatCode="#,##0.00">
                  <c:v>23.278795743849358</c:v>
                </c:pt>
                <c:pt idx="36" formatCode="#,##0.00">
                  <c:v>23.426795901045548</c:v>
                </c:pt>
                <c:pt idx="37" formatCode="#,##0.00">
                  <c:v>23.264541982225328</c:v>
                </c:pt>
                <c:pt idx="38" formatCode="#,##0.00">
                  <c:v>23.497007144110917</c:v>
                </c:pt>
                <c:pt idx="39" formatCode="#,##0.00">
                  <c:v>23.312476260482249</c:v>
                </c:pt>
                <c:pt idx="40" formatCode="#,##0.00">
                  <c:v>23.336261688692513</c:v>
                </c:pt>
                <c:pt idx="41" formatCode="#,##0.00">
                  <c:v>23.043974968690826</c:v>
                </c:pt>
                <c:pt idx="42" formatCode="#,##0.00">
                  <c:v>23.156650088897667</c:v>
                </c:pt>
                <c:pt idx="43" formatCode="0.0">
                  <c:v>23.007523483781718</c:v>
                </c:pt>
                <c:pt idx="44" formatCode="0.0">
                  <c:v>22.791237703095298</c:v>
                </c:pt>
                <c:pt idx="45" formatCode="0.0">
                  <c:v>22.813961509234289</c:v>
                </c:pt>
                <c:pt idx="46" formatCode="0.0">
                  <c:v>23.087636311400615</c:v>
                </c:pt>
                <c:pt idx="47" formatCode="0.0">
                  <c:v>23.387644243698695</c:v>
                </c:pt>
                <c:pt idx="48" formatCode="0.0">
                  <c:v>23.353167393143817</c:v>
                </c:pt>
                <c:pt idx="49" formatCode="0.0">
                  <c:v>23.447730101989762</c:v>
                </c:pt>
                <c:pt idx="50" formatCode="0.0">
                  <c:v>23.140240726584995</c:v>
                </c:pt>
                <c:pt idx="51" formatCode="0.0">
                  <c:v>23.175738186449056</c:v>
                </c:pt>
                <c:pt idx="52" formatCode="0.0">
                  <c:v>23.187849651180208</c:v>
                </c:pt>
                <c:pt idx="53" formatCode="0.0">
                  <c:v>23.469902834891972</c:v>
                </c:pt>
                <c:pt idx="54" formatCode="0.0">
                  <c:v>23.522261095252198</c:v>
                </c:pt>
                <c:pt idx="55" formatCode="0.0">
                  <c:v>23.809446211388188</c:v>
                </c:pt>
                <c:pt idx="56" formatCode="0.0">
                  <c:v>24.274178557244984</c:v>
                </c:pt>
                <c:pt idx="57" formatCode="0.0">
                  <c:v>25.091789355574996</c:v>
                </c:pt>
                <c:pt idx="58" formatCode="0.0">
                  <c:v>26.50082188036178</c:v>
                </c:pt>
              </c:numCache>
            </c:numRef>
          </c:yVal>
          <c:smooth val="0"/>
        </c:ser>
        <c:ser>
          <c:idx val="2"/>
          <c:order val="2"/>
          <c:tx>
            <c:strRef>
              <c:f>Sheet1!$D$1</c:f>
              <c:strCache>
                <c:ptCount val="1"/>
                <c:pt idx="0">
                  <c:v>Доля крупных ссуд, имеющих обеспечение, %</c:v>
                </c:pt>
              </c:strCache>
            </c:strRef>
          </c:tx>
          <c:spPr>
            <a:ln w="28575">
              <a:noFill/>
            </a:ln>
          </c:spPr>
          <c:marker>
            <c:symbol val="square"/>
            <c:size val="3"/>
            <c:spPr>
              <a:solidFill>
                <a:srgbClr val="FFC000"/>
              </a:solidFill>
              <a:ln>
                <a:solidFill>
                  <a:schemeClr val="bg1">
                    <a:lumMod val="50000"/>
                  </a:schemeClr>
                </a:solidFill>
              </a:ln>
            </c:spPr>
          </c:marker>
          <c:xVal>
            <c:numRef>
              <c:f>Sheet1!$A$2:$A$98</c:f>
              <c:numCache>
                <c:formatCode>mm\-yyyy</c:formatCode>
                <c:ptCount val="59"/>
                <c:pt idx="0">
                  <c:v>39082</c:v>
                </c:pt>
                <c:pt idx="1">
                  <c:v>39447</c:v>
                </c:pt>
                <c:pt idx="2">
                  <c:v>39721</c:v>
                </c:pt>
                <c:pt idx="3">
                  <c:v>39813</c:v>
                </c:pt>
                <c:pt idx="4">
                  <c:v>39903</c:v>
                </c:pt>
                <c:pt idx="5">
                  <c:v>40086</c:v>
                </c:pt>
                <c:pt idx="6">
                  <c:v>40178</c:v>
                </c:pt>
                <c:pt idx="7">
                  <c:v>40268</c:v>
                </c:pt>
                <c:pt idx="8">
                  <c:v>40359</c:v>
                </c:pt>
                <c:pt idx="9">
                  <c:v>40451</c:v>
                </c:pt>
                <c:pt idx="10">
                  <c:v>40543</c:v>
                </c:pt>
                <c:pt idx="11">
                  <c:v>40574</c:v>
                </c:pt>
                <c:pt idx="12">
                  <c:v>40602</c:v>
                </c:pt>
                <c:pt idx="13">
                  <c:v>40633</c:v>
                </c:pt>
                <c:pt idx="14">
                  <c:v>40663</c:v>
                </c:pt>
                <c:pt idx="15">
                  <c:v>40694</c:v>
                </c:pt>
                <c:pt idx="16">
                  <c:v>40724</c:v>
                </c:pt>
                <c:pt idx="17">
                  <c:v>40755</c:v>
                </c:pt>
                <c:pt idx="18">
                  <c:v>40786</c:v>
                </c:pt>
                <c:pt idx="19">
                  <c:v>40816</c:v>
                </c:pt>
                <c:pt idx="20">
                  <c:v>40847</c:v>
                </c:pt>
                <c:pt idx="21">
                  <c:v>40877</c:v>
                </c:pt>
                <c:pt idx="22">
                  <c:v>40908</c:v>
                </c:pt>
                <c:pt idx="23">
                  <c:v>40939</c:v>
                </c:pt>
                <c:pt idx="24">
                  <c:v>40967</c:v>
                </c:pt>
                <c:pt idx="25">
                  <c:v>40999</c:v>
                </c:pt>
                <c:pt idx="26">
                  <c:v>41029</c:v>
                </c:pt>
                <c:pt idx="27">
                  <c:v>41060</c:v>
                </c:pt>
                <c:pt idx="28">
                  <c:v>41090</c:v>
                </c:pt>
                <c:pt idx="29">
                  <c:v>41121</c:v>
                </c:pt>
                <c:pt idx="30">
                  <c:v>41152</c:v>
                </c:pt>
                <c:pt idx="31">
                  <c:v>41182</c:v>
                </c:pt>
                <c:pt idx="32">
                  <c:v>41213</c:v>
                </c:pt>
                <c:pt idx="33">
                  <c:v>41243</c:v>
                </c:pt>
                <c:pt idx="34">
                  <c:v>41274</c:v>
                </c:pt>
                <c:pt idx="35">
                  <c:v>41305</c:v>
                </c:pt>
                <c:pt idx="36">
                  <c:v>41333</c:v>
                </c:pt>
                <c:pt idx="37">
                  <c:v>41364</c:v>
                </c:pt>
                <c:pt idx="38">
                  <c:v>41394</c:v>
                </c:pt>
                <c:pt idx="39">
                  <c:v>41425</c:v>
                </c:pt>
                <c:pt idx="40">
                  <c:v>41455</c:v>
                </c:pt>
                <c:pt idx="41">
                  <c:v>41486</c:v>
                </c:pt>
                <c:pt idx="42">
                  <c:v>41517</c:v>
                </c:pt>
                <c:pt idx="43">
                  <c:v>41547</c:v>
                </c:pt>
                <c:pt idx="44">
                  <c:v>41578</c:v>
                </c:pt>
                <c:pt idx="45">
                  <c:v>41608</c:v>
                </c:pt>
                <c:pt idx="46">
                  <c:v>41639</c:v>
                </c:pt>
                <c:pt idx="47">
                  <c:v>41670</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xVal>
          <c:yVal>
            <c:numRef>
              <c:f>Sheet1!$D$2:$D$98</c:f>
              <c:numCache>
                <c:formatCode>General</c:formatCode>
                <c:ptCount val="59"/>
                <c:pt idx="4" formatCode="#,##0.00">
                  <c:v>25.597361096794142</c:v>
                </c:pt>
                <c:pt idx="6" formatCode="#,##0.00">
                  <c:v>32.507251322299943</c:v>
                </c:pt>
                <c:pt idx="9" formatCode="#,##0.00">
                  <c:v>29.995725997591016</c:v>
                </c:pt>
                <c:pt idx="10" formatCode="#,##0.00">
                  <c:v>29.797704690170747</c:v>
                </c:pt>
                <c:pt idx="11" formatCode="#,##0.00">
                  <c:v>27.872994324716711</c:v>
                </c:pt>
                <c:pt idx="12" formatCode="#,##0.00">
                  <c:v>28.570058869776986</c:v>
                </c:pt>
                <c:pt idx="13" formatCode="#,##0.00">
                  <c:v>27.44570403450513</c:v>
                </c:pt>
                <c:pt idx="14" formatCode="#,##0.00">
                  <c:v>26.874156870302564</c:v>
                </c:pt>
                <c:pt idx="15" formatCode="#,##0.00">
                  <c:v>25.96257748962066</c:v>
                </c:pt>
                <c:pt idx="16" formatCode="#,##0.00">
                  <c:v>27.84387314693188</c:v>
                </c:pt>
                <c:pt idx="17" formatCode="#,##0.00">
                  <c:v>27.277020135242342</c:v>
                </c:pt>
                <c:pt idx="18" formatCode="#,##0.00">
                  <c:v>26.265082101061417</c:v>
                </c:pt>
                <c:pt idx="19" formatCode="#,##0.00">
                  <c:v>25.70009492812585</c:v>
                </c:pt>
                <c:pt idx="20" formatCode="#,##0.00">
                  <c:v>24.274424425282429</c:v>
                </c:pt>
                <c:pt idx="21" formatCode="#,##0.00">
                  <c:v>24.00504530819531</c:v>
                </c:pt>
                <c:pt idx="22" formatCode="#,##0.00">
                  <c:v>23.242102550058799</c:v>
                </c:pt>
                <c:pt idx="23" formatCode="#,##0.00">
                  <c:v>23.504847373247742</c:v>
                </c:pt>
                <c:pt idx="24" formatCode="#,##0.00">
                  <c:v>23.116082791881574</c:v>
                </c:pt>
                <c:pt idx="25" formatCode="#,##0.00">
                  <c:v>23.240182769353023</c:v>
                </c:pt>
                <c:pt idx="26" formatCode="#,##0.00">
                  <c:v>21.607827839542296</c:v>
                </c:pt>
                <c:pt idx="27" formatCode="#,##0.00">
                  <c:v>21.815994808730196</c:v>
                </c:pt>
                <c:pt idx="28" formatCode="#,##0.00">
                  <c:v>21.876126161415161</c:v>
                </c:pt>
                <c:pt idx="29" formatCode="#,##0.00">
                  <c:v>22.625624012143781</c:v>
                </c:pt>
                <c:pt idx="30" formatCode="#,##0.00">
                  <c:v>22.561079128918244</c:v>
                </c:pt>
                <c:pt idx="31" formatCode="#,##0.00">
                  <c:v>22.893052302888368</c:v>
                </c:pt>
                <c:pt idx="32" formatCode="#,##0.00">
                  <c:v>23.586202635278127</c:v>
                </c:pt>
                <c:pt idx="33" formatCode="#,##0.00">
                  <c:v>23.433914550194345</c:v>
                </c:pt>
                <c:pt idx="34" formatCode="#,##0.00">
                  <c:v>23.222040841469802</c:v>
                </c:pt>
                <c:pt idx="35" formatCode="#,##0.00">
                  <c:v>23.906710057337673</c:v>
                </c:pt>
                <c:pt idx="36" formatCode="#,##0.00">
                  <c:v>24.035522132550746</c:v>
                </c:pt>
                <c:pt idx="37" formatCode="#,##0.00">
                  <c:v>22.789983894004319</c:v>
                </c:pt>
                <c:pt idx="38" formatCode="#,##0.00">
                  <c:v>22.151210625293842</c:v>
                </c:pt>
                <c:pt idx="39" formatCode="#,##0.00">
                  <c:v>23.360002340241923</c:v>
                </c:pt>
                <c:pt idx="40" formatCode="#,##0.00">
                  <c:v>24.629706782363844</c:v>
                </c:pt>
                <c:pt idx="41" formatCode="#,##0.00">
                  <c:v>23.970789203963104</c:v>
                </c:pt>
                <c:pt idx="42" formatCode="#,##0.00">
                  <c:v>24.03406007819348</c:v>
                </c:pt>
                <c:pt idx="43" formatCode="#,##0.00">
                  <c:v>23.695868866984164</c:v>
                </c:pt>
                <c:pt idx="44" formatCode="#,##0.00">
                  <c:v>23.707939300637783</c:v>
                </c:pt>
                <c:pt idx="45" formatCode="#,##0.00">
                  <c:v>23.49172883554979</c:v>
                </c:pt>
                <c:pt idx="46" formatCode="#,##0.00">
                  <c:v>23.582085568633733</c:v>
                </c:pt>
                <c:pt idx="47" formatCode="#,##0.00">
                  <c:v>24.568358794891331</c:v>
                </c:pt>
                <c:pt idx="48" formatCode="#,##0.00">
                  <c:v>25.504505080196815</c:v>
                </c:pt>
                <c:pt idx="49" formatCode="#,##0.00">
                  <c:v>24.578774754024487</c:v>
                </c:pt>
                <c:pt idx="50" formatCode="#,##0.00">
                  <c:v>24.384601032402514</c:v>
                </c:pt>
                <c:pt idx="51" formatCode="#,##0.00">
                  <c:v>25.304749894913826</c:v>
                </c:pt>
                <c:pt idx="52" formatCode="#,##0.00">
                  <c:v>24.875161827260957</c:v>
                </c:pt>
                <c:pt idx="53" formatCode="#,##0.00">
                  <c:v>23.519088890480621</c:v>
                </c:pt>
                <c:pt idx="54" formatCode="#,##0.00">
                  <c:v>20.96495659222537</c:v>
                </c:pt>
                <c:pt idx="55" formatCode="#,##0.00">
                  <c:v>20.529688264684793</c:v>
                </c:pt>
                <c:pt idx="56" formatCode="#,##0.00">
                  <c:v>21.328925261503443</c:v>
                </c:pt>
                <c:pt idx="57" formatCode="#,##0.00">
                  <c:v>21.342148693389493</c:v>
                </c:pt>
                <c:pt idx="58" formatCode="#,##0.00">
                  <c:v>22.1381940404628</c:v>
                </c:pt>
              </c:numCache>
            </c:numRef>
          </c:yVal>
          <c:smooth val="0"/>
        </c:ser>
        <c:dLbls>
          <c:showLegendKey val="0"/>
          <c:showVal val="0"/>
          <c:showCatName val="0"/>
          <c:showSerName val="0"/>
          <c:showPercent val="0"/>
          <c:showBubbleSize val="0"/>
        </c:dLbls>
        <c:axId val="279595264"/>
        <c:axId val="279593344"/>
      </c:scatterChart>
      <c:dateAx>
        <c:axId val="279585152"/>
        <c:scaling>
          <c:orientation val="minMax"/>
        </c:scaling>
        <c:delete val="0"/>
        <c:axPos val="b"/>
        <c:numFmt formatCode="yyyy" sourceLinked="0"/>
        <c:majorTickMark val="out"/>
        <c:minorTickMark val="none"/>
        <c:tickLblPos val="nextTo"/>
        <c:crossAx val="279587072"/>
        <c:crosses val="autoZero"/>
        <c:auto val="1"/>
        <c:lblOffset val="100"/>
        <c:baseTimeUnit val="months"/>
        <c:majorUnit val="1"/>
        <c:majorTimeUnit val="years"/>
      </c:dateAx>
      <c:valAx>
        <c:axId val="279587072"/>
        <c:scaling>
          <c:orientation val="minMax"/>
          <c:max val="500"/>
        </c:scaling>
        <c:delete val="0"/>
        <c:axPos val="l"/>
        <c:majorGridlines/>
        <c:title>
          <c:tx>
            <c:rich>
              <a:bodyPr rot="-5400000" vert="horz"/>
              <a:lstStyle/>
              <a:p>
                <a:pPr>
                  <a:defRPr b="0"/>
                </a:pPr>
                <a:r>
                  <a:rPr lang="ru-RU" b="0" dirty="0" smtClean="0"/>
                  <a:t>Крупные кредитные риски</a:t>
                </a:r>
                <a:r>
                  <a:rPr lang="ru-RU" b="0" baseline="0" dirty="0" smtClean="0"/>
                  <a:t> (</a:t>
                </a:r>
                <a:r>
                  <a:rPr lang="en-US" b="0" baseline="0" dirty="0" smtClean="0"/>
                  <a:t>H7), %</a:t>
                </a:r>
                <a:endParaRPr lang="en-US" b="0" dirty="0"/>
              </a:p>
            </c:rich>
          </c:tx>
          <c:layout/>
          <c:overlay val="0"/>
        </c:title>
        <c:numFmt formatCode="0" sourceLinked="0"/>
        <c:majorTickMark val="out"/>
        <c:minorTickMark val="none"/>
        <c:tickLblPos val="nextTo"/>
        <c:spPr>
          <a:ln>
            <a:noFill/>
          </a:ln>
        </c:spPr>
        <c:crossAx val="279585152"/>
        <c:crosses val="autoZero"/>
        <c:crossBetween val="between"/>
        <c:majorUnit val="100"/>
      </c:valAx>
      <c:valAx>
        <c:axId val="279593344"/>
        <c:scaling>
          <c:orientation val="minMax"/>
          <c:max val="50"/>
        </c:scaling>
        <c:delete val="0"/>
        <c:axPos val="r"/>
        <c:title>
          <c:tx>
            <c:rich>
              <a:bodyPr rot="-5400000" vert="horz"/>
              <a:lstStyle/>
              <a:p>
                <a:pPr>
                  <a:defRPr b="0"/>
                </a:pPr>
                <a:r>
                  <a:rPr lang="ru-RU" b="0" dirty="0" smtClean="0"/>
                  <a:t>Доля</a:t>
                </a:r>
                <a:r>
                  <a:rPr lang="ru-RU" b="0" baseline="0" dirty="0" smtClean="0"/>
                  <a:t> крупных ссуд, %</a:t>
                </a:r>
                <a:endParaRPr lang="ru-RU" b="0" dirty="0"/>
              </a:p>
            </c:rich>
          </c:tx>
          <c:layout/>
          <c:overlay val="0"/>
        </c:title>
        <c:numFmt formatCode="#,##0" sourceLinked="0"/>
        <c:majorTickMark val="out"/>
        <c:minorTickMark val="none"/>
        <c:tickLblPos val="nextTo"/>
        <c:spPr>
          <a:ln>
            <a:noFill/>
          </a:ln>
        </c:spPr>
        <c:crossAx val="279595264"/>
        <c:crosses val="max"/>
        <c:crossBetween val="midCat"/>
        <c:majorUnit val="10"/>
      </c:valAx>
      <c:valAx>
        <c:axId val="279595264"/>
        <c:scaling>
          <c:orientation val="minMax"/>
        </c:scaling>
        <c:delete val="1"/>
        <c:axPos val="b"/>
        <c:numFmt formatCode="mm\-yyyy" sourceLinked="1"/>
        <c:majorTickMark val="out"/>
        <c:minorTickMark val="none"/>
        <c:tickLblPos val="nextTo"/>
        <c:crossAx val="279593344"/>
        <c:crosses val="autoZero"/>
        <c:crossBetween val="midCat"/>
      </c:valAx>
    </c:plotArea>
    <c:legend>
      <c:legendPos val="r"/>
      <c:layout>
        <c:manualLayout>
          <c:xMode val="edge"/>
          <c:yMode val="edge"/>
          <c:x val="0.13987893823008296"/>
          <c:y val="0.11406171037626434"/>
          <c:w val="0.71688567162507189"/>
          <c:h val="0.19570771898797276"/>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Качество кредитов</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0"/>
          <c:order val="0"/>
          <c:tx>
            <c:strRef>
              <c:f>Sheet1!$B$1</c:f>
              <c:strCache>
                <c:ptCount val="1"/>
                <c:pt idx="0">
                  <c:v>Плохие кредиты, %</c:v>
                </c:pt>
              </c:strCache>
            </c:strRef>
          </c:tx>
          <c:spPr>
            <a:solidFill>
              <a:schemeClr val="tx1">
                <a:lumMod val="50000"/>
                <a:lumOff val="50000"/>
              </a:schemeClr>
            </a:solidFill>
          </c:spPr>
          <c:invertIfNegative val="0"/>
          <c:cat>
            <c:numRef>
              <c:f>Sheet1!$A$2:$A$100</c:f>
              <c:numCache>
                <c:formatCode>mm\-yyyy</c:formatCode>
                <c:ptCount val="62"/>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40967</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numCache>
            </c:numRef>
          </c:cat>
          <c:val>
            <c:numRef>
              <c:f>Sheet1!$B$2:$B$100</c:f>
              <c:numCache>
                <c:formatCode>#,##0.0</c:formatCode>
                <c:ptCount val="62"/>
                <c:pt idx="0">
                  <c:v>2.4</c:v>
                </c:pt>
                <c:pt idx="1">
                  <c:v>2.5</c:v>
                </c:pt>
                <c:pt idx="2">
                  <c:v>2.5</c:v>
                </c:pt>
                <c:pt idx="3">
                  <c:v>3.8</c:v>
                </c:pt>
                <c:pt idx="4">
                  <c:v>5.0999999999999996</c:v>
                </c:pt>
                <c:pt idx="5">
                  <c:v>7.6</c:v>
                </c:pt>
                <c:pt idx="6">
                  <c:v>8.8000000000000007</c:v>
                </c:pt>
                <c:pt idx="7">
                  <c:v>9.6</c:v>
                </c:pt>
                <c:pt idx="8">
                  <c:v>9.6</c:v>
                </c:pt>
                <c:pt idx="9">
                  <c:v>9.5</c:v>
                </c:pt>
                <c:pt idx="10">
                  <c:v>9.1999999999999993</c:v>
                </c:pt>
                <c:pt idx="11">
                  <c:v>8.1999999999999993</c:v>
                </c:pt>
                <c:pt idx="12">
                  <c:v>8.3000000000000007</c:v>
                </c:pt>
                <c:pt idx="13">
                  <c:v>8.1</c:v>
                </c:pt>
                <c:pt idx="14">
                  <c:v>8.1</c:v>
                </c:pt>
                <c:pt idx="15">
                  <c:v>8</c:v>
                </c:pt>
                <c:pt idx="16">
                  <c:v>7.9</c:v>
                </c:pt>
                <c:pt idx="17">
                  <c:v>7.8</c:v>
                </c:pt>
                <c:pt idx="18">
                  <c:v>7.6</c:v>
                </c:pt>
                <c:pt idx="19">
                  <c:v>7.5</c:v>
                </c:pt>
                <c:pt idx="20">
                  <c:v>7.2</c:v>
                </c:pt>
                <c:pt idx="21">
                  <c:v>7.1</c:v>
                </c:pt>
                <c:pt idx="22">
                  <c:v>6.9</c:v>
                </c:pt>
                <c:pt idx="23">
                  <c:v>6.6</c:v>
                </c:pt>
                <c:pt idx="24">
                  <c:v>6.7</c:v>
                </c:pt>
                <c:pt idx="25">
                  <c:v>6.8</c:v>
                </c:pt>
                <c:pt idx="26">
                  <c:v>6.7</c:v>
                </c:pt>
                <c:pt idx="27">
                  <c:v>6.6</c:v>
                </c:pt>
                <c:pt idx="28">
                  <c:v>6.6</c:v>
                </c:pt>
                <c:pt idx="29">
                  <c:v>6.6</c:v>
                </c:pt>
                <c:pt idx="30">
                  <c:v>6.6</c:v>
                </c:pt>
                <c:pt idx="31">
                  <c:v>6.6</c:v>
                </c:pt>
                <c:pt idx="32">
                  <c:v>6.5</c:v>
                </c:pt>
                <c:pt idx="33">
                  <c:v>6.4</c:v>
                </c:pt>
                <c:pt idx="34">
                  <c:v>6.4</c:v>
                </c:pt>
                <c:pt idx="35">
                  <c:v>6</c:v>
                </c:pt>
                <c:pt idx="36">
                  <c:v>6.2</c:v>
                </c:pt>
                <c:pt idx="37">
                  <c:v>6.1</c:v>
                </c:pt>
                <c:pt idx="38">
                  <c:v>6.2</c:v>
                </c:pt>
                <c:pt idx="39">
                  <c:v>6.3</c:v>
                </c:pt>
                <c:pt idx="40">
                  <c:v>6.4</c:v>
                </c:pt>
                <c:pt idx="41">
                  <c:v>6.3</c:v>
                </c:pt>
                <c:pt idx="42">
                  <c:v>6.3</c:v>
                </c:pt>
                <c:pt idx="43">
                  <c:v>6.3</c:v>
                </c:pt>
                <c:pt idx="44">
                  <c:v>6.3</c:v>
                </c:pt>
                <c:pt idx="45">
                  <c:v>6.3</c:v>
                </c:pt>
                <c:pt idx="46">
                  <c:v>6.2</c:v>
                </c:pt>
                <c:pt idx="47">
                  <c:v>6</c:v>
                </c:pt>
                <c:pt idx="48">
                  <c:v>6.1</c:v>
                </c:pt>
                <c:pt idx="49">
                  <c:v>6.2</c:v>
                </c:pt>
                <c:pt idx="50">
                  <c:v>6.4</c:v>
                </c:pt>
                <c:pt idx="51">
                  <c:v>6.5</c:v>
                </c:pt>
                <c:pt idx="52">
                  <c:v>6.6</c:v>
                </c:pt>
                <c:pt idx="53">
                  <c:v>6.5</c:v>
                </c:pt>
                <c:pt idx="54">
                  <c:v>6.6</c:v>
                </c:pt>
                <c:pt idx="55">
                  <c:v>6.7</c:v>
                </c:pt>
                <c:pt idx="56">
                  <c:v>6.6</c:v>
                </c:pt>
                <c:pt idx="57">
                  <c:v>6.8</c:v>
                </c:pt>
                <c:pt idx="58">
                  <c:v>6.6</c:v>
                </c:pt>
                <c:pt idx="59">
                  <c:v>6.7</c:v>
                </c:pt>
              </c:numCache>
            </c:numRef>
          </c:val>
        </c:ser>
        <c:ser>
          <c:idx val="1"/>
          <c:order val="1"/>
          <c:tx>
            <c:strRef>
              <c:f>Sheet1!$C$1</c:f>
              <c:strCache>
                <c:ptCount val="1"/>
                <c:pt idx="0">
                  <c:v>Норма резервирования, %</c:v>
                </c:pt>
              </c:strCache>
            </c:strRef>
          </c:tx>
          <c:spPr>
            <a:solidFill>
              <a:schemeClr val="tx1">
                <a:lumMod val="90000"/>
                <a:lumOff val="10000"/>
              </a:schemeClr>
            </a:solidFill>
          </c:spPr>
          <c:invertIfNegative val="0"/>
          <c:cat>
            <c:numRef>
              <c:f>Sheet1!$A$2:$A$100</c:f>
              <c:numCache>
                <c:formatCode>mm\-yyyy</c:formatCode>
                <c:ptCount val="62"/>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40967</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numCache>
            </c:numRef>
          </c:cat>
          <c:val>
            <c:numRef>
              <c:f>Sheet1!$C$2:$C$100</c:f>
              <c:numCache>
                <c:formatCode>#,##0.0</c:formatCode>
                <c:ptCount val="62"/>
                <c:pt idx="0">
                  <c:v>4.0999999999999996</c:v>
                </c:pt>
                <c:pt idx="1">
                  <c:v>3.6</c:v>
                </c:pt>
                <c:pt idx="2">
                  <c:v>3.5</c:v>
                </c:pt>
                <c:pt idx="3">
                  <c:v>4.5</c:v>
                </c:pt>
                <c:pt idx="4">
                  <c:v>5.5</c:v>
                </c:pt>
                <c:pt idx="5">
                  <c:v>6.9</c:v>
                </c:pt>
                <c:pt idx="6">
                  <c:v>8</c:v>
                </c:pt>
                <c:pt idx="7">
                  <c:v>9.1</c:v>
                </c:pt>
                <c:pt idx="8">
                  <c:v>9.5</c:v>
                </c:pt>
                <c:pt idx="9">
                  <c:v>9.5</c:v>
                </c:pt>
                <c:pt idx="10">
                  <c:v>9.4</c:v>
                </c:pt>
                <c:pt idx="11">
                  <c:v>8.5</c:v>
                </c:pt>
                <c:pt idx="12">
                  <c:v>8.6</c:v>
                </c:pt>
                <c:pt idx="13">
                  <c:v>8.4</c:v>
                </c:pt>
                <c:pt idx="14">
                  <c:v>8.4</c:v>
                </c:pt>
                <c:pt idx="15">
                  <c:v>8.1</c:v>
                </c:pt>
                <c:pt idx="16">
                  <c:v>8.1</c:v>
                </c:pt>
                <c:pt idx="17">
                  <c:v>8.1</c:v>
                </c:pt>
                <c:pt idx="18">
                  <c:v>7.9</c:v>
                </c:pt>
                <c:pt idx="19">
                  <c:v>7.8</c:v>
                </c:pt>
                <c:pt idx="20">
                  <c:v>7.5</c:v>
                </c:pt>
                <c:pt idx="21">
                  <c:v>7.4</c:v>
                </c:pt>
                <c:pt idx="22">
                  <c:v>7.2</c:v>
                </c:pt>
                <c:pt idx="23">
                  <c:v>6.9</c:v>
                </c:pt>
                <c:pt idx="24">
                  <c:v>7</c:v>
                </c:pt>
                <c:pt idx="25">
                  <c:v>7</c:v>
                </c:pt>
                <c:pt idx="26">
                  <c:v>6.9</c:v>
                </c:pt>
                <c:pt idx="27">
                  <c:v>6.9</c:v>
                </c:pt>
                <c:pt idx="28">
                  <c:v>6.8</c:v>
                </c:pt>
                <c:pt idx="29">
                  <c:v>6.6</c:v>
                </c:pt>
                <c:pt idx="30">
                  <c:v>6.6</c:v>
                </c:pt>
                <c:pt idx="31">
                  <c:v>6.5</c:v>
                </c:pt>
                <c:pt idx="32">
                  <c:v>6.5</c:v>
                </c:pt>
                <c:pt idx="33">
                  <c:v>6.4</c:v>
                </c:pt>
                <c:pt idx="34">
                  <c:v>6.4</c:v>
                </c:pt>
                <c:pt idx="35">
                  <c:v>6.1</c:v>
                </c:pt>
                <c:pt idx="36">
                  <c:v>6.2</c:v>
                </c:pt>
                <c:pt idx="37">
                  <c:v>6.2</c:v>
                </c:pt>
                <c:pt idx="38">
                  <c:v>6.2</c:v>
                </c:pt>
                <c:pt idx="39">
                  <c:v>6.2</c:v>
                </c:pt>
                <c:pt idx="40">
                  <c:v>6.2</c:v>
                </c:pt>
                <c:pt idx="41">
                  <c:v>6.1</c:v>
                </c:pt>
                <c:pt idx="42">
                  <c:v>6.1</c:v>
                </c:pt>
                <c:pt idx="43">
                  <c:v>6.1</c:v>
                </c:pt>
                <c:pt idx="44">
                  <c:v>6.1</c:v>
                </c:pt>
                <c:pt idx="45">
                  <c:v>6.1</c:v>
                </c:pt>
                <c:pt idx="46">
                  <c:v>6</c:v>
                </c:pt>
                <c:pt idx="47">
                  <c:v>5.9</c:v>
                </c:pt>
                <c:pt idx="48">
                  <c:v>6</c:v>
                </c:pt>
                <c:pt idx="49">
                  <c:v>6.1</c:v>
                </c:pt>
                <c:pt idx="50">
                  <c:v>6.2</c:v>
                </c:pt>
                <c:pt idx="51">
                  <c:v>6.1</c:v>
                </c:pt>
                <c:pt idx="52">
                  <c:v>6.2</c:v>
                </c:pt>
                <c:pt idx="53">
                  <c:v>6.2</c:v>
                </c:pt>
                <c:pt idx="54">
                  <c:v>6.3</c:v>
                </c:pt>
                <c:pt idx="55">
                  <c:v>6.4</c:v>
                </c:pt>
                <c:pt idx="56">
                  <c:v>6.4</c:v>
                </c:pt>
                <c:pt idx="57">
                  <c:v>6.5</c:v>
                </c:pt>
                <c:pt idx="58">
                  <c:v>6.3</c:v>
                </c:pt>
                <c:pt idx="59">
                  <c:v>6.5</c:v>
                </c:pt>
                <c:pt idx="60">
                  <c:v>6.7</c:v>
                </c:pt>
                <c:pt idx="61">
                  <c:v>7</c:v>
                </c:pt>
              </c:numCache>
            </c:numRef>
          </c:val>
        </c:ser>
        <c:dLbls>
          <c:showLegendKey val="0"/>
          <c:showVal val="0"/>
          <c:showCatName val="0"/>
          <c:showSerName val="0"/>
          <c:showPercent val="0"/>
          <c:showBubbleSize val="0"/>
        </c:dLbls>
        <c:gapWidth val="0"/>
        <c:axId val="279388928"/>
        <c:axId val="279390848"/>
      </c:barChart>
      <c:scatterChart>
        <c:scatterStyle val="lineMarker"/>
        <c:varyColors val="0"/>
        <c:ser>
          <c:idx val="2"/>
          <c:order val="2"/>
          <c:tx>
            <c:strRef>
              <c:f>Sheet1!$D$1</c:f>
              <c:strCache>
                <c:ptCount val="1"/>
                <c:pt idx="0">
                  <c:v>Плохие кредиты / (Капитал + Резервы), %</c:v>
                </c:pt>
              </c:strCache>
            </c:strRef>
          </c:tx>
          <c:spPr>
            <a:ln w="28575">
              <a:noFill/>
            </a:ln>
          </c:spPr>
          <c:marker>
            <c:symbol val="square"/>
            <c:size val="3"/>
            <c:spPr>
              <a:solidFill>
                <a:srgbClr val="FF0000"/>
              </a:solidFill>
              <a:ln>
                <a:noFill/>
              </a:ln>
            </c:spPr>
          </c:marker>
          <c:xVal>
            <c:numRef>
              <c:f>Sheet1!$A$2:$A$100</c:f>
              <c:numCache>
                <c:formatCode>mm\-yyyy</c:formatCode>
                <c:ptCount val="62"/>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40967</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numCache>
            </c:numRef>
          </c:xVal>
          <c:yVal>
            <c:numRef>
              <c:f>Sheet1!$D$2:$D$100</c:f>
              <c:numCache>
                <c:formatCode>#,##0.0</c:formatCode>
                <c:ptCount val="62"/>
                <c:pt idx="1">
                  <c:v>11.212409871327617</c:v>
                </c:pt>
                <c:pt idx="2">
                  <c:v>12.496973666155823</c:v>
                </c:pt>
                <c:pt idx="3">
                  <c:v>16.093561557211416</c:v>
                </c:pt>
                <c:pt idx="4">
                  <c:v>20.876518623664687</c:v>
                </c:pt>
                <c:pt idx="5">
                  <c:v>27.439146082118498</c:v>
                </c:pt>
                <c:pt idx="6">
                  <c:v>29.241235277081572</c:v>
                </c:pt>
                <c:pt idx="7">
                  <c:v>29.680609154033299</c:v>
                </c:pt>
                <c:pt idx="8">
                  <c:v>29.283369030313793</c:v>
                </c:pt>
                <c:pt idx="9">
                  <c:v>30.226128780472411</c:v>
                </c:pt>
                <c:pt idx="10">
                  <c:v>29.822537387087582</c:v>
                </c:pt>
                <c:pt idx="11">
                  <c:v>27.471855912521626</c:v>
                </c:pt>
                <c:pt idx="12">
                  <c:v>27.665304648730533</c:v>
                </c:pt>
                <c:pt idx="13">
                  <c:v>28.335772600133946</c:v>
                </c:pt>
                <c:pt idx="14">
                  <c:v>28.128351628059988</c:v>
                </c:pt>
                <c:pt idx="15">
                  <c:v>28.043517954544939</c:v>
                </c:pt>
                <c:pt idx="16">
                  <c:v>27.860657684509327</c:v>
                </c:pt>
                <c:pt idx="17">
                  <c:v>27.916568081731892</c:v>
                </c:pt>
                <c:pt idx="18">
                  <c:v>27.608912975803772</c:v>
                </c:pt>
                <c:pt idx="19">
                  <c:v>27.821751280250943</c:v>
                </c:pt>
                <c:pt idx="20">
                  <c:v>27.849674762880095</c:v>
                </c:pt>
                <c:pt idx="21">
                  <c:v>27.513202790059761</c:v>
                </c:pt>
                <c:pt idx="22">
                  <c:v>27.43072644603118</c:v>
                </c:pt>
                <c:pt idx="23">
                  <c:v>26.251293060668818</c:v>
                </c:pt>
                <c:pt idx="24">
                  <c:v>26.315846797798997</c:v>
                </c:pt>
                <c:pt idx="25">
                  <c:v>26.597354769094732</c:v>
                </c:pt>
                <c:pt idx="26">
                  <c:v>26.323417734088821</c:v>
                </c:pt>
                <c:pt idx="27">
                  <c:v>26.312751617699348</c:v>
                </c:pt>
                <c:pt idx="28">
                  <c:v>26.663154513251452</c:v>
                </c:pt>
                <c:pt idx="29">
                  <c:v>27.319173118411367</c:v>
                </c:pt>
                <c:pt idx="30">
                  <c:v>27.23807968989388</c:v>
                </c:pt>
                <c:pt idx="31">
                  <c:v>27.326968013678798</c:v>
                </c:pt>
                <c:pt idx="32">
                  <c:v>27.090117610571401</c:v>
                </c:pt>
                <c:pt idx="33">
                  <c:v>26.708046373913653</c:v>
                </c:pt>
                <c:pt idx="34">
                  <c:v>26.128066304005813</c:v>
                </c:pt>
                <c:pt idx="35">
                  <c:v>24.914093903398289</c:v>
                </c:pt>
                <c:pt idx="36">
                  <c:v>25.483013788943037</c:v>
                </c:pt>
                <c:pt idx="37">
                  <c:v>25.30726040914416</c:v>
                </c:pt>
                <c:pt idx="38">
                  <c:v>25.540732777139347</c:v>
                </c:pt>
                <c:pt idx="39">
                  <c:v>26.376979063497647</c:v>
                </c:pt>
                <c:pt idx="40">
                  <c:v>27.00698252338244</c:v>
                </c:pt>
                <c:pt idx="41">
                  <c:v>26.633163126342879</c:v>
                </c:pt>
                <c:pt idx="42">
                  <c:v>26.90714239224744</c:v>
                </c:pt>
                <c:pt idx="43">
                  <c:v>26.917623423968696</c:v>
                </c:pt>
                <c:pt idx="44">
                  <c:v>26.74760761111088</c:v>
                </c:pt>
                <c:pt idx="45">
                  <c:v>26.798814401391652</c:v>
                </c:pt>
                <c:pt idx="46">
                  <c:v>26.731335621088164</c:v>
                </c:pt>
                <c:pt idx="47">
                  <c:v>25.720670052814754</c:v>
                </c:pt>
                <c:pt idx="48">
                  <c:v>26.699743090954808</c:v>
                </c:pt>
                <c:pt idx="49">
                  <c:v>26.820822817673655</c:v>
                </c:pt>
                <c:pt idx="50">
                  <c:v>27.198106453473326</c:v>
                </c:pt>
                <c:pt idx="51">
                  <c:v>28.185239863055845</c:v>
                </c:pt>
                <c:pt idx="52">
                  <c:v>28.580592306229775</c:v>
                </c:pt>
                <c:pt idx="53">
                  <c:v>28.300547871206877</c:v>
                </c:pt>
                <c:pt idx="54">
                  <c:v>28.623602153259103</c:v>
                </c:pt>
                <c:pt idx="55">
                  <c:v>28.903551313824121</c:v>
                </c:pt>
                <c:pt idx="56">
                  <c:v>28.676723967095541</c:v>
                </c:pt>
                <c:pt idx="57">
                  <c:v>29.899071982463493</c:v>
                </c:pt>
                <c:pt idx="58">
                  <c:v>30.034837995100371</c:v>
                </c:pt>
                <c:pt idx="59">
                  <c:v>30.856994088062422</c:v>
                </c:pt>
              </c:numCache>
            </c:numRef>
          </c:yVal>
          <c:smooth val="0"/>
        </c:ser>
        <c:dLbls>
          <c:showLegendKey val="0"/>
          <c:showVal val="0"/>
          <c:showCatName val="0"/>
          <c:showSerName val="0"/>
          <c:showPercent val="0"/>
          <c:showBubbleSize val="0"/>
        </c:dLbls>
        <c:axId val="279399040"/>
        <c:axId val="279397120"/>
      </c:scatterChart>
      <c:dateAx>
        <c:axId val="279388928"/>
        <c:scaling>
          <c:orientation val="minMax"/>
        </c:scaling>
        <c:delete val="0"/>
        <c:axPos val="b"/>
        <c:numFmt formatCode="yyyy" sourceLinked="0"/>
        <c:majorTickMark val="out"/>
        <c:minorTickMark val="none"/>
        <c:tickLblPos val="low"/>
        <c:crossAx val="279390848"/>
        <c:crosses val="autoZero"/>
        <c:auto val="1"/>
        <c:lblOffset val="100"/>
        <c:baseTimeUnit val="months"/>
        <c:majorUnit val="1"/>
        <c:majorTimeUnit val="years"/>
      </c:dateAx>
      <c:valAx>
        <c:axId val="279390848"/>
        <c:scaling>
          <c:orientation val="minMax"/>
          <c:max val="25"/>
        </c:scaling>
        <c:delete val="0"/>
        <c:axPos val="l"/>
        <c:majorGridlines/>
        <c:title>
          <c:tx>
            <c:rich>
              <a:bodyPr rot="-5400000" vert="horz"/>
              <a:lstStyle/>
              <a:p>
                <a:pPr>
                  <a:defRPr b="0"/>
                </a:pPr>
                <a:r>
                  <a:rPr lang="ru-RU" b="0" baseline="0" dirty="0" smtClean="0"/>
                  <a:t>Плохие кредиты и РВПС, %</a:t>
                </a:r>
                <a:endParaRPr lang="en-US" b="0" dirty="0"/>
              </a:p>
            </c:rich>
          </c:tx>
          <c:layout/>
          <c:overlay val="0"/>
        </c:title>
        <c:numFmt formatCode="0" sourceLinked="0"/>
        <c:majorTickMark val="out"/>
        <c:minorTickMark val="none"/>
        <c:tickLblPos val="nextTo"/>
        <c:spPr>
          <a:ln>
            <a:noFill/>
          </a:ln>
        </c:spPr>
        <c:crossAx val="279388928"/>
        <c:crosses val="autoZero"/>
        <c:crossBetween val="between"/>
      </c:valAx>
      <c:valAx>
        <c:axId val="279397120"/>
        <c:scaling>
          <c:orientation val="minMax"/>
          <c:max val="50"/>
        </c:scaling>
        <c:delete val="0"/>
        <c:axPos val="r"/>
        <c:title>
          <c:tx>
            <c:rich>
              <a:bodyPr rot="-5400000" vert="horz"/>
              <a:lstStyle/>
              <a:p>
                <a:pPr>
                  <a:defRPr b="0"/>
                </a:pPr>
                <a:r>
                  <a:rPr lang="ru-RU" b="0" dirty="0" smtClean="0"/>
                  <a:t>Плохие</a:t>
                </a:r>
                <a:r>
                  <a:rPr lang="ru-RU" b="0" baseline="0" dirty="0" smtClean="0"/>
                  <a:t> кредиты / (К </a:t>
                </a:r>
                <a:r>
                  <a:rPr lang="en-US" b="0" baseline="0" dirty="0" smtClean="0"/>
                  <a:t>+ </a:t>
                </a:r>
                <a:r>
                  <a:rPr lang="ru-RU" b="0" baseline="0" dirty="0" smtClean="0"/>
                  <a:t>Р)</a:t>
                </a:r>
                <a:r>
                  <a:rPr lang="en-US" b="0" baseline="0" dirty="0" smtClean="0"/>
                  <a:t>, %</a:t>
                </a:r>
                <a:endParaRPr lang="ru-RU" b="0" dirty="0"/>
              </a:p>
            </c:rich>
          </c:tx>
          <c:layout/>
          <c:overlay val="0"/>
        </c:title>
        <c:numFmt formatCode="#,##0" sourceLinked="0"/>
        <c:majorTickMark val="out"/>
        <c:minorTickMark val="none"/>
        <c:tickLblPos val="nextTo"/>
        <c:spPr>
          <a:ln>
            <a:noFill/>
          </a:ln>
        </c:spPr>
        <c:crossAx val="279399040"/>
        <c:crosses val="max"/>
        <c:crossBetween val="midCat"/>
        <c:majorUnit val="10"/>
      </c:valAx>
      <c:valAx>
        <c:axId val="279399040"/>
        <c:scaling>
          <c:orientation val="minMax"/>
        </c:scaling>
        <c:delete val="1"/>
        <c:axPos val="b"/>
        <c:numFmt formatCode="mm\-yyyy" sourceLinked="1"/>
        <c:majorTickMark val="out"/>
        <c:minorTickMark val="none"/>
        <c:tickLblPos val="nextTo"/>
        <c:crossAx val="279397120"/>
        <c:crosses val="autoZero"/>
        <c:crossBetween val="midCat"/>
        <c:majorUnit val="1"/>
        <c:minorUnit val="1"/>
      </c:valAx>
    </c:plotArea>
    <c:legend>
      <c:legendPos val="r"/>
      <c:layout>
        <c:manualLayout>
          <c:xMode val="edge"/>
          <c:yMode val="edge"/>
          <c:x val="0.12599959290896598"/>
          <c:y val="0.10380102017114348"/>
          <c:w val="0.71446197728759886"/>
          <c:h val="0.21230579926939039"/>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Розничное кредитование</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8.5341034366406526E-2"/>
          <c:y val="0.1556805241192874"/>
          <c:w val="0.76339104099188138"/>
          <c:h val="0.73155449052643395"/>
        </c:manualLayout>
      </c:layout>
      <c:barChart>
        <c:barDir val="col"/>
        <c:grouping val="clustered"/>
        <c:varyColors val="0"/>
        <c:ser>
          <c:idx val="0"/>
          <c:order val="0"/>
          <c:tx>
            <c:strRef>
              <c:f>Sheet1!$B$1</c:f>
              <c:strCache>
                <c:ptCount val="1"/>
                <c:pt idx="0">
                  <c:v>Кредиты ф.л., % всего (Дек 2014)</c:v>
                </c:pt>
              </c:strCache>
            </c:strRef>
          </c:tx>
          <c:spPr>
            <a:pattFill prst="dkUpDiag">
              <a:fgClr>
                <a:schemeClr val="accent1"/>
              </a:fgClr>
              <a:bgClr>
                <a:schemeClr val="bg1"/>
              </a:bgClr>
            </a:pattFill>
            <a:ln>
              <a:noFill/>
            </a:ln>
          </c:spPr>
          <c:invertIfNegative val="0"/>
          <c:dLbls>
            <c:numFmt formatCode="#,##0" sourceLinked="0"/>
            <c:txPr>
              <a:bodyPr/>
              <a:lstStyle/>
              <a:p>
                <a:pPr>
                  <a:defRPr sz="600"/>
                </a:pPr>
                <a:endParaRPr lang="ru-RU"/>
              </a:p>
            </c:txPr>
            <c:dLblPos val="outEnd"/>
            <c:showLegendKey val="0"/>
            <c:showVal val="1"/>
            <c:showCatName val="0"/>
            <c:showSerName val="0"/>
            <c:showPercent val="0"/>
            <c:showBubbleSize val="0"/>
            <c:showLeaderLines val="0"/>
          </c:dLbls>
          <c:cat>
            <c:strRef>
              <c:f>Sheet1!$A$2:$A$8</c:f>
              <c:strCache>
                <c:ptCount val="6"/>
                <c:pt idx="0">
                  <c:v>5</c:v>
                </c:pt>
                <c:pt idx="1">
                  <c:v>20</c:v>
                </c:pt>
                <c:pt idx="2">
                  <c:v>50</c:v>
                </c:pt>
                <c:pt idx="3">
                  <c:v>200</c:v>
                </c:pt>
                <c:pt idx="4">
                  <c:v>500</c:v>
                </c:pt>
                <c:pt idx="5">
                  <c:v>&gt;500</c:v>
                </c:pt>
              </c:strCache>
            </c:strRef>
          </c:cat>
          <c:val>
            <c:numRef>
              <c:f>Sheet1!$B$2:$B$8</c:f>
              <c:numCache>
                <c:formatCode>#,##0.0</c:formatCode>
                <c:ptCount val="6"/>
                <c:pt idx="0">
                  <c:v>24.900461309691494</c:v>
                </c:pt>
                <c:pt idx="1">
                  <c:v>25.516022645872798</c:v>
                </c:pt>
                <c:pt idx="2">
                  <c:v>38.005478485098735</c:v>
                </c:pt>
                <c:pt idx="3">
                  <c:v>38.808115013046084</c:v>
                </c:pt>
                <c:pt idx="4">
                  <c:v>26.735670691084273</c:v>
                </c:pt>
                <c:pt idx="5">
                  <c:v>25.287435796128012</c:v>
                </c:pt>
              </c:numCache>
            </c:numRef>
          </c:val>
        </c:ser>
        <c:ser>
          <c:idx val="1"/>
          <c:order val="1"/>
          <c:tx>
            <c:strRef>
              <c:f>Sheet1!$C$1</c:f>
              <c:strCache>
                <c:ptCount val="1"/>
                <c:pt idx="0">
                  <c:v>Кредиты ф.л., % капитал (Дек 2014)</c:v>
                </c:pt>
              </c:strCache>
            </c:strRef>
          </c:tx>
          <c:spPr>
            <a:pattFill prst="dkUpDiag">
              <a:fgClr>
                <a:srgbClr val="FF0000"/>
              </a:fgClr>
              <a:bgClr>
                <a:schemeClr val="bg1"/>
              </a:bgClr>
            </a:pattFill>
            <a:ln>
              <a:noFill/>
            </a:ln>
          </c:spPr>
          <c:invertIfNegative val="0"/>
          <c:dLbls>
            <c:numFmt formatCode="#,##0" sourceLinked="0"/>
            <c:txPr>
              <a:bodyPr/>
              <a:lstStyle/>
              <a:p>
                <a:pPr>
                  <a:defRPr sz="600"/>
                </a:pPr>
                <a:endParaRPr lang="ru-RU"/>
              </a:p>
            </c:txPr>
            <c:showLegendKey val="0"/>
            <c:showVal val="1"/>
            <c:showCatName val="0"/>
            <c:showSerName val="0"/>
            <c:showPercent val="0"/>
            <c:showBubbleSize val="0"/>
            <c:showLeaderLines val="0"/>
          </c:dLbls>
          <c:cat>
            <c:strRef>
              <c:f>Sheet1!$A$2:$A$8</c:f>
              <c:strCache>
                <c:ptCount val="6"/>
                <c:pt idx="0">
                  <c:v>5</c:v>
                </c:pt>
                <c:pt idx="1">
                  <c:v>20</c:v>
                </c:pt>
                <c:pt idx="2">
                  <c:v>50</c:v>
                </c:pt>
                <c:pt idx="3">
                  <c:v>200</c:v>
                </c:pt>
                <c:pt idx="4">
                  <c:v>500</c:v>
                </c:pt>
                <c:pt idx="5">
                  <c:v>&gt;500</c:v>
                </c:pt>
              </c:strCache>
            </c:strRef>
          </c:cat>
          <c:val>
            <c:numRef>
              <c:f>Sheet1!$C$2:$C$8</c:f>
              <c:numCache>
                <c:formatCode>#,##0.0</c:formatCode>
                <c:ptCount val="6"/>
                <c:pt idx="0">
                  <c:v>146.10613032679362</c:v>
                </c:pt>
                <c:pt idx="1">
                  <c:v>127.69557384705902</c:v>
                </c:pt>
                <c:pt idx="2">
                  <c:v>202.32727215150624</c:v>
                </c:pt>
                <c:pt idx="3">
                  <c:v>144.76559491269103</c:v>
                </c:pt>
                <c:pt idx="4">
                  <c:v>82.374753746124583</c:v>
                </c:pt>
                <c:pt idx="5">
                  <c:v>42.792431384347942</c:v>
                </c:pt>
              </c:numCache>
            </c:numRef>
          </c:val>
        </c:ser>
        <c:dLbls>
          <c:showLegendKey val="0"/>
          <c:showVal val="0"/>
          <c:showCatName val="0"/>
          <c:showSerName val="0"/>
          <c:showPercent val="0"/>
          <c:showBubbleSize val="0"/>
        </c:dLbls>
        <c:gapWidth val="150"/>
        <c:axId val="281200896"/>
        <c:axId val="281202688"/>
      </c:barChart>
      <c:lineChart>
        <c:grouping val="standard"/>
        <c:varyColors val="0"/>
        <c:ser>
          <c:idx val="2"/>
          <c:order val="2"/>
          <c:tx>
            <c:strRef>
              <c:f>Sheet1!$D$1</c:f>
              <c:strCache>
                <c:ptCount val="1"/>
                <c:pt idx="0">
                  <c:v>Доля просрочки по ф.л., % (Май 2014)</c:v>
                </c:pt>
              </c:strCache>
            </c:strRef>
          </c:tx>
          <c:spPr>
            <a:ln>
              <a:solidFill>
                <a:srgbClr val="FF0000"/>
              </a:solidFill>
            </a:ln>
          </c:spPr>
          <c:marker>
            <c:symbol val="none"/>
          </c:marker>
          <c:cat>
            <c:strRef>
              <c:f>Sheet1!$A$2:$A$8</c:f>
              <c:strCache>
                <c:ptCount val="6"/>
                <c:pt idx="0">
                  <c:v>5</c:v>
                </c:pt>
                <c:pt idx="1">
                  <c:v>20</c:v>
                </c:pt>
                <c:pt idx="2">
                  <c:v>50</c:v>
                </c:pt>
                <c:pt idx="3">
                  <c:v>200</c:v>
                </c:pt>
                <c:pt idx="4">
                  <c:v>500</c:v>
                </c:pt>
                <c:pt idx="5">
                  <c:v>&gt;500</c:v>
                </c:pt>
              </c:strCache>
            </c:strRef>
          </c:cat>
          <c:val>
            <c:numRef>
              <c:f>Sheet1!$D$2:$D$8</c:f>
              <c:numCache>
                <c:formatCode>#,##0.0</c:formatCode>
                <c:ptCount val="6"/>
                <c:pt idx="0">
                  <c:v>3.1456256040083446</c:v>
                </c:pt>
                <c:pt idx="1">
                  <c:v>9.3666410892664622</c:v>
                </c:pt>
                <c:pt idx="2">
                  <c:v>6.5593041115767861</c:v>
                </c:pt>
                <c:pt idx="3">
                  <c:v>6.4401146556623585</c:v>
                </c:pt>
                <c:pt idx="4">
                  <c:v>5.5041720273250068</c:v>
                </c:pt>
                <c:pt idx="5">
                  <c:v>5.6367397043738547</c:v>
                </c:pt>
              </c:numCache>
            </c:numRef>
          </c:val>
          <c:smooth val="1"/>
        </c:ser>
        <c:dLbls>
          <c:showLegendKey val="0"/>
          <c:showVal val="0"/>
          <c:showCatName val="0"/>
          <c:showSerName val="0"/>
          <c:showPercent val="0"/>
          <c:showBubbleSize val="0"/>
        </c:dLbls>
        <c:marker val="1"/>
        <c:smooth val="0"/>
        <c:axId val="286920704"/>
        <c:axId val="281204608"/>
      </c:lineChart>
      <c:catAx>
        <c:axId val="281200896"/>
        <c:scaling>
          <c:orientation val="minMax"/>
        </c:scaling>
        <c:delete val="0"/>
        <c:axPos val="b"/>
        <c:numFmt formatCode="yyyy" sourceLinked="0"/>
        <c:majorTickMark val="out"/>
        <c:minorTickMark val="none"/>
        <c:tickLblPos val="nextTo"/>
        <c:crossAx val="281202688"/>
        <c:crosses val="autoZero"/>
        <c:auto val="1"/>
        <c:lblAlgn val="ctr"/>
        <c:lblOffset val="100"/>
        <c:tickLblSkip val="1"/>
        <c:noMultiLvlLbl val="1"/>
      </c:catAx>
      <c:valAx>
        <c:axId val="281202688"/>
        <c:scaling>
          <c:logBase val="100"/>
          <c:orientation val="minMax"/>
        </c:scaling>
        <c:delete val="0"/>
        <c:axPos val="l"/>
        <c:majorGridlines/>
        <c:title>
          <c:tx>
            <c:rich>
              <a:bodyPr rot="-5400000" vert="horz"/>
              <a:lstStyle/>
              <a:p>
                <a:pPr>
                  <a:defRPr b="0"/>
                </a:pPr>
                <a:r>
                  <a:rPr lang="ru-RU" b="0" dirty="0" smtClean="0"/>
                  <a:t>Доля кредитов </a:t>
                </a:r>
                <a:r>
                  <a:rPr lang="ru-RU" b="0" dirty="0" err="1" smtClean="0"/>
                  <a:t>ф.л</a:t>
                </a:r>
                <a:r>
                  <a:rPr lang="ru-RU" b="0" dirty="0" smtClean="0"/>
                  <a:t>.,</a:t>
                </a:r>
                <a:r>
                  <a:rPr lang="ru-RU" b="0" baseline="0" dirty="0" smtClean="0"/>
                  <a:t> %</a:t>
                </a:r>
                <a:endParaRPr lang="en-US" b="0" dirty="0"/>
              </a:p>
            </c:rich>
          </c:tx>
          <c:layout/>
          <c:overlay val="0"/>
        </c:title>
        <c:numFmt formatCode="0" sourceLinked="0"/>
        <c:majorTickMark val="out"/>
        <c:minorTickMark val="none"/>
        <c:tickLblPos val="none"/>
        <c:spPr>
          <a:ln>
            <a:noFill/>
          </a:ln>
        </c:spPr>
        <c:crossAx val="281200896"/>
        <c:crosses val="autoZero"/>
        <c:crossBetween val="between"/>
        <c:majorUnit val="100"/>
      </c:valAx>
      <c:valAx>
        <c:axId val="281204608"/>
        <c:scaling>
          <c:orientation val="minMax"/>
          <c:max val="20"/>
        </c:scaling>
        <c:delete val="0"/>
        <c:axPos val="r"/>
        <c:majorGridlines/>
        <c:title>
          <c:tx>
            <c:rich>
              <a:bodyPr rot="-5400000" vert="horz"/>
              <a:lstStyle/>
              <a:p>
                <a:pPr>
                  <a:defRPr b="0"/>
                </a:pPr>
                <a:r>
                  <a:rPr lang="ru-RU" b="0" dirty="0" smtClean="0"/>
                  <a:t>Доля просрочки по </a:t>
                </a:r>
                <a:r>
                  <a:rPr lang="ru-RU" b="0" dirty="0" err="1" smtClean="0"/>
                  <a:t>ф.л</a:t>
                </a:r>
                <a:r>
                  <a:rPr lang="ru-RU" b="0" dirty="0" smtClean="0"/>
                  <a:t>.,</a:t>
                </a:r>
                <a:r>
                  <a:rPr lang="ru-RU" b="0" baseline="0" dirty="0" smtClean="0"/>
                  <a:t> %</a:t>
                </a:r>
                <a:endParaRPr lang="en-US" b="0" dirty="0"/>
              </a:p>
            </c:rich>
          </c:tx>
          <c:layout/>
          <c:overlay val="0"/>
        </c:title>
        <c:numFmt formatCode="#,##0" sourceLinked="0"/>
        <c:majorTickMark val="out"/>
        <c:minorTickMark val="none"/>
        <c:tickLblPos val="nextTo"/>
        <c:spPr>
          <a:ln>
            <a:noFill/>
          </a:ln>
        </c:spPr>
        <c:crossAx val="286920704"/>
        <c:crosses val="max"/>
        <c:crossBetween val="between"/>
        <c:majorUnit val="5"/>
      </c:valAx>
      <c:catAx>
        <c:axId val="286920704"/>
        <c:scaling>
          <c:orientation val="minMax"/>
        </c:scaling>
        <c:delete val="1"/>
        <c:axPos val="b"/>
        <c:numFmt formatCode="mm\-yyyy" sourceLinked="1"/>
        <c:majorTickMark val="out"/>
        <c:minorTickMark val="none"/>
        <c:tickLblPos val="nextTo"/>
        <c:crossAx val="281204608"/>
        <c:crosses val="autoZero"/>
        <c:auto val="1"/>
        <c:lblAlgn val="ctr"/>
        <c:lblOffset val="100"/>
        <c:tickLblSkip val="1"/>
        <c:tickMarkSkip val="1"/>
        <c:noMultiLvlLbl val="1"/>
      </c:catAx>
    </c:plotArea>
    <c:legend>
      <c:legendPos val="r"/>
      <c:layout>
        <c:manualLayout>
          <c:xMode val="edge"/>
          <c:yMode val="edge"/>
          <c:x val="0.22662484648706391"/>
          <c:y val="0.10893136527370391"/>
          <c:w val="0.62132965767469051"/>
          <c:h val="0.19533041644263485"/>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t>Ликвидные активы  и нормативы</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2"/>
          <c:order val="2"/>
          <c:tx>
            <c:strRef>
              <c:f>Sheet1!$D$1</c:f>
              <c:strCache>
                <c:ptCount val="1"/>
                <c:pt idx="0">
                  <c:v>Текущая ликвидность (Н3), %</c:v>
                </c:pt>
              </c:strCache>
            </c:strRef>
          </c:tx>
          <c:spPr>
            <a:solidFill>
              <a:srgbClr val="0B5A37"/>
            </a:solidFill>
          </c:spPr>
          <c:invertIfNegative val="0"/>
          <c:cat>
            <c:numRef>
              <c:f>Sheet1!$A$2:$A$98</c:f>
              <c:numCache>
                <c:formatCode>mm\-yyyy</c:formatCode>
                <c:ptCount val="60"/>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40967</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Sheet1!$D$2:$D$98</c:f>
              <c:numCache>
                <c:formatCode>#,##0.0</c:formatCode>
                <c:ptCount val="60"/>
                <c:pt idx="0">
                  <c:v>76.8</c:v>
                </c:pt>
                <c:pt idx="1">
                  <c:v>72.900000000000006</c:v>
                </c:pt>
                <c:pt idx="2">
                  <c:v>77.2</c:v>
                </c:pt>
                <c:pt idx="3">
                  <c:v>92.1</c:v>
                </c:pt>
                <c:pt idx="4">
                  <c:v>103.9</c:v>
                </c:pt>
                <c:pt idx="5">
                  <c:v>90.5</c:v>
                </c:pt>
                <c:pt idx="6">
                  <c:v>95.4</c:v>
                </c:pt>
                <c:pt idx="7">
                  <c:v>102.4</c:v>
                </c:pt>
                <c:pt idx="8">
                  <c:v>109.9</c:v>
                </c:pt>
                <c:pt idx="9">
                  <c:v>101.2</c:v>
                </c:pt>
                <c:pt idx="10">
                  <c:v>95.4</c:v>
                </c:pt>
                <c:pt idx="11">
                  <c:v>94.3</c:v>
                </c:pt>
                <c:pt idx="12">
                  <c:v>92.4</c:v>
                </c:pt>
                <c:pt idx="13">
                  <c:v>95.3</c:v>
                </c:pt>
                <c:pt idx="14">
                  <c:v>97.3</c:v>
                </c:pt>
                <c:pt idx="15">
                  <c:v>95.4</c:v>
                </c:pt>
                <c:pt idx="16">
                  <c:v>90</c:v>
                </c:pt>
                <c:pt idx="17">
                  <c:v>88.9</c:v>
                </c:pt>
                <c:pt idx="18">
                  <c:v>87.2</c:v>
                </c:pt>
                <c:pt idx="19">
                  <c:v>84.2</c:v>
                </c:pt>
                <c:pt idx="20">
                  <c:v>82.7</c:v>
                </c:pt>
                <c:pt idx="21">
                  <c:v>77.3</c:v>
                </c:pt>
                <c:pt idx="22">
                  <c:v>77</c:v>
                </c:pt>
                <c:pt idx="23">
                  <c:v>81.599999999999994</c:v>
                </c:pt>
                <c:pt idx="24">
                  <c:v>83.7</c:v>
                </c:pt>
                <c:pt idx="25">
                  <c:v>84.5</c:v>
                </c:pt>
                <c:pt idx="26">
                  <c:v>81.2</c:v>
                </c:pt>
                <c:pt idx="27">
                  <c:v>79.5</c:v>
                </c:pt>
                <c:pt idx="28">
                  <c:v>79.7</c:v>
                </c:pt>
                <c:pt idx="29">
                  <c:v>80.900000000000006</c:v>
                </c:pt>
                <c:pt idx="30">
                  <c:v>79.7</c:v>
                </c:pt>
                <c:pt idx="31">
                  <c:v>87.2</c:v>
                </c:pt>
                <c:pt idx="32">
                  <c:v>83</c:v>
                </c:pt>
                <c:pt idx="33">
                  <c:v>78.099999999999994</c:v>
                </c:pt>
                <c:pt idx="34">
                  <c:v>82.9</c:v>
                </c:pt>
                <c:pt idx="35">
                  <c:v>86.4</c:v>
                </c:pt>
                <c:pt idx="36">
                  <c:v>87.8</c:v>
                </c:pt>
                <c:pt idx="37">
                  <c:v>82.9</c:v>
                </c:pt>
                <c:pt idx="38">
                  <c:v>87.6</c:v>
                </c:pt>
                <c:pt idx="39">
                  <c:v>86.9</c:v>
                </c:pt>
                <c:pt idx="40">
                  <c:v>88.7</c:v>
                </c:pt>
                <c:pt idx="41">
                  <c:v>87.2</c:v>
                </c:pt>
                <c:pt idx="42">
                  <c:v>86.5</c:v>
                </c:pt>
                <c:pt idx="43">
                  <c:v>86.6</c:v>
                </c:pt>
                <c:pt idx="44">
                  <c:v>82</c:v>
                </c:pt>
                <c:pt idx="45">
                  <c:v>82.1</c:v>
                </c:pt>
                <c:pt idx="46">
                  <c:v>76.400000000000006</c:v>
                </c:pt>
                <c:pt idx="47">
                  <c:v>78.7</c:v>
                </c:pt>
                <c:pt idx="48">
                  <c:v>82.1</c:v>
                </c:pt>
                <c:pt idx="49">
                  <c:v>82.2</c:v>
                </c:pt>
                <c:pt idx="50">
                  <c:v>75.2</c:v>
                </c:pt>
                <c:pt idx="51">
                  <c:v>77.2</c:v>
                </c:pt>
                <c:pt idx="52">
                  <c:v>79.8</c:v>
                </c:pt>
                <c:pt idx="53">
                  <c:v>73.5</c:v>
                </c:pt>
                <c:pt idx="54">
                  <c:v>75.900000000000006</c:v>
                </c:pt>
                <c:pt idx="55">
                  <c:v>77.400000000000006</c:v>
                </c:pt>
                <c:pt idx="56">
                  <c:v>76</c:v>
                </c:pt>
                <c:pt idx="57">
                  <c:v>77.7</c:v>
                </c:pt>
                <c:pt idx="58">
                  <c:v>72.7</c:v>
                </c:pt>
                <c:pt idx="59">
                  <c:v>80.400000000000006</c:v>
                </c:pt>
              </c:numCache>
            </c:numRef>
          </c:val>
        </c:ser>
        <c:ser>
          <c:idx val="3"/>
          <c:order val="3"/>
          <c:tx>
            <c:strRef>
              <c:f>Sheet1!$E$1</c:f>
              <c:strCache>
                <c:ptCount val="1"/>
                <c:pt idx="0">
                  <c:v>Долгосрочная ликвидность (H4), %</c:v>
                </c:pt>
              </c:strCache>
            </c:strRef>
          </c:tx>
          <c:spPr>
            <a:solidFill>
              <a:srgbClr val="92D050"/>
            </a:solidFill>
          </c:spPr>
          <c:invertIfNegative val="0"/>
          <c:cat>
            <c:numRef>
              <c:f>Sheet1!$A$2:$A$98</c:f>
              <c:numCache>
                <c:formatCode>mm\-yyyy</c:formatCode>
                <c:ptCount val="60"/>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40967</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Sheet1!$E$2:$E$98</c:f>
              <c:numCache>
                <c:formatCode>General</c:formatCode>
                <c:ptCount val="60"/>
                <c:pt idx="0">
                  <c:v>79.7</c:v>
                </c:pt>
                <c:pt idx="1">
                  <c:v>87.3</c:v>
                </c:pt>
                <c:pt idx="3">
                  <c:v>75.5</c:v>
                </c:pt>
                <c:pt idx="4">
                  <c:v>76.599999999999994</c:v>
                </c:pt>
                <c:pt idx="5">
                  <c:v>74.099999999999994</c:v>
                </c:pt>
                <c:pt idx="6">
                  <c:v>70.5</c:v>
                </c:pt>
                <c:pt idx="7">
                  <c:v>73.400000000000006</c:v>
                </c:pt>
                <c:pt idx="8">
                  <c:v>72.7</c:v>
                </c:pt>
                <c:pt idx="9">
                  <c:v>78.099999999999994</c:v>
                </c:pt>
                <c:pt idx="10">
                  <c:v>78.900000000000006</c:v>
                </c:pt>
                <c:pt idx="11">
                  <c:v>77.599999999999994</c:v>
                </c:pt>
                <c:pt idx="12">
                  <c:v>77.400000000000006</c:v>
                </c:pt>
                <c:pt idx="13">
                  <c:v>77.400000000000006</c:v>
                </c:pt>
                <c:pt idx="14">
                  <c:v>77.5</c:v>
                </c:pt>
                <c:pt idx="15">
                  <c:v>77.2</c:v>
                </c:pt>
                <c:pt idx="16">
                  <c:v>77.099999999999994</c:v>
                </c:pt>
                <c:pt idx="17">
                  <c:v>76.3</c:v>
                </c:pt>
                <c:pt idx="18">
                  <c:v>76.599999999999994</c:v>
                </c:pt>
                <c:pt idx="19">
                  <c:v>77.900000000000006</c:v>
                </c:pt>
                <c:pt idx="20">
                  <c:v>78.2</c:v>
                </c:pt>
                <c:pt idx="21">
                  <c:v>81.2</c:v>
                </c:pt>
                <c:pt idx="22">
                  <c:v>81.5</c:v>
                </c:pt>
                <c:pt idx="23">
                  <c:v>82</c:v>
                </c:pt>
                <c:pt idx="24">
                  <c:v>82.2</c:v>
                </c:pt>
                <c:pt idx="25">
                  <c:v>81.900000000000006</c:v>
                </c:pt>
                <c:pt idx="26">
                  <c:v>82.3</c:v>
                </c:pt>
                <c:pt idx="27">
                  <c:v>83.1</c:v>
                </c:pt>
                <c:pt idx="28">
                  <c:v>83.9</c:v>
                </c:pt>
                <c:pt idx="29">
                  <c:v>84.2</c:v>
                </c:pt>
                <c:pt idx="30">
                  <c:v>84</c:v>
                </c:pt>
                <c:pt idx="31">
                  <c:v>84.8</c:v>
                </c:pt>
                <c:pt idx="32">
                  <c:v>83.5</c:v>
                </c:pt>
                <c:pt idx="33">
                  <c:v>83.9</c:v>
                </c:pt>
                <c:pt idx="34">
                  <c:v>85.5</c:v>
                </c:pt>
                <c:pt idx="35">
                  <c:v>83.2</c:v>
                </c:pt>
                <c:pt idx="36">
                  <c:v>83.1</c:v>
                </c:pt>
                <c:pt idx="37">
                  <c:v>85.5</c:v>
                </c:pt>
                <c:pt idx="38">
                  <c:v>84.1</c:v>
                </c:pt>
                <c:pt idx="39">
                  <c:v>84.2</c:v>
                </c:pt>
                <c:pt idx="40">
                  <c:v>84.1</c:v>
                </c:pt>
                <c:pt idx="41">
                  <c:v>83.2</c:v>
                </c:pt>
                <c:pt idx="42">
                  <c:v>84.6</c:v>
                </c:pt>
                <c:pt idx="43">
                  <c:v>86.6</c:v>
                </c:pt>
                <c:pt idx="44">
                  <c:v>87.7</c:v>
                </c:pt>
                <c:pt idx="45">
                  <c:v>88.2</c:v>
                </c:pt>
                <c:pt idx="46">
                  <c:v>88.2</c:v>
                </c:pt>
                <c:pt idx="47">
                  <c:v>88.9</c:v>
                </c:pt>
                <c:pt idx="48">
                  <c:v>88.9</c:v>
                </c:pt>
                <c:pt idx="49">
                  <c:v>88.6</c:v>
                </c:pt>
                <c:pt idx="50">
                  <c:v>89.6</c:v>
                </c:pt>
                <c:pt idx="51">
                  <c:v>91.6</c:v>
                </c:pt>
                <c:pt idx="52">
                  <c:v>91.6</c:v>
                </c:pt>
                <c:pt idx="53">
                  <c:v>90.9</c:v>
                </c:pt>
                <c:pt idx="54">
                  <c:v>91.1</c:v>
                </c:pt>
                <c:pt idx="55">
                  <c:v>91.8</c:v>
                </c:pt>
                <c:pt idx="56">
                  <c:v>92.9</c:v>
                </c:pt>
                <c:pt idx="57">
                  <c:v>93.3</c:v>
                </c:pt>
                <c:pt idx="58">
                  <c:v>92.7</c:v>
                </c:pt>
                <c:pt idx="59">
                  <c:v>92.8</c:v>
                </c:pt>
              </c:numCache>
            </c:numRef>
          </c:val>
        </c:ser>
        <c:dLbls>
          <c:showLegendKey val="0"/>
          <c:showVal val="0"/>
          <c:showCatName val="0"/>
          <c:showSerName val="0"/>
          <c:showPercent val="0"/>
          <c:showBubbleSize val="0"/>
        </c:dLbls>
        <c:gapWidth val="0"/>
        <c:axId val="286776704"/>
        <c:axId val="286774784"/>
      </c:barChart>
      <c:lineChart>
        <c:grouping val="standard"/>
        <c:varyColors val="0"/>
        <c:ser>
          <c:idx val="0"/>
          <c:order val="0"/>
          <c:tx>
            <c:strRef>
              <c:f>Sheet1!$B$1</c:f>
              <c:strCache>
                <c:ptCount val="1"/>
                <c:pt idx="0">
                  <c:v>Ликвидные активы, % Активы</c:v>
                </c:pt>
              </c:strCache>
            </c:strRef>
          </c:tx>
          <c:spPr>
            <a:ln>
              <a:solidFill>
                <a:srgbClr val="FF0000"/>
              </a:solidFill>
            </a:ln>
          </c:spPr>
          <c:marker>
            <c:symbol val="none"/>
          </c:marker>
          <c:cat>
            <c:numRef>
              <c:f>Sheet1!$A$2:$A$98</c:f>
              <c:numCache>
                <c:formatCode>mm\-yyyy</c:formatCode>
                <c:ptCount val="60"/>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40967</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Sheet1!$B$2:$B$98</c:f>
              <c:numCache>
                <c:formatCode>#,##0.0</c:formatCode>
                <c:ptCount val="60"/>
                <c:pt idx="0">
                  <c:v>26.8</c:v>
                </c:pt>
                <c:pt idx="1">
                  <c:v>24.8</c:v>
                </c:pt>
                <c:pt idx="2">
                  <c:v>22.9</c:v>
                </c:pt>
                <c:pt idx="3">
                  <c:v>25.9</c:v>
                </c:pt>
                <c:pt idx="4">
                  <c:v>26.6</c:v>
                </c:pt>
                <c:pt idx="5">
                  <c:v>25.7</c:v>
                </c:pt>
                <c:pt idx="6">
                  <c:v>25.8</c:v>
                </c:pt>
                <c:pt idx="7">
                  <c:v>28</c:v>
                </c:pt>
                <c:pt idx="8">
                  <c:v>29.2</c:v>
                </c:pt>
                <c:pt idx="9">
                  <c:v>27.7</c:v>
                </c:pt>
                <c:pt idx="10">
                  <c:v>26.6</c:v>
                </c:pt>
                <c:pt idx="11">
                  <c:v>26.8</c:v>
                </c:pt>
                <c:pt idx="12">
                  <c:v>25.7</c:v>
                </c:pt>
                <c:pt idx="13">
                  <c:v>26.6</c:v>
                </c:pt>
                <c:pt idx="14">
                  <c:v>26.4</c:v>
                </c:pt>
                <c:pt idx="15">
                  <c:v>24.9</c:v>
                </c:pt>
                <c:pt idx="16">
                  <c:v>25.2</c:v>
                </c:pt>
                <c:pt idx="17">
                  <c:v>24.4</c:v>
                </c:pt>
                <c:pt idx="18">
                  <c:v>23.3</c:v>
                </c:pt>
                <c:pt idx="19">
                  <c:v>23</c:v>
                </c:pt>
                <c:pt idx="20">
                  <c:v>23.1</c:v>
                </c:pt>
                <c:pt idx="21">
                  <c:v>21.3</c:v>
                </c:pt>
                <c:pt idx="22">
                  <c:v>23</c:v>
                </c:pt>
                <c:pt idx="23">
                  <c:v>23.9</c:v>
                </c:pt>
                <c:pt idx="24">
                  <c:v>23.4</c:v>
                </c:pt>
                <c:pt idx="25">
                  <c:v>23.2</c:v>
                </c:pt>
                <c:pt idx="26">
                  <c:v>22.1</c:v>
                </c:pt>
                <c:pt idx="27">
                  <c:v>21.3</c:v>
                </c:pt>
                <c:pt idx="28">
                  <c:v>21.4</c:v>
                </c:pt>
                <c:pt idx="29">
                  <c:v>21.5</c:v>
                </c:pt>
                <c:pt idx="30">
                  <c:v>20.9</c:v>
                </c:pt>
                <c:pt idx="31">
                  <c:v>22</c:v>
                </c:pt>
                <c:pt idx="32">
                  <c:v>21.5</c:v>
                </c:pt>
                <c:pt idx="33">
                  <c:v>21.7</c:v>
                </c:pt>
                <c:pt idx="34">
                  <c:v>21.8</c:v>
                </c:pt>
                <c:pt idx="35">
                  <c:v>22.9</c:v>
                </c:pt>
                <c:pt idx="36">
                  <c:v>22.7</c:v>
                </c:pt>
                <c:pt idx="37">
                  <c:v>23.1</c:v>
                </c:pt>
                <c:pt idx="38">
                  <c:v>22.9</c:v>
                </c:pt>
                <c:pt idx="39">
                  <c:v>21.8</c:v>
                </c:pt>
                <c:pt idx="40">
                  <c:v>22.7</c:v>
                </c:pt>
                <c:pt idx="41">
                  <c:v>22.6</c:v>
                </c:pt>
                <c:pt idx="42">
                  <c:v>21.9</c:v>
                </c:pt>
                <c:pt idx="43">
                  <c:v>21.7</c:v>
                </c:pt>
                <c:pt idx="44">
                  <c:v>20.5</c:v>
                </c:pt>
                <c:pt idx="45">
                  <c:v>19.899999999999999</c:v>
                </c:pt>
                <c:pt idx="46">
                  <c:v>20.8</c:v>
                </c:pt>
                <c:pt idx="47">
                  <c:v>20.5</c:v>
                </c:pt>
                <c:pt idx="48">
                  <c:v>20.6</c:v>
                </c:pt>
                <c:pt idx="49">
                  <c:v>21.3</c:v>
                </c:pt>
                <c:pt idx="50">
                  <c:v>19.899999999999999</c:v>
                </c:pt>
                <c:pt idx="51">
                  <c:v>19.600000000000001</c:v>
                </c:pt>
                <c:pt idx="52">
                  <c:v>21.2</c:v>
                </c:pt>
                <c:pt idx="53">
                  <c:v>20.7</c:v>
                </c:pt>
                <c:pt idx="54">
                  <c:v>19.600000000000001</c:v>
                </c:pt>
                <c:pt idx="55">
                  <c:v>20</c:v>
                </c:pt>
                <c:pt idx="56">
                  <c:v>19.3</c:v>
                </c:pt>
                <c:pt idx="57">
                  <c:v>19.600000000000001</c:v>
                </c:pt>
                <c:pt idx="58">
                  <c:v>21</c:v>
                </c:pt>
                <c:pt idx="59">
                  <c:v>22</c:v>
                </c:pt>
              </c:numCache>
            </c:numRef>
          </c:val>
          <c:smooth val="0"/>
        </c:ser>
        <c:ser>
          <c:idx val="1"/>
          <c:order val="1"/>
          <c:tx>
            <c:strRef>
              <c:f>Sheet1!$C$1</c:f>
              <c:strCache>
                <c:ptCount val="1"/>
                <c:pt idx="0">
                  <c:v>Ликвидные активы, % Активы без ЦБ</c:v>
                </c:pt>
              </c:strCache>
            </c:strRef>
          </c:tx>
          <c:spPr>
            <a:ln>
              <a:solidFill>
                <a:srgbClr val="FFC000"/>
              </a:solidFill>
            </a:ln>
          </c:spPr>
          <c:marker>
            <c:symbol val="none"/>
          </c:marker>
          <c:cat>
            <c:numRef>
              <c:f>Sheet1!$A$2:$A$98</c:f>
              <c:numCache>
                <c:formatCode>mm\-yyyy</c:formatCode>
                <c:ptCount val="60"/>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40967</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Sheet1!$C$2:$C$98</c:f>
              <c:numCache>
                <c:formatCode>#,##0.0</c:formatCode>
                <c:ptCount val="60"/>
                <c:pt idx="0">
                  <c:v>26.8</c:v>
                </c:pt>
                <c:pt idx="1">
                  <c:v>24.672739670799508</c:v>
                </c:pt>
                <c:pt idx="2">
                  <c:v>22.160712015048471</c:v>
                </c:pt>
                <c:pt idx="3">
                  <c:v>15.768931544694146</c:v>
                </c:pt>
                <c:pt idx="4">
                  <c:v>17.019722946265428</c:v>
                </c:pt>
                <c:pt idx="5">
                  <c:v>19.926238420179203</c:v>
                </c:pt>
                <c:pt idx="6">
                  <c:v>21.366180357702536</c:v>
                </c:pt>
                <c:pt idx="7">
                  <c:v>24.341414691349708</c:v>
                </c:pt>
                <c:pt idx="8">
                  <c:v>27.501866130059803</c:v>
                </c:pt>
                <c:pt idx="9">
                  <c:v>26.466344056318697</c:v>
                </c:pt>
                <c:pt idx="10">
                  <c:v>25.725614432141835</c:v>
                </c:pt>
                <c:pt idx="11">
                  <c:v>26.087771350380706</c:v>
                </c:pt>
                <c:pt idx="12">
                  <c:v>24.972121910937979</c:v>
                </c:pt>
                <c:pt idx="13">
                  <c:v>25.908407919503045</c:v>
                </c:pt>
                <c:pt idx="14">
                  <c:v>25.717832824495979</c:v>
                </c:pt>
                <c:pt idx="15">
                  <c:v>24.189843013379004</c:v>
                </c:pt>
                <c:pt idx="16">
                  <c:v>24.523927519203788</c:v>
                </c:pt>
                <c:pt idx="17">
                  <c:v>23.724094072035502</c:v>
                </c:pt>
                <c:pt idx="18">
                  <c:v>22.623304580010718</c:v>
                </c:pt>
                <c:pt idx="19">
                  <c:v>22.341151148738536</c:v>
                </c:pt>
                <c:pt idx="20">
                  <c:v>22.072674389175205</c:v>
                </c:pt>
                <c:pt idx="21">
                  <c:v>19.261852430047902</c:v>
                </c:pt>
                <c:pt idx="22">
                  <c:v>20.628369334087331</c:v>
                </c:pt>
                <c:pt idx="23">
                  <c:v>21.617752411617374</c:v>
                </c:pt>
                <c:pt idx="24">
                  <c:v>20.769072856353002</c:v>
                </c:pt>
                <c:pt idx="25">
                  <c:v>20.761780676552203</c:v>
                </c:pt>
                <c:pt idx="26">
                  <c:v>19.242883458319874</c:v>
                </c:pt>
                <c:pt idx="27">
                  <c:v>17.712478495698289</c:v>
                </c:pt>
                <c:pt idx="28">
                  <c:v>18.190150291381308</c:v>
                </c:pt>
                <c:pt idx="29">
                  <c:v>17.294771205480266</c:v>
                </c:pt>
                <c:pt idx="30">
                  <c:v>16.105466695321706</c:v>
                </c:pt>
                <c:pt idx="31">
                  <c:v>17.653974681171864</c:v>
                </c:pt>
                <c:pt idx="32">
                  <c:v>17.259117123425931</c:v>
                </c:pt>
                <c:pt idx="33">
                  <c:v>17.265404288497926</c:v>
                </c:pt>
                <c:pt idx="34">
                  <c:v>16.822320735875998</c:v>
                </c:pt>
                <c:pt idx="35">
                  <c:v>18.468773608116219</c:v>
                </c:pt>
                <c:pt idx="36">
                  <c:v>19.025171106396861</c:v>
                </c:pt>
                <c:pt idx="37">
                  <c:v>19.50790865195761</c:v>
                </c:pt>
                <c:pt idx="38">
                  <c:v>19.293480956555751</c:v>
                </c:pt>
                <c:pt idx="39">
                  <c:v>18.214501168866747</c:v>
                </c:pt>
                <c:pt idx="40">
                  <c:v>18.802426674176527</c:v>
                </c:pt>
                <c:pt idx="41">
                  <c:v>19.037598800262515</c:v>
                </c:pt>
                <c:pt idx="42">
                  <c:v>17.912661484649369</c:v>
                </c:pt>
                <c:pt idx="43">
                  <c:v>17.360906549836688</c:v>
                </c:pt>
                <c:pt idx="44">
                  <c:v>15.624974649920595</c:v>
                </c:pt>
                <c:pt idx="45">
                  <c:v>14.78768418146684</c:v>
                </c:pt>
                <c:pt idx="46">
                  <c:v>15.213164515281324</c:v>
                </c:pt>
                <c:pt idx="47">
                  <c:v>13.839329147337498</c:v>
                </c:pt>
                <c:pt idx="48">
                  <c:v>14.323052883020685</c:v>
                </c:pt>
                <c:pt idx="49">
                  <c:v>15.641142005558947</c:v>
                </c:pt>
                <c:pt idx="50">
                  <c:v>13.01122100341442</c:v>
                </c:pt>
                <c:pt idx="51">
                  <c:v>12.238051078390583</c:v>
                </c:pt>
                <c:pt idx="52">
                  <c:v>14.161702374756816</c:v>
                </c:pt>
                <c:pt idx="53">
                  <c:v>13.100114664934514</c:v>
                </c:pt>
                <c:pt idx="54">
                  <c:v>11.647905975110611</c:v>
                </c:pt>
                <c:pt idx="55">
                  <c:v>12.349097591234912</c:v>
                </c:pt>
                <c:pt idx="56">
                  <c:v>11.505286368214707</c:v>
                </c:pt>
                <c:pt idx="57">
                  <c:v>11.461131312990021</c:v>
                </c:pt>
                <c:pt idx="58">
                  <c:v>12.731026717640997</c:v>
                </c:pt>
                <c:pt idx="59">
                  <c:v>11.404254058766252</c:v>
                </c:pt>
              </c:numCache>
            </c:numRef>
          </c:val>
          <c:smooth val="0"/>
        </c:ser>
        <c:dLbls>
          <c:showLegendKey val="0"/>
          <c:showVal val="0"/>
          <c:showCatName val="0"/>
          <c:showSerName val="0"/>
          <c:showPercent val="0"/>
          <c:showBubbleSize val="0"/>
        </c:dLbls>
        <c:marker val="1"/>
        <c:smooth val="0"/>
        <c:axId val="286762880"/>
        <c:axId val="286764416"/>
      </c:lineChart>
      <c:lineChart>
        <c:grouping val="standard"/>
        <c:varyColors val="0"/>
        <c:ser>
          <c:idx val="4"/>
          <c:order val="4"/>
          <c:tx>
            <c:strRef>
              <c:f>Sheet1!$F$1</c:f>
              <c:strCache>
                <c:ptCount val="1"/>
                <c:pt idx="0">
                  <c:v>Кредиты / Средства клиентов, %</c:v>
                </c:pt>
              </c:strCache>
            </c:strRef>
          </c:tx>
          <c:spPr>
            <a:ln>
              <a:solidFill>
                <a:srgbClr val="EA7125"/>
              </a:solidFill>
            </a:ln>
          </c:spPr>
          <c:marker>
            <c:symbol val="none"/>
          </c:marker>
          <c:cat>
            <c:numRef>
              <c:f>Sheet1!$A$2:$A$98</c:f>
              <c:numCache>
                <c:formatCode>mm\-yyyy</c:formatCode>
                <c:ptCount val="60"/>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40967</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Sheet1!$F$2:$F$98</c:f>
              <c:numCache>
                <c:formatCode>#,##0.0</c:formatCode>
                <c:ptCount val="60"/>
                <c:pt idx="1">
                  <c:v>100.28402830488969</c:v>
                </c:pt>
                <c:pt idx="2">
                  <c:v>107.42376913799237</c:v>
                </c:pt>
                <c:pt idx="3">
                  <c:v>112.05812197762694</c:v>
                </c:pt>
                <c:pt idx="4">
                  <c:v>113.14833976782961</c:v>
                </c:pt>
                <c:pt idx="5">
                  <c:v>105.35575285843257</c:v>
                </c:pt>
                <c:pt idx="6">
                  <c:v>101.27443094391747</c:v>
                </c:pt>
                <c:pt idx="7">
                  <c:v>94.069695432212171</c:v>
                </c:pt>
                <c:pt idx="8">
                  <c:v>91.265683500603714</c:v>
                </c:pt>
                <c:pt idx="9">
                  <c:v>90.358575142761339</c:v>
                </c:pt>
                <c:pt idx="10">
                  <c:v>90.61332328125475</c:v>
                </c:pt>
                <c:pt idx="11">
                  <c:v>86.08589845646793</c:v>
                </c:pt>
                <c:pt idx="12">
                  <c:v>88.611431412365732</c:v>
                </c:pt>
                <c:pt idx="13">
                  <c:v>87.129504117182748</c:v>
                </c:pt>
                <c:pt idx="14">
                  <c:v>86.961011080338551</c:v>
                </c:pt>
                <c:pt idx="15">
                  <c:v>88.394639938510494</c:v>
                </c:pt>
                <c:pt idx="16">
                  <c:v>88.416064304933911</c:v>
                </c:pt>
                <c:pt idx="17">
                  <c:v>87.740069729057794</c:v>
                </c:pt>
                <c:pt idx="18">
                  <c:v>89.543328065074775</c:v>
                </c:pt>
                <c:pt idx="19">
                  <c:v>90.160012157956572</c:v>
                </c:pt>
                <c:pt idx="20">
                  <c:v>88.820731910425764</c:v>
                </c:pt>
                <c:pt idx="21">
                  <c:v>91.465690921919318</c:v>
                </c:pt>
                <c:pt idx="22">
                  <c:v>91.557823161696732</c:v>
                </c:pt>
                <c:pt idx="23">
                  <c:v>89.203781440686512</c:v>
                </c:pt>
                <c:pt idx="24">
                  <c:v>91.305721286088811</c:v>
                </c:pt>
                <c:pt idx="25">
                  <c:v>91.755752623656562</c:v>
                </c:pt>
                <c:pt idx="26">
                  <c:v>92.740721583263536</c:v>
                </c:pt>
                <c:pt idx="27">
                  <c:v>93.999410101825475</c:v>
                </c:pt>
                <c:pt idx="28">
                  <c:v>93.343269958916707</c:v>
                </c:pt>
                <c:pt idx="29">
                  <c:v>94.157012237343082</c:v>
                </c:pt>
                <c:pt idx="30">
                  <c:v>94.761734219501591</c:v>
                </c:pt>
                <c:pt idx="31">
                  <c:v>95.5176602349934</c:v>
                </c:pt>
                <c:pt idx="32">
                  <c:v>95.494185379418028</c:v>
                </c:pt>
                <c:pt idx="33">
                  <c:v>95.144173921748958</c:v>
                </c:pt>
                <c:pt idx="34">
                  <c:v>95.409854938605136</c:v>
                </c:pt>
                <c:pt idx="35">
                  <c:v>91.993627955954608</c:v>
                </c:pt>
                <c:pt idx="36">
                  <c:v>93.644816876909388</c:v>
                </c:pt>
                <c:pt idx="37">
                  <c:v>92.505741716868755</c:v>
                </c:pt>
                <c:pt idx="38">
                  <c:v>91.819945393290823</c:v>
                </c:pt>
                <c:pt idx="39">
                  <c:v>91.803506784034369</c:v>
                </c:pt>
                <c:pt idx="40">
                  <c:v>91.683802958352715</c:v>
                </c:pt>
                <c:pt idx="41">
                  <c:v>90.419958946377932</c:v>
                </c:pt>
                <c:pt idx="42">
                  <c:v>91.806168292557317</c:v>
                </c:pt>
                <c:pt idx="43">
                  <c:v>92.786992857797557</c:v>
                </c:pt>
                <c:pt idx="44">
                  <c:v>93.459846810815989</c:v>
                </c:pt>
                <c:pt idx="45">
                  <c:v>94.787121424940807</c:v>
                </c:pt>
                <c:pt idx="46">
                  <c:v>94.904093439996558</c:v>
                </c:pt>
                <c:pt idx="47">
                  <c:v>92.915751591477587</c:v>
                </c:pt>
                <c:pt idx="48">
                  <c:v>93.084773846457978</c:v>
                </c:pt>
                <c:pt idx="49">
                  <c:v>91.861790539509343</c:v>
                </c:pt>
                <c:pt idx="50">
                  <c:v>94.21455407558858</c:v>
                </c:pt>
                <c:pt idx="51">
                  <c:v>95.296666323060307</c:v>
                </c:pt>
                <c:pt idx="52">
                  <c:v>95.0667678052735</c:v>
                </c:pt>
                <c:pt idx="53">
                  <c:v>96.090586528340722</c:v>
                </c:pt>
                <c:pt idx="54">
                  <c:v>97.020211534903027</c:v>
                </c:pt>
                <c:pt idx="55">
                  <c:v>97.272715183543241</c:v>
                </c:pt>
                <c:pt idx="56">
                  <c:v>97.088925924474296</c:v>
                </c:pt>
                <c:pt idx="57">
                  <c:v>96.186768867224615</c:v>
                </c:pt>
                <c:pt idx="58">
                  <c:v>95.219711153510772</c:v>
                </c:pt>
                <c:pt idx="59">
                  <c:v>93.270498982655383</c:v>
                </c:pt>
              </c:numCache>
            </c:numRef>
          </c:val>
          <c:smooth val="0"/>
        </c:ser>
        <c:dLbls>
          <c:showLegendKey val="0"/>
          <c:showVal val="0"/>
          <c:showCatName val="0"/>
          <c:showSerName val="0"/>
          <c:showPercent val="0"/>
          <c:showBubbleSize val="0"/>
        </c:dLbls>
        <c:marker val="1"/>
        <c:smooth val="0"/>
        <c:axId val="286776704"/>
        <c:axId val="286774784"/>
      </c:lineChart>
      <c:dateAx>
        <c:axId val="286762880"/>
        <c:scaling>
          <c:orientation val="minMax"/>
        </c:scaling>
        <c:delete val="0"/>
        <c:axPos val="b"/>
        <c:numFmt formatCode="yyyy" sourceLinked="0"/>
        <c:majorTickMark val="out"/>
        <c:minorTickMark val="none"/>
        <c:tickLblPos val="low"/>
        <c:crossAx val="286764416"/>
        <c:crosses val="autoZero"/>
        <c:auto val="1"/>
        <c:lblOffset val="100"/>
        <c:baseTimeUnit val="months"/>
        <c:majorUnit val="1"/>
        <c:majorTimeUnit val="years"/>
      </c:dateAx>
      <c:valAx>
        <c:axId val="286764416"/>
        <c:scaling>
          <c:orientation val="minMax"/>
          <c:max val="100"/>
        </c:scaling>
        <c:delete val="0"/>
        <c:axPos val="l"/>
        <c:majorGridlines/>
        <c:title>
          <c:tx>
            <c:rich>
              <a:bodyPr rot="-5400000" vert="horz"/>
              <a:lstStyle/>
              <a:p>
                <a:pPr>
                  <a:defRPr b="0"/>
                </a:pPr>
                <a:r>
                  <a:rPr lang="ru-RU" b="0" dirty="0" smtClean="0"/>
                  <a:t>Нормативы,</a:t>
                </a:r>
                <a:r>
                  <a:rPr lang="ru-RU" b="0" baseline="0" dirty="0" smtClean="0"/>
                  <a:t> %</a:t>
                </a:r>
                <a:endParaRPr lang="en-US" b="0" dirty="0"/>
              </a:p>
            </c:rich>
          </c:tx>
          <c:layout/>
          <c:overlay val="0"/>
        </c:title>
        <c:numFmt formatCode="0" sourceLinked="0"/>
        <c:majorTickMark val="out"/>
        <c:minorTickMark val="none"/>
        <c:tickLblPos val="nextTo"/>
        <c:spPr>
          <a:ln>
            <a:noFill/>
          </a:ln>
        </c:spPr>
        <c:crossAx val="286762880"/>
        <c:crosses val="autoZero"/>
        <c:crossBetween val="between"/>
      </c:valAx>
      <c:valAx>
        <c:axId val="286774784"/>
        <c:scaling>
          <c:orientation val="minMax"/>
          <c:max val="250"/>
        </c:scaling>
        <c:delete val="0"/>
        <c:axPos val="r"/>
        <c:title>
          <c:tx>
            <c:rich>
              <a:bodyPr rot="-5400000" vert="horz"/>
              <a:lstStyle/>
              <a:p>
                <a:pPr>
                  <a:defRPr b="0"/>
                </a:pPr>
                <a:r>
                  <a:rPr lang="ru-RU" b="0" dirty="0" smtClean="0"/>
                  <a:t>Ликвидные активы и К/Д, %</a:t>
                </a:r>
                <a:endParaRPr lang="en-US" b="0" dirty="0"/>
              </a:p>
            </c:rich>
          </c:tx>
          <c:layout/>
          <c:overlay val="0"/>
        </c:title>
        <c:numFmt formatCode="#,##0" sourceLinked="0"/>
        <c:majorTickMark val="out"/>
        <c:minorTickMark val="none"/>
        <c:tickLblPos val="nextTo"/>
        <c:spPr>
          <a:ln>
            <a:noFill/>
          </a:ln>
        </c:spPr>
        <c:crossAx val="286776704"/>
        <c:crosses val="max"/>
        <c:crossBetween val="between"/>
      </c:valAx>
      <c:dateAx>
        <c:axId val="286776704"/>
        <c:scaling>
          <c:orientation val="minMax"/>
        </c:scaling>
        <c:delete val="1"/>
        <c:axPos val="b"/>
        <c:numFmt formatCode="mm\-yyyy" sourceLinked="1"/>
        <c:majorTickMark val="out"/>
        <c:minorTickMark val="none"/>
        <c:tickLblPos val="nextTo"/>
        <c:crossAx val="286774784"/>
        <c:crosses val="autoZero"/>
        <c:auto val="1"/>
        <c:lblOffset val="100"/>
        <c:baseTimeUnit val="months"/>
        <c:majorUnit val="1"/>
        <c:minorUnit val="1"/>
      </c:dateAx>
    </c:plotArea>
    <c:legend>
      <c:legendPos val="r"/>
      <c:layout>
        <c:manualLayout>
          <c:xMode val="edge"/>
          <c:yMode val="edge"/>
          <c:x val="0.13987893823008293"/>
          <c:y val="0.12945274568394569"/>
          <c:w val="0.72306198029296898"/>
          <c:h val="0.27228559298104155"/>
        </c:manualLayout>
      </c:layout>
      <c:overlay val="1"/>
      <c:spPr>
        <a:solidFill>
          <a:schemeClr val="bg1"/>
        </a:solidFill>
      </c:spPr>
    </c:legend>
    <c:plotVisOnly val="1"/>
    <c:dispBlanksAs val="gap"/>
    <c:showDLblsOverMax val="0"/>
  </c:chart>
  <c:txPr>
    <a:bodyPr/>
    <a:lstStyle/>
    <a:p>
      <a:pPr>
        <a:defRPr sz="800"/>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t>Структура</a:t>
            </a:r>
            <a:r>
              <a:rPr lang="ru-RU" baseline="0" dirty="0" smtClean="0"/>
              <a:t> фондирования</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28312170519232321"/>
          <c:y val="0.1556805241192874"/>
          <c:w val="0.56561037016596472"/>
          <c:h val="0.73155449052643395"/>
        </c:manualLayout>
      </c:layout>
      <c:barChart>
        <c:barDir val="bar"/>
        <c:grouping val="clustered"/>
        <c:varyColors val="0"/>
        <c:ser>
          <c:idx val="0"/>
          <c:order val="0"/>
          <c:tx>
            <c:strRef>
              <c:f>Sheet1!$B$1</c:f>
              <c:strCache>
                <c:ptCount val="1"/>
                <c:pt idx="0">
                  <c:v>Янв 2015</c:v>
                </c:pt>
              </c:strCache>
            </c:strRef>
          </c:tx>
          <c:spPr>
            <a:solidFill>
              <a:srgbClr val="FFC000"/>
            </a:solidFill>
          </c:spPr>
          <c:invertIfNegative val="0"/>
          <c:cat>
            <c:strRef>
              <c:f>Sheet1!$A$2:$A$7</c:f>
              <c:strCache>
                <c:ptCount val="6"/>
                <c:pt idx="0">
                  <c:v>Банки</c:v>
                </c:pt>
                <c:pt idx="1">
                  <c:v>ЦБ</c:v>
                </c:pt>
                <c:pt idx="2">
                  <c:v>Выпуски</c:v>
                </c:pt>
                <c:pt idx="3">
                  <c:v>Вклады</c:v>
                </c:pt>
                <c:pt idx="4">
                  <c:v>Счета ю.л.</c:v>
                </c:pt>
                <c:pt idx="5">
                  <c:v>Депозиты ю.л.</c:v>
                </c:pt>
              </c:strCache>
            </c:strRef>
          </c:cat>
          <c:val>
            <c:numRef>
              <c:f>Sheet1!$B$2:$B$7</c:f>
              <c:numCache>
                <c:formatCode>#,##0.00</c:formatCode>
                <c:ptCount val="6"/>
                <c:pt idx="0">
                  <c:v>8.7344165049122591</c:v>
                </c:pt>
                <c:pt idx="1">
                  <c:v>9.5694394543682151</c:v>
                </c:pt>
                <c:pt idx="2">
                  <c:v>2.7764972497034157</c:v>
                </c:pt>
                <c:pt idx="3">
                  <c:v>23.935622254129733</c:v>
                </c:pt>
                <c:pt idx="4">
                  <c:v>11.02359779648909</c:v>
                </c:pt>
                <c:pt idx="5">
                  <c:v>22.989278436474883</c:v>
                </c:pt>
              </c:numCache>
            </c:numRef>
          </c:val>
        </c:ser>
        <c:ser>
          <c:idx val="1"/>
          <c:order val="1"/>
          <c:tx>
            <c:strRef>
              <c:f>Sheet1!$C$1</c:f>
              <c:strCache>
                <c:ptCount val="1"/>
                <c:pt idx="0">
                  <c:v>Янв 2012</c:v>
                </c:pt>
              </c:strCache>
            </c:strRef>
          </c:tx>
          <c:spPr>
            <a:solidFill>
              <a:srgbClr val="C8BB7E"/>
            </a:solidFill>
            <a:ln w="28575">
              <a:noFill/>
            </a:ln>
          </c:spPr>
          <c:invertIfNegative val="0"/>
          <c:cat>
            <c:strRef>
              <c:f>Sheet1!$A$2:$A$7</c:f>
              <c:strCache>
                <c:ptCount val="6"/>
                <c:pt idx="0">
                  <c:v>Банки</c:v>
                </c:pt>
                <c:pt idx="1">
                  <c:v>ЦБ</c:v>
                </c:pt>
                <c:pt idx="2">
                  <c:v>Выпуски</c:v>
                </c:pt>
                <c:pt idx="3">
                  <c:v>Вклады</c:v>
                </c:pt>
                <c:pt idx="4">
                  <c:v>Счета ю.л.</c:v>
                </c:pt>
                <c:pt idx="5">
                  <c:v>Депозиты ю.л.</c:v>
                </c:pt>
              </c:strCache>
            </c:strRef>
          </c:cat>
          <c:val>
            <c:numRef>
              <c:f>Sheet1!$C$2:$C$7</c:f>
              <c:numCache>
                <c:formatCode>#,##0.00</c:formatCode>
                <c:ptCount val="6"/>
                <c:pt idx="0">
                  <c:v>11.616282504505467</c:v>
                </c:pt>
                <c:pt idx="1">
                  <c:v>3.3205810388626142</c:v>
                </c:pt>
                <c:pt idx="2">
                  <c:v>3.7765489678195117</c:v>
                </c:pt>
                <c:pt idx="3">
                  <c:v>28.283347042020328</c:v>
                </c:pt>
                <c:pt idx="4">
                  <c:v>13.686581920893545</c:v>
                </c:pt>
                <c:pt idx="5">
                  <c:v>18.285150449346105</c:v>
                </c:pt>
              </c:numCache>
            </c:numRef>
          </c:val>
        </c:ser>
        <c:ser>
          <c:idx val="2"/>
          <c:order val="2"/>
          <c:tx>
            <c:strRef>
              <c:f>Sheet1!$D$1</c:f>
              <c:strCache>
                <c:ptCount val="1"/>
                <c:pt idx="0">
                  <c:v>Янв 2009</c:v>
                </c:pt>
              </c:strCache>
            </c:strRef>
          </c:tx>
          <c:spPr>
            <a:solidFill>
              <a:srgbClr val="FF0000"/>
            </a:solidFill>
            <a:ln w="28575">
              <a:noFill/>
            </a:ln>
          </c:spPr>
          <c:invertIfNegative val="0"/>
          <c:cat>
            <c:strRef>
              <c:f>Sheet1!$A$2:$A$7</c:f>
              <c:strCache>
                <c:ptCount val="6"/>
                <c:pt idx="0">
                  <c:v>Банки</c:v>
                </c:pt>
                <c:pt idx="1">
                  <c:v>ЦБ</c:v>
                </c:pt>
                <c:pt idx="2">
                  <c:v>Выпуски</c:v>
                </c:pt>
                <c:pt idx="3">
                  <c:v>Вклады</c:v>
                </c:pt>
                <c:pt idx="4">
                  <c:v>Счета ю.л.</c:v>
                </c:pt>
                <c:pt idx="5">
                  <c:v>Депозиты ю.л.</c:v>
                </c:pt>
              </c:strCache>
            </c:strRef>
          </c:cat>
          <c:val>
            <c:numRef>
              <c:f>Sheet1!$D$2:$D$7</c:f>
              <c:numCache>
                <c:formatCode>#,##0.00</c:formatCode>
                <c:ptCount val="6"/>
                <c:pt idx="0">
                  <c:v>14.589869091945221</c:v>
                </c:pt>
                <c:pt idx="1">
                  <c:v>12.278356988126282</c:v>
                </c:pt>
                <c:pt idx="2">
                  <c:v>4.3411228578528656</c:v>
                </c:pt>
                <c:pt idx="3">
                  <c:v>20.551166895853061</c:v>
                </c:pt>
                <c:pt idx="4">
                  <c:v>11.956603764518674</c:v>
                </c:pt>
                <c:pt idx="5">
                  <c:v>17.139480064799155</c:v>
                </c:pt>
              </c:numCache>
            </c:numRef>
          </c:val>
        </c:ser>
        <c:ser>
          <c:idx val="3"/>
          <c:order val="3"/>
          <c:tx>
            <c:strRef>
              <c:f>Sheet1!$E$1</c:f>
              <c:strCache>
                <c:ptCount val="1"/>
                <c:pt idx="0">
                  <c:v>Янв 2008</c:v>
                </c:pt>
              </c:strCache>
            </c:strRef>
          </c:tx>
          <c:spPr>
            <a:solidFill>
              <a:srgbClr val="0B5A37"/>
            </a:solidFill>
            <a:ln w="28575">
              <a:noFill/>
            </a:ln>
          </c:spPr>
          <c:invertIfNegative val="0"/>
          <c:cat>
            <c:strRef>
              <c:f>Sheet1!$A$2:$A$7</c:f>
              <c:strCache>
                <c:ptCount val="6"/>
                <c:pt idx="0">
                  <c:v>Банки</c:v>
                </c:pt>
                <c:pt idx="1">
                  <c:v>ЦБ</c:v>
                </c:pt>
                <c:pt idx="2">
                  <c:v>Выпуски</c:v>
                </c:pt>
                <c:pt idx="3">
                  <c:v>Вклады</c:v>
                </c:pt>
                <c:pt idx="4">
                  <c:v>Счета ю.л.</c:v>
                </c:pt>
                <c:pt idx="5">
                  <c:v>Депозиты ю.л.</c:v>
                </c:pt>
              </c:strCache>
            </c:strRef>
          </c:cat>
          <c:val>
            <c:numRef>
              <c:f>Sheet1!$E$2:$E$7</c:f>
              <c:numCache>
                <c:formatCode>#,##0.00</c:formatCode>
                <c:ptCount val="6"/>
                <c:pt idx="0">
                  <c:v>14.909028501778774</c:v>
                </c:pt>
                <c:pt idx="1">
                  <c:v>0.21656917229136746</c:v>
                </c:pt>
                <c:pt idx="2">
                  <c:v>5.3421310523992664</c:v>
                </c:pt>
                <c:pt idx="3">
                  <c:v>25.44576618010926</c:v>
                </c:pt>
                <c:pt idx="4">
                  <c:v>16.065790367055861</c:v>
                </c:pt>
                <c:pt idx="5">
                  <c:v>17.125700716939789</c:v>
                </c:pt>
              </c:numCache>
            </c:numRef>
          </c:val>
        </c:ser>
        <c:dLbls>
          <c:showLegendKey val="0"/>
          <c:showVal val="0"/>
          <c:showCatName val="0"/>
          <c:showSerName val="0"/>
          <c:showPercent val="0"/>
          <c:showBubbleSize val="0"/>
        </c:dLbls>
        <c:gapWidth val="150"/>
        <c:axId val="287061888"/>
        <c:axId val="287063424"/>
      </c:barChart>
      <c:catAx>
        <c:axId val="287061888"/>
        <c:scaling>
          <c:orientation val="maxMin"/>
        </c:scaling>
        <c:delete val="0"/>
        <c:axPos val="l"/>
        <c:numFmt formatCode="yyyy" sourceLinked="0"/>
        <c:majorTickMark val="out"/>
        <c:minorTickMark val="none"/>
        <c:tickLblPos val="nextTo"/>
        <c:crossAx val="287063424"/>
        <c:crosses val="autoZero"/>
        <c:auto val="1"/>
        <c:lblAlgn val="ctr"/>
        <c:lblOffset val="100"/>
        <c:tickLblSkip val="1"/>
        <c:noMultiLvlLbl val="1"/>
      </c:catAx>
      <c:valAx>
        <c:axId val="287063424"/>
        <c:scaling>
          <c:orientation val="minMax"/>
        </c:scaling>
        <c:delete val="0"/>
        <c:axPos val="t"/>
        <c:majorGridlines/>
        <c:title>
          <c:tx>
            <c:rich>
              <a:bodyPr rot="0" vert="horz"/>
              <a:lstStyle/>
              <a:p>
                <a:pPr>
                  <a:defRPr b="0"/>
                </a:pPr>
                <a:r>
                  <a:rPr lang="en-US" b="0" baseline="0" dirty="0" smtClean="0"/>
                  <a:t>%</a:t>
                </a:r>
                <a:r>
                  <a:rPr lang="ru-RU" b="0" baseline="0" dirty="0" smtClean="0"/>
                  <a:t> Активов</a:t>
                </a:r>
                <a:endParaRPr lang="en-US" b="0" dirty="0"/>
              </a:p>
            </c:rich>
          </c:tx>
          <c:layout>
            <c:manualLayout>
              <c:xMode val="edge"/>
              <c:yMode val="edge"/>
              <c:x val="0.67824535567871502"/>
              <c:y val="1.4818214098592315E-2"/>
            </c:manualLayout>
          </c:layout>
          <c:overlay val="0"/>
        </c:title>
        <c:numFmt formatCode="0" sourceLinked="0"/>
        <c:majorTickMark val="out"/>
        <c:minorTickMark val="none"/>
        <c:tickLblPos val="nextTo"/>
        <c:spPr>
          <a:ln>
            <a:noFill/>
          </a:ln>
        </c:spPr>
        <c:crossAx val="287061888"/>
        <c:crosses val="autoZero"/>
        <c:crossBetween val="between"/>
      </c:valAx>
    </c:plotArea>
    <c:legend>
      <c:legendPos val="r"/>
      <c:layout>
        <c:manualLayout>
          <c:xMode val="edge"/>
          <c:yMode val="edge"/>
          <c:x val="0.72281144171699518"/>
          <c:y val="0.13971343588906657"/>
          <c:w val="0.22694997288336571"/>
          <c:h val="0.29952166601291796"/>
        </c:manualLayout>
      </c:layout>
      <c:overlay val="1"/>
      <c:spPr>
        <a:solidFill>
          <a:schemeClr val="bg1"/>
        </a:solidFill>
      </c:spPr>
    </c:legend>
    <c:plotVisOnly val="1"/>
    <c:dispBlanksAs val="gap"/>
    <c:showDLblsOverMax val="0"/>
  </c:chart>
  <c:txPr>
    <a:bodyPr/>
    <a:lstStyle/>
    <a:p>
      <a:pPr>
        <a:defRPr sz="800"/>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t>… и в разрезе банков по величине активов </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0"/>
          <c:order val="0"/>
          <c:tx>
            <c:strRef>
              <c:f>Sheet1!$B$1</c:f>
              <c:strCache>
                <c:ptCount val="1"/>
                <c:pt idx="0">
                  <c:v>1-2015</c:v>
                </c:pt>
              </c:strCache>
            </c:strRef>
          </c:tx>
          <c:spPr>
            <a:solidFill>
              <a:srgbClr val="FFC000"/>
            </a:solidFill>
          </c:spPr>
          <c:invertIfNegative val="0"/>
          <c:cat>
            <c:strRef>
              <c:f>Sheet1!$A$2:$A$8</c:f>
              <c:strCache>
                <c:ptCount val="7"/>
                <c:pt idx="0">
                  <c:v>5</c:v>
                </c:pt>
                <c:pt idx="1">
                  <c:v>20</c:v>
                </c:pt>
                <c:pt idx="2">
                  <c:v>50</c:v>
                </c:pt>
                <c:pt idx="3">
                  <c:v>100</c:v>
                </c:pt>
                <c:pt idx="4">
                  <c:v>200</c:v>
                </c:pt>
                <c:pt idx="5">
                  <c:v>500</c:v>
                </c:pt>
                <c:pt idx="6">
                  <c:v>&gt;500</c:v>
                </c:pt>
              </c:strCache>
            </c:strRef>
          </c:cat>
          <c:val>
            <c:numRef>
              <c:f>Sheet1!$B$2:$B$8</c:f>
              <c:numCache>
                <c:formatCode>#,##0.0;[Red]\-#,##0.0</c:formatCode>
                <c:ptCount val="7"/>
                <c:pt idx="0">
                  <c:v>18.425959434828219</c:v>
                </c:pt>
                <c:pt idx="1">
                  <c:v>28.925788962822139</c:v>
                </c:pt>
                <c:pt idx="2">
                  <c:v>27.540308005052491</c:v>
                </c:pt>
                <c:pt idx="3">
                  <c:v>31.172138871816724</c:v>
                </c:pt>
                <c:pt idx="4">
                  <c:v>30.948783067432419</c:v>
                </c:pt>
                <c:pt idx="5">
                  <c:v>33.530158634036283</c:v>
                </c:pt>
                <c:pt idx="6">
                  <c:v>35.690536805237755</c:v>
                </c:pt>
              </c:numCache>
            </c:numRef>
          </c:val>
        </c:ser>
        <c:ser>
          <c:idx val="1"/>
          <c:order val="1"/>
          <c:tx>
            <c:strRef>
              <c:f>Sheet1!$C$1</c:f>
              <c:strCache>
                <c:ptCount val="1"/>
                <c:pt idx="0">
                  <c:v>12-2013</c:v>
                </c:pt>
              </c:strCache>
            </c:strRef>
          </c:tx>
          <c:spPr>
            <a:solidFill>
              <a:srgbClr val="C8BB7E"/>
            </a:solidFill>
          </c:spPr>
          <c:invertIfNegative val="0"/>
          <c:cat>
            <c:strRef>
              <c:f>Sheet1!$A$2:$A$8</c:f>
              <c:strCache>
                <c:ptCount val="7"/>
                <c:pt idx="0">
                  <c:v>5</c:v>
                </c:pt>
                <c:pt idx="1">
                  <c:v>20</c:v>
                </c:pt>
                <c:pt idx="2">
                  <c:v>50</c:v>
                </c:pt>
                <c:pt idx="3">
                  <c:v>100</c:v>
                </c:pt>
                <c:pt idx="4">
                  <c:v>200</c:v>
                </c:pt>
                <c:pt idx="5">
                  <c:v>500</c:v>
                </c:pt>
                <c:pt idx="6">
                  <c:v>&gt;500</c:v>
                </c:pt>
              </c:strCache>
            </c:strRef>
          </c:cat>
          <c:val>
            <c:numRef>
              <c:f>Sheet1!$C$2:$C$8</c:f>
              <c:numCache>
                <c:formatCode>#,##0.0;[Red]\-#,##0.0</c:formatCode>
                <c:ptCount val="7"/>
                <c:pt idx="0">
                  <c:v>24.409462788425138</c:v>
                </c:pt>
                <c:pt idx="1">
                  <c:v>31.908169538388446</c:v>
                </c:pt>
                <c:pt idx="2">
                  <c:v>24.495029578583733</c:v>
                </c:pt>
                <c:pt idx="3">
                  <c:v>32.072460631172198</c:v>
                </c:pt>
                <c:pt idx="4">
                  <c:v>31.518716231871657</c:v>
                </c:pt>
                <c:pt idx="5">
                  <c:v>34.313861272558547</c:v>
                </c:pt>
                <c:pt idx="6">
                  <c:v>38.480405164345541</c:v>
                </c:pt>
              </c:numCache>
            </c:numRef>
          </c:val>
        </c:ser>
        <c:ser>
          <c:idx val="2"/>
          <c:order val="2"/>
          <c:tx>
            <c:strRef>
              <c:f>Sheet1!$D$1</c:f>
              <c:strCache>
                <c:ptCount val="1"/>
                <c:pt idx="0">
                  <c:v>12-2008</c:v>
                </c:pt>
              </c:strCache>
            </c:strRef>
          </c:tx>
          <c:spPr>
            <a:solidFill>
              <a:srgbClr val="FF0000"/>
            </a:solidFill>
            <a:ln w="28575">
              <a:noFill/>
            </a:ln>
          </c:spPr>
          <c:invertIfNegative val="0"/>
          <c:cat>
            <c:strRef>
              <c:f>Sheet1!$A$2:$A$8</c:f>
              <c:strCache>
                <c:ptCount val="7"/>
                <c:pt idx="0">
                  <c:v>5</c:v>
                </c:pt>
                <c:pt idx="1">
                  <c:v>20</c:v>
                </c:pt>
                <c:pt idx="2">
                  <c:v>50</c:v>
                </c:pt>
                <c:pt idx="3">
                  <c:v>100</c:v>
                </c:pt>
                <c:pt idx="4">
                  <c:v>200</c:v>
                </c:pt>
                <c:pt idx="5">
                  <c:v>500</c:v>
                </c:pt>
                <c:pt idx="6">
                  <c:v>&gt;500</c:v>
                </c:pt>
              </c:strCache>
            </c:strRef>
          </c:cat>
          <c:val>
            <c:numRef>
              <c:f>Sheet1!$D$2:$D$8</c:f>
              <c:numCache>
                <c:formatCode>#,##0.0;[Red]\-#,##0.0</c:formatCode>
                <c:ptCount val="7"/>
                <c:pt idx="0">
                  <c:v>20.652636199046878</c:v>
                </c:pt>
                <c:pt idx="1">
                  <c:v>24.574458211086554</c:v>
                </c:pt>
                <c:pt idx="2">
                  <c:v>23.479924460147448</c:v>
                </c:pt>
                <c:pt idx="3">
                  <c:v>22.223355180068602</c:v>
                </c:pt>
                <c:pt idx="4">
                  <c:v>26.084048061407426</c:v>
                </c:pt>
                <c:pt idx="5">
                  <c:v>29.464994077087116</c:v>
                </c:pt>
                <c:pt idx="6">
                  <c:v>30.494494739963937</c:v>
                </c:pt>
              </c:numCache>
            </c:numRef>
          </c:val>
        </c:ser>
        <c:ser>
          <c:idx val="3"/>
          <c:order val="3"/>
          <c:tx>
            <c:strRef>
              <c:f>Sheet1!$E$1</c:f>
              <c:strCache>
                <c:ptCount val="1"/>
                <c:pt idx="0">
                  <c:v>12-2007</c:v>
                </c:pt>
              </c:strCache>
            </c:strRef>
          </c:tx>
          <c:spPr>
            <a:solidFill>
              <a:srgbClr val="0B5A37"/>
            </a:solidFill>
            <a:ln w="28575">
              <a:noFill/>
            </a:ln>
          </c:spPr>
          <c:invertIfNegative val="0"/>
          <c:cat>
            <c:strRef>
              <c:f>Sheet1!$A$2:$A$8</c:f>
              <c:strCache>
                <c:ptCount val="7"/>
                <c:pt idx="0">
                  <c:v>5</c:v>
                </c:pt>
                <c:pt idx="1">
                  <c:v>20</c:v>
                </c:pt>
                <c:pt idx="2">
                  <c:v>50</c:v>
                </c:pt>
                <c:pt idx="3">
                  <c:v>100</c:v>
                </c:pt>
                <c:pt idx="4">
                  <c:v>200</c:v>
                </c:pt>
                <c:pt idx="5">
                  <c:v>500</c:v>
                </c:pt>
                <c:pt idx="6">
                  <c:v>&gt;500</c:v>
                </c:pt>
              </c:strCache>
            </c:strRef>
          </c:cat>
          <c:val>
            <c:numRef>
              <c:f>Sheet1!$E$2:$E$8</c:f>
              <c:numCache>
                <c:formatCode>#,##0.0;[Red]\-#,##0.0</c:formatCode>
                <c:ptCount val="7"/>
                <c:pt idx="0">
                  <c:v>23.386071160216666</c:v>
                </c:pt>
                <c:pt idx="1">
                  <c:v>26.776811893711859</c:v>
                </c:pt>
                <c:pt idx="2">
                  <c:v>25.18010892413735</c:v>
                </c:pt>
                <c:pt idx="3">
                  <c:v>24.070091768874263</c:v>
                </c:pt>
                <c:pt idx="4">
                  <c:v>28.147860054158787</c:v>
                </c:pt>
                <c:pt idx="5">
                  <c:v>30.372776596235042</c:v>
                </c:pt>
                <c:pt idx="6">
                  <c:v>31.416503205847523</c:v>
                </c:pt>
              </c:numCache>
            </c:numRef>
          </c:val>
        </c:ser>
        <c:dLbls>
          <c:showLegendKey val="0"/>
          <c:showVal val="0"/>
          <c:showCatName val="0"/>
          <c:showSerName val="0"/>
          <c:showPercent val="0"/>
          <c:showBubbleSize val="0"/>
        </c:dLbls>
        <c:gapWidth val="250"/>
        <c:axId val="286804224"/>
        <c:axId val="286814208"/>
      </c:barChart>
      <c:catAx>
        <c:axId val="286804224"/>
        <c:scaling>
          <c:orientation val="minMax"/>
        </c:scaling>
        <c:delete val="0"/>
        <c:axPos val="b"/>
        <c:numFmt formatCode="yyyy" sourceLinked="0"/>
        <c:majorTickMark val="out"/>
        <c:minorTickMark val="none"/>
        <c:tickLblPos val="low"/>
        <c:crossAx val="286814208"/>
        <c:crosses val="autoZero"/>
        <c:auto val="1"/>
        <c:lblAlgn val="ctr"/>
        <c:lblOffset val="100"/>
        <c:tickLblSkip val="1"/>
        <c:noMultiLvlLbl val="1"/>
      </c:catAx>
      <c:valAx>
        <c:axId val="286814208"/>
        <c:scaling>
          <c:orientation val="minMax"/>
          <c:max val="50"/>
        </c:scaling>
        <c:delete val="0"/>
        <c:axPos val="l"/>
        <c:majorGridlines/>
        <c:title>
          <c:tx>
            <c:rich>
              <a:bodyPr rot="-5400000" vert="horz"/>
              <a:lstStyle/>
              <a:p>
                <a:pPr>
                  <a:defRPr b="0"/>
                </a:pPr>
                <a:r>
                  <a:rPr lang="ru-RU" b="0" baseline="0" dirty="0" smtClean="0"/>
                  <a:t>Ликвидные активы, % Активы без ЦБ</a:t>
                </a:r>
                <a:endParaRPr lang="en-US" b="0" dirty="0"/>
              </a:p>
            </c:rich>
          </c:tx>
          <c:layout/>
          <c:overlay val="0"/>
        </c:title>
        <c:numFmt formatCode="0" sourceLinked="0"/>
        <c:majorTickMark val="out"/>
        <c:minorTickMark val="none"/>
        <c:tickLblPos val="nextTo"/>
        <c:spPr>
          <a:ln>
            <a:noFill/>
          </a:ln>
        </c:spPr>
        <c:crossAx val="286804224"/>
        <c:crosses val="autoZero"/>
        <c:crossBetween val="between"/>
      </c:valAx>
    </c:plotArea>
    <c:legend>
      <c:legendPos val="r"/>
      <c:layout>
        <c:manualLayout>
          <c:xMode val="edge"/>
          <c:yMode val="edge"/>
          <c:x val="0.12599959290896598"/>
          <c:y val="0.10380102017114348"/>
          <c:w val="0.73007624077385547"/>
          <c:h val="9.4307861910500126E-2"/>
        </c:manualLayout>
      </c:layout>
      <c:overlay val="1"/>
      <c:spPr>
        <a:solidFill>
          <a:schemeClr val="bg1"/>
        </a:solidFill>
      </c:spPr>
    </c:legend>
    <c:plotVisOnly val="1"/>
    <c:dispBlanksAs val="gap"/>
    <c:showDLblsOverMax val="0"/>
  </c:chart>
  <c:txPr>
    <a:bodyPr/>
    <a:lstStyle/>
    <a:p>
      <a:pPr>
        <a:defRPr sz="800"/>
      </a:pPr>
      <a:endParaRPr lang="ru-RU"/>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t>Средства клиентов</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3738857932059512"/>
          <c:y val="0.1556805241192874"/>
          <c:w val="0.78767989530383609"/>
          <c:h val="0.73155449052643395"/>
        </c:manualLayout>
      </c:layout>
      <c:lineChart>
        <c:grouping val="standard"/>
        <c:varyColors val="0"/>
        <c:ser>
          <c:idx val="0"/>
          <c:order val="0"/>
          <c:tx>
            <c:strRef>
              <c:f>Sheet1!$B$1</c:f>
              <c:strCache>
                <c:ptCount val="1"/>
                <c:pt idx="0">
                  <c:v>Средства ф.л. в рублях, % к сппг</c:v>
                </c:pt>
              </c:strCache>
            </c:strRef>
          </c:tx>
          <c:spPr>
            <a:ln>
              <a:solidFill>
                <a:srgbClr val="FF0000"/>
              </a:solidFill>
            </a:ln>
          </c:spPr>
          <c:marker>
            <c:symbol val="none"/>
          </c:marker>
          <c:cat>
            <c:numRef>
              <c:f>Sheet1!$A$2:$A$76</c:f>
              <c:numCache>
                <c:formatCode>mm\-yyyy</c:formatCode>
                <c:ptCount val="56"/>
                <c:pt idx="0">
                  <c:v>39813</c:v>
                </c:pt>
                <c:pt idx="1">
                  <c:v>40178</c:v>
                </c:pt>
                <c:pt idx="2">
                  <c:v>40451</c:v>
                </c:pt>
                <c:pt idx="3">
                  <c:v>40482</c:v>
                </c:pt>
                <c:pt idx="4">
                  <c:v>40512</c:v>
                </c:pt>
                <c:pt idx="5">
                  <c:v>40543</c:v>
                </c:pt>
                <c:pt idx="6">
                  <c:v>40574</c:v>
                </c:pt>
                <c:pt idx="7">
                  <c:v>40602</c:v>
                </c:pt>
                <c:pt idx="8">
                  <c:v>40633</c:v>
                </c:pt>
                <c:pt idx="9">
                  <c:v>40663</c:v>
                </c:pt>
                <c:pt idx="10">
                  <c:v>40694</c:v>
                </c:pt>
                <c:pt idx="11">
                  <c:v>40724</c:v>
                </c:pt>
                <c:pt idx="12">
                  <c:v>40755</c:v>
                </c:pt>
                <c:pt idx="13">
                  <c:v>40786</c:v>
                </c:pt>
                <c:pt idx="14">
                  <c:v>40816</c:v>
                </c:pt>
                <c:pt idx="15">
                  <c:v>40847</c:v>
                </c:pt>
                <c:pt idx="16">
                  <c:v>40877</c:v>
                </c:pt>
                <c:pt idx="17">
                  <c:v>40908</c:v>
                </c:pt>
                <c:pt idx="18">
                  <c:v>40939</c:v>
                </c:pt>
                <c:pt idx="19">
                  <c:v>40967</c:v>
                </c:pt>
                <c:pt idx="20">
                  <c:v>40999</c:v>
                </c:pt>
                <c:pt idx="21">
                  <c:v>41029</c:v>
                </c:pt>
                <c:pt idx="22">
                  <c:v>41060</c:v>
                </c:pt>
                <c:pt idx="23">
                  <c:v>41090</c:v>
                </c:pt>
                <c:pt idx="24">
                  <c:v>41121</c:v>
                </c:pt>
                <c:pt idx="25">
                  <c:v>41152</c:v>
                </c:pt>
                <c:pt idx="26">
                  <c:v>41182</c:v>
                </c:pt>
                <c:pt idx="27">
                  <c:v>41213</c:v>
                </c:pt>
                <c:pt idx="28">
                  <c:v>41243</c:v>
                </c:pt>
                <c:pt idx="29">
                  <c:v>41274</c:v>
                </c:pt>
                <c:pt idx="30">
                  <c:v>41305</c:v>
                </c:pt>
                <c:pt idx="31">
                  <c:v>41333</c:v>
                </c:pt>
                <c:pt idx="32">
                  <c:v>41364</c:v>
                </c:pt>
                <c:pt idx="33">
                  <c:v>41394</c:v>
                </c:pt>
                <c:pt idx="34">
                  <c:v>41425</c:v>
                </c:pt>
                <c:pt idx="35">
                  <c:v>41455</c:v>
                </c:pt>
                <c:pt idx="36">
                  <c:v>41486</c:v>
                </c:pt>
                <c:pt idx="37">
                  <c:v>41517</c:v>
                </c:pt>
                <c:pt idx="38">
                  <c:v>41547</c:v>
                </c:pt>
                <c:pt idx="39">
                  <c:v>41578</c:v>
                </c:pt>
                <c:pt idx="40">
                  <c:v>41608</c:v>
                </c:pt>
                <c:pt idx="41">
                  <c:v>41639</c:v>
                </c:pt>
                <c:pt idx="42">
                  <c:v>41670</c:v>
                </c:pt>
                <c:pt idx="43">
                  <c:v>41698</c:v>
                </c:pt>
                <c:pt idx="44">
                  <c:v>41729</c:v>
                </c:pt>
                <c:pt idx="45">
                  <c:v>41759</c:v>
                </c:pt>
                <c:pt idx="46">
                  <c:v>41790</c:v>
                </c:pt>
                <c:pt idx="47">
                  <c:v>41820</c:v>
                </c:pt>
                <c:pt idx="48">
                  <c:v>41851</c:v>
                </c:pt>
                <c:pt idx="49">
                  <c:v>41882</c:v>
                </c:pt>
                <c:pt idx="50">
                  <c:v>41912</c:v>
                </c:pt>
                <c:pt idx="51">
                  <c:v>41943</c:v>
                </c:pt>
                <c:pt idx="52">
                  <c:v>41973</c:v>
                </c:pt>
                <c:pt idx="53">
                  <c:v>42004</c:v>
                </c:pt>
                <c:pt idx="54">
                  <c:v>42035</c:v>
                </c:pt>
                <c:pt idx="55">
                  <c:v>42063</c:v>
                </c:pt>
              </c:numCache>
            </c:numRef>
          </c:cat>
          <c:val>
            <c:numRef>
              <c:f>Sheet1!$B$2:$B$76</c:f>
              <c:numCache>
                <c:formatCode>#,##0.0</c:formatCode>
                <c:ptCount val="56"/>
                <c:pt idx="0">
                  <c:v>-3.5634793447293447</c:v>
                </c:pt>
                <c:pt idx="1">
                  <c:v>27.19782122002448</c:v>
                </c:pt>
                <c:pt idx="2">
                  <c:v>48.15104221663745</c:v>
                </c:pt>
                <c:pt idx="3">
                  <c:v>46.391836901621616</c:v>
                </c:pt>
                <c:pt idx="4">
                  <c:v>45.422102383123843</c:v>
                </c:pt>
                <c:pt idx="5">
                  <c:v>43.519497015114922</c:v>
                </c:pt>
                <c:pt idx="6">
                  <c:v>41.367732610659431</c:v>
                </c:pt>
                <c:pt idx="7">
                  <c:v>38.978131936736958</c:v>
                </c:pt>
                <c:pt idx="8">
                  <c:v>36.048306906745495</c:v>
                </c:pt>
                <c:pt idx="9">
                  <c:v>33.799794661190958</c:v>
                </c:pt>
                <c:pt idx="10">
                  <c:v>31.13881768163057</c:v>
                </c:pt>
                <c:pt idx="11">
                  <c:v>30.240182317606923</c:v>
                </c:pt>
                <c:pt idx="12">
                  <c:v>28.613548861131534</c:v>
                </c:pt>
                <c:pt idx="13">
                  <c:v>26.778176815581773</c:v>
                </c:pt>
                <c:pt idx="14">
                  <c:v>25.48548131886929</c:v>
                </c:pt>
                <c:pt idx="15">
                  <c:v>23.204232434697602</c:v>
                </c:pt>
                <c:pt idx="16">
                  <c:v>22.111618585373833</c:v>
                </c:pt>
                <c:pt idx="17">
                  <c:v>22.518949673576188</c:v>
                </c:pt>
                <c:pt idx="18">
                  <c:v>21.779366989473331</c:v>
                </c:pt>
                <c:pt idx="19">
                  <c:v>21.046476587636562</c:v>
                </c:pt>
                <c:pt idx="20">
                  <c:v>21.081050182647118</c:v>
                </c:pt>
                <c:pt idx="21">
                  <c:v>20.80042980409911</c:v>
                </c:pt>
                <c:pt idx="22">
                  <c:v>21.113820373630318</c:v>
                </c:pt>
                <c:pt idx="23">
                  <c:v>20.895713680147082</c:v>
                </c:pt>
                <c:pt idx="24">
                  <c:v>19.396886617142854</c:v>
                </c:pt>
                <c:pt idx="25">
                  <c:v>20.659700705920628</c:v>
                </c:pt>
                <c:pt idx="26">
                  <c:v>20.723970149945487</c:v>
                </c:pt>
                <c:pt idx="27">
                  <c:v>21.280208104336978</c:v>
                </c:pt>
                <c:pt idx="28">
                  <c:v>22.243255648349503</c:v>
                </c:pt>
                <c:pt idx="29">
                  <c:v>21.180293561622364</c:v>
                </c:pt>
                <c:pt idx="30">
                  <c:v>21.415098844302193</c:v>
                </c:pt>
                <c:pt idx="31">
                  <c:v>22.269469637625392</c:v>
                </c:pt>
                <c:pt idx="32">
                  <c:v>23.481840904249879</c:v>
                </c:pt>
                <c:pt idx="33">
                  <c:v>24.268742134937796</c:v>
                </c:pt>
                <c:pt idx="34">
                  <c:v>23.228467382223499</c:v>
                </c:pt>
                <c:pt idx="35">
                  <c:v>22.909637445555504</c:v>
                </c:pt>
                <c:pt idx="36">
                  <c:v>23.463680682026649</c:v>
                </c:pt>
                <c:pt idx="37">
                  <c:v>22.949943460198014</c:v>
                </c:pt>
                <c:pt idx="38">
                  <c:v>22.271069399051441</c:v>
                </c:pt>
                <c:pt idx="39">
                  <c:v>22.331797658926973</c:v>
                </c:pt>
                <c:pt idx="40">
                  <c:v>20.508129955067616</c:v>
                </c:pt>
                <c:pt idx="41">
                  <c:v>19.09277122161302</c:v>
                </c:pt>
                <c:pt idx="42">
                  <c:v>16.032016268992948</c:v>
                </c:pt>
                <c:pt idx="43">
                  <c:v>13.787257283384875</c:v>
                </c:pt>
                <c:pt idx="44">
                  <c:v>9.0184068482317628</c:v>
                </c:pt>
                <c:pt idx="45">
                  <c:v>7.5795475755972888</c:v>
                </c:pt>
                <c:pt idx="46">
                  <c:v>7.8469223024954147</c:v>
                </c:pt>
                <c:pt idx="47">
                  <c:v>6.6735606797933684</c:v>
                </c:pt>
                <c:pt idx="48">
                  <c:v>6.8897565778907932</c:v>
                </c:pt>
                <c:pt idx="49">
                  <c:v>7.2080768490716594</c:v>
                </c:pt>
                <c:pt idx="50">
                  <c:v>6.6322119252879617</c:v>
                </c:pt>
                <c:pt idx="51">
                  <c:v>5.6296070666607108</c:v>
                </c:pt>
                <c:pt idx="52">
                  <c:v>4.4286910147976641</c:v>
                </c:pt>
                <c:pt idx="53">
                  <c:v>-2.046100323784259</c:v>
                </c:pt>
                <c:pt idx="54">
                  <c:v>0.70755187824840959</c:v>
                </c:pt>
                <c:pt idx="55">
                  <c:v>2.9059053919182389</c:v>
                </c:pt>
              </c:numCache>
            </c:numRef>
          </c:val>
          <c:smooth val="1"/>
        </c:ser>
        <c:ser>
          <c:idx val="1"/>
          <c:order val="1"/>
          <c:tx>
            <c:strRef>
              <c:f>Sheet1!$C$1</c:f>
              <c:strCache>
                <c:ptCount val="1"/>
                <c:pt idx="0">
                  <c:v>Средства ф.л. в валюте, % к сппг</c:v>
                </c:pt>
              </c:strCache>
            </c:strRef>
          </c:tx>
          <c:spPr>
            <a:ln>
              <a:solidFill>
                <a:srgbClr val="0B5A37"/>
              </a:solidFill>
            </a:ln>
          </c:spPr>
          <c:marker>
            <c:symbol val="none"/>
          </c:marker>
          <c:cat>
            <c:numRef>
              <c:f>Sheet1!$A$2:$A$76</c:f>
              <c:numCache>
                <c:formatCode>mm\-yyyy</c:formatCode>
                <c:ptCount val="56"/>
                <c:pt idx="0">
                  <c:v>39813</c:v>
                </c:pt>
                <c:pt idx="1">
                  <c:v>40178</c:v>
                </c:pt>
                <c:pt idx="2">
                  <c:v>40451</c:v>
                </c:pt>
                <c:pt idx="3">
                  <c:v>40482</c:v>
                </c:pt>
                <c:pt idx="4">
                  <c:v>40512</c:v>
                </c:pt>
                <c:pt idx="5">
                  <c:v>40543</c:v>
                </c:pt>
                <c:pt idx="6">
                  <c:v>40574</c:v>
                </c:pt>
                <c:pt idx="7">
                  <c:v>40602</c:v>
                </c:pt>
                <c:pt idx="8">
                  <c:v>40633</c:v>
                </c:pt>
                <c:pt idx="9">
                  <c:v>40663</c:v>
                </c:pt>
                <c:pt idx="10">
                  <c:v>40694</c:v>
                </c:pt>
                <c:pt idx="11">
                  <c:v>40724</c:v>
                </c:pt>
                <c:pt idx="12">
                  <c:v>40755</c:v>
                </c:pt>
                <c:pt idx="13">
                  <c:v>40786</c:v>
                </c:pt>
                <c:pt idx="14">
                  <c:v>40816</c:v>
                </c:pt>
                <c:pt idx="15">
                  <c:v>40847</c:v>
                </c:pt>
                <c:pt idx="16">
                  <c:v>40877</c:v>
                </c:pt>
                <c:pt idx="17">
                  <c:v>40908</c:v>
                </c:pt>
                <c:pt idx="18">
                  <c:v>40939</c:v>
                </c:pt>
                <c:pt idx="19">
                  <c:v>40967</c:v>
                </c:pt>
                <c:pt idx="20">
                  <c:v>40999</c:v>
                </c:pt>
                <c:pt idx="21">
                  <c:v>41029</c:v>
                </c:pt>
                <c:pt idx="22">
                  <c:v>41060</c:v>
                </c:pt>
                <c:pt idx="23">
                  <c:v>41090</c:v>
                </c:pt>
                <c:pt idx="24">
                  <c:v>41121</c:v>
                </c:pt>
                <c:pt idx="25">
                  <c:v>41152</c:v>
                </c:pt>
                <c:pt idx="26">
                  <c:v>41182</c:v>
                </c:pt>
                <c:pt idx="27">
                  <c:v>41213</c:v>
                </c:pt>
                <c:pt idx="28">
                  <c:v>41243</c:v>
                </c:pt>
                <c:pt idx="29">
                  <c:v>41274</c:v>
                </c:pt>
                <c:pt idx="30">
                  <c:v>41305</c:v>
                </c:pt>
                <c:pt idx="31">
                  <c:v>41333</c:v>
                </c:pt>
                <c:pt idx="32">
                  <c:v>41364</c:v>
                </c:pt>
                <c:pt idx="33">
                  <c:v>41394</c:v>
                </c:pt>
                <c:pt idx="34">
                  <c:v>41425</c:v>
                </c:pt>
                <c:pt idx="35">
                  <c:v>41455</c:v>
                </c:pt>
                <c:pt idx="36">
                  <c:v>41486</c:v>
                </c:pt>
                <c:pt idx="37">
                  <c:v>41517</c:v>
                </c:pt>
                <c:pt idx="38">
                  <c:v>41547</c:v>
                </c:pt>
                <c:pt idx="39">
                  <c:v>41578</c:v>
                </c:pt>
                <c:pt idx="40">
                  <c:v>41608</c:v>
                </c:pt>
                <c:pt idx="41">
                  <c:v>41639</c:v>
                </c:pt>
                <c:pt idx="42">
                  <c:v>41670</c:v>
                </c:pt>
                <c:pt idx="43">
                  <c:v>41698</c:v>
                </c:pt>
                <c:pt idx="44">
                  <c:v>41729</c:v>
                </c:pt>
                <c:pt idx="45">
                  <c:v>41759</c:v>
                </c:pt>
                <c:pt idx="46">
                  <c:v>41790</c:v>
                </c:pt>
                <c:pt idx="47">
                  <c:v>41820</c:v>
                </c:pt>
                <c:pt idx="48">
                  <c:v>41851</c:v>
                </c:pt>
                <c:pt idx="49">
                  <c:v>41882</c:v>
                </c:pt>
                <c:pt idx="50">
                  <c:v>41912</c:v>
                </c:pt>
                <c:pt idx="51">
                  <c:v>41943</c:v>
                </c:pt>
                <c:pt idx="52">
                  <c:v>41973</c:v>
                </c:pt>
                <c:pt idx="53">
                  <c:v>42004</c:v>
                </c:pt>
                <c:pt idx="54">
                  <c:v>42035</c:v>
                </c:pt>
                <c:pt idx="55">
                  <c:v>42063</c:v>
                </c:pt>
              </c:numCache>
            </c:numRef>
          </c:cat>
          <c:val>
            <c:numRef>
              <c:f>Sheet1!$C$2:$C$76</c:f>
              <c:numCache>
                <c:formatCode>#,##0.0</c:formatCode>
                <c:ptCount val="56"/>
                <c:pt idx="0">
                  <c:v>97.319206916541503</c:v>
                </c:pt>
                <c:pt idx="1">
                  <c:v>21.795502646107082</c:v>
                </c:pt>
                <c:pt idx="2">
                  <c:v>-6.3189028975052395</c:v>
                </c:pt>
                <c:pt idx="3">
                  <c:v>-5.0925490187645721</c:v>
                </c:pt>
                <c:pt idx="4">
                  <c:v>-6.6732478233591763</c:v>
                </c:pt>
                <c:pt idx="5">
                  <c:v>-4.682158027291635</c:v>
                </c:pt>
                <c:pt idx="6">
                  <c:v>-1.7634793559009267</c:v>
                </c:pt>
                <c:pt idx="7">
                  <c:v>3.0125706174944042</c:v>
                </c:pt>
                <c:pt idx="8">
                  <c:v>5.1020352455968236</c:v>
                </c:pt>
                <c:pt idx="9">
                  <c:v>10.586259705067079</c:v>
                </c:pt>
                <c:pt idx="10">
                  <c:v>14.622448642707852</c:v>
                </c:pt>
                <c:pt idx="11">
                  <c:v>16.543749010500491</c:v>
                </c:pt>
                <c:pt idx="12">
                  <c:v>11.686663234768545</c:v>
                </c:pt>
                <c:pt idx="13">
                  <c:v>14.012216209958865</c:v>
                </c:pt>
                <c:pt idx="14">
                  <c:v>7.5493913296926536</c:v>
                </c:pt>
                <c:pt idx="15">
                  <c:v>9.2053394545277314</c:v>
                </c:pt>
                <c:pt idx="16">
                  <c:v>8.8305158504669663</c:v>
                </c:pt>
                <c:pt idx="17">
                  <c:v>7.9779514621371561</c:v>
                </c:pt>
                <c:pt idx="18">
                  <c:v>9.0020303965110884</c:v>
                </c:pt>
                <c:pt idx="19">
                  <c:v>10.057498693233896</c:v>
                </c:pt>
                <c:pt idx="20">
                  <c:v>11.819846347880087</c:v>
                </c:pt>
                <c:pt idx="21">
                  <c:v>8.4255210238992788</c:v>
                </c:pt>
                <c:pt idx="22">
                  <c:v>7.993166378996392</c:v>
                </c:pt>
                <c:pt idx="23">
                  <c:v>7.7618132000472713</c:v>
                </c:pt>
                <c:pt idx="24">
                  <c:v>10.067555613547725</c:v>
                </c:pt>
                <c:pt idx="25">
                  <c:v>12.720422775492239</c:v>
                </c:pt>
                <c:pt idx="26">
                  <c:v>18.866893081243049</c:v>
                </c:pt>
                <c:pt idx="27">
                  <c:v>15.787310638493523</c:v>
                </c:pt>
                <c:pt idx="28">
                  <c:v>19.413578558100269</c:v>
                </c:pt>
                <c:pt idx="29">
                  <c:v>21.543671866954298</c:v>
                </c:pt>
                <c:pt idx="30">
                  <c:v>19.445693601626772</c:v>
                </c:pt>
                <c:pt idx="31">
                  <c:v>14.093689521821702</c:v>
                </c:pt>
                <c:pt idx="32">
                  <c:v>13.855136737410149</c:v>
                </c:pt>
                <c:pt idx="33">
                  <c:v>16.024693802787212</c:v>
                </c:pt>
                <c:pt idx="34">
                  <c:v>18.194591958418954</c:v>
                </c:pt>
                <c:pt idx="35">
                  <c:v>17.443099452862782</c:v>
                </c:pt>
                <c:pt idx="36">
                  <c:v>18.977211970627224</c:v>
                </c:pt>
                <c:pt idx="37">
                  <c:v>16.438646234714156</c:v>
                </c:pt>
                <c:pt idx="38">
                  <c:v>16.098640488047963</c:v>
                </c:pt>
                <c:pt idx="39">
                  <c:v>17.049642770839668</c:v>
                </c:pt>
                <c:pt idx="40">
                  <c:v>13.920079897528723</c:v>
                </c:pt>
                <c:pt idx="41">
                  <c:v>10.520658877775574</c:v>
                </c:pt>
                <c:pt idx="42">
                  <c:v>11.56205173524836</c:v>
                </c:pt>
                <c:pt idx="43">
                  <c:v>14.282141004089624</c:v>
                </c:pt>
                <c:pt idx="44">
                  <c:v>11.780930904197788</c:v>
                </c:pt>
                <c:pt idx="45">
                  <c:v>8.7594756097744835</c:v>
                </c:pt>
                <c:pt idx="46">
                  <c:v>9.1592978988084752</c:v>
                </c:pt>
                <c:pt idx="47">
                  <c:v>10.396506021411426</c:v>
                </c:pt>
                <c:pt idx="48">
                  <c:v>9.1839721828416856</c:v>
                </c:pt>
                <c:pt idx="49">
                  <c:v>5.4310426427933294</c:v>
                </c:pt>
                <c:pt idx="50">
                  <c:v>-1.6726145234770655</c:v>
                </c:pt>
                <c:pt idx="51">
                  <c:v>-0.95903248874994063</c:v>
                </c:pt>
                <c:pt idx="52">
                  <c:v>-0.94017697612419227</c:v>
                </c:pt>
                <c:pt idx="53">
                  <c:v>-1.818112829010019</c:v>
                </c:pt>
                <c:pt idx="54">
                  <c:v>-8.6390652457601647</c:v>
                </c:pt>
                <c:pt idx="55">
                  <c:v>-9.9517941507544805</c:v>
                </c:pt>
              </c:numCache>
            </c:numRef>
          </c:val>
          <c:smooth val="1"/>
        </c:ser>
        <c:ser>
          <c:idx val="2"/>
          <c:order val="2"/>
          <c:tx>
            <c:strRef>
              <c:f>Sheet1!$D$1</c:f>
              <c:strCache>
                <c:ptCount val="1"/>
                <c:pt idx="0">
                  <c:v>Средства ю.л. в рублях, % к сппг</c:v>
                </c:pt>
              </c:strCache>
            </c:strRef>
          </c:tx>
          <c:spPr>
            <a:ln>
              <a:solidFill>
                <a:srgbClr val="FFC000"/>
              </a:solidFill>
            </a:ln>
          </c:spPr>
          <c:marker>
            <c:symbol val="none"/>
          </c:marker>
          <c:cat>
            <c:numRef>
              <c:f>Sheet1!$A$2:$A$76</c:f>
              <c:numCache>
                <c:formatCode>mm\-yyyy</c:formatCode>
                <c:ptCount val="56"/>
                <c:pt idx="0">
                  <c:v>39813</c:v>
                </c:pt>
                <c:pt idx="1">
                  <c:v>40178</c:v>
                </c:pt>
                <c:pt idx="2">
                  <c:v>40451</c:v>
                </c:pt>
                <c:pt idx="3">
                  <c:v>40482</c:v>
                </c:pt>
                <c:pt idx="4">
                  <c:v>40512</c:v>
                </c:pt>
                <c:pt idx="5">
                  <c:v>40543</c:v>
                </c:pt>
                <c:pt idx="6">
                  <c:v>40574</c:v>
                </c:pt>
                <c:pt idx="7">
                  <c:v>40602</c:v>
                </c:pt>
                <c:pt idx="8">
                  <c:v>40633</c:v>
                </c:pt>
                <c:pt idx="9">
                  <c:v>40663</c:v>
                </c:pt>
                <c:pt idx="10">
                  <c:v>40694</c:v>
                </c:pt>
                <c:pt idx="11">
                  <c:v>40724</c:v>
                </c:pt>
                <c:pt idx="12">
                  <c:v>40755</c:v>
                </c:pt>
                <c:pt idx="13">
                  <c:v>40786</c:v>
                </c:pt>
                <c:pt idx="14">
                  <c:v>40816</c:v>
                </c:pt>
                <c:pt idx="15">
                  <c:v>40847</c:v>
                </c:pt>
                <c:pt idx="16">
                  <c:v>40877</c:v>
                </c:pt>
                <c:pt idx="17">
                  <c:v>40908</c:v>
                </c:pt>
                <c:pt idx="18">
                  <c:v>40939</c:v>
                </c:pt>
                <c:pt idx="19">
                  <c:v>40967</c:v>
                </c:pt>
                <c:pt idx="20">
                  <c:v>40999</c:v>
                </c:pt>
                <c:pt idx="21">
                  <c:v>41029</c:v>
                </c:pt>
                <c:pt idx="22">
                  <c:v>41060</c:v>
                </c:pt>
                <c:pt idx="23">
                  <c:v>41090</c:v>
                </c:pt>
                <c:pt idx="24">
                  <c:v>41121</c:v>
                </c:pt>
                <c:pt idx="25">
                  <c:v>41152</c:v>
                </c:pt>
                <c:pt idx="26">
                  <c:v>41182</c:v>
                </c:pt>
                <c:pt idx="27">
                  <c:v>41213</c:v>
                </c:pt>
                <c:pt idx="28">
                  <c:v>41243</c:v>
                </c:pt>
                <c:pt idx="29">
                  <c:v>41274</c:v>
                </c:pt>
                <c:pt idx="30">
                  <c:v>41305</c:v>
                </c:pt>
                <c:pt idx="31">
                  <c:v>41333</c:v>
                </c:pt>
                <c:pt idx="32">
                  <c:v>41364</c:v>
                </c:pt>
                <c:pt idx="33">
                  <c:v>41394</c:v>
                </c:pt>
                <c:pt idx="34">
                  <c:v>41425</c:v>
                </c:pt>
                <c:pt idx="35">
                  <c:v>41455</c:v>
                </c:pt>
                <c:pt idx="36">
                  <c:v>41486</c:v>
                </c:pt>
                <c:pt idx="37">
                  <c:v>41517</c:v>
                </c:pt>
                <c:pt idx="38">
                  <c:v>41547</c:v>
                </c:pt>
                <c:pt idx="39">
                  <c:v>41578</c:v>
                </c:pt>
                <c:pt idx="40">
                  <c:v>41608</c:v>
                </c:pt>
                <c:pt idx="41">
                  <c:v>41639</c:v>
                </c:pt>
                <c:pt idx="42">
                  <c:v>41670</c:v>
                </c:pt>
                <c:pt idx="43">
                  <c:v>41698</c:v>
                </c:pt>
                <c:pt idx="44">
                  <c:v>41729</c:v>
                </c:pt>
                <c:pt idx="45">
                  <c:v>41759</c:v>
                </c:pt>
                <c:pt idx="46">
                  <c:v>41790</c:v>
                </c:pt>
                <c:pt idx="47">
                  <c:v>41820</c:v>
                </c:pt>
                <c:pt idx="48">
                  <c:v>41851</c:v>
                </c:pt>
                <c:pt idx="49">
                  <c:v>41882</c:v>
                </c:pt>
                <c:pt idx="50">
                  <c:v>41912</c:v>
                </c:pt>
                <c:pt idx="51">
                  <c:v>41943</c:v>
                </c:pt>
                <c:pt idx="52">
                  <c:v>41973</c:v>
                </c:pt>
                <c:pt idx="53">
                  <c:v>42004</c:v>
                </c:pt>
                <c:pt idx="54">
                  <c:v>42035</c:v>
                </c:pt>
                <c:pt idx="55">
                  <c:v>42063</c:v>
                </c:pt>
              </c:numCache>
            </c:numRef>
          </c:cat>
          <c:val>
            <c:numRef>
              <c:f>Sheet1!$D$2:$D$76</c:f>
              <c:numCache>
                <c:formatCode>#,##0.0</c:formatCode>
                <c:ptCount val="56"/>
                <c:pt idx="0">
                  <c:v>6.4614789005033089</c:v>
                </c:pt>
                <c:pt idx="1">
                  <c:v>16.331502963744128</c:v>
                </c:pt>
                <c:pt idx="2">
                  <c:v>16.701287910261726</c:v>
                </c:pt>
                <c:pt idx="3">
                  <c:v>16.774956683993068</c:v>
                </c:pt>
                <c:pt idx="4">
                  <c:v>18.588064765857922</c:v>
                </c:pt>
                <c:pt idx="5">
                  <c:v>25.360878399499853</c:v>
                </c:pt>
                <c:pt idx="6">
                  <c:v>23.220983808689468</c:v>
                </c:pt>
                <c:pt idx="7">
                  <c:v>26.629513883207622</c:v>
                </c:pt>
                <c:pt idx="8">
                  <c:v>24.167712466549801</c:v>
                </c:pt>
                <c:pt idx="9">
                  <c:v>20.793740915697654</c:v>
                </c:pt>
                <c:pt idx="10">
                  <c:v>21.924888605983469</c:v>
                </c:pt>
                <c:pt idx="11">
                  <c:v>26.910649964271684</c:v>
                </c:pt>
                <c:pt idx="12">
                  <c:v>28.669349190026935</c:v>
                </c:pt>
                <c:pt idx="13">
                  <c:v>30.314174051221841</c:v>
                </c:pt>
                <c:pt idx="14">
                  <c:v>42.350046279814876</c:v>
                </c:pt>
                <c:pt idx="15">
                  <c:v>38.963662562595403</c:v>
                </c:pt>
                <c:pt idx="16">
                  <c:v>40.672940163342389</c:v>
                </c:pt>
                <c:pt idx="17">
                  <c:v>33.581336732252481</c:v>
                </c:pt>
                <c:pt idx="18">
                  <c:v>34.306641325750377</c:v>
                </c:pt>
                <c:pt idx="19">
                  <c:v>28.956666928536407</c:v>
                </c:pt>
                <c:pt idx="20">
                  <c:v>24.894059464927338</c:v>
                </c:pt>
                <c:pt idx="21">
                  <c:v>24.486082987546666</c:v>
                </c:pt>
                <c:pt idx="22">
                  <c:v>24.362305728042074</c:v>
                </c:pt>
                <c:pt idx="23">
                  <c:v>16.60863066442792</c:v>
                </c:pt>
                <c:pt idx="24">
                  <c:v>17.602453229975708</c:v>
                </c:pt>
                <c:pt idx="25">
                  <c:v>13.425738967504159</c:v>
                </c:pt>
                <c:pt idx="26">
                  <c:v>5.6006222958122152</c:v>
                </c:pt>
                <c:pt idx="27">
                  <c:v>9.7421763832622617</c:v>
                </c:pt>
                <c:pt idx="28">
                  <c:v>5.1775054011748978</c:v>
                </c:pt>
                <c:pt idx="29">
                  <c:v>6.6691649531780826</c:v>
                </c:pt>
                <c:pt idx="30">
                  <c:v>8.1377220836535145</c:v>
                </c:pt>
                <c:pt idx="31">
                  <c:v>11.342889220544407</c:v>
                </c:pt>
                <c:pt idx="32">
                  <c:v>11.695447051655179</c:v>
                </c:pt>
                <c:pt idx="33">
                  <c:v>13.858582543021214</c:v>
                </c:pt>
                <c:pt idx="34">
                  <c:v>14.459579924449599</c:v>
                </c:pt>
                <c:pt idx="35">
                  <c:v>15.974729686558021</c:v>
                </c:pt>
                <c:pt idx="36">
                  <c:v>20.219399799677149</c:v>
                </c:pt>
                <c:pt idx="37">
                  <c:v>18.966283546501273</c:v>
                </c:pt>
                <c:pt idx="38">
                  <c:v>17.607678754120698</c:v>
                </c:pt>
                <c:pt idx="39">
                  <c:v>15.458161218152185</c:v>
                </c:pt>
                <c:pt idx="40">
                  <c:v>16.76345519509897</c:v>
                </c:pt>
                <c:pt idx="41">
                  <c:v>9.1180723355423083</c:v>
                </c:pt>
                <c:pt idx="42">
                  <c:v>13.043260688708386</c:v>
                </c:pt>
                <c:pt idx="43">
                  <c:v>15.185287774374359</c:v>
                </c:pt>
                <c:pt idx="44">
                  <c:v>12.976652247217089</c:v>
                </c:pt>
                <c:pt idx="45">
                  <c:v>12.703155880721866</c:v>
                </c:pt>
                <c:pt idx="46">
                  <c:v>12.026434194238405</c:v>
                </c:pt>
                <c:pt idx="47">
                  <c:v>11.353406425525023</c:v>
                </c:pt>
                <c:pt idx="48">
                  <c:v>6.6515278731382352</c:v>
                </c:pt>
                <c:pt idx="49">
                  <c:v>6.7329495034689444</c:v>
                </c:pt>
                <c:pt idx="50">
                  <c:v>5.9148602226459559</c:v>
                </c:pt>
                <c:pt idx="51">
                  <c:v>6.4676796301960735</c:v>
                </c:pt>
                <c:pt idx="52">
                  <c:v>8.0474528435076564</c:v>
                </c:pt>
                <c:pt idx="53">
                  <c:v>10.8571530754555</c:v>
                </c:pt>
                <c:pt idx="54">
                  <c:v>15.947798494290339</c:v>
                </c:pt>
              </c:numCache>
            </c:numRef>
          </c:val>
          <c:smooth val="1"/>
        </c:ser>
        <c:ser>
          <c:idx val="3"/>
          <c:order val="3"/>
          <c:tx>
            <c:strRef>
              <c:f>Sheet1!$E$1</c:f>
              <c:strCache>
                <c:ptCount val="1"/>
                <c:pt idx="0">
                  <c:v>Средства ю.л. в валюте, % к сппг</c:v>
                </c:pt>
              </c:strCache>
            </c:strRef>
          </c:tx>
          <c:spPr>
            <a:ln>
              <a:solidFill>
                <a:srgbClr val="420088">
                  <a:lumMod val="60000"/>
                  <a:lumOff val="40000"/>
                </a:srgbClr>
              </a:solidFill>
            </a:ln>
          </c:spPr>
          <c:marker>
            <c:symbol val="none"/>
          </c:marker>
          <c:cat>
            <c:numRef>
              <c:f>Sheet1!$A$2:$A$76</c:f>
              <c:numCache>
                <c:formatCode>mm\-yyyy</c:formatCode>
                <c:ptCount val="56"/>
                <c:pt idx="0">
                  <c:v>39813</c:v>
                </c:pt>
                <c:pt idx="1">
                  <c:v>40178</c:v>
                </c:pt>
                <c:pt idx="2">
                  <c:v>40451</c:v>
                </c:pt>
                <c:pt idx="3">
                  <c:v>40482</c:v>
                </c:pt>
                <c:pt idx="4">
                  <c:v>40512</c:v>
                </c:pt>
                <c:pt idx="5">
                  <c:v>40543</c:v>
                </c:pt>
                <c:pt idx="6">
                  <c:v>40574</c:v>
                </c:pt>
                <c:pt idx="7">
                  <c:v>40602</c:v>
                </c:pt>
                <c:pt idx="8">
                  <c:v>40633</c:v>
                </c:pt>
                <c:pt idx="9">
                  <c:v>40663</c:v>
                </c:pt>
                <c:pt idx="10">
                  <c:v>40694</c:v>
                </c:pt>
                <c:pt idx="11">
                  <c:v>40724</c:v>
                </c:pt>
                <c:pt idx="12">
                  <c:v>40755</c:v>
                </c:pt>
                <c:pt idx="13">
                  <c:v>40786</c:v>
                </c:pt>
                <c:pt idx="14">
                  <c:v>40816</c:v>
                </c:pt>
                <c:pt idx="15">
                  <c:v>40847</c:v>
                </c:pt>
                <c:pt idx="16">
                  <c:v>40877</c:v>
                </c:pt>
                <c:pt idx="17">
                  <c:v>40908</c:v>
                </c:pt>
                <c:pt idx="18">
                  <c:v>40939</c:v>
                </c:pt>
                <c:pt idx="19">
                  <c:v>40967</c:v>
                </c:pt>
                <c:pt idx="20">
                  <c:v>40999</c:v>
                </c:pt>
                <c:pt idx="21">
                  <c:v>41029</c:v>
                </c:pt>
                <c:pt idx="22">
                  <c:v>41060</c:v>
                </c:pt>
                <c:pt idx="23">
                  <c:v>41090</c:v>
                </c:pt>
                <c:pt idx="24">
                  <c:v>41121</c:v>
                </c:pt>
                <c:pt idx="25">
                  <c:v>41152</c:v>
                </c:pt>
                <c:pt idx="26">
                  <c:v>41182</c:v>
                </c:pt>
                <c:pt idx="27">
                  <c:v>41213</c:v>
                </c:pt>
                <c:pt idx="28">
                  <c:v>41243</c:v>
                </c:pt>
                <c:pt idx="29">
                  <c:v>41274</c:v>
                </c:pt>
                <c:pt idx="30">
                  <c:v>41305</c:v>
                </c:pt>
                <c:pt idx="31">
                  <c:v>41333</c:v>
                </c:pt>
                <c:pt idx="32">
                  <c:v>41364</c:v>
                </c:pt>
                <c:pt idx="33">
                  <c:v>41394</c:v>
                </c:pt>
                <c:pt idx="34">
                  <c:v>41425</c:v>
                </c:pt>
                <c:pt idx="35">
                  <c:v>41455</c:v>
                </c:pt>
                <c:pt idx="36">
                  <c:v>41486</c:v>
                </c:pt>
                <c:pt idx="37">
                  <c:v>41517</c:v>
                </c:pt>
                <c:pt idx="38">
                  <c:v>41547</c:v>
                </c:pt>
                <c:pt idx="39">
                  <c:v>41578</c:v>
                </c:pt>
                <c:pt idx="40">
                  <c:v>41608</c:v>
                </c:pt>
                <c:pt idx="41">
                  <c:v>41639</c:v>
                </c:pt>
                <c:pt idx="42">
                  <c:v>41670</c:v>
                </c:pt>
                <c:pt idx="43">
                  <c:v>41698</c:v>
                </c:pt>
                <c:pt idx="44">
                  <c:v>41729</c:v>
                </c:pt>
                <c:pt idx="45">
                  <c:v>41759</c:v>
                </c:pt>
                <c:pt idx="46">
                  <c:v>41790</c:v>
                </c:pt>
                <c:pt idx="47">
                  <c:v>41820</c:v>
                </c:pt>
                <c:pt idx="48">
                  <c:v>41851</c:v>
                </c:pt>
                <c:pt idx="49">
                  <c:v>41882</c:v>
                </c:pt>
                <c:pt idx="50">
                  <c:v>41912</c:v>
                </c:pt>
                <c:pt idx="51">
                  <c:v>41943</c:v>
                </c:pt>
                <c:pt idx="52">
                  <c:v>41973</c:v>
                </c:pt>
                <c:pt idx="53">
                  <c:v>42004</c:v>
                </c:pt>
                <c:pt idx="54">
                  <c:v>42035</c:v>
                </c:pt>
                <c:pt idx="55">
                  <c:v>42063</c:v>
                </c:pt>
              </c:numCache>
            </c:numRef>
          </c:cat>
          <c:val>
            <c:numRef>
              <c:f>Sheet1!$E$2:$E$76</c:f>
              <c:numCache>
                <c:formatCode>#,##0.0</c:formatCode>
                <c:ptCount val="56"/>
                <c:pt idx="0">
                  <c:v>44.953843643726515</c:v>
                </c:pt>
                <c:pt idx="1">
                  <c:v>-6.2822855497232126</c:v>
                </c:pt>
                <c:pt idx="2">
                  <c:v>-1.8778109907683529</c:v>
                </c:pt>
                <c:pt idx="3">
                  <c:v>-4.9286468650378623</c:v>
                </c:pt>
                <c:pt idx="4">
                  <c:v>-2.9398761276255243</c:v>
                </c:pt>
                <c:pt idx="5">
                  <c:v>8.786925033457436</c:v>
                </c:pt>
                <c:pt idx="6">
                  <c:v>9.0806499875263285</c:v>
                </c:pt>
                <c:pt idx="7">
                  <c:v>13.741633970617741</c:v>
                </c:pt>
                <c:pt idx="8">
                  <c:v>14.705886578011103</c:v>
                </c:pt>
                <c:pt idx="9">
                  <c:v>16.328857921635404</c:v>
                </c:pt>
                <c:pt idx="10">
                  <c:v>23.550913859972653</c:v>
                </c:pt>
                <c:pt idx="11">
                  <c:v>22.581920759598731</c:v>
                </c:pt>
                <c:pt idx="12">
                  <c:v>16.39120982232896</c:v>
                </c:pt>
                <c:pt idx="13">
                  <c:v>24.203109882079005</c:v>
                </c:pt>
                <c:pt idx="14">
                  <c:v>15.127811115492193</c:v>
                </c:pt>
                <c:pt idx="15">
                  <c:v>27.556448403538809</c:v>
                </c:pt>
                <c:pt idx="16">
                  <c:v>21.420393409041978</c:v>
                </c:pt>
                <c:pt idx="17">
                  <c:v>9.2527946131930179</c:v>
                </c:pt>
                <c:pt idx="18">
                  <c:v>13.834430005729587</c:v>
                </c:pt>
                <c:pt idx="19">
                  <c:v>11.144945118227497</c:v>
                </c:pt>
                <c:pt idx="20">
                  <c:v>11.174541679612886</c:v>
                </c:pt>
                <c:pt idx="21">
                  <c:v>16.689038927265585</c:v>
                </c:pt>
                <c:pt idx="22">
                  <c:v>10.907655657315331</c:v>
                </c:pt>
                <c:pt idx="23">
                  <c:v>13.834611918127067</c:v>
                </c:pt>
                <c:pt idx="24">
                  <c:v>20.217306050464941</c:v>
                </c:pt>
                <c:pt idx="25">
                  <c:v>19.541695007775502</c:v>
                </c:pt>
                <c:pt idx="26">
                  <c:v>25.022239881274061</c:v>
                </c:pt>
                <c:pt idx="27">
                  <c:v>24.947688772625071</c:v>
                </c:pt>
                <c:pt idx="28">
                  <c:v>23.813593528274282</c:v>
                </c:pt>
                <c:pt idx="29">
                  <c:v>28.807922931673033</c:v>
                </c:pt>
                <c:pt idx="30">
                  <c:v>20.374050595898098</c:v>
                </c:pt>
                <c:pt idx="31">
                  <c:v>23.966425471799326</c:v>
                </c:pt>
                <c:pt idx="32">
                  <c:v>27.524290039492811</c:v>
                </c:pt>
                <c:pt idx="33">
                  <c:v>25.034751480687859</c:v>
                </c:pt>
                <c:pt idx="34">
                  <c:v>26.029211192432527</c:v>
                </c:pt>
                <c:pt idx="35">
                  <c:v>22.007734364996097</c:v>
                </c:pt>
                <c:pt idx="36">
                  <c:v>18.15865298261734</c:v>
                </c:pt>
                <c:pt idx="37">
                  <c:v>15.878325082940677</c:v>
                </c:pt>
                <c:pt idx="38">
                  <c:v>12.424940470321829</c:v>
                </c:pt>
                <c:pt idx="39">
                  <c:v>7.5679500316687438</c:v>
                </c:pt>
                <c:pt idx="40">
                  <c:v>9.8635348495141386</c:v>
                </c:pt>
                <c:pt idx="41">
                  <c:v>12.121079749212967</c:v>
                </c:pt>
                <c:pt idx="42">
                  <c:v>17.205922675144777</c:v>
                </c:pt>
                <c:pt idx="43">
                  <c:v>14.129063544227648</c:v>
                </c:pt>
                <c:pt idx="44">
                  <c:v>15.888596902265135</c:v>
                </c:pt>
                <c:pt idx="45">
                  <c:v>11.859949300732481</c:v>
                </c:pt>
                <c:pt idx="46">
                  <c:v>14.686266281508551</c:v>
                </c:pt>
                <c:pt idx="47">
                  <c:v>16.706552996120962</c:v>
                </c:pt>
                <c:pt idx="48">
                  <c:v>8.8636585233949887</c:v>
                </c:pt>
                <c:pt idx="49">
                  <c:v>8.9884948463300844</c:v>
                </c:pt>
                <c:pt idx="50">
                  <c:v>7.3588456728873979</c:v>
                </c:pt>
                <c:pt idx="51">
                  <c:v>11.060248028836938</c:v>
                </c:pt>
                <c:pt idx="52">
                  <c:v>8.9169426732332653</c:v>
                </c:pt>
                <c:pt idx="53">
                  <c:v>0.62514321807536533</c:v>
                </c:pt>
                <c:pt idx="54">
                  <c:v>3.6123230044072159</c:v>
                </c:pt>
              </c:numCache>
            </c:numRef>
          </c:val>
          <c:smooth val="1"/>
        </c:ser>
        <c:dLbls>
          <c:showLegendKey val="0"/>
          <c:showVal val="0"/>
          <c:showCatName val="0"/>
          <c:showSerName val="0"/>
          <c:showPercent val="0"/>
          <c:showBubbleSize val="0"/>
        </c:dLbls>
        <c:marker val="1"/>
        <c:smooth val="0"/>
        <c:axId val="286849664"/>
        <c:axId val="287011200"/>
      </c:lineChart>
      <c:dateAx>
        <c:axId val="286849664"/>
        <c:scaling>
          <c:orientation val="minMax"/>
        </c:scaling>
        <c:delete val="0"/>
        <c:axPos val="b"/>
        <c:numFmt formatCode="yyyy" sourceLinked="0"/>
        <c:majorTickMark val="out"/>
        <c:minorTickMark val="none"/>
        <c:tickLblPos val="low"/>
        <c:crossAx val="287011200"/>
        <c:crosses val="autoZero"/>
        <c:auto val="1"/>
        <c:lblOffset val="100"/>
        <c:baseTimeUnit val="months"/>
        <c:majorUnit val="1"/>
        <c:majorTimeUnit val="years"/>
      </c:dateAx>
      <c:valAx>
        <c:axId val="287011200"/>
        <c:scaling>
          <c:orientation val="minMax"/>
        </c:scaling>
        <c:delete val="0"/>
        <c:axPos val="l"/>
        <c:majorGridlines/>
        <c:numFmt formatCode="0" sourceLinked="0"/>
        <c:majorTickMark val="out"/>
        <c:minorTickMark val="none"/>
        <c:tickLblPos val="nextTo"/>
        <c:spPr>
          <a:ln>
            <a:noFill/>
          </a:ln>
        </c:spPr>
        <c:crossAx val="286849664"/>
        <c:crosses val="autoZero"/>
        <c:crossBetween val="between"/>
      </c:valAx>
    </c:plotArea>
    <c:legend>
      <c:legendPos val="r"/>
      <c:layout>
        <c:manualLayout>
          <c:xMode val="edge"/>
          <c:yMode val="edge"/>
          <c:x val="0.21621533749622621"/>
          <c:y val="0.10893136527370391"/>
          <c:w val="0.72373846176964385"/>
          <c:h val="0.31174400628245097"/>
        </c:manualLayout>
      </c:layout>
      <c:overlay val="1"/>
      <c:spPr>
        <a:solidFill>
          <a:schemeClr val="bg1"/>
        </a:solidFill>
      </c:spPr>
    </c:legend>
    <c:plotVisOnly val="1"/>
    <c:dispBlanksAs val="gap"/>
    <c:showDLblsOverMax val="0"/>
  </c:chart>
  <c:txPr>
    <a:bodyPr/>
    <a:lstStyle/>
    <a:p>
      <a:pPr>
        <a:defRPr sz="800"/>
      </a:pPr>
      <a:endParaRPr lang="ru-RU"/>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t>Валютный курс</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2"/>
          <c:order val="2"/>
          <c:tx>
            <c:strRef>
              <c:f>Sheet1!$D$1</c:f>
              <c:strCache>
                <c:ptCount val="1"/>
                <c:pt idx="0">
                  <c:v>(M2 + ЦБ) / Резервы, руб.</c:v>
                </c:pt>
              </c:strCache>
            </c:strRef>
          </c:tx>
          <c:spPr>
            <a:solidFill>
              <a:srgbClr val="0B5A37"/>
            </a:solidFill>
          </c:spPr>
          <c:invertIfNegative val="0"/>
          <c:cat>
            <c:numRef>
              <c:f>Sheet1!$A$2:$A$268</c:f>
              <c:numCache>
                <c:formatCode>mm\-yyyy</c:formatCode>
                <c:ptCount val="218"/>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39506</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40967</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numCache>
            </c:numRef>
          </c:cat>
          <c:val>
            <c:numRef>
              <c:f>Sheet1!$D$2:$D$268</c:f>
              <c:numCache>
                <c:formatCode>#,##0.0</c:formatCode>
                <c:ptCount val="218"/>
                <c:pt idx="0">
                  <c:v>20.717501607946829</c:v>
                </c:pt>
                <c:pt idx="1">
                  <c:v>19.693582325092056</c:v>
                </c:pt>
                <c:pt idx="2">
                  <c:v>18.538951197332526</c:v>
                </c:pt>
                <c:pt idx="3">
                  <c:v>17.476902771667401</c:v>
                </c:pt>
                <c:pt idx="4">
                  <c:v>16.406874500399681</c:v>
                </c:pt>
                <c:pt idx="5">
                  <c:v>14.338669599576358</c:v>
                </c:pt>
                <c:pt idx="6">
                  <c:v>14.842983316977429</c:v>
                </c:pt>
                <c:pt idx="7">
                  <c:v>15.242474916387959</c:v>
                </c:pt>
                <c:pt idx="8">
                  <c:v>15.7108850898074</c:v>
                </c:pt>
                <c:pt idx="9">
                  <c:v>16.09355908535521</c:v>
                </c:pt>
                <c:pt idx="10">
                  <c:v>21.261154074955385</c:v>
                </c:pt>
                <c:pt idx="11">
                  <c:v>21.035762483130906</c:v>
                </c:pt>
                <c:pt idx="12">
                  <c:v>23.733333333333331</c:v>
                </c:pt>
                <c:pt idx="13">
                  <c:v>24.40468271916988</c:v>
                </c:pt>
                <c:pt idx="14">
                  <c:v>21.632362536330739</c:v>
                </c:pt>
                <c:pt idx="15">
                  <c:v>23.356108568921208</c:v>
                </c:pt>
                <c:pt idx="16">
                  <c:v>25.685376358788538</c:v>
                </c:pt>
                <c:pt idx="17">
                  <c:v>23.161605541468241</c:v>
                </c:pt>
                <c:pt idx="18">
                  <c:v>19.859851159758815</c:v>
                </c:pt>
                <c:pt idx="19">
                  <c:v>28.132273858255079</c:v>
                </c:pt>
                <c:pt idx="20">
                  <c:v>29.43583287434102</c:v>
                </c:pt>
                <c:pt idx="21">
                  <c:v>28.507220748600059</c:v>
                </c:pt>
                <c:pt idx="22">
                  <c:v>32.644230769230766</c:v>
                </c:pt>
                <c:pt idx="23">
                  <c:v>37.118547001554447</c:v>
                </c:pt>
                <c:pt idx="24">
                  <c:v>38.774632131486101</c:v>
                </c:pt>
                <c:pt idx="25">
                  <c:v>41.208358835358929</c:v>
                </c:pt>
                <c:pt idx="26">
                  <c:v>44.79331165815141</c:v>
                </c:pt>
                <c:pt idx="27">
                  <c:v>46.454154727793693</c:v>
                </c:pt>
                <c:pt idx="28">
                  <c:v>46.385188908435964</c:v>
                </c:pt>
                <c:pt idx="29">
                  <c:v>47.852205398288348</c:v>
                </c:pt>
                <c:pt idx="30">
                  <c:v>49.995805720996565</c:v>
                </c:pt>
                <c:pt idx="31">
                  <c:v>53.931083607871074</c:v>
                </c:pt>
                <c:pt idx="32">
                  <c:v>54.575454869782376</c:v>
                </c:pt>
                <c:pt idx="33">
                  <c:v>54.407760381211702</c:v>
                </c:pt>
                <c:pt idx="34">
                  <c:v>57.675591098748264</c:v>
                </c:pt>
                <c:pt idx="35">
                  <c:v>57.369942196531795</c:v>
                </c:pt>
                <c:pt idx="36">
                  <c:v>54.803830707445165</c:v>
                </c:pt>
                <c:pt idx="37">
                  <c:v>54.331112250128136</c:v>
                </c:pt>
                <c:pt idx="38">
                  <c:v>49.472057687355139</c:v>
                </c:pt>
                <c:pt idx="39">
                  <c:v>46.954537475864484</c:v>
                </c:pt>
                <c:pt idx="40">
                  <c:v>43.438937148696986</c:v>
                </c:pt>
                <c:pt idx="41">
                  <c:v>43.141550771575538</c:v>
                </c:pt>
                <c:pt idx="42">
                  <c:v>40.790490086687839</c:v>
                </c:pt>
                <c:pt idx="43">
                  <c:v>41.195061312207656</c:v>
                </c:pt>
                <c:pt idx="44">
                  <c:v>40.340704602711234</c:v>
                </c:pt>
                <c:pt idx="45">
                  <c:v>39.273570324574962</c:v>
                </c:pt>
                <c:pt idx="46">
                  <c:v>38.117613040806731</c:v>
                </c:pt>
                <c:pt idx="47">
                  <c:v>41.133991133991131</c:v>
                </c:pt>
                <c:pt idx="48">
                  <c:v>36.780484513125039</c:v>
                </c:pt>
                <c:pt idx="49">
                  <c:v>39.460222261421769</c:v>
                </c:pt>
                <c:pt idx="50">
                  <c:v>39.035309165572727</c:v>
                </c:pt>
                <c:pt idx="51">
                  <c:v>38.56240126382307</c:v>
                </c:pt>
                <c:pt idx="52">
                  <c:v>37.037257824143069</c:v>
                </c:pt>
                <c:pt idx="53">
                  <c:v>37.12378398425242</c:v>
                </c:pt>
                <c:pt idx="54">
                  <c:v>36.639088269135939</c:v>
                </c:pt>
                <c:pt idx="55">
                  <c:v>36.660176566292371</c:v>
                </c:pt>
                <c:pt idx="56">
                  <c:v>37.452907237136756</c:v>
                </c:pt>
                <c:pt idx="57">
                  <c:v>38.150623651386766</c:v>
                </c:pt>
                <c:pt idx="58">
                  <c:v>38.838232139025962</c:v>
                </c:pt>
                <c:pt idx="59">
                  <c:v>43.946261809841083</c:v>
                </c:pt>
                <c:pt idx="60">
                  <c:v>41.507361019556143</c:v>
                </c:pt>
                <c:pt idx="61">
                  <c:v>41.584373304395008</c:v>
                </c:pt>
                <c:pt idx="62">
                  <c:v>42.206730124681592</c:v>
                </c:pt>
                <c:pt idx="63">
                  <c:v>41.647299195505042</c:v>
                </c:pt>
                <c:pt idx="64">
                  <c:v>40.263338622208543</c:v>
                </c:pt>
                <c:pt idx="65">
                  <c:v>40.480506666054751</c:v>
                </c:pt>
                <c:pt idx="66">
                  <c:v>41.349840624566916</c:v>
                </c:pt>
                <c:pt idx="67">
                  <c:v>41.155503417781489</c:v>
                </c:pt>
                <c:pt idx="68">
                  <c:v>40.71549135228743</c:v>
                </c:pt>
                <c:pt idx="69">
                  <c:v>40.626937798019966</c:v>
                </c:pt>
                <c:pt idx="70">
                  <c:v>40.325692355564776</c:v>
                </c:pt>
                <c:pt idx="71">
                  <c:v>44.577657815998158</c:v>
                </c:pt>
                <c:pt idx="72">
                  <c:v>41.265170272354588</c:v>
                </c:pt>
                <c:pt idx="73">
                  <c:v>39.840937788582949</c:v>
                </c:pt>
                <c:pt idx="74">
                  <c:v>39.953174245835214</c:v>
                </c:pt>
                <c:pt idx="75">
                  <c:v>38.867445318896515</c:v>
                </c:pt>
                <c:pt idx="76">
                  <c:v>37.717702906815447</c:v>
                </c:pt>
                <c:pt idx="77">
                  <c:v>40.653422318795592</c:v>
                </c:pt>
                <c:pt idx="78">
                  <c:v>40.933068545008851</c:v>
                </c:pt>
                <c:pt idx="79">
                  <c:v>42.951619071902094</c:v>
                </c:pt>
                <c:pt idx="80">
                  <c:v>44.206015497881523</c:v>
                </c:pt>
                <c:pt idx="81">
                  <c:v>42.408514046328243</c:v>
                </c:pt>
                <c:pt idx="82">
                  <c:v>41.59075239478355</c:v>
                </c:pt>
                <c:pt idx="83">
                  <c:v>41.659518053497621</c:v>
                </c:pt>
                <c:pt idx="84">
                  <c:v>38.139064174306469</c:v>
                </c:pt>
                <c:pt idx="85">
                  <c:v>38.502977362774857</c:v>
                </c:pt>
                <c:pt idx="86">
                  <c:v>40.884673493369142</c:v>
                </c:pt>
                <c:pt idx="87">
                  <c:v>42.027968644149809</c:v>
                </c:pt>
                <c:pt idx="88">
                  <c:v>41.056160351352617</c:v>
                </c:pt>
                <c:pt idx="89">
                  <c:v>41.607916033822228</c:v>
                </c:pt>
                <c:pt idx="90">
                  <c:v>40.929917616521841</c:v>
                </c:pt>
                <c:pt idx="91">
                  <c:v>41.146761065139458</c:v>
                </c:pt>
                <c:pt idx="92">
                  <c:v>39.097831345575401</c:v>
                </c:pt>
                <c:pt idx="93">
                  <c:v>35.288527827982641</c:v>
                </c:pt>
                <c:pt idx="94">
                  <c:v>33.452833080709162</c:v>
                </c:pt>
                <c:pt idx="95">
                  <c:v>34.959571546719552</c:v>
                </c:pt>
                <c:pt idx="96">
                  <c:v>33.458739904103993</c:v>
                </c:pt>
                <c:pt idx="97">
                  <c:v>32.057426967715969</c:v>
                </c:pt>
                <c:pt idx="98">
                  <c:v>32.484113523704153</c:v>
                </c:pt>
                <c:pt idx="99">
                  <c:v>31.732002356937368</c:v>
                </c:pt>
                <c:pt idx="100">
                  <c:v>31.743349619978279</c:v>
                </c:pt>
                <c:pt idx="101">
                  <c:v>32.428188787291027</c:v>
                </c:pt>
                <c:pt idx="102">
                  <c:v>34.394706272817793</c:v>
                </c:pt>
                <c:pt idx="103">
                  <c:v>34.177384243492661</c:v>
                </c:pt>
                <c:pt idx="104">
                  <c:v>33.059037352719976</c:v>
                </c:pt>
                <c:pt idx="105">
                  <c:v>32.105642809948414</c:v>
                </c:pt>
                <c:pt idx="106">
                  <c:v>32.16881636143377</c:v>
                </c:pt>
                <c:pt idx="107">
                  <c:v>33.099758560140472</c:v>
                </c:pt>
                <c:pt idx="108">
                  <c:v>30.894503080376335</c:v>
                </c:pt>
                <c:pt idx="109">
                  <c:v>30.111110544018043</c:v>
                </c:pt>
                <c:pt idx="110">
                  <c:v>29.862396238603857</c:v>
                </c:pt>
                <c:pt idx="111">
                  <c:v>27.972775414839251</c:v>
                </c:pt>
                <c:pt idx="112">
                  <c:v>26.939917442579738</c:v>
                </c:pt>
                <c:pt idx="113">
                  <c:v>28.165596401674641</c:v>
                </c:pt>
                <c:pt idx="114">
                  <c:v>27.096827613201405</c:v>
                </c:pt>
                <c:pt idx="115">
                  <c:v>28.543611609238745</c:v>
                </c:pt>
                <c:pt idx="116">
                  <c:v>29.027750124907495</c:v>
                </c:pt>
                <c:pt idx="117">
                  <c:v>28.411663480625073</c:v>
                </c:pt>
                <c:pt idx="118">
                  <c:v>27.589070100539022</c:v>
                </c:pt>
                <c:pt idx="119">
                  <c:v>29.534918941698603</c:v>
                </c:pt>
                <c:pt idx="120">
                  <c:v>28.546560223241606</c:v>
                </c:pt>
                <c:pt idx="121">
                  <c:v>28.211258560282829</c:v>
                </c:pt>
                <c:pt idx="122">
                  <c:v>27.688516365138863</c:v>
                </c:pt>
                <c:pt idx="123">
                  <c:v>26.994963656509992</c:v>
                </c:pt>
                <c:pt idx="124">
                  <c:v>26.470274573606112</c:v>
                </c:pt>
                <c:pt idx="125">
                  <c:v>26.678986792824759</c:v>
                </c:pt>
                <c:pt idx="126">
                  <c:v>26.163535311545605</c:v>
                </c:pt>
                <c:pt idx="127">
                  <c:v>26.748629939428898</c:v>
                </c:pt>
                <c:pt idx="128">
                  <c:v>26.94497599781841</c:v>
                </c:pt>
                <c:pt idx="129">
                  <c:v>25.465756520143817</c:v>
                </c:pt>
                <c:pt idx="130">
                  <c:v>25.362006178699019</c:v>
                </c:pt>
                <c:pt idx="131">
                  <c:v>26.950760503130994</c:v>
                </c:pt>
                <c:pt idx="132">
                  <c:v>25.704651222029291</c:v>
                </c:pt>
                <c:pt idx="133">
                  <c:v>25.985148832566896</c:v>
                </c:pt>
                <c:pt idx="134">
                  <c:v>25.597505700529087</c:v>
                </c:pt>
                <c:pt idx="135">
                  <c:v>24.486907092177269</c:v>
                </c:pt>
                <c:pt idx="136">
                  <c:v>24.472576184676807</c:v>
                </c:pt>
                <c:pt idx="137">
                  <c:v>24.415279698611165</c:v>
                </c:pt>
                <c:pt idx="138">
                  <c:v>23.312535240023735</c:v>
                </c:pt>
                <c:pt idx="139">
                  <c:v>24.657599472357148</c:v>
                </c:pt>
                <c:pt idx="140">
                  <c:v>25.644297625953421</c:v>
                </c:pt>
                <c:pt idx="141">
                  <c:v>29.614919926123118</c:v>
                </c:pt>
                <c:pt idx="142">
                  <c:v>32.832243286595137</c:v>
                </c:pt>
                <c:pt idx="143">
                  <c:v>38.346406124129388</c:v>
                </c:pt>
                <c:pt idx="144">
                  <c:v>38.989002284875369</c:v>
                </c:pt>
                <c:pt idx="145">
                  <c:v>38.826099117394364</c:v>
                </c:pt>
                <c:pt idx="146">
                  <c:v>38.756675626875939</c:v>
                </c:pt>
                <c:pt idx="147">
                  <c:v>38.20214834231399</c:v>
                </c:pt>
                <c:pt idx="148">
                  <c:v>36.127095046638786</c:v>
                </c:pt>
                <c:pt idx="149">
                  <c:v>35.522168036323791</c:v>
                </c:pt>
                <c:pt idx="150">
                  <c:v>36.213666192262906</c:v>
                </c:pt>
                <c:pt idx="151">
                  <c:v>35.961689846805974</c:v>
                </c:pt>
                <c:pt idx="152">
                  <c:v>35.539984381803933</c:v>
                </c:pt>
                <c:pt idx="153">
                  <c:v>33.796191200064449</c:v>
                </c:pt>
                <c:pt idx="154">
                  <c:v>33.399410281210976</c:v>
                </c:pt>
                <c:pt idx="155">
                  <c:v>37.980961142337009</c:v>
                </c:pt>
                <c:pt idx="156">
                  <c:v>36.739666002700183</c:v>
                </c:pt>
                <c:pt idx="157">
                  <c:v>37.006612690744667</c:v>
                </c:pt>
                <c:pt idx="158">
                  <c:v>36.485909697793232</c:v>
                </c:pt>
                <c:pt idx="159">
                  <c:v>36.308026818801785</c:v>
                </c:pt>
                <c:pt idx="160">
                  <c:v>37.038177605086382</c:v>
                </c:pt>
                <c:pt idx="161">
                  <c:v>37.751854579673505</c:v>
                </c:pt>
                <c:pt idx="162">
                  <c:v>36.734779155366951</c:v>
                </c:pt>
                <c:pt idx="163">
                  <c:v>37.416509715159179</c:v>
                </c:pt>
                <c:pt idx="164">
                  <c:v>36.857123711739874</c:v>
                </c:pt>
                <c:pt idx="165">
                  <c:v>36.569993286821891</c:v>
                </c:pt>
                <c:pt idx="166">
                  <c:v>38.561876320479939</c:v>
                </c:pt>
                <c:pt idx="167">
                  <c:v>42.424983480711511</c:v>
                </c:pt>
                <c:pt idx="168">
                  <c:v>40.544324935248412</c:v>
                </c:pt>
                <c:pt idx="169">
                  <c:v>40.201156742636719</c:v>
                </c:pt>
                <c:pt idx="170">
                  <c:v>40.065524581061176</c:v>
                </c:pt>
                <c:pt idx="171">
                  <c:v>38.875484311480101</c:v>
                </c:pt>
                <c:pt idx="172">
                  <c:v>39.355031528021918</c:v>
                </c:pt>
                <c:pt idx="173">
                  <c:v>40.145775338543103</c:v>
                </c:pt>
                <c:pt idx="174">
                  <c:v>39.635610728500396</c:v>
                </c:pt>
                <c:pt idx="175">
                  <c:v>39.252068772797664</c:v>
                </c:pt>
                <c:pt idx="176">
                  <c:v>42.573824880816034</c:v>
                </c:pt>
                <c:pt idx="177">
                  <c:v>42.529910190521683</c:v>
                </c:pt>
                <c:pt idx="178">
                  <c:v>45.31819160517508</c:v>
                </c:pt>
                <c:pt idx="179">
                  <c:v>51.529561037924474</c:v>
                </c:pt>
                <c:pt idx="180">
                  <c:v>49.434993583186078</c:v>
                </c:pt>
                <c:pt idx="181">
                  <c:v>48.735192463490655</c:v>
                </c:pt>
                <c:pt idx="182">
                  <c:v>49.552343567852212</c:v>
                </c:pt>
                <c:pt idx="183">
                  <c:v>49.583290050918244</c:v>
                </c:pt>
                <c:pt idx="184">
                  <c:v>51.058433481834996</c:v>
                </c:pt>
                <c:pt idx="185">
                  <c:v>52.360570735558035</c:v>
                </c:pt>
                <c:pt idx="186">
                  <c:v>53.161415910119224</c:v>
                </c:pt>
                <c:pt idx="187">
                  <c:v>52.422142425178734</c:v>
                </c:pt>
                <c:pt idx="188">
                  <c:v>50.968975578088404</c:v>
                </c:pt>
                <c:pt idx="189">
                  <c:v>51.756456730312898</c:v>
                </c:pt>
                <c:pt idx="190">
                  <c:v>52.880327919717701</c:v>
                </c:pt>
                <c:pt idx="191">
                  <c:v>55.980737014013663</c:v>
                </c:pt>
                <c:pt idx="192">
                  <c:v>54.395445657750095</c:v>
                </c:pt>
                <c:pt idx="193">
                  <c:v>55.813817664185848</c:v>
                </c:pt>
                <c:pt idx="194">
                  <c:v>56.267962014977982</c:v>
                </c:pt>
                <c:pt idx="195">
                  <c:v>56.381428175718007</c:v>
                </c:pt>
                <c:pt idx="196">
                  <c:v>58.94749949752233</c:v>
                </c:pt>
                <c:pt idx="197">
                  <c:v>60.000915577337807</c:v>
                </c:pt>
                <c:pt idx="198">
                  <c:v>61.083260179707274</c:v>
                </c:pt>
                <c:pt idx="199">
                  <c:v>62.015808510930519</c:v>
                </c:pt>
                <c:pt idx="200">
                  <c:v>60.792826640897083</c:v>
                </c:pt>
                <c:pt idx="201">
                  <c:v>60.739218448398198</c:v>
                </c:pt>
                <c:pt idx="202">
                  <c:v>63.760607593242689</c:v>
                </c:pt>
                <c:pt idx="203">
                  <c:v>70.337824957073749</c:v>
                </c:pt>
                <c:pt idx="204">
                  <c:v>68.984766518481692</c:v>
                </c:pt>
                <c:pt idx="205">
                  <c:v>69.783431029380168</c:v>
                </c:pt>
                <c:pt idx="206">
                  <c:v>70.973210856744387</c:v>
                </c:pt>
                <c:pt idx="207">
                  <c:v>74.554784844943015</c:v>
                </c:pt>
                <c:pt idx="208">
                  <c:v>75.473679890074848</c:v>
                </c:pt>
                <c:pt idx="209">
                  <c:v>74.845128713016209</c:v>
                </c:pt>
                <c:pt idx="210">
                  <c:v>77.046577822007762</c:v>
                </c:pt>
                <c:pt idx="211">
                  <c:v>77.68510386735106</c:v>
                </c:pt>
                <c:pt idx="212">
                  <c:v>79.888117420306443</c:v>
                </c:pt>
                <c:pt idx="213">
                  <c:v>84.989623224993593</c:v>
                </c:pt>
                <c:pt idx="214">
                  <c:v>89.210432983193272</c:v>
                </c:pt>
                <c:pt idx="215">
                  <c:v>107.39773395683079</c:v>
                </c:pt>
                <c:pt idx="216">
                  <c:v>104.13440749797984</c:v>
                </c:pt>
              </c:numCache>
            </c:numRef>
          </c:val>
        </c:ser>
        <c:ser>
          <c:idx val="3"/>
          <c:order val="3"/>
          <c:tx>
            <c:strRef>
              <c:f>Sheet1!$E$1</c:f>
              <c:strCache>
                <c:ptCount val="1"/>
                <c:pt idx="0">
                  <c:v>Курс рубля ЦБ, руб.</c:v>
                </c:pt>
              </c:strCache>
            </c:strRef>
          </c:tx>
          <c:spPr>
            <a:solidFill>
              <a:srgbClr val="92D050"/>
            </a:solidFill>
          </c:spPr>
          <c:invertIfNegative val="0"/>
          <c:cat>
            <c:numRef>
              <c:f>Sheet1!$A$2:$A$268</c:f>
              <c:numCache>
                <c:formatCode>mm\-yyyy</c:formatCode>
                <c:ptCount val="218"/>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39506</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40967</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numCache>
            </c:numRef>
          </c:cat>
          <c:val>
            <c:numRef>
              <c:f>Sheet1!$E$2:$E$268</c:f>
              <c:numCache>
                <c:formatCode>#,##0.0</c:formatCode>
                <c:ptCount val="218"/>
                <c:pt idx="0">
                  <c:v>5.6289999999999996</c:v>
                </c:pt>
                <c:pt idx="1">
                  <c:v>5.6760000000000002</c:v>
                </c:pt>
                <c:pt idx="2">
                  <c:v>5.726</c:v>
                </c:pt>
                <c:pt idx="3">
                  <c:v>5.7619999999999996</c:v>
                </c:pt>
                <c:pt idx="4">
                  <c:v>5.7729999999999997</c:v>
                </c:pt>
                <c:pt idx="5">
                  <c:v>5.782</c:v>
                </c:pt>
                <c:pt idx="6">
                  <c:v>5.798</c:v>
                </c:pt>
                <c:pt idx="7">
                  <c:v>5.83</c:v>
                </c:pt>
                <c:pt idx="8">
                  <c:v>5.86</c:v>
                </c:pt>
                <c:pt idx="9">
                  <c:v>5.8869999999999996</c:v>
                </c:pt>
                <c:pt idx="10">
                  <c:v>5.9189999999999996</c:v>
                </c:pt>
                <c:pt idx="11">
                  <c:v>5.96</c:v>
                </c:pt>
                <c:pt idx="12">
                  <c:v>6.0259999999999998</c:v>
                </c:pt>
                <c:pt idx="13">
                  <c:v>6.0720000000000001</c:v>
                </c:pt>
                <c:pt idx="14">
                  <c:v>6.1059999999999999</c:v>
                </c:pt>
                <c:pt idx="15">
                  <c:v>6.133</c:v>
                </c:pt>
                <c:pt idx="16">
                  <c:v>6.1639999999999997</c:v>
                </c:pt>
                <c:pt idx="17">
                  <c:v>6.1980000000000004</c:v>
                </c:pt>
                <c:pt idx="18">
                  <c:v>6.2380000000000004</c:v>
                </c:pt>
                <c:pt idx="19">
                  <c:v>7.9050000000000002</c:v>
                </c:pt>
                <c:pt idx="20">
                  <c:v>16.064499999999999</c:v>
                </c:pt>
                <c:pt idx="21">
                  <c:v>16.010000000000002</c:v>
                </c:pt>
                <c:pt idx="22">
                  <c:v>17.88</c:v>
                </c:pt>
                <c:pt idx="23">
                  <c:v>20.65</c:v>
                </c:pt>
                <c:pt idx="24">
                  <c:v>22.6</c:v>
                </c:pt>
                <c:pt idx="25">
                  <c:v>22.86</c:v>
                </c:pt>
                <c:pt idx="26">
                  <c:v>24.18</c:v>
                </c:pt>
                <c:pt idx="27">
                  <c:v>24.23</c:v>
                </c:pt>
                <c:pt idx="28">
                  <c:v>24.44</c:v>
                </c:pt>
                <c:pt idx="29">
                  <c:v>24.22</c:v>
                </c:pt>
                <c:pt idx="30">
                  <c:v>24.19</c:v>
                </c:pt>
                <c:pt idx="31">
                  <c:v>24.75</c:v>
                </c:pt>
                <c:pt idx="32">
                  <c:v>25.08</c:v>
                </c:pt>
                <c:pt idx="33">
                  <c:v>26.05</c:v>
                </c:pt>
                <c:pt idx="34">
                  <c:v>26.42</c:v>
                </c:pt>
                <c:pt idx="35">
                  <c:v>27</c:v>
                </c:pt>
                <c:pt idx="36">
                  <c:v>28.55</c:v>
                </c:pt>
                <c:pt idx="37">
                  <c:v>28.66</c:v>
                </c:pt>
                <c:pt idx="38">
                  <c:v>28.46</c:v>
                </c:pt>
                <c:pt idx="39">
                  <c:v>28.4</c:v>
                </c:pt>
                <c:pt idx="40">
                  <c:v>28.25</c:v>
                </c:pt>
                <c:pt idx="41">
                  <c:v>28.07</c:v>
                </c:pt>
                <c:pt idx="42">
                  <c:v>27.8</c:v>
                </c:pt>
                <c:pt idx="43">
                  <c:v>27.75</c:v>
                </c:pt>
                <c:pt idx="44">
                  <c:v>27.75</c:v>
                </c:pt>
                <c:pt idx="45">
                  <c:v>27.83</c:v>
                </c:pt>
                <c:pt idx="46">
                  <c:v>27.85</c:v>
                </c:pt>
                <c:pt idx="47">
                  <c:v>28.16</c:v>
                </c:pt>
                <c:pt idx="48">
                  <c:v>28.37</c:v>
                </c:pt>
                <c:pt idx="49">
                  <c:v>28.72</c:v>
                </c:pt>
                <c:pt idx="50">
                  <c:v>28.74</c:v>
                </c:pt>
                <c:pt idx="51">
                  <c:v>28.83</c:v>
                </c:pt>
                <c:pt idx="52">
                  <c:v>29.09</c:v>
                </c:pt>
                <c:pt idx="53">
                  <c:v>29.07</c:v>
                </c:pt>
                <c:pt idx="54">
                  <c:v>29.27</c:v>
                </c:pt>
                <c:pt idx="55">
                  <c:v>29.37</c:v>
                </c:pt>
                <c:pt idx="56">
                  <c:v>29.39</c:v>
                </c:pt>
                <c:pt idx="57">
                  <c:v>29.7</c:v>
                </c:pt>
                <c:pt idx="58">
                  <c:v>29.9</c:v>
                </c:pt>
                <c:pt idx="59">
                  <c:v>30.14</c:v>
                </c:pt>
                <c:pt idx="60">
                  <c:v>30.684999999999999</c:v>
                </c:pt>
                <c:pt idx="61">
                  <c:v>30.927399999999999</c:v>
                </c:pt>
                <c:pt idx="62">
                  <c:v>31.119199999999999</c:v>
                </c:pt>
                <c:pt idx="63">
                  <c:v>31.196300000000001</c:v>
                </c:pt>
                <c:pt idx="64">
                  <c:v>31.307099999999998</c:v>
                </c:pt>
                <c:pt idx="65">
                  <c:v>31.447099999999999</c:v>
                </c:pt>
                <c:pt idx="66">
                  <c:v>31.440100000000001</c:v>
                </c:pt>
                <c:pt idx="67">
                  <c:v>31.567299999999999</c:v>
                </c:pt>
                <c:pt idx="68">
                  <c:v>31.6358</c:v>
                </c:pt>
                <c:pt idx="69">
                  <c:v>31.7408</c:v>
                </c:pt>
                <c:pt idx="70">
                  <c:v>31.842400000000001</c:v>
                </c:pt>
                <c:pt idx="71">
                  <c:v>31.784400000000002</c:v>
                </c:pt>
                <c:pt idx="72">
                  <c:v>31.822199999999999</c:v>
                </c:pt>
                <c:pt idx="73">
                  <c:v>31.5762</c:v>
                </c:pt>
                <c:pt idx="74">
                  <c:v>31.380500000000001</c:v>
                </c:pt>
                <c:pt idx="75">
                  <c:v>31.1</c:v>
                </c:pt>
                <c:pt idx="76">
                  <c:v>30.709</c:v>
                </c:pt>
                <c:pt idx="77">
                  <c:v>30.348299999999998</c:v>
                </c:pt>
                <c:pt idx="78">
                  <c:v>30.259599999999999</c:v>
                </c:pt>
                <c:pt idx="79">
                  <c:v>30.503599999999999</c:v>
                </c:pt>
                <c:pt idx="80">
                  <c:v>30.611899999999999</c:v>
                </c:pt>
                <c:pt idx="81">
                  <c:v>29.8584</c:v>
                </c:pt>
                <c:pt idx="82">
                  <c:v>29.738700000000001</c:v>
                </c:pt>
                <c:pt idx="83">
                  <c:v>29.454499999999999</c:v>
                </c:pt>
                <c:pt idx="84">
                  <c:v>28.4937</c:v>
                </c:pt>
                <c:pt idx="85">
                  <c:v>28.515599999999999</c:v>
                </c:pt>
                <c:pt idx="86">
                  <c:v>28.485299999999999</c:v>
                </c:pt>
                <c:pt idx="87">
                  <c:v>28.883400000000002</c:v>
                </c:pt>
                <c:pt idx="88">
                  <c:v>28.984999999999999</c:v>
                </c:pt>
                <c:pt idx="89">
                  <c:v>29.0274</c:v>
                </c:pt>
                <c:pt idx="90">
                  <c:v>29.101900000000001</c:v>
                </c:pt>
                <c:pt idx="91">
                  <c:v>29.244700000000002</c:v>
                </c:pt>
                <c:pt idx="92">
                  <c:v>29.217099999999999</c:v>
                </c:pt>
                <c:pt idx="93">
                  <c:v>28.765499999999999</c:v>
                </c:pt>
                <c:pt idx="94">
                  <c:v>28.236699999999999</c:v>
                </c:pt>
                <c:pt idx="95">
                  <c:v>27.748699999999999</c:v>
                </c:pt>
                <c:pt idx="96">
                  <c:v>28.08</c:v>
                </c:pt>
                <c:pt idx="97">
                  <c:v>27.77</c:v>
                </c:pt>
                <c:pt idx="98">
                  <c:v>27.83</c:v>
                </c:pt>
                <c:pt idx="99">
                  <c:v>27.77</c:v>
                </c:pt>
                <c:pt idx="100">
                  <c:v>28.09</c:v>
                </c:pt>
                <c:pt idx="101">
                  <c:v>28.67</c:v>
                </c:pt>
                <c:pt idx="102">
                  <c:v>28.63</c:v>
                </c:pt>
                <c:pt idx="103">
                  <c:v>28.55</c:v>
                </c:pt>
                <c:pt idx="104">
                  <c:v>28.5</c:v>
                </c:pt>
                <c:pt idx="105">
                  <c:v>28.42</c:v>
                </c:pt>
                <c:pt idx="106">
                  <c:v>28.73</c:v>
                </c:pt>
                <c:pt idx="107">
                  <c:v>28.78</c:v>
                </c:pt>
                <c:pt idx="108">
                  <c:v>28.12</c:v>
                </c:pt>
                <c:pt idx="109">
                  <c:v>28.12</c:v>
                </c:pt>
                <c:pt idx="110">
                  <c:v>27.76</c:v>
                </c:pt>
                <c:pt idx="111">
                  <c:v>27.27</c:v>
                </c:pt>
                <c:pt idx="112">
                  <c:v>26.98</c:v>
                </c:pt>
                <c:pt idx="113">
                  <c:v>27.08</c:v>
                </c:pt>
                <c:pt idx="114">
                  <c:v>26.87</c:v>
                </c:pt>
                <c:pt idx="115">
                  <c:v>26.7</c:v>
                </c:pt>
                <c:pt idx="116">
                  <c:v>26.78</c:v>
                </c:pt>
                <c:pt idx="117">
                  <c:v>28.4</c:v>
                </c:pt>
                <c:pt idx="118">
                  <c:v>26.32</c:v>
                </c:pt>
                <c:pt idx="119">
                  <c:v>26.33</c:v>
                </c:pt>
                <c:pt idx="120">
                  <c:v>26.53</c:v>
                </c:pt>
                <c:pt idx="121">
                  <c:v>26.16</c:v>
                </c:pt>
                <c:pt idx="122">
                  <c:v>26.2</c:v>
                </c:pt>
                <c:pt idx="123">
                  <c:v>25.7</c:v>
                </c:pt>
                <c:pt idx="124">
                  <c:v>25.9</c:v>
                </c:pt>
                <c:pt idx="125">
                  <c:v>25.8</c:v>
                </c:pt>
                <c:pt idx="126">
                  <c:v>25.6</c:v>
                </c:pt>
                <c:pt idx="127">
                  <c:v>25.65</c:v>
                </c:pt>
                <c:pt idx="128">
                  <c:v>24.95</c:v>
                </c:pt>
                <c:pt idx="129">
                  <c:v>24.72</c:v>
                </c:pt>
                <c:pt idx="130">
                  <c:v>24.35</c:v>
                </c:pt>
                <c:pt idx="131">
                  <c:v>24.54</c:v>
                </c:pt>
                <c:pt idx="132">
                  <c:v>24.476400000000002</c:v>
                </c:pt>
                <c:pt idx="133">
                  <c:v>24.1159</c:v>
                </c:pt>
                <c:pt idx="134">
                  <c:v>23.515599999999999</c:v>
                </c:pt>
                <c:pt idx="135">
                  <c:v>23.647099999999998</c:v>
                </c:pt>
                <c:pt idx="136">
                  <c:v>23.738399999999999</c:v>
                </c:pt>
                <c:pt idx="137">
                  <c:v>23.4573</c:v>
                </c:pt>
                <c:pt idx="138">
                  <c:v>23.445599999999999</c:v>
                </c:pt>
                <c:pt idx="139">
                  <c:v>24.576899999999998</c:v>
                </c:pt>
                <c:pt idx="140">
                  <c:v>25.246400000000001</c:v>
                </c:pt>
                <c:pt idx="141">
                  <c:v>26.542999999999999</c:v>
                </c:pt>
                <c:pt idx="142">
                  <c:v>27.606000000000002</c:v>
                </c:pt>
                <c:pt idx="143">
                  <c:v>29.380400000000002</c:v>
                </c:pt>
                <c:pt idx="144">
                  <c:v>35.4146</c:v>
                </c:pt>
                <c:pt idx="145">
                  <c:v>35.720500000000001</c:v>
                </c:pt>
                <c:pt idx="146">
                  <c:v>34.013399999999997</c:v>
                </c:pt>
                <c:pt idx="147">
                  <c:v>33.249099999999999</c:v>
                </c:pt>
                <c:pt idx="148">
                  <c:v>30.984300000000001</c:v>
                </c:pt>
                <c:pt idx="149">
                  <c:v>31.290400000000002</c:v>
                </c:pt>
                <c:pt idx="150">
                  <c:v>31.755500000000001</c:v>
                </c:pt>
                <c:pt idx="151">
                  <c:v>31.5687</c:v>
                </c:pt>
                <c:pt idx="152">
                  <c:v>30.092199999999998</c:v>
                </c:pt>
                <c:pt idx="153">
                  <c:v>29.0488</c:v>
                </c:pt>
                <c:pt idx="154">
                  <c:v>29.817900000000002</c:v>
                </c:pt>
                <c:pt idx="155">
                  <c:v>30.244199999999999</c:v>
                </c:pt>
                <c:pt idx="156">
                  <c:v>30.4312</c:v>
                </c:pt>
                <c:pt idx="157">
                  <c:v>29.948399999999999</c:v>
                </c:pt>
                <c:pt idx="158">
                  <c:v>29.363800000000001</c:v>
                </c:pt>
                <c:pt idx="159">
                  <c:v>29.288599999999999</c:v>
                </c:pt>
                <c:pt idx="160">
                  <c:v>30.4956</c:v>
                </c:pt>
                <c:pt idx="161">
                  <c:v>31.195399999999999</c:v>
                </c:pt>
                <c:pt idx="162">
                  <c:v>30.186900000000001</c:v>
                </c:pt>
                <c:pt idx="163">
                  <c:v>30.664000000000001</c:v>
                </c:pt>
                <c:pt idx="164">
                  <c:v>30.402999999999999</c:v>
                </c:pt>
                <c:pt idx="165">
                  <c:v>30.7821</c:v>
                </c:pt>
                <c:pt idx="166">
                  <c:v>31.306100000000001</c:v>
                </c:pt>
                <c:pt idx="167">
                  <c:v>30.476900000000001</c:v>
                </c:pt>
                <c:pt idx="168">
                  <c:v>29.67</c:v>
                </c:pt>
                <c:pt idx="169">
                  <c:v>28.94</c:v>
                </c:pt>
                <c:pt idx="170">
                  <c:v>28.43</c:v>
                </c:pt>
                <c:pt idx="171">
                  <c:v>27.5</c:v>
                </c:pt>
                <c:pt idx="172">
                  <c:v>28.07</c:v>
                </c:pt>
                <c:pt idx="173">
                  <c:v>28.08</c:v>
                </c:pt>
                <c:pt idx="174">
                  <c:v>27.68</c:v>
                </c:pt>
                <c:pt idx="175">
                  <c:v>28.86</c:v>
                </c:pt>
                <c:pt idx="176">
                  <c:v>31.88</c:v>
                </c:pt>
                <c:pt idx="177">
                  <c:v>29.9</c:v>
                </c:pt>
                <c:pt idx="178">
                  <c:v>31.32</c:v>
                </c:pt>
                <c:pt idx="179">
                  <c:v>32.200000000000003</c:v>
                </c:pt>
                <c:pt idx="180">
                  <c:v>30.36</c:v>
                </c:pt>
                <c:pt idx="181">
                  <c:v>28.95</c:v>
                </c:pt>
                <c:pt idx="182">
                  <c:v>29.33</c:v>
                </c:pt>
                <c:pt idx="183">
                  <c:v>29.36</c:v>
                </c:pt>
                <c:pt idx="184">
                  <c:v>32.450000000000003</c:v>
                </c:pt>
                <c:pt idx="185">
                  <c:v>32.82</c:v>
                </c:pt>
                <c:pt idx="186">
                  <c:v>32.19</c:v>
                </c:pt>
                <c:pt idx="187">
                  <c:v>32.29</c:v>
                </c:pt>
                <c:pt idx="188">
                  <c:v>30.92</c:v>
                </c:pt>
                <c:pt idx="189">
                  <c:v>31.525200000000002</c:v>
                </c:pt>
                <c:pt idx="190">
                  <c:v>31.0565</c:v>
                </c:pt>
                <c:pt idx="191">
                  <c:v>30.37</c:v>
                </c:pt>
                <c:pt idx="192">
                  <c:v>30.03</c:v>
                </c:pt>
                <c:pt idx="193">
                  <c:v>30.62</c:v>
                </c:pt>
                <c:pt idx="194">
                  <c:v>31.083400000000001</c:v>
                </c:pt>
                <c:pt idx="195">
                  <c:v>31.2559</c:v>
                </c:pt>
                <c:pt idx="196">
                  <c:v>31.589300000000001</c:v>
                </c:pt>
                <c:pt idx="197">
                  <c:v>32.709000000000003</c:v>
                </c:pt>
                <c:pt idx="198">
                  <c:v>32.89</c:v>
                </c:pt>
                <c:pt idx="199">
                  <c:v>33.247399999999999</c:v>
                </c:pt>
                <c:pt idx="200">
                  <c:v>32.345100000000002</c:v>
                </c:pt>
                <c:pt idx="201">
                  <c:v>32.061300000000003</c:v>
                </c:pt>
                <c:pt idx="202">
                  <c:v>33.191600000000001</c:v>
                </c:pt>
                <c:pt idx="203">
                  <c:v>32.729199999999999</c:v>
                </c:pt>
                <c:pt idx="204">
                  <c:v>35.244799999999998</c:v>
                </c:pt>
                <c:pt idx="205">
                  <c:v>36.0501</c:v>
                </c:pt>
                <c:pt idx="206">
                  <c:v>35.687100000000001</c:v>
                </c:pt>
                <c:pt idx="207">
                  <c:v>35.698300000000003</c:v>
                </c:pt>
                <c:pt idx="208">
                  <c:v>34.735199999999999</c:v>
                </c:pt>
                <c:pt idx="209">
                  <c:v>33.630600000000001</c:v>
                </c:pt>
                <c:pt idx="210">
                  <c:v>35.7271</c:v>
                </c:pt>
                <c:pt idx="211">
                  <c:v>36.931600000000003</c:v>
                </c:pt>
                <c:pt idx="212">
                  <c:v>39.386600000000001</c:v>
                </c:pt>
                <c:pt idx="213">
                  <c:v>43.394300000000001</c:v>
                </c:pt>
                <c:pt idx="214">
                  <c:v>49.322000000000003</c:v>
                </c:pt>
                <c:pt idx="215">
                  <c:v>56.26</c:v>
                </c:pt>
                <c:pt idx="216">
                  <c:v>68.929100000000005</c:v>
                </c:pt>
                <c:pt idx="217">
                  <c:v>61.271799999999999</c:v>
                </c:pt>
              </c:numCache>
            </c:numRef>
          </c:val>
        </c:ser>
        <c:dLbls>
          <c:showLegendKey val="0"/>
          <c:showVal val="0"/>
          <c:showCatName val="0"/>
          <c:showSerName val="0"/>
          <c:showPercent val="0"/>
          <c:showBubbleSize val="0"/>
        </c:dLbls>
        <c:gapWidth val="0"/>
        <c:axId val="237352448"/>
        <c:axId val="237108608"/>
      </c:barChart>
      <c:lineChart>
        <c:grouping val="standard"/>
        <c:varyColors val="0"/>
        <c:ser>
          <c:idx val="0"/>
          <c:order val="0"/>
          <c:tx>
            <c:strRef>
              <c:f>Sheet1!$B$1</c:f>
              <c:strCache>
                <c:ptCount val="1"/>
                <c:pt idx="0">
                  <c:v>Денежная масса, в % к сппг</c:v>
                </c:pt>
              </c:strCache>
            </c:strRef>
          </c:tx>
          <c:spPr>
            <a:ln>
              <a:solidFill>
                <a:srgbClr val="FF0000"/>
              </a:solidFill>
            </a:ln>
          </c:spPr>
          <c:marker>
            <c:symbol val="none"/>
          </c:marker>
          <c:cat>
            <c:numRef>
              <c:f>Sheet1!$A$2:$A$268</c:f>
              <c:numCache>
                <c:formatCode>mm\-yyyy</c:formatCode>
                <c:ptCount val="218"/>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39506</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40967</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numCache>
            </c:numRef>
          </c:cat>
          <c:val>
            <c:numRef>
              <c:f>Sheet1!$B$2:$B$268</c:f>
              <c:numCache>
                <c:formatCode>#,##0.0</c:formatCode>
                <c:ptCount val="218"/>
                <c:pt idx="0">
                  <c:v>33.779418550992148</c:v>
                </c:pt>
                <c:pt idx="1">
                  <c:v>30.671902268760903</c:v>
                </c:pt>
                <c:pt idx="2">
                  <c:v>26.52047993380225</c:v>
                </c:pt>
                <c:pt idx="3">
                  <c:v>26.61354581673308</c:v>
                </c:pt>
                <c:pt idx="4">
                  <c:v>29.189614476789927</c:v>
                </c:pt>
                <c:pt idx="5">
                  <c:v>31.884600974147617</c:v>
                </c:pt>
                <c:pt idx="6">
                  <c:v>33.554083885209707</c:v>
                </c:pt>
                <c:pt idx="7">
                  <c:v>32.437341082455504</c:v>
                </c:pt>
                <c:pt idx="8">
                  <c:v>31.47410358565736</c:v>
                </c:pt>
                <c:pt idx="9">
                  <c:v>32.281205164992826</c:v>
                </c:pt>
                <c:pt idx="10">
                  <c:v>26.558073654390938</c:v>
                </c:pt>
                <c:pt idx="11">
                  <c:v>29.760665972944849</c:v>
                </c:pt>
                <c:pt idx="12">
                  <c:v>25.870989996550534</c:v>
                </c:pt>
                <c:pt idx="13">
                  <c:v>22.504173622704499</c:v>
                </c:pt>
                <c:pt idx="14">
                  <c:v>19.260954872465661</c:v>
                </c:pt>
                <c:pt idx="15">
                  <c:v>17.24354940213972</c:v>
                </c:pt>
                <c:pt idx="16">
                  <c:v>14.403166869671139</c:v>
                </c:pt>
                <c:pt idx="17">
                  <c:v>6.3920454545454533</c:v>
                </c:pt>
                <c:pt idx="18">
                  <c:v>0.71625344352617049</c:v>
                </c:pt>
                <c:pt idx="19">
                  <c:v>-3.8672517827756536</c:v>
                </c:pt>
                <c:pt idx="20">
                  <c:v>3.057851239669418</c:v>
                </c:pt>
                <c:pt idx="21">
                  <c:v>4.9078091106290742</c:v>
                </c:pt>
                <c:pt idx="22">
                  <c:v>13.989927252378294</c:v>
                </c:pt>
                <c:pt idx="23">
                  <c:v>21.277733226410049</c:v>
                </c:pt>
                <c:pt idx="24">
                  <c:v>23.485886544258719</c:v>
                </c:pt>
                <c:pt idx="25">
                  <c:v>28.454619787408006</c:v>
                </c:pt>
                <c:pt idx="26">
                  <c:v>32.21826158486428</c:v>
                </c:pt>
                <c:pt idx="27">
                  <c:v>39.237788513150804</c:v>
                </c:pt>
                <c:pt idx="28">
                  <c:v>47.378227309023174</c:v>
                </c:pt>
                <c:pt idx="29">
                  <c:v>55.273698264352475</c:v>
                </c:pt>
                <c:pt idx="30">
                  <c:v>63.019693654266945</c:v>
                </c:pt>
                <c:pt idx="31">
                  <c:v>72.810271041369475</c:v>
                </c:pt>
                <c:pt idx="32">
                  <c:v>63.565891472868202</c:v>
                </c:pt>
                <c:pt idx="33">
                  <c:v>65.262341690359278</c:v>
                </c:pt>
                <c:pt idx="34">
                  <c:v>62.86205203730978</c:v>
                </c:pt>
                <c:pt idx="35">
                  <c:v>57.504959224156948</c:v>
                </c:pt>
                <c:pt idx="36">
                  <c:v>57.478916999556134</c:v>
                </c:pt>
                <c:pt idx="37">
                  <c:v>57.43687672395501</c:v>
                </c:pt>
                <c:pt idx="38">
                  <c:v>59.352965574450451</c:v>
                </c:pt>
                <c:pt idx="39">
                  <c:v>54.683885890516592</c:v>
                </c:pt>
                <c:pt idx="40">
                  <c:v>53.530792848112696</c:v>
                </c:pt>
                <c:pt idx="41">
                  <c:v>55.769561478933781</c:v>
                </c:pt>
                <c:pt idx="42">
                  <c:v>59.479865771812086</c:v>
                </c:pt>
                <c:pt idx="43">
                  <c:v>61.400033019646685</c:v>
                </c:pt>
                <c:pt idx="44">
                  <c:v>64.863539794083977</c:v>
                </c:pt>
                <c:pt idx="45">
                  <c:v>58.961526431029085</c:v>
                </c:pt>
                <c:pt idx="46">
                  <c:v>58.944988696307433</c:v>
                </c:pt>
                <c:pt idx="47">
                  <c:v>61.013154212146645</c:v>
                </c:pt>
                <c:pt idx="48">
                  <c:v>53.621758737316782</c:v>
                </c:pt>
                <c:pt idx="49">
                  <c:v>50.741239892183273</c:v>
                </c:pt>
                <c:pt idx="50">
                  <c:v>50.923997917751166</c:v>
                </c:pt>
                <c:pt idx="51">
                  <c:v>52.087227414330215</c:v>
                </c:pt>
                <c:pt idx="52">
                  <c:v>46.171038701329223</c:v>
                </c:pt>
                <c:pt idx="53">
                  <c:v>43.663060278207126</c:v>
                </c:pt>
                <c:pt idx="54">
                  <c:v>40.704892162020002</c:v>
                </c:pt>
                <c:pt idx="55">
                  <c:v>40.599427168576085</c:v>
                </c:pt>
                <c:pt idx="56">
                  <c:v>40.919904837430607</c:v>
                </c:pt>
                <c:pt idx="57">
                  <c:v>42.640692640692635</c:v>
                </c:pt>
                <c:pt idx="58">
                  <c:v>37.322207472027316</c:v>
                </c:pt>
                <c:pt idx="59">
                  <c:v>39.874847905440674</c:v>
                </c:pt>
                <c:pt idx="60">
                  <c:v>38.6294835336208</c:v>
                </c:pt>
                <c:pt idx="61">
                  <c:v>37.040679481448365</c:v>
                </c:pt>
                <c:pt idx="62">
                  <c:v>35.733379322238505</c:v>
                </c:pt>
                <c:pt idx="63">
                  <c:v>33.60917656698075</c:v>
                </c:pt>
                <c:pt idx="64">
                  <c:v>36.826009979076133</c:v>
                </c:pt>
                <c:pt idx="65">
                  <c:v>35.56443556443557</c:v>
                </c:pt>
                <c:pt idx="66">
                  <c:v>33.856736952295506</c:v>
                </c:pt>
                <c:pt idx="67">
                  <c:v>32.724627137140772</c:v>
                </c:pt>
                <c:pt idx="68">
                  <c:v>30.655599324704554</c:v>
                </c:pt>
                <c:pt idx="69">
                  <c:v>31.052558973651543</c:v>
                </c:pt>
                <c:pt idx="70">
                  <c:v>34.22869769368873</c:v>
                </c:pt>
                <c:pt idx="71">
                  <c:v>32.378526158816925</c:v>
                </c:pt>
                <c:pt idx="72">
                  <c:v>34.548703017469563</c:v>
                </c:pt>
                <c:pt idx="73">
                  <c:v>37.917536534446754</c:v>
                </c:pt>
                <c:pt idx="74">
                  <c:v>40.931325836986218</c:v>
                </c:pt>
                <c:pt idx="75">
                  <c:v>42.644263199852816</c:v>
                </c:pt>
                <c:pt idx="76">
                  <c:v>43.936007528526034</c:v>
                </c:pt>
                <c:pt idx="77">
                  <c:v>48.477977438920703</c:v>
                </c:pt>
                <c:pt idx="78">
                  <c:v>47.374595017316523</c:v>
                </c:pt>
                <c:pt idx="79">
                  <c:v>47.74434029490763</c:v>
                </c:pt>
                <c:pt idx="80">
                  <c:v>47.733390761279196</c:v>
                </c:pt>
                <c:pt idx="81">
                  <c:v>44.921052631578959</c:v>
                </c:pt>
                <c:pt idx="82">
                  <c:v>45.851124029013818</c:v>
                </c:pt>
                <c:pt idx="83">
                  <c:v>50.443557850269883</c:v>
                </c:pt>
                <c:pt idx="84">
                  <c:v>57.541926916834711</c:v>
                </c:pt>
                <c:pt idx="85">
                  <c:v>57.21381267738883</c:v>
                </c:pt>
                <c:pt idx="86">
                  <c:v>53.700865488640432</c:v>
                </c:pt>
                <c:pt idx="87">
                  <c:v>49.357293323588834</c:v>
                </c:pt>
                <c:pt idx="88">
                  <c:v>43.629454069957518</c:v>
                </c:pt>
                <c:pt idx="89">
                  <c:v>40.148131180086267</c:v>
                </c:pt>
                <c:pt idx="90">
                  <c:v>37.467308494106049</c:v>
                </c:pt>
                <c:pt idx="91">
                  <c:v>35.413497569843798</c:v>
                </c:pt>
                <c:pt idx="92">
                  <c:v>35.477405247813408</c:v>
                </c:pt>
                <c:pt idx="93">
                  <c:v>37.563101507172689</c:v>
                </c:pt>
                <c:pt idx="94">
                  <c:v>38.561653498871351</c:v>
                </c:pt>
                <c:pt idx="95">
                  <c:v>35.838637214526386</c:v>
                </c:pt>
                <c:pt idx="96">
                  <c:v>30.48730996160208</c:v>
                </c:pt>
                <c:pt idx="97">
                  <c:v>29.399729201143373</c:v>
                </c:pt>
                <c:pt idx="98">
                  <c:v>30.882482329823745</c:v>
                </c:pt>
                <c:pt idx="99">
                  <c:v>31.756951240573386</c:v>
                </c:pt>
                <c:pt idx="100">
                  <c:v>33.082022248143602</c:v>
                </c:pt>
                <c:pt idx="101">
                  <c:v>33.901767958811178</c:v>
                </c:pt>
                <c:pt idx="102">
                  <c:v>37.153964927760001</c:v>
                </c:pt>
                <c:pt idx="103">
                  <c:v>40.232341498164288</c:v>
                </c:pt>
                <c:pt idx="104">
                  <c:v>41.893745796906529</c:v>
                </c:pt>
                <c:pt idx="105">
                  <c:v>39.830508474576249</c:v>
                </c:pt>
                <c:pt idx="106">
                  <c:v>37.892325315005735</c:v>
                </c:pt>
                <c:pt idx="107">
                  <c:v>38.544752980086827</c:v>
                </c:pt>
                <c:pt idx="108">
                  <c:v>39.288021244527386</c:v>
                </c:pt>
                <c:pt idx="109">
                  <c:v>37.183183741803447</c:v>
                </c:pt>
                <c:pt idx="110">
                  <c:v>37.766374616263704</c:v>
                </c:pt>
                <c:pt idx="111">
                  <c:v>38.359366466411785</c:v>
                </c:pt>
                <c:pt idx="112">
                  <c:v>42.450349530752277</c:v>
                </c:pt>
                <c:pt idx="113">
                  <c:v>43.573259551613319</c:v>
                </c:pt>
                <c:pt idx="114">
                  <c:v>44.735942745712975</c:v>
                </c:pt>
                <c:pt idx="115">
                  <c:v>44.92204290570902</c:v>
                </c:pt>
                <c:pt idx="116">
                  <c:v>46.488085082181669</c:v>
                </c:pt>
                <c:pt idx="117">
                  <c:v>46.198432927404895</c:v>
                </c:pt>
                <c:pt idx="118">
                  <c:v>47.20791567443834</c:v>
                </c:pt>
                <c:pt idx="119">
                  <c:v>48.716035874736832</c:v>
                </c:pt>
                <c:pt idx="120">
                  <c:v>48.999501897940604</c:v>
                </c:pt>
                <c:pt idx="121">
                  <c:v>50.404257843619177</c:v>
                </c:pt>
                <c:pt idx="122">
                  <c:v>52.595110684601735</c:v>
                </c:pt>
                <c:pt idx="123">
                  <c:v>57.329396532668056</c:v>
                </c:pt>
                <c:pt idx="124">
                  <c:v>60.173485007653767</c:v>
                </c:pt>
                <c:pt idx="125">
                  <c:v>53.423454061100728</c:v>
                </c:pt>
                <c:pt idx="126">
                  <c:v>51.236179787765991</c:v>
                </c:pt>
                <c:pt idx="127">
                  <c:v>50.032356351282147</c:v>
                </c:pt>
                <c:pt idx="128">
                  <c:v>48.332492138059536</c:v>
                </c:pt>
                <c:pt idx="129">
                  <c:v>46.992277294211874</c:v>
                </c:pt>
                <c:pt idx="130">
                  <c:v>47.421749598715905</c:v>
                </c:pt>
                <c:pt idx="131">
                  <c:v>43.455917598403687</c:v>
                </c:pt>
                <c:pt idx="132">
                  <c:v>44.205696895641466</c:v>
                </c:pt>
                <c:pt idx="133">
                  <c:v>42.706290711564918</c:v>
                </c:pt>
                <c:pt idx="134">
                  <c:v>38.288369911636465</c:v>
                </c:pt>
                <c:pt idx="135">
                  <c:v>29.907770741547324</c:v>
                </c:pt>
                <c:pt idx="136">
                  <c:v>24.733439520284819</c:v>
                </c:pt>
                <c:pt idx="137">
                  <c:v>27.834937288730458</c:v>
                </c:pt>
                <c:pt idx="138">
                  <c:v>27.131626317916329</c:v>
                </c:pt>
                <c:pt idx="139">
                  <c:v>27.569753336029109</c:v>
                </c:pt>
                <c:pt idx="140">
                  <c:v>22.543579542480245</c:v>
                </c:pt>
                <c:pt idx="141">
                  <c:v>15.734216583788736</c:v>
                </c:pt>
                <c:pt idx="142">
                  <c:v>9.214018373596474</c:v>
                </c:pt>
                <c:pt idx="143">
                  <c:v>0.83067837438805725</c:v>
                </c:pt>
                <c:pt idx="144">
                  <c:v>-8.623708002590007</c:v>
                </c:pt>
                <c:pt idx="145">
                  <c:v>-9.4583389271019911</c:v>
                </c:pt>
                <c:pt idx="146">
                  <c:v>-10.730857574496284</c:v>
                </c:pt>
                <c:pt idx="147">
                  <c:v>-8.5419177404900921</c:v>
                </c:pt>
                <c:pt idx="148">
                  <c:v>-7.370350339522858</c:v>
                </c:pt>
                <c:pt idx="149">
                  <c:v>-8.602577811172452</c:v>
                </c:pt>
                <c:pt idx="150">
                  <c:v>-8.8458815540433164</c:v>
                </c:pt>
                <c:pt idx="151">
                  <c:v>-9.8565853795979308</c:v>
                </c:pt>
                <c:pt idx="152">
                  <c:v>-6.7194942224310807</c:v>
                </c:pt>
                <c:pt idx="153">
                  <c:v>1.547092180276465</c:v>
                </c:pt>
                <c:pt idx="154">
                  <c:v>6.8080565767337333</c:v>
                </c:pt>
                <c:pt idx="155">
                  <c:v>17.661202691142819</c:v>
                </c:pt>
                <c:pt idx="156">
                  <c:v>30.38430919700113</c:v>
                </c:pt>
                <c:pt idx="157">
                  <c:v>32.892579283396714</c:v>
                </c:pt>
                <c:pt idx="158">
                  <c:v>35.036609794846981</c:v>
                </c:pt>
                <c:pt idx="159">
                  <c:v>35.982835953271888</c:v>
                </c:pt>
                <c:pt idx="160">
                  <c:v>33.564176586979755</c:v>
                </c:pt>
                <c:pt idx="161">
                  <c:v>33.598671989249453</c:v>
                </c:pt>
                <c:pt idx="162">
                  <c:v>35.228758687916553</c:v>
                </c:pt>
                <c:pt idx="163">
                  <c:v>36.260773756964369</c:v>
                </c:pt>
                <c:pt idx="164">
                  <c:v>35.020111586869092</c:v>
                </c:pt>
                <c:pt idx="165">
                  <c:v>33.426279631304709</c:v>
                </c:pt>
                <c:pt idx="166">
                  <c:v>33.191135612872188</c:v>
                </c:pt>
                <c:pt idx="167">
                  <c:v>31.074301134428453</c:v>
                </c:pt>
                <c:pt idx="168">
                  <c:v>29.546232244818526</c:v>
                </c:pt>
                <c:pt idx="169">
                  <c:v>28.22385865427529</c:v>
                </c:pt>
                <c:pt idx="170">
                  <c:v>26.724810414721787</c:v>
                </c:pt>
                <c:pt idx="171">
                  <c:v>24.536295081559871</c:v>
                </c:pt>
                <c:pt idx="172">
                  <c:v>22.620305271210526</c:v>
                </c:pt>
                <c:pt idx="173">
                  <c:v>22.74671763042204</c:v>
                </c:pt>
                <c:pt idx="174">
                  <c:v>22.194417258091946</c:v>
                </c:pt>
                <c:pt idx="175">
                  <c:v>20.909294230317073</c:v>
                </c:pt>
                <c:pt idx="176">
                  <c:v>21.521520389820353</c:v>
                </c:pt>
                <c:pt idx="177">
                  <c:v>19.792361177254975</c:v>
                </c:pt>
                <c:pt idx="178">
                  <c:v>20.241008710696477</c:v>
                </c:pt>
                <c:pt idx="179">
                  <c:v>22.342706089876515</c:v>
                </c:pt>
                <c:pt idx="180">
                  <c:v>22.322182341760026</c:v>
                </c:pt>
                <c:pt idx="181">
                  <c:v>21.776451498973714</c:v>
                </c:pt>
                <c:pt idx="182">
                  <c:v>20.971290176093646</c:v>
                </c:pt>
                <c:pt idx="183">
                  <c:v>20.518639705515596</c:v>
                </c:pt>
                <c:pt idx="184">
                  <c:v>20.645365735307976</c:v>
                </c:pt>
                <c:pt idx="185">
                  <c:v>18.96284941649435</c:v>
                </c:pt>
                <c:pt idx="186">
                  <c:v>17.812128304492944</c:v>
                </c:pt>
                <c:pt idx="187">
                  <c:v>16.551570400022769</c:v>
                </c:pt>
                <c:pt idx="188">
                  <c:v>14.699917199289203</c:v>
                </c:pt>
                <c:pt idx="189">
                  <c:v>15.707009527194842</c:v>
                </c:pt>
                <c:pt idx="190">
                  <c:v>14.2005017780793</c:v>
                </c:pt>
                <c:pt idx="191">
                  <c:v>11.93598849818855</c:v>
                </c:pt>
                <c:pt idx="192">
                  <c:v>13.258756181830506</c:v>
                </c:pt>
                <c:pt idx="193">
                  <c:v>14.21750150266277</c:v>
                </c:pt>
                <c:pt idx="194">
                  <c:v>14.559150459014077</c:v>
                </c:pt>
                <c:pt idx="195">
                  <c:v>15.225785624712884</c:v>
                </c:pt>
                <c:pt idx="196">
                  <c:v>15.25944044751067</c:v>
                </c:pt>
                <c:pt idx="197">
                  <c:v>15.50617524068852</c:v>
                </c:pt>
                <c:pt idx="198">
                  <c:v>16.974633919957014</c:v>
                </c:pt>
                <c:pt idx="199">
                  <c:v>17.113964229759702</c:v>
                </c:pt>
                <c:pt idx="200">
                  <c:v>16.106661259251752</c:v>
                </c:pt>
                <c:pt idx="201">
                  <c:v>15.387724744534978</c:v>
                </c:pt>
                <c:pt idx="202">
                  <c:v>16.294267282281936</c:v>
                </c:pt>
                <c:pt idx="203">
                  <c:v>14.593109387201068</c:v>
                </c:pt>
                <c:pt idx="204">
                  <c:v>12.662529440352913</c:v>
                </c:pt>
                <c:pt idx="205">
                  <c:v>12.090411281537968</c:v>
                </c:pt>
                <c:pt idx="206">
                  <c:v>8.4985381873523096</c:v>
                </c:pt>
                <c:pt idx="207">
                  <c:v>8.3286639943680427</c:v>
                </c:pt>
                <c:pt idx="208">
                  <c:v>7.6969092721834471</c:v>
                </c:pt>
                <c:pt idx="209">
                  <c:v>6.736125727916928</c:v>
                </c:pt>
                <c:pt idx="210">
                  <c:v>6.2323379967982078</c:v>
                </c:pt>
                <c:pt idx="211">
                  <c:v>6.636436290350602</c:v>
                </c:pt>
                <c:pt idx="212">
                  <c:v>7.04111215899961</c:v>
                </c:pt>
                <c:pt idx="213">
                  <c:v>6.0337700553492652</c:v>
                </c:pt>
                <c:pt idx="214">
                  <c:v>4.9997771476962214</c:v>
                </c:pt>
                <c:pt idx="215">
                  <c:v>2.2474343012351738</c:v>
                </c:pt>
                <c:pt idx="216">
                  <c:v>4.3552417200633187</c:v>
                </c:pt>
              </c:numCache>
            </c:numRef>
          </c:val>
          <c:smooth val="0"/>
        </c:ser>
        <c:ser>
          <c:idx val="1"/>
          <c:order val="1"/>
          <c:tx>
            <c:strRef>
              <c:f>Sheet1!$C$1</c:f>
              <c:strCache>
                <c:ptCount val="1"/>
                <c:pt idx="0">
                  <c:v>Международные резервы, в % к сппг</c:v>
                </c:pt>
              </c:strCache>
            </c:strRef>
          </c:tx>
          <c:spPr>
            <a:ln>
              <a:solidFill>
                <a:srgbClr val="FFC000"/>
              </a:solidFill>
            </a:ln>
          </c:spPr>
          <c:marker>
            <c:symbol val="none"/>
          </c:marker>
          <c:cat>
            <c:numRef>
              <c:f>Sheet1!$A$2:$A$268</c:f>
              <c:numCache>
                <c:formatCode>mm\-yyyy</c:formatCode>
                <c:ptCount val="218"/>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39506</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40967</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numCache>
            </c:numRef>
          </c:cat>
          <c:val>
            <c:numRef>
              <c:f>Sheet1!$C$2:$C$268</c:f>
              <c:numCache>
                <c:formatCode>General</c:formatCode>
                <c:ptCount val="218"/>
                <c:pt idx="2" formatCode="#,##0.0">
                  <c:v>-14.302784704904397</c:v>
                </c:pt>
                <c:pt idx="5" formatCode="#,##0.0">
                  <c:v>54.619890407507711</c:v>
                </c:pt>
                <c:pt idx="8" formatCode="#,##0.0">
                  <c:v>53.266998341625225</c:v>
                </c:pt>
                <c:pt idx="11" formatCode="#,##0.0">
                  <c:v>16.05324980422867</c:v>
                </c:pt>
                <c:pt idx="12" formatCode="#,##0.0">
                  <c:v>9.8763667548059715</c:v>
                </c:pt>
                <c:pt idx="13" formatCode="#,##0.0">
                  <c:v>-1.1441346659652822</c:v>
                </c:pt>
                <c:pt idx="14" formatCode="#,##0.0">
                  <c:v>2.20672931191271</c:v>
                </c:pt>
                <c:pt idx="15" formatCode="#,##0.0">
                  <c:v>-12.269027716674003</c:v>
                </c:pt>
                <c:pt idx="16" formatCode="#,##0.0">
                  <c:v>-26.923461231015182</c:v>
                </c:pt>
                <c:pt idx="17" formatCode="#,##0.0">
                  <c:v>-34.1358100126278</c:v>
                </c:pt>
                <c:pt idx="18" formatCode="#,##0.0">
                  <c:v>-24.726038599934569</c:v>
                </c:pt>
                <c:pt idx="19" formatCode="#,##0.0">
                  <c:v>-47.913879598662213</c:v>
                </c:pt>
                <c:pt idx="20" formatCode="#,##0.0">
                  <c:v>-44.994589915602688</c:v>
                </c:pt>
                <c:pt idx="21" formatCode="#,##0.0">
                  <c:v>-40.775004363763315</c:v>
                </c:pt>
                <c:pt idx="22" formatCode="#,##0.0">
                  <c:v>-25.758477096966075</c:v>
                </c:pt>
                <c:pt idx="23" formatCode="#,##0.0">
                  <c:v>-31.269680611785873</c:v>
                </c:pt>
                <c:pt idx="24" formatCode="#,##0.0">
                  <c:v>-24.416260162601617</c:v>
                </c:pt>
                <c:pt idx="25" formatCode="#,##0.0">
                  <c:v>-23.925768258613815</c:v>
                </c:pt>
                <c:pt idx="26" formatCode="#,##0.0">
                  <c:v>-36.14686517587046</c:v>
                </c:pt>
                <c:pt idx="27" formatCode="#,##0.0">
                  <c:v>-29.994358427881906</c:v>
                </c:pt>
                <c:pt idx="28" formatCode="#,##0.0">
                  <c:v>-18.390647432829709</c:v>
                </c:pt>
                <c:pt idx="29" formatCode="#,##0.0">
                  <c:v>-24.843836971983436</c:v>
                </c:pt>
                <c:pt idx="30" formatCode="#,##0.0">
                  <c:v>-35.243630832744856</c:v>
                </c:pt>
                <c:pt idx="31" formatCode="#,##0.0">
                  <c:v>-9.8563287583273222</c:v>
                </c:pt>
                <c:pt idx="32" formatCode="#,##0.0">
                  <c:v>-11.779054213549458</c:v>
                </c:pt>
                <c:pt idx="33" formatCode="#,##0.0">
                  <c:v>-13.409961685823745</c:v>
                </c:pt>
                <c:pt idx="34" formatCode="#,##0.0">
                  <c:v>-7.8205128205128318</c:v>
                </c:pt>
                <c:pt idx="35" formatCode="#,##0.0">
                  <c:v>1.9062423300335354</c:v>
                </c:pt>
                <c:pt idx="36" formatCode="#,##0.0">
                  <c:v>11.418982875828235</c:v>
                </c:pt>
                <c:pt idx="37" formatCode="#,##0.0">
                  <c:v>19.410684620092681</c:v>
                </c:pt>
                <c:pt idx="38" formatCode="#,##0.0">
                  <c:v>44.282396655829075</c:v>
                </c:pt>
                <c:pt idx="39" formatCode="#,##0.0">
                  <c:v>53.035458452722082</c:v>
                </c:pt>
                <c:pt idx="40" formatCode="#,##0.0">
                  <c:v>63.944039540923171</c:v>
                </c:pt>
                <c:pt idx="41" formatCode="#,##0.0">
                  <c:v>72.778143515470703</c:v>
                </c:pt>
                <c:pt idx="42" formatCode="#,##0.0">
                  <c:v>95.470178676285542</c:v>
                </c:pt>
                <c:pt idx="43" formatCode="#,##0.0">
                  <c:v>111.29908289555695</c:v>
                </c:pt>
                <c:pt idx="44" formatCode="#,##0.0">
                  <c:v>123.03781662504463</c:v>
                </c:pt>
                <c:pt idx="45" formatCode="#,##0.0">
                  <c:v>120.21783526208304</c:v>
                </c:pt>
                <c:pt idx="46" formatCode="#,##0.0">
                  <c:v>140.49895688456192</c:v>
                </c:pt>
                <c:pt idx="47" formatCode="#,##0.0">
                  <c:v>124.56647398843933</c:v>
                </c:pt>
                <c:pt idx="48" formatCode="#,##0.0">
                  <c:v>128.90021624961383</c:v>
                </c:pt>
                <c:pt idx="49" formatCode="#,##0.0">
                  <c:v>107.54924214688438</c:v>
                </c:pt>
                <c:pt idx="50" formatCode="#,##0.0">
                  <c:v>91.276075199587922</c:v>
                </c:pt>
                <c:pt idx="51" formatCode="#,##0.0">
                  <c:v>85.185185185185162</c:v>
                </c:pt>
                <c:pt idx="52" formatCode="#,##0.0">
                  <c:v>71.435871231476739</c:v>
                </c:pt>
                <c:pt idx="53" formatCode="#,##0.0">
                  <c:v>66.950847780529614</c:v>
                </c:pt>
                <c:pt idx="54" formatCode="#,##0.0">
                  <c:v>56.647498068835318</c:v>
                </c:pt>
                <c:pt idx="55" formatCode="#,##0.0">
                  <c:v>57.991656483081186</c:v>
                </c:pt>
                <c:pt idx="56" formatCode="#,##0.0">
                  <c:v>51.785500059983178</c:v>
                </c:pt>
                <c:pt idx="57" formatCode="#,##0.0">
                  <c:v>46.839258114374047</c:v>
                </c:pt>
                <c:pt idx="58" formatCode="#,##0.0">
                  <c:v>34.774279827953876</c:v>
                </c:pt>
                <c:pt idx="59" formatCode="#,##0.0">
                  <c:v>30.923780923780924</c:v>
                </c:pt>
                <c:pt idx="60" formatCode="#,##0.0">
                  <c:v>22.842297051083065</c:v>
                </c:pt>
                <c:pt idx="61" formatCode="#,##0.0">
                  <c:v>30.040571529370254</c:v>
                </c:pt>
                <c:pt idx="62" formatCode="#,##0.0">
                  <c:v>25.534349860311693</c:v>
                </c:pt>
                <c:pt idx="63" formatCode="#,##0.0">
                  <c:v>23.712480252764621</c:v>
                </c:pt>
                <c:pt idx="64" formatCode="#,##0.0">
                  <c:v>25.86289120715351</c:v>
                </c:pt>
                <c:pt idx="65" formatCode="#,##0.0">
                  <c:v>24.323167774512882</c:v>
                </c:pt>
                <c:pt idx="66" formatCode="#,##0.0">
                  <c:v>18.607199605501052</c:v>
                </c:pt>
                <c:pt idx="67" formatCode="#,##0.0">
                  <c:v>18.227402448457042</c:v>
                </c:pt>
                <c:pt idx="68" formatCode="#,##0.0">
                  <c:v>20.185999947308787</c:v>
                </c:pt>
                <c:pt idx="69" formatCode="#,##0.0">
                  <c:v>23.064575548655327</c:v>
                </c:pt>
                <c:pt idx="70" formatCode="#,##0.0">
                  <c:v>29.277515554602019</c:v>
                </c:pt>
                <c:pt idx="71" formatCode="#,##0.0">
                  <c:v>30.503522472830554</c:v>
                </c:pt>
                <c:pt idx="72" formatCode="#,##0.0">
                  <c:v>35.338387167655441</c:v>
                </c:pt>
                <c:pt idx="73" formatCode="#,##0.0">
                  <c:v>43.95279435702659</c:v>
                </c:pt>
                <c:pt idx="74" formatCode="#,##0.0">
                  <c:v>48.880546990213162</c:v>
                </c:pt>
                <c:pt idx="75" formatCode="#,##0.0">
                  <c:v>52.84637977269827</c:v>
                </c:pt>
                <c:pt idx="76" formatCode="#,##0.0">
                  <c:v>53.650507968835115</c:v>
                </c:pt>
                <c:pt idx="77" formatCode="#,##0.0">
                  <c:v>47.846439798985784</c:v>
                </c:pt>
                <c:pt idx="78" formatCode="#,##0.0">
                  <c:v>48.875132812860898</c:v>
                </c:pt>
                <c:pt idx="79" formatCode="#,##0.0">
                  <c:v>41.566088388566783</c:v>
                </c:pt>
                <c:pt idx="80" formatCode="#,##0.0">
                  <c:v>36.068304872969605</c:v>
                </c:pt>
                <c:pt idx="81" formatCode="#,##0.0">
                  <c:v>38.832937755254761</c:v>
                </c:pt>
                <c:pt idx="82" formatCode="#,##0.0">
                  <c:v>41.414790996784546</c:v>
                </c:pt>
                <c:pt idx="83" formatCode="#,##0.0">
                  <c:v>60.981733726696405</c:v>
                </c:pt>
                <c:pt idx="84" formatCode="#,##0.0">
                  <c:v>70.455006697243959</c:v>
                </c:pt>
                <c:pt idx="85" formatCode="#,##0.0">
                  <c:v>62.676919017734321</c:v>
                </c:pt>
                <c:pt idx="86" formatCode="#,##0.0">
                  <c:v>50.199009455200354</c:v>
                </c:pt>
                <c:pt idx="87" formatCode="#,##0.0">
                  <c:v>38.125553494744935</c:v>
                </c:pt>
                <c:pt idx="88" formatCode="#,##0.0">
                  <c:v>31.950309793162944</c:v>
                </c:pt>
                <c:pt idx="89" formatCode="#,##0.0">
                  <c:v>36.933105696104292</c:v>
                </c:pt>
                <c:pt idx="90" formatCode="#,##0.0">
                  <c:v>37.477891209234514</c:v>
                </c:pt>
                <c:pt idx="91" formatCode="#,##0.0">
                  <c:v>41.353263640999472</c:v>
                </c:pt>
                <c:pt idx="92" formatCode="#,##0.0">
                  <c:v>53.177710115509171</c:v>
                </c:pt>
                <c:pt idx="93" formatCode="#,##0.0">
                  <c:v>65.318506653523912</c:v>
                </c:pt>
                <c:pt idx="94" formatCode="#,##0.0">
                  <c:v>72.268919890272713</c:v>
                </c:pt>
                <c:pt idx="95" formatCode="#,##0.0">
                  <c:v>61.871896852010707</c:v>
                </c:pt>
                <c:pt idx="96" formatCode="#,##0.0">
                  <c:v>48.740326229313041</c:v>
                </c:pt>
                <c:pt idx="97" formatCode="#,##0.0">
                  <c:v>55.417178340554699</c:v>
                </c:pt>
                <c:pt idx="98" formatCode="#,##0.0">
                  <c:v>64.729370008873133</c:v>
                </c:pt>
                <c:pt idx="99" formatCode="#,##0.0">
                  <c:v>74.507645407916357</c:v>
                </c:pt>
                <c:pt idx="100" formatCode="#,##0.0">
                  <c:v>72.125402980890556</c:v>
                </c:pt>
                <c:pt idx="101" formatCode="#,##0.0">
                  <c:v>71.806496951012178</c:v>
                </c:pt>
                <c:pt idx="102" formatCode="#,##0.0">
                  <c:v>63.214084189143421</c:v>
                </c:pt>
                <c:pt idx="103" formatCode="#,##0.0">
                  <c:v>68.828211314288296</c:v>
                </c:pt>
                <c:pt idx="104" formatCode="#,##0.0">
                  <c:v>67.813045581708451</c:v>
                </c:pt>
                <c:pt idx="105" formatCode="#,##0.0">
                  <c:v>53.693007136335694</c:v>
                </c:pt>
                <c:pt idx="106" formatCode="#,##0.0">
                  <c:v>43.396290682425871</c:v>
                </c:pt>
                <c:pt idx="107" formatCode="#,##0.0">
                  <c:v>46.329321267694979</c:v>
                </c:pt>
                <c:pt idx="108" formatCode="#,##0.0">
                  <c:v>50.848895755120964</c:v>
                </c:pt>
                <c:pt idx="109" formatCode="#,##0.0">
                  <c:v>46.05040513443609</c:v>
                </c:pt>
                <c:pt idx="110" formatCode="#,##0.0">
                  <c:v>49.86133453679912</c:v>
                </c:pt>
                <c:pt idx="111" formatCode="#,##0.0">
                  <c:v>56.953311843610265</c:v>
                </c:pt>
                <c:pt idx="112" formatCode="#,##0.0">
                  <c:v>67.849484256243187</c:v>
                </c:pt>
                <c:pt idx="113" formatCode="#,##0.0">
                  <c:v>65.301692857802578</c:v>
                </c:pt>
                <c:pt idx="114" formatCode="#,##0.0">
                  <c:v>83.717087067153471</c:v>
                </c:pt>
                <c:pt idx="115" formatCode="#,##0.0">
                  <c:v>73.525915835303266</c:v>
                </c:pt>
                <c:pt idx="116" formatCode="#,##0.0">
                  <c:v>66.831912760090233</c:v>
                </c:pt>
                <c:pt idx="117" formatCode="#,##0.0">
                  <c:v>65.206612071212533</c:v>
                </c:pt>
                <c:pt idx="118" formatCode="#,##0.0">
                  <c:v>71.64421957766217</c:v>
                </c:pt>
                <c:pt idx="119" formatCode="#,##0.0">
                  <c:v>66.665935030728718</c:v>
                </c:pt>
                <c:pt idx="120" formatCode="#,##0.0">
                  <c:v>61.254649749802354</c:v>
                </c:pt>
                <c:pt idx="121" formatCode="#,##0.0">
                  <c:v>60.533044796382399</c:v>
                </c:pt>
                <c:pt idx="122" formatCode="#,##0.0">
                  <c:v>64.575652925719226</c:v>
                </c:pt>
                <c:pt idx="123" formatCode="#,##0.0">
                  <c:v>63.028183010692828</c:v>
                </c:pt>
                <c:pt idx="124" formatCode="#,##0.0">
                  <c:v>63.015326894231919</c:v>
                </c:pt>
                <c:pt idx="125" formatCode="#,##0.0">
                  <c:v>61.972533634524098</c:v>
                </c:pt>
                <c:pt idx="126" formatCode="#,##0.0">
                  <c:v>56.63099974030763</c:v>
                </c:pt>
                <c:pt idx="127" formatCode="#,##0.0">
                  <c:v>60.100360960817653</c:v>
                </c:pt>
                <c:pt idx="128" formatCode="#,##0.0">
                  <c:v>59.798194570186723</c:v>
                </c:pt>
                <c:pt idx="129" formatCode="#,##0.0">
                  <c:v>63.996506973211581</c:v>
                </c:pt>
                <c:pt idx="130" formatCode="#,##0.0">
                  <c:v>60.367005487091859</c:v>
                </c:pt>
                <c:pt idx="131" formatCode="#,##0.0">
                  <c:v>57.626460168833034</c:v>
                </c:pt>
                <c:pt idx="132" formatCode="#,##0.0">
                  <c:v>60.707633783721491</c:v>
                </c:pt>
                <c:pt idx="133" formatCode="#,##0.0">
                  <c:v>57.354053933755978</c:v>
                </c:pt>
                <c:pt idx="134" formatCode="#,##0.0">
                  <c:v>51.280583183307272</c:v>
                </c:pt>
                <c:pt idx="135" formatCode="#,##0.0">
                  <c:v>44.25615726178961</c:v>
                </c:pt>
                <c:pt idx="136" formatCode="#,##0.0">
                  <c:v>35.422996128539438</c:v>
                </c:pt>
                <c:pt idx="137" formatCode="#,##0.0">
                  <c:v>40.194657993297881</c:v>
                </c:pt>
                <c:pt idx="138" formatCode="#,##0.0">
                  <c:v>43.34774261294146</c:v>
                </c:pt>
                <c:pt idx="139" formatCode="#,##0.0">
                  <c:v>39.9413517930968</c:v>
                </c:pt>
                <c:pt idx="140" formatCode="#,##0.0">
                  <c:v>30.898400951624183</c:v>
                </c:pt>
                <c:pt idx="141" formatCode="#,##0.0">
                  <c:v>8.4188553363716068</c:v>
                </c:pt>
                <c:pt idx="142" formatCode="#,##0.0">
                  <c:v>-1.6823147684713717</c:v>
                </c:pt>
                <c:pt idx="143" formatCode="#,##0.0">
                  <c:v>-10.96181401197255</c:v>
                </c:pt>
                <c:pt idx="144" formatCode="#,##0.0">
                  <c:v>-20.77859319201913</c:v>
                </c:pt>
                <c:pt idx="145" formatCode="#,##0.0">
                  <c:v>-22.395399772089903</c:v>
                </c:pt>
                <c:pt idx="146" formatCode="#,##0.0">
                  <c:v>-25.122906684562921</c:v>
                </c:pt>
                <c:pt idx="147" formatCode="#,##0.0">
                  <c:v>-27.923616927774887</c:v>
                </c:pt>
                <c:pt idx="148" formatCode="#,##0.0">
                  <c:v>-25.980935288030977</c:v>
                </c:pt>
                <c:pt idx="149" formatCode="#,##0.0">
                  <c:v>-27.497952425979761</c:v>
                </c:pt>
                <c:pt idx="150" formatCode="#,##0.0">
                  <c:v>-32.629750941220252</c:v>
                </c:pt>
                <c:pt idx="151" formatCode="#,##0.0">
                  <c:v>-29.656894739373286</c:v>
                </c:pt>
                <c:pt idx="152" formatCode="#,##0.0">
                  <c:v>-25.762509136819716</c:v>
                </c:pt>
                <c:pt idx="153" formatCode="#,##0.0">
                  <c:v>-10.349986586598988</c:v>
                </c:pt>
                <c:pt idx="154" formatCode="#,##0.0">
                  <c:v>-1.7683716235490294</c:v>
                </c:pt>
                <c:pt idx="155" formatCode="#,##0.0">
                  <c:v>3.0892767915999002</c:v>
                </c:pt>
                <c:pt idx="156" formatCode="#,##0.0">
                  <c:v>12.761959409861163</c:v>
                </c:pt>
                <c:pt idx="157" formatCode="#,##0.0">
                  <c:v>13.716837199614673</c:v>
                </c:pt>
                <c:pt idx="158" formatCode="#,##0.0">
                  <c:v>16.579643988661005</c:v>
                </c:pt>
                <c:pt idx="159" formatCode="#,##0.0">
                  <c:v>20.1624334267877</c:v>
                </c:pt>
                <c:pt idx="160" formatCode="#,##0.0">
                  <c:v>12.931192320063346</c:v>
                </c:pt>
                <c:pt idx="161" formatCode="#,##0.0">
                  <c:v>11.80305057792259</c:v>
                </c:pt>
                <c:pt idx="162" formatCode="#,##0.0">
                  <c:v>18.262637220458416</c:v>
                </c:pt>
                <c:pt idx="163" formatCode="#,##0.0">
                  <c:v>16.291210266978567</c:v>
                </c:pt>
                <c:pt idx="164" formatCode="#,##0.0">
                  <c:v>18.563542059782662</c:v>
                </c:pt>
                <c:pt idx="165" formatCode="#,##0.0">
                  <c:v>14.420339061079332</c:v>
                </c:pt>
                <c:pt idx="166" formatCode="#,##0.0">
                  <c:v>7.9058058261535962</c:v>
                </c:pt>
                <c:pt idx="167" formatCode="#,##0.0">
                  <c:v>9.0861303902605641</c:v>
                </c:pt>
                <c:pt idx="168" formatCode="#,##0.0">
                  <c:v>10.97745188153128</c:v>
                </c:pt>
                <c:pt idx="169" formatCode="#,##0.0">
                  <c:v>13.063934520061821</c:v>
                </c:pt>
                <c:pt idx="170" formatCode="#,##0.0">
                  <c:v>12.296118826574158</c:v>
                </c:pt>
                <c:pt idx="171" formatCode="#,##0.0">
                  <c:v>13.613447564775626</c:v>
                </c:pt>
                <c:pt idx="172" formatCode="#,##0.0">
                  <c:v>14.165903504121061</c:v>
                </c:pt>
                <c:pt idx="173" formatCode="#,##0.0">
                  <c:v>13.730672743554322</c:v>
                </c:pt>
                <c:pt idx="174" formatCode="#,##0.0">
                  <c:v>12.328452978811583</c:v>
                </c:pt>
                <c:pt idx="175" formatCode="#,##0.0">
                  <c:v>14.434370708805574</c:v>
                </c:pt>
                <c:pt idx="176" formatCode="#,##0.0">
                  <c:v>5.4578768779369113</c:v>
                </c:pt>
                <c:pt idx="177" formatCode="#,##0.0">
                  <c:v>5.7284311240399148</c:v>
                </c:pt>
                <c:pt idx="178" formatCode="#,##0.0">
                  <c:v>5.7646725168352759</c:v>
                </c:pt>
                <c:pt idx="179" formatCode="#,##0.0">
                  <c:v>4.0197839287912132</c:v>
                </c:pt>
                <c:pt idx="180" formatCode="#,##0.0">
                  <c:v>4.3855518239913351</c:v>
                </c:pt>
                <c:pt idx="181" formatCode="#,##0.0">
                  <c:v>4.0788927475776262</c:v>
                </c:pt>
                <c:pt idx="182" formatCode="#,##0.0">
                  <c:v>2.195398638697597</c:v>
                </c:pt>
                <c:pt idx="183" formatCode="#,##0.0">
                  <c:v>8.0160320641269323E-2</c:v>
                </c:pt>
                <c:pt idx="184" formatCode="#,##0.0">
                  <c:v>-2.0457040215547266</c:v>
                </c:pt>
                <c:pt idx="185" formatCode="#,##0.0">
                  <c:v>-1.9465156226467002</c:v>
                </c:pt>
                <c:pt idx="186" formatCode="#,##0.0">
                  <c:v>-4.3756848128412287</c:v>
                </c:pt>
                <c:pt idx="187" formatCode="#,##0.0">
                  <c:v>-5.5813449979083032</c:v>
                </c:pt>
                <c:pt idx="188" formatCode="#,##0.0">
                  <c:v>2.5239528836331147</c:v>
                </c:pt>
                <c:pt idx="189" formatCode="#,##0.0">
                  <c:v>0.2300416510482961</c:v>
                </c:pt>
                <c:pt idx="190" formatCode="#,##0.0">
                  <c:v>3.3912039302420993</c:v>
                </c:pt>
                <c:pt idx="191" formatCode="#,##0.0">
                  <c:v>7.8149159027693003</c:v>
                </c:pt>
                <c:pt idx="192" formatCode="#,##0.0">
                  <c:v>5.2957017437983609</c:v>
                </c:pt>
                <c:pt idx="193" formatCode="#,##0.0">
                  <c:v>2.3724750864823108</c:v>
                </c:pt>
                <c:pt idx="194" formatCode="#,##0.0">
                  <c:v>2.7686950696312067</c:v>
                </c:pt>
                <c:pt idx="195" formatCode="#,##0.0">
                  <c:v>1.6873581631290762</c:v>
                </c:pt>
                <c:pt idx="196" formatCode="#,##0.0">
                  <c:v>1.567103943326444</c:v>
                </c:pt>
                <c:pt idx="197" formatCode="#,##0.0">
                  <c:v>-0.10596577597084433</c:v>
                </c:pt>
                <c:pt idx="198" formatCode="#,##0.0">
                  <c:v>0.44873791237955629</c:v>
                </c:pt>
                <c:pt idx="199" formatCode="#,##0.0">
                  <c:v>-0.95590107133209301</c:v>
                </c:pt>
                <c:pt idx="200" formatCode="#,##0.0">
                  <c:v>-1.3800899426865385</c:v>
                </c:pt>
                <c:pt idx="201" formatCode="#,##0.0">
                  <c:v>-0.47117695523249381</c:v>
                </c:pt>
                <c:pt idx="202" formatCode="#,##0.0">
                  <c:v>-2.3940057095691998</c:v>
                </c:pt>
                <c:pt idx="203" formatCode="#,##0.0">
                  <c:v>-5.2124370835797862</c:v>
                </c:pt>
                <c:pt idx="204" formatCode="#,##0.0">
                  <c:v>-6.2442333530644163</c:v>
                </c:pt>
                <c:pt idx="205" formatCode="#,##0.0">
                  <c:v>-6.242445436093135</c:v>
                </c:pt>
                <c:pt idx="206" formatCode="#,##0.0">
                  <c:v>-7.8787890272650714</c:v>
                </c:pt>
                <c:pt idx="207" formatCode="#,##0.0">
                  <c:v>-11.42872146101594</c:v>
                </c:pt>
                <c:pt idx="208" formatCode="#,##0.0">
                  <c:v>-9.8767241928048435</c:v>
                </c:pt>
                <c:pt idx="209" formatCode="#,##0.0">
                  <c:v>-6.9139618352109551</c:v>
                </c:pt>
                <c:pt idx="210" formatCode="#,##0.0">
                  <c:v>-8.5938139826922395</c:v>
                </c:pt>
                <c:pt idx="211" formatCode="#,##0.0">
                  <c:v>-8.7204762259797377</c:v>
                </c:pt>
                <c:pt idx="212" formatCode="#,##0.0">
                  <c:v>-13.077423552374754</c:v>
                </c:pt>
                <c:pt idx="213" formatCode="#,##0.0">
                  <c:v>-18.252321260995956</c:v>
                </c:pt>
                <c:pt idx="214" formatCode="#,##0.0">
                  <c:v>-18.757152000620664</c:v>
                </c:pt>
                <c:pt idx="215" formatCode="#,##0.0">
                  <c:v>-24.359540419352626</c:v>
                </c:pt>
                <c:pt idx="216" formatCode="#,##0.0">
                  <c:v>-24.596433138381229</c:v>
                </c:pt>
                <c:pt idx="217" formatCode="#,##0.0">
                  <c:v>-26.981144314307386</c:v>
                </c:pt>
              </c:numCache>
            </c:numRef>
          </c:val>
          <c:smooth val="0"/>
        </c:ser>
        <c:dLbls>
          <c:showLegendKey val="0"/>
          <c:showVal val="0"/>
          <c:showCatName val="0"/>
          <c:showSerName val="0"/>
          <c:showPercent val="0"/>
          <c:showBubbleSize val="0"/>
        </c:dLbls>
        <c:marker val="1"/>
        <c:smooth val="0"/>
        <c:axId val="237062016"/>
        <c:axId val="237063552"/>
      </c:lineChart>
      <c:dateAx>
        <c:axId val="237062016"/>
        <c:scaling>
          <c:orientation val="minMax"/>
        </c:scaling>
        <c:delete val="0"/>
        <c:axPos val="b"/>
        <c:numFmt formatCode="yyyy" sourceLinked="0"/>
        <c:majorTickMark val="out"/>
        <c:minorTickMark val="none"/>
        <c:tickLblPos val="low"/>
        <c:crossAx val="237063552"/>
        <c:crosses val="autoZero"/>
        <c:auto val="1"/>
        <c:lblOffset val="100"/>
        <c:baseTimeUnit val="months"/>
        <c:majorUnit val="3"/>
        <c:majorTimeUnit val="years"/>
      </c:dateAx>
      <c:valAx>
        <c:axId val="237063552"/>
        <c:scaling>
          <c:orientation val="minMax"/>
          <c:max val="300"/>
        </c:scaling>
        <c:delete val="0"/>
        <c:axPos val="l"/>
        <c:majorGridlines/>
        <c:title>
          <c:tx>
            <c:rich>
              <a:bodyPr rot="-5400000" vert="horz"/>
              <a:lstStyle/>
              <a:p>
                <a:pPr>
                  <a:defRPr b="0"/>
                </a:pPr>
                <a:r>
                  <a:rPr lang="ru-RU" b="0" dirty="0" smtClean="0"/>
                  <a:t>Темпы роста,</a:t>
                </a:r>
                <a:r>
                  <a:rPr lang="ru-RU" b="0" baseline="0" dirty="0" smtClean="0"/>
                  <a:t> %</a:t>
                </a:r>
                <a:endParaRPr lang="en-US" b="0" dirty="0"/>
              </a:p>
            </c:rich>
          </c:tx>
          <c:layout/>
          <c:overlay val="0"/>
        </c:title>
        <c:numFmt formatCode="0" sourceLinked="0"/>
        <c:majorTickMark val="out"/>
        <c:minorTickMark val="none"/>
        <c:tickLblPos val="nextTo"/>
        <c:spPr>
          <a:ln>
            <a:noFill/>
          </a:ln>
        </c:spPr>
        <c:crossAx val="237062016"/>
        <c:crosses val="autoZero"/>
        <c:crossBetween val="between"/>
      </c:valAx>
      <c:valAx>
        <c:axId val="237108608"/>
        <c:scaling>
          <c:orientation val="minMax"/>
          <c:max val="120"/>
        </c:scaling>
        <c:delete val="0"/>
        <c:axPos val="r"/>
        <c:title>
          <c:tx>
            <c:rich>
              <a:bodyPr rot="-5400000" vert="horz"/>
              <a:lstStyle/>
              <a:p>
                <a:pPr>
                  <a:defRPr b="0"/>
                </a:pPr>
                <a:r>
                  <a:rPr lang="ru-RU" b="0" dirty="0" smtClean="0"/>
                  <a:t>Курс рубля, %</a:t>
                </a:r>
                <a:endParaRPr lang="en-US" b="0" dirty="0"/>
              </a:p>
            </c:rich>
          </c:tx>
          <c:layout/>
          <c:overlay val="0"/>
        </c:title>
        <c:numFmt formatCode="#,##0" sourceLinked="0"/>
        <c:majorTickMark val="out"/>
        <c:minorTickMark val="none"/>
        <c:tickLblPos val="nextTo"/>
        <c:spPr>
          <a:ln>
            <a:noFill/>
          </a:ln>
        </c:spPr>
        <c:crossAx val="237352448"/>
        <c:crosses val="max"/>
        <c:crossBetween val="between"/>
        <c:majorUnit val="15"/>
      </c:valAx>
      <c:dateAx>
        <c:axId val="237352448"/>
        <c:scaling>
          <c:orientation val="minMax"/>
        </c:scaling>
        <c:delete val="1"/>
        <c:axPos val="b"/>
        <c:numFmt formatCode="mm\-yyyy" sourceLinked="1"/>
        <c:majorTickMark val="out"/>
        <c:minorTickMark val="none"/>
        <c:tickLblPos val="nextTo"/>
        <c:crossAx val="237108608"/>
        <c:crosses val="autoZero"/>
        <c:auto val="1"/>
        <c:lblOffset val="100"/>
        <c:baseTimeUnit val="months"/>
        <c:majorUnit val="1"/>
        <c:minorUnit val="1"/>
      </c:dateAx>
    </c:plotArea>
    <c:legend>
      <c:legendPos val="r"/>
      <c:layout>
        <c:manualLayout>
          <c:xMode val="edge"/>
          <c:yMode val="edge"/>
          <c:x val="0.13987893823008293"/>
          <c:y val="0.12945274568394569"/>
          <c:w val="0.64672558102682565"/>
          <c:h val="0.23637317726311843"/>
        </c:manualLayout>
      </c:layout>
      <c:overlay val="1"/>
      <c:spPr>
        <a:solidFill>
          <a:schemeClr val="bg1"/>
        </a:solidFill>
      </c:spPr>
    </c:legend>
    <c:plotVisOnly val="1"/>
    <c:dispBlanksAs val="gap"/>
    <c:showDLblsOverMax val="0"/>
  </c:chart>
  <c:txPr>
    <a:bodyPr/>
    <a:lstStyle/>
    <a:p>
      <a:pPr>
        <a:defRPr sz="8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Индикаторы деловой активности</a:t>
            </a:r>
            <a:endParaRPr lang="en-US"/>
          </a:p>
        </c:rich>
      </c:tx>
      <c:layout>
        <c:manualLayout>
          <c:xMode val="edge"/>
          <c:yMode val="edge"/>
          <c:x val="6.8672474425514635E-2"/>
          <c:y val="4.9182639073758611E-3"/>
        </c:manualLayout>
      </c:layout>
      <c:overlay val="0"/>
    </c:title>
    <c:autoTitleDeleted val="0"/>
    <c:plotArea>
      <c:layout>
        <c:manualLayout>
          <c:layoutTarget val="inner"/>
          <c:xMode val="edge"/>
          <c:yMode val="edge"/>
          <c:x val="5.3514693365020773E-2"/>
          <c:y val="0.1556805241192874"/>
          <c:w val="0.88914813517245694"/>
          <c:h val="0.72267010628701578"/>
        </c:manualLayout>
      </c:layout>
      <c:lineChart>
        <c:grouping val="standard"/>
        <c:varyColors val="0"/>
        <c:ser>
          <c:idx val="0"/>
          <c:order val="0"/>
          <c:tx>
            <c:strRef>
              <c:f>Sheet1!$B$1</c:f>
              <c:strCache>
                <c:ptCount val="1"/>
                <c:pt idx="0">
                  <c:v>Производители</c:v>
                </c:pt>
              </c:strCache>
            </c:strRef>
          </c:tx>
          <c:spPr>
            <a:ln>
              <a:solidFill>
                <a:schemeClr val="tx1">
                  <a:lumMod val="50000"/>
                  <a:lumOff val="50000"/>
                </a:schemeClr>
              </a:solidFill>
            </a:ln>
          </c:spPr>
          <c:marker>
            <c:symbol val="none"/>
          </c:marker>
          <c:cat>
            <c:numRef>
              <c:f>Sheet1!$A$2:$A$33</c:f>
              <c:numCache>
                <c:formatCode>mm\-yyyy</c:formatCode>
                <c:ptCount val="32"/>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numCache>
            </c:numRef>
          </c:cat>
          <c:val>
            <c:numRef>
              <c:f>Sheet1!$B$2:$B$33</c:f>
              <c:numCache>
                <c:formatCode>0</c:formatCode>
                <c:ptCount val="32"/>
                <c:pt idx="0">
                  <c:v>4</c:v>
                </c:pt>
                <c:pt idx="1">
                  <c:v>4</c:v>
                </c:pt>
                <c:pt idx="2">
                  <c:v>2</c:v>
                </c:pt>
                <c:pt idx="3">
                  <c:v>-1</c:v>
                </c:pt>
                <c:pt idx="4">
                  <c:v>1</c:v>
                </c:pt>
                <c:pt idx="5">
                  <c:v>-1</c:v>
                </c:pt>
                <c:pt idx="6">
                  <c:v>-3</c:v>
                </c:pt>
                <c:pt idx="7">
                  <c:v>-19</c:v>
                </c:pt>
                <c:pt idx="8">
                  <c:v>-21</c:v>
                </c:pt>
                <c:pt idx="9">
                  <c:v>-19</c:v>
                </c:pt>
                <c:pt idx="10">
                  <c:v>-15</c:v>
                </c:pt>
                <c:pt idx="11">
                  <c:v>5</c:v>
                </c:pt>
                <c:pt idx="12">
                  <c:v>10</c:v>
                </c:pt>
                <c:pt idx="13">
                  <c:v>11</c:v>
                </c:pt>
                <c:pt idx="14">
                  <c:v>11</c:v>
                </c:pt>
                <c:pt idx="15">
                  <c:v>9</c:v>
                </c:pt>
                <c:pt idx="16">
                  <c:v>6</c:v>
                </c:pt>
                <c:pt idx="17">
                  <c:v>3</c:v>
                </c:pt>
                <c:pt idx="18">
                  <c:v>1</c:v>
                </c:pt>
                <c:pt idx="19">
                  <c:v>0</c:v>
                </c:pt>
                <c:pt idx="20">
                  <c:v>0</c:v>
                </c:pt>
                <c:pt idx="21">
                  <c:v>1</c:v>
                </c:pt>
                <c:pt idx="22">
                  <c:v>2</c:v>
                </c:pt>
                <c:pt idx="23">
                  <c:v>1</c:v>
                </c:pt>
                <c:pt idx="24">
                  <c:v>0</c:v>
                </c:pt>
                <c:pt idx="25">
                  <c:v>-2</c:v>
                </c:pt>
                <c:pt idx="26">
                  <c:v>-4</c:v>
                </c:pt>
                <c:pt idx="27">
                  <c:v>-3</c:v>
                </c:pt>
                <c:pt idx="28">
                  <c:v>-2</c:v>
                </c:pt>
                <c:pt idx="29">
                  <c:v>-2</c:v>
                </c:pt>
                <c:pt idx="30">
                  <c:v>-3</c:v>
                </c:pt>
                <c:pt idx="31">
                  <c:v>-2</c:v>
                </c:pt>
              </c:numCache>
            </c:numRef>
          </c:val>
          <c:smooth val="0"/>
        </c:ser>
        <c:ser>
          <c:idx val="1"/>
          <c:order val="1"/>
          <c:tx>
            <c:strRef>
              <c:f>Sheet1!$C$1</c:f>
              <c:strCache>
                <c:ptCount val="1"/>
                <c:pt idx="0">
                  <c:v>Потребители</c:v>
                </c:pt>
              </c:strCache>
            </c:strRef>
          </c:tx>
          <c:spPr>
            <a:ln>
              <a:solidFill>
                <a:srgbClr val="FF0000"/>
              </a:solidFill>
              <a:prstDash val="solid"/>
            </a:ln>
          </c:spPr>
          <c:marker>
            <c:symbol val="none"/>
          </c:marker>
          <c:cat>
            <c:numRef>
              <c:f>Sheet1!$A$2:$A$33</c:f>
              <c:numCache>
                <c:formatCode>mm\-yyyy</c:formatCode>
                <c:ptCount val="32"/>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numCache>
            </c:numRef>
          </c:cat>
          <c:val>
            <c:numRef>
              <c:f>Sheet1!$C$2:$C$33</c:f>
              <c:numCache>
                <c:formatCode>0</c:formatCode>
                <c:ptCount val="32"/>
                <c:pt idx="0">
                  <c:v>6</c:v>
                </c:pt>
                <c:pt idx="1">
                  <c:v>6.2</c:v>
                </c:pt>
                <c:pt idx="2">
                  <c:v>3.5</c:v>
                </c:pt>
                <c:pt idx="3">
                  <c:v>-2</c:v>
                </c:pt>
                <c:pt idx="4">
                  <c:v>3.4</c:v>
                </c:pt>
                <c:pt idx="5">
                  <c:v>-2.2000000000000002</c:v>
                </c:pt>
                <c:pt idx="6">
                  <c:v>1.5</c:v>
                </c:pt>
                <c:pt idx="7">
                  <c:v>-15</c:v>
                </c:pt>
                <c:pt idx="8">
                  <c:v>-35.4</c:v>
                </c:pt>
                <c:pt idx="9">
                  <c:v>-30</c:v>
                </c:pt>
                <c:pt idx="10">
                  <c:v>-26</c:v>
                </c:pt>
                <c:pt idx="11">
                  <c:v>0</c:v>
                </c:pt>
                <c:pt idx="12">
                  <c:v>25</c:v>
                </c:pt>
                <c:pt idx="13">
                  <c:v>25</c:v>
                </c:pt>
                <c:pt idx="14">
                  <c:v>14</c:v>
                </c:pt>
                <c:pt idx="15">
                  <c:v>10</c:v>
                </c:pt>
                <c:pt idx="16">
                  <c:v>-3</c:v>
                </c:pt>
                <c:pt idx="17">
                  <c:v>-2</c:v>
                </c:pt>
                <c:pt idx="18">
                  <c:v>4</c:v>
                </c:pt>
                <c:pt idx="19">
                  <c:v>3</c:v>
                </c:pt>
                <c:pt idx="20">
                  <c:v>8</c:v>
                </c:pt>
                <c:pt idx="21">
                  <c:v>5</c:v>
                </c:pt>
                <c:pt idx="22">
                  <c:v>1</c:v>
                </c:pt>
                <c:pt idx="23">
                  <c:v>-1</c:v>
                </c:pt>
                <c:pt idx="24">
                  <c:v>-2</c:v>
                </c:pt>
                <c:pt idx="25">
                  <c:v>-2</c:v>
                </c:pt>
                <c:pt idx="26">
                  <c:v>-1</c:v>
                </c:pt>
                <c:pt idx="27">
                  <c:v>-3</c:v>
                </c:pt>
                <c:pt idx="28">
                  <c:v>-4</c:v>
                </c:pt>
                <c:pt idx="29">
                  <c:v>0</c:v>
                </c:pt>
                <c:pt idx="30">
                  <c:v>0</c:v>
                </c:pt>
                <c:pt idx="31">
                  <c:v>-7</c:v>
                </c:pt>
              </c:numCache>
            </c:numRef>
          </c:val>
          <c:smooth val="0"/>
        </c:ser>
        <c:dLbls>
          <c:showLegendKey val="0"/>
          <c:showVal val="0"/>
          <c:showCatName val="0"/>
          <c:showSerName val="0"/>
          <c:showPercent val="0"/>
          <c:showBubbleSize val="0"/>
        </c:dLbls>
        <c:marker val="1"/>
        <c:smooth val="0"/>
        <c:axId val="260479232"/>
        <c:axId val="260481024"/>
      </c:lineChart>
      <c:dateAx>
        <c:axId val="260479232"/>
        <c:scaling>
          <c:orientation val="minMax"/>
        </c:scaling>
        <c:delete val="0"/>
        <c:axPos val="b"/>
        <c:numFmt formatCode="yyyy" sourceLinked="0"/>
        <c:majorTickMark val="out"/>
        <c:minorTickMark val="none"/>
        <c:tickLblPos val="low"/>
        <c:crossAx val="260481024"/>
        <c:crosses val="autoZero"/>
        <c:auto val="1"/>
        <c:lblOffset val="100"/>
        <c:baseTimeUnit val="months"/>
        <c:majorUnit val="1"/>
        <c:majorTimeUnit val="years"/>
      </c:dateAx>
      <c:valAx>
        <c:axId val="260481024"/>
        <c:scaling>
          <c:orientation val="minMax"/>
          <c:max val="40"/>
          <c:min val="-40"/>
        </c:scaling>
        <c:delete val="1"/>
        <c:axPos val="l"/>
        <c:majorGridlines/>
        <c:numFmt formatCode="0" sourceLinked="1"/>
        <c:majorTickMark val="out"/>
        <c:minorTickMark val="none"/>
        <c:tickLblPos val="nextTo"/>
        <c:crossAx val="260479232"/>
        <c:crosses val="autoZero"/>
        <c:crossBetween val="between"/>
        <c:majorUnit val="20"/>
      </c:valAx>
    </c:plotArea>
    <c:legend>
      <c:legendPos val="r"/>
      <c:layout>
        <c:manualLayout>
          <c:xMode val="edge"/>
          <c:yMode val="edge"/>
          <c:x val="0.52383390339424019"/>
          <c:y val="0.64677533572453194"/>
          <c:w val="0.43794131563074501"/>
          <c:h val="0.20586257057759202"/>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t>Рефинансирование</a:t>
            </a:r>
            <a:r>
              <a:rPr lang="en-US" dirty="0" smtClean="0"/>
              <a:t>,</a:t>
            </a:r>
            <a:r>
              <a:rPr lang="en-US" baseline="0" dirty="0" smtClean="0"/>
              <a:t> QE</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0"/>
          <c:order val="0"/>
          <c:tx>
            <c:strRef>
              <c:f>Sheet1!$B$1</c:f>
              <c:strCache>
                <c:ptCount val="1"/>
                <c:pt idx="0">
                  <c:v>Средства ЦБ, % Активы</c:v>
                </c:pt>
              </c:strCache>
            </c:strRef>
          </c:tx>
          <c:spPr>
            <a:solidFill>
              <a:srgbClr val="FF0000"/>
            </a:solidFill>
          </c:spPr>
          <c:invertIfNegative val="0"/>
          <c:cat>
            <c:numRef>
              <c:f>Sheet1!$A$2:$A$88</c:f>
              <c:numCache>
                <c:formatCode>mm\-yyyy</c:formatCode>
                <c:ptCount val="87"/>
                <c:pt idx="0">
                  <c:v>39447</c:v>
                </c:pt>
                <c:pt idx="1">
                  <c:v>39478</c:v>
                </c:pt>
                <c:pt idx="2">
                  <c:v>39506</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40967</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numCache>
            </c:numRef>
          </c:cat>
          <c:val>
            <c:numRef>
              <c:f>Sheet1!$B$2:$B$88</c:f>
              <c:numCache>
                <c:formatCode>#,##0.0;[Red]\-#,##0.0</c:formatCode>
                <c:ptCount val="87"/>
                <c:pt idx="0">
                  <c:v>0.16894325990926753</c:v>
                </c:pt>
                <c:pt idx="1">
                  <c:v>0.21656917229136746</c:v>
                </c:pt>
                <c:pt idx="2">
                  <c:v>0.9552887803747826</c:v>
                </c:pt>
                <c:pt idx="3">
                  <c:v>0.68972171888301059</c:v>
                </c:pt>
                <c:pt idx="4">
                  <c:v>0.43379187931482821</c:v>
                </c:pt>
                <c:pt idx="5">
                  <c:v>0.22325924373565006</c:v>
                </c:pt>
                <c:pt idx="6">
                  <c:v>0.21798249420270635</c:v>
                </c:pt>
                <c:pt idx="7">
                  <c:v>0.27860432934276941</c:v>
                </c:pt>
                <c:pt idx="8">
                  <c:v>0.66304854880554454</c:v>
                </c:pt>
                <c:pt idx="9">
                  <c:v>0.94976200847887071</c:v>
                </c:pt>
                <c:pt idx="10">
                  <c:v>4.6604680965654914</c:v>
                </c:pt>
                <c:pt idx="11">
                  <c:v>8.1910380165150176</c:v>
                </c:pt>
                <c:pt idx="12">
                  <c:v>12.027709776329782</c:v>
                </c:pt>
                <c:pt idx="13">
                  <c:v>12.278356988126282</c:v>
                </c:pt>
                <c:pt idx="14">
                  <c:v>11.80800156218374</c:v>
                </c:pt>
                <c:pt idx="15">
                  <c:v>11.545245923354514</c:v>
                </c:pt>
                <c:pt idx="16">
                  <c:v>10.064337439757763</c:v>
                </c:pt>
                <c:pt idx="17">
                  <c:v>8.2820089538623041</c:v>
                </c:pt>
                <c:pt idx="18">
                  <c:v>7.2105537018705839</c:v>
                </c:pt>
                <c:pt idx="19">
                  <c:v>6.958317195189748</c:v>
                </c:pt>
                <c:pt idx="20">
                  <c:v>6.8144600552513559</c:v>
                </c:pt>
                <c:pt idx="21">
                  <c:v>5.638565775472637</c:v>
                </c:pt>
                <c:pt idx="22">
                  <c:v>4.6620533469466032</c:v>
                </c:pt>
                <c:pt idx="23">
                  <c:v>4.3170643765166581</c:v>
                </c:pt>
                <c:pt idx="24">
                  <c:v>4.8356512267907759</c:v>
                </c:pt>
                <c:pt idx="25">
                  <c:v>3.8505152728006018</c:v>
                </c:pt>
                <c:pt idx="26">
                  <c:v>3.1880820036891819</c:v>
                </c:pt>
                <c:pt idx="27">
                  <c:v>2.3423139042262795</c:v>
                </c:pt>
                <c:pt idx="28">
                  <c:v>2.1833711066436932</c:v>
                </c:pt>
                <c:pt idx="29">
                  <c:v>1.4630207894745693</c:v>
                </c:pt>
                <c:pt idx="30">
                  <c:v>1.6776752465920535</c:v>
                </c:pt>
                <c:pt idx="31">
                  <c:v>1.2971042748723098</c:v>
                </c:pt>
                <c:pt idx="32">
                  <c:v>1.2357525071520359</c:v>
                </c:pt>
                <c:pt idx="33">
                  <c:v>1.177237026160677</c:v>
                </c:pt>
                <c:pt idx="34">
                  <c:v>1.0341806171585257</c:v>
                </c:pt>
                <c:pt idx="35">
                  <c:v>1.1107909181313509</c:v>
                </c:pt>
                <c:pt idx="36">
                  <c:v>0.96361409016039157</c:v>
                </c:pt>
                <c:pt idx="37">
                  <c:v>0.97014350878747302</c:v>
                </c:pt>
                <c:pt idx="38">
                  <c:v>0.93342855926968826</c:v>
                </c:pt>
                <c:pt idx="39">
                  <c:v>0.91834581763384082</c:v>
                </c:pt>
                <c:pt idx="40">
                  <c:v>0.93675704529449766</c:v>
                </c:pt>
                <c:pt idx="41">
                  <c:v>0.8957441193939002</c:v>
                </c:pt>
                <c:pt idx="42">
                  <c:v>0.88613294033220691</c:v>
                </c:pt>
                <c:pt idx="43">
                  <c:v>0.87454680807481222</c:v>
                </c:pt>
                <c:pt idx="44">
                  <c:v>0.84838863955264476</c:v>
                </c:pt>
                <c:pt idx="45">
                  <c:v>1.3183124183618657</c:v>
                </c:pt>
                <c:pt idx="46">
                  <c:v>2.5243922870366022</c:v>
                </c:pt>
                <c:pt idx="47">
                  <c:v>2.9880079897756215</c:v>
                </c:pt>
                <c:pt idx="48">
                  <c:v>2.9116893921792593</c:v>
                </c:pt>
                <c:pt idx="49">
                  <c:v>3.3205810388626142</c:v>
                </c:pt>
                <c:pt idx="50">
                  <c:v>3.0770748563834656</c:v>
                </c:pt>
                <c:pt idx="51">
                  <c:v>3.5379130212078875</c:v>
                </c:pt>
                <c:pt idx="52">
                  <c:v>4.3597394097161777</c:v>
                </c:pt>
                <c:pt idx="53">
                  <c:v>3.9235492059344685</c:v>
                </c:pt>
                <c:pt idx="54">
                  <c:v>5.0845984659175301</c:v>
                </c:pt>
                <c:pt idx="55">
                  <c:v>5.7149531868376595</c:v>
                </c:pt>
                <c:pt idx="56">
                  <c:v>5.2777596757113088</c:v>
                </c:pt>
                <c:pt idx="57">
                  <c:v>5.1254987004432389</c:v>
                </c:pt>
                <c:pt idx="58">
                  <c:v>5.3600258433190815</c:v>
                </c:pt>
                <c:pt idx="59">
                  <c:v>5.9843930585244927</c:v>
                </c:pt>
                <c:pt idx="60">
                  <c:v>5.4350051973766149</c:v>
                </c:pt>
                <c:pt idx="61">
                  <c:v>4.5382360713990222</c:v>
                </c:pt>
                <c:pt idx="62">
                  <c:v>4.4626637075565938</c:v>
                </c:pt>
                <c:pt idx="63">
                  <c:v>4.4686836778363155</c:v>
                </c:pt>
                <c:pt idx="64">
                  <c:v>4.3840275872577585</c:v>
                </c:pt>
                <c:pt idx="65">
                  <c:v>4.8001106020540645</c:v>
                </c:pt>
                <c:pt idx="66">
                  <c:v>4.4000686083270901</c:v>
                </c:pt>
                <c:pt idx="67">
                  <c:v>4.8574342736242802</c:v>
                </c:pt>
                <c:pt idx="68">
                  <c:v>5.2506547071212344</c:v>
                </c:pt>
                <c:pt idx="69">
                  <c:v>5.7778060864011556</c:v>
                </c:pt>
                <c:pt idx="70">
                  <c:v>5.9995034396439442</c:v>
                </c:pt>
                <c:pt idx="71">
                  <c:v>6.5892723236800173</c:v>
                </c:pt>
                <c:pt idx="72">
                  <c:v>7.7305234357476866</c:v>
                </c:pt>
                <c:pt idx="73">
                  <c:v>7.3262964288504149</c:v>
                </c:pt>
                <c:pt idx="74">
                  <c:v>6.7080780003137903</c:v>
                </c:pt>
                <c:pt idx="75">
                  <c:v>7.9191581673493427</c:v>
                </c:pt>
                <c:pt idx="76">
                  <c:v>8.3885431124430099</c:v>
                </c:pt>
                <c:pt idx="77">
                  <c:v>8.1994841696084286</c:v>
                </c:pt>
                <c:pt idx="78">
                  <c:v>8.7455642844200767</c:v>
                </c:pt>
                <c:pt idx="79">
                  <c:v>9.0004590300363834</c:v>
                </c:pt>
                <c:pt idx="80">
                  <c:v>8.7288347278898026</c:v>
                </c:pt>
                <c:pt idx="81">
                  <c:v>8.8081121593523157</c:v>
                </c:pt>
                <c:pt idx="82">
                  <c:v>9.1924245336602954</c:v>
                </c:pt>
                <c:pt idx="83">
                  <c:v>9.4752727932351384</c:v>
                </c:pt>
                <c:pt idx="84">
                  <c:v>11.959655431155788</c:v>
                </c:pt>
                <c:pt idx="85">
                  <c:v>9.5694394543682151</c:v>
                </c:pt>
                <c:pt idx="86">
                  <c:v>10.06899873052512</c:v>
                </c:pt>
              </c:numCache>
            </c:numRef>
          </c:val>
        </c:ser>
        <c:dLbls>
          <c:showLegendKey val="0"/>
          <c:showVal val="0"/>
          <c:showCatName val="0"/>
          <c:showSerName val="0"/>
          <c:showPercent val="0"/>
          <c:showBubbleSize val="0"/>
        </c:dLbls>
        <c:gapWidth val="250"/>
        <c:axId val="237668608"/>
        <c:axId val="260530176"/>
      </c:barChart>
      <c:lineChart>
        <c:grouping val="standard"/>
        <c:varyColors val="0"/>
        <c:ser>
          <c:idx val="1"/>
          <c:order val="1"/>
          <c:tx>
            <c:strRef>
              <c:f>Sheet1!$C$1</c:f>
              <c:strCache>
                <c:ptCount val="1"/>
                <c:pt idx="0">
                  <c:v>Фикс. ставка по РЕПО, %</c:v>
                </c:pt>
              </c:strCache>
            </c:strRef>
          </c:tx>
          <c:spPr>
            <a:ln>
              <a:solidFill>
                <a:srgbClr val="FFC000"/>
              </a:solidFill>
            </a:ln>
          </c:spPr>
          <c:marker>
            <c:symbol val="none"/>
          </c:marker>
          <c:cat>
            <c:numRef>
              <c:f>Sheet1!$A$2:$A$88</c:f>
              <c:numCache>
                <c:formatCode>mm\-yyyy</c:formatCode>
                <c:ptCount val="87"/>
                <c:pt idx="0">
                  <c:v>39447</c:v>
                </c:pt>
                <c:pt idx="1">
                  <c:v>39478</c:v>
                </c:pt>
                <c:pt idx="2">
                  <c:v>39506</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40967</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numCache>
            </c:numRef>
          </c:cat>
          <c:val>
            <c:numRef>
              <c:f>Sheet1!$C$2:$C$88</c:f>
              <c:numCache>
                <c:formatCode>#,##0.0;[Red]\-#,##0.0</c:formatCode>
                <c:ptCount val="87"/>
                <c:pt idx="0">
                  <c:v>7.25</c:v>
                </c:pt>
                <c:pt idx="1">
                  <c:v>7.25</c:v>
                </c:pt>
                <c:pt idx="2">
                  <c:v>8.25</c:v>
                </c:pt>
                <c:pt idx="3">
                  <c:v>8.25</c:v>
                </c:pt>
                <c:pt idx="4">
                  <c:v>8.5</c:v>
                </c:pt>
                <c:pt idx="5">
                  <c:v>8.75</c:v>
                </c:pt>
                <c:pt idx="6">
                  <c:v>8.75</c:v>
                </c:pt>
                <c:pt idx="7">
                  <c:v>9</c:v>
                </c:pt>
                <c:pt idx="8">
                  <c:v>8</c:v>
                </c:pt>
                <c:pt idx="9">
                  <c:v>8</c:v>
                </c:pt>
                <c:pt idx="10">
                  <c:v>8</c:v>
                </c:pt>
                <c:pt idx="11">
                  <c:v>10</c:v>
                </c:pt>
                <c:pt idx="12">
                  <c:v>10</c:v>
                </c:pt>
                <c:pt idx="13">
                  <c:v>11</c:v>
                </c:pt>
                <c:pt idx="14">
                  <c:v>12</c:v>
                </c:pt>
                <c:pt idx="15">
                  <c:v>12</c:v>
                </c:pt>
                <c:pt idx="16">
                  <c:v>11.5</c:v>
                </c:pt>
                <c:pt idx="17">
                  <c:v>11</c:v>
                </c:pt>
                <c:pt idx="18">
                  <c:v>10.5</c:v>
                </c:pt>
                <c:pt idx="19">
                  <c:v>10</c:v>
                </c:pt>
                <c:pt idx="20">
                  <c:v>9.75</c:v>
                </c:pt>
                <c:pt idx="21">
                  <c:v>9</c:v>
                </c:pt>
                <c:pt idx="22">
                  <c:v>8.5</c:v>
                </c:pt>
                <c:pt idx="23">
                  <c:v>8</c:v>
                </c:pt>
                <c:pt idx="24">
                  <c:v>7.75</c:v>
                </c:pt>
                <c:pt idx="25">
                  <c:v>7.75</c:v>
                </c:pt>
                <c:pt idx="26">
                  <c:v>7.5</c:v>
                </c:pt>
                <c:pt idx="27">
                  <c:v>7.25</c:v>
                </c:pt>
                <c:pt idx="28">
                  <c:v>7</c:v>
                </c:pt>
                <c:pt idx="29">
                  <c:v>6.75</c:v>
                </c:pt>
                <c:pt idx="30">
                  <c:v>6.75</c:v>
                </c:pt>
                <c:pt idx="31">
                  <c:v>6.75</c:v>
                </c:pt>
                <c:pt idx="32">
                  <c:v>6.75</c:v>
                </c:pt>
                <c:pt idx="33">
                  <c:v>6.75</c:v>
                </c:pt>
                <c:pt idx="34">
                  <c:v>6.75</c:v>
                </c:pt>
                <c:pt idx="35">
                  <c:v>6.75</c:v>
                </c:pt>
                <c:pt idx="36">
                  <c:v>6.75</c:v>
                </c:pt>
                <c:pt idx="37">
                  <c:v>6.75</c:v>
                </c:pt>
                <c:pt idx="38">
                  <c:v>6.75</c:v>
                </c:pt>
                <c:pt idx="39">
                  <c:v>6.75</c:v>
                </c:pt>
                <c:pt idx="40">
                  <c:v>6.75</c:v>
                </c:pt>
                <c:pt idx="41">
                  <c:v>6.75</c:v>
                </c:pt>
                <c:pt idx="42">
                  <c:v>6.75</c:v>
                </c:pt>
                <c:pt idx="43">
                  <c:v>6.75</c:v>
                </c:pt>
                <c:pt idx="44">
                  <c:v>6.5</c:v>
                </c:pt>
                <c:pt idx="45">
                  <c:v>6.5</c:v>
                </c:pt>
                <c:pt idx="46">
                  <c:v>6.5</c:v>
                </c:pt>
                <c:pt idx="47">
                  <c:v>6.5</c:v>
                </c:pt>
                <c:pt idx="48">
                  <c:v>6.25</c:v>
                </c:pt>
                <c:pt idx="49">
                  <c:v>6.25</c:v>
                </c:pt>
                <c:pt idx="50">
                  <c:v>6.25</c:v>
                </c:pt>
                <c:pt idx="51">
                  <c:v>6.25</c:v>
                </c:pt>
                <c:pt idx="52">
                  <c:v>6.25</c:v>
                </c:pt>
                <c:pt idx="53">
                  <c:v>6.25</c:v>
                </c:pt>
                <c:pt idx="54">
                  <c:v>6.25</c:v>
                </c:pt>
                <c:pt idx="55">
                  <c:v>6.25</c:v>
                </c:pt>
                <c:pt idx="56">
                  <c:v>6.25</c:v>
                </c:pt>
                <c:pt idx="57">
                  <c:v>6.5</c:v>
                </c:pt>
                <c:pt idx="58">
                  <c:v>6.5</c:v>
                </c:pt>
                <c:pt idx="59">
                  <c:v>6.5</c:v>
                </c:pt>
                <c:pt idx="60">
                  <c:v>6.5</c:v>
                </c:pt>
                <c:pt idx="61">
                  <c:v>6.5</c:v>
                </c:pt>
                <c:pt idx="62">
                  <c:v>6.5</c:v>
                </c:pt>
                <c:pt idx="63">
                  <c:v>6.5</c:v>
                </c:pt>
                <c:pt idx="64">
                  <c:v>6.5</c:v>
                </c:pt>
                <c:pt idx="65">
                  <c:v>6.5</c:v>
                </c:pt>
                <c:pt idx="66">
                  <c:v>6.5</c:v>
                </c:pt>
                <c:pt idx="67">
                  <c:v>6.5</c:v>
                </c:pt>
                <c:pt idx="68">
                  <c:v>6.5</c:v>
                </c:pt>
                <c:pt idx="69">
                  <c:v>6.5</c:v>
                </c:pt>
                <c:pt idx="70">
                  <c:v>6.5</c:v>
                </c:pt>
                <c:pt idx="71">
                  <c:v>6.5</c:v>
                </c:pt>
                <c:pt idx="72">
                  <c:v>6.5</c:v>
                </c:pt>
                <c:pt idx="73">
                  <c:v>6.5</c:v>
                </c:pt>
                <c:pt idx="74">
                  <c:v>6.5</c:v>
                </c:pt>
                <c:pt idx="75">
                  <c:v>8</c:v>
                </c:pt>
                <c:pt idx="76">
                  <c:v>8.5</c:v>
                </c:pt>
                <c:pt idx="77">
                  <c:v>8.5</c:v>
                </c:pt>
                <c:pt idx="78">
                  <c:v>8.5</c:v>
                </c:pt>
                <c:pt idx="79">
                  <c:v>9</c:v>
                </c:pt>
                <c:pt idx="80">
                  <c:v>9</c:v>
                </c:pt>
                <c:pt idx="81">
                  <c:v>9</c:v>
                </c:pt>
                <c:pt idx="82">
                  <c:v>9</c:v>
                </c:pt>
                <c:pt idx="83">
                  <c:v>10.5</c:v>
                </c:pt>
                <c:pt idx="84">
                  <c:v>18</c:v>
                </c:pt>
                <c:pt idx="85">
                  <c:v>16</c:v>
                </c:pt>
                <c:pt idx="86">
                  <c:v>15</c:v>
                </c:pt>
              </c:numCache>
            </c:numRef>
          </c:val>
          <c:smooth val="0"/>
        </c:ser>
        <c:dLbls>
          <c:showLegendKey val="0"/>
          <c:showVal val="0"/>
          <c:showCatName val="0"/>
          <c:showSerName val="0"/>
          <c:showPercent val="0"/>
          <c:showBubbleSize val="0"/>
        </c:dLbls>
        <c:marker val="1"/>
        <c:smooth val="0"/>
        <c:axId val="260545920"/>
        <c:axId val="260544000"/>
      </c:lineChart>
      <c:dateAx>
        <c:axId val="237668608"/>
        <c:scaling>
          <c:orientation val="minMax"/>
        </c:scaling>
        <c:delete val="0"/>
        <c:axPos val="b"/>
        <c:numFmt formatCode="yyyy" sourceLinked="0"/>
        <c:majorTickMark val="out"/>
        <c:minorTickMark val="none"/>
        <c:tickLblPos val="low"/>
        <c:crossAx val="260530176"/>
        <c:crosses val="autoZero"/>
        <c:auto val="1"/>
        <c:lblOffset val="100"/>
        <c:baseTimeUnit val="months"/>
        <c:majorUnit val="1"/>
        <c:majorTimeUnit val="years"/>
      </c:dateAx>
      <c:valAx>
        <c:axId val="260530176"/>
        <c:scaling>
          <c:orientation val="minMax"/>
          <c:max val="20"/>
          <c:min val="0"/>
        </c:scaling>
        <c:delete val="0"/>
        <c:axPos val="l"/>
        <c:majorGridlines/>
        <c:title>
          <c:tx>
            <c:rich>
              <a:bodyPr rot="-5400000" vert="horz"/>
              <a:lstStyle/>
              <a:p>
                <a:pPr>
                  <a:defRPr b="0"/>
                </a:pPr>
                <a:r>
                  <a:rPr lang="ru-RU" b="0" baseline="0" dirty="0" smtClean="0"/>
                  <a:t>Средства ЦБ, % Активы</a:t>
                </a:r>
                <a:endParaRPr lang="en-US" b="0" dirty="0"/>
              </a:p>
            </c:rich>
          </c:tx>
          <c:layout/>
          <c:overlay val="0"/>
        </c:title>
        <c:numFmt formatCode="0" sourceLinked="0"/>
        <c:majorTickMark val="out"/>
        <c:minorTickMark val="none"/>
        <c:tickLblPos val="nextTo"/>
        <c:spPr>
          <a:ln>
            <a:noFill/>
          </a:ln>
        </c:spPr>
        <c:crossAx val="237668608"/>
        <c:crosses val="autoZero"/>
        <c:crossBetween val="between"/>
        <c:majorUnit val="4"/>
      </c:valAx>
      <c:valAx>
        <c:axId val="260544000"/>
        <c:scaling>
          <c:orientation val="minMax"/>
          <c:max val="25"/>
        </c:scaling>
        <c:delete val="0"/>
        <c:axPos val="r"/>
        <c:title>
          <c:tx>
            <c:rich>
              <a:bodyPr rot="-5400000" vert="horz"/>
              <a:lstStyle/>
              <a:p>
                <a:pPr>
                  <a:defRPr b="0"/>
                </a:pPr>
                <a:r>
                  <a:rPr lang="ru-RU" b="0" dirty="0" smtClean="0"/>
                  <a:t>Фикс.</a:t>
                </a:r>
                <a:r>
                  <a:rPr lang="ru-RU" b="0" baseline="0" dirty="0" smtClean="0"/>
                  <a:t> ставка по РЕПО, %</a:t>
                </a:r>
                <a:endParaRPr lang="en-US" b="0" dirty="0"/>
              </a:p>
            </c:rich>
          </c:tx>
          <c:layout/>
          <c:overlay val="0"/>
        </c:title>
        <c:numFmt formatCode="0" sourceLinked="0"/>
        <c:majorTickMark val="out"/>
        <c:minorTickMark val="none"/>
        <c:tickLblPos val="nextTo"/>
        <c:spPr>
          <a:ln>
            <a:noFill/>
          </a:ln>
        </c:spPr>
        <c:crossAx val="260545920"/>
        <c:crosses val="max"/>
        <c:crossBetween val="between"/>
        <c:majorUnit val="5"/>
      </c:valAx>
      <c:dateAx>
        <c:axId val="260545920"/>
        <c:scaling>
          <c:orientation val="minMax"/>
        </c:scaling>
        <c:delete val="1"/>
        <c:axPos val="b"/>
        <c:numFmt formatCode="mm\-yyyy" sourceLinked="1"/>
        <c:majorTickMark val="out"/>
        <c:minorTickMark val="none"/>
        <c:tickLblPos val="nextTo"/>
        <c:crossAx val="260544000"/>
        <c:crosses val="autoZero"/>
        <c:auto val="1"/>
        <c:lblOffset val="100"/>
        <c:baseTimeUnit val="months"/>
      </c:dateAx>
    </c:plotArea>
    <c:legend>
      <c:legendPos val="r"/>
      <c:layout>
        <c:manualLayout>
          <c:xMode val="edge"/>
          <c:yMode val="edge"/>
          <c:x val="0.12599959290896598"/>
          <c:y val="0.10380102017114348"/>
          <c:w val="0.73007624077385547"/>
          <c:h val="0.10969889721818146"/>
        </c:manualLayout>
      </c:layout>
      <c:overlay val="1"/>
      <c:spPr>
        <a:solidFill>
          <a:schemeClr val="bg1"/>
        </a:solidFill>
      </c:spPr>
    </c:legend>
    <c:plotVisOnly val="1"/>
    <c:dispBlanksAs val="gap"/>
    <c:showDLblsOverMax val="0"/>
  </c:chart>
  <c:txPr>
    <a:bodyPr/>
    <a:lstStyle/>
    <a:p>
      <a:pPr>
        <a:defRPr sz="800"/>
      </a:pPr>
      <a:endParaRPr lang="ru-R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Инфляция и ставки</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3"/>
          <c:order val="3"/>
          <c:tx>
            <c:strRef>
              <c:f>Sheet1!$E$1</c:f>
              <c:strCache>
                <c:ptCount val="1"/>
                <c:pt idx="0">
                  <c:v>Реальная доходность по вкладам, %</c:v>
                </c:pt>
              </c:strCache>
            </c:strRef>
          </c:tx>
          <c:spPr>
            <a:solidFill>
              <a:schemeClr val="accent3"/>
            </a:solidFill>
            <a:ln>
              <a:noFill/>
            </a:ln>
          </c:spPr>
          <c:invertIfNegative val="0"/>
          <c:cat>
            <c:numRef>
              <c:f>Sheet1!$A$2:$A$112</c:f>
              <c:numCache>
                <c:formatCode>mm\-yyyy</c:formatCode>
                <c:ptCount val="111"/>
                <c:pt idx="0">
                  <c:v>38717</c:v>
                </c:pt>
                <c:pt idx="1">
                  <c:v>38748</c:v>
                </c:pt>
                <c:pt idx="2">
                  <c:v>38776</c:v>
                </c:pt>
                <c:pt idx="3">
                  <c:v>38807</c:v>
                </c:pt>
                <c:pt idx="4">
                  <c:v>38837</c:v>
                </c:pt>
                <c:pt idx="5">
                  <c:v>38868</c:v>
                </c:pt>
                <c:pt idx="6">
                  <c:v>38898</c:v>
                </c:pt>
                <c:pt idx="7">
                  <c:v>38929</c:v>
                </c:pt>
                <c:pt idx="8">
                  <c:v>38960</c:v>
                </c:pt>
                <c:pt idx="9">
                  <c:v>38990</c:v>
                </c:pt>
                <c:pt idx="10">
                  <c:v>39021</c:v>
                </c:pt>
                <c:pt idx="11">
                  <c:v>39051</c:v>
                </c:pt>
                <c:pt idx="12">
                  <c:v>39082</c:v>
                </c:pt>
                <c:pt idx="13">
                  <c:v>39113</c:v>
                </c:pt>
                <c:pt idx="14">
                  <c:v>39141</c:v>
                </c:pt>
                <c:pt idx="15">
                  <c:v>39172</c:v>
                </c:pt>
                <c:pt idx="16">
                  <c:v>39202</c:v>
                </c:pt>
                <c:pt idx="17">
                  <c:v>39233</c:v>
                </c:pt>
                <c:pt idx="18">
                  <c:v>39263</c:v>
                </c:pt>
                <c:pt idx="19">
                  <c:v>39294</c:v>
                </c:pt>
                <c:pt idx="20">
                  <c:v>39325</c:v>
                </c:pt>
                <c:pt idx="21">
                  <c:v>39355</c:v>
                </c:pt>
                <c:pt idx="22">
                  <c:v>39386</c:v>
                </c:pt>
                <c:pt idx="23">
                  <c:v>39416</c:v>
                </c:pt>
                <c:pt idx="24">
                  <c:v>39447</c:v>
                </c:pt>
                <c:pt idx="25">
                  <c:v>39478</c:v>
                </c:pt>
                <c:pt idx="26">
                  <c:v>39506</c:v>
                </c:pt>
                <c:pt idx="27">
                  <c:v>39538</c:v>
                </c:pt>
                <c:pt idx="28">
                  <c:v>39568</c:v>
                </c:pt>
                <c:pt idx="29">
                  <c:v>39599</c:v>
                </c:pt>
                <c:pt idx="30">
                  <c:v>39629</c:v>
                </c:pt>
                <c:pt idx="31">
                  <c:v>39660</c:v>
                </c:pt>
                <c:pt idx="32">
                  <c:v>39691</c:v>
                </c:pt>
                <c:pt idx="33">
                  <c:v>39721</c:v>
                </c:pt>
                <c:pt idx="34">
                  <c:v>39752</c:v>
                </c:pt>
                <c:pt idx="35">
                  <c:v>39782</c:v>
                </c:pt>
                <c:pt idx="36">
                  <c:v>39813</c:v>
                </c:pt>
                <c:pt idx="37">
                  <c:v>39844</c:v>
                </c:pt>
                <c:pt idx="38">
                  <c:v>39872</c:v>
                </c:pt>
                <c:pt idx="39">
                  <c:v>39903</c:v>
                </c:pt>
                <c:pt idx="40">
                  <c:v>39933</c:v>
                </c:pt>
                <c:pt idx="41">
                  <c:v>39964</c:v>
                </c:pt>
                <c:pt idx="42">
                  <c:v>39994</c:v>
                </c:pt>
                <c:pt idx="43">
                  <c:v>40025</c:v>
                </c:pt>
                <c:pt idx="44">
                  <c:v>40056</c:v>
                </c:pt>
                <c:pt idx="45">
                  <c:v>40086</c:v>
                </c:pt>
                <c:pt idx="46">
                  <c:v>40117</c:v>
                </c:pt>
                <c:pt idx="47">
                  <c:v>40147</c:v>
                </c:pt>
                <c:pt idx="48">
                  <c:v>40178</c:v>
                </c:pt>
                <c:pt idx="49">
                  <c:v>40209</c:v>
                </c:pt>
                <c:pt idx="50">
                  <c:v>40237</c:v>
                </c:pt>
                <c:pt idx="51">
                  <c:v>40268</c:v>
                </c:pt>
                <c:pt idx="52">
                  <c:v>40298</c:v>
                </c:pt>
                <c:pt idx="53">
                  <c:v>40329</c:v>
                </c:pt>
                <c:pt idx="54">
                  <c:v>40359</c:v>
                </c:pt>
                <c:pt idx="55">
                  <c:v>40390</c:v>
                </c:pt>
                <c:pt idx="56">
                  <c:v>40421</c:v>
                </c:pt>
                <c:pt idx="57">
                  <c:v>40451</c:v>
                </c:pt>
                <c:pt idx="58">
                  <c:v>40482</c:v>
                </c:pt>
                <c:pt idx="59">
                  <c:v>40512</c:v>
                </c:pt>
                <c:pt idx="60">
                  <c:v>40543</c:v>
                </c:pt>
                <c:pt idx="61">
                  <c:v>40574</c:v>
                </c:pt>
                <c:pt idx="62">
                  <c:v>40602</c:v>
                </c:pt>
                <c:pt idx="63">
                  <c:v>40633</c:v>
                </c:pt>
                <c:pt idx="64">
                  <c:v>40663</c:v>
                </c:pt>
                <c:pt idx="65">
                  <c:v>40694</c:v>
                </c:pt>
                <c:pt idx="66">
                  <c:v>40724</c:v>
                </c:pt>
                <c:pt idx="67">
                  <c:v>40755</c:v>
                </c:pt>
                <c:pt idx="68">
                  <c:v>40786</c:v>
                </c:pt>
                <c:pt idx="69">
                  <c:v>40816</c:v>
                </c:pt>
                <c:pt idx="70">
                  <c:v>40847</c:v>
                </c:pt>
                <c:pt idx="71">
                  <c:v>40877</c:v>
                </c:pt>
                <c:pt idx="72">
                  <c:v>40908</c:v>
                </c:pt>
                <c:pt idx="73">
                  <c:v>40939</c:v>
                </c:pt>
                <c:pt idx="74">
                  <c:v>40967</c:v>
                </c:pt>
                <c:pt idx="75">
                  <c:v>40999</c:v>
                </c:pt>
                <c:pt idx="76">
                  <c:v>41029</c:v>
                </c:pt>
                <c:pt idx="77">
                  <c:v>41060</c:v>
                </c:pt>
                <c:pt idx="78">
                  <c:v>41090</c:v>
                </c:pt>
                <c:pt idx="79">
                  <c:v>41121</c:v>
                </c:pt>
                <c:pt idx="80">
                  <c:v>41152</c:v>
                </c:pt>
                <c:pt idx="81">
                  <c:v>41182</c:v>
                </c:pt>
                <c:pt idx="82">
                  <c:v>41213</c:v>
                </c:pt>
                <c:pt idx="83">
                  <c:v>41243</c:v>
                </c:pt>
                <c:pt idx="84">
                  <c:v>41274</c:v>
                </c:pt>
                <c:pt idx="85">
                  <c:v>41305</c:v>
                </c:pt>
                <c:pt idx="86">
                  <c:v>41333</c:v>
                </c:pt>
                <c:pt idx="87">
                  <c:v>41364</c:v>
                </c:pt>
                <c:pt idx="88">
                  <c:v>41394</c:v>
                </c:pt>
                <c:pt idx="89">
                  <c:v>41425</c:v>
                </c:pt>
                <c:pt idx="90">
                  <c:v>41455</c:v>
                </c:pt>
                <c:pt idx="91">
                  <c:v>41486</c:v>
                </c:pt>
                <c:pt idx="92">
                  <c:v>41517</c:v>
                </c:pt>
                <c:pt idx="93">
                  <c:v>41547</c:v>
                </c:pt>
                <c:pt idx="94">
                  <c:v>41578</c:v>
                </c:pt>
                <c:pt idx="95">
                  <c:v>41608</c:v>
                </c:pt>
                <c:pt idx="96">
                  <c:v>41639</c:v>
                </c:pt>
                <c:pt idx="97">
                  <c:v>41670</c:v>
                </c:pt>
                <c:pt idx="98">
                  <c:v>41698</c:v>
                </c:pt>
                <c:pt idx="99">
                  <c:v>41729</c:v>
                </c:pt>
                <c:pt idx="100">
                  <c:v>41759</c:v>
                </c:pt>
                <c:pt idx="101">
                  <c:v>41790</c:v>
                </c:pt>
                <c:pt idx="102">
                  <c:v>41820</c:v>
                </c:pt>
                <c:pt idx="103">
                  <c:v>41851</c:v>
                </c:pt>
                <c:pt idx="104">
                  <c:v>41882</c:v>
                </c:pt>
                <c:pt idx="105">
                  <c:v>41912</c:v>
                </c:pt>
                <c:pt idx="106">
                  <c:v>41943</c:v>
                </c:pt>
                <c:pt idx="107">
                  <c:v>41973</c:v>
                </c:pt>
                <c:pt idx="108">
                  <c:v>42004</c:v>
                </c:pt>
                <c:pt idx="109">
                  <c:v>42035</c:v>
                </c:pt>
                <c:pt idx="110">
                  <c:v>42063</c:v>
                </c:pt>
              </c:numCache>
            </c:numRef>
          </c:cat>
          <c:val>
            <c:numRef>
              <c:f>Sheet1!$E$2:$E$112</c:f>
              <c:numCache>
                <c:formatCode>General</c:formatCode>
                <c:ptCount val="111"/>
                <c:pt idx="43" formatCode="#,##0.00">
                  <c:v>2.7339162458171096</c:v>
                </c:pt>
                <c:pt idx="44" formatCode="#,##0.00">
                  <c:v>3.1105540296983101</c:v>
                </c:pt>
                <c:pt idx="45" formatCode="#,##0.00">
                  <c:v>3.8167401088277124</c:v>
                </c:pt>
                <c:pt idx="46" formatCode="#,##0.00">
                  <c:v>4.4848068472028935</c:v>
                </c:pt>
                <c:pt idx="47" formatCode="#,##0.00">
                  <c:v>4.4193762576830444</c:v>
                </c:pt>
                <c:pt idx="48" formatCode="#,##0.00">
                  <c:v>4.2648200225559023</c:v>
                </c:pt>
                <c:pt idx="49" formatCode="#,##0.00">
                  <c:v>3.8457198661297021</c:v>
                </c:pt>
                <c:pt idx="50" formatCode="#,##0.00">
                  <c:v>3.6557830333577588</c:v>
                </c:pt>
                <c:pt idx="51" formatCode="#,##0.00">
                  <c:v>3.9166512651114544</c:v>
                </c:pt>
                <c:pt idx="52" formatCode="#,##0.00">
                  <c:v>3.6295841299968359</c:v>
                </c:pt>
                <c:pt idx="53" formatCode="#,##0.00">
                  <c:v>3.5750020384163612</c:v>
                </c:pt>
                <c:pt idx="54" formatCode="#,##0.00">
                  <c:v>3.5456282769085572</c:v>
                </c:pt>
                <c:pt idx="55" formatCode="#,##0.00">
                  <c:v>3.5458357753639902</c:v>
                </c:pt>
                <c:pt idx="56" formatCode="#,##0.00">
                  <c:v>2.5826907900161782</c:v>
                </c:pt>
                <c:pt idx="57" formatCode="#,##0.00">
                  <c:v>1.7234323163363108</c:v>
                </c:pt>
                <c:pt idx="58" formatCode="#,##0.00">
                  <c:v>0.95839947791799318</c:v>
                </c:pt>
                <c:pt idx="59" formatCode="#,##0.00">
                  <c:v>0.38229977441807961</c:v>
                </c:pt>
                <c:pt idx="60" formatCode="#,##0.00">
                  <c:v>-0.48123000803118465</c:v>
                </c:pt>
                <c:pt idx="61" formatCode="#,##0.00">
                  <c:v>-1.5481688269920397</c:v>
                </c:pt>
                <c:pt idx="62" formatCode="#,##0.00">
                  <c:v>-1.4794590461922272</c:v>
                </c:pt>
                <c:pt idx="63" formatCode="#,##0.00">
                  <c:v>-1.4494590461922403</c:v>
                </c:pt>
                <c:pt idx="64" formatCode="#,##0.00">
                  <c:v>-1.3887107501266733</c:v>
                </c:pt>
                <c:pt idx="65" formatCode="#,##0.00">
                  <c:v>-1.3887107501266591</c:v>
                </c:pt>
                <c:pt idx="66" formatCode="#,##0.00">
                  <c:v>-1.620207342257908</c:v>
                </c:pt>
                <c:pt idx="67" formatCode="#,##0.00">
                  <c:v>-1.1540710580257594</c:v>
                </c:pt>
                <c:pt idx="68" formatCode="#,##0.00">
                  <c:v>-0.2870009104470439</c:v>
                </c:pt>
                <c:pt idx="69" formatCode="#,##0.00">
                  <c:v>0.8314673507469621</c:v>
                </c:pt>
                <c:pt idx="70" formatCode="#,##0.00">
                  <c:v>1.0244673507470043</c:v>
                </c:pt>
                <c:pt idx="71" formatCode="#,##0.00">
                  <c:v>2.1602948612599064</c:v>
                </c:pt>
                <c:pt idx="72" formatCode="#,##0.00">
                  <c:v>3.2713333735953665</c:v>
                </c:pt>
                <c:pt idx="73" formatCode="#,##0.00">
                  <c:v>5.3407773832650101</c:v>
                </c:pt>
                <c:pt idx="74" formatCode="#,##0.00">
                  <c:v>5.8011631872996716</c:v>
                </c:pt>
                <c:pt idx="75" formatCode="#,##0.00">
                  <c:v>5.7461631872996435</c:v>
                </c:pt>
                <c:pt idx="76" formatCode="#,##0.00">
                  <c:v>6.0505096383083199</c:v>
                </c:pt>
                <c:pt idx="77" formatCode="#,##0.00">
                  <c:v>6.0295096383083333</c:v>
                </c:pt>
                <c:pt idx="78" formatCode="#,##0.00">
                  <c:v>5.5423625000529864</c:v>
                </c:pt>
                <c:pt idx="79" formatCode="#,##0.00">
                  <c:v>4.5117948500536222</c:v>
                </c:pt>
                <c:pt idx="80" formatCode="#,##0.00">
                  <c:v>4.5942601652341732</c:v>
                </c:pt>
                <c:pt idx="81" formatCode="#,##0.00">
                  <c:v>4.0975557262255524</c:v>
                </c:pt>
                <c:pt idx="82" formatCode="#,##0.00">
                  <c:v>2.8635557262255666</c:v>
                </c:pt>
                <c:pt idx="83" formatCode="#,##0.00">
                  <c:v>3.0797175233110163</c:v>
                </c:pt>
                <c:pt idx="84" formatCode="#,##0.00">
                  <c:v>3.0636614650673355</c:v>
                </c:pt>
                <c:pt idx="85" formatCode="#,##0.00">
                  <c:v>2.7583811738487185</c:v>
                </c:pt>
                <c:pt idx="86" formatCode="#,##0.00">
                  <c:v>2.6400014550715714</c:v>
                </c:pt>
                <c:pt idx="87" formatCode="#,##0.00">
                  <c:v>2.9300710332373132</c:v>
                </c:pt>
                <c:pt idx="88" formatCode="#,##0.00">
                  <c:v>2.5666913144601224</c:v>
                </c:pt>
                <c:pt idx="89" formatCode="#,##0.00">
                  <c:v>2.0383115956829183</c:v>
                </c:pt>
                <c:pt idx="90" formatCode="#,##0.00">
                  <c:v>2.3557035104714377</c:v>
                </c:pt>
                <c:pt idx="91" formatCode="#,##0.00">
                  <c:v>2.6982501369122289</c:v>
                </c:pt>
                <c:pt idx="92" formatCode="#,##0.00">
                  <c:v>2.538250136912243</c:v>
                </c:pt>
                <c:pt idx="93" formatCode="#,##0.00">
                  <c:v>2.7566368162883368</c:v>
                </c:pt>
                <c:pt idx="94" formatCode="#,##0.00">
                  <c:v>2.5461061066527932</c:v>
                </c:pt>
                <c:pt idx="95" formatCode="#,##0.00">
                  <c:v>1.9685670421662103</c:v>
                </c:pt>
                <c:pt idx="96" formatCode="#,##0.00">
                  <c:v>1.8985670421662117</c:v>
                </c:pt>
                <c:pt idx="97" formatCode="#,##0.00">
                  <c:v>2.2502756875438035</c:v>
                </c:pt>
                <c:pt idx="98" formatCode="#,##0.00">
                  <c:v>2.2048485261993651</c:v>
                </c:pt>
                <c:pt idx="99" formatCode="#,##0.00">
                  <c:v>1.5589152656643499</c:v>
                </c:pt>
                <c:pt idx="100" formatCode="#,##0.00">
                  <c:v>1.2934184110003031</c:v>
                </c:pt>
                <c:pt idx="101" formatCode="#,##0.00">
                  <c:v>1.1902474445872002</c:v>
                </c:pt>
                <c:pt idx="102" formatCode="#,##0.00">
                  <c:v>1.1660148697756263</c:v>
                </c:pt>
                <c:pt idx="103" formatCode="#,##0.00">
                  <c:v>1.5667261350441688</c:v>
                </c:pt>
                <c:pt idx="104" formatCode="#,##0.00">
                  <c:v>1.6593951921221208</c:v>
                </c:pt>
                <c:pt idx="105" formatCode="#,##0.00">
                  <c:v>1.2997404775119694</c:v>
                </c:pt>
                <c:pt idx="106" formatCode="#,##0.00">
                  <c:v>1.4178652100716356</c:v>
                </c:pt>
                <c:pt idx="107" formatCode="#,##0.00">
                  <c:v>1.3193066180939841</c:v>
                </c:pt>
                <c:pt idx="108" formatCode="#,##0.00">
                  <c:v>4.3056354130989209</c:v>
                </c:pt>
                <c:pt idx="109" formatCode="#,##0.00">
                  <c:v>9.3678125457028472E-2</c:v>
                </c:pt>
                <c:pt idx="110" formatCode="#,##0.00">
                  <c:v>-2.8590525876692183</c:v>
                </c:pt>
              </c:numCache>
            </c:numRef>
          </c:val>
        </c:ser>
        <c:dLbls>
          <c:showLegendKey val="0"/>
          <c:showVal val="0"/>
          <c:showCatName val="0"/>
          <c:showSerName val="0"/>
          <c:showPercent val="0"/>
          <c:showBubbleSize val="0"/>
        </c:dLbls>
        <c:gapWidth val="150"/>
        <c:axId val="267752576"/>
        <c:axId val="267724288"/>
      </c:barChart>
      <c:lineChart>
        <c:grouping val="standard"/>
        <c:varyColors val="0"/>
        <c:ser>
          <c:idx val="0"/>
          <c:order val="0"/>
          <c:tx>
            <c:strRef>
              <c:f>Sheet1!$B$1</c:f>
              <c:strCache>
                <c:ptCount val="1"/>
                <c:pt idx="0">
                  <c:v>Потребительские цены, % к сппг</c:v>
                </c:pt>
              </c:strCache>
            </c:strRef>
          </c:tx>
          <c:spPr>
            <a:ln w="28575">
              <a:solidFill>
                <a:srgbClr val="FF0000"/>
              </a:solidFill>
            </a:ln>
          </c:spPr>
          <c:marker>
            <c:symbol val="none"/>
          </c:marker>
          <c:cat>
            <c:numRef>
              <c:f>Sheet1!$A$2:$A$112</c:f>
              <c:numCache>
                <c:formatCode>mm\-yyyy</c:formatCode>
                <c:ptCount val="111"/>
                <c:pt idx="0">
                  <c:v>38717</c:v>
                </c:pt>
                <c:pt idx="1">
                  <c:v>38748</c:v>
                </c:pt>
                <c:pt idx="2">
                  <c:v>38776</c:v>
                </c:pt>
                <c:pt idx="3">
                  <c:v>38807</c:v>
                </c:pt>
                <c:pt idx="4">
                  <c:v>38837</c:v>
                </c:pt>
                <c:pt idx="5">
                  <c:v>38868</c:v>
                </c:pt>
                <c:pt idx="6">
                  <c:v>38898</c:v>
                </c:pt>
                <c:pt idx="7">
                  <c:v>38929</c:v>
                </c:pt>
                <c:pt idx="8">
                  <c:v>38960</c:v>
                </c:pt>
                <c:pt idx="9">
                  <c:v>38990</c:v>
                </c:pt>
                <c:pt idx="10">
                  <c:v>39021</c:v>
                </c:pt>
                <c:pt idx="11">
                  <c:v>39051</c:v>
                </c:pt>
                <c:pt idx="12">
                  <c:v>39082</c:v>
                </c:pt>
                <c:pt idx="13">
                  <c:v>39113</c:v>
                </c:pt>
                <c:pt idx="14">
                  <c:v>39141</c:v>
                </c:pt>
                <c:pt idx="15">
                  <c:v>39172</c:v>
                </c:pt>
                <c:pt idx="16">
                  <c:v>39202</c:v>
                </c:pt>
                <c:pt idx="17">
                  <c:v>39233</c:v>
                </c:pt>
                <c:pt idx="18">
                  <c:v>39263</c:v>
                </c:pt>
                <c:pt idx="19">
                  <c:v>39294</c:v>
                </c:pt>
                <c:pt idx="20">
                  <c:v>39325</c:v>
                </c:pt>
                <c:pt idx="21">
                  <c:v>39355</c:v>
                </c:pt>
                <c:pt idx="22">
                  <c:v>39386</c:v>
                </c:pt>
                <c:pt idx="23">
                  <c:v>39416</c:v>
                </c:pt>
                <c:pt idx="24">
                  <c:v>39447</c:v>
                </c:pt>
                <c:pt idx="25">
                  <c:v>39478</c:v>
                </c:pt>
                <c:pt idx="26">
                  <c:v>39506</c:v>
                </c:pt>
                <c:pt idx="27">
                  <c:v>39538</c:v>
                </c:pt>
                <c:pt idx="28">
                  <c:v>39568</c:v>
                </c:pt>
                <c:pt idx="29">
                  <c:v>39599</c:v>
                </c:pt>
                <c:pt idx="30">
                  <c:v>39629</c:v>
                </c:pt>
                <c:pt idx="31">
                  <c:v>39660</c:v>
                </c:pt>
                <c:pt idx="32">
                  <c:v>39691</c:v>
                </c:pt>
                <c:pt idx="33">
                  <c:v>39721</c:v>
                </c:pt>
                <c:pt idx="34">
                  <c:v>39752</c:v>
                </c:pt>
                <c:pt idx="35">
                  <c:v>39782</c:v>
                </c:pt>
                <c:pt idx="36">
                  <c:v>39813</c:v>
                </c:pt>
                <c:pt idx="37">
                  <c:v>39844</c:v>
                </c:pt>
                <c:pt idx="38">
                  <c:v>39872</c:v>
                </c:pt>
                <c:pt idx="39">
                  <c:v>39903</c:v>
                </c:pt>
                <c:pt idx="40">
                  <c:v>39933</c:v>
                </c:pt>
                <c:pt idx="41">
                  <c:v>39964</c:v>
                </c:pt>
                <c:pt idx="42">
                  <c:v>39994</c:v>
                </c:pt>
                <c:pt idx="43">
                  <c:v>40025</c:v>
                </c:pt>
                <c:pt idx="44">
                  <c:v>40056</c:v>
                </c:pt>
                <c:pt idx="45">
                  <c:v>40086</c:v>
                </c:pt>
                <c:pt idx="46">
                  <c:v>40117</c:v>
                </c:pt>
                <c:pt idx="47">
                  <c:v>40147</c:v>
                </c:pt>
                <c:pt idx="48">
                  <c:v>40178</c:v>
                </c:pt>
                <c:pt idx="49">
                  <c:v>40209</c:v>
                </c:pt>
                <c:pt idx="50">
                  <c:v>40237</c:v>
                </c:pt>
                <c:pt idx="51">
                  <c:v>40268</c:v>
                </c:pt>
                <c:pt idx="52">
                  <c:v>40298</c:v>
                </c:pt>
                <c:pt idx="53">
                  <c:v>40329</c:v>
                </c:pt>
                <c:pt idx="54">
                  <c:v>40359</c:v>
                </c:pt>
                <c:pt idx="55">
                  <c:v>40390</c:v>
                </c:pt>
                <c:pt idx="56">
                  <c:v>40421</c:v>
                </c:pt>
                <c:pt idx="57">
                  <c:v>40451</c:v>
                </c:pt>
                <c:pt idx="58">
                  <c:v>40482</c:v>
                </c:pt>
                <c:pt idx="59">
                  <c:v>40512</c:v>
                </c:pt>
                <c:pt idx="60">
                  <c:v>40543</c:v>
                </c:pt>
                <c:pt idx="61">
                  <c:v>40574</c:v>
                </c:pt>
                <c:pt idx="62">
                  <c:v>40602</c:v>
                </c:pt>
                <c:pt idx="63">
                  <c:v>40633</c:v>
                </c:pt>
                <c:pt idx="64">
                  <c:v>40663</c:v>
                </c:pt>
                <c:pt idx="65">
                  <c:v>40694</c:v>
                </c:pt>
                <c:pt idx="66">
                  <c:v>40724</c:v>
                </c:pt>
                <c:pt idx="67">
                  <c:v>40755</c:v>
                </c:pt>
                <c:pt idx="68">
                  <c:v>40786</c:v>
                </c:pt>
                <c:pt idx="69">
                  <c:v>40816</c:v>
                </c:pt>
                <c:pt idx="70">
                  <c:v>40847</c:v>
                </c:pt>
                <c:pt idx="71">
                  <c:v>40877</c:v>
                </c:pt>
                <c:pt idx="72">
                  <c:v>40908</c:v>
                </c:pt>
                <c:pt idx="73">
                  <c:v>40939</c:v>
                </c:pt>
                <c:pt idx="74">
                  <c:v>40967</c:v>
                </c:pt>
                <c:pt idx="75">
                  <c:v>40999</c:v>
                </c:pt>
                <c:pt idx="76">
                  <c:v>41029</c:v>
                </c:pt>
                <c:pt idx="77">
                  <c:v>41060</c:v>
                </c:pt>
                <c:pt idx="78">
                  <c:v>41090</c:v>
                </c:pt>
                <c:pt idx="79">
                  <c:v>41121</c:v>
                </c:pt>
                <c:pt idx="80">
                  <c:v>41152</c:v>
                </c:pt>
                <c:pt idx="81">
                  <c:v>41182</c:v>
                </c:pt>
                <c:pt idx="82">
                  <c:v>41213</c:v>
                </c:pt>
                <c:pt idx="83">
                  <c:v>41243</c:v>
                </c:pt>
                <c:pt idx="84">
                  <c:v>41274</c:v>
                </c:pt>
                <c:pt idx="85">
                  <c:v>41305</c:v>
                </c:pt>
                <c:pt idx="86">
                  <c:v>41333</c:v>
                </c:pt>
                <c:pt idx="87">
                  <c:v>41364</c:v>
                </c:pt>
                <c:pt idx="88">
                  <c:v>41394</c:v>
                </c:pt>
                <c:pt idx="89">
                  <c:v>41425</c:v>
                </c:pt>
                <c:pt idx="90">
                  <c:v>41455</c:v>
                </c:pt>
                <c:pt idx="91">
                  <c:v>41486</c:v>
                </c:pt>
                <c:pt idx="92">
                  <c:v>41517</c:v>
                </c:pt>
                <c:pt idx="93">
                  <c:v>41547</c:v>
                </c:pt>
                <c:pt idx="94">
                  <c:v>41578</c:v>
                </c:pt>
                <c:pt idx="95">
                  <c:v>41608</c:v>
                </c:pt>
                <c:pt idx="96">
                  <c:v>41639</c:v>
                </c:pt>
                <c:pt idx="97">
                  <c:v>41670</c:v>
                </c:pt>
                <c:pt idx="98">
                  <c:v>41698</c:v>
                </c:pt>
                <c:pt idx="99">
                  <c:v>41729</c:v>
                </c:pt>
                <c:pt idx="100">
                  <c:v>41759</c:v>
                </c:pt>
                <c:pt idx="101">
                  <c:v>41790</c:v>
                </c:pt>
                <c:pt idx="102">
                  <c:v>41820</c:v>
                </c:pt>
                <c:pt idx="103">
                  <c:v>41851</c:v>
                </c:pt>
                <c:pt idx="104">
                  <c:v>41882</c:v>
                </c:pt>
                <c:pt idx="105">
                  <c:v>41912</c:v>
                </c:pt>
                <c:pt idx="106">
                  <c:v>41943</c:v>
                </c:pt>
                <c:pt idx="107">
                  <c:v>41973</c:v>
                </c:pt>
                <c:pt idx="108">
                  <c:v>42004</c:v>
                </c:pt>
                <c:pt idx="109">
                  <c:v>42035</c:v>
                </c:pt>
                <c:pt idx="110">
                  <c:v>42063</c:v>
                </c:pt>
              </c:numCache>
            </c:numRef>
          </c:cat>
          <c:val>
            <c:numRef>
              <c:f>Sheet1!$B$2:$B$112</c:f>
              <c:numCache>
                <c:formatCode>#,##0.0</c:formatCode>
                <c:ptCount val="111"/>
                <c:pt idx="0">
                  <c:v>10.883634707342836</c:v>
                </c:pt>
                <c:pt idx="1">
                  <c:v>10.667487271266154</c:v>
                </c:pt>
                <c:pt idx="2">
                  <c:v>11.21426339414792</c:v>
                </c:pt>
                <c:pt idx="3">
                  <c:v>10.665328234255782</c:v>
                </c:pt>
                <c:pt idx="4">
                  <c:v>9.8990994532075121</c:v>
                </c:pt>
                <c:pt idx="5">
                  <c:v>9.572018800072982</c:v>
                </c:pt>
                <c:pt idx="6">
                  <c:v>9.2452632768123379</c:v>
                </c:pt>
                <c:pt idx="7">
                  <c:v>9.4626667858209146</c:v>
                </c:pt>
                <c:pt idx="8">
                  <c:v>9.7913835028954423</c:v>
                </c:pt>
                <c:pt idx="9">
                  <c:v>9.5724575138567616</c:v>
                </c:pt>
                <c:pt idx="10">
                  <c:v>9.245700682304502</c:v>
                </c:pt>
                <c:pt idx="11">
                  <c:v>9.1372143856983996</c:v>
                </c:pt>
                <c:pt idx="12">
                  <c:v>9.1372143856984138</c:v>
                </c:pt>
                <c:pt idx="13">
                  <c:v>8.3911592092336775</c:v>
                </c:pt>
                <c:pt idx="14">
                  <c:v>7.751683343692477</c:v>
                </c:pt>
                <c:pt idx="15">
                  <c:v>7.5378903211851735</c:v>
                </c:pt>
                <c:pt idx="16">
                  <c:v>7.7521092262074518</c:v>
                </c:pt>
                <c:pt idx="17">
                  <c:v>7.8593252552882689</c:v>
                </c:pt>
                <c:pt idx="18">
                  <c:v>8.6120822610579779</c:v>
                </c:pt>
                <c:pt idx="19">
                  <c:v>8.8277964264225375</c:v>
                </c:pt>
                <c:pt idx="20">
                  <c:v>8.7191858511466336</c:v>
                </c:pt>
                <c:pt idx="21">
                  <c:v>9.4794598780777619</c:v>
                </c:pt>
                <c:pt idx="22">
                  <c:v>10.898435928341968</c:v>
                </c:pt>
                <c:pt idx="23">
                  <c:v>11.559858011413596</c:v>
                </c:pt>
                <c:pt idx="24">
                  <c:v>11.891881398352325</c:v>
                </c:pt>
                <c:pt idx="25">
                  <c:v>12.552010492147915</c:v>
                </c:pt>
                <c:pt idx="26">
                  <c:v>12.663337901141134</c:v>
                </c:pt>
                <c:pt idx="27">
                  <c:v>13.335286238523665</c:v>
                </c:pt>
                <c:pt idx="28">
                  <c:v>14.236560880579518</c:v>
                </c:pt>
                <c:pt idx="29">
                  <c:v>15.145002716607991</c:v>
                </c:pt>
                <c:pt idx="30">
                  <c:v>15.145002716608005</c:v>
                </c:pt>
                <c:pt idx="31">
                  <c:v>14.688530951626362</c:v>
                </c:pt>
                <c:pt idx="32">
                  <c:v>15.032252822610303</c:v>
                </c:pt>
                <c:pt idx="33">
                  <c:v>15.032252822610289</c:v>
                </c:pt>
                <c:pt idx="34">
                  <c:v>14.239707773635629</c:v>
                </c:pt>
                <c:pt idx="35">
                  <c:v>13.788167426704234</c:v>
                </c:pt>
                <c:pt idx="36">
                  <c:v>13.337966962108013</c:v>
                </c:pt>
                <c:pt idx="37">
                  <c:v>13.448756763635018</c:v>
                </c:pt>
                <c:pt idx="38">
                  <c:v>14.009274336577874</c:v>
                </c:pt>
                <c:pt idx="39">
                  <c:v>14.12193172228595</c:v>
                </c:pt>
                <c:pt idx="40">
                  <c:v>13.334107736037453</c:v>
                </c:pt>
                <c:pt idx="41">
                  <c:v>12.43995303989513</c:v>
                </c:pt>
                <c:pt idx="42">
                  <c:v>11.994646295182719</c:v>
                </c:pt>
                <c:pt idx="43">
                  <c:v>12.10608375418289</c:v>
                </c:pt>
                <c:pt idx="44">
                  <c:v>11.659445970301689</c:v>
                </c:pt>
                <c:pt idx="45">
                  <c:v>10.773259891172287</c:v>
                </c:pt>
                <c:pt idx="46">
                  <c:v>9.7851931527971061</c:v>
                </c:pt>
                <c:pt idx="47">
                  <c:v>9.2406237423169557</c:v>
                </c:pt>
                <c:pt idx="48">
                  <c:v>8.9151799774440974</c:v>
                </c:pt>
                <c:pt idx="49">
                  <c:v>8.0642801338702981</c:v>
                </c:pt>
                <c:pt idx="50">
                  <c:v>7.2142169666422404</c:v>
                </c:pt>
                <c:pt idx="51">
                  <c:v>6.4733487348885461</c:v>
                </c:pt>
                <c:pt idx="52">
                  <c:v>6.0504158700031638</c:v>
                </c:pt>
                <c:pt idx="53">
                  <c:v>5.9449979615836384</c:v>
                </c:pt>
                <c:pt idx="54">
                  <c:v>5.7343717230914422</c:v>
                </c:pt>
                <c:pt idx="55">
                  <c:v>5.5241642246360101</c:v>
                </c:pt>
                <c:pt idx="56">
                  <c:v>6.157309209983822</c:v>
                </c:pt>
                <c:pt idx="57">
                  <c:v>7.0065676836636896</c:v>
                </c:pt>
                <c:pt idx="58">
                  <c:v>7.5416005220820068</c:v>
                </c:pt>
                <c:pt idx="59">
                  <c:v>8.0777002255819212</c:v>
                </c:pt>
                <c:pt idx="60">
                  <c:v>8.8312300080311843</c:v>
                </c:pt>
                <c:pt idx="61">
                  <c:v>9.6881688269920403</c:v>
                </c:pt>
                <c:pt idx="62">
                  <c:v>9.5794590461922269</c:v>
                </c:pt>
                <c:pt idx="63">
                  <c:v>9.5794590461922411</c:v>
                </c:pt>
                <c:pt idx="64">
                  <c:v>9.688710750126674</c:v>
                </c:pt>
                <c:pt idx="65">
                  <c:v>9.6887107501266598</c:v>
                </c:pt>
                <c:pt idx="66">
                  <c:v>9.4702073422579076</c:v>
                </c:pt>
                <c:pt idx="67">
                  <c:v>9.0340710580257593</c:v>
                </c:pt>
                <c:pt idx="68">
                  <c:v>8.1670009104470438</c:v>
                </c:pt>
                <c:pt idx="69">
                  <c:v>7.3085326492530385</c:v>
                </c:pt>
                <c:pt idx="70">
                  <c:v>7.3085326492529958</c:v>
                </c:pt>
                <c:pt idx="71">
                  <c:v>6.8827051387400928</c:v>
                </c:pt>
                <c:pt idx="72">
                  <c:v>6.1426666264046332</c:v>
                </c:pt>
                <c:pt idx="73">
                  <c:v>4.1732226167349893</c:v>
                </c:pt>
                <c:pt idx="74">
                  <c:v>3.7598368127003283</c:v>
                </c:pt>
                <c:pt idx="75">
                  <c:v>3.7598368127003567</c:v>
                </c:pt>
                <c:pt idx="76">
                  <c:v>3.6564903616916808</c:v>
                </c:pt>
                <c:pt idx="77">
                  <c:v>3.6564903616916666</c:v>
                </c:pt>
                <c:pt idx="78">
                  <c:v>4.3806374999470137</c:v>
                </c:pt>
                <c:pt idx="79">
                  <c:v>5.6332051499463773</c:v>
                </c:pt>
                <c:pt idx="80">
                  <c:v>5.9507398347658267</c:v>
                </c:pt>
                <c:pt idx="81">
                  <c:v>6.5864442737744469</c:v>
                </c:pt>
                <c:pt idx="82">
                  <c:v>6.5864442737744326</c:v>
                </c:pt>
                <c:pt idx="83">
                  <c:v>6.4802824766889842</c:v>
                </c:pt>
                <c:pt idx="84">
                  <c:v>6.5863385349326649</c:v>
                </c:pt>
                <c:pt idx="85">
                  <c:v>7.1166188261512815</c:v>
                </c:pt>
                <c:pt idx="86">
                  <c:v>7.3299985449284293</c:v>
                </c:pt>
                <c:pt idx="87">
                  <c:v>7.0099289667626863</c:v>
                </c:pt>
                <c:pt idx="88">
                  <c:v>7.2233086855398767</c:v>
                </c:pt>
                <c:pt idx="89">
                  <c:v>7.4366884043170813</c:v>
                </c:pt>
                <c:pt idx="90">
                  <c:v>6.9042964895285621</c:v>
                </c:pt>
                <c:pt idx="91">
                  <c:v>6.4817498630877708</c:v>
                </c:pt>
                <c:pt idx="92">
                  <c:v>6.4817498630877566</c:v>
                </c:pt>
                <c:pt idx="93">
                  <c:v>6.0583631837116627</c:v>
                </c:pt>
                <c:pt idx="94">
                  <c:v>6.1638938933472076</c:v>
                </c:pt>
                <c:pt idx="95">
                  <c:v>6.481432957833789</c:v>
                </c:pt>
                <c:pt idx="96">
                  <c:v>6.481432957833789</c:v>
                </c:pt>
                <c:pt idx="97">
                  <c:v>6.059724312456197</c:v>
                </c:pt>
                <c:pt idx="98">
                  <c:v>6.1651514738006341</c:v>
                </c:pt>
                <c:pt idx="99">
                  <c:v>6.90608473433565</c:v>
                </c:pt>
                <c:pt idx="100">
                  <c:v>7.3315815889996969</c:v>
                </c:pt>
                <c:pt idx="101">
                  <c:v>7.5447525554127992</c:v>
                </c:pt>
                <c:pt idx="102">
                  <c:v>7.7589851302243744</c:v>
                </c:pt>
                <c:pt idx="103">
                  <c:v>7.438273864955832</c:v>
                </c:pt>
                <c:pt idx="104">
                  <c:v>7.5456048078778792</c:v>
                </c:pt>
                <c:pt idx="105">
                  <c:v>8.0822595224880303</c:v>
                </c:pt>
                <c:pt idx="106">
                  <c:v>8.2971347899283643</c:v>
                </c:pt>
                <c:pt idx="107">
                  <c:v>9.0506933819060151</c:v>
                </c:pt>
                <c:pt idx="108">
                  <c:v>11.329364586901079</c:v>
                </c:pt>
                <c:pt idx="109">
                  <c:v>14.981321874542971</c:v>
                </c:pt>
                <c:pt idx="110">
                  <c:v>16.694052587669219</c:v>
                </c:pt>
              </c:numCache>
            </c:numRef>
          </c:val>
          <c:smooth val="1"/>
        </c:ser>
        <c:ser>
          <c:idx val="1"/>
          <c:order val="1"/>
          <c:tx>
            <c:strRef>
              <c:f>Sheet1!$C$1</c:f>
              <c:strCache>
                <c:ptCount val="1"/>
                <c:pt idx="0">
                  <c:v>Цены производителей, % к сппг</c:v>
                </c:pt>
              </c:strCache>
            </c:strRef>
          </c:tx>
          <c:spPr>
            <a:ln>
              <a:solidFill>
                <a:schemeClr val="accent1"/>
              </a:solidFill>
            </a:ln>
          </c:spPr>
          <c:marker>
            <c:symbol val="none"/>
          </c:marker>
          <c:cat>
            <c:numRef>
              <c:f>Sheet1!$A$2:$A$112</c:f>
              <c:numCache>
                <c:formatCode>mm\-yyyy</c:formatCode>
                <c:ptCount val="111"/>
                <c:pt idx="0">
                  <c:v>38717</c:v>
                </c:pt>
                <c:pt idx="1">
                  <c:v>38748</c:v>
                </c:pt>
                <c:pt idx="2">
                  <c:v>38776</c:v>
                </c:pt>
                <c:pt idx="3">
                  <c:v>38807</c:v>
                </c:pt>
                <c:pt idx="4">
                  <c:v>38837</c:v>
                </c:pt>
                <c:pt idx="5">
                  <c:v>38868</c:v>
                </c:pt>
                <c:pt idx="6">
                  <c:v>38898</c:v>
                </c:pt>
                <c:pt idx="7">
                  <c:v>38929</c:v>
                </c:pt>
                <c:pt idx="8">
                  <c:v>38960</c:v>
                </c:pt>
                <c:pt idx="9">
                  <c:v>38990</c:v>
                </c:pt>
                <c:pt idx="10">
                  <c:v>39021</c:v>
                </c:pt>
                <c:pt idx="11">
                  <c:v>39051</c:v>
                </c:pt>
                <c:pt idx="12">
                  <c:v>39082</c:v>
                </c:pt>
                <c:pt idx="13">
                  <c:v>39113</c:v>
                </c:pt>
                <c:pt idx="14">
                  <c:v>39141</c:v>
                </c:pt>
                <c:pt idx="15">
                  <c:v>39172</c:v>
                </c:pt>
                <c:pt idx="16">
                  <c:v>39202</c:v>
                </c:pt>
                <c:pt idx="17">
                  <c:v>39233</c:v>
                </c:pt>
                <c:pt idx="18">
                  <c:v>39263</c:v>
                </c:pt>
                <c:pt idx="19">
                  <c:v>39294</c:v>
                </c:pt>
                <c:pt idx="20">
                  <c:v>39325</c:v>
                </c:pt>
                <c:pt idx="21">
                  <c:v>39355</c:v>
                </c:pt>
                <c:pt idx="22">
                  <c:v>39386</c:v>
                </c:pt>
                <c:pt idx="23">
                  <c:v>39416</c:v>
                </c:pt>
                <c:pt idx="24">
                  <c:v>39447</c:v>
                </c:pt>
                <c:pt idx="25">
                  <c:v>39478</c:v>
                </c:pt>
                <c:pt idx="26">
                  <c:v>39506</c:v>
                </c:pt>
                <c:pt idx="27">
                  <c:v>39538</c:v>
                </c:pt>
                <c:pt idx="28">
                  <c:v>39568</c:v>
                </c:pt>
                <c:pt idx="29">
                  <c:v>39599</c:v>
                </c:pt>
                <c:pt idx="30">
                  <c:v>39629</c:v>
                </c:pt>
                <c:pt idx="31">
                  <c:v>39660</c:v>
                </c:pt>
                <c:pt idx="32">
                  <c:v>39691</c:v>
                </c:pt>
                <c:pt idx="33">
                  <c:v>39721</c:v>
                </c:pt>
                <c:pt idx="34">
                  <c:v>39752</c:v>
                </c:pt>
                <c:pt idx="35">
                  <c:v>39782</c:v>
                </c:pt>
                <c:pt idx="36">
                  <c:v>39813</c:v>
                </c:pt>
                <c:pt idx="37">
                  <c:v>39844</c:v>
                </c:pt>
                <c:pt idx="38">
                  <c:v>39872</c:v>
                </c:pt>
                <c:pt idx="39">
                  <c:v>39903</c:v>
                </c:pt>
                <c:pt idx="40">
                  <c:v>39933</c:v>
                </c:pt>
                <c:pt idx="41">
                  <c:v>39964</c:v>
                </c:pt>
                <c:pt idx="42">
                  <c:v>39994</c:v>
                </c:pt>
                <c:pt idx="43">
                  <c:v>40025</c:v>
                </c:pt>
                <c:pt idx="44">
                  <c:v>40056</c:v>
                </c:pt>
                <c:pt idx="45">
                  <c:v>40086</c:v>
                </c:pt>
                <c:pt idx="46">
                  <c:v>40117</c:v>
                </c:pt>
                <c:pt idx="47">
                  <c:v>40147</c:v>
                </c:pt>
                <c:pt idx="48">
                  <c:v>40178</c:v>
                </c:pt>
                <c:pt idx="49">
                  <c:v>40209</c:v>
                </c:pt>
                <c:pt idx="50">
                  <c:v>40237</c:v>
                </c:pt>
                <c:pt idx="51">
                  <c:v>40268</c:v>
                </c:pt>
                <c:pt idx="52">
                  <c:v>40298</c:v>
                </c:pt>
                <c:pt idx="53">
                  <c:v>40329</c:v>
                </c:pt>
                <c:pt idx="54">
                  <c:v>40359</c:v>
                </c:pt>
                <c:pt idx="55">
                  <c:v>40390</c:v>
                </c:pt>
                <c:pt idx="56">
                  <c:v>40421</c:v>
                </c:pt>
                <c:pt idx="57">
                  <c:v>40451</c:v>
                </c:pt>
                <c:pt idx="58">
                  <c:v>40482</c:v>
                </c:pt>
                <c:pt idx="59">
                  <c:v>40512</c:v>
                </c:pt>
                <c:pt idx="60">
                  <c:v>40543</c:v>
                </c:pt>
                <c:pt idx="61">
                  <c:v>40574</c:v>
                </c:pt>
                <c:pt idx="62">
                  <c:v>40602</c:v>
                </c:pt>
                <c:pt idx="63">
                  <c:v>40633</c:v>
                </c:pt>
                <c:pt idx="64">
                  <c:v>40663</c:v>
                </c:pt>
                <c:pt idx="65">
                  <c:v>40694</c:v>
                </c:pt>
                <c:pt idx="66">
                  <c:v>40724</c:v>
                </c:pt>
                <c:pt idx="67">
                  <c:v>40755</c:v>
                </c:pt>
                <c:pt idx="68">
                  <c:v>40786</c:v>
                </c:pt>
                <c:pt idx="69">
                  <c:v>40816</c:v>
                </c:pt>
                <c:pt idx="70">
                  <c:v>40847</c:v>
                </c:pt>
                <c:pt idx="71">
                  <c:v>40877</c:v>
                </c:pt>
                <c:pt idx="72">
                  <c:v>40908</c:v>
                </c:pt>
                <c:pt idx="73">
                  <c:v>40939</c:v>
                </c:pt>
                <c:pt idx="74">
                  <c:v>40967</c:v>
                </c:pt>
                <c:pt idx="75">
                  <c:v>40999</c:v>
                </c:pt>
                <c:pt idx="76">
                  <c:v>41029</c:v>
                </c:pt>
                <c:pt idx="77">
                  <c:v>41060</c:v>
                </c:pt>
                <c:pt idx="78">
                  <c:v>41090</c:v>
                </c:pt>
                <c:pt idx="79">
                  <c:v>41121</c:v>
                </c:pt>
                <c:pt idx="80">
                  <c:v>41152</c:v>
                </c:pt>
                <c:pt idx="81">
                  <c:v>41182</c:v>
                </c:pt>
                <c:pt idx="82">
                  <c:v>41213</c:v>
                </c:pt>
                <c:pt idx="83">
                  <c:v>41243</c:v>
                </c:pt>
                <c:pt idx="84">
                  <c:v>41274</c:v>
                </c:pt>
                <c:pt idx="85">
                  <c:v>41305</c:v>
                </c:pt>
                <c:pt idx="86">
                  <c:v>41333</c:v>
                </c:pt>
                <c:pt idx="87">
                  <c:v>41364</c:v>
                </c:pt>
                <c:pt idx="88">
                  <c:v>41394</c:v>
                </c:pt>
                <c:pt idx="89">
                  <c:v>41425</c:v>
                </c:pt>
                <c:pt idx="90">
                  <c:v>41455</c:v>
                </c:pt>
                <c:pt idx="91">
                  <c:v>41486</c:v>
                </c:pt>
                <c:pt idx="92">
                  <c:v>41517</c:v>
                </c:pt>
                <c:pt idx="93">
                  <c:v>41547</c:v>
                </c:pt>
                <c:pt idx="94">
                  <c:v>41578</c:v>
                </c:pt>
                <c:pt idx="95">
                  <c:v>41608</c:v>
                </c:pt>
                <c:pt idx="96">
                  <c:v>41639</c:v>
                </c:pt>
                <c:pt idx="97">
                  <c:v>41670</c:v>
                </c:pt>
                <c:pt idx="98">
                  <c:v>41698</c:v>
                </c:pt>
                <c:pt idx="99">
                  <c:v>41729</c:v>
                </c:pt>
                <c:pt idx="100">
                  <c:v>41759</c:v>
                </c:pt>
                <c:pt idx="101">
                  <c:v>41790</c:v>
                </c:pt>
                <c:pt idx="102">
                  <c:v>41820</c:v>
                </c:pt>
                <c:pt idx="103">
                  <c:v>41851</c:v>
                </c:pt>
                <c:pt idx="104">
                  <c:v>41882</c:v>
                </c:pt>
                <c:pt idx="105">
                  <c:v>41912</c:v>
                </c:pt>
                <c:pt idx="106">
                  <c:v>41943</c:v>
                </c:pt>
                <c:pt idx="107">
                  <c:v>41973</c:v>
                </c:pt>
                <c:pt idx="108">
                  <c:v>42004</c:v>
                </c:pt>
                <c:pt idx="109">
                  <c:v>42035</c:v>
                </c:pt>
                <c:pt idx="110">
                  <c:v>42063</c:v>
                </c:pt>
              </c:numCache>
            </c:numRef>
          </c:cat>
          <c:val>
            <c:numRef>
              <c:f>Sheet1!$C$2:$C$112</c:f>
              <c:numCache>
                <c:formatCode>#,##0.0</c:formatCode>
                <c:ptCount val="111"/>
                <c:pt idx="0">
                  <c:v>13.431746695119799</c:v>
                </c:pt>
                <c:pt idx="1">
                  <c:v>13.431746695119827</c:v>
                </c:pt>
                <c:pt idx="2">
                  <c:v>15.671267853957303</c:v>
                </c:pt>
                <c:pt idx="3">
                  <c:v>15.219867784283323</c:v>
                </c:pt>
                <c:pt idx="4">
                  <c:v>13.08408486925758</c:v>
                </c:pt>
                <c:pt idx="5">
                  <c:v>12.093085099225164</c:v>
                </c:pt>
                <c:pt idx="6">
                  <c:v>12.876952827191801</c:v>
                </c:pt>
                <c:pt idx="7">
                  <c:v>14.224737338561269</c:v>
                </c:pt>
                <c:pt idx="8">
                  <c:v>14.448707411774151</c:v>
                </c:pt>
                <c:pt idx="9">
                  <c:v>12.890067427567089</c:v>
                </c:pt>
                <c:pt idx="10">
                  <c:v>8.7503920114917548</c:v>
                </c:pt>
                <c:pt idx="11">
                  <c:v>6.994583462365739</c:v>
                </c:pt>
                <c:pt idx="12">
                  <c:v>10.382563122563255</c:v>
                </c:pt>
                <c:pt idx="13">
                  <c:v>11.920230668549237</c:v>
                </c:pt>
                <c:pt idx="14">
                  <c:v>8.236505748190396</c:v>
                </c:pt>
                <c:pt idx="15">
                  <c:v>6.0102896652207534</c:v>
                </c:pt>
                <c:pt idx="16">
                  <c:v>9.9092764620529437</c:v>
                </c:pt>
                <c:pt idx="17">
                  <c:v>13.796048517685463</c:v>
                </c:pt>
                <c:pt idx="18">
                  <c:v>15.715227907368657</c:v>
                </c:pt>
                <c:pt idx="19">
                  <c:v>14.577418390088724</c:v>
                </c:pt>
                <c:pt idx="20">
                  <c:v>14.465307413190388</c:v>
                </c:pt>
                <c:pt idx="21">
                  <c:v>12.207609042121518</c:v>
                </c:pt>
                <c:pt idx="22">
                  <c:v>15.32448707106937</c:v>
                </c:pt>
                <c:pt idx="23">
                  <c:v>21.948252482330801</c:v>
                </c:pt>
                <c:pt idx="24">
                  <c:v>25.208255271462392</c:v>
                </c:pt>
                <c:pt idx="25">
                  <c:v>24.839634304029246</c:v>
                </c:pt>
                <c:pt idx="26">
                  <c:v>25.839351095252695</c:v>
                </c:pt>
                <c:pt idx="27">
                  <c:v>26.720226552919485</c:v>
                </c:pt>
                <c:pt idx="28">
                  <c:v>26.963218358390051</c:v>
                </c:pt>
                <c:pt idx="29">
                  <c:v>24.67450759101871</c:v>
                </c:pt>
                <c:pt idx="30">
                  <c:v>27.593715573637695</c:v>
                </c:pt>
                <c:pt idx="31">
                  <c:v>33.548933678862142</c:v>
                </c:pt>
                <c:pt idx="32">
                  <c:v>31.456100242170777</c:v>
                </c:pt>
                <c:pt idx="33">
                  <c:v>25.637117937688387</c:v>
                </c:pt>
                <c:pt idx="34">
                  <c:v>17.462530684485429</c:v>
                </c:pt>
                <c:pt idx="35">
                  <c:v>4.3605025286019981</c:v>
                </c:pt>
                <c:pt idx="36">
                  <c:v>-7.0114712281309011</c:v>
                </c:pt>
                <c:pt idx="37">
                  <c:v>-11.587678352730777</c:v>
                </c:pt>
                <c:pt idx="38">
                  <c:v>-7.7245779033962805</c:v>
                </c:pt>
                <c:pt idx="39">
                  <c:v>-5.7086302508388798</c:v>
                </c:pt>
                <c:pt idx="40">
                  <c:v>-7.6034807434057541</c:v>
                </c:pt>
                <c:pt idx="41">
                  <c:v>-10.19236872257602</c:v>
                </c:pt>
                <c:pt idx="42">
                  <c:v>-12.503909279764244</c:v>
                </c:pt>
                <c:pt idx="43">
                  <c:v>-15.49239055673624</c:v>
                </c:pt>
                <c:pt idx="44">
                  <c:v>-14.735605994557758</c:v>
                </c:pt>
                <c:pt idx="45">
                  <c:v>-9.1709823857815422</c:v>
                </c:pt>
                <c:pt idx="46">
                  <c:v>-3.6278838804170022</c:v>
                </c:pt>
                <c:pt idx="47">
                  <c:v>4.6836850862282375</c:v>
                </c:pt>
                <c:pt idx="48">
                  <c:v>13.860501635994964</c:v>
                </c:pt>
                <c:pt idx="49">
                  <c:v>16.571465960661541</c:v>
                </c:pt>
                <c:pt idx="50">
                  <c:v>13.133106831469803</c:v>
                </c:pt>
                <c:pt idx="51">
                  <c:v>11.923715018888501</c:v>
                </c:pt>
                <c:pt idx="52">
                  <c:v>12.798119042473544</c:v>
                </c:pt>
                <c:pt idx="53">
                  <c:v>15.152751746143494</c:v>
                </c:pt>
                <c:pt idx="54">
                  <c:v>9.181033700599869</c:v>
                </c:pt>
                <c:pt idx="55">
                  <c:v>7.8940274094336758</c:v>
                </c:pt>
                <c:pt idx="56">
                  <c:v>9.915710368781987</c:v>
                </c:pt>
                <c:pt idx="57">
                  <c:v>7.2004013181697815</c:v>
                </c:pt>
                <c:pt idx="58">
                  <c:v>10.553794295832006</c:v>
                </c:pt>
                <c:pt idx="59">
                  <c:v>15.99815200487302</c:v>
                </c:pt>
                <c:pt idx="60">
                  <c:v>16.575257238728113</c:v>
                </c:pt>
                <c:pt idx="61">
                  <c:v>20.465028208271093</c:v>
                </c:pt>
                <c:pt idx="62">
                  <c:v>22.118469771914064</c:v>
                </c:pt>
                <c:pt idx="63">
                  <c:v>21.638632955521459</c:v>
                </c:pt>
                <c:pt idx="64">
                  <c:v>20.224230246736283</c:v>
                </c:pt>
                <c:pt idx="65">
                  <c:v>18.351214001412259</c:v>
                </c:pt>
                <c:pt idx="66">
                  <c:v>19.328313807409444</c:v>
                </c:pt>
                <c:pt idx="67">
                  <c:v>16.481515068465285</c:v>
                </c:pt>
                <c:pt idx="68">
                  <c:v>16.481515068465313</c:v>
                </c:pt>
                <c:pt idx="69">
                  <c:v>18.605798018042165</c:v>
                </c:pt>
                <c:pt idx="70">
                  <c:v>17.097113698830256</c:v>
                </c:pt>
                <c:pt idx="71">
                  <c:v>13.283606164577179</c:v>
                </c:pt>
                <c:pt idx="72">
                  <c:v>12.386310274164671</c:v>
                </c:pt>
                <c:pt idx="73">
                  <c:v>9.7471014223252155</c:v>
                </c:pt>
                <c:pt idx="74">
                  <c:v>7.305918315252228</c:v>
                </c:pt>
                <c:pt idx="75">
                  <c:v>8.1525133315460749</c:v>
                </c:pt>
                <c:pt idx="76">
                  <c:v>6.7740989459479692</c:v>
                </c:pt>
                <c:pt idx="77">
                  <c:v>3.0776662425768961</c:v>
                </c:pt>
                <c:pt idx="78">
                  <c:v>4.6602302074066273</c:v>
                </c:pt>
                <c:pt idx="79">
                  <c:v>5.4062807282333551</c:v>
                </c:pt>
                <c:pt idx="80">
                  <c:v>7.2429826189479627</c:v>
                </c:pt>
                <c:pt idx="81">
                  <c:v>11.831488342942791</c:v>
                </c:pt>
                <c:pt idx="82">
                  <c:v>9.0606387804318018</c:v>
                </c:pt>
                <c:pt idx="83">
                  <c:v>6.6850605099669451</c:v>
                </c:pt>
                <c:pt idx="84">
                  <c:v>5.3009229983606048</c:v>
                </c:pt>
                <c:pt idx="85">
                  <c:v>5.0898991045763324</c:v>
                </c:pt>
                <c:pt idx="86">
                  <c:v>4.7780596413580128</c:v>
                </c:pt>
                <c:pt idx="87">
                  <c:v>3.0351760661103384</c:v>
                </c:pt>
                <c:pt idx="88">
                  <c:v>1.0911161403346625</c:v>
                </c:pt>
                <c:pt idx="89">
                  <c:v>2.54119362595425</c:v>
                </c:pt>
                <c:pt idx="90">
                  <c:v>3.781611290784312</c:v>
                </c:pt>
                <c:pt idx="91">
                  <c:v>7.0346243848331653</c:v>
                </c:pt>
                <c:pt idx="92">
                  <c:v>4.6922872194181906</c:v>
                </c:pt>
                <c:pt idx="93">
                  <c:v>1.2957817180248128</c:v>
                </c:pt>
                <c:pt idx="94">
                  <c:v>1.7075531884233044</c:v>
                </c:pt>
                <c:pt idx="95">
                  <c:v>1.3987245856244499</c:v>
                </c:pt>
                <c:pt idx="96">
                  <c:v>3.5517814271796624</c:v>
                </c:pt>
                <c:pt idx="97">
                  <c:v>4.3835226434622285</c:v>
                </c:pt>
                <c:pt idx="98">
                  <c:v>3.1408616596115166</c:v>
                </c:pt>
                <c:pt idx="99">
                  <c:v>4.9881606744104943</c:v>
                </c:pt>
                <c:pt idx="100">
                  <c:v>7.0071637643030158</c:v>
                </c:pt>
                <c:pt idx="101">
                  <c:v>8.5203963831921499</c:v>
                </c:pt>
                <c:pt idx="102">
                  <c:v>8.9527485600176249</c:v>
                </c:pt>
                <c:pt idx="103">
                  <c:v>8.525482879390097</c:v>
                </c:pt>
                <c:pt idx="104">
                  <c:v>5.5695358748931199</c:v>
                </c:pt>
                <c:pt idx="105">
                  <c:v>3.2790725718875109</c:v>
                </c:pt>
                <c:pt idx="106">
                  <c:v>4.8470746858331779</c:v>
                </c:pt>
                <c:pt idx="107">
                  <c:v>5.9328007384174271</c:v>
                </c:pt>
                <c:pt idx="108">
                  <c:v>5.7230328161631547</c:v>
                </c:pt>
                <c:pt idx="109">
                  <c:v>6.6707492457901054</c:v>
                </c:pt>
              </c:numCache>
            </c:numRef>
          </c:val>
          <c:smooth val="1"/>
        </c:ser>
        <c:ser>
          <c:idx val="2"/>
          <c:order val="2"/>
          <c:tx>
            <c:strRef>
              <c:f>Sheet1!$D$1</c:f>
              <c:strCache>
                <c:ptCount val="1"/>
                <c:pt idx="0">
                  <c:v>Ставка по вкладам TOP-10, %</c:v>
                </c:pt>
              </c:strCache>
            </c:strRef>
          </c:tx>
          <c:spPr>
            <a:ln>
              <a:solidFill>
                <a:srgbClr val="FFC000"/>
              </a:solidFill>
            </a:ln>
          </c:spPr>
          <c:marker>
            <c:symbol val="none"/>
          </c:marker>
          <c:cat>
            <c:numRef>
              <c:f>Sheet1!$A$2:$A$112</c:f>
              <c:numCache>
                <c:formatCode>mm\-yyyy</c:formatCode>
                <c:ptCount val="111"/>
                <c:pt idx="0">
                  <c:v>38717</c:v>
                </c:pt>
                <c:pt idx="1">
                  <c:v>38748</c:v>
                </c:pt>
                <c:pt idx="2">
                  <c:v>38776</c:v>
                </c:pt>
                <c:pt idx="3">
                  <c:v>38807</c:v>
                </c:pt>
                <c:pt idx="4">
                  <c:v>38837</c:v>
                </c:pt>
                <c:pt idx="5">
                  <c:v>38868</c:v>
                </c:pt>
                <c:pt idx="6">
                  <c:v>38898</c:v>
                </c:pt>
                <c:pt idx="7">
                  <c:v>38929</c:v>
                </c:pt>
                <c:pt idx="8">
                  <c:v>38960</c:v>
                </c:pt>
                <c:pt idx="9">
                  <c:v>38990</c:v>
                </c:pt>
                <c:pt idx="10">
                  <c:v>39021</c:v>
                </c:pt>
                <c:pt idx="11">
                  <c:v>39051</c:v>
                </c:pt>
                <c:pt idx="12">
                  <c:v>39082</c:v>
                </c:pt>
                <c:pt idx="13">
                  <c:v>39113</c:v>
                </c:pt>
                <c:pt idx="14">
                  <c:v>39141</c:v>
                </c:pt>
                <c:pt idx="15">
                  <c:v>39172</c:v>
                </c:pt>
                <c:pt idx="16">
                  <c:v>39202</c:v>
                </c:pt>
                <c:pt idx="17">
                  <c:v>39233</c:v>
                </c:pt>
                <c:pt idx="18">
                  <c:v>39263</c:v>
                </c:pt>
                <c:pt idx="19">
                  <c:v>39294</c:v>
                </c:pt>
                <c:pt idx="20">
                  <c:v>39325</c:v>
                </c:pt>
                <c:pt idx="21">
                  <c:v>39355</c:v>
                </c:pt>
                <c:pt idx="22">
                  <c:v>39386</c:v>
                </c:pt>
                <c:pt idx="23">
                  <c:v>39416</c:v>
                </c:pt>
                <c:pt idx="24">
                  <c:v>39447</c:v>
                </c:pt>
                <c:pt idx="25">
                  <c:v>39478</c:v>
                </c:pt>
                <c:pt idx="26">
                  <c:v>39506</c:v>
                </c:pt>
                <c:pt idx="27">
                  <c:v>39538</c:v>
                </c:pt>
                <c:pt idx="28">
                  <c:v>39568</c:v>
                </c:pt>
                <c:pt idx="29">
                  <c:v>39599</c:v>
                </c:pt>
                <c:pt idx="30">
                  <c:v>39629</c:v>
                </c:pt>
                <c:pt idx="31">
                  <c:v>39660</c:v>
                </c:pt>
                <c:pt idx="32">
                  <c:v>39691</c:v>
                </c:pt>
                <c:pt idx="33">
                  <c:v>39721</c:v>
                </c:pt>
                <c:pt idx="34">
                  <c:v>39752</c:v>
                </c:pt>
                <c:pt idx="35">
                  <c:v>39782</c:v>
                </c:pt>
                <c:pt idx="36">
                  <c:v>39813</c:v>
                </c:pt>
                <c:pt idx="37">
                  <c:v>39844</c:v>
                </c:pt>
                <c:pt idx="38">
                  <c:v>39872</c:v>
                </c:pt>
                <c:pt idx="39">
                  <c:v>39903</c:v>
                </c:pt>
                <c:pt idx="40">
                  <c:v>39933</c:v>
                </c:pt>
                <c:pt idx="41">
                  <c:v>39964</c:v>
                </c:pt>
                <c:pt idx="42">
                  <c:v>39994</c:v>
                </c:pt>
                <c:pt idx="43">
                  <c:v>40025</c:v>
                </c:pt>
                <c:pt idx="44">
                  <c:v>40056</c:v>
                </c:pt>
                <c:pt idx="45">
                  <c:v>40086</c:v>
                </c:pt>
                <c:pt idx="46">
                  <c:v>40117</c:v>
                </c:pt>
                <c:pt idx="47">
                  <c:v>40147</c:v>
                </c:pt>
                <c:pt idx="48">
                  <c:v>40178</c:v>
                </c:pt>
                <c:pt idx="49">
                  <c:v>40209</c:v>
                </c:pt>
                <c:pt idx="50">
                  <c:v>40237</c:v>
                </c:pt>
                <c:pt idx="51">
                  <c:v>40268</c:v>
                </c:pt>
                <c:pt idx="52">
                  <c:v>40298</c:v>
                </c:pt>
                <c:pt idx="53">
                  <c:v>40329</c:v>
                </c:pt>
                <c:pt idx="54">
                  <c:v>40359</c:v>
                </c:pt>
                <c:pt idx="55">
                  <c:v>40390</c:v>
                </c:pt>
                <c:pt idx="56">
                  <c:v>40421</c:v>
                </c:pt>
                <c:pt idx="57">
                  <c:v>40451</c:v>
                </c:pt>
                <c:pt idx="58">
                  <c:v>40482</c:v>
                </c:pt>
                <c:pt idx="59">
                  <c:v>40512</c:v>
                </c:pt>
                <c:pt idx="60">
                  <c:v>40543</c:v>
                </c:pt>
                <c:pt idx="61">
                  <c:v>40574</c:v>
                </c:pt>
                <c:pt idx="62">
                  <c:v>40602</c:v>
                </c:pt>
                <c:pt idx="63">
                  <c:v>40633</c:v>
                </c:pt>
                <c:pt idx="64">
                  <c:v>40663</c:v>
                </c:pt>
                <c:pt idx="65">
                  <c:v>40694</c:v>
                </c:pt>
                <c:pt idx="66">
                  <c:v>40724</c:v>
                </c:pt>
                <c:pt idx="67">
                  <c:v>40755</c:v>
                </c:pt>
                <c:pt idx="68">
                  <c:v>40786</c:v>
                </c:pt>
                <c:pt idx="69">
                  <c:v>40816</c:v>
                </c:pt>
                <c:pt idx="70">
                  <c:v>40847</c:v>
                </c:pt>
                <c:pt idx="71">
                  <c:v>40877</c:v>
                </c:pt>
                <c:pt idx="72">
                  <c:v>40908</c:v>
                </c:pt>
                <c:pt idx="73">
                  <c:v>40939</c:v>
                </c:pt>
                <c:pt idx="74">
                  <c:v>40967</c:v>
                </c:pt>
                <c:pt idx="75">
                  <c:v>40999</c:v>
                </c:pt>
                <c:pt idx="76">
                  <c:v>41029</c:v>
                </c:pt>
                <c:pt idx="77">
                  <c:v>41060</c:v>
                </c:pt>
                <c:pt idx="78">
                  <c:v>41090</c:v>
                </c:pt>
                <c:pt idx="79">
                  <c:v>41121</c:v>
                </c:pt>
                <c:pt idx="80">
                  <c:v>41152</c:v>
                </c:pt>
                <c:pt idx="81">
                  <c:v>41182</c:v>
                </c:pt>
                <c:pt idx="82">
                  <c:v>41213</c:v>
                </c:pt>
                <c:pt idx="83">
                  <c:v>41243</c:v>
                </c:pt>
                <c:pt idx="84">
                  <c:v>41274</c:v>
                </c:pt>
                <c:pt idx="85">
                  <c:v>41305</c:v>
                </c:pt>
                <c:pt idx="86">
                  <c:v>41333</c:v>
                </c:pt>
                <c:pt idx="87">
                  <c:v>41364</c:v>
                </c:pt>
                <c:pt idx="88">
                  <c:v>41394</c:v>
                </c:pt>
                <c:pt idx="89">
                  <c:v>41425</c:v>
                </c:pt>
                <c:pt idx="90">
                  <c:v>41455</c:v>
                </c:pt>
                <c:pt idx="91">
                  <c:v>41486</c:v>
                </c:pt>
                <c:pt idx="92">
                  <c:v>41517</c:v>
                </c:pt>
                <c:pt idx="93">
                  <c:v>41547</c:v>
                </c:pt>
                <c:pt idx="94">
                  <c:v>41578</c:v>
                </c:pt>
                <c:pt idx="95">
                  <c:v>41608</c:v>
                </c:pt>
                <c:pt idx="96">
                  <c:v>41639</c:v>
                </c:pt>
                <c:pt idx="97">
                  <c:v>41670</c:v>
                </c:pt>
                <c:pt idx="98">
                  <c:v>41698</c:v>
                </c:pt>
                <c:pt idx="99">
                  <c:v>41729</c:v>
                </c:pt>
                <c:pt idx="100">
                  <c:v>41759</c:v>
                </c:pt>
                <c:pt idx="101">
                  <c:v>41790</c:v>
                </c:pt>
                <c:pt idx="102">
                  <c:v>41820</c:v>
                </c:pt>
                <c:pt idx="103">
                  <c:v>41851</c:v>
                </c:pt>
                <c:pt idx="104">
                  <c:v>41882</c:v>
                </c:pt>
                <c:pt idx="105">
                  <c:v>41912</c:v>
                </c:pt>
                <c:pt idx="106">
                  <c:v>41943</c:v>
                </c:pt>
                <c:pt idx="107">
                  <c:v>41973</c:v>
                </c:pt>
                <c:pt idx="108">
                  <c:v>42004</c:v>
                </c:pt>
                <c:pt idx="109">
                  <c:v>42035</c:v>
                </c:pt>
                <c:pt idx="110">
                  <c:v>42063</c:v>
                </c:pt>
              </c:numCache>
            </c:numRef>
          </c:cat>
          <c:val>
            <c:numRef>
              <c:f>Sheet1!$D$2:$D$112</c:f>
              <c:numCache>
                <c:formatCode>General</c:formatCode>
                <c:ptCount val="111"/>
                <c:pt idx="43" formatCode="#,##0.00">
                  <c:v>14.84</c:v>
                </c:pt>
                <c:pt idx="44" formatCode="#,##0.00">
                  <c:v>14.77</c:v>
                </c:pt>
                <c:pt idx="45" formatCode="#,##0.00">
                  <c:v>14.59</c:v>
                </c:pt>
                <c:pt idx="46" formatCode="#,##0.00">
                  <c:v>14.27</c:v>
                </c:pt>
                <c:pt idx="47" formatCode="#,##0.00">
                  <c:v>13.66</c:v>
                </c:pt>
                <c:pt idx="48" formatCode="#,##0.00">
                  <c:v>13.18</c:v>
                </c:pt>
                <c:pt idx="49" formatCode="#,##0.00">
                  <c:v>11.91</c:v>
                </c:pt>
                <c:pt idx="50" formatCode="#,##0.00">
                  <c:v>10.87</c:v>
                </c:pt>
                <c:pt idx="51" formatCode="#,##0.00">
                  <c:v>10.39</c:v>
                </c:pt>
                <c:pt idx="52" formatCode="#,##0.00">
                  <c:v>9.68</c:v>
                </c:pt>
                <c:pt idx="53" formatCode="#,##0.00">
                  <c:v>9.52</c:v>
                </c:pt>
                <c:pt idx="54" formatCode="#,##0.00">
                  <c:v>9.2799999999999994</c:v>
                </c:pt>
                <c:pt idx="55" formatCode="#,##0.00">
                  <c:v>9.07</c:v>
                </c:pt>
                <c:pt idx="56" formatCode="#,##0.00">
                  <c:v>8.74</c:v>
                </c:pt>
                <c:pt idx="57" formatCode="#,##0.00">
                  <c:v>8.73</c:v>
                </c:pt>
                <c:pt idx="58" formatCode="#,##0.00">
                  <c:v>8.5</c:v>
                </c:pt>
                <c:pt idx="59" formatCode="#,##0.00">
                  <c:v>8.4600000000000009</c:v>
                </c:pt>
                <c:pt idx="60" formatCode="#,##0.00">
                  <c:v>8.35</c:v>
                </c:pt>
                <c:pt idx="61" formatCode="#,##0.00">
                  <c:v>8.14</c:v>
                </c:pt>
                <c:pt idx="62" formatCode="#,##0.00">
                  <c:v>8.1</c:v>
                </c:pt>
                <c:pt idx="63" formatCode="#,##0.00">
                  <c:v>8.1300000000000008</c:v>
                </c:pt>
                <c:pt idx="64" formatCode="#,##0.00">
                  <c:v>8.3000000000000007</c:v>
                </c:pt>
                <c:pt idx="65" formatCode="#,##0.00">
                  <c:v>8.3000000000000007</c:v>
                </c:pt>
                <c:pt idx="66" formatCode="#,##0.00">
                  <c:v>7.85</c:v>
                </c:pt>
                <c:pt idx="67" formatCode="#,##0.00">
                  <c:v>7.88</c:v>
                </c:pt>
                <c:pt idx="68" formatCode="#,##0.00">
                  <c:v>7.88</c:v>
                </c:pt>
                <c:pt idx="69" formatCode="#,##0.00">
                  <c:v>8.14</c:v>
                </c:pt>
                <c:pt idx="70" formatCode="#,##0.00">
                  <c:v>8.3330000000000002</c:v>
                </c:pt>
                <c:pt idx="71" formatCode="#,##0.00">
                  <c:v>9.0429999999999993</c:v>
                </c:pt>
                <c:pt idx="72" formatCode="#,##0.00">
                  <c:v>9.4139999999999997</c:v>
                </c:pt>
                <c:pt idx="73" formatCode="#,##0.00">
                  <c:v>9.5139999999999993</c:v>
                </c:pt>
                <c:pt idx="74" formatCode="#,##0.00">
                  <c:v>9.5609999999999999</c:v>
                </c:pt>
                <c:pt idx="75" formatCode="#,##0.00">
                  <c:v>9.5060000000000002</c:v>
                </c:pt>
                <c:pt idx="76" formatCode="#,##0.00">
                  <c:v>9.7070000000000007</c:v>
                </c:pt>
                <c:pt idx="77" formatCode="#,##0.00">
                  <c:v>9.6859999999999999</c:v>
                </c:pt>
                <c:pt idx="78" formatCode="#,##0.00">
                  <c:v>9.923</c:v>
                </c:pt>
                <c:pt idx="79" formatCode="#,##0.00">
                  <c:v>10.145</c:v>
                </c:pt>
                <c:pt idx="80" formatCode="#,##0.00">
                  <c:v>10.545</c:v>
                </c:pt>
                <c:pt idx="81" formatCode="#,##0.00">
                  <c:v>10.683999999999999</c:v>
                </c:pt>
                <c:pt idx="82" formatCode="#,##0.00">
                  <c:v>9.4499999999999993</c:v>
                </c:pt>
                <c:pt idx="83" formatCode="#,##0.00">
                  <c:v>9.56</c:v>
                </c:pt>
                <c:pt idx="84" formatCode="#,##0.00">
                  <c:v>9.65</c:v>
                </c:pt>
                <c:pt idx="85" formatCode="#,##0.00">
                  <c:v>9.875</c:v>
                </c:pt>
                <c:pt idx="86" formatCode="#,##0.00">
                  <c:v>9.9700000000000006</c:v>
                </c:pt>
                <c:pt idx="87" formatCode="#,##0.00">
                  <c:v>9.94</c:v>
                </c:pt>
                <c:pt idx="88" formatCode="#,##0.00">
                  <c:v>9.7899999999999991</c:v>
                </c:pt>
                <c:pt idx="89" formatCode="#,##0.00">
                  <c:v>9.4749999999999996</c:v>
                </c:pt>
                <c:pt idx="90" formatCode="#,##0.00">
                  <c:v>9.26</c:v>
                </c:pt>
                <c:pt idx="91" formatCode="#,##0.00">
                  <c:v>9.18</c:v>
                </c:pt>
                <c:pt idx="92" formatCode="#,##0.00">
                  <c:v>9.02</c:v>
                </c:pt>
                <c:pt idx="93" formatCode="#,##0.00">
                  <c:v>8.8149999999999995</c:v>
                </c:pt>
                <c:pt idx="94" formatCode="#,##0.00">
                  <c:v>8.7100000000000009</c:v>
                </c:pt>
                <c:pt idx="95" formatCode="#,##0.00">
                  <c:v>8.4499999999999993</c:v>
                </c:pt>
                <c:pt idx="96" formatCode="#,##0.00">
                  <c:v>8.3800000000000008</c:v>
                </c:pt>
                <c:pt idx="97" formatCode="#,##0.00">
                  <c:v>8.31</c:v>
                </c:pt>
                <c:pt idx="98" formatCode="#,##0.00">
                  <c:v>8.3699999999999992</c:v>
                </c:pt>
                <c:pt idx="99" formatCode="#,##0.00">
                  <c:v>8.4649999999999999</c:v>
                </c:pt>
                <c:pt idx="100" formatCode="#,##0.00">
                  <c:v>8.625</c:v>
                </c:pt>
                <c:pt idx="101" formatCode="#,##0.00">
                  <c:v>8.7349999999999994</c:v>
                </c:pt>
                <c:pt idx="102" formatCode="#,##0.00">
                  <c:v>8.9250000000000007</c:v>
                </c:pt>
                <c:pt idx="103" formatCode="#,##0.00">
                  <c:v>9.0050000000000008</c:v>
                </c:pt>
                <c:pt idx="104" formatCode="#,##0.00">
                  <c:v>9.2050000000000001</c:v>
                </c:pt>
                <c:pt idx="105" formatCode="#,##0.00">
                  <c:v>9.3819999999999997</c:v>
                </c:pt>
                <c:pt idx="106" formatCode="#,##0.00">
                  <c:v>9.7149999999999999</c:v>
                </c:pt>
                <c:pt idx="107" formatCode="#,##0.00">
                  <c:v>10.37</c:v>
                </c:pt>
                <c:pt idx="108" formatCode="#,##0.00">
                  <c:v>15.635</c:v>
                </c:pt>
                <c:pt idx="109" formatCode="#,##0.00">
                  <c:v>15.074999999999999</c:v>
                </c:pt>
                <c:pt idx="110" formatCode="#,##0.00">
                  <c:v>13.835000000000001</c:v>
                </c:pt>
              </c:numCache>
            </c:numRef>
          </c:val>
          <c:smooth val="0"/>
        </c:ser>
        <c:dLbls>
          <c:showLegendKey val="0"/>
          <c:showVal val="0"/>
          <c:showCatName val="0"/>
          <c:showSerName val="0"/>
          <c:showPercent val="0"/>
          <c:showBubbleSize val="0"/>
        </c:dLbls>
        <c:marker val="1"/>
        <c:smooth val="0"/>
        <c:axId val="267548160"/>
        <c:axId val="267549696"/>
      </c:lineChart>
      <c:dateAx>
        <c:axId val="267548160"/>
        <c:scaling>
          <c:orientation val="minMax"/>
        </c:scaling>
        <c:delete val="0"/>
        <c:axPos val="b"/>
        <c:numFmt formatCode="yyyy" sourceLinked="0"/>
        <c:majorTickMark val="out"/>
        <c:minorTickMark val="none"/>
        <c:tickLblPos val="low"/>
        <c:crossAx val="267549696"/>
        <c:crosses val="autoZero"/>
        <c:auto val="1"/>
        <c:lblOffset val="100"/>
        <c:baseTimeUnit val="months"/>
        <c:majorUnit val="2"/>
        <c:majorTimeUnit val="years"/>
        <c:minorUnit val="1"/>
      </c:dateAx>
      <c:valAx>
        <c:axId val="267549696"/>
        <c:scaling>
          <c:orientation val="minMax"/>
          <c:max val="60"/>
          <c:min val="-20"/>
        </c:scaling>
        <c:delete val="0"/>
        <c:axPos val="l"/>
        <c:majorGridlines/>
        <c:title>
          <c:tx>
            <c:rich>
              <a:bodyPr rot="-5400000" vert="horz"/>
              <a:lstStyle/>
              <a:p>
                <a:pPr>
                  <a:defRPr b="0"/>
                </a:pPr>
                <a:r>
                  <a:rPr lang="ru-RU" b="0" dirty="0" smtClean="0"/>
                  <a:t>Процентные ставки и спред, %</a:t>
                </a:r>
                <a:endParaRPr lang="en-US" b="0" dirty="0"/>
              </a:p>
            </c:rich>
          </c:tx>
          <c:layout/>
          <c:overlay val="0"/>
        </c:title>
        <c:numFmt formatCode="0" sourceLinked="0"/>
        <c:majorTickMark val="out"/>
        <c:minorTickMark val="none"/>
        <c:tickLblPos val="nextTo"/>
        <c:spPr>
          <a:ln>
            <a:noFill/>
          </a:ln>
        </c:spPr>
        <c:crossAx val="267548160"/>
        <c:crosses val="autoZero"/>
        <c:crossBetween val="between"/>
      </c:valAx>
      <c:valAx>
        <c:axId val="267724288"/>
        <c:scaling>
          <c:orientation val="minMax"/>
          <c:max val="15"/>
          <c:min val="-5"/>
        </c:scaling>
        <c:delete val="0"/>
        <c:axPos val="r"/>
        <c:title>
          <c:tx>
            <c:rich>
              <a:bodyPr rot="-5400000" vert="horz"/>
              <a:lstStyle/>
              <a:p>
                <a:pPr>
                  <a:defRPr b="0"/>
                </a:pPr>
                <a:r>
                  <a:rPr lang="ru-RU" b="0" dirty="0" smtClean="0"/>
                  <a:t>Процентна</a:t>
                </a:r>
                <a:r>
                  <a:rPr lang="ru-RU" b="0" baseline="0" dirty="0" smtClean="0"/>
                  <a:t>я маржа, %</a:t>
                </a:r>
                <a:endParaRPr lang="en-US" b="0" dirty="0"/>
              </a:p>
            </c:rich>
          </c:tx>
          <c:layout/>
          <c:overlay val="0"/>
        </c:title>
        <c:numFmt formatCode="#,##0.0" sourceLinked="0"/>
        <c:majorTickMark val="out"/>
        <c:minorTickMark val="none"/>
        <c:tickLblPos val="nextTo"/>
        <c:spPr>
          <a:ln>
            <a:noFill/>
          </a:ln>
        </c:spPr>
        <c:crossAx val="267752576"/>
        <c:crosses val="max"/>
        <c:crossBetween val="between"/>
        <c:majorUnit val="2.5"/>
      </c:valAx>
      <c:dateAx>
        <c:axId val="267752576"/>
        <c:scaling>
          <c:orientation val="minMax"/>
        </c:scaling>
        <c:delete val="1"/>
        <c:axPos val="b"/>
        <c:numFmt formatCode="mm\-yyyy" sourceLinked="1"/>
        <c:majorTickMark val="out"/>
        <c:minorTickMark val="none"/>
        <c:tickLblPos val="nextTo"/>
        <c:crossAx val="267724288"/>
        <c:crosses val="autoZero"/>
        <c:auto val="1"/>
        <c:lblOffset val="100"/>
        <c:baseTimeUnit val="months"/>
      </c:dateAx>
    </c:plotArea>
    <c:legend>
      <c:legendPos val="r"/>
      <c:layout>
        <c:manualLayout>
          <c:xMode val="edge"/>
          <c:yMode val="edge"/>
          <c:x val="0.13987893823008293"/>
          <c:y val="8.8409984863462132E-2"/>
          <c:w val="0.71487316655350996"/>
          <c:h val="0.2261124870579975"/>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Банковский</a:t>
            </a:r>
            <a:r>
              <a:rPr lang="ru-RU" baseline="0" dirty="0" smtClean="0"/>
              <a:t> надзор</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1"/>
          <c:order val="1"/>
          <c:tx>
            <c:strRef>
              <c:f>Sheet1!$C$1</c:f>
              <c:strCache>
                <c:ptCount val="1"/>
                <c:pt idx="0">
                  <c:v>Убыточные кредитные организации, % всего</c:v>
                </c:pt>
              </c:strCache>
            </c:strRef>
          </c:tx>
          <c:spPr>
            <a:pattFill prst="dkUpDiag">
              <a:fgClr>
                <a:schemeClr val="accent1"/>
              </a:fgClr>
              <a:bgClr>
                <a:schemeClr val="bg1"/>
              </a:bgClr>
            </a:pattFill>
            <a:ln>
              <a:noFill/>
            </a:ln>
          </c:spPr>
          <c:invertIfNegative val="0"/>
          <c:cat>
            <c:numRef>
              <c:f>Sheet1!$A$2:$A$100</c:f>
              <c:numCache>
                <c:formatCode>mm\-yyyy</c:formatCode>
                <c:ptCount val="99"/>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39506</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pt idx="62">
                  <c:v>40967</c:v>
                </c:pt>
                <c:pt idx="63">
                  <c:v>40999</c:v>
                </c:pt>
                <c:pt idx="64">
                  <c:v>41029</c:v>
                </c:pt>
                <c:pt idx="65">
                  <c:v>41060</c:v>
                </c:pt>
                <c:pt idx="66">
                  <c:v>41090</c:v>
                </c:pt>
                <c:pt idx="67">
                  <c:v>41121</c:v>
                </c:pt>
                <c:pt idx="68">
                  <c:v>41152</c:v>
                </c:pt>
                <c:pt idx="69">
                  <c:v>41182</c:v>
                </c:pt>
                <c:pt idx="70">
                  <c:v>41213</c:v>
                </c:pt>
                <c:pt idx="71">
                  <c:v>41243</c:v>
                </c:pt>
                <c:pt idx="72">
                  <c:v>41274</c:v>
                </c:pt>
                <c:pt idx="73">
                  <c:v>41305</c:v>
                </c:pt>
                <c:pt idx="74">
                  <c:v>41333</c:v>
                </c:pt>
                <c:pt idx="75">
                  <c:v>41364</c:v>
                </c:pt>
                <c:pt idx="76">
                  <c:v>41394</c:v>
                </c:pt>
                <c:pt idx="77">
                  <c:v>41425</c:v>
                </c:pt>
                <c:pt idx="78">
                  <c:v>41455</c:v>
                </c:pt>
                <c:pt idx="79">
                  <c:v>41486</c:v>
                </c:pt>
                <c:pt idx="80">
                  <c:v>41517</c:v>
                </c:pt>
                <c:pt idx="81">
                  <c:v>41547</c:v>
                </c:pt>
                <c:pt idx="82">
                  <c:v>41578</c:v>
                </c:pt>
                <c:pt idx="83">
                  <c:v>41608</c:v>
                </c:pt>
                <c:pt idx="84">
                  <c:v>41639</c:v>
                </c:pt>
                <c:pt idx="85">
                  <c:v>41670</c:v>
                </c:pt>
                <c:pt idx="86">
                  <c:v>41698</c:v>
                </c:pt>
                <c:pt idx="87">
                  <c:v>41729</c:v>
                </c:pt>
                <c:pt idx="88">
                  <c:v>41759</c:v>
                </c:pt>
                <c:pt idx="89">
                  <c:v>41790</c:v>
                </c:pt>
                <c:pt idx="90">
                  <c:v>41820</c:v>
                </c:pt>
                <c:pt idx="91">
                  <c:v>41851</c:v>
                </c:pt>
                <c:pt idx="92">
                  <c:v>41882</c:v>
                </c:pt>
                <c:pt idx="93">
                  <c:v>41912</c:v>
                </c:pt>
                <c:pt idx="94">
                  <c:v>41943</c:v>
                </c:pt>
                <c:pt idx="95">
                  <c:v>41973</c:v>
                </c:pt>
                <c:pt idx="96">
                  <c:v>42004</c:v>
                </c:pt>
                <c:pt idx="97">
                  <c:v>42035</c:v>
                </c:pt>
                <c:pt idx="98">
                  <c:v>42063</c:v>
                </c:pt>
              </c:numCache>
            </c:numRef>
          </c:cat>
          <c:val>
            <c:numRef>
              <c:f>Sheet1!$C$2:$C$100</c:f>
              <c:numCache>
                <c:formatCode>General</c:formatCode>
                <c:ptCount val="99"/>
                <c:pt idx="13" formatCode="#,##0">
                  <c:v>0</c:v>
                </c:pt>
                <c:pt idx="14" formatCode="#,##0">
                  <c:v>0</c:v>
                </c:pt>
                <c:pt idx="15" formatCode="#,##0">
                  <c:v>0</c:v>
                </c:pt>
                <c:pt idx="16" formatCode="#,##0">
                  <c:v>0</c:v>
                </c:pt>
                <c:pt idx="17" formatCode="#,##0">
                  <c:v>0</c:v>
                </c:pt>
                <c:pt idx="18" formatCode="#,##0">
                  <c:v>0</c:v>
                </c:pt>
                <c:pt idx="19" formatCode="#,##0">
                  <c:v>0</c:v>
                </c:pt>
                <c:pt idx="20" formatCode="#,##0">
                  <c:v>0</c:v>
                </c:pt>
                <c:pt idx="21" formatCode="#,##0">
                  <c:v>0</c:v>
                </c:pt>
                <c:pt idx="22" formatCode="#,##0">
                  <c:v>0</c:v>
                </c:pt>
                <c:pt idx="23" formatCode="#,##0">
                  <c:v>0</c:v>
                </c:pt>
                <c:pt idx="24" formatCode="#,##0">
                  <c:v>5.0541516245487363</c:v>
                </c:pt>
                <c:pt idx="25" formatCode="#,##0">
                  <c:v>0</c:v>
                </c:pt>
                <c:pt idx="26" formatCode="#,##0">
                  <c:v>0</c:v>
                </c:pt>
                <c:pt idx="27" formatCode="#,##0">
                  <c:v>0</c:v>
                </c:pt>
                <c:pt idx="28" formatCode="#,##0">
                  <c:v>0</c:v>
                </c:pt>
                <c:pt idx="29" formatCode="#,##0">
                  <c:v>0</c:v>
                </c:pt>
                <c:pt idx="30" formatCode="#,##0">
                  <c:v>0</c:v>
                </c:pt>
                <c:pt idx="31" formatCode="#,##0">
                  <c:v>0</c:v>
                </c:pt>
                <c:pt idx="32" formatCode="#,##0">
                  <c:v>0</c:v>
                </c:pt>
                <c:pt idx="33" formatCode="#,##0">
                  <c:v>13.221601489757914</c:v>
                </c:pt>
                <c:pt idx="34" formatCode="#,##0">
                  <c:v>15.99625818521983</c:v>
                </c:pt>
                <c:pt idx="35" formatCode="#,##0">
                  <c:v>18.198874296435271</c:v>
                </c:pt>
                <c:pt idx="36" formatCode="#,##0">
                  <c:v>11.342155009451796</c:v>
                </c:pt>
                <c:pt idx="37" formatCode="#,##0">
                  <c:v>23.768939393939394</c:v>
                </c:pt>
                <c:pt idx="38" formatCode="#,##0">
                  <c:v>26.049618320610683</c:v>
                </c:pt>
                <c:pt idx="39" formatCode="#,##0">
                  <c:v>14.613180515759314</c:v>
                </c:pt>
                <c:pt idx="40" formatCode="#,##0">
                  <c:v>21.107927411652341</c:v>
                </c:pt>
                <c:pt idx="41" formatCode="#,##0">
                  <c:v>22.714148219441771</c:v>
                </c:pt>
                <c:pt idx="42" formatCode="#,##0">
                  <c:v>15.317919075144509</c:v>
                </c:pt>
                <c:pt idx="43" formatCode="#,##0">
                  <c:v>19.672131147540984</c:v>
                </c:pt>
                <c:pt idx="44" formatCode="#,##0">
                  <c:v>19.015444015444018</c:v>
                </c:pt>
                <c:pt idx="45" formatCode="#,##0">
                  <c:v>14.271844660194175</c:v>
                </c:pt>
                <c:pt idx="46" formatCode="#,##0">
                  <c:v>15.219512195121951</c:v>
                </c:pt>
                <c:pt idx="47" formatCode="#,##0">
                  <c:v>15.151515151515152</c:v>
                </c:pt>
                <c:pt idx="48" formatCode="#,##0">
                  <c:v>8.0039525691699609</c:v>
                </c:pt>
                <c:pt idx="49" formatCode="#,##0">
                  <c:v>19.071146245059289</c:v>
                </c:pt>
                <c:pt idx="50" formatCode="#,##0">
                  <c:v>19.603960396039604</c:v>
                </c:pt>
                <c:pt idx="51" formatCode="#,##0">
                  <c:v>9.2445328031809151</c:v>
                </c:pt>
                <c:pt idx="52" formatCode="#,##0">
                  <c:v>15.254237288135593</c:v>
                </c:pt>
                <c:pt idx="53" formatCode="#,##0">
                  <c:v>15.254237288135593</c:v>
                </c:pt>
                <c:pt idx="54" formatCode="#,##0">
                  <c:v>9</c:v>
                </c:pt>
                <c:pt idx="55" formatCode="#,##0">
                  <c:v>12.776659959758552</c:v>
                </c:pt>
                <c:pt idx="56" formatCode="#,##0">
                  <c:v>13.091641490433032</c:v>
                </c:pt>
                <c:pt idx="57" formatCode="#,##0">
                  <c:v>11.200807265388496</c:v>
                </c:pt>
                <c:pt idx="58" formatCode="#,##0">
                  <c:v>11.842105263157894</c:v>
                </c:pt>
                <c:pt idx="59" formatCode="#,##0">
                  <c:v>11.507128309572302</c:v>
                </c:pt>
                <c:pt idx="60" formatCode="#,##0">
                  <c:v>5.112474437627812</c:v>
                </c:pt>
                <c:pt idx="61" formatCode="#,##0">
                  <c:v>19.262295081967213</c:v>
                </c:pt>
                <c:pt idx="62" formatCode="#,##0">
                  <c:v>16.837782340862422</c:v>
                </c:pt>
                <c:pt idx="63" formatCode="#,##0">
                  <c:v>9.6410256410256405</c:v>
                </c:pt>
                <c:pt idx="64" formatCode="#,##0">
                  <c:v>13.092783505154641</c:v>
                </c:pt>
                <c:pt idx="65" formatCode="#,##0">
                  <c:v>15.098241985522234</c:v>
                </c:pt>
                <c:pt idx="66" formatCode="#,##0">
                  <c:v>9.119170984455959</c:v>
                </c:pt>
                <c:pt idx="67" formatCode="#,##0">
                  <c:v>11.709844559585491</c:v>
                </c:pt>
                <c:pt idx="68" formatCode="#,##0">
                  <c:v>10.176531671858775</c:v>
                </c:pt>
                <c:pt idx="69" formatCode="#,##0">
                  <c:v>7.7962577962577964</c:v>
                </c:pt>
                <c:pt idx="70" formatCode="#,##0">
                  <c:v>9.2611862643080123</c:v>
                </c:pt>
                <c:pt idx="71" formatCode="#,##0">
                  <c:v>8.977035490605429</c:v>
                </c:pt>
                <c:pt idx="72" formatCode="#,##0">
                  <c:v>5.7531380753138075</c:v>
                </c:pt>
                <c:pt idx="73" formatCode="#,##0">
                  <c:v>18.638743455497384</c:v>
                </c:pt>
                <c:pt idx="74" formatCode="#,##0">
                  <c:v>18.200836820083683</c:v>
                </c:pt>
                <c:pt idx="75" formatCode="#,##0">
                  <c:v>12.683438155136267</c:v>
                </c:pt>
                <c:pt idx="76" formatCode="#,##0">
                  <c:v>16.335078534031414</c:v>
                </c:pt>
                <c:pt idx="77" formatCode="#,##0">
                  <c:v>17.954070981210858</c:v>
                </c:pt>
                <c:pt idx="78" formatCode="#,##0">
                  <c:v>13.807531380753138</c:v>
                </c:pt>
                <c:pt idx="79" formatCode="#,##0">
                  <c:v>15.983175604626709</c:v>
                </c:pt>
                <c:pt idx="80" formatCode="#,##0">
                  <c:v>15.945089757127773</c:v>
                </c:pt>
                <c:pt idx="81" formatCode="#,##0">
                  <c:v>12.738853503184714</c:v>
                </c:pt>
                <c:pt idx="82" formatCode="#,##0">
                  <c:v>14.529914529914532</c:v>
                </c:pt>
                <c:pt idx="83" formatCode="#,##0">
                  <c:v>15.913978494623656</c:v>
                </c:pt>
                <c:pt idx="84" formatCode="#,##0">
                  <c:v>9.5341278439869992</c:v>
                </c:pt>
                <c:pt idx="85" formatCode="#,##0">
                  <c:v>22.73224043715847</c:v>
                </c:pt>
                <c:pt idx="86" formatCode="#,##0">
                  <c:v>24.285714285714285</c:v>
                </c:pt>
                <c:pt idx="87" formatCode="#,##0">
                  <c:v>19.333333333333332</c:v>
                </c:pt>
                <c:pt idx="88" formatCode="#,##0">
                  <c:v>25.727069351230426</c:v>
                </c:pt>
                <c:pt idx="89" formatCode="#,##0">
                  <c:v>26.689189189189189</c:v>
                </c:pt>
                <c:pt idx="90" formatCode="#,##0">
                  <c:v>23.076923076923077</c:v>
                </c:pt>
                <c:pt idx="91" formatCode="#,##0">
                  <c:v>24.857468643101484</c:v>
                </c:pt>
                <c:pt idx="92" formatCode="#,##0">
                  <c:v>24.971231300345227</c:v>
                </c:pt>
                <c:pt idx="93" formatCode="#,##0">
                  <c:v>22.235157159487777</c:v>
                </c:pt>
                <c:pt idx="94" formatCode="#,##0">
                  <c:v>23.764705882352942</c:v>
                </c:pt>
                <c:pt idx="95" formatCode="#,##0">
                  <c:v>22.090261282660332</c:v>
                </c:pt>
                <c:pt idx="96" formatCode="#,##0">
                  <c:v>15.107913669064748</c:v>
                </c:pt>
                <c:pt idx="97" formatCode="#,##0">
                  <c:v>29.156626506024097</c:v>
                </c:pt>
                <c:pt idx="98" formatCode="#,##0">
                  <c:v>30.108827085852479</c:v>
                </c:pt>
              </c:numCache>
            </c:numRef>
          </c:val>
        </c:ser>
        <c:dLbls>
          <c:showLegendKey val="0"/>
          <c:showVal val="0"/>
          <c:showCatName val="0"/>
          <c:showSerName val="0"/>
          <c:showPercent val="0"/>
          <c:showBubbleSize val="0"/>
        </c:dLbls>
        <c:gapWidth val="0"/>
        <c:axId val="290340224"/>
        <c:axId val="290337920"/>
      </c:barChart>
      <c:lineChart>
        <c:grouping val="standard"/>
        <c:varyColors val="0"/>
        <c:ser>
          <c:idx val="0"/>
          <c:order val="0"/>
          <c:tx>
            <c:strRef>
              <c:f>Sheet1!$B$1</c:f>
              <c:strCache>
                <c:ptCount val="1"/>
                <c:pt idx="0">
                  <c:v>Число банков, сокращение за год</c:v>
                </c:pt>
              </c:strCache>
            </c:strRef>
          </c:tx>
          <c:spPr>
            <a:ln>
              <a:solidFill>
                <a:srgbClr val="FF0000"/>
              </a:solidFill>
            </a:ln>
          </c:spPr>
          <c:marker>
            <c:symbol val="none"/>
          </c:marker>
          <c:cat>
            <c:numRef>
              <c:f>Sheet1!$A$2:$A$100</c:f>
              <c:numCache>
                <c:formatCode>mm\-yyyy</c:formatCode>
                <c:ptCount val="99"/>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39506</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pt idx="62">
                  <c:v>40967</c:v>
                </c:pt>
                <c:pt idx="63">
                  <c:v>40999</c:v>
                </c:pt>
                <c:pt idx="64">
                  <c:v>41029</c:v>
                </c:pt>
                <c:pt idx="65">
                  <c:v>41060</c:v>
                </c:pt>
                <c:pt idx="66">
                  <c:v>41090</c:v>
                </c:pt>
                <c:pt idx="67">
                  <c:v>41121</c:v>
                </c:pt>
                <c:pt idx="68">
                  <c:v>41152</c:v>
                </c:pt>
                <c:pt idx="69">
                  <c:v>41182</c:v>
                </c:pt>
                <c:pt idx="70">
                  <c:v>41213</c:v>
                </c:pt>
                <c:pt idx="71">
                  <c:v>41243</c:v>
                </c:pt>
                <c:pt idx="72">
                  <c:v>41274</c:v>
                </c:pt>
                <c:pt idx="73">
                  <c:v>41305</c:v>
                </c:pt>
                <c:pt idx="74">
                  <c:v>41333</c:v>
                </c:pt>
                <c:pt idx="75">
                  <c:v>41364</c:v>
                </c:pt>
                <c:pt idx="76">
                  <c:v>41394</c:v>
                </c:pt>
                <c:pt idx="77">
                  <c:v>41425</c:v>
                </c:pt>
                <c:pt idx="78">
                  <c:v>41455</c:v>
                </c:pt>
                <c:pt idx="79">
                  <c:v>41486</c:v>
                </c:pt>
                <c:pt idx="80">
                  <c:v>41517</c:v>
                </c:pt>
                <c:pt idx="81">
                  <c:v>41547</c:v>
                </c:pt>
                <c:pt idx="82">
                  <c:v>41578</c:v>
                </c:pt>
                <c:pt idx="83">
                  <c:v>41608</c:v>
                </c:pt>
                <c:pt idx="84">
                  <c:v>41639</c:v>
                </c:pt>
                <c:pt idx="85">
                  <c:v>41670</c:v>
                </c:pt>
                <c:pt idx="86">
                  <c:v>41698</c:v>
                </c:pt>
                <c:pt idx="87">
                  <c:v>41729</c:v>
                </c:pt>
                <c:pt idx="88">
                  <c:v>41759</c:v>
                </c:pt>
                <c:pt idx="89">
                  <c:v>41790</c:v>
                </c:pt>
                <c:pt idx="90">
                  <c:v>41820</c:v>
                </c:pt>
                <c:pt idx="91">
                  <c:v>41851</c:v>
                </c:pt>
                <c:pt idx="92">
                  <c:v>41882</c:v>
                </c:pt>
                <c:pt idx="93">
                  <c:v>41912</c:v>
                </c:pt>
                <c:pt idx="94">
                  <c:v>41943</c:v>
                </c:pt>
                <c:pt idx="95">
                  <c:v>41973</c:v>
                </c:pt>
                <c:pt idx="96">
                  <c:v>42004</c:v>
                </c:pt>
                <c:pt idx="97">
                  <c:v>42035</c:v>
                </c:pt>
                <c:pt idx="98">
                  <c:v>42063</c:v>
                </c:pt>
              </c:numCache>
            </c:numRef>
          </c:cat>
          <c:val>
            <c:numRef>
              <c:f>Sheet1!$B$2:$B$100</c:f>
              <c:numCache>
                <c:formatCode>General</c:formatCode>
                <c:ptCount val="99"/>
                <c:pt idx="12" formatCode="#,##0">
                  <c:v>46</c:v>
                </c:pt>
                <c:pt idx="13" formatCode="#,##0">
                  <c:v>48</c:v>
                </c:pt>
                <c:pt idx="14" formatCode="#,##0">
                  <c:v>49</c:v>
                </c:pt>
                <c:pt idx="15" formatCode="#,##0">
                  <c:v>47</c:v>
                </c:pt>
                <c:pt idx="16" formatCode="#,##0">
                  <c:v>46</c:v>
                </c:pt>
                <c:pt idx="17" formatCode="#,##0">
                  <c:v>40</c:v>
                </c:pt>
                <c:pt idx="18" formatCode="#,##0">
                  <c:v>40</c:v>
                </c:pt>
                <c:pt idx="19" formatCode="#,##0">
                  <c:v>39</c:v>
                </c:pt>
                <c:pt idx="20" formatCode="#,##0">
                  <c:v>31</c:v>
                </c:pt>
                <c:pt idx="21" formatCode="#,##0">
                  <c:v>27</c:v>
                </c:pt>
                <c:pt idx="22" formatCode="#,##0">
                  <c:v>27</c:v>
                </c:pt>
                <c:pt idx="23" formatCode="#,##0">
                  <c:v>26</c:v>
                </c:pt>
                <c:pt idx="24" formatCode="#,##0">
                  <c:v>34</c:v>
                </c:pt>
                <c:pt idx="25" formatCode="#,##0">
                  <c:v>32</c:v>
                </c:pt>
                <c:pt idx="26" formatCode="#,##0">
                  <c:v>38</c:v>
                </c:pt>
                <c:pt idx="27" formatCode="#,##0">
                  <c:v>42</c:v>
                </c:pt>
                <c:pt idx="28" formatCode="#,##0">
                  <c:v>43</c:v>
                </c:pt>
                <c:pt idx="29" formatCode="#,##0">
                  <c:v>43</c:v>
                </c:pt>
                <c:pt idx="30" formatCode="#,##0">
                  <c:v>45</c:v>
                </c:pt>
                <c:pt idx="31" formatCode="#,##0">
                  <c:v>47</c:v>
                </c:pt>
                <c:pt idx="32" formatCode="#,##0">
                  <c:v>49</c:v>
                </c:pt>
                <c:pt idx="33" formatCode="#,##0">
                  <c:v>54</c:v>
                </c:pt>
                <c:pt idx="34" formatCode="#,##0">
                  <c:v>56</c:v>
                </c:pt>
                <c:pt idx="35" formatCode="#,##0">
                  <c:v>50</c:v>
                </c:pt>
                <c:pt idx="36" formatCode="#,##0">
                  <c:v>51</c:v>
                </c:pt>
                <c:pt idx="37" formatCode="#,##0">
                  <c:v>53</c:v>
                </c:pt>
                <c:pt idx="38" formatCode="#,##0">
                  <c:v>54</c:v>
                </c:pt>
                <c:pt idx="39" formatCode="#,##0">
                  <c:v>54</c:v>
                </c:pt>
                <c:pt idx="40" formatCode="#,##0">
                  <c:v>51</c:v>
                </c:pt>
                <c:pt idx="41" formatCode="#,##0">
                  <c:v>58</c:v>
                </c:pt>
                <c:pt idx="42" formatCode="#,##0">
                  <c:v>55</c:v>
                </c:pt>
                <c:pt idx="43" formatCode="#,##0">
                  <c:v>53</c:v>
                </c:pt>
                <c:pt idx="44" formatCode="#,##0">
                  <c:v>50</c:v>
                </c:pt>
                <c:pt idx="45" formatCode="#,##0">
                  <c:v>51</c:v>
                </c:pt>
                <c:pt idx="46" formatCode="#,##0">
                  <c:v>51</c:v>
                </c:pt>
                <c:pt idx="47" formatCode="#,##0">
                  <c:v>50</c:v>
                </c:pt>
                <c:pt idx="48" formatCode="#,##0">
                  <c:v>52</c:v>
                </c:pt>
                <c:pt idx="49" formatCode="#,##0">
                  <c:v>51</c:v>
                </c:pt>
                <c:pt idx="50" formatCode="#,##0">
                  <c:v>45</c:v>
                </c:pt>
                <c:pt idx="51" formatCode="#,##0">
                  <c:v>43</c:v>
                </c:pt>
                <c:pt idx="52" formatCode="#,##0">
                  <c:v>45</c:v>
                </c:pt>
                <c:pt idx="53" formatCode="#,##0">
                  <c:v>37</c:v>
                </c:pt>
                <c:pt idx="54" formatCode="#,##0">
                  <c:v>39</c:v>
                </c:pt>
                <c:pt idx="55" formatCode="#,##0">
                  <c:v>43</c:v>
                </c:pt>
                <c:pt idx="56" formatCode="#,##0">
                  <c:v>43</c:v>
                </c:pt>
                <c:pt idx="57" formatCode="#,##0">
                  <c:v>39</c:v>
                </c:pt>
                <c:pt idx="58" formatCode="#,##0">
                  <c:v>36</c:v>
                </c:pt>
                <c:pt idx="59" formatCode="#,##0">
                  <c:v>40</c:v>
                </c:pt>
                <c:pt idx="60" formatCode="#,##0">
                  <c:v>33</c:v>
                </c:pt>
                <c:pt idx="61" formatCode="#,##0">
                  <c:v>35</c:v>
                </c:pt>
                <c:pt idx="62" formatCode="#,##0">
                  <c:v>36</c:v>
                </c:pt>
                <c:pt idx="63" formatCode="#,##0">
                  <c:v>33</c:v>
                </c:pt>
                <c:pt idx="64" formatCode="#,##0">
                  <c:v>35</c:v>
                </c:pt>
                <c:pt idx="65" formatCode="#,##0">
                  <c:v>36</c:v>
                </c:pt>
                <c:pt idx="66" formatCode="#,##0">
                  <c:v>35</c:v>
                </c:pt>
                <c:pt idx="67" formatCode="#,##0">
                  <c:v>31</c:v>
                </c:pt>
                <c:pt idx="68" formatCode="#,##0">
                  <c:v>32</c:v>
                </c:pt>
                <c:pt idx="69" formatCode="#,##0">
                  <c:v>33</c:v>
                </c:pt>
                <c:pt idx="70" formatCode="#,##0">
                  <c:v>31</c:v>
                </c:pt>
                <c:pt idx="71" formatCode="#,##0">
                  <c:v>27</c:v>
                </c:pt>
                <c:pt idx="72" formatCode="#,##0">
                  <c:v>25</c:v>
                </c:pt>
                <c:pt idx="73" formatCode="#,##0">
                  <c:v>23</c:v>
                </c:pt>
                <c:pt idx="74" formatCode="#,##0">
                  <c:v>20</c:v>
                </c:pt>
                <c:pt idx="75" formatCode="#,##0">
                  <c:v>20</c:v>
                </c:pt>
                <c:pt idx="76" formatCode="#,##0">
                  <c:v>15</c:v>
                </c:pt>
                <c:pt idx="77" formatCode="#,##0">
                  <c:v>12</c:v>
                </c:pt>
                <c:pt idx="78" formatCode="#,##0">
                  <c:v>12</c:v>
                </c:pt>
                <c:pt idx="79" formatCode="#,##0">
                  <c:v>16</c:v>
                </c:pt>
                <c:pt idx="80" formatCode="#,##0">
                  <c:v>18</c:v>
                </c:pt>
                <c:pt idx="81" formatCode="#,##0">
                  <c:v>21</c:v>
                </c:pt>
                <c:pt idx="82" formatCode="#,##0">
                  <c:v>27</c:v>
                </c:pt>
                <c:pt idx="83" formatCode="#,##0">
                  <c:v>31</c:v>
                </c:pt>
                <c:pt idx="84" formatCode="#,##0">
                  <c:v>38</c:v>
                </c:pt>
                <c:pt idx="85" formatCode="#,##0">
                  <c:v>42</c:v>
                </c:pt>
                <c:pt idx="86" formatCode="#,##0">
                  <c:v>46</c:v>
                </c:pt>
                <c:pt idx="87" formatCode="#,##0">
                  <c:v>54</c:v>
                </c:pt>
                <c:pt idx="88" formatCode="#,##0">
                  <c:v>60</c:v>
                </c:pt>
                <c:pt idx="89" formatCode="#,##0">
                  <c:v>67</c:v>
                </c:pt>
                <c:pt idx="90" formatCode="#,##0">
                  <c:v>70</c:v>
                </c:pt>
                <c:pt idx="91" formatCode="#,##0">
                  <c:v>71</c:v>
                </c:pt>
                <c:pt idx="92" formatCode="#,##0">
                  <c:v>73</c:v>
                </c:pt>
                <c:pt idx="93" formatCode="#,##0">
                  <c:v>75</c:v>
                </c:pt>
                <c:pt idx="94" formatCode="#,##0">
                  <c:v>74</c:v>
                </c:pt>
                <c:pt idx="95" formatCode="#,##0">
                  <c:v>77</c:v>
                </c:pt>
                <c:pt idx="96" formatCode="#,##0">
                  <c:v>76</c:v>
                </c:pt>
                <c:pt idx="97" formatCode="#,##0">
                  <c:v>76</c:v>
                </c:pt>
                <c:pt idx="98" formatCode="#,##0">
                  <c:v>77</c:v>
                </c:pt>
              </c:numCache>
            </c:numRef>
          </c:val>
          <c:smooth val="1"/>
        </c:ser>
        <c:dLbls>
          <c:showLegendKey val="0"/>
          <c:showVal val="0"/>
          <c:showCatName val="0"/>
          <c:showSerName val="0"/>
          <c:showPercent val="0"/>
          <c:showBubbleSize val="0"/>
        </c:dLbls>
        <c:marker val="1"/>
        <c:smooth val="0"/>
        <c:axId val="268380032"/>
        <c:axId val="268381568"/>
      </c:lineChart>
      <c:dateAx>
        <c:axId val="268380032"/>
        <c:scaling>
          <c:orientation val="minMax"/>
        </c:scaling>
        <c:delete val="0"/>
        <c:axPos val="b"/>
        <c:numFmt formatCode="yyyy" sourceLinked="0"/>
        <c:majorTickMark val="out"/>
        <c:minorTickMark val="none"/>
        <c:tickLblPos val="nextTo"/>
        <c:crossAx val="268381568"/>
        <c:crosses val="autoZero"/>
        <c:auto val="1"/>
        <c:lblOffset val="100"/>
        <c:baseTimeUnit val="months"/>
        <c:majorUnit val="1"/>
        <c:majorTimeUnit val="years"/>
      </c:dateAx>
      <c:valAx>
        <c:axId val="268381568"/>
        <c:scaling>
          <c:orientation val="minMax"/>
          <c:max val="100"/>
        </c:scaling>
        <c:delete val="0"/>
        <c:axPos val="l"/>
        <c:majorGridlines/>
        <c:title>
          <c:tx>
            <c:rich>
              <a:bodyPr rot="-5400000" vert="horz"/>
              <a:lstStyle/>
              <a:p>
                <a:pPr>
                  <a:defRPr b="0"/>
                </a:pPr>
                <a:r>
                  <a:rPr lang="ru-RU" b="0" dirty="0" smtClean="0"/>
                  <a:t>Число банков</a:t>
                </a:r>
                <a:r>
                  <a:rPr lang="ru-RU" b="0" baseline="0" dirty="0" smtClean="0"/>
                  <a:t>, шт.</a:t>
                </a:r>
                <a:endParaRPr lang="en-US" b="0" dirty="0"/>
              </a:p>
            </c:rich>
          </c:tx>
          <c:layout/>
          <c:overlay val="0"/>
        </c:title>
        <c:numFmt formatCode="0" sourceLinked="0"/>
        <c:majorTickMark val="out"/>
        <c:minorTickMark val="none"/>
        <c:tickLblPos val="nextTo"/>
        <c:spPr>
          <a:ln>
            <a:noFill/>
          </a:ln>
        </c:spPr>
        <c:crossAx val="268380032"/>
        <c:crosses val="autoZero"/>
        <c:crossBetween val="between"/>
      </c:valAx>
      <c:valAx>
        <c:axId val="290337920"/>
        <c:scaling>
          <c:orientation val="minMax"/>
          <c:max val="50"/>
        </c:scaling>
        <c:delete val="0"/>
        <c:axPos val="r"/>
        <c:title>
          <c:tx>
            <c:rich>
              <a:bodyPr rot="-5400000" vert="horz"/>
              <a:lstStyle/>
              <a:p>
                <a:pPr>
                  <a:defRPr b="0"/>
                </a:pPr>
                <a:r>
                  <a:rPr lang="ru-RU" b="0" dirty="0" smtClean="0"/>
                  <a:t>Убыточные</a:t>
                </a:r>
                <a:r>
                  <a:rPr lang="ru-RU" b="0" baseline="0" dirty="0" smtClean="0"/>
                  <a:t> КО</a:t>
                </a:r>
                <a:r>
                  <a:rPr lang="ru-RU" b="0" dirty="0" smtClean="0"/>
                  <a:t>,</a:t>
                </a:r>
                <a:r>
                  <a:rPr lang="ru-RU" b="0" baseline="0" dirty="0" smtClean="0"/>
                  <a:t> % всего</a:t>
                </a:r>
                <a:endParaRPr lang="en-US" b="0" dirty="0"/>
              </a:p>
            </c:rich>
          </c:tx>
          <c:layout/>
          <c:overlay val="0"/>
        </c:title>
        <c:numFmt formatCode="#,##0" sourceLinked="0"/>
        <c:majorTickMark val="out"/>
        <c:minorTickMark val="none"/>
        <c:tickLblPos val="nextTo"/>
        <c:spPr>
          <a:ln>
            <a:noFill/>
          </a:ln>
        </c:spPr>
        <c:crossAx val="290340224"/>
        <c:crosses val="max"/>
        <c:crossBetween val="between"/>
        <c:majorUnit val="10"/>
      </c:valAx>
      <c:dateAx>
        <c:axId val="290340224"/>
        <c:scaling>
          <c:orientation val="minMax"/>
        </c:scaling>
        <c:delete val="1"/>
        <c:axPos val="b"/>
        <c:numFmt formatCode="mm\-yyyy" sourceLinked="1"/>
        <c:majorTickMark val="out"/>
        <c:minorTickMark val="none"/>
        <c:tickLblPos val="nextTo"/>
        <c:crossAx val="290337920"/>
        <c:crosses val="autoZero"/>
        <c:auto val="1"/>
        <c:lblOffset val="100"/>
        <c:baseTimeUnit val="months"/>
        <c:majorUnit val="1"/>
        <c:minorUnit val="1"/>
      </c:dateAx>
    </c:plotArea>
    <c:legend>
      <c:legendPos val="r"/>
      <c:layout>
        <c:manualLayout>
          <c:xMode val="edge"/>
          <c:yMode val="edge"/>
          <c:x val="0.14334877456036219"/>
          <c:y val="0.10893136527370391"/>
          <c:w val="0.71804793018798585"/>
          <c:h val="0.14202774668375703"/>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Финансовый результат банковского сектора за</a:t>
            </a:r>
            <a:r>
              <a:rPr lang="ru-RU" baseline="0" dirty="0" smtClean="0"/>
              <a:t> 2009 г.</a:t>
            </a:r>
            <a:endParaRPr lang="en-US" dirty="0"/>
          </a:p>
        </c:rich>
      </c:tx>
      <c:layout>
        <c:manualLayout>
          <c:xMode val="edge"/>
          <c:yMode val="edge"/>
          <c:x val="8.8869750656167992E-2"/>
          <c:y val="9.3749999999999997E-3"/>
        </c:manualLayout>
      </c:layout>
      <c:overlay val="0"/>
    </c:title>
    <c:autoTitleDeleted val="0"/>
    <c:plotArea>
      <c:layout>
        <c:manualLayout>
          <c:layoutTarget val="inner"/>
          <c:xMode val="edge"/>
          <c:yMode val="edge"/>
          <c:x val="9.2699639107611545E-2"/>
          <c:y val="0.18114581413109315"/>
          <c:w val="0.85252952755905509"/>
          <c:h val="0.680692421808478"/>
        </c:manualLayout>
      </c:layout>
      <c:scatterChart>
        <c:scatterStyle val="lineMarker"/>
        <c:varyColors val="0"/>
        <c:ser>
          <c:idx val="0"/>
          <c:order val="0"/>
          <c:tx>
            <c:strRef>
              <c:f>Sheet1!$B$1</c:f>
              <c:strCache>
                <c:ptCount val="1"/>
                <c:pt idx="0">
                  <c:v>Y-Values</c:v>
                </c:pt>
              </c:strCache>
            </c:strRef>
          </c:tx>
          <c:spPr>
            <a:ln w="28575">
              <a:noFill/>
            </a:ln>
          </c:spPr>
          <c:marker>
            <c:symbol val="circle"/>
            <c:size val="3"/>
            <c:spPr>
              <a:solidFill>
                <a:srgbClr val="6E84B4"/>
              </a:solidFill>
              <a:ln>
                <a:noFill/>
              </a:ln>
            </c:spPr>
          </c:marker>
          <c:xVal>
            <c:numRef>
              <c:f>Sheet1!$A$2:$A$972</c:f>
              <c:numCache>
                <c:formatCode>#,##0.0000;[Red]\-#,##0.0000</c:formatCode>
                <c:ptCount val="971"/>
                <c:pt idx="0">
                  <c:v>6705.0033362499998</c:v>
                </c:pt>
                <c:pt idx="1">
                  <c:v>2712.5167513333336</c:v>
                </c:pt>
                <c:pt idx="2">
                  <c:v>1787.7670854166668</c:v>
                </c:pt>
                <c:pt idx="3">
                  <c:v>901.46703200000002</c:v>
                </c:pt>
                <c:pt idx="4">
                  <c:v>795.16890808333335</c:v>
                </c:pt>
                <c:pt idx="5">
                  <c:v>655.48058374999994</c:v>
                </c:pt>
                <c:pt idx="6">
                  <c:v>612.04378850000001</c:v>
                </c:pt>
                <c:pt idx="7">
                  <c:v>539.90496016666668</c:v>
                </c:pt>
                <c:pt idx="8">
                  <c:v>527.91159808333327</c:v>
                </c:pt>
                <c:pt idx="9">
                  <c:v>420.24155283333329</c:v>
                </c:pt>
                <c:pt idx="10">
                  <c:v>482.30336</c:v>
                </c:pt>
                <c:pt idx="11">
                  <c:v>269.23095808333329</c:v>
                </c:pt>
                <c:pt idx="12">
                  <c:v>403.47246775000002</c:v>
                </c:pt>
                <c:pt idx="13">
                  <c:v>263.49514766666664</c:v>
                </c:pt>
                <c:pt idx="14">
                  <c:v>210.93604575000001</c:v>
                </c:pt>
                <c:pt idx="15">
                  <c:v>222.21188766666666</c:v>
                </c:pt>
                <c:pt idx="16">
                  <c:v>219.30942233333334</c:v>
                </c:pt>
                <c:pt idx="17">
                  <c:v>219.79550125</c:v>
                </c:pt>
                <c:pt idx="18">
                  <c:v>186.36237916666664</c:v>
                </c:pt>
                <c:pt idx="19">
                  <c:v>170.4785995</c:v>
                </c:pt>
                <c:pt idx="20">
                  <c:v>156.34585466666664</c:v>
                </c:pt>
                <c:pt idx="21">
                  <c:v>154.51579658333333</c:v>
                </c:pt>
                <c:pt idx="22">
                  <c:v>138.18669108333333</c:v>
                </c:pt>
                <c:pt idx="23">
                  <c:v>179.53099350000002</c:v>
                </c:pt>
                <c:pt idx="24">
                  <c:v>129.53127191666667</c:v>
                </c:pt>
                <c:pt idx="25">
                  <c:v>161.77777533333335</c:v>
                </c:pt>
                <c:pt idx="26">
                  <c:v>150.95587441666666</c:v>
                </c:pt>
                <c:pt idx="27">
                  <c:v>167.53139325000001</c:v>
                </c:pt>
                <c:pt idx="28">
                  <c:v>125.68444766666667</c:v>
                </c:pt>
                <c:pt idx="29">
                  <c:v>100.91522591666667</c:v>
                </c:pt>
                <c:pt idx="30">
                  <c:v>154.24186275</c:v>
                </c:pt>
                <c:pt idx="31">
                  <c:v>99.255023166666675</c:v>
                </c:pt>
                <c:pt idx="32">
                  <c:v>128.23417633333335</c:v>
                </c:pt>
                <c:pt idx="33">
                  <c:v>101.04021608333333</c:v>
                </c:pt>
                <c:pt idx="34">
                  <c:v>98.473729583333323</c:v>
                </c:pt>
                <c:pt idx="35">
                  <c:v>78.21321524999999</c:v>
                </c:pt>
                <c:pt idx="36">
                  <c:v>40.148661083333337</c:v>
                </c:pt>
                <c:pt idx="37">
                  <c:v>76.868659583333326</c:v>
                </c:pt>
                <c:pt idx="38">
                  <c:v>79.149801500000009</c:v>
                </c:pt>
                <c:pt idx="39">
                  <c:v>65.607426666666669</c:v>
                </c:pt>
                <c:pt idx="40">
                  <c:v>79.588061416666676</c:v>
                </c:pt>
                <c:pt idx="41">
                  <c:v>106.72153266666668</c:v>
                </c:pt>
                <c:pt idx="42">
                  <c:v>83.067645499999998</c:v>
                </c:pt>
                <c:pt idx="43">
                  <c:v>69.531987583333333</c:v>
                </c:pt>
                <c:pt idx="44">
                  <c:v>77.127132583333321</c:v>
                </c:pt>
                <c:pt idx="45">
                  <c:v>75.460273583333333</c:v>
                </c:pt>
                <c:pt idx="46">
                  <c:v>58.089140749999999</c:v>
                </c:pt>
                <c:pt idx="47">
                  <c:v>56.324692666666664</c:v>
                </c:pt>
                <c:pt idx="48">
                  <c:v>59.309287000000005</c:v>
                </c:pt>
                <c:pt idx="49">
                  <c:v>57.974478750000003</c:v>
                </c:pt>
                <c:pt idx="50">
                  <c:v>20.23875266666667</c:v>
                </c:pt>
                <c:pt idx="51">
                  <c:v>59.51647225</c:v>
                </c:pt>
                <c:pt idx="52">
                  <c:v>62.343932333333335</c:v>
                </c:pt>
                <c:pt idx="53">
                  <c:v>44.673664416666661</c:v>
                </c:pt>
                <c:pt idx="54">
                  <c:v>53.285856916666667</c:v>
                </c:pt>
                <c:pt idx="55">
                  <c:v>54.374702166666665</c:v>
                </c:pt>
                <c:pt idx="56">
                  <c:v>62.675467416666656</c:v>
                </c:pt>
                <c:pt idx="57">
                  <c:v>48.197266583333338</c:v>
                </c:pt>
                <c:pt idx="58">
                  <c:v>43.186975833333335</c:v>
                </c:pt>
                <c:pt idx="59">
                  <c:v>49.518511750000002</c:v>
                </c:pt>
                <c:pt idx="60">
                  <c:v>51.712535249999995</c:v>
                </c:pt>
                <c:pt idx="61">
                  <c:v>40.310589916666665</c:v>
                </c:pt>
                <c:pt idx="62">
                  <c:v>51.89487175</c:v>
                </c:pt>
                <c:pt idx="63">
                  <c:v>47.872674916666661</c:v>
                </c:pt>
                <c:pt idx="64">
                  <c:v>46.761835916666662</c:v>
                </c:pt>
                <c:pt idx="65">
                  <c:v>41.782889750000002</c:v>
                </c:pt>
                <c:pt idx="66">
                  <c:v>42.988280249999995</c:v>
                </c:pt>
                <c:pt idx="67">
                  <c:v>31.230043249999998</c:v>
                </c:pt>
                <c:pt idx="68">
                  <c:v>26.34807566666667</c:v>
                </c:pt>
                <c:pt idx="69">
                  <c:v>37.172600416666668</c:v>
                </c:pt>
                <c:pt idx="70">
                  <c:v>43.276700750000003</c:v>
                </c:pt>
                <c:pt idx="71">
                  <c:v>53.503420833333337</c:v>
                </c:pt>
                <c:pt idx="72">
                  <c:v>43.106992249999998</c:v>
                </c:pt>
                <c:pt idx="73">
                  <c:v>36.359331750000003</c:v>
                </c:pt>
                <c:pt idx="74">
                  <c:v>42.570532666666665</c:v>
                </c:pt>
                <c:pt idx="75">
                  <c:v>32.560383583333333</c:v>
                </c:pt>
                <c:pt idx="76">
                  <c:v>31.168346916666668</c:v>
                </c:pt>
                <c:pt idx="77">
                  <c:v>29.221276250000003</c:v>
                </c:pt>
                <c:pt idx="78">
                  <c:v>39.191849833333336</c:v>
                </c:pt>
                <c:pt idx="79">
                  <c:v>24.970316749999999</c:v>
                </c:pt>
                <c:pt idx="80">
                  <c:v>28.918375583333333</c:v>
                </c:pt>
                <c:pt idx="81">
                  <c:v>31.401124416666669</c:v>
                </c:pt>
                <c:pt idx="82">
                  <c:v>22.359057916666668</c:v>
                </c:pt>
                <c:pt idx="83">
                  <c:v>20.079647166666668</c:v>
                </c:pt>
                <c:pt idx="84">
                  <c:v>29.472292583333335</c:v>
                </c:pt>
                <c:pt idx="85">
                  <c:v>28.129870916666668</c:v>
                </c:pt>
                <c:pt idx="86">
                  <c:v>52.974168250000005</c:v>
                </c:pt>
                <c:pt idx="87">
                  <c:v>32.5213915</c:v>
                </c:pt>
                <c:pt idx="88">
                  <c:v>29.803558666666667</c:v>
                </c:pt>
                <c:pt idx="89">
                  <c:v>66.731419249999988</c:v>
                </c:pt>
                <c:pt idx="90">
                  <c:v>25.169918416666668</c:v>
                </c:pt>
                <c:pt idx="91">
                  <c:v>10.3911015</c:v>
                </c:pt>
                <c:pt idx="92">
                  <c:v>12.366111250000001</c:v>
                </c:pt>
                <c:pt idx="93">
                  <c:v>24.28546441666667</c:v>
                </c:pt>
                <c:pt idx="94">
                  <c:v>27.818039166666669</c:v>
                </c:pt>
                <c:pt idx="95">
                  <c:v>18.911815916666669</c:v>
                </c:pt>
                <c:pt idx="96">
                  <c:v>19.81559991666667</c:v>
                </c:pt>
                <c:pt idx="97">
                  <c:v>23.364942833333334</c:v>
                </c:pt>
                <c:pt idx="98">
                  <c:v>20.608500583333331</c:v>
                </c:pt>
                <c:pt idx="99">
                  <c:v>20.476503749999999</c:v>
                </c:pt>
                <c:pt idx="100">
                  <c:v>21.729422416666669</c:v>
                </c:pt>
                <c:pt idx="101">
                  <c:v>25.70553675</c:v>
                </c:pt>
                <c:pt idx="102">
                  <c:v>19.302716833333331</c:v>
                </c:pt>
                <c:pt idx="103">
                  <c:v>17.179063083333332</c:v>
                </c:pt>
                <c:pt idx="104">
                  <c:v>16.601206916666666</c:v>
                </c:pt>
                <c:pt idx="105">
                  <c:v>17.862774916666666</c:v>
                </c:pt>
                <c:pt idx="106">
                  <c:v>16.546692750000002</c:v>
                </c:pt>
                <c:pt idx="107">
                  <c:v>20.972633666666667</c:v>
                </c:pt>
                <c:pt idx="108">
                  <c:v>15.412695750000001</c:v>
                </c:pt>
                <c:pt idx="109">
                  <c:v>13.57509875</c:v>
                </c:pt>
                <c:pt idx="110">
                  <c:v>16.817867750000001</c:v>
                </c:pt>
                <c:pt idx="111">
                  <c:v>16.935448583333333</c:v>
                </c:pt>
                <c:pt idx="112">
                  <c:v>16.633162249999998</c:v>
                </c:pt>
                <c:pt idx="113">
                  <c:v>14.707779833333333</c:v>
                </c:pt>
                <c:pt idx="114">
                  <c:v>20.581039583333332</c:v>
                </c:pt>
                <c:pt idx="115">
                  <c:v>17.980139166666667</c:v>
                </c:pt>
                <c:pt idx="116">
                  <c:v>16.520609916666665</c:v>
                </c:pt>
                <c:pt idx="117">
                  <c:v>13.665239166666666</c:v>
                </c:pt>
                <c:pt idx="118">
                  <c:v>5.7340750833333329</c:v>
                </c:pt>
                <c:pt idx="119">
                  <c:v>15.025269083333335</c:v>
                </c:pt>
                <c:pt idx="120">
                  <c:v>14.595372000000001</c:v>
                </c:pt>
                <c:pt idx="121">
                  <c:v>18.842879333333332</c:v>
                </c:pt>
                <c:pt idx="122">
                  <c:v>18.55589183333333</c:v>
                </c:pt>
                <c:pt idx="123">
                  <c:v>14.075081166666667</c:v>
                </c:pt>
                <c:pt idx="124">
                  <c:v>15.276582916666667</c:v>
                </c:pt>
                <c:pt idx="125">
                  <c:v>14.21747175</c:v>
                </c:pt>
                <c:pt idx="126">
                  <c:v>14.3323365</c:v>
                </c:pt>
                <c:pt idx="127">
                  <c:v>18.139579333333334</c:v>
                </c:pt>
                <c:pt idx="128">
                  <c:v>18.937076749999999</c:v>
                </c:pt>
                <c:pt idx="129">
                  <c:v>13.5086665</c:v>
                </c:pt>
                <c:pt idx="130">
                  <c:v>13.9292535</c:v>
                </c:pt>
                <c:pt idx="131">
                  <c:v>13.839968083333334</c:v>
                </c:pt>
                <c:pt idx="132">
                  <c:v>9.3901117499999991</c:v>
                </c:pt>
                <c:pt idx="133">
                  <c:v>12.847658666666666</c:v>
                </c:pt>
                <c:pt idx="134">
                  <c:v>13.686990416666665</c:v>
                </c:pt>
                <c:pt idx="135">
                  <c:v>10.959622583333333</c:v>
                </c:pt>
                <c:pt idx="136">
                  <c:v>10.783334</c:v>
                </c:pt>
                <c:pt idx="137">
                  <c:v>2.5632198333333336</c:v>
                </c:pt>
                <c:pt idx="138">
                  <c:v>13.101610749999999</c:v>
                </c:pt>
                <c:pt idx="139">
                  <c:v>15.018576916666667</c:v>
                </c:pt>
                <c:pt idx="140">
                  <c:v>12.70683575</c:v>
                </c:pt>
                <c:pt idx="141">
                  <c:v>13.998445083333333</c:v>
                </c:pt>
                <c:pt idx="142">
                  <c:v>15.427027499999999</c:v>
                </c:pt>
                <c:pt idx="143">
                  <c:v>11.0833645</c:v>
                </c:pt>
                <c:pt idx="144">
                  <c:v>11.621523249999999</c:v>
                </c:pt>
                <c:pt idx="145">
                  <c:v>10.761287166666666</c:v>
                </c:pt>
                <c:pt idx="146">
                  <c:v>11.238660583333335</c:v>
                </c:pt>
                <c:pt idx="147">
                  <c:v>7.794174916666667</c:v>
                </c:pt>
                <c:pt idx="148">
                  <c:v>10.340144</c:v>
                </c:pt>
                <c:pt idx="149">
                  <c:v>5.4169248333333329</c:v>
                </c:pt>
                <c:pt idx="150">
                  <c:v>10.975064416666665</c:v>
                </c:pt>
                <c:pt idx="151">
                  <c:v>7.1942104166666665</c:v>
                </c:pt>
                <c:pt idx="152">
                  <c:v>7.2342737499999998</c:v>
                </c:pt>
                <c:pt idx="153">
                  <c:v>10.281651666666665</c:v>
                </c:pt>
                <c:pt idx="154">
                  <c:v>11.623483</c:v>
                </c:pt>
                <c:pt idx="155">
                  <c:v>10.413493916666665</c:v>
                </c:pt>
                <c:pt idx="156">
                  <c:v>8.761876749999999</c:v>
                </c:pt>
                <c:pt idx="157">
                  <c:v>9.2195990833333337</c:v>
                </c:pt>
                <c:pt idx="158">
                  <c:v>11.298051083333334</c:v>
                </c:pt>
                <c:pt idx="159">
                  <c:v>10.804337666666665</c:v>
                </c:pt>
                <c:pt idx="160">
                  <c:v>13.101958833333333</c:v>
                </c:pt>
                <c:pt idx="161">
                  <c:v>11.268141833333333</c:v>
                </c:pt>
                <c:pt idx="162">
                  <c:v>9.1281845833333346</c:v>
                </c:pt>
                <c:pt idx="163">
                  <c:v>12.2975615</c:v>
                </c:pt>
                <c:pt idx="164">
                  <c:v>10.481127416666666</c:v>
                </c:pt>
                <c:pt idx="165">
                  <c:v>8.9478592500000005</c:v>
                </c:pt>
                <c:pt idx="166">
                  <c:v>11.001021</c:v>
                </c:pt>
                <c:pt idx="167">
                  <c:v>9.6392747500000002</c:v>
                </c:pt>
                <c:pt idx="168">
                  <c:v>8.7046708333333349</c:v>
                </c:pt>
                <c:pt idx="169">
                  <c:v>10.306579083333334</c:v>
                </c:pt>
                <c:pt idx="170">
                  <c:v>9.4129657499999997</c:v>
                </c:pt>
                <c:pt idx="171">
                  <c:v>9.3258901666666656</c:v>
                </c:pt>
                <c:pt idx="172">
                  <c:v>9.3550709166666657</c:v>
                </c:pt>
                <c:pt idx="173">
                  <c:v>7.8193102499999991</c:v>
                </c:pt>
                <c:pt idx="174">
                  <c:v>10.013560583333334</c:v>
                </c:pt>
                <c:pt idx="175">
                  <c:v>8.7815791666666652</c:v>
                </c:pt>
                <c:pt idx="176">
                  <c:v>10.0609965</c:v>
                </c:pt>
                <c:pt idx="177">
                  <c:v>8.7712417499999997</c:v>
                </c:pt>
                <c:pt idx="178">
                  <c:v>7.0595859166666672</c:v>
                </c:pt>
                <c:pt idx="179">
                  <c:v>5.71524725</c:v>
                </c:pt>
                <c:pt idx="180">
                  <c:v>9.4250229999999995</c:v>
                </c:pt>
                <c:pt idx="181">
                  <c:v>8.9866053333333333</c:v>
                </c:pt>
                <c:pt idx="182">
                  <c:v>8.5539513333333339</c:v>
                </c:pt>
                <c:pt idx="183">
                  <c:v>10.030826583333335</c:v>
                </c:pt>
                <c:pt idx="184">
                  <c:v>4.1895813333333338</c:v>
                </c:pt>
                <c:pt idx="185">
                  <c:v>21.596246499999999</c:v>
                </c:pt>
                <c:pt idx="186">
                  <c:v>8.335439749999999</c:v>
                </c:pt>
                <c:pt idx="187">
                  <c:v>8.2068468333333335</c:v>
                </c:pt>
                <c:pt idx="188">
                  <c:v>9.0177353333333343</c:v>
                </c:pt>
                <c:pt idx="189">
                  <c:v>8.9144526666666657</c:v>
                </c:pt>
                <c:pt idx="190">
                  <c:v>7.7928515833333334</c:v>
                </c:pt>
                <c:pt idx="191">
                  <c:v>6.1713390833333328</c:v>
                </c:pt>
                <c:pt idx="192">
                  <c:v>5.0026498333333338</c:v>
                </c:pt>
                <c:pt idx="193">
                  <c:v>8.2104291666666658</c:v>
                </c:pt>
                <c:pt idx="194">
                  <c:v>7.4118570000000004</c:v>
                </c:pt>
                <c:pt idx="195">
                  <c:v>7.6326417500000003</c:v>
                </c:pt>
                <c:pt idx="196">
                  <c:v>11.62836225</c:v>
                </c:pt>
                <c:pt idx="197">
                  <c:v>6.8620270833333326</c:v>
                </c:pt>
                <c:pt idx="198">
                  <c:v>9.4297878333333323</c:v>
                </c:pt>
                <c:pt idx="199">
                  <c:v>11.446967416666665</c:v>
                </c:pt>
                <c:pt idx="200">
                  <c:v>2.6221417500000004</c:v>
                </c:pt>
                <c:pt idx="201">
                  <c:v>4.8623010833333327</c:v>
                </c:pt>
                <c:pt idx="202">
                  <c:v>9.6314052500000003</c:v>
                </c:pt>
                <c:pt idx="203">
                  <c:v>8.7378527500000001</c:v>
                </c:pt>
                <c:pt idx="204">
                  <c:v>6.9211109166666676</c:v>
                </c:pt>
                <c:pt idx="205">
                  <c:v>6.430306166666667</c:v>
                </c:pt>
                <c:pt idx="206">
                  <c:v>6.2228228333333329</c:v>
                </c:pt>
                <c:pt idx="207">
                  <c:v>8.3137134166666673</c:v>
                </c:pt>
                <c:pt idx="208">
                  <c:v>7.0161424166666668</c:v>
                </c:pt>
                <c:pt idx="209">
                  <c:v>1.25997</c:v>
                </c:pt>
                <c:pt idx="210">
                  <c:v>7.6405434166666666</c:v>
                </c:pt>
                <c:pt idx="211">
                  <c:v>7.7315268333333327</c:v>
                </c:pt>
                <c:pt idx="212">
                  <c:v>7.3849721666666666</c:v>
                </c:pt>
                <c:pt idx="213">
                  <c:v>7.4313359166666668</c:v>
                </c:pt>
                <c:pt idx="214">
                  <c:v>4.781142833333333</c:v>
                </c:pt>
                <c:pt idx="215">
                  <c:v>6.2034582499999997</c:v>
                </c:pt>
                <c:pt idx="216">
                  <c:v>6.1407107500000002</c:v>
                </c:pt>
                <c:pt idx="217">
                  <c:v>6.3105717499999994</c:v>
                </c:pt>
                <c:pt idx="218">
                  <c:v>6.56257</c:v>
                </c:pt>
                <c:pt idx="219">
                  <c:v>5.8559545833333333</c:v>
                </c:pt>
                <c:pt idx="220">
                  <c:v>8.5190331666666648</c:v>
                </c:pt>
                <c:pt idx="221">
                  <c:v>2.8724809166666665</c:v>
                </c:pt>
                <c:pt idx="222">
                  <c:v>5.8977724999999994</c:v>
                </c:pt>
                <c:pt idx="223">
                  <c:v>2.6822137500000003</c:v>
                </c:pt>
                <c:pt idx="224">
                  <c:v>6.1860004166666673</c:v>
                </c:pt>
                <c:pt idx="225">
                  <c:v>5.4062629166666669</c:v>
                </c:pt>
                <c:pt idx="226">
                  <c:v>6.6905433333333333</c:v>
                </c:pt>
                <c:pt idx="227">
                  <c:v>8.6560301666666675</c:v>
                </c:pt>
                <c:pt idx="228">
                  <c:v>5.6322068333333331</c:v>
                </c:pt>
                <c:pt idx="229">
                  <c:v>5.8775248333333332</c:v>
                </c:pt>
                <c:pt idx="230">
                  <c:v>5.7743419166666667</c:v>
                </c:pt>
                <c:pt idx="231">
                  <c:v>5.5866040000000003</c:v>
                </c:pt>
                <c:pt idx="232">
                  <c:v>5.1318535000000001</c:v>
                </c:pt>
                <c:pt idx="233">
                  <c:v>5.7320065833333338</c:v>
                </c:pt>
                <c:pt idx="234">
                  <c:v>6.4792160000000001</c:v>
                </c:pt>
                <c:pt idx="235">
                  <c:v>5.5715851666666669</c:v>
                </c:pt>
                <c:pt idx="236">
                  <c:v>6.6157084166666671</c:v>
                </c:pt>
                <c:pt idx="237">
                  <c:v>6.0013738333333331</c:v>
                </c:pt>
                <c:pt idx="238">
                  <c:v>6.6806555000000003</c:v>
                </c:pt>
                <c:pt idx="239">
                  <c:v>4.6950236666666667</c:v>
                </c:pt>
                <c:pt idx="240">
                  <c:v>6.1044765833333328</c:v>
                </c:pt>
                <c:pt idx="241">
                  <c:v>6.0179345</c:v>
                </c:pt>
                <c:pt idx="242">
                  <c:v>4.9669710833333331</c:v>
                </c:pt>
                <c:pt idx="243">
                  <c:v>5.7704936666666669</c:v>
                </c:pt>
                <c:pt idx="244">
                  <c:v>5.1723302499999999</c:v>
                </c:pt>
                <c:pt idx="245">
                  <c:v>6.3636885833333334</c:v>
                </c:pt>
                <c:pt idx="246">
                  <c:v>5.136552916666667</c:v>
                </c:pt>
                <c:pt idx="247">
                  <c:v>5.2593559166666672</c:v>
                </c:pt>
                <c:pt idx="248">
                  <c:v>5.3619994999999996</c:v>
                </c:pt>
                <c:pt idx="249">
                  <c:v>5.3014690833333331</c:v>
                </c:pt>
                <c:pt idx="250">
                  <c:v>7.4326025833333329</c:v>
                </c:pt>
                <c:pt idx="251">
                  <c:v>4.9668852499999998</c:v>
                </c:pt>
                <c:pt idx="252">
                  <c:v>3.9044725833333334</c:v>
                </c:pt>
                <c:pt idx="253">
                  <c:v>5.6637579166666674</c:v>
                </c:pt>
                <c:pt idx="254">
                  <c:v>5.4381675000000005</c:v>
                </c:pt>
                <c:pt idx="255">
                  <c:v>5.2080083333333329</c:v>
                </c:pt>
                <c:pt idx="256">
                  <c:v>4.361414166666667</c:v>
                </c:pt>
                <c:pt idx="257">
                  <c:v>4.5925037499999997</c:v>
                </c:pt>
                <c:pt idx="258">
                  <c:v>1.1382140000000001</c:v>
                </c:pt>
                <c:pt idx="259">
                  <c:v>4.4067033333333328</c:v>
                </c:pt>
                <c:pt idx="260">
                  <c:v>4.7738524166666672</c:v>
                </c:pt>
                <c:pt idx="261">
                  <c:v>4.7499906666666671</c:v>
                </c:pt>
                <c:pt idx="262">
                  <c:v>5.2114394166666669</c:v>
                </c:pt>
                <c:pt idx="263">
                  <c:v>5.845353666666667</c:v>
                </c:pt>
                <c:pt idx="264">
                  <c:v>5.7690101666666669</c:v>
                </c:pt>
                <c:pt idx="265">
                  <c:v>5.3691955833333331</c:v>
                </c:pt>
                <c:pt idx="266">
                  <c:v>5.3580412500000003</c:v>
                </c:pt>
                <c:pt idx="267">
                  <c:v>5.3447289166666669</c:v>
                </c:pt>
                <c:pt idx="268">
                  <c:v>5.3307834166666668</c:v>
                </c:pt>
                <c:pt idx="269">
                  <c:v>8.2442095833333333</c:v>
                </c:pt>
                <c:pt idx="270">
                  <c:v>1.7777254166666669</c:v>
                </c:pt>
                <c:pt idx="271">
                  <c:v>5.3426319166666669</c:v>
                </c:pt>
                <c:pt idx="272">
                  <c:v>5.0271175833333333</c:v>
                </c:pt>
                <c:pt idx="273">
                  <c:v>4.7551154166666674</c:v>
                </c:pt>
                <c:pt idx="274">
                  <c:v>4.8781835833333336</c:v>
                </c:pt>
                <c:pt idx="275">
                  <c:v>4.3867297500000006</c:v>
                </c:pt>
                <c:pt idx="276">
                  <c:v>4.4407747500000001</c:v>
                </c:pt>
                <c:pt idx="277">
                  <c:v>4.2616319999999996</c:v>
                </c:pt>
                <c:pt idx="278">
                  <c:v>4.6739564166666669</c:v>
                </c:pt>
                <c:pt idx="279">
                  <c:v>6.0986388333333332</c:v>
                </c:pt>
                <c:pt idx="280">
                  <c:v>3.6872843333333334</c:v>
                </c:pt>
                <c:pt idx="281">
                  <c:v>4.21957</c:v>
                </c:pt>
                <c:pt idx="282">
                  <c:v>4.9632076666666674</c:v>
                </c:pt>
                <c:pt idx="283">
                  <c:v>1.4857210833333332</c:v>
                </c:pt>
                <c:pt idx="284">
                  <c:v>5.3066893333333329</c:v>
                </c:pt>
                <c:pt idx="285">
                  <c:v>5.0095487500000004</c:v>
                </c:pt>
                <c:pt idx="286">
                  <c:v>4.9408800833333331</c:v>
                </c:pt>
                <c:pt idx="287">
                  <c:v>5.3274608333333333</c:v>
                </c:pt>
                <c:pt idx="288">
                  <c:v>4.2661929166666672</c:v>
                </c:pt>
                <c:pt idx="289">
                  <c:v>4.3079907500000001</c:v>
                </c:pt>
                <c:pt idx="290">
                  <c:v>5.0499305000000003</c:v>
                </c:pt>
                <c:pt idx="291">
                  <c:v>4.2273372499999997</c:v>
                </c:pt>
                <c:pt idx="292">
                  <c:v>5.2063575833333333</c:v>
                </c:pt>
                <c:pt idx="293">
                  <c:v>3.6497894166666667</c:v>
                </c:pt>
                <c:pt idx="294">
                  <c:v>4.2731723333333331</c:v>
                </c:pt>
                <c:pt idx="295">
                  <c:v>3.4700347499999999</c:v>
                </c:pt>
                <c:pt idx="296">
                  <c:v>2.0384111666666667</c:v>
                </c:pt>
                <c:pt idx="297">
                  <c:v>4.6267504166666669</c:v>
                </c:pt>
                <c:pt idx="298">
                  <c:v>3.8383079166666665</c:v>
                </c:pt>
                <c:pt idx="299">
                  <c:v>3.8303432499999999</c:v>
                </c:pt>
                <c:pt idx="300">
                  <c:v>4.0073990833333335</c:v>
                </c:pt>
                <c:pt idx="301">
                  <c:v>4.1220646666666658</c:v>
                </c:pt>
                <c:pt idx="302">
                  <c:v>3.5974258333333333</c:v>
                </c:pt>
                <c:pt idx="303">
                  <c:v>2.34351675</c:v>
                </c:pt>
                <c:pt idx="304">
                  <c:v>3.8979597500000001</c:v>
                </c:pt>
                <c:pt idx="305">
                  <c:v>4.2375733333333327</c:v>
                </c:pt>
                <c:pt idx="306">
                  <c:v>3.9655726666666666</c:v>
                </c:pt>
                <c:pt idx="307">
                  <c:v>3.8589574999999998</c:v>
                </c:pt>
                <c:pt idx="308">
                  <c:v>3.9453102500000004</c:v>
                </c:pt>
                <c:pt idx="309">
                  <c:v>5.9577292499999999</c:v>
                </c:pt>
                <c:pt idx="310">
                  <c:v>3.1387713333333336</c:v>
                </c:pt>
                <c:pt idx="311">
                  <c:v>4.5541999166666676</c:v>
                </c:pt>
                <c:pt idx="312">
                  <c:v>3.6585169166666662</c:v>
                </c:pt>
                <c:pt idx="313">
                  <c:v>3.57179175</c:v>
                </c:pt>
                <c:pt idx="314">
                  <c:v>3.5155874166666665</c:v>
                </c:pt>
                <c:pt idx="315">
                  <c:v>3.5341739166666666</c:v>
                </c:pt>
                <c:pt idx="316">
                  <c:v>1.5396066666666668</c:v>
                </c:pt>
                <c:pt idx="317">
                  <c:v>3.6270200833333335</c:v>
                </c:pt>
                <c:pt idx="318">
                  <c:v>3.2244646666666665</c:v>
                </c:pt>
                <c:pt idx="319">
                  <c:v>3.7834675</c:v>
                </c:pt>
                <c:pt idx="320">
                  <c:v>3.4147501666666664</c:v>
                </c:pt>
                <c:pt idx="321">
                  <c:v>3.6925997499999998</c:v>
                </c:pt>
                <c:pt idx="322">
                  <c:v>3.1523326666666667</c:v>
                </c:pt>
                <c:pt idx="323">
                  <c:v>3.1582699999999999</c:v>
                </c:pt>
                <c:pt idx="324">
                  <c:v>3.3354526666666664</c:v>
                </c:pt>
                <c:pt idx="325">
                  <c:v>3.9732862500000001</c:v>
                </c:pt>
                <c:pt idx="326">
                  <c:v>3.3371781666666669</c:v>
                </c:pt>
                <c:pt idx="327">
                  <c:v>1.0462214166666666</c:v>
                </c:pt>
                <c:pt idx="328">
                  <c:v>1.5354142500000001</c:v>
                </c:pt>
                <c:pt idx="329">
                  <c:v>1.0192345833333334</c:v>
                </c:pt>
                <c:pt idx="330">
                  <c:v>3.7480186666666664</c:v>
                </c:pt>
                <c:pt idx="331">
                  <c:v>4.3574234999999994</c:v>
                </c:pt>
                <c:pt idx="332">
                  <c:v>3.8884064999999999</c:v>
                </c:pt>
                <c:pt idx="333">
                  <c:v>3.828843</c:v>
                </c:pt>
                <c:pt idx="334">
                  <c:v>3.03258575</c:v>
                </c:pt>
                <c:pt idx="335">
                  <c:v>3.12846775</c:v>
                </c:pt>
                <c:pt idx="336">
                  <c:v>3.0442396666666665</c:v>
                </c:pt>
                <c:pt idx="337">
                  <c:v>3.1910765833333334</c:v>
                </c:pt>
                <c:pt idx="338">
                  <c:v>2.9201077500000001</c:v>
                </c:pt>
                <c:pt idx="339">
                  <c:v>2.7499319166666663</c:v>
                </c:pt>
                <c:pt idx="340">
                  <c:v>3.7669514166666667</c:v>
                </c:pt>
                <c:pt idx="341">
                  <c:v>2.7228786666666664</c:v>
                </c:pt>
                <c:pt idx="342">
                  <c:v>2.9804016666666664</c:v>
                </c:pt>
                <c:pt idx="343">
                  <c:v>4.1034041666666665</c:v>
                </c:pt>
                <c:pt idx="344">
                  <c:v>2.9868191666666664</c:v>
                </c:pt>
                <c:pt idx="345">
                  <c:v>3.2843269166666662</c:v>
                </c:pt>
                <c:pt idx="346">
                  <c:v>2.9096842499999998</c:v>
                </c:pt>
                <c:pt idx="347">
                  <c:v>3.7726496666666667</c:v>
                </c:pt>
                <c:pt idx="348">
                  <c:v>3.2640329166666668</c:v>
                </c:pt>
                <c:pt idx="349">
                  <c:v>3.0257185</c:v>
                </c:pt>
                <c:pt idx="350">
                  <c:v>2.5617041666666664</c:v>
                </c:pt>
                <c:pt idx="351">
                  <c:v>3.0647478333333336</c:v>
                </c:pt>
                <c:pt idx="352">
                  <c:v>1.1664388333333333</c:v>
                </c:pt>
                <c:pt idx="353">
                  <c:v>3.1355430000000002</c:v>
                </c:pt>
                <c:pt idx="354">
                  <c:v>3.7039350833333335</c:v>
                </c:pt>
                <c:pt idx="355">
                  <c:v>3.6348661666666668</c:v>
                </c:pt>
                <c:pt idx="356">
                  <c:v>2.2554884166666662</c:v>
                </c:pt>
                <c:pt idx="357">
                  <c:v>3.1983400833333335</c:v>
                </c:pt>
                <c:pt idx="358">
                  <c:v>3.2250492500000001</c:v>
                </c:pt>
                <c:pt idx="359">
                  <c:v>2.5256729166666667</c:v>
                </c:pt>
                <c:pt idx="360">
                  <c:v>3.4464426666666665</c:v>
                </c:pt>
                <c:pt idx="361">
                  <c:v>2.7110038333333333</c:v>
                </c:pt>
                <c:pt idx="362">
                  <c:v>3.4812236666666667</c:v>
                </c:pt>
                <c:pt idx="363">
                  <c:v>3.2956859999999999</c:v>
                </c:pt>
                <c:pt idx="364">
                  <c:v>2.8426461666666665</c:v>
                </c:pt>
                <c:pt idx="365">
                  <c:v>2.5511521666666668</c:v>
                </c:pt>
                <c:pt idx="366">
                  <c:v>2.7881883333333337</c:v>
                </c:pt>
                <c:pt idx="367">
                  <c:v>3.1981835833333334</c:v>
                </c:pt>
                <c:pt idx="368">
                  <c:v>2.8391815833333336</c:v>
                </c:pt>
                <c:pt idx="369">
                  <c:v>2.0186209166666669</c:v>
                </c:pt>
                <c:pt idx="370">
                  <c:v>2.2745437499999999</c:v>
                </c:pt>
                <c:pt idx="371">
                  <c:v>2.5291367500000002</c:v>
                </c:pt>
                <c:pt idx="372">
                  <c:v>2.7070175833333332</c:v>
                </c:pt>
                <c:pt idx="373">
                  <c:v>1.0048504166666667</c:v>
                </c:pt>
                <c:pt idx="374">
                  <c:v>2.9873513333333337</c:v>
                </c:pt>
                <c:pt idx="375">
                  <c:v>2.8545163333333337</c:v>
                </c:pt>
                <c:pt idx="376">
                  <c:v>2.5408498333333331</c:v>
                </c:pt>
                <c:pt idx="377">
                  <c:v>1.2004419166666669</c:v>
                </c:pt>
                <c:pt idx="378">
                  <c:v>2.5344707500000001</c:v>
                </c:pt>
                <c:pt idx="379">
                  <c:v>1.9464949999999999</c:v>
                </c:pt>
                <c:pt idx="380">
                  <c:v>2.411327</c:v>
                </c:pt>
                <c:pt idx="381">
                  <c:v>2.92954275</c:v>
                </c:pt>
                <c:pt idx="382">
                  <c:v>3.7731302499999999</c:v>
                </c:pt>
                <c:pt idx="383">
                  <c:v>2.3768838333333338</c:v>
                </c:pt>
                <c:pt idx="384">
                  <c:v>2.9245781666666661</c:v>
                </c:pt>
                <c:pt idx="385">
                  <c:v>3.1332719166666667</c:v>
                </c:pt>
                <c:pt idx="386">
                  <c:v>2.7483364166666666</c:v>
                </c:pt>
                <c:pt idx="387">
                  <c:v>2.7251981666666665</c:v>
                </c:pt>
                <c:pt idx="388">
                  <c:v>2.3643829999999997</c:v>
                </c:pt>
                <c:pt idx="389">
                  <c:v>2.5957065833333335</c:v>
                </c:pt>
                <c:pt idx="390">
                  <c:v>2.1292037500000003</c:v>
                </c:pt>
                <c:pt idx="391">
                  <c:v>2.6534115833333334</c:v>
                </c:pt>
                <c:pt idx="392">
                  <c:v>2.2325064166666664</c:v>
                </c:pt>
                <c:pt idx="393">
                  <c:v>2.9680300833333337</c:v>
                </c:pt>
                <c:pt idx="394">
                  <c:v>2.4962320833333336</c:v>
                </c:pt>
                <c:pt idx="395">
                  <c:v>2.625235</c:v>
                </c:pt>
                <c:pt idx="396">
                  <c:v>2.2864119999999999</c:v>
                </c:pt>
                <c:pt idx="397">
                  <c:v>2.3875985833333333</c:v>
                </c:pt>
                <c:pt idx="398">
                  <c:v>2.5148481666666669</c:v>
                </c:pt>
                <c:pt idx="399">
                  <c:v>2.7303656666666667</c:v>
                </c:pt>
                <c:pt idx="400">
                  <c:v>2.6319820000000003</c:v>
                </c:pt>
                <c:pt idx="401">
                  <c:v>2.3867850833333333</c:v>
                </c:pt>
                <c:pt idx="402">
                  <c:v>2.4812303333333339</c:v>
                </c:pt>
                <c:pt idx="403">
                  <c:v>2.0682022500000001</c:v>
                </c:pt>
                <c:pt idx="404">
                  <c:v>2.5297334999999999</c:v>
                </c:pt>
                <c:pt idx="405">
                  <c:v>2.5238888333333334</c:v>
                </c:pt>
                <c:pt idx="406">
                  <c:v>2.2095309999999997</c:v>
                </c:pt>
                <c:pt idx="407">
                  <c:v>2.5456493333333339</c:v>
                </c:pt>
                <c:pt idx="408">
                  <c:v>1.9272560000000001</c:v>
                </c:pt>
                <c:pt idx="409">
                  <c:v>2.3398348333333336</c:v>
                </c:pt>
                <c:pt idx="410">
                  <c:v>2.7972068333333335</c:v>
                </c:pt>
                <c:pt idx="411">
                  <c:v>2.1649698333333336</c:v>
                </c:pt>
                <c:pt idx="412">
                  <c:v>2.3222069166666666</c:v>
                </c:pt>
                <c:pt idx="413">
                  <c:v>2.5635539166666668</c:v>
                </c:pt>
                <c:pt idx="414">
                  <c:v>2.3763793333333338</c:v>
                </c:pt>
                <c:pt idx="415">
                  <c:v>2.3393584999999999</c:v>
                </c:pt>
                <c:pt idx="416">
                  <c:v>2.2187421666666669</c:v>
                </c:pt>
                <c:pt idx="417">
                  <c:v>2.1858761666666662</c:v>
                </c:pt>
                <c:pt idx="418">
                  <c:v>2.2234038333333332</c:v>
                </c:pt>
                <c:pt idx="419">
                  <c:v>2.4733674999999997</c:v>
                </c:pt>
                <c:pt idx="420">
                  <c:v>2.5720570833333332</c:v>
                </c:pt>
                <c:pt idx="421">
                  <c:v>2.797628</c:v>
                </c:pt>
                <c:pt idx="422">
                  <c:v>2.1802905833333335</c:v>
                </c:pt>
                <c:pt idx="423">
                  <c:v>1.0040025833333335</c:v>
                </c:pt>
                <c:pt idx="424">
                  <c:v>2.1686786666666666</c:v>
                </c:pt>
                <c:pt idx="425">
                  <c:v>2.1750131666666666</c:v>
                </c:pt>
                <c:pt idx="426">
                  <c:v>1.98459275</c:v>
                </c:pt>
                <c:pt idx="427">
                  <c:v>2.4900267499999997</c:v>
                </c:pt>
                <c:pt idx="428">
                  <c:v>2.1128859166666669</c:v>
                </c:pt>
                <c:pt idx="429">
                  <c:v>0.85726966666666671</c:v>
                </c:pt>
                <c:pt idx="430">
                  <c:v>1.1819195833333334</c:v>
                </c:pt>
                <c:pt idx="431">
                  <c:v>2.4068860833333332</c:v>
                </c:pt>
                <c:pt idx="432">
                  <c:v>2.7296895833333332</c:v>
                </c:pt>
                <c:pt idx="433">
                  <c:v>1.8274134999999998</c:v>
                </c:pt>
                <c:pt idx="434">
                  <c:v>1.9122208333333333</c:v>
                </c:pt>
                <c:pt idx="435">
                  <c:v>2.3188043333333335</c:v>
                </c:pt>
                <c:pt idx="436">
                  <c:v>2.2135055833333337</c:v>
                </c:pt>
                <c:pt idx="437">
                  <c:v>2.1029182500000001</c:v>
                </c:pt>
                <c:pt idx="438">
                  <c:v>1.9092030833333333</c:v>
                </c:pt>
                <c:pt idx="439">
                  <c:v>0.79774058333333342</c:v>
                </c:pt>
                <c:pt idx="440">
                  <c:v>2.3348658333333336</c:v>
                </c:pt>
                <c:pt idx="441">
                  <c:v>2.1363574999999999</c:v>
                </c:pt>
                <c:pt idx="442">
                  <c:v>1.4997099166666668</c:v>
                </c:pt>
                <c:pt idx="443">
                  <c:v>2.0075192500000001</c:v>
                </c:pt>
                <c:pt idx="444">
                  <c:v>2.1531923333333336</c:v>
                </c:pt>
                <c:pt idx="445">
                  <c:v>2.0804357499999999</c:v>
                </c:pt>
                <c:pt idx="446">
                  <c:v>2.3826601666666667</c:v>
                </c:pt>
                <c:pt idx="447">
                  <c:v>2.0091184166666669</c:v>
                </c:pt>
                <c:pt idx="448">
                  <c:v>2.2169528333333335</c:v>
                </c:pt>
                <c:pt idx="449">
                  <c:v>2.0448011666666668</c:v>
                </c:pt>
                <c:pt idx="450">
                  <c:v>2.1904459166666665</c:v>
                </c:pt>
                <c:pt idx="451">
                  <c:v>2.0935320833333333</c:v>
                </c:pt>
                <c:pt idx="452">
                  <c:v>1.4718930833333332</c:v>
                </c:pt>
                <c:pt idx="453">
                  <c:v>1.6666270833333332</c:v>
                </c:pt>
                <c:pt idx="454">
                  <c:v>2.3437412500000003</c:v>
                </c:pt>
                <c:pt idx="455">
                  <c:v>2.1939735833333334</c:v>
                </c:pt>
                <c:pt idx="456">
                  <c:v>1.959543833333333</c:v>
                </c:pt>
                <c:pt idx="457">
                  <c:v>1.7927369166666667</c:v>
                </c:pt>
                <c:pt idx="458">
                  <c:v>0.74363800000000002</c:v>
                </c:pt>
                <c:pt idx="459">
                  <c:v>1.8130765833333333</c:v>
                </c:pt>
                <c:pt idx="460">
                  <c:v>1.7856098333333332</c:v>
                </c:pt>
                <c:pt idx="461">
                  <c:v>2.1935426666666666</c:v>
                </c:pt>
                <c:pt idx="462">
                  <c:v>0.48595308333333331</c:v>
                </c:pt>
                <c:pt idx="463">
                  <c:v>1.8916120833333332</c:v>
                </c:pt>
                <c:pt idx="464">
                  <c:v>1.7694536666666667</c:v>
                </c:pt>
                <c:pt idx="465">
                  <c:v>0.80838750000000004</c:v>
                </c:pt>
                <c:pt idx="466">
                  <c:v>2.3047552500000004</c:v>
                </c:pt>
                <c:pt idx="467">
                  <c:v>1.6781384166666666</c:v>
                </c:pt>
                <c:pt idx="468">
                  <c:v>0.65921858333333339</c:v>
                </c:pt>
                <c:pt idx="469">
                  <c:v>1.8900221666666668</c:v>
                </c:pt>
                <c:pt idx="470">
                  <c:v>2.6571745</c:v>
                </c:pt>
                <c:pt idx="471">
                  <c:v>1.75413975</c:v>
                </c:pt>
                <c:pt idx="472">
                  <c:v>1.37816925</c:v>
                </c:pt>
                <c:pt idx="473">
                  <c:v>1.5679263333333333</c:v>
                </c:pt>
                <c:pt idx="474">
                  <c:v>1.5074475000000001</c:v>
                </c:pt>
                <c:pt idx="475">
                  <c:v>1.8879323333333333</c:v>
                </c:pt>
                <c:pt idx="476">
                  <c:v>2.2907897500000001</c:v>
                </c:pt>
                <c:pt idx="477">
                  <c:v>1.8882360833333331</c:v>
                </c:pt>
                <c:pt idx="478">
                  <c:v>1.8393620833333333</c:v>
                </c:pt>
                <c:pt idx="479">
                  <c:v>1.6158489999999999</c:v>
                </c:pt>
                <c:pt idx="480">
                  <c:v>1.9033530000000001</c:v>
                </c:pt>
                <c:pt idx="481">
                  <c:v>1.7636648333333331</c:v>
                </c:pt>
                <c:pt idx="482">
                  <c:v>1.5407444166666668</c:v>
                </c:pt>
                <c:pt idx="483">
                  <c:v>2.0581973333333332</c:v>
                </c:pt>
                <c:pt idx="484">
                  <c:v>1.5882112500000001</c:v>
                </c:pt>
                <c:pt idx="485">
                  <c:v>1.5541996666666669</c:v>
                </c:pt>
                <c:pt idx="486">
                  <c:v>1.3702780833333332</c:v>
                </c:pt>
                <c:pt idx="487">
                  <c:v>1.2950967499999999</c:v>
                </c:pt>
                <c:pt idx="488">
                  <c:v>1.5726696666666669</c:v>
                </c:pt>
                <c:pt idx="489">
                  <c:v>2.2442875833333336</c:v>
                </c:pt>
                <c:pt idx="490">
                  <c:v>1.5979218333333334</c:v>
                </c:pt>
                <c:pt idx="491">
                  <c:v>1.7188924999999999</c:v>
                </c:pt>
                <c:pt idx="492">
                  <c:v>1.9567496666666666</c:v>
                </c:pt>
                <c:pt idx="493">
                  <c:v>2.0137575000000001</c:v>
                </c:pt>
                <c:pt idx="494">
                  <c:v>2.8990665833333336</c:v>
                </c:pt>
                <c:pt idx="495">
                  <c:v>1.6596600833333333</c:v>
                </c:pt>
                <c:pt idx="496">
                  <c:v>0.40316008333333331</c:v>
                </c:pt>
                <c:pt idx="497">
                  <c:v>1.9277343333333334</c:v>
                </c:pt>
                <c:pt idx="498">
                  <c:v>2.0025663333333332</c:v>
                </c:pt>
                <c:pt idx="499">
                  <c:v>1.6769500833333333</c:v>
                </c:pt>
                <c:pt idx="500">
                  <c:v>1.3874727500000001</c:v>
                </c:pt>
                <c:pt idx="501">
                  <c:v>1.7975395833333332</c:v>
                </c:pt>
                <c:pt idx="502">
                  <c:v>1.8485976666666668</c:v>
                </c:pt>
                <c:pt idx="503">
                  <c:v>1.5293600833333334</c:v>
                </c:pt>
                <c:pt idx="504">
                  <c:v>1.2272556666666667</c:v>
                </c:pt>
                <c:pt idx="505">
                  <c:v>1.7612718333333333</c:v>
                </c:pt>
                <c:pt idx="506">
                  <c:v>1.5352221666666668</c:v>
                </c:pt>
                <c:pt idx="507">
                  <c:v>1.4715255</c:v>
                </c:pt>
                <c:pt idx="508">
                  <c:v>1.4972061666666667</c:v>
                </c:pt>
                <c:pt idx="509">
                  <c:v>1.5720868333333331</c:v>
                </c:pt>
                <c:pt idx="510">
                  <c:v>1.7715365833333332</c:v>
                </c:pt>
                <c:pt idx="511">
                  <c:v>1.7891989166666666</c:v>
                </c:pt>
                <c:pt idx="512">
                  <c:v>1.4704215833333332</c:v>
                </c:pt>
                <c:pt idx="513">
                  <c:v>1.5208614166666667</c:v>
                </c:pt>
                <c:pt idx="514">
                  <c:v>1.3879454166666667</c:v>
                </c:pt>
                <c:pt idx="515">
                  <c:v>1.3718601666666668</c:v>
                </c:pt>
                <c:pt idx="516">
                  <c:v>0.51855249999999997</c:v>
                </c:pt>
                <c:pt idx="517">
                  <c:v>1.1086049999999998</c:v>
                </c:pt>
                <c:pt idx="518">
                  <c:v>1.2844309166666668</c:v>
                </c:pt>
                <c:pt idx="519">
                  <c:v>1.4014384166666667</c:v>
                </c:pt>
                <c:pt idx="520">
                  <c:v>1.5290305</c:v>
                </c:pt>
                <c:pt idx="521">
                  <c:v>1.6167288333333334</c:v>
                </c:pt>
                <c:pt idx="522">
                  <c:v>1.3546920833333334</c:v>
                </c:pt>
                <c:pt idx="523">
                  <c:v>0.66989849999999995</c:v>
                </c:pt>
                <c:pt idx="524">
                  <c:v>1.55361225</c:v>
                </c:pt>
                <c:pt idx="525">
                  <c:v>1.1669514166666668</c:v>
                </c:pt>
                <c:pt idx="526">
                  <c:v>1.3514151666666667</c:v>
                </c:pt>
                <c:pt idx="527">
                  <c:v>1.4465973333333333</c:v>
                </c:pt>
                <c:pt idx="528">
                  <c:v>1.3712416666666667</c:v>
                </c:pt>
                <c:pt idx="529">
                  <c:v>0.75574758333333336</c:v>
                </c:pt>
                <c:pt idx="530">
                  <c:v>1.0326814166666667</c:v>
                </c:pt>
                <c:pt idx="531">
                  <c:v>1.3906224166666667</c:v>
                </c:pt>
                <c:pt idx="532">
                  <c:v>1.1784569999999999</c:v>
                </c:pt>
                <c:pt idx="533">
                  <c:v>1.4604986666666666</c:v>
                </c:pt>
                <c:pt idx="534">
                  <c:v>1.2656434166666668</c:v>
                </c:pt>
                <c:pt idx="535">
                  <c:v>1.3013340833333331</c:v>
                </c:pt>
                <c:pt idx="536">
                  <c:v>1.43755275</c:v>
                </c:pt>
                <c:pt idx="537">
                  <c:v>1.8715749166666669</c:v>
                </c:pt>
                <c:pt idx="538">
                  <c:v>1.4817929166666668</c:v>
                </c:pt>
                <c:pt idx="539">
                  <c:v>1.3343288333333332</c:v>
                </c:pt>
                <c:pt idx="540">
                  <c:v>1.2803274166666667</c:v>
                </c:pt>
                <c:pt idx="541">
                  <c:v>1.643419</c:v>
                </c:pt>
                <c:pt idx="542">
                  <c:v>1.5174369999999999</c:v>
                </c:pt>
                <c:pt idx="543">
                  <c:v>1.290581</c:v>
                </c:pt>
                <c:pt idx="544">
                  <c:v>1.3778377500000001</c:v>
                </c:pt>
                <c:pt idx="545">
                  <c:v>1.4929101666666666</c:v>
                </c:pt>
                <c:pt idx="546">
                  <c:v>2.7317908333333332</c:v>
                </c:pt>
                <c:pt idx="547">
                  <c:v>1.4234649166666669</c:v>
                </c:pt>
                <c:pt idx="548">
                  <c:v>1.4291128333333334</c:v>
                </c:pt>
                <c:pt idx="549">
                  <c:v>1.0548416666666667</c:v>
                </c:pt>
                <c:pt idx="550">
                  <c:v>0.59930091666666663</c:v>
                </c:pt>
                <c:pt idx="551">
                  <c:v>1.2263569999999999</c:v>
                </c:pt>
                <c:pt idx="552">
                  <c:v>1.5331489166666665</c:v>
                </c:pt>
                <c:pt idx="553">
                  <c:v>1.4210693333333333</c:v>
                </c:pt>
                <c:pt idx="554">
                  <c:v>1.2846439166666666</c:v>
                </c:pt>
                <c:pt idx="555">
                  <c:v>1.20153775</c:v>
                </c:pt>
                <c:pt idx="556">
                  <c:v>1.3478782499999999</c:v>
                </c:pt>
                <c:pt idx="557">
                  <c:v>1.2122075833333332</c:v>
                </c:pt>
                <c:pt idx="558">
                  <c:v>1.20173675</c:v>
                </c:pt>
                <c:pt idx="559">
                  <c:v>1.3568329166666666</c:v>
                </c:pt>
                <c:pt idx="560">
                  <c:v>1.5509779166666666</c:v>
                </c:pt>
                <c:pt idx="561">
                  <c:v>1.1154821666666668</c:v>
                </c:pt>
                <c:pt idx="562">
                  <c:v>1.2381049166666667</c:v>
                </c:pt>
                <c:pt idx="563">
                  <c:v>1.4552366666666667</c:v>
                </c:pt>
                <c:pt idx="564">
                  <c:v>1.3653537499999999</c:v>
                </c:pt>
                <c:pt idx="565">
                  <c:v>1.2276788333333333</c:v>
                </c:pt>
                <c:pt idx="566">
                  <c:v>0.9790930000000001</c:v>
                </c:pt>
                <c:pt idx="567">
                  <c:v>1.1453070833333332</c:v>
                </c:pt>
                <c:pt idx="568">
                  <c:v>1.0650975833333334</c:v>
                </c:pt>
                <c:pt idx="569">
                  <c:v>1.13339375</c:v>
                </c:pt>
                <c:pt idx="570">
                  <c:v>1.7116688333333332</c:v>
                </c:pt>
                <c:pt idx="571">
                  <c:v>1.4353490833333333</c:v>
                </c:pt>
                <c:pt idx="572">
                  <c:v>0.30193116666666669</c:v>
                </c:pt>
                <c:pt idx="573">
                  <c:v>1.0425933333333335</c:v>
                </c:pt>
                <c:pt idx="574">
                  <c:v>1.2651819166666669</c:v>
                </c:pt>
                <c:pt idx="575">
                  <c:v>1.3848990833333332</c:v>
                </c:pt>
                <c:pt idx="576">
                  <c:v>1.2184906666666668</c:v>
                </c:pt>
                <c:pt idx="577">
                  <c:v>1.1428492499999998</c:v>
                </c:pt>
                <c:pt idx="578">
                  <c:v>1.1588376666666669</c:v>
                </c:pt>
                <c:pt idx="579">
                  <c:v>0.97027208333333337</c:v>
                </c:pt>
                <c:pt idx="580">
                  <c:v>0.74113766666666669</c:v>
                </c:pt>
                <c:pt idx="581">
                  <c:v>1.2134449166666668</c:v>
                </c:pt>
                <c:pt idx="582">
                  <c:v>1.5932156666666668</c:v>
                </c:pt>
                <c:pt idx="583">
                  <c:v>0.97455958333333337</c:v>
                </c:pt>
                <c:pt idx="584">
                  <c:v>1.0173940000000001</c:v>
                </c:pt>
                <c:pt idx="585">
                  <c:v>1.0197203333333333</c:v>
                </c:pt>
                <c:pt idx="586">
                  <c:v>1.1993500833333333</c:v>
                </c:pt>
                <c:pt idx="587">
                  <c:v>0.96052091666666661</c:v>
                </c:pt>
                <c:pt idx="588">
                  <c:v>1.2241705833333334</c:v>
                </c:pt>
                <c:pt idx="589">
                  <c:v>0.80789033333333338</c:v>
                </c:pt>
                <c:pt idx="590">
                  <c:v>1.2390792500000001</c:v>
                </c:pt>
                <c:pt idx="591">
                  <c:v>1.0485754166666665</c:v>
                </c:pt>
                <c:pt idx="592">
                  <c:v>1.10915425</c:v>
                </c:pt>
                <c:pt idx="593">
                  <c:v>1.1837449166666667</c:v>
                </c:pt>
                <c:pt idx="594">
                  <c:v>1.1613365</c:v>
                </c:pt>
                <c:pt idx="595">
                  <c:v>1.3370051666666669</c:v>
                </c:pt>
                <c:pt idx="596">
                  <c:v>1.1174279166666667</c:v>
                </c:pt>
                <c:pt idx="597">
                  <c:v>1.5330205833333332</c:v>
                </c:pt>
                <c:pt idx="598">
                  <c:v>1.01336925</c:v>
                </c:pt>
                <c:pt idx="599">
                  <c:v>1.1521561666666666</c:v>
                </c:pt>
                <c:pt idx="600">
                  <c:v>0.87782300000000002</c:v>
                </c:pt>
                <c:pt idx="601">
                  <c:v>0.41280175000000002</c:v>
                </c:pt>
                <c:pt idx="602">
                  <c:v>0.90086808333333335</c:v>
                </c:pt>
                <c:pt idx="603">
                  <c:v>0.98422133333333339</c:v>
                </c:pt>
                <c:pt idx="604">
                  <c:v>1.1123644166666666</c:v>
                </c:pt>
                <c:pt idx="605">
                  <c:v>0.98736133333333331</c:v>
                </c:pt>
                <c:pt idx="606">
                  <c:v>0.82575675000000004</c:v>
                </c:pt>
                <c:pt idx="607">
                  <c:v>1.0376266666666665</c:v>
                </c:pt>
                <c:pt idx="608">
                  <c:v>0.83310433333333334</c:v>
                </c:pt>
                <c:pt idx="609">
                  <c:v>1.0476827499999999</c:v>
                </c:pt>
                <c:pt idx="610">
                  <c:v>0.41565983333333328</c:v>
                </c:pt>
                <c:pt idx="611">
                  <c:v>0.68368683333333335</c:v>
                </c:pt>
                <c:pt idx="612">
                  <c:v>1.0268285833333333</c:v>
                </c:pt>
                <c:pt idx="613">
                  <c:v>0.3615444166666667</c:v>
                </c:pt>
                <c:pt idx="614">
                  <c:v>1.080913416666667</c:v>
                </c:pt>
                <c:pt idx="615">
                  <c:v>1.0493231666666667</c:v>
                </c:pt>
                <c:pt idx="616">
                  <c:v>1.0636819166666667</c:v>
                </c:pt>
                <c:pt idx="617">
                  <c:v>1.0641194166666668</c:v>
                </c:pt>
                <c:pt idx="618">
                  <c:v>1.1274785000000001</c:v>
                </c:pt>
                <c:pt idx="619">
                  <c:v>0.97339758333333337</c:v>
                </c:pt>
                <c:pt idx="620">
                  <c:v>0.83308099999999996</c:v>
                </c:pt>
                <c:pt idx="621">
                  <c:v>0.90867416666666667</c:v>
                </c:pt>
                <c:pt idx="622">
                  <c:v>1.1036900000000001</c:v>
                </c:pt>
                <c:pt idx="623">
                  <c:v>0.74347758333333336</c:v>
                </c:pt>
                <c:pt idx="624">
                  <c:v>0.4222711666666667</c:v>
                </c:pt>
                <c:pt idx="625">
                  <c:v>0.75246625</c:v>
                </c:pt>
                <c:pt idx="626">
                  <c:v>0.54583824999999997</c:v>
                </c:pt>
                <c:pt idx="627">
                  <c:v>1.0880910833333333</c:v>
                </c:pt>
                <c:pt idx="628">
                  <c:v>0.45097158333333331</c:v>
                </c:pt>
                <c:pt idx="629">
                  <c:v>0.88594158333333339</c:v>
                </c:pt>
                <c:pt idx="630">
                  <c:v>0.86383591666666659</c:v>
                </c:pt>
                <c:pt idx="631">
                  <c:v>0.93565158333333331</c:v>
                </c:pt>
                <c:pt idx="632">
                  <c:v>1.1371223333333333</c:v>
                </c:pt>
                <c:pt idx="633">
                  <c:v>1.0853676666666667</c:v>
                </c:pt>
                <c:pt idx="634">
                  <c:v>0.91436241666666662</c:v>
                </c:pt>
                <c:pt idx="635">
                  <c:v>0.9207609166666666</c:v>
                </c:pt>
                <c:pt idx="636">
                  <c:v>0.76897408333333339</c:v>
                </c:pt>
                <c:pt idx="637">
                  <c:v>1.2661306666666667</c:v>
                </c:pt>
                <c:pt idx="638">
                  <c:v>0.72382124999999997</c:v>
                </c:pt>
                <c:pt idx="639">
                  <c:v>0.88796891666666666</c:v>
                </c:pt>
                <c:pt idx="640">
                  <c:v>0.89393533333333342</c:v>
                </c:pt>
                <c:pt idx="641">
                  <c:v>0.77997908333333332</c:v>
                </c:pt>
                <c:pt idx="642">
                  <c:v>0.35447225000000004</c:v>
                </c:pt>
                <c:pt idx="643">
                  <c:v>1.0301194166666665</c:v>
                </c:pt>
                <c:pt idx="644">
                  <c:v>0.76128433333333334</c:v>
                </c:pt>
                <c:pt idx="645">
                  <c:v>0.87708533333333338</c:v>
                </c:pt>
                <c:pt idx="646">
                  <c:v>0.76201483333333342</c:v>
                </c:pt>
                <c:pt idx="647">
                  <c:v>0.95736216666666663</c:v>
                </c:pt>
                <c:pt idx="648">
                  <c:v>1.3755544166666669</c:v>
                </c:pt>
                <c:pt idx="649">
                  <c:v>0.63514541666666657</c:v>
                </c:pt>
                <c:pt idx="650">
                  <c:v>0.91120274999999995</c:v>
                </c:pt>
                <c:pt idx="651">
                  <c:v>0.71491808333333329</c:v>
                </c:pt>
                <c:pt idx="652">
                  <c:v>0.32099</c:v>
                </c:pt>
                <c:pt idx="653">
                  <c:v>0.89534325000000003</c:v>
                </c:pt>
                <c:pt idx="654">
                  <c:v>0.67890791666666661</c:v>
                </c:pt>
                <c:pt idx="655">
                  <c:v>0.93367858333333342</c:v>
                </c:pt>
                <c:pt idx="656">
                  <c:v>0.43953124999999998</c:v>
                </c:pt>
                <c:pt idx="657">
                  <c:v>0.66325924999999997</c:v>
                </c:pt>
                <c:pt idx="658">
                  <c:v>7.7471166666666674E-2</c:v>
                </c:pt>
                <c:pt idx="659">
                  <c:v>0.9342805833333333</c:v>
                </c:pt>
                <c:pt idx="660">
                  <c:v>0.84301124999999999</c:v>
                </c:pt>
                <c:pt idx="661">
                  <c:v>0.3595530833333333</c:v>
                </c:pt>
                <c:pt idx="662">
                  <c:v>0.92638908333333336</c:v>
                </c:pt>
                <c:pt idx="663">
                  <c:v>0.80136441666666658</c:v>
                </c:pt>
                <c:pt idx="664">
                  <c:v>1.0072709999999998</c:v>
                </c:pt>
                <c:pt idx="665">
                  <c:v>0.88496791666666663</c:v>
                </c:pt>
                <c:pt idx="666">
                  <c:v>0.93172074999999999</c:v>
                </c:pt>
                <c:pt idx="667">
                  <c:v>0.87684525000000002</c:v>
                </c:pt>
                <c:pt idx="668">
                  <c:v>0.8652240000000001</c:v>
                </c:pt>
                <c:pt idx="669">
                  <c:v>0.71180224999999997</c:v>
                </c:pt>
                <c:pt idx="670">
                  <c:v>0.71710700000000005</c:v>
                </c:pt>
                <c:pt idx="671">
                  <c:v>0.87378316666666667</c:v>
                </c:pt>
                <c:pt idx="672">
                  <c:v>1.0253128333333335</c:v>
                </c:pt>
                <c:pt idx="673">
                  <c:v>0.65499266666666656</c:v>
                </c:pt>
                <c:pt idx="674">
                  <c:v>0.54409300000000005</c:v>
                </c:pt>
                <c:pt idx="675">
                  <c:v>1.5108695833333332</c:v>
                </c:pt>
                <c:pt idx="676">
                  <c:v>0.71841541666666653</c:v>
                </c:pt>
                <c:pt idx="677">
                  <c:v>0.75749124999999995</c:v>
                </c:pt>
                <c:pt idx="678">
                  <c:v>0.78683158333333336</c:v>
                </c:pt>
                <c:pt idx="679">
                  <c:v>0.72044908333333335</c:v>
                </c:pt>
                <c:pt idx="680">
                  <c:v>0.76438824999999999</c:v>
                </c:pt>
                <c:pt idx="681">
                  <c:v>0.78683141666666667</c:v>
                </c:pt>
                <c:pt idx="682">
                  <c:v>0.88107041666666663</c:v>
                </c:pt>
                <c:pt idx="683">
                  <c:v>0.86653583333333339</c:v>
                </c:pt>
                <c:pt idx="684">
                  <c:v>0.74484724999999996</c:v>
                </c:pt>
                <c:pt idx="685">
                  <c:v>0.60742024999999999</c:v>
                </c:pt>
                <c:pt idx="686">
                  <c:v>0.65134533333333333</c:v>
                </c:pt>
                <c:pt idx="687">
                  <c:v>0.8381689166666666</c:v>
                </c:pt>
                <c:pt idx="688">
                  <c:v>0.69782091666666668</c:v>
                </c:pt>
                <c:pt idx="689">
                  <c:v>0.50882300000000003</c:v>
                </c:pt>
                <c:pt idx="690">
                  <c:v>0.87758916666666664</c:v>
                </c:pt>
                <c:pt idx="691">
                  <c:v>0.74479841666666668</c:v>
                </c:pt>
                <c:pt idx="692">
                  <c:v>0.68956416666666664</c:v>
                </c:pt>
                <c:pt idx="693">
                  <c:v>0.88909191666666665</c:v>
                </c:pt>
                <c:pt idx="694">
                  <c:v>0.58940933333333345</c:v>
                </c:pt>
                <c:pt idx="695">
                  <c:v>0.75697350000000008</c:v>
                </c:pt>
                <c:pt idx="696">
                  <c:v>0.80098500000000006</c:v>
                </c:pt>
                <c:pt idx="697">
                  <c:v>0.81303758333333342</c:v>
                </c:pt>
                <c:pt idx="698">
                  <c:v>1.38337675</c:v>
                </c:pt>
                <c:pt idx="699">
                  <c:v>0.6824028333333334</c:v>
                </c:pt>
                <c:pt idx="700">
                  <c:v>0.64946424999999997</c:v>
                </c:pt>
                <c:pt idx="701">
                  <c:v>0.65899708333333329</c:v>
                </c:pt>
                <c:pt idx="702">
                  <c:v>0.49334849999999997</c:v>
                </c:pt>
                <c:pt idx="703">
                  <c:v>1.0953302499999999</c:v>
                </c:pt>
                <c:pt idx="704">
                  <c:v>0.56916158333333333</c:v>
                </c:pt>
                <c:pt idx="705">
                  <c:v>0.76209375000000001</c:v>
                </c:pt>
                <c:pt idx="706">
                  <c:v>0.73258558333333335</c:v>
                </c:pt>
                <c:pt idx="707">
                  <c:v>0.49200383333333331</c:v>
                </c:pt>
                <c:pt idx="708">
                  <c:v>0.56382341666666669</c:v>
                </c:pt>
                <c:pt idx="709">
                  <c:v>0.72108958333333339</c:v>
                </c:pt>
                <c:pt idx="710">
                  <c:v>0.68879866666666667</c:v>
                </c:pt>
                <c:pt idx="711">
                  <c:v>0.69430024999999995</c:v>
                </c:pt>
                <c:pt idx="712">
                  <c:v>0.57554000000000005</c:v>
                </c:pt>
                <c:pt idx="713">
                  <c:v>0.41411208333333333</c:v>
                </c:pt>
                <c:pt idx="714">
                  <c:v>0.69909733333333335</c:v>
                </c:pt>
                <c:pt idx="715">
                  <c:v>0.70789016666666671</c:v>
                </c:pt>
                <c:pt idx="716">
                  <c:v>0.71820283333333335</c:v>
                </c:pt>
                <c:pt idx="717">
                  <c:v>0.80010333333333339</c:v>
                </c:pt>
                <c:pt idx="718">
                  <c:v>0.66731291666666659</c:v>
                </c:pt>
                <c:pt idx="719">
                  <c:v>0.81090441666666668</c:v>
                </c:pt>
                <c:pt idx="720">
                  <c:v>0.25729766666666665</c:v>
                </c:pt>
                <c:pt idx="721">
                  <c:v>0.55804408333333333</c:v>
                </c:pt>
                <c:pt idx="722">
                  <c:v>0.65230233333333343</c:v>
                </c:pt>
                <c:pt idx="723">
                  <c:v>0.76900999999999997</c:v>
                </c:pt>
                <c:pt idx="724">
                  <c:v>0.88536891666666662</c:v>
                </c:pt>
                <c:pt idx="725">
                  <c:v>0.6788839166666667</c:v>
                </c:pt>
                <c:pt idx="726">
                  <c:v>0.61737425000000001</c:v>
                </c:pt>
                <c:pt idx="727">
                  <c:v>0.49277933333333329</c:v>
                </c:pt>
                <c:pt idx="728">
                  <c:v>0.1940675</c:v>
                </c:pt>
                <c:pt idx="729">
                  <c:v>0.22313425000000001</c:v>
                </c:pt>
                <c:pt idx="730">
                  <c:v>0.53108725000000001</c:v>
                </c:pt>
                <c:pt idx="731">
                  <c:v>0.57131991666666671</c:v>
                </c:pt>
                <c:pt idx="732">
                  <c:v>0.60248025000000005</c:v>
                </c:pt>
                <c:pt idx="733">
                  <c:v>0.3219151666666667</c:v>
                </c:pt>
                <c:pt idx="734">
                  <c:v>0.69208516666666664</c:v>
                </c:pt>
                <c:pt idx="735">
                  <c:v>0.46862566666666666</c:v>
                </c:pt>
                <c:pt idx="736">
                  <c:v>0.57375283333333338</c:v>
                </c:pt>
                <c:pt idx="737">
                  <c:v>0.65152508333333337</c:v>
                </c:pt>
                <c:pt idx="738">
                  <c:v>0.75006933333333337</c:v>
                </c:pt>
                <c:pt idx="739">
                  <c:v>0.5319145833333333</c:v>
                </c:pt>
                <c:pt idx="740">
                  <c:v>0.61685633333333345</c:v>
                </c:pt>
                <c:pt idx="741">
                  <c:v>0.56939316666666662</c:v>
                </c:pt>
                <c:pt idx="742">
                  <c:v>0.56994558333333334</c:v>
                </c:pt>
                <c:pt idx="743">
                  <c:v>0.82179258333333338</c:v>
                </c:pt>
                <c:pt idx="744">
                  <c:v>0.20651425000000001</c:v>
                </c:pt>
                <c:pt idx="745">
                  <c:v>0.57749874999999995</c:v>
                </c:pt>
                <c:pt idx="746">
                  <c:v>0.65148116666666667</c:v>
                </c:pt>
                <c:pt idx="747">
                  <c:v>0.58412608333333338</c:v>
                </c:pt>
                <c:pt idx="748">
                  <c:v>0.3195843333333333</c:v>
                </c:pt>
                <c:pt idx="749">
                  <c:v>0.26174933333333333</c:v>
                </c:pt>
                <c:pt idx="750">
                  <c:v>0.46101566666666671</c:v>
                </c:pt>
                <c:pt idx="751">
                  <c:v>0.44337866666666664</c:v>
                </c:pt>
                <c:pt idx="752">
                  <c:v>0.48858799999999997</c:v>
                </c:pt>
                <c:pt idx="753">
                  <c:v>0.56140708333333333</c:v>
                </c:pt>
                <c:pt idx="754">
                  <c:v>0.30844383333333331</c:v>
                </c:pt>
                <c:pt idx="755">
                  <c:v>0.20385075</c:v>
                </c:pt>
                <c:pt idx="756">
                  <c:v>0.66278991666666665</c:v>
                </c:pt>
                <c:pt idx="757">
                  <c:v>0.54311466666666663</c:v>
                </c:pt>
                <c:pt idx="758">
                  <c:v>0.45019424999999996</c:v>
                </c:pt>
                <c:pt idx="759">
                  <c:v>0.53779766666666662</c:v>
                </c:pt>
                <c:pt idx="760">
                  <c:v>0.57792450000000006</c:v>
                </c:pt>
                <c:pt idx="761">
                  <c:v>0.36942758333333331</c:v>
                </c:pt>
                <c:pt idx="762">
                  <c:v>0.43291374999999999</c:v>
                </c:pt>
                <c:pt idx="763">
                  <c:v>0.60654141666666661</c:v>
                </c:pt>
                <c:pt idx="764">
                  <c:v>0.52876991666666662</c:v>
                </c:pt>
                <c:pt idx="765">
                  <c:v>0.66868766666666657</c:v>
                </c:pt>
                <c:pt idx="766">
                  <c:v>0.48167650000000001</c:v>
                </c:pt>
                <c:pt idx="767">
                  <c:v>0.3386163333333333</c:v>
                </c:pt>
                <c:pt idx="768">
                  <c:v>0.52761041666666664</c:v>
                </c:pt>
                <c:pt idx="769">
                  <c:v>0.74859266666666657</c:v>
                </c:pt>
                <c:pt idx="770">
                  <c:v>0.9387314166666666</c:v>
                </c:pt>
                <c:pt idx="771">
                  <c:v>0.5179090833333333</c:v>
                </c:pt>
                <c:pt idx="772">
                  <c:v>0.23081933333333335</c:v>
                </c:pt>
                <c:pt idx="773">
                  <c:v>0.62910241666666666</c:v>
                </c:pt>
                <c:pt idx="774">
                  <c:v>0.21708308333333334</c:v>
                </c:pt>
                <c:pt idx="775">
                  <c:v>0.55620266666666662</c:v>
                </c:pt>
                <c:pt idx="776">
                  <c:v>0.33155374999999998</c:v>
                </c:pt>
                <c:pt idx="777">
                  <c:v>0.528007</c:v>
                </c:pt>
                <c:pt idx="778">
                  <c:v>0.4533369166666667</c:v>
                </c:pt>
                <c:pt idx="779">
                  <c:v>0.4887596666666667</c:v>
                </c:pt>
                <c:pt idx="780">
                  <c:v>0.42775674999999996</c:v>
                </c:pt>
                <c:pt idx="781">
                  <c:v>0.60613099999999998</c:v>
                </c:pt>
                <c:pt idx="782">
                  <c:v>0.36541033333333328</c:v>
                </c:pt>
                <c:pt idx="783">
                  <c:v>0.44149808333333329</c:v>
                </c:pt>
                <c:pt idx="784">
                  <c:v>0.52832699999999999</c:v>
                </c:pt>
                <c:pt idx="785">
                  <c:v>0.45715283333333334</c:v>
                </c:pt>
                <c:pt idx="786">
                  <c:v>0.49650966666666663</c:v>
                </c:pt>
                <c:pt idx="787">
                  <c:v>1.0796745833333334</c:v>
                </c:pt>
                <c:pt idx="788">
                  <c:v>0.471609</c:v>
                </c:pt>
                <c:pt idx="789">
                  <c:v>0.71487158333333345</c:v>
                </c:pt>
                <c:pt idx="790">
                  <c:v>0.72797241666666668</c:v>
                </c:pt>
                <c:pt idx="791">
                  <c:v>0.51197599999999999</c:v>
                </c:pt>
                <c:pt idx="792">
                  <c:v>0.68058541666666661</c:v>
                </c:pt>
                <c:pt idx="793">
                  <c:v>0.13686766666666667</c:v>
                </c:pt>
                <c:pt idx="794">
                  <c:v>0.47310825000000001</c:v>
                </c:pt>
                <c:pt idx="795">
                  <c:v>0.64231241666666661</c:v>
                </c:pt>
                <c:pt idx="796">
                  <c:v>0.16704875</c:v>
                </c:pt>
                <c:pt idx="797">
                  <c:v>0.54726399999999997</c:v>
                </c:pt>
                <c:pt idx="798">
                  <c:v>0.35659791666666668</c:v>
                </c:pt>
                <c:pt idx="799">
                  <c:v>0.32425524999999999</c:v>
                </c:pt>
                <c:pt idx="800">
                  <c:v>0.47756316666666671</c:v>
                </c:pt>
                <c:pt idx="801">
                  <c:v>0.41234025000000002</c:v>
                </c:pt>
                <c:pt idx="802">
                  <c:v>0.13741816666666665</c:v>
                </c:pt>
                <c:pt idx="803">
                  <c:v>0.34838724999999998</c:v>
                </c:pt>
                <c:pt idx="804">
                  <c:v>0.42045708333333331</c:v>
                </c:pt>
                <c:pt idx="805">
                  <c:v>0.14461683333333336</c:v>
                </c:pt>
                <c:pt idx="806">
                  <c:v>0.3989178333333333</c:v>
                </c:pt>
                <c:pt idx="807">
                  <c:v>0.49127166666666666</c:v>
                </c:pt>
                <c:pt idx="808">
                  <c:v>0.47972733333333334</c:v>
                </c:pt>
                <c:pt idx="809">
                  <c:v>0.55516100000000002</c:v>
                </c:pt>
                <c:pt idx="810">
                  <c:v>0.48275724999999997</c:v>
                </c:pt>
                <c:pt idx="811">
                  <c:v>0.26255266666666671</c:v>
                </c:pt>
                <c:pt idx="812">
                  <c:v>0.3919670833333333</c:v>
                </c:pt>
                <c:pt idx="813">
                  <c:v>0.48027458333333328</c:v>
                </c:pt>
                <c:pt idx="814">
                  <c:v>0.18698658333333334</c:v>
                </c:pt>
                <c:pt idx="815">
                  <c:v>0.42535733333333331</c:v>
                </c:pt>
                <c:pt idx="816">
                  <c:v>0.35003600000000001</c:v>
                </c:pt>
                <c:pt idx="817">
                  <c:v>0.37400941666666671</c:v>
                </c:pt>
                <c:pt idx="818">
                  <c:v>0.16898141666666666</c:v>
                </c:pt>
                <c:pt idx="819">
                  <c:v>0.35789900000000002</c:v>
                </c:pt>
                <c:pt idx="820">
                  <c:v>0.31847916666666665</c:v>
                </c:pt>
                <c:pt idx="821">
                  <c:v>0.34638825000000001</c:v>
                </c:pt>
                <c:pt idx="822">
                  <c:v>0.14481075000000002</c:v>
                </c:pt>
                <c:pt idx="823">
                  <c:v>0.49489916666666672</c:v>
                </c:pt>
                <c:pt idx="824">
                  <c:v>0.35920116666666668</c:v>
                </c:pt>
                <c:pt idx="825">
                  <c:v>0.35313641666666673</c:v>
                </c:pt>
                <c:pt idx="826">
                  <c:v>0.34500483333333332</c:v>
                </c:pt>
                <c:pt idx="827">
                  <c:v>0.3715228333333333</c:v>
                </c:pt>
                <c:pt idx="828">
                  <c:v>0.3674291666666667</c:v>
                </c:pt>
                <c:pt idx="829">
                  <c:v>0.34409491666666669</c:v>
                </c:pt>
                <c:pt idx="830">
                  <c:v>0.35273291666666667</c:v>
                </c:pt>
                <c:pt idx="831">
                  <c:v>0.20499783333333332</c:v>
                </c:pt>
                <c:pt idx="832">
                  <c:v>0.1547385</c:v>
                </c:pt>
                <c:pt idx="833">
                  <c:v>0.31945666666666667</c:v>
                </c:pt>
                <c:pt idx="834">
                  <c:v>0.30593191666666669</c:v>
                </c:pt>
                <c:pt idx="835">
                  <c:v>0.10654816666666667</c:v>
                </c:pt>
                <c:pt idx="836">
                  <c:v>0.39571983333333333</c:v>
                </c:pt>
                <c:pt idx="837">
                  <c:v>0.39009275000000004</c:v>
                </c:pt>
                <c:pt idx="838">
                  <c:v>0.44268550000000001</c:v>
                </c:pt>
                <c:pt idx="839">
                  <c:v>0.26443300000000003</c:v>
                </c:pt>
                <c:pt idx="840">
                  <c:v>0.37986025000000001</c:v>
                </c:pt>
                <c:pt idx="841">
                  <c:v>0.31698341666666668</c:v>
                </c:pt>
                <c:pt idx="842">
                  <c:v>0.32326408333333334</c:v>
                </c:pt>
                <c:pt idx="843">
                  <c:v>0.33773066666666668</c:v>
                </c:pt>
                <c:pt idx="844">
                  <c:v>0.33887374999999997</c:v>
                </c:pt>
                <c:pt idx="845">
                  <c:v>0.12546700000000002</c:v>
                </c:pt>
                <c:pt idx="846">
                  <c:v>0.31883250000000002</c:v>
                </c:pt>
                <c:pt idx="847">
                  <c:v>0.27970733333333331</c:v>
                </c:pt>
                <c:pt idx="848">
                  <c:v>0.10371341666666667</c:v>
                </c:pt>
                <c:pt idx="849">
                  <c:v>0.29660558333333331</c:v>
                </c:pt>
                <c:pt idx="850">
                  <c:v>0.18641358333333335</c:v>
                </c:pt>
                <c:pt idx="851">
                  <c:v>0.31681558333333332</c:v>
                </c:pt>
                <c:pt idx="852">
                  <c:v>0.28402433333333332</c:v>
                </c:pt>
                <c:pt idx="853">
                  <c:v>0.34055108333333334</c:v>
                </c:pt>
                <c:pt idx="854">
                  <c:v>0.41425233333333333</c:v>
                </c:pt>
                <c:pt idx="855">
                  <c:v>0.12397858333333334</c:v>
                </c:pt>
                <c:pt idx="856">
                  <c:v>7.9725333333333329E-2</c:v>
                </c:pt>
                <c:pt idx="857">
                  <c:v>0.30412641666666668</c:v>
                </c:pt>
                <c:pt idx="858">
                  <c:v>0.11542216666666667</c:v>
                </c:pt>
                <c:pt idx="859">
                  <c:v>0.32767783333333328</c:v>
                </c:pt>
                <c:pt idx="860">
                  <c:v>0.32222066666666671</c:v>
                </c:pt>
                <c:pt idx="861">
                  <c:v>0.46428366666666671</c:v>
                </c:pt>
                <c:pt idx="862">
                  <c:v>0.33483774999999999</c:v>
                </c:pt>
                <c:pt idx="863">
                  <c:v>0.4563213333333333</c:v>
                </c:pt>
                <c:pt idx="864">
                  <c:v>0.11465308333333334</c:v>
                </c:pt>
                <c:pt idx="865">
                  <c:v>0.34822599999999998</c:v>
                </c:pt>
                <c:pt idx="866">
                  <c:v>0.10563299999999999</c:v>
                </c:pt>
                <c:pt idx="867">
                  <c:v>0.32626783333333331</c:v>
                </c:pt>
                <c:pt idx="868">
                  <c:v>0.12007916666666667</c:v>
                </c:pt>
                <c:pt idx="869">
                  <c:v>0.21536133333333332</c:v>
                </c:pt>
                <c:pt idx="870">
                  <c:v>0.13075008333333332</c:v>
                </c:pt>
                <c:pt idx="871">
                  <c:v>0.27186899999999997</c:v>
                </c:pt>
                <c:pt idx="872">
                  <c:v>0.34731850000000003</c:v>
                </c:pt>
                <c:pt idx="873">
                  <c:v>0.36420050000000004</c:v>
                </c:pt>
                <c:pt idx="874">
                  <c:v>0.27706933333333333</c:v>
                </c:pt>
                <c:pt idx="875">
                  <c:v>0.27997858333333331</c:v>
                </c:pt>
                <c:pt idx="876">
                  <c:v>0.20972674999999999</c:v>
                </c:pt>
                <c:pt idx="877">
                  <c:v>0.24162766666666666</c:v>
                </c:pt>
                <c:pt idx="878">
                  <c:v>0.32194066666666671</c:v>
                </c:pt>
                <c:pt idx="879">
                  <c:v>0.25694875</c:v>
                </c:pt>
                <c:pt idx="880">
                  <c:v>0.26028516666666668</c:v>
                </c:pt>
                <c:pt idx="881">
                  <c:v>0.20348950000000002</c:v>
                </c:pt>
                <c:pt idx="882">
                  <c:v>0.1896755</c:v>
                </c:pt>
                <c:pt idx="883">
                  <c:v>0.29964258333333332</c:v>
                </c:pt>
                <c:pt idx="884">
                  <c:v>9.1300833333333331E-2</c:v>
                </c:pt>
                <c:pt idx="885">
                  <c:v>0.20917825000000001</c:v>
                </c:pt>
                <c:pt idx="886">
                  <c:v>0.26959308333333332</c:v>
                </c:pt>
                <c:pt idx="887">
                  <c:v>0.34629133333333328</c:v>
                </c:pt>
                <c:pt idx="888">
                  <c:v>9.9011083333333333E-2</c:v>
                </c:pt>
                <c:pt idx="889">
                  <c:v>0.22838291666666666</c:v>
                </c:pt>
                <c:pt idx="890">
                  <c:v>0.20669116666666668</c:v>
                </c:pt>
                <c:pt idx="891">
                  <c:v>0.18560825</c:v>
                </c:pt>
                <c:pt idx="892">
                  <c:v>0.13270591666666667</c:v>
                </c:pt>
                <c:pt idx="893">
                  <c:v>0.23446166666666665</c:v>
                </c:pt>
                <c:pt idx="894">
                  <c:v>7.5611666666666674E-2</c:v>
                </c:pt>
                <c:pt idx="895">
                  <c:v>0.21474800000000002</c:v>
                </c:pt>
                <c:pt idx="896">
                  <c:v>8.2176249999999992E-2</c:v>
                </c:pt>
                <c:pt idx="897">
                  <c:v>0.22733216666666664</c:v>
                </c:pt>
                <c:pt idx="898">
                  <c:v>0.26535125000000004</c:v>
                </c:pt>
                <c:pt idx="899">
                  <c:v>0.19960908333333335</c:v>
                </c:pt>
                <c:pt idx="900">
                  <c:v>0.19336041666666667</c:v>
                </c:pt>
                <c:pt idx="901">
                  <c:v>3.9999166666666662E-2</c:v>
                </c:pt>
                <c:pt idx="902">
                  <c:v>0.18298391666666666</c:v>
                </c:pt>
                <c:pt idx="903">
                  <c:v>0.25882291666666662</c:v>
                </c:pt>
                <c:pt idx="904">
                  <c:v>0.23402133333333336</c:v>
                </c:pt>
                <c:pt idx="905">
                  <c:v>0.13368433333333335</c:v>
                </c:pt>
                <c:pt idx="906">
                  <c:v>9.2062166666666681E-2</c:v>
                </c:pt>
                <c:pt idx="907">
                  <c:v>0.3172995833333333</c:v>
                </c:pt>
                <c:pt idx="908">
                  <c:v>0.19313216666666666</c:v>
                </c:pt>
                <c:pt idx="909">
                  <c:v>5.6038000000000004E-2</c:v>
                </c:pt>
                <c:pt idx="910">
                  <c:v>0.20006508333333334</c:v>
                </c:pt>
                <c:pt idx="911">
                  <c:v>0.21731516666666664</c:v>
                </c:pt>
                <c:pt idx="912">
                  <c:v>0.16418783333333334</c:v>
                </c:pt>
                <c:pt idx="913">
                  <c:v>0.16913741666666668</c:v>
                </c:pt>
                <c:pt idx="914">
                  <c:v>7.717516666666667E-2</c:v>
                </c:pt>
                <c:pt idx="915">
                  <c:v>0.16497508333333336</c:v>
                </c:pt>
                <c:pt idx="916">
                  <c:v>0.12322816666666668</c:v>
                </c:pt>
                <c:pt idx="917">
                  <c:v>0.18701825</c:v>
                </c:pt>
                <c:pt idx="918">
                  <c:v>0.21199108333333333</c:v>
                </c:pt>
                <c:pt idx="919">
                  <c:v>0.16178658333333334</c:v>
                </c:pt>
                <c:pt idx="920">
                  <c:v>6.4143249999999999E-2</c:v>
                </c:pt>
                <c:pt idx="921">
                  <c:v>0.19749975</c:v>
                </c:pt>
                <c:pt idx="922">
                  <c:v>0.13298216666666665</c:v>
                </c:pt>
                <c:pt idx="923">
                  <c:v>8.2999583333333335E-2</c:v>
                </c:pt>
                <c:pt idx="924">
                  <c:v>0.15862658333333332</c:v>
                </c:pt>
                <c:pt idx="925">
                  <c:v>0.17897408333333337</c:v>
                </c:pt>
                <c:pt idx="926">
                  <c:v>0.17615966666666666</c:v>
                </c:pt>
                <c:pt idx="927">
                  <c:v>9.646858333333333E-2</c:v>
                </c:pt>
                <c:pt idx="928">
                  <c:v>6.9900999999999991E-2</c:v>
                </c:pt>
                <c:pt idx="929">
                  <c:v>0.15129450000000003</c:v>
                </c:pt>
                <c:pt idx="930">
                  <c:v>0.18583333333333335</c:v>
                </c:pt>
                <c:pt idx="931">
                  <c:v>0.18887458333333335</c:v>
                </c:pt>
                <c:pt idx="932">
                  <c:v>0.17537425000000001</c:v>
                </c:pt>
                <c:pt idx="933">
                  <c:v>0.20619825</c:v>
                </c:pt>
                <c:pt idx="934">
                  <c:v>0.11910433333333333</c:v>
                </c:pt>
                <c:pt idx="935">
                  <c:v>7.4765499999999999E-2</c:v>
                </c:pt>
                <c:pt idx="936">
                  <c:v>0.10346291666666667</c:v>
                </c:pt>
                <c:pt idx="937">
                  <c:v>3.116608333333333E-2</c:v>
                </c:pt>
                <c:pt idx="938">
                  <c:v>6.9495666666666664E-2</c:v>
                </c:pt>
                <c:pt idx="939">
                  <c:v>0.14751466666666666</c:v>
                </c:pt>
                <c:pt idx="940">
                  <c:v>0.10577158333333332</c:v>
                </c:pt>
                <c:pt idx="941">
                  <c:v>5.2071249999999999E-2</c:v>
                </c:pt>
                <c:pt idx="942">
                  <c:v>8.7563416666666671E-2</c:v>
                </c:pt>
                <c:pt idx="943">
                  <c:v>0.12494333333333332</c:v>
                </c:pt>
                <c:pt idx="944">
                  <c:v>4.7772083333333333E-2</c:v>
                </c:pt>
                <c:pt idx="945">
                  <c:v>8.4667833333333317E-2</c:v>
                </c:pt>
                <c:pt idx="946">
                  <c:v>9.9481583333333332E-2</c:v>
                </c:pt>
                <c:pt idx="947">
                  <c:v>6.2430166666666669E-2</c:v>
                </c:pt>
                <c:pt idx="948">
                  <c:v>7.0353833333333324E-2</c:v>
                </c:pt>
                <c:pt idx="949">
                  <c:v>5.5588166666666661E-2</c:v>
                </c:pt>
                <c:pt idx="950">
                  <c:v>0.13249274999999999</c:v>
                </c:pt>
                <c:pt idx="951">
                  <c:v>0.12845999999999999</c:v>
                </c:pt>
                <c:pt idx="952">
                  <c:v>7.0386666666666667E-2</c:v>
                </c:pt>
                <c:pt idx="953">
                  <c:v>3.2870500000000004E-2</c:v>
                </c:pt>
                <c:pt idx="954">
                  <c:v>7.9525749999999992E-2</c:v>
                </c:pt>
                <c:pt idx="955">
                  <c:v>3.2307666666666672E-2</c:v>
                </c:pt>
                <c:pt idx="956">
                  <c:v>5.6891749999999998E-2</c:v>
                </c:pt>
                <c:pt idx="957">
                  <c:v>4.4068333333333334E-2</c:v>
                </c:pt>
                <c:pt idx="958">
                  <c:v>8.7333250000000001E-2</c:v>
                </c:pt>
                <c:pt idx="959">
                  <c:v>7.314699999999999E-2</c:v>
                </c:pt>
                <c:pt idx="960">
                  <c:v>7.2544666666666674E-2</c:v>
                </c:pt>
                <c:pt idx="961">
                  <c:v>4.1041916666666671E-2</c:v>
                </c:pt>
                <c:pt idx="962">
                  <c:v>2.7226083333333335E-2</c:v>
                </c:pt>
                <c:pt idx="963">
                  <c:v>6.8785916666666669E-2</c:v>
                </c:pt>
                <c:pt idx="964">
                  <c:v>1.3929499999999999E-2</c:v>
                </c:pt>
                <c:pt idx="965">
                  <c:v>1.6086916666666666E-2</c:v>
                </c:pt>
                <c:pt idx="966">
                  <c:v>4.7859333333333337E-2</c:v>
                </c:pt>
                <c:pt idx="967">
                  <c:v>2.3593916666666669E-2</c:v>
                </c:pt>
                <c:pt idx="968">
                  <c:v>9.2692833333333322E-2</c:v>
                </c:pt>
                <c:pt idx="969">
                  <c:v>5.2616833333333335E-2</c:v>
                </c:pt>
                <c:pt idx="970">
                  <c:v>3.4047083333333339E-2</c:v>
                </c:pt>
              </c:numCache>
            </c:numRef>
          </c:xVal>
          <c:yVal>
            <c:numRef>
              <c:f>Sheet1!$B$2:$B$972</c:f>
              <c:numCache>
                <c:formatCode>#,##0.00;[Red]\-#,##0.00</c:formatCode>
                <c:ptCount val="971"/>
                <c:pt idx="0">
                  <c:v>0.53996518993902087</c:v>
                </c:pt>
                <c:pt idx="1">
                  <c:v>1.0308148322496369</c:v>
                </c:pt>
                <c:pt idx="2">
                  <c:v>0.51435206940600242</c:v>
                </c:pt>
                <c:pt idx="3">
                  <c:v>0.17008475580058705</c:v>
                </c:pt>
                <c:pt idx="4">
                  <c:v>7.3038695816201912E-2</c:v>
                </c:pt>
                <c:pt idx="5">
                  <c:v>0.63891030548012018</c:v>
                </c:pt>
                <c:pt idx="6">
                  <c:v>-0.33328285301273014</c:v>
                </c:pt>
                <c:pt idx="7">
                  <c:v>1.0741657195017664</c:v>
                </c:pt>
                <c:pt idx="8">
                  <c:v>0.77915317923185801</c:v>
                </c:pt>
                <c:pt idx="9">
                  <c:v>-0.42197635813117562</c:v>
                </c:pt>
                <c:pt idx="10">
                  <c:v>-2.1288667779548542</c:v>
                </c:pt>
                <c:pt idx="11">
                  <c:v>0.31555880722195195</c:v>
                </c:pt>
                <c:pt idx="12">
                  <c:v>-1.0765423534899923</c:v>
                </c:pt>
                <c:pt idx="13">
                  <c:v>0.55446106425011044</c:v>
                </c:pt>
                <c:pt idx="14">
                  <c:v>1.8365808395742149</c:v>
                </c:pt>
                <c:pt idx="15">
                  <c:v>2.3273655853002273</c:v>
                </c:pt>
                <c:pt idx="16">
                  <c:v>0.64138511926863295</c:v>
                </c:pt>
                <c:pt idx="17">
                  <c:v>0.28513276952250632</c:v>
                </c:pt>
                <c:pt idx="18">
                  <c:v>3.7160359461855799</c:v>
                </c:pt>
                <c:pt idx="19">
                  <c:v>0.30689599840360021</c:v>
                </c:pt>
                <c:pt idx="20">
                  <c:v>2.2800342277063339</c:v>
                </c:pt>
                <c:pt idx="21">
                  <c:v>0.860011745972732</c:v>
                </c:pt>
                <c:pt idx="22">
                  <c:v>0.918246171213981</c:v>
                </c:pt>
                <c:pt idx="23">
                  <c:v>-2.2591725923914079</c:v>
                </c:pt>
                <c:pt idx="24">
                  <c:v>-0.55511459847518174</c:v>
                </c:pt>
                <c:pt idx="25">
                  <c:v>0.41674451179146926</c:v>
                </c:pt>
                <c:pt idx="26">
                  <c:v>0.33198111828145582</c:v>
                </c:pt>
                <c:pt idx="27">
                  <c:v>0.45950253565386612</c:v>
                </c:pt>
                <c:pt idx="28">
                  <c:v>0.25848544193917938</c:v>
                </c:pt>
                <c:pt idx="29">
                  <c:v>0.16010567140128229</c:v>
                </c:pt>
                <c:pt idx="30">
                  <c:v>-4.7471360041001578</c:v>
                </c:pt>
                <c:pt idx="31">
                  <c:v>1.4932332417184346</c:v>
                </c:pt>
                <c:pt idx="32">
                  <c:v>-7.9412558267845448</c:v>
                </c:pt>
                <c:pt idx="33">
                  <c:v>1.3510778706907176</c:v>
                </c:pt>
                <c:pt idx="34">
                  <c:v>10.364810029219679</c:v>
                </c:pt>
                <c:pt idx="35">
                  <c:v>7.6634108198230605E-2</c:v>
                </c:pt>
                <c:pt idx="36">
                  <c:v>5.5265678608672069</c:v>
                </c:pt>
                <c:pt idx="37">
                  <c:v>1.2579821285314357</c:v>
                </c:pt>
                <c:pt idx="38">
                  <c:v>0.67724869783785879</c:v>
                </c:pt>
                <c:pt idx="39">
                  <c:v>1.5711300570240321</c:v>
                </c:pt>
                <c:pt idx="40">
                  <c:v>-3.9393910898091486</c:v>
                </c:pt>
                <c:pt idx="41">
                  <c:v>1.787028308482751</c:v>
                </c:pt>
                <c:pt idx="42">
                  <c:v>2.9016026462432958</c:v>
                </c:pt>
                <c:pt idx="43">
                  <c:v>-2.3708455018983825</c:v>
                </c:pt>
                <c:pt idx="44">
                  <c:v>2.5751106432669131</c:v>
                </c:pt>
                <c:pt idx="45">
                  <c:v>-1.5978314717723276</c:v>
                </c:pt>
                <c:pt idx="46">
                  <c:v>0.14989204329038039</c:v>
                </c:pt>
                <c:pt idx="47">
                  <c:v>1.8568516763855341</c:v>
                </c:pt>
                <c:pt idx="48">
                  <c:v>3.142174007251175</c:v>
                </c:pt>
                <c:pt idx="49">
                  <c:v>4.0966301917807237E-3</c:v>
                </c:pt>
                <c:pt idx="50">
                  <c:v>1.3643923839970504</c:v>
                </c:pt>
                <c:pt idx="51">
                  <c:v>1.3943047506482544</c:v>
                </c:pt>
                <c:pt idx="52">
                  <c:v>-0.38788538186370519</c:v>
                </c:pt>
                <c:pt idx="53">
                  <c:v>0.72395001445044138</c:v>
                </c:pt>
                <c:pt idx="54">
                  <c:v>-9.026978786364424</c:v>
                </c:pt>
                <c:pt idx="55">
                  <c:v>0.66057741134661796</c:v>
                </c:pt>
                <c:pt idx="56">
                  <c:v>-1.3200874825545943</c:v>
                </c:pt>
                <c:pt idx="57">
                  <c:v>1.2317565747707624</c:v>
                </c:pt>
                <c:pt idx="58">
                  <c:v>1.4000633022637166</c:v>
                </c:pt>
                <c:pt idx="59">
                  <c:v>0.59327106089774595</c:v>
                </c:pt>
                <c:pt idx="60">
                  <c:v>0.12309974688390472</c:v>
                </c:pt>
                <c:pt idx="61">
                  <c:v>-0.58305026169519036</c:v>
                </c:pt>
                <c:pt idx="62">
                  <c:v>7.662678152779133</c:v>
                </c:pt>
                <c:pt idx="63">
                  <c:v>-3.2105642784228587</c:v>
                </c:pt>
                <c:pt idx="64">
                  <c:v>0.52793906646426203</c:v>
                </c:pt>
                <c:pt idx="65">
                  <c:v>0.99714740290312265</c:v>
                </c:pt>
                <c:pt idx="66">
                  <c:v>1.5795235260661538</c:v>
                </c:pt>
                <c:pt idx="67">
                  <c:v>1.612658669628964</c:v>
                </c:pt>
                <c:pt idx="68">
                  <c:v>0.78230760609500294</c:v>
                </c:pt>
                <c:pt idx="69">
                  <c:v>9.8951915087188827E-2</c:v>
                </c:pt>
                <c:pt idx="70">
                  <c:v>0.19427774886467056</c:v>
                </c:pt>
                <c:pt idx="71">
                  <c:v>-5.0657994531658055</c:v>
                </c:pt>
                <c:pt idx="72">
                  <c:v>0.98607900438704343</c:v>
                </c:pt>
                <c:pt idx="73">
                  <c:v>1.5469426222334244</c:v>
                </c:pt>
                <c:pt idx="74">
                  <c:v>-0.21238399976797723</c:v>
                </c:pt>
                <c:pt idx="75">
                  <c:v>0.15926102303826514</c:v>
                </c:pt>
                <c:pt idx="76">
                  <c:v>1.6314403884156374</c:v>
                </c:pt>
                <c:pt idx="77">
                  <c:v>2.3064016582780158</c:v>
                </c:pt>
                <c:pt idx="78">
                  <c:v>2.8481227723286122</c:v>
                </c:pt>
                <c:pt idx="79">
                  <c:v>1.9742080364278918</c:v>
                </c:pt>
                <c:pt idx="80">
                  <c:v>2.535284175583318</c:v>
                </c:pt>
                <c:pt idx="81">
                  <c:v>0.3299372297159221</c:v>
                </c:pt>
                <c:pt idx="82">
                  <c:v>0.58848186041827677</c:v>
                </c:pt>
                <c:pt idx="83">
                  <c:v>7.2442408371335674</c:v>
                </c:pt>
                <c:pt idx="84">
                  <c:v>1.3301951278187947</c:v>
                </c:pt>
                <c:pt idx="85">
                  <c:v>0.47892505585647449</c:v>
                </c:pt>
                <c:pt idx="86">
                  <c:v>1.4568043737052918</c:v>
                </c:pt>
                <c:pt idx="87">
                  <c:v>0.24102904698896419</c:v>
                </c:pt>
                <c:pt idx="88">
                  <c:v>1.9158148407243896</c:v>
                </c:pt>
                <c:pt idx="89">
                  <c:v>1.5596686114239957</c:v>
                </c:pt>
                <c:pt idx="90">
                  <c:v>1.8199065742568405</c:v>
                </c:pt>
                <c:pt idx="91">
                  <c:v>9.3868296830706548</c:v>
                </c:pt>
                <c:pt idx="92">
                  <c:v>-1.6970330911425369</c:v>
                </c:pt>
                <c:pt idx="93">
                  <c:v>0.22738292771581856</c:v>
                </c:pt>
                <c:pt idx="94">
                  <c:v>0.98699623778299495</c:v>
                </c:pt>
                <c:pt idx="95">
                  <c:v>1.4099862285831699</c:v>
                </c:pt>
                <c:pt idx="96">
                  <c:v>2.3850754051735139</c:v>
                </c:pt>
                <c:pt idx="97">
                  <c:v>0.21541246798257022</c:v>
                </c:pt>
                <c:pt idx="98">
                  <c:v>1.7406312436437283</c:v>
                </c:pt>
                <c:pt idx="99">
                  <c:v>0.10563326759335075</c:v>
                </c:pt>
                <c:pt idx="100">
                  <c:v>1.7168380863812573</c:v>
                </c:pt>
                <c:pt idx="101">
                  <c:v>0.33687684035619292</c:v>
                </c:pt>
                <c:pt idx="102">
                  <c:v>2.097544109960825</c:v>
                </c:pt>
                <c:pt idx="103">
                  <c:v>2.4232054913627254</c:v>
                </c:pt>
                <c:pt idx="104">
                  <c:v>0.4647734371802677</c:v>
                </c:pt>
                <c:pt idx="105">
                  <c:v>0.60954135350163186</c:v>
                </c:pt>
                <c:pt idx="106">
                  <c:v>0.59271058864618131</c:v>
                </c:pt>
                <c:pt idx="107">
                  <c:v>3.3651376895106528</c:v>
                </c:pt>
                <c:pt idx="108">
                  <c:v>0.74360126131731374</c:v>
                </c:pt>
                <c:pt idx="109">
                  <c:v>1.3555039516747529</c:v>
                </c:pt>
                <c:pt idx="110">
                  <c:v>0.98803845095047793</c:v>
                </c:pt>
                <c:pt idx="111">
                  <c:v>0.68922295990949134</c:v>
                </c:pt>
                <c:pt idx="112">
                  <c:v>0.30282876606942255</c:v>
                </c:pt>
                <c:pt idx="113">
                  <c:v>0.10911912050537335</c:v>
                </c:pt>
                <c:pt idx="114">
                  <c:v>1.1922235463688817</c:v>
                </c:pt>
                <c:pt idx="115">
                  <c:v>0.47343348797773022</c:v>
                </c:pt>
                <c:pt idx="116">
                  <c:v>-0.56808435326179629</c:v>
                </c:pt>
                <c:pt idx="117">
                  <c:v>0.65598559166576365</c:v>
                </c:pt>
                <c:pt idx="118">
                  <c:v>1.9356042323652285</c:v>
                </c:pt>
                <c:pt idx="119">
                  <c:v>1.8272884064655326</c:v>
                </c:pt>
                <c:pt idx="120">
                  <c:v>-23.422760310597084</c:v>
                </c:pt>
                <c:pt idx="121">
                  <c:v>1.8800523727460055</c:v>
                </c:pt>
                <c:pt idx="122">
                  <c:v>-5.6497742572347933</c:v>
                </c:pt>
                <c:pt idx="123">
                  <c:v>0.1857324990914499</c:v>
                </c:pt>
                <c:pt idx="124">
                  <c:v>0.92684339667037774</c:v>
                </c:pt>
                <c:pt idx="125">
                  <c:v>0.78090536736955363</c:v>
                </c:pt>
                <c:pt idx="126">
                  <c:v>0.40786790067341772</c:v>
                </c:pt>
                <c:pt idx="127">
                  <c:v>2.8718857831653501</c:v>
                </c:pt>
                <c:pt idx="128">
                  <c:v>2.4268212357538235</c:v>
                </c:pt>
                <c:pt idx="129">
                  <c:v>0.1187904076246164</c:v>
                </c:pt>
                <c:pt idx="130">
                  <c:v>4.3751016520734582</c:v>
                </c:pt>
                <c:pt idx="131">
                  <c:v>3.0992629276113997</c:v>
                </c:pt>
                <c:pt idx="132">
                  <c:v>6.6496013745523319</c:v>
                </c:pt>
                <c:pt idx="133">
                  <c:v>0.92559277207862733</c:v>
                </c:pt>
                <c:pt idx="134">
                  <c:v>0.33797787966352599</c:v>
                </c:pt>
                <c:pt idx="135">
                  <c:v>0.14213993120246665</c:v>
                </c:pt>
                <c:pt idx="136">
                  <c:v>0.34965067390104027</c:v>
                </c:pt>
                <c:pt idx="137">
                  <c:v>0</c:v>
                </c:pt>
                <c:pt idx="138">
                  <c:v>2.7859169911608004E-3</c:v>
                </c:pt>
                <c:pt idx="139">
                  <c:v>5.4624882540607782</c:v>
                </c:pt>
                <c:pt idx="140">
                  <c:v>0.40554549546294405</c:v>
                </c:pt>
                <c:pt idx="141">
                  <c:v>1.2491244488874511</c:v>
                </c:pt>
                <c:pt idx="142">
                  <c:v>-3.4414795721340354</c:v>
                </c:pt>
                <c:pt idx="143">
                  <c:v>0.34692534022498311</c:v>
                </c:pt>
                <c:pt idx="144">
                  <c:v>0.46380322820418574</c:v>
                </c:pt>
                <c:pt idx="145">
                  <c:v>1.2734350257325939</c:v>
                </c:pt>
                <c:pt idx="146">
                  <c:v>1.4117073722760571</c:v>
                </c:pt>
                <c:pt idx="147">
                  <c:v>7.4495120549375224</c:v>
                </c:pt>
                <c:pt idx="148">
                  <c:v>0.68286283053698282</c:v>
                </c:pt>
                <c:pt idx="149">
                  <c:v>1.1761285592880513</c:v>
                </c:pt>
                <c:pt idx="150">
                  <c:v>1.0470462462661476</c:v>
                </c:pt>
                <c:pt idx="151">
                  <c:v>-0.40211501088404128</c:v>
                </c:pt>
                <c:pt idx="152">
                  <c:v>5.1934999003873745</c:v>
                </c:pt>
                <c:pt idx="153">
                  <c:v>2.7836967179884038</c:v>
                </c:pt>
                <c:pt idx="154">
                  <c:v>-2.3027607129463687</c:v>
                </c:pt>
                <c:pt idx="155">
                  <c:v>0.46892042565892894</c:v>
                </c:pt>
                <c:pt idx="156">
                  <c:v>1.8577412653059746</c:v>
                </c:pt>
                <c:pt idx="157">
                  <c:v>1.1970368668145901</c:v>
                </c:pt>
                <c:pt idx="158">
                  <c:v>2.9661929967228198</c:v>
                </c:pt>
                <c:pt idx="159">
                  <c:v>0.28273829403024026</c:v>
                </c:pt>
                <c:pt idx="160">
                  <c:v>0.81421412902470192</c:v>
                </c:pt>
                <c:pt idx="161">
                  <c:v>0.65392325629080728</c:v>
                </c:pt>
                <c:pt idx="162">
                  <c:v>0.57295072774373756</c:v>
                </c:pt>
                <c:pt idx="163">
                  <c:v>1.4556056499493824</c:v>
                </c:pt>
                <c:pt idx="164">
                  <c:v>1.3928368027265898</c:v>
                </c:pt>
                <c:pt idx="165">
                  <c:v>0.5237677380765684</c:v>
                </c:pt>
                <c:pt idx="166">
                  <c:v>8.5993018284393798</c:v>
                </c:pt>
                <c:pt idx="167">
                  <c:v>-1.6443457014232321</c:v>
                </c:pt>
                <c:pt idx="168">
                  <c:v>0.7698510521889349</c:v>
                </c:pt>
                <c:pt idx="169">
                  <c:v>0.43560525405176265</c:v>
                </c:pt>
                <c:pt idx="170">
                  <c:v>0.10205072721102804</c:v>
                </c:pt>
                <c:pt idx="171">
                  <c:v>1.0873814530055319</c:v>
                </c:pt>
                <c:pt idx="172">
                  <c:v>6.1940631467331393</c:v>
                </c:pt>
                <c:pt idx="173">
                  <c:v>1.4508824483591758</c:v>
                </c:pt>
                <c:pt idx="174">
                  <c:v>0.23298406002387079</c:v>
                </c:pt>
                <c:pt idx="175">
                  <c:v>0.77295892585758352</c:v>
                </c:pt>
                <c:pt idx="176">
                  <c:v>-4.8947040186327468</c:v>
                </c:pt>
                <c:pt idx="177">
                  <c:v>1.0019333921562474</c:v>
                </c:pt>
                <c:pt idx="178">
                  <c:v>2.2236714993352242</c:v>
                </c:pt>
                <c:pt idx="179">
                  <c:v>3.159355879135413</c:v>
                </c:pt>
                <c:pt idx="180">
                  <c:v>2.5431131573896426</c:v>
                </c:pt>
                <c:pt idx="181">
                  <c:v>0.7301978618845173</c:v>
                </c:pt>
                <c:pt idx="182">
                  <c:v>0.35784631928776461</c:v>
                </c:pt>
                <c:pt idx="183">
                  <c:v>1.1395172576297903</c:v>
                </c:pt>
                <c:pt idx="184">
                  <c:v>14.630960738797766</c:v>
                </c:pt>
                <c:pt idx="185">
                  <c:v>-20.919218531794403</c:v>
                </c:pt>
                <c:pt idx="186">
                  <c:v>0.18523317860944288</c:v>
                </c:pt>
                <c:pt idx="187">
                  <c:v>0.36928921198947684</c:v>
                </c:pt>
                <c:pt idx="188">
                  <c:v>-0.36617841153466246</c:v>
                </c:pt>
                <c:pt idx="189">
                  <c:v>0.94808961537290881</c:v>
                </c:pt>
                <c:pt idx="190">
                  <c:v>0.52966490582571191</c:v>
                </c:pt>
                <c:pt idx="191">
                  <c:v>4.5617328135523909</c:v>
                </c:pt>
                <c:pt idx="192">
                  <c:v>1.084205407274325</c:v>
                </c:pt>
                <c:pt idx="193">
                  <c:v>1.1513892645684884</c:v>
                </c:pt>
                <c:pt idx="194">
                  <c:v>1.0864618677883289</c:v>
                </c:pt>
                <c:pt idx="195">
                  <c:v>5.4214518845981476E-2</c:v>
                </c:pt>
                <c:pt idx="196">
                  <c:v>2.8079706581208375</c:v>
                </c:pt>
                <c:pt idx="197">
                  <c:v>0.63357371622148828</c:v>
                </c:pt>
                <c:pt idx="198">
                  <c:v>-1.198192387750258</c:v>
                </c:pt>
                <c:pt idx="199">
                  <c:v>5.9808679022112763</c:v>
                </c:pt>
                <c:pt idx="200">
                  <c:v>-5.5180083227766001</c:v>
                </c:pt>
                <c:pt idx="201">
                  <c:v>0.49157795024108353</c:v>
                </c:pt>
                <c:pt idx="202">
                  <c:v>0.78181737810274365</c:v>
                </c:pt>
                <c:pt idx="203">
                  <c:v>0.42146510193823072</c:v>
                </c:pt>
                <c:pt idx="204">
                  <c:v>0.44927758526626704</c:v>
                </c:pt>
                <c:pt idx="205">
                  <c:v>2.958132864435667</c:v>
                </c:pt>
                <c:pt idx="206">
                  <c:v>2.756964236246803</c:v>
                </c:pt>
                <c:pt idx="207">
                  <c:v>0.18191630192208233</c:v>
                </c:pt>
                <c:pt idx="208">
                  <c:v>1.1467840192192982</c:v>
                </c:pt>
                <c:pt idx="209">
                  <c:v>22.404342960546682</c:v>
                </c:pt>
                <c:pt idx="210">
                  <c:v>1.28854709188933</c:v>
                </c:pt>
                <c:pt idx="211">
                  <c:v>1.0307795823252763</c:v>
                </c:pt>
                <c:pt idx="212">
                  <c:v>0.7828059293295011</c:v>
                </c:pt>
                <c:pt idx="213">
                  <c:v>3.0125269872125169</c:v>
                </c:pt>
                <c:pt idx="214">
                  <c:v>3.4375463300144737</c:v>
                </c:pt>
                <c:pt idx="215">
                  <c:v>0.63267936074205056</c:v>
                </c:pt>
                <c:pt idx="216">
                  <c:v>3.2011929563690975</c:v>
                </c:pt>
                <c:pt idx="217">
                  <c:v>1.3129238250084074</c:v>
                </c:pt>
                <c:pt idx="218">
                  <c:v>1.2165965467796915</c:v>
                </c:pt>
                <c:pt idx="219">
                  <c:v>0.34984902475692303</c:v>
                </c:pt>
                <c:pt idx="220">
                  <c:v>-4.9688385021938819</c:v>
                </c:pt>
                <c:pt idx="221">
                  <c:v>2.2626085911623841</c:v>
                </c:pt>
                <c:pt idx="222">
                  <c:v>0.32597052531273457</c:v>
                </c:pt>
                <c:pt idx="223">
                  <c:v>11.603773189217302</c:v>
                </c:pt>
                <c:pt idx="224">
                  <c:v>3.01868715522368</c:v>
                </c:pt>
                <c:pt idx="225">
                  <c:v>0.99049936759303303</c:v>
                </c:pt>
                <c:pt idx="226">
                  <c:v>0.30224750057668465</c:v>
                </c:pt>
                <c:pt idx="227">
                  <c:v>-1.7958925397306362</c:v>
                </c:pt>
                <c:pt idx="228">
                  <c:v>-3.8954002665799354</c:v>
                </c:pt>
                <c:pt idx="229">
                  <c:v>0.48442160275574053</c:v>
                </c:pt>
                <c:pt idx="230">
                  <c:v>1.7091298268144639</c:v>
                </c:pt>
                <c:pt idx="231">
                  <c:v>0.4220632069142542</c:v>
                </c:pt>
                <c:pt idx="232">
                  <c:v>1.0731405329477937</c:v>
                </c:pt>
                <c:pt idx="233">
                  <c:v>0.74846389961839865</c:v>
                </c:pt>
                <c:pt idx="234">
                  <c:v>1.6598150146560944</c:v>
                </c:pt>
                <c:pt idx="235">
                  <c:v>-0.27031804324029746</c:v>
                </c:pt>
                <c:pt idx="236">
                  <c:v>0.7486424261871375</c:v>
                </c:pt>
                <c:pt idx="237">
                  <c:v>1.1597344530251033</c:v>
                </c:pt>
                <c:pt idx="238">
                  <c:v>-0.46429575660651867</c:v>
                </c:pt>
                <c:pt idx="239">
                  <c:v>1.2437423993105889</c:v>
                </c:pt>
                <c:pt idx="240">
                  <c:v>1.1916173157024288</c:v>
                </c:pt>
                <c:pt idx="241">
                  <c:v>-0.95740490362598663</c:v>
                </c:pt>
                <c:pt idx="242">
                  <c:v>1.1680559243575224</c:v>
                </c:pt>
                <c:pt idx="243">
                  <c:v>20.548224614635803</c:v>
                </c:pt>
                <c:pt idx="244">
                  <c:v>16.250547806764658</c:v>
                </c:pt>
                <c:pt idx="245">
                  <c:v>0.82626607684277653</c:v>
                </c:pt>
                <c:pt idx="246">
                  <c:v>0.88382229749247365</c:v>
                </c:pt>
                <c:pt idx="247">
                  <c:v>-17.490867980333018</c:v>
                </c:pt>
                <c:pt idx="248">
                  <c:v>0.29932863664011905</c:v>
                </c:pt>
                <c:pt idx="249">
                  <c:v>-0.8200557112871969</c:v>
                </c:pt>
                <c:pt idx="250">
                  <c:v>0.23125143322665884</c:v>
                </c:pt>
                <c:pt idx="251">
                  <c:v>1.9555515199389799</c:v>
                </c:pt>
                <c:pt idx="252">
                  <c:v>0</c:v>
                </c:pt>
                <c:pt idx="253">
                  <c:v>4.2024571583398798</c:v>
                </c:pt>
                <c:pt idx="254">
                  <c:v>-0.11875323810824141</c:v>
                </c:pt>
                <c:pt idx="255">
                  <c:v>0.50232254492680339</c:v>
                </c:pt>
                <c:pt idx="256">
                  <c:v>0.86210569698627948</c:v>
                </c:pt>
                <c:pt idx="257">
                  <c:v>0.57467563309011993</c:v>
                </c:pt>
                <c:pt idx="258">
                  <c:v>7.5093084428762964</c:v>
                </c:pt>
                <c:pt idx="259">
                  <c:v>2.2226592668290959</c:v>
                </c:pt>
                <c:pt idx="260">
                  <c:v>9.864150771732591E-2</c:v>
                </c:pt>
                <c:pt idx="261">
                  <c:v>2.6704052471120643</c:v>
                </c:pt>
                <c:pt idx="262">
                  <c:v>-0.91836431690905351</c:v>
                </c:pt>
                <c:pt idx="263">
                  <c:v>3.421965742477743</c:v>
                </c:pt>
                <c:pt idx="264">
                  <c:v>-1.8528481821303775</c:v>
                </c:pt>
                <c:pt idx="265">
                  <c:v>-0.57621294512041044</c:v>
                </c:pt>
                <c:pt idx="266">
                  <c:v>0.74710137776561536</c:v>
                </c:pt>
                <c:pt idx="267">
                  <c:v>5.1677270130335735</c:v>
                </c:pt>
                <c:pt idx="268">
                  <c:v>1.3984811269375494</c:v>
                </c:pt>
                <c:pt idx="269">
                  <c:v>-0.32365746807241424</c:v>
                </c:pt>
                <c:pt idx="270">
                  <c:v>3.3906811161547492</c:v>
                </c:pt>
                <c:pt idx="271">
                  <c:v>8.4815500500120233</c:v>
                </c:pt>
                <c:pt idx="272">
                  <c:v>0.76775606220072012</c:v>
                </c:pt>
                <c:pt idx="273">
                  <c:v>1.3137010256585955</c:v>
                </c:pt>
                <c:pt idx="274">
                  <c:v>0.35716162998717266</c:v>
                </c:pt>
                <c:pt idx="275">
                  <c:v>0.75931278875795805</c:v>
                </c:pt>
                <c:pt idx="276">
                  <c:v>0.35921659840999592</c:v>
                </c:pt>
                <c:pt idx="277">
                  <c:v>1.9451703009551271</c:v>
                </c:pt>
                <c:pt idx="278">
                  <c:v>2.2751388870638625</c:v>
                </c:pt>
                <c:pt idx="279">
                  <c:v>0.99450060345432822</c:v>
                </c:pt>
                <c:pt idx="280">
                  <c:v>0.59694338733302632</c:v>
                </c:pt>
                <c:pt idx="281">
                  <c:v>4.8203489929068599</c:v>
                </c:pt>
                <c:pt idx="282">
                  <c:v>0.51186655296779504</c:v>
                </c:pt>
                <c:pt idx="283">
                  <c:v>9.020872188156897</c:v>
                </c:pt>
                <c:pt idx="284">
                  <c:v>1.676977761652777</c:v>
                </c:pt>
                <c:pt idx="285">
                  <c:v>2.2845570671410274</c:v>
                </c:pt>
                <c:pt idx="286">
                  <c:v>3.1063494238146947</c:v>
                </c:pt>
                <c:pt idx="287">
                  <c:v>0.74656578892414827</c:v>
                </c:pt>
                <c:pt idx="288">
                  <c:v>0.26100554329128145</c:v>
                </c:pt>
                <c:pt idx="289">
                  <c:v>0.60705794226693732</c:v>
                </c:pt>
                <c:pt idx="290">
                  <c:v>1.6343987308340184</c:v>
                </c:pt>
                <c:pt idx="291">
                  <c:v>0.55081954958762758</c:v>
                </c:pt>
                <c:pt idx="292">
                  <c:v>0.39703381239452901</c:v>
                </c:pt>
                <c:pt idx="293">
                  <c:v>0.57904710621089939</c:v>
                </c:pt>
                <c:pt idx="294">
                  <c:v>2.4802650521076575</c:v>
                </c:pt>
                <c:pt idx="295">
                  <c:v>0.64918658235338988</c:v>
                </c:pt>
                <c:pt idx="296">
                  <c:v>1.7498432398370396</c:v>
                </c:pt>
                <c:pt idx="297">
                  <c:v>2.5380448354636229</c:v>
                </c:pt>
                <c:pt idx="298">
                  <c:v>0.26970217670785707</c:v>
                </c:pt>
                <c:pt idx="299">
                  <c:v>0.81671531657117147</c:v>
                </c:pt>
                <c:pt idx="300">
                  <c:v>0.73187120598940425</c:v>
                </c:pt>
                <c:pt idx="301">
                  <c:v>1.9562041481801111</c:v>
                </c:pt>
                <c:pt idx="302">
                  <c:v>0.39939669824094126</c:v>
                </c:pt>
                <c:pt idx="303">
                  <c:v>0.3473839049795569</c:v>
                </c:pt>
                <c:pt idx="304">
                  <c:v>8.1042396602479028E-2</c:v>
                </c:pt>
                <c:pt idx="305">
                  <c:v>-6.7837174105934848</c:v>
                </c:pt>
                <c:pt idx="306">
                  <c:v>0.24243661150915741</c:v>
                </c:pt>
                <c:pt idx="307">
                  <c:v>0.13625441586231515</c:v>
                </c:pt>
                <c:pt idx="308">
                  <c:v>1.4567168703652646</c:v>
                </c:pt>
                <c:pt idx="309">
                  <c:v>-0.8866801055116762</c:v>
                </c:pt>
                <c:pt idx="310">
                  <c:v>0.25067133487689552</c:v>
                </c:pt>
                <c:pt idx="311">
                  <c:v>2.7622854135063131</c:v>
                </c:pt>
                <c:pt idx="312">
                  <c:v>0.27574014907634592</c:v>
                </c:pt>
                <c:pt idx="313">
                  <c:v>2.8140498392718443</c:v>
                </c:pt>
                <c:pt idx="314">
                  <c:v>0.52392382316193764</c:v>
                </c:pt>
                <c:pt idx="315">
                  <c:v>1.3062458466543585</c:v>
                </c:pt>
                <c:pt idx="316">
                  <c:v>0.78435617755184228</c:v>
                </c:pt>
                <c:pt idx="317">
                  <c:v>-0.15392801450575552</c:v>
                </c:pt>
                <c:pt idx="318">
                  <c:v>2.0763756753834279</c:v>
                </c:pt>
                <c:pt idx="319">
                  <c:v>0.98613243010545226</c:v>
                </c:pt>
                <c:pt idx="320">
                  <c:v>1.2221099044776385</c:v>
                </c:pt>
                <c:pt idx="321">
                  <c:v>0.51719659028845466</c:v>
                </c:pt>
                <c:pt idx="322">
                  <c:v>0.5555885704956266</c:v>
                </c:pt>
                <c:pt idx="323">
                  <c:v>0.46313329765979477</c:v>
                </c:pt>
                <c:pt idx="324">
                  <c:v>0.63259779432236984</c:v>
                </c:pt>
                <c:pt idx="325">
                  <c:v>-19.263676257908678</c:v>
                </c:pt>
                <c:pt idx="326">
                  <c:v>0.21724941366380951</c:v>
                </c:pt>
                <c:pt idx="327">
                  <c:v>5.8094777101437334</c:v>
                </c:pt>
                <c:pt idx="328">
                  <c:v>1.2968487168853617</c:v>
                </c:pt>
                <c:pt idx="329">
                  <c:v>0.42473048607145147</c:v>
                </c:pt>
                <c:pt idx="330">
                  <c:v>0.68414814013733116</c:v>
                </c:pt>
                <c:pt idx="331">
                  <c:v>0.89261463798503871</c:v>
                </c:pt>
                <c:pt idx="332">
                  <c:v>-2.310895221474401</c:v>
                </c:pt>
                <c:pt idx="333">
                  <c:v>-1.663896900447472</c:v>
                </c:pt>
                <c:pt idx="334">
                  <c:v>7.6290010925494851</c:v>
                </c:pt>
                <c:pt idx="335">
                  <c:v>1.2614481961656789</c:v>
                </c:pt>
                <c:pt idx="336">
                  <c:v>0.20632409690914613</c:v>
                </c:pt>
                <c:pt idx="337">
                  <c:v>0.3326463568891157</c:v>
                </c:pt>
                <c:pt idx="338">
                  <c:v>0.85654373541524287</c:v>
                </c:pt>
                <c:pt idx="339">
                  <c:v>0.98755172211384756</c:v>
                </c:pt>
                <c:pt idx="340">
                  <c:v>0.63526171041450252</c:v>
                </c:pt>
                <c:pt idx="341">
                  <c:v>1.1654210078647158</c:v>
                </c:pt>
                <c:pt idx="342">
                  <c:v>1.7794245853886586</c:v>
                </c:pt>
                <c:pt idx="343">
                  <c:v>-2.7907073090736656</c:v>
                </c:pt>
                <c:pt idx="344">
                  <c:v>0.97685860348090492</c:v>
                </c:pt>
                <c:pt idx="345">
                  <c:v>1.5558743479733279E-2</c:v>
                </c:pt>
                <c:pt idx="346">
                  <c:v>2.5620993068234119</c:v>
                </c:pt>
                <c:pt idx="347">
                  <c:v>-3.3237382497482537</c:v>
                </c:pt>
                <c:pt idx="348">
                  <c:v>0.28915149574037946</c:v>
                </c:pt>
                <c:pt idx="349">
                  <c:v>5.1597661844616409</c:v>
                </c:pt>
                <c:pt idx="350">
                  <c:v>1.2272689567003736</c:v>
                </c:pt>
                <c:pt idx="351">
                  <c:v>0.42662563809627185</c:v>
                </c:pt>
                <c:pt idx="352">
                  <c:v>-49.906774651564099</c:v>
                </c:pt>
                <c:pt idx="353">
                  <c:v>0.27673037811951551</c:v>
                </c:pt>
                <c:pt idx="354">
                  <c:v>1.0003685044786039</c:v>
                </c:pt>
                <c:pt idx="355">
                  <c:v>1.2807899346317062</c:v>
                </c:pt>
                <c:pt idx="356">
                  <c:v>0.22239085614161694</c:v>
                </c:pt>
                <c:pt idx="357">
                  <c:v>0.41627843359684413</c:v>
                </c:pt>
                <c:pt idx="358">
                  <c:v>6.238664417295333E-2</c:v>
                </c:pt>
                <c:pt idx="359">
                  <c:v>1.2133400092219648</c:v>
                </c:pt>
                <c:pt idx="360">
                  <c:v>0.29592832338813507</c:v>
                </c:pt>
                <c:pt idx="361">
                  <c:v>0.20224980623720989</c:v>
                </c:pt>
                <c:pt idx="362">
                  <c:v>1.5133471745710871</c:v>
                </c:pt>
                <c:pt idx="363">
                  <c:v>2.3879095277887519</c:v>
                </c:pt>
                <c:pt idx="364">
                  <c:v>1.4412275604473461</c:v>
                </c:pt>
                <c:pt idx="365">
                  <c:v>1.9451995317409856</c:v>
                </c:pt>
                <c:pt idx="366">
                  <c:v>2.3420225678203228</c:v>
                </c:pt>
                <c:pt idx="367">
                  <c:v>2.892329273468067</c:v>
                </c:pt>
                <c:pt idx="368">
                  <c:v>0.88053543833743875</c:v>
                </c:pt>
                <c:pt idx="369">
                  <c:v>3.2659921164824945</c:v>
                </c:pt>
                <c:pt idx="370">
                  <c:v>3.1336834035397207</c:v>
                </c:pt>
                <c:pt idx="371">
                  <c:v>1.5458238863517364</c:v>
                </c:pt>
                <c:pt idx="372">
                  <c:v>5.3732565645506973</c:v>
                </c:pt>
                <c:pt idx="373">
                  <c:v>5.2572003876198821</c:v>
                </c:pt>
                <c:pt idx="374">
                  <c:v>1.2934200128675859</c:v>
                </c:pt>
                <c:pt idx="375">
                  <c:v>0.96653852275499319</c:v>
                </c:pt>
                <c:pt idx="376">
                  <c:v>-2.9527915823964146</c:v>
                </c:pt>
                <c:pt idx="377">
                  <c:v>0.28947672950718217</c:v>
                </c:pt>
                <c:pt idx="378">
                  <c:v>0.97152433106596314</c:v>
                </c:pt>
                <c:pt idx="379">
                  <c:v>0.9778088307444921</c:v>
                </c:pt>
                <c:pt idx="380">
                  <c:v>0.32815955695764198</c:v>
                </c:pt>
                <c:pt idx="381">
                  <c:v>-1.4064993589869954</c:v>
                </c:pt>
                <c:pt idx="382">
                  <c:v>0.83503610828171115</c:v>
                </c:pt>
                <c:pt idx="383">
                  <c:v>0.44705592469355709</c:v>
                </c:pt>
                <c:pt idx="384">
                  <c:v>0.93767368957882202</c:v>
                </c:pt>
                <c:pt idx="385">
                  <c:v>4.3891498617938343</c:v>
                </c:pt>
                <c:pt idx="386">
                  <c:v>0.74139395295402488</c:v>
                </c:pt>
                <c:pt idx="387">
                  <c:v>0.50855017332378705</c:v>
                </c:pt>
                <c:pt idx="388">
                  <c:v>0.31027122086396325</c:v>
                </c:pt>
                <c:pt idx="389">
                  <c:v>8.876195848920905E-2</c:v>
                </c:pt>
                <c:pt idx="390">
                  <c:v>3.1473267882418483</c:v>
                </c:pt>
                <c:pt idx="391">
                  <c:v>0.89375504912088177</c:v>
                </c:pt>
                <c:pt idx="392">
                  <c:v>0.28367219698547341</c:v>
                </c:pt>
                <c:pt idx="393">
                  <c:v>0.13551075585739933</c:v>
                </c:pt>
                <c:pt idx="394">
                  <c:v>0.26908555678166274</c:v>
                </c:pt>
                <c:pt idx="395">
                  <c:v>3.1960186421406087</c:v>
                </c:pt>
                <c:pt idx="396">
                  <c:v>0.86454234844813627</c:v>
                </c:pt>
                <c:pt idx="397">
                  <c:v>1.1674072934440438</c:v>
                </c:pt>
                <c:pt idx="398">
                  <c:v>0.67757569724719635</c:v>
                </c:pt>
                <c:pt idx="399">
                  <c:v>-1.1575738878443267</c:v>
                </c:pt>
                <c:pt idx="400">
                  <c:v>1.0450679373947085</c:v>
                </c:pt>
                <c:pt idx="401">
                  <c:v>1.7048874774753666</c:v>
                </c:pt>
                <c:pt idx="402">
                  <c:v>5.9544653317823109</c:v>
                </c:pt>
                <c:pt idx="403">
                  <c:v>1.2802422973865346</c:v>
                </c:pt>
                <c:pt idx="404">
                  <c:v>2.4570967653312099</c:v>
                </c:pt>
                <c:pt idx="405">
                  <c:v>3.7693023061699824</c:v>
                </c:pt>
                <c:pt idx="406">
                  <c:v>2.8690251460604084</c:v>
                </c:pt>
                <c:pt idx="407">
                  <c:v>4.0717705554627317</c:v>
                </c:pt>
                <c:pt idx="408">
                  <c:v>0.74395928719381332</c:v>
                </c:pt>
                <c:pt idx="409">
                  <c:v>3.5979462652955063</c:v>
                </c:pt>
                <c:pt idx="410">
                  <c:v>1.1648048192837128</c:v>
                </c:pt>
                <c:pt idx="411">
                  <c:v>0.37958958473555326</c:v>
                </c:pt>
                <c:pt idx="412">
                  <c:v>1.5665701337337763</c:v>
                </c:pt>
                <c:pt idx="413">
                  <c:v>5.1245655160948926</c:v>
                </c:pt>
                <c:pt idx="414">
                  <c:v>1.4166509331142136</c:v>
                </c:pt>
                <c:pt idx="415">
                  <c:v>2.2448889300207728</c:v>
                </c:pt>
                <c:pt idx="416">
                  <c:v>1.7723104825233937</c:v>
                </c:pt>
                <c:pt idx="417">
                  <c:v>2.269387477500441</c:v>
                </c:pt>
                <c:pt idx="418">
                  <c:v>1.1884480724486772</c:v>
                </c:pt>
                <c:pt idx="419">
                  <c:v>0.98545808497928433</c:v>
                </c:pt>
                <c:pt idx="420">
                  <c:v>0.74041902582190611</c:v>
                </c:pt>
                <c:pt idx="421">
                  <c:v>0.64697665307896546</c:v>
                </c:pt>
                <c:pt idx="422">
                  <c:v>1.2418528157198616</c:v>
                </c:pt>
                <c:pt idx="423">
                  <c:v>1.5737011300850736</c:v>
                </c:pt>
                <c:pt idx="424">
                  <c:v>0.64555437443014463</c:v>
                </c:pt>
                <c:pt idx="425">
                  <c:v>0.57912293097995815</c:v>
                </c:pt>
                <c:pt idx="426">
                  <c:v>0.72871373736500844</c:v>
                </c:pt>
                <c:pt idx="427">
                  <c:v>1.1691440664241861</c:v>
                </c:pt>
                <c:pt idx="428">
                  <c:v>0.57792992530634746</c:v>
                </c:pt>
                <c:pt idx="429">
                  <c:v>6.0534044324442444</c:v>
                </c:pt>
                <c:pt idx="430">
                  <c:v>4.4206053217805641</c:v>
                </c:pt>
                <c:pt idx="431">
                  <c:v>0.1413029068367832</c:v>
                </c:pt>
                <c:pt idx="432">
                  <c:v>0.19181668245244612</c:v>
                </c:pt>
                <c:pt idx="433">
                  <c:v>1.105387477984594E-2</c:v>
                </c:pt>
                <c:pt idx="434">
                  <c:v>1.4686588238370306</c:v>
                </c:pt>
                <c:pt idx="435">
                  <c:v>1.8963221418854803</c:v>
                </c:pt>
                <c:pt idx="436">
                  <c:v>0.50770145260156141</c:v>
                </c:pt>
                <c:pt idx="437">
                  <c:v>1.4468940958594088</c:v>
                </c:pt>
                <c:pt idx="438">
                  <c:v>0.21993469613870745</c:v>
                </c:pt>
                <c:pt idx="439">
                  <c:v>15.140385549312343</c:v>
                </c:pt>
                <c:pt idx="440">
                  <c:v>0.13508270817844992</c:v>
                </c:pt>
                <c:pt idx="441">
                  <c:v>0.6054698242218356</c:v>
                </c:pt>
                <c:pt idx="442">
                  <c:v>1.0768082427496117</c:v>
                </c:pt>
                <c:pt idx="443">
                  <c:v>4.0642698693922865</c:v>
                </c:pt>
                <c:pt idx="444">
                  <c:v>0.65279816309953409</c:v>
                </c:pt>
                <c:pt idx="445">
                  <c:v>-0.65221913245818819</c:v>
                </c:pt>
                <c:pt idx="446">
                  <c:v>3.8307603105520505</c:v>
                </c:pt>
                <c:pt idx="447">
                  <c:v>1.3099775394854982</c:v>
                </c:pt>
                <c:pt idx="448">
                  <c:v>0.71120141858378128</c:v>
                </c:pt>
                <c:pt idx="449">
                  <c:v>2.4427802964053469</c:v>
                </c:pt>
                <c:pt idx="450">
                  <c:v>3.0644445265349511</c:v>
                </c:pt>
                <c:pt idx="451">
                  <c:v>3.9985057151221906</c:v>
                </c:pt>
                <c:pt idx="452">
                  <c:v>0.89755160545232082</c:v>
                </c:pt>
                <c:pt idx="453">
                  <c:v>1.4948155018681695</c:v>
                </c:pt>
                <c:pt idx="454">
                  <c:v>0.46080172032642258</c:v>
                </c:pt>
                <c:pt idx="455">
                  <c:v>0.87138697317192693</c:v>
                </c:pt>
                <c:pt idx="456">
                  <c:v>3.7016778479821371</c:v>
                </c:pt>
                <c:pt idx="457">
                  <c:v>1.824863408337057</c:v>
                </c:pt>
                <c:pt idx="458">
                  <c:v>-2.8357883809057634</c:v>
                </c:pt>
                <c:pt idx="459">
                  <c:v>5.7413460058384187</c:v>
                </c:pt>
                <c:pt idx="460">
                  <c:v>0.62555659089018989</c:v>
                </c:pt>
                <c:pt idx="461">
                  <c:v>1.7414751297292599</c:v>
                </c:pt>
                <c:pt idx="462">
                  <c:v>17.689156206266141</c:v>
                </c:pt>
                <c:pt idx="463">
                  <c:v>0.78557332821717984</c:v>
                </c:pt>
                <c:pt idx="464">
                  <c:v>6.6339685639315027</c:v>
                </c:pt>
                <c:pt idx="465">
                  <c:v>1.7860246478328772</c:v>
                </c:pt>
                <c:pt idx="466">
                  <c:v>1.3080781571058357</c:v>
                </c:pt>
                <c:pt idx="467">
                  <c:v>2.0008480627417455</c:v>
                </c:pt>
                <c:pt idx="468">
                  <c:v>8.2720665616349045</c:v>
                </c:pt>
                <c:pt idx="469">
                  <c:v>-9.3120600966496592E-3</c:v>
                </c:pt>
                <c:pt idx="470">
                  <c:v>-6.5113902003801405</c:v>
                </c:pt>
                <c:pt idx="471">
                  <c:v>0.16538020987210397</c:v>
                </c:pt>
                <c:pt idx="472">
                  <c:v>1.1265670018395781</c:v>
                </c:pt>
                <c:pt idx="473">
                  <c:v>1.0659939593250449</c:v>
                </c:pt>
                <c:pt idx="474">
                  <c:v>0.36777400207967442</c:v>
                </c:pt>
                <c:pt idx="475">
                  <c:v>0.9802258096467793</c:v>
                </c:pt>
                <c:pt idx="476">
                  <c:v>5.2229149357770615</c:v>
                </c:pt>
                <c:pt idx="477">
                  <c:v>4.0070201320606413</c:v>
                </c:pt>
                <c:pt idx="478">
                  <c:v>1.8984299130880746</c:v>
                </c:pt>
                <c:pt idx="479">
                  <c:v>2.4276402064796896</c:v>
                </c:pt>
                <c:pt idx="480">
                  <c:v>0.12577803486794092</c:v>
                </c:pt>
                <c:pt idx="481">
                  <c:v>-0.36117973662607289</c:v>
                </c:pt>
                <c:pt idx="482">
                  <c:v>1.2628311217310375</c:v>
                </c:pt>
                <c:pt idx="483">
                  <c:v>2.2613477943158027</c:v>
                </c:pt>
                <c:pt idx="484">
                  <c:v>0.70336990749813666</c:v>
                </c:pt>
                <c:pt idx="485">
                  <c:v>3.2504832605162912</c:v>
                </c:pt>
                <c:pt idx="486">
                  <c:v>2.2682987036025599</c:v>
                </c:pt>
                <c:pt idx="487">
                  <c:v>0.71485006815127905</c:v>
                </c:pt>
                <c:pt idx="488">
                  <c:v>0.38183479514345986</c:v>
                </c:pt>
                <c:pt idx="489">
                  <c:v>0.7860400837667455</c:v>
                </c:pt>
                <c:pt idx="490">
                  <c:v>0.31910196691932469</c:v>
                </c:pt>
                <c:pt idx="491">
                  <c:v>1.4639077196508798</c:v>
                </c:pt>
                <c:pt idx="492">
                  <c:v>2.038942470753796</c:v>
                </c:pt>
                <c:pt idx="493">
                  <c:v>-3.5613523475393634</c:v>
                </c:pt>
                <c:pt idx="494">
                  <c:v>0.12738582898478329</c:v>
                </c:pt>
                <c:pt idx="495">
                  <c:v>1.9983610097670099</c:v>
                </c:pt>
                <c:pt idx="496">
                  <c:v>4.3684880344263579</c:v>
                </c:pt>
                <c:pt idx="497">
                  <c:v>0.97352626217685945</c:v>
                </c:pt>
                <c:pt idx="498">
                  <c:v>0.95901941824981585</c:v>
                </c:pt>
                <c:pt idx="499">
                  <c:v>0.61766895168465807</c:v>
                </c:pt>
                <c:pt idx="500">
                  <c:v>3.1496114067825834E-2</c:v>
                </c:pt>
                <c:pt idx="501">
                  <c:v>-2.4622545400599662</c:v>
                </c:pt>
                <c:pt idx="502">
                  <c:v>0.25668105535132668</c:v>
                </c:pt>
                <c:pt idx="503">
                  <c:v>0.75606785648529151</c:v>
                </c:pt>
                <c:pt idx="504">
                  <c:v>2.0490432990463545</c:v>
                </c:pt>
                <c:pt idx="505">
                  <c:v>-0.90690146164263308</c:v>
                </c:pt>
                <c:pt idx="506">
                  <c:v>0.82444093596442547</c:v>
                </c:pt>
                <c:pt idx="507">
                  <c:v>-0.97585804663255926</c:v>
                </c:pt>
                <c:pt idx="508">
                  <c:v>0.11227578655667217</c:v>
                </c:pt>
                <c:pt idx="509">
                  <c:v>0.70683118542752255</c:v>
                </c:pt>
                <c:pt idx="510">
                  <c:v>1.1512039995034444</c:v>
                </c:pt>
                <c:pt idx="511">
                  <c:v>2.4871465987082581E-2</c:v>
                </c:pt>
                <c:pt idx="512">
                  <c:v>4.9829926893415317</c:v>
                </c:pt>
                <c:pt idx="513">
                  <c:v>5.8652286804347771</c:v>
                </c:pt>
                <c:pt idx="514">
                  <c:v>0.5806424304029727</c:v>
                </c:pt>
                <c:pt idx="515">
                  <c:v>2.6111990762906956</c:v>
                </c:pt>
                <c:pt idx="516">
                  <c:v>6.160996234711047</c:v>
                </c:pt>
                <c:pt idx="517">
                  <c:v>0.22740290725731888</c:v>
                </c:pt>
                <c:pt idx="518">
                  <c:v>2.4868601016624026</c:v>
                </c:pt>
                <c:pt idx="519">
                  <c:v>3.416204339101355</c:v>
                </c:pt>
                <c:pt idx="520">
                  <c:v>1.6658922107832381</c:v>
                </c:pt>
                <c:pt idx="521">
                  <c:v>2.3399100220166793</c:v>
                </c:pt>
                <c:pt idx="522">
                  <c:v>4.0105054623421497</c:v>
                </c:pt>
                <c:pt idx="523">
                  <c:v>1.3010926282115873</c:v>
                </c:pt>
                <c:pt idx="524">
                  <c:v>-0.65698503600238733</c:v>
                </c:pt>
                <c:pt idx="525">
                  <c:v>3.9582624726522102</c:v>
                </c:pt>
                <c:pt idx="526">
                  <c:v>2.3042511855781793</c:v>
                </c:pt>
                <c:pt idx="527">
                  <c:v>6.8021693205572983E-2</c:v>
                </c:pt>
                <c:pt idx="528">
                  <c:v>1.2307823201599521</c:v>
                </c:pt>
                <c:pt idx="529">
                  <c:v>1.683630921302979</c:v>
                </c:pt>
                <c:pt idx="530">
                  <c:v>1.9545234061779462</c:v>
                </c:pt>
                <c:pt idx="531">
                  <c:v>5.1269128949393101</c:v>
                </c:pt>
                <c:pt idx="532">
                  <c:v>3.3122124948131324</c:v>
                </c:pt>
                <c:pt idx="533">
                  <c:v>2.4401254731260735</c:v>
                </c:pt>
                <c:pt idx="534">
                  <c:v>-1.833059746093571E-2</c:v>
                </c:pt>
                <c:pt idx="535">
                  <c:v>1.7162387649750972</c:v>
                </c:pt>
                <c:pt idx="536">
                  <c:v>0.49549486097118867</c:v>
                </c:pt>
                <c:pt idx="537">
                  <c:v>0.18054313348129844</c:v>
                </c:pt>
                <c:pt idx="538">
                  <c:v>1.4940009329913677</c:v>
                </c:pt>
                <c:pt idx="539">
                  <c:v>4.8351649449729601</c:v>
                </c:pt>
                <c:pt idx="540">
                  <c:v>3.051406967579712</c:v>
                </c:pt>
                <c:pt idx="541">
                  <c:v>1.8906316648401897</c:v>
                </c:pt>
                <c:pt idx="542">
                  <c:v>-1.9935588759203844</c:v>
                </c:pt>
                <c:pt idx="543">
                  <c:v>0.94035167106907658</c:v>
                </c:pt>
                <c:pt idx="544">
                  <c:v>1.0330679356114318</c:v>
                </c:pt>
                <c:pt idx="545">
                  <c:v>2.463309636514186</c:v>
                </c:pt>
                <c:pt idx="546">
                  <c:v>-9.276661921102427</c:v>
                </c:pt>
                <c:pt idx="547">
                  <c:v>2.371537198054114</c:v>
                </c:pt>
                <c:pt idx="548">
                  <c:v>0.63906780395343166</c:v>
                </c:pt>
                <c:pt idx="549">
                  <c:v>5.2734928622779087</c:v>
                </c:pt>
                <c:pt idx="550">
                  <c:v>3.3402251595643868</c:v>
                </c:pt>
                <c:pt idx="551">
                  <c:v>0.24609473424133432</c:v>
                </c:pt>
                <c:pt idx="552">
                  <c:v>1.779474890104989</c:v>
                </c:pt>
                <c:pt idx="553">
                  <c:v>-1.3505322752256048</c:v>
                </c:pt>
                <c:pt idx="554">
                  <c:v>0.92640457371877438</c:v>
                </c:pt>
                <c:pt idx="555">
                  <c:v>0.4905380625785582</c:v>
                </c:pt>
                <c:pt idx="556">
                  <c:v>0.87515322693277386</c:v>
                </c:pt>
                <c:pt idx="557">
                  <c:v>1.1823057533256647</c:v>
                </c:pt>
                <c:pt idx="558">
                  <c:v>0.25704464808952543</c:v>
                </c:pt>
                <c:pt idx="559">
                  <c:v>2.4669949843369929</c:v>
                </c:pt>
                <c:pt idx="560">
                  <c:v>0.48911076801813475</c:v>
                </c:pt>
                <c:pt idx="561">
                  <c:v>0.66240413525212494</c:v>
                </c:pt>
                <c:pt idx="562">
                  <c:v>0.57838394013323713</c:v>
                </c:pt>
                <c:pt idx="563">
                  <c:v>7.1809625467564267E-2</c:v>
                </c:pt>
                <c:pt idx="564">
                  <c:v>-7.3142216806450344</c:v>
                </c:pt>
                <c:pt idx="565">
                  <c:v>1.1551881171962322</c:v>
                </c:pt>
                <c:pt idx="566">
                  <c:v>0.84986819433904637</c:v>
                </c:pt>
                <c:pt idx="567">
                  <c:v>0.28804501849394831</c:v>
                </c:pt>
                <c:pt idx="568">
                  <c:v>0.18787010986708497</c:v>
                </c:pt>
                <c:pt idx="569">
                  <c:v>3.0347793959513187</c:v>
                </c:pt>
                <c:pt idx="570">
                  <c:v>-6.6290276360896527</c:v>
                </c:pt>
                <c:pt idx="571">
                  <c:v>0.61643540952784481</c:v>
                </c:pt>
                <c:pt idx="572">
                  <c:v>1.6318288881516592</c:v>
                </c:pt>
                <c:pt idx="573">
                  <c:v>-1.1947131831522677</c:v>
                </c:pt>
                <c:pt idx="574">
                  <c:v>1.2287561018069666</c:v>
                </c:pt>
                <c:pt idx="575">
                  <c:v>0.18968891174922553</c:v>
                </c:pt>
                <c:pt idx="576">
                  <c:v>1.0773984864334891</c:v>
                </c:pt>
                <c:pt idx="577">
                  <c:v>2.9606704471302754</c:v>
                </c:pt>
                <c:pt idx="578">
                  <c:v>0.67852471715192775</c:v>
                </c:pt>
                <c:pt idx="579">
                  <c:v>1.9086398875229584</c:v>
                </c:pt>
                <c:pt idx="580">
                  <c:v>8.0125464769703161</c:v>
                </c:pt>
                <c:pt idx="581">
                  <c:v>0.58989080605842625</c:v>
                </c:pt>
                <c:pt idx="582">
                  <c:v>0.68327221654653569</c:v>
                </c:pt>
                <c:pt idx="583">
                  <c:v>-2.1284486197397712</c:v>
                </c:pt>
                <c:pt idx="584">
                  <c:v>8.1246793277727214</c:v>
                </c:pt>
                <c:pt idx="585">
                  <c:v>0.20740980942160286</c:v>
                </c:pt>
                <c:pt idx="586">
                  <c:v>-0.90148824352856116</c:v>
                </c:pt>
                <c:pt idx="587">
                  <c:v>0.82777999542088754</c:v>
                </c:pt>
                <c:pt idx="588">
                  <c:v>1.8994901786223011</c:v>
                </c:pt>
                <c:pt idx="589">
                  <c:v>3.0452152953102956</c:v>
                </c:pt>
                <c:pt idx="590">
                  <c:v>0.8111668402162332</c:v>
                </c:pt>
                <c:pt idx="591">
                  <c:v>6.7901649102492634E-2</c:v>
                </c:pt>
                <c:pt idx="592">
                  <c:v>2.4804485038938449</c:v>
                </c:pt>
                <c:pt idx="593">
                  <c:v>1.8313067025490217</c:v>
                </c:pt>
                <c:pt idx="594">
                  <c:v>3.6776593175190824</c:v>
                </c:pt>
                <c:pt idx="595">
                  <c:v>0.78451454500736773</c:v>
                </c:pt>
                <c:pt idx="596">
                  <c:v>1.2568148504732035</c:v>
                </c:pt>
                <c:pt idx="597">
                  <c:v>0.68831430671701688</c:v>
                </c:pt>
                <c:pt idx="598">
                  <c:v>2.9297316846746631</c:v>
                </c:pt>
                <c:pt idx="599">
                  <c:v>6.6484042889440473E-2</c:v>
                </c:pt>
                <c:pt idx="600">
                  <c:v>2.309805051815685</c:v>
                </c:pt>
                <c:pt idx="601">
                  <c:v>0.75774872562919127</c:v>
                </c:pt>
                <c:pt idx="602">
                  <c:v>0.79179184299736083</c:v>
                </c:pt>
                <c:pt idx="603">
                  <c:v>2.6810026471010584</c:v>
                </c:pt>
                <c:pt idx="604">
                  <c:v>-1.574843615772499</c:v>
                </c:pt>
                <c:pt idx="605">
                  <c:v>0.37898992736195192</c:v>
                </c:pt>
                <c:pt idx="606">
                  <c:v>1.1429516016671981</c:v>
                </c:pt>
                <c:pt idx="607">
                  <c:v>0.40515535452699752</c:v>
                </c:pt>
                <c:pt idx="608">
                  <c:v>1.9853455729634502</c:v>
                </c:pt>
                <c:pt idx="609">
                  <c:v>0.84949379953043991</c:v>
                </c:pt>
                <c:pt idx="610">
                  <c:v>-18.007272773930929</c:v>
                </c:pt>
                <c:pt idx="611">
                  <c:v>0.28799735551437899</c:v>
                </c:pt>
                <c:pt idx="612">
                  <c:v>-1.1353404248015107</c:v>
                </c:pt>
                <c:pt idx="613">
                  <c:v>0.63698950774374652</c:v>
                </c:pt>
                <c:pt idx="614">
                  <c:v>0.39845929688632936</c:v>
                </c:pt>
                <c:pt idx="615">
                  <c:v>0.64489188983565437</c:v>
                </c:pt>
                <c:pt idx="616">
                  <c:v>0.85862134693618852</c:v>
                </c:pt>
                <c:pt idx="617">
                  <c:v>2.7562696010073431</c:v>
                </c:pt>
                <c:pt idx="618">
                  <c:v>6.6032301281133075</c:v>
                </c:pt>
                <c:pt idx="619">
                  <c:v>0.46630483552840818</c:v>
                </c:pt>
                <c:pt idx="620">
                  <c:v>0.85633929953990073</c:v>
                </c:pt>
                <c:pt idx="621">
                  <c:v>0.74328073227568736</c:v>
                </c:pt>
                <c:pt idx="622">
                  <c:v>0.37166233272023846</c:v>
                </c:pt>
                <c:pt idx="623">
                  <c:v>0.38615824664518578</c:v>
                </c:pt>
                <c:pt idx="624">
                  <c:v>2.7837562514134873</c:v>
                </c:pt>
                <c:pt idx="625">
                  <c:v>0.19562339174680593</c:v>
                </c:pt>
                <c:pt idx="626">
                  <c:v>1.076142978254089</c:v>
                </c:pt>
                <c:pt idx="627">
                  <c:v>0.42983533930561729</c:v>
                </c:pt>
                <c:pt idx="628">
                  <c:v>1.8247269460252391</c:v>
                </c:pt>
                <c:pt idx="629">
                  <c:v>0.53118626425613646</c:v>
                </c:pt>
                <c:pt idx="630">
                  <c:v>-2.6187843736913385</c:v>
                </c:pt>
                <c:pt idx="631">
                  <c:v>0.34478646298092264</c:v>
                </c:pt>
                <c:pt idx="632">
                  <c:v>0.89154875450222748</c:v>
                </c:pt>
                <c:pt idx="633">
                  <c:v>-0.85574688515688835</c:v>
                </c:pt>
                <c:pt idx="634">
                  <c:v>0.41482457402694728</c:v>
                </c:pt>
                <c:pt idx="635">
                  <c:v>2.0180048548614367</c:v>
                </c:pt>
                <c:pt idx="636">
                  <c:v>2.7984038040293724</c:v>
                </c:pt>
                <c:pt idx="637">
                  <c:v>0.25487100857415457</c:v>
                </c:pt>
                <c:pt idx="638">
                  <c:v>-1.6271973225433765</c:v>
                </c:pt>
                <c:pt idx="639">
                  <c:v>9.2458191338717091E-2</c:v>
                </c:pt>
                <c:pt idx="640">
                  <c:v>1.0939270029226573</c:v>
                </c:pt>
                <c:pt idx="641">
                  <c:v>2.21929028225009</c:v>
                </c:pt>
                <c:pt idx="642">
                  <c:v>-3.6837862484298842</c:v>
                </c:pt>
                <c:pt idx="643">
                  <c:v>1.5888449178990818</c:v>
                </c:pt>
                <c:pt idx="644">
                  <c:v>3.8048858661218565</c:v>
                </c:pt>
                <c:pt idx="645">
                  <c:v>1.388348378112962</c:v>
                </c:pt>
                <c:pt idx="646">
                  <c:v>2.0332937525931802</c:v>
                </c:pt>
                <c:pt idx="647">
                  <c:v>0.30239339936314591</c:v>
                </c:pt>
                <c:pt idx="648">
                  <c:v>-1.1889751362677825</c:v>
                </c:pt>
                <c:pt idx="649">
                  <c:v>1.1644577455687641</c:v>
                </c:pt>
                <c:pt idx="650">
                  <c:v>3.4538965120550831</c:v>
                </c:pt>
                <c:pt idx="651">
                  <c:v>4.7550902393595909</c:v>
                </c:pt>
                <c:pt idx="652">
                  <c:v>3.461790086918596</c:v>
                </c:pt>
                <c:pt idx="653">
                  <c:v>2.5328833383174554</c:v>
                </c:pt>
                <c:pt idx="654">
                  <c:v>0.79775178150694237</c:v>
                </c:pt>
                <c:pt idx="655">
                  <c:v>0.99327543391761419</c:v>
                </c:pt>
                <c:pt idx="656">
                  <c:v>0.92007109847138291</c:v>
                </c:pt>
                <c:pt idx="657">
                  <c:v>0.39230512050906186</c:v>
                </c:pt>
                <c:pt idx="658">
                  <c:v>135.45168417497263</c:v>
                </c:pt>
                <c:pt idx="659">
                  <c:v>-0.2065760580311036</c:v>
                </c:pt>
                <c:pt idx="660">
                  <c:v>1.0750746208902906</c:v>
                </c:pt>
                <c:pt idx="661">
                  <c:v>1.5975387964271386</c:v>
                </c:pt>
                <c:pt idx="662">
                  <c:v>2.039531805795423</c:v>
                </c:pt>
                <c:pt idx="663">
                  <c:v>1.3163798866786887</c:v>
                </c:pt>
                <c:pt idx="664">
                  <c:v>1.5335495611409442</c:v>
                </c:pt>
                <c:pt idx="665">
                  <c:v>0.65403500974376194</c:v>
                </c:pt>
                <c:pt idx="666">
                  <c:v>-3.2413145247650654E-2</c:v>
                </c:pt>
                <c:pt idx="667">
                  <c:v>2.3353037494358326</c:v>
                </c:pt>
                <c:pt idx="668">
                  <c:v>0.30350521945762021</c:v>
                </c:pt>
                <c:pt idx="669">
                  <c:v>4.2344625912604243</c:v>
                </c:pt>
                <c:pt idx="670">
                  <c:v>1.414572720667906</c:v>
                </c:pt>
                <c:pt idx="671">
                  <c:v>1.1729454618699262</c:v>
                </c:pt>
                <c:pt idx="672">
                  <c:v>-0.34818641530056599</c:v>
                </c:pt>
                <c:pt idx="673">
                  <c:v>3.4656876565539161</c:v>
                </c:pt>
                <c:pt idx="674">
                  <c:v>2.7543085465168637</c:v>
                </c:pt>
                <c:pt idx="675">
                  <c:v>1.0923510660389562</c:v>
                </c:pt>
                <c:pt idx="676">
                  <c:v>4.1432852510472999</c:v>
                </c:pt>
                <c:pt idx="677">
                  <c:v>1.7231882216461245</c:v>
                </c:pt>
                <c:pt idx="678">
                  <c:v>7.206116429617139E-2</c:v>
                </c:pt>
                <c:pt idx="679">
                  <c:v>1.4085658840799411</c:v>
                </c:pt>
                <c:pt idx="680">
                  <c:v>1.2547288632445619</c:v>
                </c:pt>
                <c:pt idx="681">
                  <c:v>1.2620238325088062</c:v>
                </c:pt>
                <c:pt idx="682">
                  <c:v>0.4143823162072271</c:v>
                </c:pt>
                <c:pt idx="683">
                  <c:v>1.5489261359647561</c:v>
                </c:pt>
                <c:pt idx="684">
                  <c:v>1.0837121302387838</c:v>
                </c:pt>
                <c:pt idx="685">
                  <c:v>0.93559607207695172</c:v>
                </c:pt>
                <c:pt idx="686">
                  <c:v>2.0571268901903546</c:v>
                </c:pt>
                <c:pt idx="687">
                  <c:v>1.4202387804288059</c:v>
                </c:pt>
                <c:pt idx="688">
                  <c:v>2.3857123801223596</c:v>
                </c:pt>
                <c:pt idx="689">
                  <c:v>0.31877489814729287</c:v>
                </c:pt>
                <c:pt idx="690">
                  <c:v>3.4277998342048819</c:v>
                </c:pt>
                <c:pt idx="691">
                  <c:v>14.971299281091833</c:v>
                </c:pt>
                <c:pt idx="692">
                  <c:v>0.1709775619141076</c:v>
                </c:pt>
                <c:pt idx="693">
                  <c:v>1.3946814460409653E-2</c:v>
                </c:pt>
                <c:pt idx="694">
                  <c:v>3.5737472769348742</c:v>
                </c:pt>
                <c:pt idx="695">
                  <c:v>3.5577203164972087</c:v>
                </c:pt>
                <c:pt idx="696">
                  <c:v>0.11485858037291585</c:v>
                </c:pt>
                <c:pt idx="697">
                  <c:v>6.6657435167767449</c:v>
                </c:pt>
                <c:pt idx="698">
                  <c:v>-69.034556204591411</c:v>
                </c:pt>
                <c:pt idx="699">
                  <c:v>0.99178955147949022</c:v>
                </c:pt>
                <c:pt idx="700">
                  <c:v>1.9263569934757765</c:v>
                </c:pt>
                <c:pt idx="701">
                  <c:v>1.4525102222885407</c:v>
                </c:pt>
                <c:pt idx="702">
                  <c:v>2.4045882373210823</c:v>
                </c:pt>
                <c:pt idx="703">
                  <c:v>2.1141568946899802</c:v>
                </c:pt>
                <c:pt idx="704">
                  <c:v>0.51602217823614527</c:v>
                </c:pt>
                <c:pt idx="705">
                  <c:v>-9.6158773116824534</c:v>
                </c:pt>
                <c:pt idx="706">
                  <c:v>8.040016257486185E-2</c:v>
                </c:pt>
                <c:pt idx="707">
                  <c:v>1.1140157105822008</c:v>
                </c:pt>
                <c:pt idx="708">
                  <c:v>0.37423064342988005</c:v>
                </c:pt>
                <c:pt idx="709">
                  <c:v>3.3470182565157471</c:v>
                </c:pt>
                <c:pt idx="710">
                  <c:v>0.31809004663191376</c:v>
                </c:pt>
                <c:pt idx="711">
                  <c:v>1.6920633400319245</c:v>
                </c:pt>
                <c:pt idx="712">
                  <c:v>5.400145949890538</c:v>
                </c:pt>
                <c:pt idx="713">
                  <c:v>1.2078855462842688</c:v>
                </c:pt>
                <c:pt idx="714">
                  <c:v>1.7954581431674748</c:v>
                </c:pt>
                <c:pt idx="715">
                  <c:v>2.1288613275929578</c:v>
                </c:pt>
                <c:pt idx="716">
                  <c:v>3.6868414841953885</c:v>
                </c:pt>
                <c:pt idx="717">
                  <c:v>0.98099828772116926</c:v>
                </c:pt>
                <c:pt idx="718">
                  <c:v>1.7561476343869162</c:v>
                </c:pt>
                <c:pt idx="719">
                  <c:v>2.7011814894336603</c:v>
                </c:pt>
                <c:pt idx="720">
                  <c:v>1.45551261638595</c:v>
                </c:pt>
                <c:pt idx="721">
                  <c:v>1.6844547376708142E-2</c:v>
                </c:pt>
                <c:pt idx="722">
                  <c:v>2.5754928568399005E-2</c:v>
                </c:pt>
                <c:pt idx="723">
                  <c:v>0.33393583958596118</c:v>
                </c:pt>
                <c:pt idx="724">
                  <c:v>1.9231531262815398</c:v>
                </c:pt>
                <c:pt idx="725">
                  <c:v>0.43674624294506903</c:v>
                </c:pt>
                <c:pt idx="726">
                  <c:v>1.0078165715528304</c:v>
                </c:pt>
                <c:pt idx="727">
                  <c:v>0.38759742359325133</c:v>
                </c:pt>
                <c:pt idx="728">
                  <c:v>0.16437579708091257</c:v>
                </c:pt>
                <c:pt idx="729">
                  <c:v>0.55751190146739016</c:v>
                </c:pt>
                <c:pt idx="730">
                  <c:v>1.3201220703377834</c:v>
                </c:pt>
                <c:pt idx="731">
                  <c:v>0.46698879597376775</c:v>
                </c:pt>
                <c:pt idx="732">
                  <c:v>3.6177119498937933</c:v>
                </c:pt>
                <c:pt idx="733">
                  <c:v>4.0156542277442657</c:v>
                </c:pt>
                <c:pt idx="734">
                  <c:v>-6.3544202531913827</c:v>
                </c:pt>
                <c:pt idx="735">
                  <c:v>2.5124530808882994</c:v>
                </c:pt>
                <c:pt idx="736">
                  <c:v>0.3363817811211971</c:v>
                </c:pt>
                <c:pt idx="737">
                  <c:v>1.6677792272259664</c:v>
                </c:pt>
                <c:pt idx="738">
                  <c:v>0.85978718411809041</c:v>
                </c:pt>
                <c:pt idx="739">
                  <c:v>0.3229841884074432</c:v>
                </c:pt>
                <c:pt idx="740">
                  <c:v>-0.17718874573171817</c:v>
                </c:pt>
                <c:pt idx="741">
                  <c:v>0.77661627481186857</c:v>
                </c:pt>
                <c:pt idx="742">
                  <c:v>1.2631030418547269</c:v>
                </c:pt>
                <c:pt idx="743">
                  <c:v>0.38781075232791407</c:v>
                </c:pt>
                <c:pt idx="744">
                  <c:v>0.87161055471958959</c:v>
                </c:pt>
                <c:pt idx="745">
                  <c:v>3.7653761155327174</c:v>
                </c:pt>
                <c:pt idx="746">
                  <c:v>1.3592104350931609</c:v>
                </c:pt>
                <c:pt idx="747">
                  <c:v>2.6482296273649824</c:v>
                </c:pt>
                <c:pt idx="748">
                  <c:v>3.2301333085789565</c:v>
                </c:pt>
                <c:pt idx="749">
                  <c:v>3.8930376135946863</c:v>
                </c:pt>
                <c:pt idx="750">
                  <c:v>0.73316380426695549</c:v>
                </c:pt>
                <c:pt idx="751">
                  <c:v>4.7864278539938772</c:v>
                </c:pt>
                <c:pt idx="752">
                  <c:v>2.238081983184196</c:v>
                </c:pt>
                <c:pt idx="753">
                  <c:v>2.0129778079928631</c:v>
                </c:pt>
                <c:pt idx="754">
                  <c:v>4.0759446749624324</c:v>
                </c:pt>
                <c:pt idx="755">
                  <c:v>19.078173614764722</c:v>
                </c:pt>
                <c:pt idx="756">
                  <c:v>5.0500164770662002</c:v>
                </c:pt>
                <c:pt idx="757">
                  <c:v>-3.0586542804957086</c:v>
                </c:pt>
                <c:pt idx="758">
                  <c:v>0.53243683143443077</c:v>
                </c:pt>
                <c:pt idx="759">
                  <c:v>3.0554241898904979</c:v>
                </c:pt>
                <c:pt idx="760">
                  <c:v>0.73348681358897228</c:v>
                </c:pt>
                <c:pt idx="761">
                  <c:v>6.1557395890173341</c:v>
                </c:pt>
                <c:pt idx="762">
                  <c:v>10.97816828409816</c:v>
                </c:pt>
                <c:pt idx="763">
                  <c:v>1.0924233395988212</c:v>
                </c:pt>
                <c:pt idx="764">
                  <c:v>-0.17947314514078982</c:v>
                </c:pt>
                <c:pt idx="765">
                  <c:v>1.1745393838578351</c:v>
                </c:pt>
                <c:pt idx="766">
                  <c:v>2.1039016850521044</c:v>
                </c:pt>
                <c:pt idx="767">
                  <c:v>0.80740346252248119</c:v>
                </c:pt>
                <c:pt idx="768">
                  <c:v>2.3655711877055752</c:v>
                </c:pt>
                <c:pt idx="769">
                  <c:v>0.73324255558652729</c:v>
                </c:pt>
                <c:pt idx="770">
                  <c:v>0.35611890053393869</c:v>
                </c:pt>
                <c:pt idx="771">
                  <c:v>0.33171845315836485</c:v>
                </c:pt>
                <c:pt idx="772">
                  <c:v>3.8203039029081904</c:v>
                </c:pt>
                <c:pt idx="773">
                  <c:v>1.5598414089703729</c:v>
                </c:pt>
                <c:pt idx="774">
                  <c:v>4.0399278770762503</c:v>
                </c:pt>
                <c:pt idx="775">
                  <c:v>2.8622660325253149</c:v>
                </c:pt>
                <c:pt idx="776">
                  <c:v>4.7666479416987446</c:v>
                </c:pt>
                <c:pt idx="777">
                  <c:v>3.5821494790788755</c:v>
                </c:pt>
                <c:pt idx="778">
                  <c:v>1.3978565978246862</c:v>
                </c:pt>
                <c:pt idx="779">
                  <c:v>1.2707677051911674</c:v>
                </c:pt>
                <c:pt idx="780">
                  <c:v>0.16528085179251992</c:v>
                </c:pt>
                <c:pt idx="781">
                  <c:v>-6.4872115103830685</c:v>
                </c:pt>
                <c:pt idx="782">
                  <c:v>0.84972966464185018</c:v>
                </c:pt>
                <c:pt idx="783">
                  <c:v>0.25572024944615651</c:v>
                </c:pt>
                <c:pt idx="784">
                  <c:v>4.4669305184099999E-2</c:v>
                </c:pt>
                <c:pt idx="785">
                  <c:v>14.840332390662933</c:v>
                </c:pt>
                <c:pt idx="786">
                  <c:v>3.9656831119098719</c:v>
                </c:pt>
                <c:pt idx="787">
                  <c:v>0.43448276660521562</c:v>
                </c:pt>
                <c:pt idx="788">
                  <c:v>2.3468593686719297</c:v>
                </c:pt>
                <c:pt idx="789">
                  <c:v>3.5270670408286615</c:v>
                </c:pt>
                <c:pt idx="790">
                  <c:v>0.80744817597827934</c:v>
                </c:pt>
                <c:pt idx="791">
                  <c:v>0.624248011625545</c:v>
                </c:pt>
                <c:pt idx="792">
                  <c:v>0.59272501308616055</c:v>
                </c:pt>
                <c:pt idx="793">
                  <c:v>26.233368971975363</c:v>
                </c:pt>
                <c:pt idx="794">
                  <c:v>2.8025298649938994</c:v>
                </c:pt>
                <c:pt idx="795">
                  <c:v>-25.038127214573286</c:v>
                </c:pt>
                <c:pt idx="796">
                  <c:v>2.1957662059728071</c:v>
                </c:pt>
                <c:pt idx="797">
                  <c:v>-0.67408051689860837</c:v>
                </c:pt>
                <c:pt idx="798">
                  <c:v>0.33931774232182604</c:v>
                </c:pt>
                <c:pt idx="799">
                  <c:v>5.2347648958652178</c:v>
                </c:pt>
                <c:pt idx="800">
                  <c:v>0.75948068300912375</c:v>
                </c:pt>
                <c:pt idx="801">
                  <c:v>-5.4103377004791549</c:v>
                </c:pt>
                <c:pt idx="802">
                  <c:v>0.72697811667307455</c:v>
                </c:pt>
                <c:pt idx="803">
                  <c:v>1.4007401246744822</c:v>
                </c:pt>
                <c:pt idx="804">
                  <c:v>7.3118045143331116</c:v>
                </c:pt>
                <c:pt idx="805">
                  <c:v>0.9853624693298727</c:v>
                </c:pt>
                <c:pt idx="806">
                  <c:v>-2.6719788160218458</c:v>
                </c:pt>
                <c:pt idx="807">
                  <c:v>0.28436404840498974</c:v>
                </c:pt>
                <c:pt idx="808">
                  <c:v>2.310687598927724</c:v>
                </c:pt>
                <c:pt idx="809">
                  <c:v>2.4367705944761968</c:v>
                </c:pt>
                <c:pt idx="810">
                  <c:v>0.61728746694120074</c:v>
                </c:pt>
                <c:pt idx="811">
                  <c:v>3.1688880199274303</c:v>
                </c:pt>
                <c:pt idx="812">
                  <c:v>5.5866936105391503</c:v>
                </c:pt>
                <c:pt idx="813">
                  <c:v>4.2025959108461395</c:v>
                </c:pt>
                <c:pt idx="814">
                  <c:v>11.491198789217941</c:v>
                </c:pt>
                <c:pt idx="815">
                  <c:v>-6.5354462757587353</c:v>
                </c:pt>
                <c:pt idx="816">
                  <c:v>-1.8946622633100596</c:v>
                </c:pt>
                <c:pt idx="817">
                  <c:v>-0.12513053927118145</c:v>
                </c:pt>
                <c:pt idx="818">
                  <c:v>2.8831572702521036</c:v>
                </c:pt>
                <c:pt idx="819">
                  <c:v>8.4551786956655377</c:v>
                </c:pt>
                <c:pt idx="820">
                  <c:v>0.72029829266697187</c:v>
                </c:pt>
                <c:pt idx="821">
                  <c:v>1.06037084110099</c:v>
                </c:pt>
                <c:pt idx="822">
                  <c:v>3.4817857099697362</c:v>
                </c:pt>
                <c:pt idx="823">
                  <c:v>0.13194606982230386</c:v>
                </c:pt>
                <c:pt idx="824">
                  <c:v>8.6564306816004208</c:v>
                </c:pt>
                <c:pt idx="825">
                  <c:v>0.25400948689092528</c:v>
                </c:pt>
                <c:pt idx="826">
                  <c:v>0.63912148090678922</c:v>
                </c:pt>
                <c:pt idx="827">
                  <c:v>2.8461238586950914</c:v>
                </c:pt>
                <c:pt idx="828">
                  <c:v>0.56255740902441509</c:v>
                </c:pt>
                <c:pt idx="829">
                  <c:v>0.17262678732781819</c:v>
                </c:pt>
                <c:pt idx="830">
                  <c:v>3.9633386450324193</c:v>
                </c:pt>
                <c:pt idx="831">
                  <c:v>1.1931833425881737</c:v>
                </c:pt>
                <c:pt idx="832">
                  <c:v>7.9353231419459282</c:v>
                </c:pt>
                <c:pt idx="833">
                  <c:v>6.7445767292381857</c:v>
                </c:pt>
                <c:pt idx="834">
                  <c:v>8.5463459598717897</c:v>
                </c:pt>
                <c:pt idx="835">
                  <c:v>13.652041564926035</c:v>
                </c:pt>
                <c:pt idx="836">
                  <c:v>2.2432537498120517</c:v>
                </c:pt>
                <c:pt idx="837">
                  <c:v>0.40656997598648009</c:v>
                </c:pt>
                <c:pt idx="838">
                  <c:v>0.31105604317286201</c:v>
                </c:pt>
                <c:pt idx="839">
                  <c:v>4.0728653382898505</c:v>
                </c:pt>
                <c:pt idx="840">
                  <c:v>1.1677978940939464</c:v>
                </c:pt>
                <c:pt idx="841">
                  <c:v>6.6527139563820503</c:v>
                </c:pt>
                <c:pt idx="842">
                  <c:v>0.39998257358728129</c:v>
                </c:pt>
                <c:pt idx="843">
                  <c:v>9.1493024027035338E-2</c:v>
                </c:pt>
                <c:pt idx="844">
                  <c:v>2.7072029037362735</c:v>
                </c:pt>
                <c:pt idx="845">
                  <c:v>7.0998748674950392</c:v>
                </c:pt>
                <c:pt idx="846">
                  <c:v>10.551935577458384</c:v>
                </c:pt>
                <c:pt idx="847">
                  <c:v>4.3799352180016733</c:v>
                </c:pt>
                <c:pt idx="848">
                  <c:v>0.90827207344597805</c:v>
                </c:pt>
                <c:pt idx="849">
                  <c:v>1.89342356164907</c:v>
                </c:pt>
                <c:pt idx="850">
                  <c:v>1.4955991672638305</c:v>
                </c:pt>
                <c:pt idx="851">
                  <c:v>2.8136242246080596</c:v>
                </c:pt>
                <c:pt idx="852">
                  <c:v>1.3368572880492635</c:v>
                </c:pt>
                <c:pt idx="853">
                  <c:v>1.2409298360280261</c:v>
                </c:pt>
                <c:pt idx="854">
                  <c:v>1.2149599640154913</c:v>
                </c:pt>
                <c:pt idx="855">
                  <c:v>8.2159351447124944</c:v>
                </c:pt>
                <c:pt idx="856">
                  <c:v>13.836254473693014</c:v>
                </c:pt>
                <c:pt idx="857">
                  <c:v>0.31302772394264772</c:v>
                </c:pt>
                <c:pt idx="858">
                  <c:v>4.1404525127322449</c:v>
                </c:pt>
                <c:pt idx="859">
                  <c:v>0.27191341902386851</c:v>
                </c:pt>
                <c:pt idx="860">
                  <c:v>1.2767647843817176</c:v>
                </c:pt>
                <c:pt idx="861">
                  <c:v>0.7693572392165422</c:v>
                </c:pt>
                <c:pt idx="862">
                  <c:v>2.3635327856551416</c:v>
                </c:pt>
                <c:pt idx="863">
                  <c:v>0.40015661478314996</c:v>
                </c:pt>
                <c:pt idx="864">
                  <c:v>10.829189795012056</c:v>
                </c:pt>
                <c:pt idx="865">
                  <c:v>-0.73056003859562468</c:v>
                </c:pt>
                <c:pt idx="866">
                  <c:v>1.584732043963534</c:v>
                </c:pt>
                <c:pt idx="867">
                  <c:v>0.12351815251988781</c:v>
                </c:pt>
                <c:pt idx="868">
                  <c:v>1.4740275512682606</c:v>
                </c:pt>
                <c:pt idx="869">
                  <c:v>0.25956377189343799</c:v>
                </c:pt>
                <c:pt idx="870">
                  <c:v>7.9862281795868837</c:v>
                </c:pt>
                <c:pt idx="871">
                  <c:v>0.24975263821914229</c:v>
                </c:pt>
                <c:pt idx="872">
                  <c:v>1.1856552415146329</c:v>
                </c:pt>
                <c:pt idx="873">
                  <c:v>7.939582729842491</c:v>
                </c:pt>
                <c:pt idx="874">
                  <c:v>1.5104522574373684</c:v>
                </c:pt>
                <c:pt idx="875">
                  <c:v>6.3344130786194066</c:v>
                </c:pt>
                <c:pt idx="876">
                  <c:v>1.9868710119238484</c:v>
                </c:pt>
                <c:pt idx="877">
                  <c:v>2.6292518930641222</c:v>
                </c:pt>
                <c:pt idx="878">
                  <c:v>-4.2175473327383308</c:v>
                </c:pt>
                <c:pt idx="879">
                  <c:v>1.9400755987332103</c:v>
                </c:pt>
                <c:pt idx="880">
                  <c:v>2.1818377407855869</c:v>
                </c:pt>
                <c:pt idx="881">
                  <c:v>1.0295371505655082</c:v>
                </c:pt>
                <c:pt idx="882">
                  <c:v>0.11546035202226962</c:v>
                </c:pt>
                <c:pt idx="883">
                  <c:v>0.9761629897397206</c:v>
                </c:pt>
                <c:pt idx="884">
                  <c:v>14.508082255547139</c:v>
                </c:pt>
                <c:pt idx="885">
                  <c:v>2.2382824218101072</c:v>
                </c:pt>
                <c:pt idx="886">
                  <c:v>1.5838685277843121</c:v>
                </c:pt>
                <c:pt idx="887">
                  <c:v>0.14640851537337543</c:v>
                </c:pt>
                <c:pt idx="888">
                  <c:v>35.492996154470923</c:v>
                </c:pt>
                <c:pt idx="889">
                  <c:v>1.0123349126740726</c:v>
                </c:pt>
                <c:pt idx="890">
                  <c:v>0.81087161441345257</c:v>
                </c:pt>
                <c:pt idx="891">
                  <c:v>0.24460119633690852</c:v>
                </c:pt>
                <c:pt idx="892">
                  <c:v>1.2546539309036084</c:v>
                </c:pt>
                <c:pt idx="893">
                  <c:v>7.1555407067253354</c:v>
                </c:pt>
                <c:pt idx="894">
                  <c:v>0.99720060837172386</c:v>
                </c:pt>
                <c:pt idx="895">
                  <c:v>-0.36181943487250173</c:v>
                </c:pt>
                <c:pt idx="896">
                  <c:v>3.4426005080543347</c:v>
                </c:pt>
                <c:pt idx="897">
                  <c:v>0.5678914774489312</c:v>
                </c:pt>
                <c:pt idx="898">
                  <c:v>0.50951333374159713</c:v>
                </c:pt>
                <c:pt idx="899">
                  <c:v>9.5351372202918281</c:v>
                </c:pt>
                <c:pt idx="900">
                  <c:v>1.4480730070141037</c:v>
                </c:pt>
                <c:pt idx="901">
                  <c:v>7.7751619825413041</c:v>
                </c:pt>
                <c:pt idx="902">
                  <c:v>-10.734823233553769</c:v>
                </c:pt>
                <c:pt idx="903">
                  <c:v>6.9676983136797199</c:v>
                </c:pt>
                <c:pt idx="904">
                  <c:v>5.9985984183778118</c:v>
                </c:pt>
                <c:pt idx="905">
                  <c:v>4.9781450332001</c:v>
                </c:pt>
                <c:pt idx="906">
                  <c:v>2.7709536852815035</c:v>
                </c:pt>
                <c:pt idx="907">
                  <c:v>-3.1046369164787748</c:v>
                </c:pt>
                <c:pt idx="908">
                  <c:v>3.6125520261168305</c:v>
                </c:pt>
                <c:pt idx="909">
                  <c:v>1.6149755523037939</c:v>
                </c:pt>
                <c:pt idx="910">
                  <c:v>2.9830292725575553</c:v>
                </c:pt>
                <c:pt idx="911">
                  <c:v>1.4462865377550731</c:v>
                </c:pt>
                <c:pt idx="912">
                  <c:v>0.23205129896957444</c:v>
                </c:pt>
                <c:pt idx="913">
                  <c:v>6.1257882520573759</c:v>
                </c:pt>
                <c:pt idx="914">
                  <c:v>6.3401223623315781</c:v>
                </c:pt>
                <c:pt idx="915">
                  <c:v>0.55462920915835268</c:v>
                </c:pt>
                <c:pt idx="916">
                  <c:v>1.3990307951780503</c:v>
                </c:pt>
                <c:pt idx="917">
                  <c:v>-3.7392072698787415</c:v>
                </c:pt>
                <c:pt idx="918">
                  <c:v>3.7020424994290244</c:v>
                </c:pt>
                <c:pt idx="919">
                  <c:v>-8.1032677307914387</c:v>
                </c:pt>
                <c:pt idx="920">
                  <c:v>1.6509921153044165</c:v>
                </c:pt>
                <c:pt idx="921">
                  <c:v>1.1088621631166622</c:v>
                </c:pt>
                <c:pt idx="922">
                  <c:v>0.63166364412270826</c:v>
                </c:pt>
                <c:pt idx="923">
                  <c:v>14.604892594842344</c:v>
                </c:pt>
                <c:pt idx="924">
                  <c:v>1.0912420627269808</c:v>
                </c:pt>
                <c:pt idx="925">
                  <c:v>1.6778965669610451</c:v>
                </c:pt>
                <c:pt idx="926">
                  <c:v>0.52225348594740761</c:v>
                </c:pt>
                <c:pt idx="927">
                  <c:v>0.12542943600809589</c:v>
                </c:pt>
                <c:pt idx="928">
                  <c:v>9.0127465987611052E-2</c:v>
                </c:pt>
                <c:pt idx="929">
                  <c:v>0.2181176447260145</c:v>
                </c:pt>
                <c:pt idx="930">
                  <c:v>1.4227802690582958</c:v>
                </c:pt>
                <c:pt idx="931">
                  <c:v>-2.0378602202960958</c:v>
                </c:pt>
                <c:pt idx="932">
                  <c:v>0.73728041602458738</c:v>
                </c:pt>
                <c:pt idx="933">
                  <c:v>8.4539999733266402</c:v>
                </c:pt>
                <c:pt idx="934">
                  <c:v>7.8662125363476845</c:v>
                </c:pt>
                <c:pt idx="935">
                  <c:v>7.6599501106793904</c:v>
                </c:pt>
                <c:pt idx="936">
                  <c:v>1.484589889292057</c:v>
                </c:pt>
                <c:pt idx="937">
                  <c:v>8.0792956017893385</c:v>
                </c:pt>
                <c:pt idx="938">
                  <c:v>-7.9947430775060306</c:v>
                </c:pt>
                <c:pt idx="939">
                  <c:v>0.76466972775588427</c:v>
                </c:pt>
                <c:pt idx="940">
                  <c:v>1.4710945520181462</c:v>
                </c:pt>
                <c:pt idx="941">
                  <c:v>44.681086011954775</c:v>
                </c:pt>
                <c:pt idx="942">
                  <c:v>0.2535305364397803</c:v>
                </c:pt>
                <c:pt idx="943">
                  <c:v>0.15767147773657392</c:v>
                </c:pt>
                <c:pt idx="944">
                  <c:v>-53.943638631348499</c:v>
                </c:pt>
                <c:pt idx="945">
                  <c:v>-0.48424529583253778</c:v>
                </c:pt>
                <c:pt idx="946">
                  <c:v>7.9090015823699371</c:v>
                </c:pt>
                <c:pt idx="947">
                  <c:v>5.6142730143814026</c:v>
                </c:pt>
                <c:pt idx="948">
                  <c:v>1.3105184981628577</c:v>
                </c:pt>
                <c:pt idx="949">
                  <c:v>7.5537659393935765</c:v>
                </c:pt>
                <c:pt idx="950">
                  <c:v>1.6680157970907841</c:v>
                </c:pt>
                <c:pt idx="951">
                  <c:v>-1.0695936478281176</c:v>
                </c:pt>
                <c:pt idx="952">
                  <c:v>7.9347414283008133</c:v>
                </c:pt>
                <c:pt idx="953">
                  <c:v>9.1449780198049915</c:v>
                </c:pt>
                <c:pt idx="954">
                  <c:v>1.307752520410056</c:v>
                </c:pt>
                <c:pt idx="955">
                  <c:v>3.1509548817102231</c:v>
                </c:pt>
                <c:pt idx="956">
                  <c:v>3.3572530287783375</c:v>
                </c:pt>
                <c:pt idx="957">
                  <c:v>9.0768125260012843E-3</c:v>
                </c:pt>
                <c:pt idx="958">
                  <c:v>1.640841260344714</c:v>
                </c:pt>
                <c:pt idx="959">
                  <c:v>2.6521935281009474</c:v>
                </c:pt>
                <c:pt idx="960">
                  <c:v>6.1562072102704537</c:v>
                </c:pt>
                <c:pt idx="961">
                  <c:v>8.5278668353289219E-2</c:v>
                </c:pt>
                <c:pt idx="962">
                  <c:v>0.52523162531028766</c:v>
                </c:pt>
                <c:pt idx="963">
                  <c:v>1.7401817959344874</c:v>
                </c:pt>
                <c:pt idx="964">
                  <c:v>0.69636383215477937</c:v>
                </c:pt>
                <c:pt idx="965">
                  <c:v>3.4997384002527934</c:v>
                </c:pt>
                <c:pt idx="966">
                  <c:v>2.1416930170360362</c:v>
                </c:pt>
                <c:pt idx="967">
                  <c:v>-3.9374556294525069</c:v>
                </c:pt>
                <c:pt idx="968">
                  <c:v>-14.825310119264884</c:v>
                </c:pt>
                <c:pt idx="969">
                  <c:v>0.65568370071681747</c:v>
                </c:pt>
                <c:pt idx="970">
                  <c:v>-3.8182418954144377E-2</c:v>
                </c:pt>
              </c:numCache>
            </c:numRef>
          </c:yVal>
          <c:smooth val="0"/>
        </c:ser>
        <c:dLbls>
          <c:showLegendKey val="0"/>
          <c:showVal val="0"/>
          <c:showCatName val="0"/>
          <c:showSerName val="0"/>
          <c:showPercent val="0"/>
          <c:showBubbleSize val="0"/>
        </c:dLbls>
        <c:axId val="275785600"/>
        <c:axId val="275804544"/>
      </c:scatterChart>
      <c:valAx>
        <c:axId val="275785600"/>
        <c:scaling>
          <c:logBase val="10"/>
          <c:orientation val="minMax"/>
        </c:scaling>
        <c:delete val="0"/>
        <c:axPos val="b"/>
        <c:title>
          <c:tx>
            <c:rich>
              <a:bodyPr/>
              <a:lstStyle/>
              <a:p>
                <a:pPr>
                  <a:defRPr b="0"/>
                </a:pPr>
                <a:r>
                  <a:rPr lang="ru-RU" b="0" dirty="0" smtClean="0"/>
                  <a:t>Средние активы банковского сектора, млрд.</a:t>
                </a:r>
                <a:r>
                  <a:rPr lang="ru-RU" b="0" baseline="0" dirty="0" smtClean="0"/>
                  <a:t> руб.</a:t>
                </a:r>
                <a:endParaRPr lang="en-US" b="0" dirty="0"/>
              </a:p>
            </c:rich>
          </c:tx>
          <c:layout>
            <c:manualLayout>
              <c:xMode val="edge"/>
              <c:yMode val="edge"/>
              <c:x val="0.55058607073895494"/>
              <c:y val="0.93907271833495731"/>
            </c:manualLayout>
          </c:layout>
          <c:overlay val="0"/>
        </c:title>
        <c:numFmt formatCode="#,##0.00" sourceLinked="0"/>
        <c:majorTickMark val="out"/>
        <c:minorTickMark val="none"/>
        <c:tickLblPos val="low"/>
        <c:crossAx val="275804544"/>
        <c:crosses val="autoZero"/>
        <c:crossBetween val="midCat"/>
      </c:valAx>
      <c:valAx>
        <c:axId val="275804544"/>
        <c:scaling>
          <c:orientation val="minMax"/>
          <c:max val="5"/>
          <c:min val="-5"/>
        </c:scaling>
        <c:delete val="0"/>
        <c:axPos val="l"/>
        <c:majorGridlines/>
        <c:title>
          <c:tx>
            <c:rich>
              <a:bodyPr rot="-5400000" vert="horz"/>
              <a:lstStyle/>
              <a:p>
                <a:pPr>
                  <a:defRPr b="0"/>
                </a:pPr>
                <a:r>
                  <a:rPr lang="ru-RU" b="0" dirty="0" smtClean="0"/>
                  <a:t>Рентабельность активов</a:t>
                </a:r>
                <a:r>
                  <a:rPr lang="ru-RU" b="0" baseline="0" dirty="0" smtClean="0"/>
                  <a:t> </a:t>
                </a:r>
                <a:r>
                  <a:rPr lang="en-US" b="0" baseline="0" dirty="0" smtClean="0"/>
                  <a:t>(ROAA)</a:t>
                </a:r>
                <a:r>
                  <a:rPr lang="ru-RU" b="0" dirty="0" smtClean="0"/>
                  <a:t>, %</a:t>
                </a:r>
                <a:endParaRPr lang="en-US" b="0" dirty="0"/>
              </a:p>
            </c:rich>
          </c:tx>
          <c:layout>
            <c:manualLayout>
              <c:xMode val="edge"/>
              <c:yMode val="edge"/>
              <c:x val="3.6837906274931496E-3"/>
              <c:y val="0.12517775788059937"/>
            </c:manualLayout>
          </c:layout>
          <c:overlay val="0"/>
        </c:title>
        <c:numFmt formatCode="#,##0" sourceLinked="0"/>
        <c:majorTickMark val="out"/>
        <c:minorTickMark val="none"/>
        <c:tickLblPos val="low"/>
        <c:crossAx val="275785600"/>
        <c:crosses val="autoZero"/>
        <c:crossBetween val="midCat"/>
      </c:valAx>
    </c:plotArea>
    <c:plotVisOnly val="1"/>
    <c:dispBlanksAs val="gap"/>
    <c:showDLblsOverMax val="0"/>
  </c:chart>
  <c:txPr>
    <a:bodyPr/>
    <a:lstStyle/>
    <a:p>
      <a:pPr>
        <a:defRPr sz="1000">
          <a:latin typeface="+mn-lt"/>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Темп прироста активов и капитала</a:t>
            </a:r>
            <a:endParaRPr lang="en-US"/>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lineChart>
        <c:grouping val="standard"/>
        <c:varyColors val="0"/>
        <c:ser>
          <c:idx val="0"/>
          <c:order val="0"/>
          <c:tx>
            <c:strRef>
              <c:f>Sheet1!$B$1</c:f>
              <c:strCache>
                <c:ptCount val="1"/>
                <c:pt idx="0">
                  <c:v>Прирост активов, % к сппг</c:v>
                </c:pt>
              </c:strCache>
            </c:strRef>
          </c:tx>
          <c:spPr>
            <a:ln w="47625">
              <a:solidFill>
                <a:srgbClr val="FF0000"/>
              </a:solidFill>
            </a:ln>
          </c:spPr>
          <c:marker>
            <c:symbol val="none"/>
          </c:marker>
          <c:cat>
            <c:numRef>
              <c:f>Sheet1!$A$2:$A$88</c:f>
              <c:numCache>
                <c:formatCode>mm\-yyyy</c:formatCode>
                <c:ptCount val="31"/>
                <c:pt idx="0">
                  <c:v>39447</c:v>
                </c:pt>
                <c:pt idx="1">
                  <c:v>39538</c:v>
                </c:pt>
                <c:pt idx="2">
                  <c:v>39629</c:v>
                </c:pt>
                <c:pt idx="3">
                  <c:v>39721</c:v>
                </c:pt>
                <c:pt idx="4">
                  <c:v>39813</c:v>
                </c:pt>
                <c:pt idx="5">
                  <c:v>39903</c:v>
                </c:pt>
                <c:pt idx="6">
                  <c:v>39994</c:v>
                </c:pt>
                <c:pt idx="7">
                  <c:v>40086</c:v>
                </c:pt>
                <c:pt idx="8">
                  <c:v>40178</c:v>
                </c:pt>
                <c:pt idx="9">
                  <c:v>40268</c:v>
                </c:pt>
                <c:pt idx="10">
                  <c:v>40359</c:v>
                </c:pt>
                <c:pt idx="11">
                  <c:v>40451</c:v>
                </c:pt>
                <c:pt idx="12">
                  <c:v>40543</c:v>
                </c:pt>
                <c:pt idx="13">
                  <c:v>40633</c:v>
                </c:pt>
                <c:pt idx="14">
                  <c:v>40724</c:v>
                </c:pt>
                <c:pt idx="15">
                  <c:v>40816</c:v>
                </c:pt>
                <c:pt idx="16">
                  <c:v>40908</c:v>
                </c:pt>
                <c:pt idx="17">
                  <c:v>40999</c:v>
                </c:pt>
                <c:pt idx="18">
                  <c:v>41090</c:v>
                </c:pt>
                <c:pt idx="19">
                  <c:v>41182</c:v>
                </c:pt>
                <c:pt idx="20">
                  <c:v>41274</c:v>
                </c:pt>
                <c:pt idx="21">
                  <c:v>41364</c:v>
                </c:pt>
                <c:pt idx="22">
                  <c:v>41455</c:v>
                </c:pt>
                <c:pt idx="23">
                  <c:v>41547</c:v>
                </c:pt>
                <c:pt idx="24">
                  <c:v>41639</c:v>
                </c:pt>
                <c:pt idx="25">
                  <c:v>41729</c:v>
                </c:pt>
                <c:pt idx="26">
                  <c:v>41820</c:v>
                </c:pt>
                <c:pt idx="27">
                  <c:v>41912</c:v>
                </c:pt>
                <c:pt idx="28">
                  <c:v>42004</c:v>
                </c:pt>
                <c:pt idx="29">
                  <c:v>42035</c:v>
                </c:pt>
                <c:pt idx="30">
                  <c:v>42063</c:v>
                </c:pt>
              </c:numCache>
            </c:numRef>
          </c:cat>
          <c:val>
            <c:numRef>
              <c:f>Sheet1!$B$2:$B$88</c:f>
              <c:numCache>
                <c:formatCode>#,##0.0</c:formatCode>
                <c:ptCount val="31"/>
                <c:pt idx="0">
                  <c:v>44.12647258925054</c:v>
                </c:pt>
                <c:pt idx="1">
                  <c:v>37.5</c:v>
                </c:pt>
                <c:pt idx="2">
                  <c:v>34.800000000000011</c:v>
                </c:pt>
                <c:pt idx="3">
                  <c:v>35.600000000000023</c:v>
                </c:pt>
                <c:pt idx="4">
                  <c:v>39.240692155566933</c:v>
                </c:pt>
                <c:pt idx="5">
                  <c:v>33.783240915063402</c:v>
                </c:pt>
                <c:pt idx="6">
                  <c:v>20.458583021791782</c:v>
                </c:pt>
                <c:pt idx="7">
                  <c:v>14.689397860975603</c:v>
                </c:pt>
                <c:pt idx="8">
                  <c:v>5.0234820712393997</c:v>
                </c:pt>
                <c:pt idx="9">
                  <c:v>2.6540979513958405</c:v>
                </c:pt>
                <c:pt idx="10">
                  <c:v>9.50611101409757</c:v>
                </c:pt>
                <c:pt idx="11">
                  <c:v>12.560851447188909</c:v>
                </c:pt>
                <c:pt idx="12">
                  <c:v>14.864420000334803</c:v>
                </c:pt>
                <c:pt idx="13">
                  <c:v>16.135419052370082</c:v>
                </c:pt>
                <c:pt idx="14">
                  <c:v>15.846304635708421</c:v>
                </c:pt>
                <c:pt idx="15">
                  <c:v>21.187752988751669</c:v>
                </c:pt>
                <c:pt idx="16">
                  <c:v>23.141483032625288</c:v>
                </c:pt>
                <c:pt idx="17">
                  <c:v>22.12070788065212</c:v>
                </c:pt>
                <c:pt idx="18">
                  <c:v>25.624135820107668</c:v>
                </c:pt>
                <c:pt idx="19">
                  <c:v>19.296632634490777</c:v>
                </c:pt>
                <c:pt idx="20">
                  <c:v>18.934894023097655</c:v>
                </c:pt>
                <c:pt idx="21">
                  <c:v>20.000451121802243</c:v>
                </c:pt>
                <c:pt idx="22">
                  <c:v>19.154215853765749</c:v>
                </c:pt>
                <c:pt idx="23">
                  <c:v>18.505746796842402</c:v>
                </c:pt>
                <c:pt idx="24">
                  <c:v>15.983599436757771</c:v>
                </c:pt>
                <c:pt idx="25">
                  <c:v>19.13777069633889</c:v>
                </c:pt>
                <c:pt idx="26">
                  <c:v>16.382386782872871</c:v>
                </c:pt>
                <c:pt idx="27">
                  <c:v>17.893291087641686</c:v>
                </c:pt>
                <c:pt idx="28">
                  <c:v>35.229610154078784</c:v>
                </c:pt>
                <c:pt idx="29">
                  <c:v>38.15803975665392</c:v>
                </c:pt>
                <c:pt idx="30">
                  <c:v>29.153020787903529</c:v>
                </c:pt>
              </c:numCache>
            </c:numRef>
          </c:val>
          <c:smooth val="1"/>
        </c:ser>
        <c:ser>
          <c:idx val="1"/>
          <c:order val="1"/>
          <c:tx>
            <c:strRef>
              <c:f>Sheet1!$C$1</c:f>
              <c:strCache>
                <c:ptCount val="1"/>
                <c:pt idx="0">
                  <c:v>Прирост капитала, % к сппг</c:v>
                </c:pt>
              </c:strCache>
            </c:strRef>
          </c:tx>
          <c:spPr>
            <a:ln w="47625">
              <a:solidFill>
                <a:schemeClr val="accent1"/>
              </a:solidFill>
              <a:prstDash val="solid"/>
            </a:ln>
          </c:spPr>
          <c:marker>
            <c:symbol val="none"/>
          </c:marker>
          <c:cat>
            <c:numRef>
              <c:f>Sheet1!$A$2:$A$88</c:f>
              <c:numCache>
                <c:formatCode>mm\-yyyy</c:formatCode>
                <c:ptCount val="31"/>
                <c:pt idx="0">
                  <c:v>39447</c:v>
                </c:pt>
                <c:pt idx="1">
                  <c:v>39538</c:v>
                </c:pt>
                <c:pt idx="2">
                  <c:v>39629</c:v>
                </c:pt>
                <c:pt idx="3">
                  <c:v>39721</c:v>
                </c:pt>
                <c:pt idx="4">
                  <c:v>39813</c:v>
                </c:pt>
                <c:pt idx="5">
                  <c:v>39903</c:v>
                </c:pt>
                <c:pt idx="6">
                  <c:v>39994</c:v>
                </c:pt>
                <c:pt idx="7">
                  <c:v>40086</c:v>
                </c:pt>
                <c:pt idx="8">
                  <c:v>40178</c:v>
                </c:pt>
                <c:pt idx="9">
                  <c:v>40268</c:v>
                </c:pt>
                <c:pt idx="10">
                  <c:v>40359</c:v>
                </c:pt>
                <c:pt idx="11">
                  <c:v>40451</c:v>
                </c:pt>
                <c:pt idx="12">
                  <c:v>40543</c:v>
                </c:pt>
                <c:pt idx="13">
                  <c:v>40633</c:v>
                </c:pt>
                <c:pt idx="14">
                  <c:v>40724</c:v>
                </c:pt>
                <c:pt idx="15">
                  <c:v>40816</c:v>
                </c:pt>
                <c:pt idx="16">
                  <c:v>40908</c:v>
                </c:pt>
                <c:pt idx="17">
                  <c:v>40999</c:v>
                </c:pt>
                <c:pt idx="18">
                  <c:v>41090</c:v>
                </c:pt>
                <c:pt idx="19">
                  <c:v>41182</c:v>
                </c:pt>
                <c:pt idx="20">
                  <c:v>41274</c:v>
                </c:pt>
                <c:pt idx="21">
                  <c:v>41364</c:v>
                </c:pt>
                <c:pt idx="22">
                  <c:v>41455</c:v>
                </c:pt>
                <c:pt idx="23">
                  <c:v>41547</c:v>
                </c:pt>
                <c:pt idx="24">
                  <c:v>41639</c:v>
                </c:pt>
                <c:pt idx="25">
                  <c:v>41729</c:v>
                </c:pt>
                <c:pt idx="26">
                  <c:v>41820</c:v>
                </c:pt>
                <c:pt idx="27">
                  <c:v>41912</c:v>
                </c:pt>
                <c:pt idx="28">
                  <c:v>42004</c:v>
                </c:pt>
                <c:pt idx="29">
                  <c:v>42035</c:v>
                </c:pt>
                <c:pt idx="30">
                  <c:v>42063</c:v>
                </c:pt>
              </c:numCache>
            </c:numRef>
          </c:cat>
          <c:val>
            <c:numRef>
              <c:f>Sheet1!$C$2:$C$88</c:f>
              <c:numCache>
                <c:formatCode>#,##0</c:formatCode>
                <c:ptCount val="31"/>
                <c:pt idx="0">
                  <c:v>57.824776983517438</c:v>
                </c:pt>
                <c:pt idx="1">
                  <c:v>41.599999999999994</c:v>
                </c:pt>
                <c:pt idx="2">
                  <c:v>27.900000000000006</c:v>
                </c:pt>
                <c:pt idx="3">
                  <c:v>25.900000000000006</c:v>
                </c:pt>
                <c:pt idx="4">
                  <c:v>42.699999999999989</c:v>
                </c:pt>
                <c:pt idx="5">
                  <c:v>36.400000000000006</c:v>
                </c:pt>
                <c:pt idx="6">
                  <c:v>38.800000000000011</c:v>
                </c:pt>
                <c:pt idx="7">
                  <c:v>41.800000000000011</c:v>
                </c:pt>
                <c:pt idx="8">
                  <c:v>21.240586707249889</c:v>
                </c:pt>
                <c:pt idx="9">
                  <c:v>17.942209573622534</c:v>
                </c:pt>
                <c:pt idx="10">
                  <c:v>7.9866727830222999</c:v>
                </c:pt>
                <c:pt idx="11">
                  <c:v>2.5658248253627107</c:v>
                </c:pt>
                <c:pt idx="12">
                  <c:v>2.4174349651560334</c:v>
                </c:pt>
                <c:pt idx="13">
                  <c:v>0.63476880937369629</c:v>
                </c:pt>
                <c:pt idx="14">
                  <c:v>6.6648780378742316</c:v>
                </c:pt>
                <c:pt idx="15">
                  <c:v>6.7103252564942011</c:v>
                </c:pt>
                <c:pt idx="16">
                  <c:v>10.772774338059719</c:v>
                </c:pt>
                <c:pt idx="17">
                  <c:v>16.170911368889463</c:v>
                </c:pt>
                <c:pt idx="18">
                  <c:v>14.620189486040076</c:v>
                </c:pt>
                <c:pt idx="19">
                  <c:v>15.489730791260968</c:v>
                </c:pt>
                <c:pt idx="20">
                  <c:v>16.611663264722139</c:v>
                </c:pt>
                <c:pt idx="21">
                  <c:v>17.142378995518712</c:v>
                </c:pt>
                <c:pt idx="22">
                  <c:v>20.10313991551304</c:v>
                </c:pt>
                <c:pt idx="23">
                  <c:v>20.415899107269382</c:v>
                </c:pt>
                <c:pt idx="24">
                  <c:v>15.563807685386649</c:v>
                </c:pt>
                <c:pt idx="25">
                  <c:v>15.92907711355916</c:v>
                </c:pt>
                <c:pt idx="26">
                  <c:v>12.22059808758145</c:v>
                </c:pt>
                <c:pt idx="27">
                  <c:v>12.245888617575247</c:v>
                </c:pt>
                <c:pt idx="28">
                  <c:v>12.2319267301785</c:v>
                </c:pt>
                <c:pt idx="29">
                  <c:v>10.900000000000006</c:v>
                </c:pt>
              </c:numCache>
            </c:numRef>
          </c:val>
          <c:smooth val="1"/>
        </c:ser>
        <c:dLbls>
          <c:showLegendKey val="0"/>
          <c:showVal val="0"/>
          <c:showCatName val="0"/>
          <c:showSerName val="0"/>
          <c:showPercent val="0"/>
          <c:showBubbleSize val="0"/>
        </c:dLbls>
        <c:marker val="1"/>
        <c:smooth val="0"/>
        <c:axId val="278966656"/>
        <c:axId val="278968192"/>
      </c:lineChart>
      <c:lineChart>
        <c:grouping val="standard"/>
        <c:varyColors val="0"/>
        <c:ser>
          <c:idx val="2"/>
          <c:order val="2"/>
          <c:tx>
            <c:strRef>
              <c:f>Sheet1!$D$1</c:f>
              <c:strCache>
                <c:ptCount val="1"/>
                <c:pt idx="0">
                  <c:v>Доля валютных активов, %</c:v>
                </c:pt>
              </c:strCache>
            </c:strRef>
          </c:tx>
          <c:spPr>
            <a:ln w="47625">
              <a:solidFill>
                <a:srgbClr val="FFC000"/>
              </a:solidFill>
            </a:ln>
          </c:spPr>
          <c:marker>
            <c:symbol val="none"/>
          </c:marker>
          <c:cat>
            <c:numRef>
              <c:f>Sheet1!$A$2:$A$88</c:f>
              <c:numCache>
                <c:formatCode>mm\-yyyy</c:formatCode>
                <c:ptCount val="31"/>
                <c:pt idx="0">
                  <c:v>39447</c:v>
                </c:pt>
                <c:pt idx="1">
                  <c:v>39538</c:v>
                </c:pt>
                <c:pt idx="2">
                  <c:v>39629</c:v>
                </c:pt>
                <c:pt idx="3">
                  <c:v>39721</c:v>
                </c:pt>
                <c:pt idx="4">
                  <c:v>39813</c:v>
                </c:pt>
                <c:pt idx="5">
                  <c:v>39903</c:v>
                </c:pt>
                <c:pt idx="6">
                  <c:v>39994</c:v>
                </c:pt>
                <c:pt idx="7">
                  <c:v>40086</c:v>
                </c:pt>
                <c:pt idx="8">
                  <c:v>40178</c:v>
                </c:pt>
                <c:pt idx="9">
                  <c:v>40268</c:v>
                </c:pt>
                <c:pt idx="10">
                  <c:v>40359</c:v>
                </c:pt>
                <c:pt idx="11">
                  <c:v>40451</c:v>
                </c:pt>
                <c:pt idx="12">
                  <c:v>40543</c:v>
                </c:pt>
                <c:pt idx="13">
                  <c:v>40633</c:v>
                </c:pt>
                <c:pt idx="14">
                  <c:v>40724</c:v>
                </c:pt>
                <c:pt idx="15">
                  <c:v>40816</c:v>
                </c:pt>
                <c:pt idx="16">
                  <c:v>40908</c:v>
                </c:pt>
                <c:pt idx="17">
                  <c:v>40999</c:v>
                </c:pt>
                <c:pt idx="18">
                  <c:v>41090</c:v>
                </c:pt>
                <c:pt idx="19">
                  <c:v>41182</c:v>
                </c:pt>
                <c:pt idx="20">
                  <c:v>41274</c:v>
                </c:pt>
                <c:pt idx="21">
                  <c:v>41364</c:v>
                </c:pt>
                <c:pt idx="22">
                  <c:v>41455</c:v>
                </c:pt>
                <c:pt idx="23">
                  <c:v>41547</c:v>
                </c:pt>
                <c:pt idx="24">
                  <c:v>41639</c:v>
                </c:pt>
                <c:pt idx="25">
                  <c:v>41729</c:v>
                </c:pt>
                <c:pt idx="26">
                  <c:v>41820</c:v>
                </c:pt>
                <c:pt idx="27">
                  <c:v>41912</c:v>
                </c:pt>
                <c:pt idx="28">
                  <c:v>42004</c:v>
                </c:pt>
                <c:pt idx="29">
                  <c:v>42035</c:v>
                </c:pt>
                <c:pt idx="30">
                  <c:v>42063</c:v>
                </c:pt>
              </c:numCache>
            </c:numRef>
          </c:cat>
          <c:val>
            <c:numRef>
              <c:f>Sheet1!$D$2:$D$88</c:f>
              <c:numCache>
                <c:formatCode>General</c:formatCode>
                <c:ptCount val="31"/>
                <c:pt idx="8" formatCode="#,##0">
                  <c:v>27.620924373488887</c:v>
                </c:pt>
                <c:pt idx="9" formatCode="#,##0">
                  <c:v>26.110258154245418</c:v>
                </c:pt>
                <c:pt idx="10" formatCode="#,##0">
                  <c:v>25.300007792149326</c:v>
                </c:pt>
                <c:pt idx="11" formatCode="#,##0">
                  <c:v>25.198421422414597</c:v>
                </c:pt>
                <c:pt idx="12" formatCode="#,##0">
                  <c:v>24.1</c:v>
                </c:pt>
                <c:pt idx="13" formatCode="#,##0">
                  <c:v>23.299999999999997</c:v>
                </c:pt>
                <c:pt idx="14" formatCode="#,##0">
                  <c:v>23.1</c:v>
                </c:pt>
                <c:pt idx="15" formatCode="#,##0">
                  <c:v>24.5</c:v>
                </c:pt>
                <c:pt idx="16" formatCode="#,##0">
                  <c:v>23.300000000000004</c:v>
                </c:pt>
                <c:pt idx="17" formatCode="#,##0">
                  <c:v>22.7</c:v>
                </c:pt>
                <c:pt idx="18" formatCode="#,##0">
                  <c:v>23.799999999999997</c:v>
                </c:pt>
                <c:pt idx="19" formatCode="#,##0">
                  <c:v>22.9</c:v>
                </c:pt>
                <c:pt idx="20" formatCode="#,##0">
                  <c:v>21</c:v>
                </c:pt>
                <c:pt idx="21" formatCode="#,##0">
                  <c:v>23.100000000000005</c:v>
                </c:pt>
                <c:pt idx="22" formatCode="#,##0">
                  <c:v>24.2</c:v>
                </c:pt>
                <c:pt idx="23" formatCode="#,##0">
                  <c:v>22.9</c:v>
                </c:pt>
                <c:pt idx="24" formatCode="#,##0">
                  <c:v>22.1</c:v>
                </c:pt>
                <c:pt idx="25" formatCode="#,##0">
                  <c:v>25.1</c:v>
                </c:pt>
                <c:pt idx="26" formatCode="#,##0">
                  <c:v>23.4</c:v>
                </c:pt>
                <c:pt idx="27" formatCode="#,##0">
                  <c:v>24.199999999999996</c:v>
                </c:pt>
                <c:pt idx="28" formatCode="#,##0">
                  <c:v>30</c:v>
                </c:pt>
                <c:pt idx="29" formatCode="#,##0">
                  <c:v>34.700000000000003</c:v>
                </c:pt>
                <c:pt idx="30" formatCode="#,##0">
                  <c:v>32.9</c:v>
                </c:pt>
              </c:numCache>
            </c:numRef>
          </c:val>
          <c:smooth val="1"/>
        </c:ser>
        <c:dLbls>
          <c:showLegendKey val="0"/>
          <c:showVal val="0"/>
          <c:showCatName val="0"/>
          <c:showSerName val="0"/>
          <c:showPercent val="0"/>
          <c:showBubbleSize val="0"/>
        </c:dLbls>
        <c:marker val="1"/>
        <c:smooth val="0"/>
        <c:axId val="278972288"/>
        <c:axId val="278970368"/>
      </c:lineChart>
      <c:dateAx>
        <c:axId val="278966656"/>
        <c:scaling>
          <c:orientation val="minMax"/>
        </c:scaling>
        <c:delete val="0"/>
        <c:axPos val="b"/>
        <c:numFmt formatCode="yyyy" sourceLinked="0"/>
        <c:majorTickMark val="out"/>
        <c:minorTickMark val="none"/>
        <c:tickLblPos val="nextTo"/>
        <c:crossAx val="278968192"/>
        <c:crosses val="autoZero"/>
        <c:auto val="1"/>
        <c:lblOffset val="100"/>
        <c:baseTimeUnit val="months"/>
        <c:majorUnit val="1"/>
        <c:majorTimeUnit val="years"/>
      </c:dateAx>
      <c:valAx>
        <c:axId val="278968192"/>
        <c:scaling>
          <c:orientation val="minMax"/>
          <c:max val="80"/>
        </c:scaling>
        <c:delete val="0"/>
        <c:axPos val="l"/>
        <c:majorGridlines/>
        <c:title>
          <c:tx>
            <c:rich>
              <a:bodyPr rot="-5400000" vert="horz"/>
              <a:lstStyle/>
              <a:p>
                <a:pPr>
                  <a:defRPr b="0"/>
                </a:pPr>
                <a:r>
                  <a:rPr lang="ru-RU" b="0" dirty="0" smtClean="0"/>
                  <a:t>Темпы </a:t>
                </a:r>
                <a:r>
                  <a:rPr lang="ru-RU" b="0" dirty="0"/>
                  <a:t>прироста, %</a:t>
                </a:r>
                <a:endParaRPr lang="en-US" b="0" dirty="0"/>
              </a:p>
            </c:rich>
          </c:tx>
          <c:layout/>
          <c:overlay val="0"/>
        </c:title>
        <c:numFmt formatCode="0" sourceLinked="0"/>
        <c:majorTickMark val="out"/>
        <c:minorTickMark val="none"/>
        <c:tickLblPos val="nextTo"/>
        <c:spPr>
          <a:ln>
            <a:noFill/>
          </a:ln>
        </c:spPr>
        <c:crossAx val="278966656"/>
        <c:crosses val="autoZero"/>
        <c:crossBetween val="between"/>
        <c:majorUnit val="20"/>
      </c:valAx>
      <c:valAx>
        <c:axId val="278970368"/>
        <c:scaling>
          <c:orientation val="minMax"/>
          <c:max val="80"/>
        </c:scaling>
        <c:delete val="0"/>
        <c:axPos val="r"/>
        <c:title>
          <c:tx>
            <c:rich>
              <a:bodyPr rot="-5400000" vert="horz"/>
              <a:lstStyle/>
              <a:p>
                <a:pPr>
                  <a:defRPr b="0"/>
                </a:pPr>
                <a:r>
                  <a:rPr lang="ru-RU" b="0"/>
                  <a:t>Доля валютных активов, %</a:t>
                </a:r>
                <a:endParaRPr lang="en-US" b="0"/>
              </a:p>
            </c:rich>
          </c:tx>
          <c:layout/>
          <c:overlay val="0"/>
        </c:title>
        <c:numFmt formatCode="0" sourceLinked="0"/>
        <c:majorTickMark val="out"/>
        <c:minorTickMark val="none"/>
        <c:tickLblPos val="nextTo"/>
        <c:spPr>
          <a:ln>
            <a:noFill/>
          </a:ln>
        </c:spPr>
        <c:crossAx val="278972288"/>
        <c:crosses val="max"/>
        <c:crossBetween val="between"/>
        <c:majorUnit val="20"/>
      </c:valAx>
      <c:dateAx>
        <c:axId val="278972288"/>
        <c:scaling>
          <c:orientation val="minMax"/>
        </c:scaling>
        <c:delete val="1"/>
        <c:axPos val="b"/>
        <c:numFmt formatCode="mm\-yyyy" sourceLinked="1"/>
        <c:majorTickMark val="out"/>
        <c:minorTickMark val="none"/>
        <c:tickLblPos val="nextTo"/>
        <c:crossAx val="278970368"/>
        <c:crosses val="autoZero"/>
        <c:auto val="1"/>
        <c:lblOffset val="100"/>
        <c:baseTimeUnit val="months"/>
      </c:dateAx>
    </c:plotArea>
    <c:legend>
      <c:legendPos val="r"/>
      <c:layout>
        <c:manualLayout>
          <c:xMode val="edge"/>
          <c:yMode val="edge"/>
          <c:x val="0.35847862703767502"/>
          <c:y val="0.20127757711979191"/>
          <c:w val="0.50163423826846976"/>
          <c:h val="0.26957782107376105"/>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err="1" smtClean="0"/>
              <a:t>Леверидж</a:t>
            </a:r>
            <a:r>
              <a:rPr lang="ru-RU" dirty="0" smtClean="0"/>
              <a:t> и </a:t>
            </a:r>
            <a:r>
              <a:rPr lang="ru-RU" dirty="0"/>
              <a:t>адекватность капитала</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lineChart>
        <c:grouping val="standard"/>
        <c:varyColors val="0"/>
        <c:ser>
          <c:idx val="0"/>
          <c:order val="0"/>
          <c:tx>
            <c:strRef>
              <c:f>Sheet1!$B$1</c:f>
              <c:strCache>
                <c:ptCount val="1"/>
                <c:pt idx="0">
                  <c:v>Леверидж</c:v>
                </c:pt>
              </c:strCache>
            </c:strRef>
          </c:tx>
          <c:spPr>
            <a:ln w="47625">
              <a:solidFill>
                <a:srgbClr val="FF0000"/>
              </a:solidFill>
            </a:ln>
          </c:spPr>
          <c:marker>
            <c:symbol val="none"/>
          </c:marker>
          <c:cat>
            <c:numRef>
              <c:f>Sheet1!$A$2:$A$99</c:f>
              <c:numCache>
                <c:formatCode>mm\-yyyy</c:formatCode>
                <c:ptCount val="29"/>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40633</c:v>
                </c:pt>
                <c:pt idx="13">
                  <c:v>40724</c:v>
                </c:pt>
                <c:pt idx="14">
                  <c:v>40816</c:v>
                </c:pt>
                <c:pt idx="15">
                  <c:v>40908</c:v>
                </c:pt>
                <c:pt idx="16">
                  <c:v>40999</c:v>
                </c:pt>
                <c:pt idx="17">
                  <c:v>41090</c:v>
                </c:pt>
                <c:pt idx="18">
                  <c:v>41182</c:v>
                </c:pt>
                <c:pt idx="19">
                  <c:v>41274</c:v>
                </c:pt>
                <c:pt idx="20">
                  <c:v>41364</c:v>
                </c:pt>
                <c:pt idx="21">
                  <c:v>41455</c:v>
                </c:pt>
                <c:pt idx="22">
                  <c:v>41547</c:v>
                </c:pt>
                <c:pt idx="23">
                  <c:v>41639</c:v>
                </c:pt>
                <c:pt idx="24">
                  <c:v>41729</c:v>
                </c:pt>
                <c:pt idx="25">
                  <c:v>41820</c:v>
                </c:pt>
                <c:pt idx="26">
                  <c:v>41912</c:v>
                </c:pt>
                <c:pt idx="27">
                  <c:v>42004</c:v>
                </c:pt>
                <c:pt idx="28">
                  <c:v>42035</c:v>
                </c:pt>
              </c:numCache>
            </c:numRef>
          </c:cat>
          <c:val>
            <c:numRef>
              <c:f>Sheet1!$B$2:$B$99</c:f>
              <c:numCache>
                <c:formatCode>#,##0.0</c:formatCode>
                <c:ptCount val="29"/>
                <c:pt idx="0">
                  <c:v>8.2492467655225372</c:v>
                </c:pt>
                <c:pt idx="1">
                  <c:v>7.5332584690248918</c:v>
                </c:pt>
                <c:pt idx="2">
                  <c:v>7.8034526333005179</c:v>
                </c:pt>
                <c:pt idx="3">
                  <c:v>7.352819012096246</c:v>
                </c:pt>
                <c:pt idx="4">
                  <c:v>7.3140746493859439</c:v>
                </c:pt>
                <c:pt idx="5">
                  <c:v>6.7061586054709199</c:v>
                </c:pt>
                <c:pt idx="6">
                  <c:v>6.3097379840587502</c:v>
                </c:pt>
                <c:pt idx="7">
                  <c:v>6.3693081389862778</c:v>
                </c:pt>
                <c:pt idx="8">
                  <c:v>6.3659968572422327</c:v>
                </c:pt>
                <c:pt idx="9">
                  <c:v>6.8005183399289022</c:v>
                </c:pt>
                <c:pt idx="10">
                  <c:v>6.9246211504038424</c:v>
                </c:pt>
                <c:pt idx="11">
                  <c:v>7.14338223210701</c:v>
                </c:pt>
                <c:pt idx="12">
                  <c:v>7.3465435599334663</c:v>
                </c:pt>
                <c:pt idx="13">
                  <c:v>7.385888717825102</c:v>
                </c:pt>
                <c:pt idx="14">
                  <c:v>7.8640869615825224</c:v>
                </c:pt>
                <c:pt idx="15">
                  <c:v>7.9410007304324601</c:v>
                </c:pt>
                <c:pt idx="16">
                  <c:v>7.7228033200691719</c:v>
                </c:pt>
                <c:pt idx="17">
                  <c:v>8.0949603346561094</c:v>
                </c:pt>
                <c:pt idx="18">
                  <c:v>8.1233118029970228</c:v>
                </c:pt>
                <c:pt idx="19">
                  <c:v>8.0992076938932431</c:v>
                </c:pt>
                <c:pt idx="20">
                  <c:v>7.9112264090923521</c:v>
                </c:pt>
                <c:pt idx="21">
                  <c:v>8.0310027841220535</c:v>
                </c:pt>
                <c:pt idx="22">
                  <c:v>7.9944520517195725</c:v>
                </c:pt>
                <c:pt idx="23">
                  <c:v>8.1286285017623818</c:v>
                </c:pt>
                <c:pt idx="24">
                  <c:v>8.1301939195979891</c:v>
                </c:pt>
                <c:pt idx="25">
                  <c:v>8.3288388068166412</c:v>
                </c:pt>
                <c:pt idx="26">
                  <c:v>8.3966751426474637</c:v>
                </c:pt>
                <c:pt idx="27">
                  <c:v>9.7942831011301159</c:v>
                </c:pt>
                <c:pt idx="28">
                  <c:v>10.293605353458302</c:v>
                </c:pt>
              </c:numCache>
            </c:numRef>
          </c:val>
          <c:smooth val="1"/>
        </c:ser>
        <c:dLbls>
          <c:showLegendKey val="0"/>
          <c:showVal val="0"/>
          <c:showCatName val="0"/>
          <c:showSerName val="0"/>
          <c:showPercent val="0"/>
          <c:showBubbleSize val="0"/>
        </c:dLbls>
        <c:marker val="1"/>
        <c:smooth val="0"/>
        <c:axId val="276127744"/>
        <c:axId val="276129280"/>
      </c:lineChart>
      <c:lineChart>
        <c:grouping val="standard"/>
        <c:varyColors val="0"/>
        <c:ser>
          <c:idx val="1"/>
          <c:order val="1"/>
          <c:tx>
            <c:strRef>
              <c:f>Sheet1!$C$1</c:f>
              <c:strCache>
                <c:ptCount val="1"/>
                <c:pt idx="0">
                  <c:v>Адекватность капитала</c:v>
                </c:pt>
              </c:strCache>
            </c:strRef>
          </c:tx>
          <c:spPr>
            <a:ln w="47625">
              <a:solidFill>
                <a:schemeClr val="accent1"/>
              </a:solidFill>
              <a:prstDash val="solid"/>
            </a:ln>
          </c:spPr>
          <c:marker>
            <c:symbol val="none"/>
          </c:marker>
          <c:cat>
            <c:numRef>
              <c:f>Sheet1!$A$2:$A$99</c:f>
              <c:numCache>
                <c:formatCode>mm\-yyyy</c:formatCode>
                <c:ptCount val="29"/>
                <c:pt idx="0">
                  <c:v>39082</c:v>
                </c:pt>
                <c:pt idx="1">
                  <c:v>39447</c:v>
                </c:pt>
                <c:pt idx="2">
                  <c:v>39721</c:v>
                </c:pt>
                <c:pt idx="3">
                  <c:v>39813</c:v>
                </c:pt>
                <c:pt idx="4">
                  <c:v>39903</c:v>
                </c:pt>
                <c:pt idx="5">
                  <c:v>39994</c:v>
                </c:pt>
                <c:pt idx="6">
                  <c:v>40086</c:v>
                </c:pt>
                <c:pt idx="7">
                  <c:v>40178</c:v>
                </c:pt>
                <c:pt idx="8">
                  <c:v>40268</c:v>
                </c:pt>
                <c:pt idx="9">
                  <c:v>40359</c:v>
                </c:pt>
                <c:pt idx="10">
                  <c:v>40451</c:v>
                </c:pt>
                <c:pt idx="11">
                  <c:v>40543</c:v>
                </c:pt>
                <c:pt idx="12">
                  <c:v>40633</c:v>
                </c:pt>
                <c:pt idx="13">
                  <c:v>40724</c:v>
                </c:pt>
                <c:pt idx="14">
                  <c:v>40816</c:v>
                </c:pt>
                <c:pt idx="15">
                  <c:v>40908</c:v>
                </c:pt>
                <c:pt idx="16">
                  <c:v>40999</c:v>
                </c:pt>
                <c:pt idx="17">
                  <c:v>41090</c:v>
                </c:pt>
                <c:pt idx="18">
                  <c:v>41182</c:v>
                </c:pt>
                <c:pt idx="19">
                  <c:v>41274</c:v>
                </c:pt>
                <c:pt idx="20">
                  <c:v>41364</c:v>
                </c:pt>
                <c:pt idx="21">
                  <c:v>41455</c:v>
                </c:pt>
                <c:pt idx="22">
                  <c:v>41547</c:v>
                </c:pt>
                <c:pt idx="23">
                  <c:v>41639</c:v>
                </c:pt>
                <c:pt idx="24">
                  <c:v>41729</c:v>
                </c:pt>
                <c:pt idx="25">
                  <c:v>41820</c:v>
                </c:pt>
                <c:pt idx="26">
                  <c:v>41912</c:v>
                </c:pt>
                <c:pt idx="27">
                  <c:v>42004</c:v>
                </c:pt>
                <c:pt idx="28">
                  <c:v>42035</c:v>
                </c:pt>
              </c:numCache>
            </c:numRef>
          </c:cat>
          <c:val>
            <c:numRef>
              <c:f>Sheet1!$C$2:$C$99</c:f>
              <c:numCache>
                <c:formatCode>#,##0.0</c:formatCode>
                <c:ptCount val="29"/>
                <c:pt idx="0">
                  <c:v>14.9</c:v>
                </c:pt>
                <c:pt idx="1">
                  <c:v>15.5</c:v>
                </c:pt>
                <c:pt idx="2">
                  <c:v>14.5</c:v>
                </c:pt>
                <c:pt idx="3">
                  <c:v>16.8</c:v>
                </c:pt>
                <c:pt idx="4">
                  <c:v>16.899999999999999</c:v>
                </c:pt>
                <c:pt idx="5">
                  <c:v>18.5</c:v>
                </c:pt>
                <c:pt idx="6">
                  <c:v>20.3</c:v>
                </c:pt>
                <c:pt idx="7">
                  <c:v>20.9</c:v>
                </c:pt>
                <c:pt idx="8">
                  <c:v>20.5</c:v>
                </c:pt>
                <c:pt idx="9">
                  <c:v>18.899999999999999</c:v>
                </c:pt>
                <c:pt idx="10">
                  <c:v>18.399999999999999</c:v>
                </c:pt>
                <c:pt idx="11">
                  <c:v>18.100000000000001</c:v>
                </c:pt>
                <c:pt idx="12">
                  <c:v>17.2</c:v>
                </c:pt>
                <c:pt idx="13">
                  <c:v>16.7</c:v>
                </c:pt>
                <c:pt idx="14">
                  <c:v>15.2</c:v>
                </c:pt>
                <c:pt idx="15">
                  <c:v>14.7</c:v>
                </c:pt>
                <c:pt idx="16">
                  <c:v>14.6</c:v>
                </c:pt>
                <c:pt idx="17">
                  <c:v>13.8</c:v>
                </c:pt>
                <c:pt idx="18">
                  <c:v>13.1</c:v>
                </c:pt>
                <c:pt idx="19">
                  <c:v>13.7</c:v>
                </c:pt>
                <c:pt idx="20">
                  <c:v>13.4</c:v>
                </c:pt>
                <c:pt idx="21">
                  <c:v>13.5</c:v>
                </c:pt>
                <c:pt idx="22">
                  <c:v>13.4</c:v>
                </c:pt>
                <c:pt idx="23">
                  <c:v>13.5</c:v>
                </c:pt>
                <c:pt idx="24">
                  <c:v>13.2</c:v>
                </c:pt>
                <c:pt idx="25">
                  <c:v>12.8</c:v>
                </c:pt>
                <c:pt idx="26">
                  <c:v>12.6</c:v>
                </c:pt>
                <c:pt idx="27">
                  <c:v>12.5</c:v>
                </c:pt>
              </c:numCache>
            </c:numRef>
          </c:val>
          <c:smooth val="1"/>
        </c:ser>
        <c:dLbls>
          <c:showLegendKey val="0"/>
          <c:showVal val="0"/>
          <c:showCatName val="0"/>
          <c:showSerName val="0"/>
          <c:showPercent val="0"/>
          <c:showBubbleSize val="0"/>
        </c:dLbls>
        <c:marker val="1"/>
        <c:smooth val="0"/>
        <c:axId val="276137472"/>
        <c:axId val="276131200"/>
      </c:lineChart>
      <c:dateAx>
        <c:axId val="276127744"/>
        <c:scaling>
          <c:orientation val="minMax"/>
        </c:scaling>
        <c:delete val="0"/>
        <c:axPos val="b"/>
        <c:numFmt formatCode="yyyy" sourceLinked="0"/>
        <c:majorTickMark val="out"/>
        <c:minorTickMark val="none"/>
        <c:tickLblPos val="nextTo"/>
        <c:crossAx val="276129280"/>
        <c:crosses val="autoZero"/>
        <c:auto val="1"/>
        <c:lblOffset val="100"/>
        <c:baseTimeUnit val="months"/>
        <c:majorUnit val="2"/>
        <c:majorTimeUnit val="years"/>
        <c:minorUnit val="1"/>
      </c:dateAx>
      <c:valAx>
        <c:axId val="276129280"/>
        <c:scaling>
          <c:orientation val="minMax"/>
          <c:max val="15"/>
          <c:min val="5"/>
        </c:scaling>
        <c:delete val="0"/>
        <c:axPos val="l"/>
        <c:majorGridlines/>
        <c:title>
          <c:tx>
            <c:rich>
              <a:bodyPr rot="-5400000" vert="horz"/>
              <a:lstStyle/>
              <a:p>
                <a:pPr>
                  <a:defRPr b="0"/>
                </a:pPr>
                <a:r>
                  <a:rPr lang="ru-RU" b="0"/>
                  <a:t>Финансовый рычаг</a:t>
                </a:r>
                <a:endParaRPr lang="en-US" b="0"/>
              </a:p>
            </c:rich>
          </c:tx>
          <c:layout/>
          <c:overlay val="0"/>
        </c:title>
        <c:numFmt formatCode="0" sourceLinked="0"/>
        <c:majorTickMark val="out"/>
        <c:minorTickMark val="none"/>
        <c:tickLblPos val="nextTo"/>
        <c:spPr>
          <a:ln>
            <a:noFill/>
          </a:ln>
        </c:spPr>
        <c:crossAx val="276127744"/>
        <c:crosses val="autoZero"/>
        <c:crossBetween val="between"/>
        <c:majorUnit val="2"/>
      </c:valAx>
      <c:valAx>
        <c:axId val="276131200"/>
        <c:scaling>
          <c:orientation val="minMax"/>
        </c:scaling>
        <c:delete val="0"/>
        <c:axPos val="r"/>
        <c:title>
          <c:tx>
            <c:rich>
              <a:bodyPr rot="-5400000" vert="horz"/>
              <a:lstStyle/>
              <a:p>
                <a:pPr>
                  <a:defRPr b="0"/>
                </a:pPr>
                <a:r>
                  <a:rPr lang="ru-RU" b="0"/>
                  <a:t>Адекватность капитала, %</a:t>
                </a:r>
                <a:endParaRPr lang="en-US" b="0"/>
              </a:p>
            </c:rich>
          </c:tx>
          <c:layout/>
          <c:overlay val="0"/>
        </c:title>
        <c:numFmt formatCode="0" sourceLinked="0"/>
        <c:majorTickMark val="out"/>
        <c:minorTickMark val="none"/>
        <c:tickLblPos val="nextTo"/>
        <c:spPr>
          <a:ln>
            <a:noFill/>
          </a:ln>
        </c:spPr>
        <c:crossAx val="276137472"/>
        <c:crosses val="max"/>
        <c:crossBetween val="between"/>
      </c:valAx>
      <c:dateAx>
        <c:axId val="276137472"/>
        <c:scaling>
          <c:orientation val="minMax"/>
        </c:scaling>
        <c:delete val="1"/>
        <c:axPos val="b"/>
        <c:numFmt formatCode="mm\-yyyy" sourceLinked="1"/>
        <c:majorTickMark val="out"/>
        <c:minorTickMark val="none"/>
        <c:tickLblPos val="nextTo"/>
        <c:crossAx val="276131200"/>
        <c:crosses val="autoZero"/>
        <c:auto val="1"/>
        <c:lblOffset val="100"/>
        <c:baseTimeUnit val="months"/>
      </c:dateAx>
    </c:plotArea>
    <c:legend>
      <c:legendPos val="r"/>
      <c:layout>
        <c:manualLayout>
          <c:xMode val="edge"/>
          <c:yMode val="edge"/>
          <c:x val="0.45910388061577301"/>
          <c:y val="0.10380102017114348"/>
          <c:w val="0.45509499018473465"/>
          <c:h val="0.17339596932619178"/>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 в разрезе банков по величине активов</a:t>
            </a:r>
            <a:endParaRPr lang="en-US"/>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stacked"/>
        <c:varyColors val="0"/>
        <c:ser>
          <c:idx val="0"/>
          <c:order val="0"/>
          <c:tx>
            <c:strRef>
              <c:f>Sheet1!$B$1</c:f>
              <c:strCache>
                <c:ptCount val="1"/>
                <c:pt idx="0">
                  <c:v>1-5</c:v>
                </c:pt>
              </c:strCache>
            </c:strRef>
          </c:tx>
          <c:spPr>
            <a:solidFill>
              <a:schemeClr val="tx1">
                <a:lumMod val="90000"/>
                <a:lumOff val="10000"/>
              </a:schemeClr>
            </a:solidFill>
            <a:ln>
              <a:noFill/>
            </a:ln>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0.0</c:formatCode>
                <c:ptCount val="8"/>
                <c:pt idx="0">
                  <c:v>46.640291480795014</c:v>
                </c:pt>
                <c:pt idx="1">
                  <c:v>11.807287846448503</c:v>
                </c:pt>
                <c:pt idx="2">
                  <c:v>19.004522673183374</c:v>
                </c:pt>
                <c:pt idx="3">
                  <c:v>-18.513929331861846</c:v>
                </c:pt>
                <c:pt idx="4">
                  <c:v>-15.149088222126011</c:v>
                </c:pt>
                <c:pt idx="5">
                  <c:v>-7.6940672516263504</c:v>
                </c:pt>
                <c:pt idx="6">
                  <c:v>-2.1121187251289939</c:v>
                </c:pt>
                <c:pt idx="7">
                  <c:v>-16.691263120023876</c:v>
                </c:pt>
              </c:numCache>
            </c:numRef>
          </c:val>
        </c:ser>
        <c:ser>
          <c:idx val="1"/>
          <c:order val="1"/>
          <c:tx>
            <c:strRef>
              <c:f>Sheet1!$C$1</c:f>
              <c:strCache>
                <c:ptCount val="1"/>
                <c:pt idx="0">
                  <c:v>6-20</c:v>
                </c:pt>
              </c:strCache>
            </c:strRef>
          </c:tx>
          <c:spPr>
            <a:solidFill>
              <a:srgbClr val="FF0000"/>
            </a:solidFill>
            <a:ln>
              <a:noFill/>
              <a:prstDash val="solid"/>
            </a:ln>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0.0</c:formatCode>
                <c:ptCount val="8"/>
                <c:pt idx="0">
                  <c:v>-0.70287616404507958</c:v>
                </c:pt>
                <c:pt idx="1">
                  <c:v>-4.6380136109097521</c:v>
                </c:pt>
                <c:pt idx="2">
                  <c:v>19.593495915064508</c:v>
                </c:pt>
                <c:pt idx="3">
                  <c:v>-8.0996514184382704</c:v>
                </c:pt>
                <c:pt idx="4">
                  <c:v>-13.698510240453516</c:v>
                </c:pt>
                <c:pt idx="5">
                  <c:v>12.825514135029266</c:v>
                </c:pt>
                <c:pt idx="6">
                  <c:v>-6.0775485727504019E-2</c:v>
                </c:pt>
                <c:pt idx="7">
                  <c:v>-20.446480879692842</c:v>
                </c:pt>
              </c:numCache>
            </c:numRef>
          </c:val>
        </c:ser>
        <c:ser>
          <c:idx val="2"/>
          <c:order val="2"/>
          <c:tx>
            <c:strRef>
              <c:f>Sheet1!$D$1</c:f>
              <c:strCache>
                <c:ptCount val="1"/>
                <c:pt idx="0">
                  <c:v>21-50</c:v>
                </c:pt>
              </c:strCache>
            </c:strRef>
          </c:tx>
          <c:spPr>
            <a:solidFill>
              <a:srgbClr val="FFC000"/>
            </a:solidFill>
            <a:ln>
              <a:noFill/>
            </a:ln>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Sheet1!$D$2:$D$9</c:f>
              <c:numCache>
                <c:formatCode>0.0</c:formatCode>
                <c:ptCount val="8"/>
                <c:pt idx="0">
                  <c:v>-18.067402569621635</c:v>
                </c:pt>
                <c:pt idx="1">
                  <c:v>-13.23642868843163</c:v>
                </c:pt>
                <c:pt idx="2">
                  <c:v>17.137212549595702</c:v>
                </c:pt>
                <c:pt idx="3">
                  <c:v>10.204230342569531</c:v>
                </c:pt>
                <c:pt idx="4">
                  <c:v>-9.9920894302053682</c:v>
                </c:pt>
                <c:pt idx="5">
                  <c:v>-5.9778665258616144</c:v>
                </c:pt>
                <c:pt idx="6">
                  <c:v>3.9240996391438614</c:v>
                </c:pt>
                <c:pt idx="7">
                  <c:v>-3.0799594550813225</c:v>
                </c:pt>
              </c:numCache>
            </c:numRef>
          </c:val>
        </c:ser>
        <c:ser>
          <c:idx val="3"/>
          <c:order val="3"/>
          <c:tx>
            <c:strRef>
              <c:f>Sheet1!$E$1</c:f>
              <c:strCache>
                <c:ptCount val="1"/>
                <c:pt idx="0">
                  <c:v>51-200</c:v>
                </c:pt>
              </c:strCache>
            </c:strRef>
          </c:tx>
          <c:spPr>
            <a:solidFill>
              <a:srgbClr val="00B050"/>
            </a:solidFill>
            <a:ln>
              <a:noFill/>
            </a:ln>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Sheet1!$E$2:$E$9</c:f>
              <c:numCache>
                <c:formatCode>0.0</c:formatCode>
                <c:ptCount val="8"/>
                <c:pt idx="0">
                  <c:v>4.0557106955150175</c:v>
                </c:pt>
                <c:pt idx="1">
                  <c:v>5.367595821652003</c:v>
                </c:pt>
                <c:pt idx="2">
                  <c:v>8.4141887039718597</c:v>
                </c:pt>
                <c:pt idx="3">
                  <c:v>-11.594261545031443</c:v>
                </c:pt>
                <c:pt idx="4">
                  <c:v>-8.4893358214643229</c:v>
                </c:pt>
                <c:pt idx="5">
                  <c:v>2.4327125740726814</c:v>
                </c:pt>
                <c:pt idx="6">
                  <c:v>3.322661625412394</c:v>
                </c:pt>
                <c:pt idx="7">
                  <c:v>-5.814256944483958</c:v>
                </c:pt>
              </c:numCache>
            </c:numRef>
          </c:val>
        </c:ser>
        <c:dLbls>
          <c:showLegendKey val="0"/>
          <c:showVal val="0"/>
          <c:showCatName val="0"/>
          <c:showSerName val="0"/>
          <c:showPercent val="0"/>
          <c:showBubbleSize val="0"/>
        </c:dLbls>
        <c:gapWidth val="150"/>
        <c:overlap val="100"/>
        <c:axId val="278904832"/>
        <c:axId val="278906368"/>
      </c:barChart>
      <c:catAx>
        <c:axId val="278904832"/>
        <c:scaling>
          <c:orientation val="minMax"/>
        </c:scaling>
        <c:delete val="0"/>
        <c:axPos val="b"/>
        <c:numFmt formatCode="General" sourceLinked="1"/>
        <c:majorTickMark val="out"/>
        <c:minorTickMark val="none"/>
        <c:tickLblPos val="low"/>
        <c:crossAx val="278906368"/>
        <c:crosses val="autoZero"/>
        <c:auto val="1"/>
        <c:lblAlgn val="ctr"/>
        <c:lblOffset val="100"/>
        <c:noMultiLvlLbl val="0"/>
      </c:catAx>
      <c:valAx>
        <c:axId val="278906368"/>
        <c:scaling>
          <c:orientation val="minMax"/>
          <c:max val="50"/>
          <c:min val="-50"/>
        </c:scaling>
        <c:delete val="0"/>
        <c:axPos val="l"/>
        <c:majorGridlines/>
        <c:title>
          <c:tx>
            <c:rich>
              <a:bodyPr rot="-5400000" vert="horz"/>
              <a:lstStyle/>
              <a:p>
                <a:pPr>
                  <a:defRPr b="0"/>
                </a:pPr>
                <a:r>
                  <a:rPr lang="ru-RU" b="0" dirty="0" smtClean="0"/>
                  <a:t>Разность</a:t>
                </a:r>
                <a:r>
                  <a:rPr lang="ru-RU" b="0" baseline="0" dirty="0" smtClean="0"/>
                  <a:t> приростов капитала и активов</a:t>
                </a:r>
                <a:endParaRPr lang="en-US" b="0" dirty="0"/>
              </a:p>
            </c:rich>
          </c:tx>
          <c:layout/>
          <c:overlay val="0"/>
        </c:title>
        <c:numFmt formatCode="0" sourceLinked="0"/>
        <c:majorTickMark val="out"/>
        <c:minorTickMark val="none"/>
        <c:tickLblPos val="nextTo"/>
        <c:spPr>
          <a:ln>
            <a:noFill/>
          </a:ln>
        </c:spPr>
        <c:crossAx val="278904832"/>
        <c:crosses val="autoZero"/>
        <c:crossBetween val="between"/>
        <c:majorUnit val="25"/>
      </c:valAx>
    </c:plotArea>
    <c:legend>
      <c:legendPos val="r"/>
      <c:layout>
        <c:manualLayout>
          <c:xMode val="edge"/>
          <c:yMode val="edge"/>
          <c:x val="0.69505275107476128"/>
          <c:y val="0.10380102017114348"/>
          <c:w val="0.17334100158055143"/>
          <c:h val="0.33543408173084116"/>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 в разрезе банков по величине активов</a:t>
            </a:r>
            <a:endParaRPr lang="en-US"/>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0"/>
          <c:order val="0"/>
          <c:tx>
            <c:strRef>
              <c:f>Sheet1!$B$1</c:f>
              <c:strCache>
                <c:ptCount val="1"/>
                <c:pt idx="0">
                  <c:v>Леверидж (2008)</c:v>
                </c:pt>
              </c:strCache>
            </c:strRef>
          </c:tx>
          <c:spPr>
            <a:pattFill prst="dkUpDiag">
              <a:fgClr>
                <a:srgbClr val="FF0000"/>
              </a:fgClr>
              <a:bgClr>
                <a:schemeClr val="bg1"/>
              </a:bgClr>
            </a:pattFill>
            <a:ln>
              <a:noFill/>
            </a:ln>
          </c:spPr>
          <c:invertIfNegative val="0"/>
          <c:cat>
            <c:strRef>
              <c:f>Sheet1!$A$2:$A$5</c:f>
              <c:strCache>
                <c:ptCount val="4"/>
                <c:pt idx="0">
                  <c:v>1-5</c:v>
                </c:pt>
                <c:pt idx="1">
                  <c:v>6-20</c:v>
                </c:pt>
                <c:pt idx="2">
                  <c:v>21-50</c:v>
                </c:pt>
                <c:pt idx="3">
                  <c:v>51-200</c:v>
                </c:pt>
              </c:strCache>
            </c:strRef>
          </c:cat>
          <c:val>
            <c:numRef>
              <c:f>Sheet1!$B$2:$B$5</c:f>
              <c:numCache>
                <c:formatCode>0.0</c:formatCode>
                <c:ptCount val="4"/>
                <c:pt idx="0">
                  <c:v>7.8348985109398299</c:v>
                </c:pt>
                <c:pt idx="1">
                  <c:v>8.8041264555682908</c:v>
                </c:pt>
                <c:pt idx="2">
                  <c:v>8.9692598824800687</c:v>
                </c:pt>
                <c:pt idx="3">
                  <c:v>7.0347480048016147</c:v>
                </c:pt>
              </c:numCache>
            </c:numRef>
          </c:val>
        </c:ser>
        <c:ser>
          <c:idx val="1"/>
          <c:order val="1"/>
          <c:tx>
            <c:strRef>
              <c:f>Sheet1!$C$1</c:f>
              <c:strCache>
                <c:ptCount val="1"/>
                <c:pt idx="0">
                  <c:v>Леверидж (2014)</c:v>
                </c:pt>
              </c:strCache>
            </c:strRef>
          </c:tx>
          <c:spPr>
            <a:solidFill>
              <a:srgbClr val="FF0000"/>
            </a:solidFill>
            <a:ln>
              <a:noFill/>
              <a:prstDash val="solid"/>
            </a:ln>
          </c:spPr>
          <c:invertIfNegative val="0"/>
          <c:cat>
            <c:strRef>
              <c:f>Sheet1!$A$2:$A$5</c:f>
              <c:strCache>
                <c:ptCount val="4"/>
                <c:pt idx="0">
                  <c:v>1-5</c:v>
                </c:pt>
                <c:pt idx="1">
                  <c:v>6-20</c:v>
                </c:pt>
                <c:pt idx="2">
                  <c:v>21-50</c:v>
                </c:pt>
                <c:pt idx="3">
                  <c:v>51-200</c:v>
                </c:pt>
              </c:strCache>
            </c:strRef>
          </c:cat>
          <c:val>
            <c:numRef>
              <c:f>Sheet1!$C$2:$C$5</c:f>
              <c:numCache>
                <c:formatCode>0.0</c:formatCode>
                <c:ptCount val="4"/>
                <c:pt idx="0">
                  <c:v>10.496702133619612</c:v>
                </c:pt>
                <c:pt idx="1">
                  <c:v>10.114073067614536</c:v>
                </c:pt>
                <c:pt idx="2">
                  <c:v>10.898440788353875</c:v>
                </c:pt>
                <c:pt idx="3">
                  <c:v>7.8960680436967525</c:v>
                </c:pt>
              </c:numCache>
            </c:numRef>
          </c:val>
        </c:ser>
        <c:dLbls>
          <c:showLegendKey val="0"/>
          <c:showVal val="0"/>
          <c:showCatName val="0"/>
          <c:showSerName val="0"/>
          <c:showPercent val="0"/>
          <c:showBubbleSize val="0"/>
        </c:dLbls>
        <c:gapWidth val="150"/>
        <c:axId val="278946560"/>
        <c:axId val="278948480"/>
      </c:barChart>
      <c:lineChart>
        <c:grouping val="standard"/>
        <c:varyColors val="0"/>
        <c:ser>
          <c:idx val="2"/>
          <c:order val="2"/>
          <c:tx>
            <c:strRef>
              <c:f>Sheet1!$D$1</c:f>
              <c:strCache>
                <c:ptCount val="1"/>
                <c:pt idx="0">
                  <c:v>Достаточность (2014)</c:v>
                </c:pt>
              </c:strCache>
            </c:strRef>
          </c:tx>
          <c:spPr>
            <a:ln>
              <a:noFill/>
            </a:ln>
          </c:spPr>
          <c:marker>
            <c:symbol val="square"/>
            <c:size val="5"/>
            <c:spPr>
              <a:solidFill>
                <a:schemeClr val="accent1"/>
              </a:solidFill>
              <a:ln>
                <a:noFill/>
              </a:ln>
            </c:spPr>
          </c:marker>
          <c:cat>
            <c:strRef>
              <c:f>Sheet1!$A$2:$A$5</c:f>
              <c:strCache>
                <c:ptCount val="4"/>
                <c:pt idx="0">
                  <c:v>1-5</c:v>
                </c:pt>
                <c:pt idx="1">
                  <c:v>6-20</c:v>
                </c:pt>
                <c:pt idx="2">
                  <c:v>21-50</c:v>
                </c:pt>
                <c:pt idx="3">
                  <c:v>51-200</c:v>
                </c:pt>
              </c:strCache>
            </c:strRef>
          </c:cat>
          <c:val>
            <c:numRef>
              <c:f>Sheet1!$D$2:$D$5</c:f>
              <c:numCache>
                <c:formatCode>0.0</c:formatCode>
                <c:ptCount val="4"/>
                <c:pt idx="0">
                  <c:v>12</c:v>
                </c:pt>
                <c:pt idx="1">
                  <c:v>12</c:v>
                </c:pt>
                <c:pt idx="2">
                  <c:v>11</c:v>
                </c:pt>
                <c:pt idx="3">
                  <c:v>15</c:v>
                </c:pt>
              </c:numCache>
            </c:numRef>
          </c:val>
          <c:smooth val="0"/>
        </c:ser>
        <c:dLbls>
          <c:showLegendKey val="0"/>
          <c:showVal val="0"/>
          <c:showCatName val="0"/>
          <c:showSerName val="0"/>
          <c:showPercent val="0"/>
          <c:showBubbleSize val="0"/>
        </c:dLbls>
        <c:marker val="1"/>
        <c:smooth val="0"/>
        <c:axId val="279001728"/>
        <c:axId val="278999808"/>
      </c:lineChart>
      <c:catAx>
        <c:axId val="278946560"/>
        <c:scaling>
          <c:orientation val="minMax"/>
        </c:scaling>
        <c:delete val="0"/>
        <c:axPos val="b"/>
        <c:numFmt formatCode="General" sourceLinked="1"/>
        <c:majorTickMark val="out"/>
        <c:minorTickMark val="none"/>
        <c:tickLblPos val="nextTo"/>
        <c:crossAx val="278948480"/>
        <c:crosses val="autoZero"/>
        <c:auto val="1"/>
        <c:lblAlgn val="ctr"/>
        <c:lblOffset val="100"/>
        <c:tickLblSkip val="1"/>
        <c:tickMarkSkip val="1"/>
        <c:noMultiLvlLbl val="0"/>
      </c:catAx>
      <c:valAx>
        <c:axId val="278948480"/>
        <c:scaling>
          <c:orientation val="minMax"/>
          <c:max val="15"/>
          <c:min val="5"/>
        </c:scaling>
        <c:delete val="0"/>
        <c:axPos val="l"/>
        <c:majorGridlines/>
        <c:title>
          <c:tx>
            <c:rich>
              <a:bodyPr rot="-5400000" vert="horz"/>
              <a:lstStyle/>
              <a:p>
                <a:pPr>
                  <a:defRPr b="0"/>
                </a:pPr>
                <a:r>
                  <a:rPr lang="ru-RU" b="0"/>
                  <a:t>Финансовый рычаг</a:t>
                </a:r>
                <a:endParaRPr lang="en-US" b="0"/>
              </a:p>
            </c:rich>
          </c:tx>
          <c:layout/>
          <c:overlay val="0"/>
        </c:title>
        <c:numFmt formatCode="0" sourceLinked="0"/>
        <c:majorTickMark val="out"/>
        <c:minorTickMark val="none"/>
        <c:tickLblPos val="nextTo"/>
        <c:spPr>
          <a:ln>
            <a:noFill/>
          </a:ln>
        </c:spPr>
        <c:crossAx val="278946560"/>
        <c:crosses val="autoZero"/>
        <c:crossBetween val="between"/>
        <c:majorUnit val="2"/>
      </c:valAx>
      <c:valAx>
        <c:axId val="278999808"/>
        <c:scaling>
          <c:orientation val="minMax"/>
          <c:max val="15"/>
          <c:min val="5"/>
        </c:scaling>
        <c:delete val="0"/>
        <c:axPos val="r"/>
        <c:title>
          <c:tx>
            <c:rich>
              <a:bodyPr rot="-5400000" vert="horz"/>
              <a:lstStyle/>
              <a:p>
                <a:pPr>
                  <a:defRPr b="0"/>
                </a:pPr>
                <a:r>
                  <a:rPr lang="ru-RU" b="0"/>
                  <a:t>Адекватность капитала</a:t>
                </a:r>
                <a:endParaRPr lang="en-US" b="0"/>
              </a:p>
            </c:rich>
          </c:tx>
          <c:layout/>
          <c:overlay val="0"/>
        </c:title>
        <c:numFmt formatCode="0" sourceLinked="0"/>
        <c:majorTickMark val="out"/>
        <c:minorTickMark val="none"/>
        <c:tickLblPos val="nextTo"/>
        <c:spPr>
          <a:ln>
            <a:noFill/>
          </a:ln>
        </c:spPr>
        <c:crossAx val="279001728"/>
        <c:crosses val="max"/>
        <c:crossBetween val="between"/>
        <c:majorUnit val="2"/>
      </c:valAx>
      <c:catAx>
        <c:axId val="279001728"/>
        <c:scaling>
          <c:orientation val="minMax"/>
        </c:scaling>
        <c:delete val="1"/>
        <c:axPos val="b"/>
        <c:numFmt formatCode="General" sourceLinked="1"/>
        <c:majorTickMark val="out"/>
        <c:minorTickMark val="none"/>
        <c:tickLblPos val="nextTo"/>
        <c:crossAx val="278999808"/>
        <c:crosses val="autoZero"/>
        <c:auto val="1"/>
        <c:lblAlgn val="ctr"/>
        <c:lblOffset val="100"/>
        <c:noMultiLvlLbl val="0"/>
      </c:catAx>
    </c:plotArea>
    <c:legend>
      <c:legendPos val="r"/>
      <c:layout>
        <c:manualLayout>
          <c:xMode val="edge"/>
          <c:yMode val="edge"/>
          <c:x val="0.13640910189980368"/>
          <c:y val="0.10893136527370391"/>
          <c:w val="0.37256151787580444"/>
          <c:h val="0.22848900833660882"/>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Квартальная прибыль</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stacked"/>
        <c:varyColors val="0"/>
        <c:ser>
          <c:idx val="5"/>
          <c:order val="5"/>
          <c:tx>
            <c:strRef>
              <c:f>Sheet1!$G$1</c:f>
              <c:strCache>
                <c:ptCount val="1"/>
                <c:pt idx="0">
                  <c:v>Резервы</c:v>
                </c:pt>
              </c:strCache>
            </c:strRef>
          </c:tx>
          <c:spPr>
            <a:solidFill>
              <a:schemeClr val="tx1">
                <a:lumMod val="75000"/>
                <a:lumOff val="25000"/>
              </a:schemeClr>
            </a:solidFill>
          </c:spPr>
          <c:invertIfNegative val="0"/>
          <c:cat>
            <c:numRef>
              <c:f>Sheet1!$A$2:$A$25</c:f>
              <c:numCache>
                <c:formatCode>mm\-yyyy</c:formatCode>
                <c:ptCount val="22"/>
                <c:pt idx="0">
                  <c:v>40086</c:v>
                </c:pt>
                <c:pt idx="1">
                  <c:v>40178</c:v>
                </c:pt>
                <c:pt idx="2">
                  <c:v>40268</c:v>
                </c:pt>
                <c:pt idx="3">
                  <c:v>40359</c:v>
                </c:pt>
                <c:pt idx="4">
                  <c:v>40451</c:v>
                </c:pt>
                <c:pt idx="5">
                  <c:v>40543</c:v>
                </c:pt>
                <c:pt idx="6">
                  <c:v>40633</c:v>
                </c:pt>
                <c:pt idx="7">
                  <c:v>40724</c:v>
                </c:pt>
                <c:pt idx="8">
                  <c:v>40816</c:v>
                </c:pt>
                <c:pt idx="9">
                  <c:v>40908</c:v>
                </c:pt>
                <c:pt idx="10">
                  <c:v>40999</c:v>
                </c:pt>
                <c:pt idx="11">
                  <c:v>41090</c:v>
                </c:pt>
                <c:pt idx="12">
                  <c:v>41182</c:v>
                </c:pt>
                <c:pt idx="13">
                  <c:v>41274</c:v>
                </c:pt>
                <c:pt idx="14">
                  <c:v>41364</c:v>
                </c:pt>
                <c:pt idx="15">
                  <c:v>41455</c:v>
                </c:pt>
                <c:pt idx="16">
                  <c:v>41547</c:v>
                </c:pt>
                <c:pt idx="17">
                  <c:v>41639</c:v>
                </c:pt>
                <c:pt idx="18">
                  <c:v>41729</c:v>
                </c:pt>
                <c:pt idx="19">
                  <c:v>41820</c:v>
                </c:pt>
                <c:pt idx="20">
                  <c:v>41912</c:v>
                </c:pt>
                <c:pt idx="21">
                  <c:v>42004</c:v>
                </c:pt>
              </c:numCache>
            </c:numRef>
          </c:cat>
          <c:val>
            <c:numRef>
              <c:f>Sheet1!$G$2:$G$25</c:f>
              <c:numCache>
                <c:formatCode>#,##0.0</c:formatCode>
                <c:ptCount val="22"/>
                <c:pt idx="0">
                  <c:v>-251.80000000000018</c:v>
                </c:pt>
                <c:pt idx="1">
                  <c:v>-237.70000000000027</c:v>
                </c:pt>
                <c:pt idx="2">
                  <c:v>-87.700000000000045</c:v>
                </c:pt>
                <c:pt idx="3">
                  <c:v>-97.899999999999864</c:v>
                </c:pt>
                <c:pt idx="4">
                  <c:v>-102.5</c:v>
                </c:pt>
                <c:pt idx="5">
                  <c:v>54.499999999999545</c:v>
                </c:pt>
                <c:pt idx="6">
                  <c:v>-23.100000000000023</c:v>
                </c:pt>
                <c:pt idx="7">
                  <c:v>7.2000000000001592</c:v>
                </c:pt>
                <c:pt idx="8">
                  <c:v>-80.299999999999955</c:v>
                </c:pt>
                <c:pt idx="9">
                  <c:v>-14</c:v>
                </c:pt>
                <c:pt idx="10">
                  <c:v>-16.600000000000023</c:v>
                </c:pt>
                <c:pt idx="11">
                  <c:v>-74.699999999999932</c:v>
                </c:pt>
                <c:pt idx="12">
                  <c:v>-76.400000000000318</c:v>
                </c:pt>
                <c:pt idx="13">
                  <c:v>-37.599999999999454</c:v>
                </c:pt>
                <c:pt idx="14">
                  <c:v>-139.29999999999995</c:v>
                </c:pt>
                <c:pt idx="15">
                  <c:v>-161.70000000000005</c:v>
                </c:pt>
                <c:pt idx="16">
                  <c:v>-171.69999999999982</c:v>
                </c:pt>
                <c:pt idx="17">
                  <c:v>-140.5</c:v>
                </c:pt>
                <c:pt idx="18">
                  <c:v>-258</c:v>
                </c:pt>
                <c:pt idx="19">
                  <c:v>-253.09999999999991</c:v>
                </c:pt>
                <c:pt idx="20">
                  <c:v>-323.59999999999991</c:v>
                </c:pt>
                <c:pt idx="21">
                  <c:v>-670.69999999999982</c:v>
                </c:pt>
              </c:numCache>
            </c:numRef>
          </c:val>
        </c:ser>
        <c:ser>
          <c:idx val="1"/>
          <c:order val="1"/>
          <c:tx>
            <c:strRef>
              <c:f>Sheet1!$C$1</c:f>
              <c:strCache>
                <c:ptCount val="1"/>
                <c:pt idx="0">
                  <c:v>ЧПД</c:v>
                </c:pt>
              </c:strCache>
            </c:strRef>
          </c:tx>
          <c:spPr>
            <a:solidFill>
              <a:srgbClr val="00B050"/>
            </a:solidFill>
            <a:ln w="12700">
              <a:noFill/>
              <a:prstDash val="solid"/>
            </a:ln>
          </c:spPr>
          <c:invertIfNegative val="0"/>
          <c:cat>
            <c:numRef>
              <c:f>Sheet1!$A$2:$A$25</c:f>
              <c:numCache>
                <c:formatCode>mm\-yyyy</c:formatCode>
                <c:ptCount val="22"/>
                <c:pt idx="0">
                  <c:v>40086</c:v>
                </c:pt>
                <c:pt idx="1">
                  <c:v>40178</c:v>
                </c:pt>
                <c:pt idx="2">
                  <c:v>40268</c:v>
                </c:pt>
                <c:pt idx="3">
                  <c:v>40359</c:v>
                </c:pt>
                <c:pt idx="4">
                  <c:v>40451</c:v>
                </c:pt>
                <c:pt idx="5">
                  <c:v>40543</c:v>
                </c:pt>
                <c:pt idx="6">
                  <c:v>40633</c:v>
                </c:pt>
                <c:pt idx="7">
                  <c:v>40724</c:v>
                </c:pt>
                <c:pt idx="8">
                  <c:v>40816</c:v>
                </c:pt>
                <c:pt idx="9">
                  <c:v>40908</c:v>
                </c:pt>
                <c:pt idx="10">
                  <c:v>40999</c:v>
                </c:pt>
                <c:pt idx="11">
                  <c:v>41090</c:v>
                </c:pt>
                <c:pt idx="12">
                  <c:v>41182</c:v>
                </c:pt>
                <c:pt idx="13">
                  <c:v>41274</c:v>
                </c:pt>
                <c:pt idx="14">
                  <c:v>41364</c:v>
                </c:pt>
                <c:pt idx="15">
                  <c:v>41455</c:v>
                </c:pt>
                <c:pt idx="16">
                  <c:v>41547</c:v>
                </c:pt>
                <c:pt idx="17">
                  <c:v>41639</c:v>
                </c:pt>
                <c:pt idx="18">
                  <c:v>41729</c:v>
                </c:pt>
                <c:pt idx="19">
                  <c:v>41820</c:v>
                </c:pt>
                <c:pt idx="20">
                  <c:v>41912</c:v>
                </c:pt>
                <c:pt idx="21">
                  <c:v>42004</c:v>
                </c:pt>
              </c:numCache>
            </c:numRef>
          </c:cat>
          <c:val>
            <c:numRef>
              <c:f>Sheet1!$C$2:$C$25</c:f>
              <c:numCache>
                <c:formatCode>#,##0.0</c:formatCode>
                <c:ptCount val="22"/>
                <c:pt idx="0">
                  <c:v>269</c:v>
                </c:pt>
                <c:pt idx="1">
                  <c:v>279</c:v>
                </c:pt>
                <c:pt idx="2">
                  <c:v>257</c:v>
                </c:pt>
                <c:pt idx="3">
                  <c:v>252.00000000000011</c:v>
                </c:pt>
                <c:pt idx="4">
                  <c:v>263.10000000000002</c:v>
                </c:pt>
                <c:pt idx="5">
                  <c:v>279.49999999999977</c:v>
                </c:pt>
                <c:pt idx="6">
                  <c:v>268.99999999999994</c:v>
                </c:pt>
                <c:pt idx="7">
                  <c:v>293.59999999999997</c:v>
                </c:pt>
                <c:pt idx="8">
                  <c:v>328.20000000000016</c:v>
                </c:pt>
                <c:pt idx="9">
                  <c:v>352.29999999999984</c:v>
                </c:pt>
                <c:pt idx="10">
                  <c:v>341.1</c:v>
                </c:pt>
                <c:pt idx="11">
                  <c:v>376.80000000000007</c:v>
                </c:pt>
                <c:pt idx="12">
                  <c:v>410.40000000000009</c:v>
                </c:pt>
                <c:pt idx="13">
                  <c:v>442.69999999999936</c:v>
                </c:pt>
                <c:pt idx="14">
                  <c:v>441.6</c:v>
                </c:pt>
                <c:pt idx="15">
                  <c:v>471.4</c:v>
                </c:pt>
                <c:pt idx="16">
                  <c:v>515.79999999999973</c:v>
                </c:pt>
                <c:pt idx="17">
                  <c:v>546.20000000000027</c:v>
                </c:pt>
                <c:pt idx="18">
                  <c:v>550.80000000000018</c:v>
                </c:pt>
                <c:pt idx="19">
                  <c:v>538.80000000000018</c:v>
                </c:pt>
                <c:pt idx="20">
                  <c:v>565.39999999999964</c:v>
                </c:pt>
                <c:pt idx="21">
                  <c:v>556</c:v>
                </c:pt>
              </c:numCache>
            </c:numRef>
          </c:val>
        </c:ser>
        <c:ser>
          <c:idx val="2"/>
          <c:order val="2"/>
          <c:tx>
            <c:strRef>
              <c:f>Sheet1!$D$1</c:f>
              <c:strCache>
                <c:ptCount val="1"/>
                <c:pt idx="0">
                  <c:v>ЧКД</c:v>
                </c:pt>
              </c:strCache>
            </c:strRef>
          </c:tx>
          <c:spPr>
            <a:solidFill>
              <a:srgbClr val="C00000"/>
            </a:solidFill>
          </c:spPr>
          <c:invertIfNegative val="0"/>
          <c:cat>
            <c:numRef>
              <c:f>Sheet1!$A$2:$A$25</c:f>
              <c:numCache>
                <c:formatCode>mm\-yyyy</c:formatCode>
                <c:ptCount val="22"/>
                <c:pt idx="0">
                  <c:v>40086</c:v>
                </c:pt>
                <c:pt idx="1">
                  <c:v>40178</c:v>
                </c:pt>
                <c:pt idx="2">
                  <c:v>40268</c:v>
                </c:pt>
                <c:pt idx="3">
                  <c:v>40359</c:v>
                </c:pt>
                <c:pt idx="4">
                  <c:v>40451</c:v>
                </c:pt>
                <c:pt idx="5">
                  <c:v>40543</c:v>
                </c:pt>
                <c:pt idx="6">
                  <c:v>40633</c:v>
                </c:pt>
                <c:pt idx="7">
                  <c:v>40724</c:v>
                </c:pt>
                <c:pt idx="8">
                  <c:v>40816</c:v>
                </c:pt>
                <c:pt idx="9">
                  <c:v>40908</c:v>
                </c:pt>
                <c:pt idx="10">
                  <c:v>40999</c:v>
                </c:pt>
                <c:pt idx="11">
                  <c:v>41090</c:v>
                </c:pt>
                <c:pt idx="12">
                  <c:v>41182</c:v>
                </c:pt>
                <c:pt idx="13">
                  <c:v>41274</c:v>
                </c:pt>
                <c:pt idx="14">
                  <c:v>41364</c:v>
                </c:pt>
                <c:pt idx="15">
                  <c:v>41455</c:v>
                </c:pt>
                <c:pt idx="16">
                  <c:v>41547</c:v>
                </c:pt>
                <c:pt idx="17">
                  <c:v>41639</c:v>
                </c:pt>
                <c:pt idx="18">
                  <c:v>41729</c:v>
                </c:pt>
                <c:pt idx="19">
                  <c:v>41820</c:v>
                </c:pt>
                <c:pt idx="20">
                  <c:v>41912</c:v>
                </c:pt>
                <c:pt idx="21">
                  <c:v>42004</c:v>
                </c:pt>
              </c:numCache>
            </c:numRef>
          </c:cat>
          <c:val>
            <c:numRef>
              <c:f>Sheet1!$D$2:$D$25</c:f>
              <c:numCache>
                <c:formatCode>#,##0.0</c:formatCode>
                <c:ptCount val="22"/>
                <c:pt idx="0">
                  <c:v>90.900000000003274</c:v>
                </c:pt>
                <c:pt idx="1">
                  <c:v>161.19999999999345</c:v>
                </c:pt>
                <c:pt idx="2">
                  <c:v>82.300000000000182</c:v>
                </c:pt>
                <c:pt idx="3">
                  <c:v>109</c:v>
                </c:pt>
                <c:pt idx="4">
                  <c:v>81.900000000000546</c:v>
                </c:pt>
                <c:pt idx="5">
                  <c:v>131.89999999999964</c:v>
                </c:pt>
                <c:pt idx="6">
                  <c:v>96.900000000000091</c:v>
                </c:pt>
                <c:pt idx="7">
                  <c:v>100.90000000000009</c:v>
                </c:pt>
                <c:pt idx="8">
                  <c:v>89.900000000000546</c:v>
                </c:pt>
                <c:pt idx="9">
                  <c:v>109.5</c:v>
                </c:pt>
                <c:pt idx="10">
                  <c:v>76.900000000000546</c:v>
                </c:pt>
                <c:pt idx="11">
                  <c:v>141.09999999999945</c:v>
                </c:pt>
                <c:pt idx="12">
                  <c:v>73.200000000000728</c:v>
                </c:pt>
                <c:pt idx="13">
                  <c:v>107.19999999999709</c:v>
                </c:pt>
                <c:pt idx="14">
                  <c:v>103.30000000000064</c:v>
                </c:pt>
                <c:pt idx="15">
                  <c:v>164.69999999999936</c:v>
                </c:pt>
                <c:pt idx="16">
                  <c:v>95.600000000000364</c:v>
                </c:pt>
                <c:pt idx="17">
                  <c:v>90.899999999999636</c:v>
                </c:pt>
                <c:pt idx="18">
                  <c:v>70.799999999999272</c:v>
                </c:pt>
                <c:pt idx="19">
                  <c:v>104.89999999999964</c:v>
                </c:pt>
                <c:pt idx="20">
                  <c:v>233.70000000000255</c:v>
                </c:pt>
                <c:pt idx="21">
                  <c:v>239.09999999999854</c:v>
                </c:pt>
              </c:numCache>
            </c:numRef>
          </c:val>
        </c:ser>
        <c:ser>
          <c:idx val="3"/>
          <c:order val="3"/>
          <c:tx>
            <c:strRef>
              <c:f>Sheet1!$E$1</c:f>
              <c:strCache>
                <c:ptCount val="1"/>
                <c:pt idx="0">
                  <c:v>ЧТД</c:v>
                </c:pt>
              </c:strCache>
            </c:strRef>
          </c:tx>
          <c:spPr>
            <a:solidFill>
              <a:srgbClr val="FFC000"/>
            </a:solidFill>
          </c:spPr>
          <c:invertIfNegative val="0"/>
          <c:cat>
            <c:numRef>
              <c:f>Sheet1!$A$2:$A$25</c:f>
              <c:numCache>
                <c:formatCode>mm\-yyyy</c:formatCode>
                <c:ptCount val="22"/>
                <c:pt idx="0">
                  <c:v>40086</c:v>
                </c:pt>
                <c:pt idx="1">
                  <c:v>40178</c:v>
                </c:pt>
                <c:pt idx="2">
                  <c:v>40268</c:v>
                </c:pt>
                <c:pt idx="3">
                  <c:v>40359</c:v>
                </c:pt>
                <c:pt idx="4">
                  <c:v>40451</c:v>
                </c:pt>
                <c:pt idx="5">
                  <c:v>40543</c:v>
                </c:pt>
                <c:pt idx="6">
                  <c:v>40633</c:v>
                </c:pt>
                <c:pt idx="7">
                  <c:v>40724</c:v>
                </c:pt>
                <c:pt idx="8">
                  <c:v>40816</c:v>
                </c:pt>
                <c:pt idx="9">
                  <c:v>40908</c:v>
                </c:pt>
                <c:pt idx="10">
                  <c:v>40999</c:v>
                </c:pt>
                <c:pt idx="11">
                  <c:v>41090</c:v>
                </c:pt>
                <c:pt idx="12">
                  <c:v>41182</c:v>
                </c:pt>
                <c:pt idx="13">
                  <c:v>41274</c:v>
                </c:pt>
                <c:pt idx="14">
                  <c:v>41364</c:v>
                </c:pt>
                <c:pt idx="15">
                  <c:v>41455</c:v>
                </c:pt>
                <c:pt idx="16">
                  <c:v>41547</c:v>
                </c:pt>
                <c:pt idx="17">
                  <c:v>41639</c:v>
                </c:pt>
                <c:pt idx="18">
                  <c:v>41729</c:v>
                </c:pt>
                <c:pt idx="19">
                  <c:v>41820</c:v>
                </c:pt>
                <c:pt idx="20">
                  <c:v>41912</c:v>
                </c:pt>
                <c:pt idx="21">
                  <c:v>42004</c:v>
                </c:pt>
              </c:numCache>
            </c:numRef>
          </c:cat>
          <c:val>
            <c:numRef>
              <c:f>Sheet1!$E$2:$E$25</c:f>
              <c:numCache>
                <c:formatCode>#,##0.0</c:formatCode>
                <c:ptCount val="22"/>
                <c:pt idx="0">
                  <c:v>102.59999999999997</c:v>
                </c:pt>
                <c:pt idx="1">
                  <c:v>117.5</c:v>
                </c:pt>
                <c:pt idx="2">
                  <c:v>96.4</c:v>
                </c:pt>
                <c:pt idx="3">
                  <c:v>114.30000000000001</c:v>
                </c:pt>
                <c:pt idx="4">
                  <c:v>113.4</c:v>
                </c:pt>
                <c:pt idx="5">
                  <c:v>127.89999999999992</c:v>
                </c:pt>
                <c:pt idx="6">
                  <c:v>107.10000000000001</c:v>
                </c:pt>
                <c:pt idx="7">
                  <c:v>120.10000000000001</c:v>
                </c:pt>
                <c:pt idx="8">
                  <c:v>126.50000000000003</c:v>
                </c:pt>
                <c:pt idx="9">
                  <c:v>144.79999999999995</c:v>
                </c:pt>
                <c:pt idx="10">
                  <c:v>123.9</c:v>
                </c:pt>
                <c:pt idx="11">
                  <c:v>137.50000000000003</c:v>
                </c:pt>
                <c:pt idx="12">
                  <c:v>141.09999999999997</c:v>
                </c:pt>
                <c:pt idx="13">
                  <c:v>162.90000000000009</c:v>
                </c:pt>
                <c:pt idx="14">
                  <c:v>143.1</c:v>
                </c:pt>
                <c:pt idx="15">
                  <c:v>161.9</c:v>
                </c:pt>
                <c:pt idx="16">
                  <c:v>168.39999999999998</c:v>
                </c:pt>
                <c:pt idx="17">
                  <c:v>180.80000000000007</c:v>
                </c:pt>
                <c:pt idx="18">
                  <c:v>164.9</c:v>
                </c:pt>
                <c:pt idx="19">
                  <c:v>175.70000000000002</c:v>
                </c:pt>
                <c:pt idx="20">
                  <c:v>178.69999999999993</c:v>
                </c:pt>
                <c:pt idx="21">
                  <c:v>205.90000000000009</c:v>
                </c:pt>
              </c:numCache>
            </c:numRef>
          </c:val>
        </c:ser>
        <c:ser>
          <c:idx val="4"/>
          <c:order val="4"/>
          <c:tx>
            <c:strRef>
              <c:f>Sheet1!$F$1</c:f>
              <c:strCache>
                <c:ptCount val="1"/>
                <c:pt idx="0">
                  <c:v>Прочие</c:v>
                </c:pt>
              </c:strCache>
            </c:strRef>
          </c:tx>
          <c:spPr>
            <a:solidFill>
              <a:schemeClr val="tx1"/>
            </a:solidFill>
          </c:spPr>
          <c:invertIfNegative val="0"/>
          <c:cat>
            <c:numRef>
              <c:f>Sheet1!$A$2:$A$25</c:f>
              <c:numCache>
                <c:formatCode>mm\-yyyy</c:formatCode>
                <c:ptCount val="22"/>
                <c:pt idx="0">
                  <c:v>40086</c:v>
                </c:pt>
                <c:pt idx="1">
                  <c:v>40178</c:v>
                </c:pt>
                <c:pt idx="2">
                  <c:v>40268</c:v>
                </c:pt>
                <c:pt idx="3">
                  <c:v>40359</c:v>
                </c:pt>
                <c:pt idx="4">
                  <c:v>40451</c:v>
                </c:pt>
                <c:pt idx="5">
                  <c:v>40543</c:v>
                </c:pt>
                <c:pt idx="6">
                  <c:v>40633</c:v>
                </c:pt>
                <c:pt idx="7">
                  <c:v>40724</c:v>
                </c:pt>
                <c:pt idx="8">
                  <c:v>40816</c:v>
                </c:pt>
                <c:pt idx="9">
                  <c:v>40908</c:v>
                </c:pt>
                <c:pt idx="10">
                  <c:v>40999</c:v>
                </c:pt>
                <c:pt idx="11">
                  <c:v>41090</c:v>
                </c:pt>
                <c:pt idx="12">
                  <c:v>41182</c:v>
                </c:pt>
                <c:pt idx="13">
                  <c:v>41274</c:v>
                </c:pt>
                <c:pt idx="14">
                  <c:v>41364</c:v>
                </c:pt>
                <c:pt idx="15">
                  <c:v>41455</c:v>
                </c:pt>
                <c:pt idx="16">
                  <c:v>41547</c:v>
                </c:pt>
                <c:pt idx="17">
                  <c:v>41639</c:v>
                </c:pt>
                <c:pt idx="18">
                  <c:v>41729</c:v>
                </c:pt>
                <c:pt idx="19">
                  <c:v>41820</c:v>
                </c:pt>
                <c:pt idx="20">
                  <c:v>41912</c:v>
                </c:pt>
                <c:pt idx="21">
                  <c:v>42004</c:v>
                </c:pt>
              </c:numCache>
            </c:numRef>
          </c:cat>
          <c:val>
            <c:numRef>
              <c:f>Sheet1!$F$2:$F$25</c:f>
              <c:numCache>
                <c:formatCode>#,##0.0</c:formatCode>
                <c:ptCount val="22"/>
                <c:pt idx="0">
                  <c:v>-35.899999999999864</c:v>
                </c:pt>
                <c:pt idx="1">
                  <c:v>33.199999999999932</c:v>
                </c:pt>
                <c:pt idx="2">
                  <c:v>-87.499999999999972</c:v>
                </c:pt>
                <c:pt idx="3">
                  <c:v>-62.100000000000051</c:v>
                </c:pt>
                <c:pt idx="4">
                  <c:v>-58.899999999999977</c:v>
                </c:pt>
                <c:pt idx="5">
                  <c:v>-165.5</c:v>
                </c:pt>
                <c:pt idx="6">
                  <c:v>-54.100000000000023</c:v>
                </c:pt>
                <c:pt idx="7">
                  <c:v>-71.5</c:v>
                </c:pt>
                <c:pt idx="8">
                  <c:v>-68.299999999999841</c:v>
                </c:pt>
                <c:pt idx="9">
                  <c:v>-92.299999999999955</c:v>
                </c:pt>
                <c:pt idx="10">
                  <c:v>-49</c:v>
                </c:pt>
                <c:pt idx="11">
                  <c:v>-81.100000000000136</c:v>
                </c:pt>
                <c:pt idx="12">
                  <c:v>-42.899999999999864</c:v>
                </c:pt>
                <c:pt idx="13">
                  <c:v>-82.5</c:v>
                </c:pt>
                <c:pt idx="14">
                  <c:v>-70.699999999999989</c:v>
                </c:pt>
                <c:pt idx="15">
                  <c:v>-80.300000000000011</c:v>
                </c:pt>
                <c:pt idx="16">
                  <c:v>-53.5</c:v>
                </c:pt>
                <c:pt idx="17">
                  <c:v>-92.5</c:v>
                </c:pt>
                <c:pt idx="18">
                  <c:v>-37.599999999999909</c:v>
                </c:pt>
                <c:pt idx="19">
                  <c:v>-29.100000000000136</c:v>
                </c:pt>
                <c:pt idx="20">
                  <c:v>-110.60000000000014</c:v>
                </c:pt>
                <c:pt idx="21">
                  <c:v>-65.100000000000364</c:v>
                </c:pt>
              </c:numCache>
            </c:numRef>
          </c:val>
        </c:ser>
        <c:ser>
          <c:idx val="6"/>
          <c:order val="6"/>
          <c:tx>
            <c:strRef>
              <c:f>Sheet1!$H$1</c:f>
              <c:strCache>
                <c:ptCount val="1"/>
                <c:pt idx="0">
                  <c:v>OPEX</c:v>
                </c:pt>
              </c:strCache>
            </c:strRef>
          </c:tx>
          <c:spPr>
            <a:solidFill>
              <a:schemeClr val="accent3">
                <a:lumMod val="75000"/>
              </a:schemeClr>
            </a:solidFill>
          </c:spPr>
          <c:invertIfNegative val="0"/>
          <c:cat>
            <c:numRef>
              <c:f>Sheet1!$A$2:$A$25</c:f>
              <c:numCache>
                <c:formatCode>mm\-yyyy</c:formatCode>
                <c:ptCount val="22"/>
                <c:pt idx="0">
                  <c:v>40086</c:v>
                </c:pt>
                <c:pt idx="1">
                  <c:v>40178</c:v>
                </c:pt>
                <c:pt idx="2">
                  <c:v>40268</c:v>
                </c:pt>
                <c:pt idx="3">
                  <c:v>40359</c:v>
                </c:pt>
                <c:pt idx="4">
                  <c:v>40451</c:v>
                </c:pt>
                <c:pt idx="5">
                  <c:v>40543</c:v>
                </c:pt>
                <c:pt idx="6">
                  <c:v>40633</c:v>
                </c:pt>
                <c:pt idx="7">
                  <c:v>40724</c:v>
                </c:pt>
                <c:pt idx="8">
                  <c:v>40816</c:v>
                </c:pt>
                <c:pt idx="9">
                  <c:v>40908</c:v>
                </c:pt>
                <c:pt idx="10">
                  <c:v>40999</c:v>
                </c:pt>
                <c:pt idx="11">
                  <c:v>41090</c:v>
                </c:pt>
                <c:pt idx="12">
                  <c:v>41182</c:v>
                </c:pt>
                <c:pt idx="13">
                  <c:v>41274</c:v>
                </c:pt>
                <c:pt idx="14">
                  <c:v>41364</c:v>
                </c:pt>
                <c:pt idx="15">
                  <c:v>41455</c:v>
                </c:pt>
                <c:pt idx="16">
                  <c:v>41547</c:v>
                </c:pt>
                <c:pt idx="17">
                  <c:v>41639</c:v>
                </c:pt>
                <c:pt idx="18">
                  <c:v>41729</c:v>
                </c:pt>
                <c:pt idx="19">
                  <c:v>41820</c:v>
                </c:pt>
                <c:pt idx="20">
                  <c:v>41912</c:v>
                </c:pt>
                <c:pt idx="21">
                  <c:v>42004</c:v>
                </c:pt>
              </c:numCache>
            </c:numRef>
          </c:cat>
          <c:val>
            <c:numRef>
              <c:f>Sheet1!$H$2:$H$25</c:f>
              <c:numCache>
                <c:formatCode>#,##0.0</c:formatCode>
                <c:ptCount val="22"/>
                <c:pt idx="0">
                  <c:v>-150.39999999999998</c:v>
                </c:pt>
                <c:pt idx="1">
                  <c:v>-178.5</c:v>
                </c:pt>
                <c:pt idx="2">
                  <c:v>-143.6</c:v>
                </c:pt>
                <c:pt idx="3">
                  <c:v>-182.50000000000003</c:v>
                </c:pt>
                <c:pt idx="4">
                  <c:v>-179.39999999999998</c:v>
                </c:pt>
                <c:pt idx="5">
                  <c:v>-214.39999999999998</c:v>
                </c:pt>
                <c:pt idx="6">
                  <c:v>-181.5</c:v>
                </c:pt>
                <c:pt idx="7">
                  <c:v>-220.39999999999998</c:v>
                </c:pt>
                <c:pt idx="8">
                  <c:v>-216.10000000000002</c:v>
                </c:pt>
                <c:pt idx="9">
                  <c:v>-276</c:v>
                </c:pt>
                <c:pt idx="10">
                  <c:v>-208</c:v>
                </c:pt>
                <c:pt idx="11">
                  <c:v>-260.89999999999998</c:v>
                </c:pt>
                <c:pt idx="12">
                  <c:v>-262.30000000000007</c:v>
                </c:pt>
                <c:pt idx="13">
                  <c:v>-329.79999999999995</c:v>
                </c:pt>
                <c:pt idx="14">
                  <c:v>-238.7</c:v>
                </c:pt>
                <c:pt idx="15">
                  <c:v>-304.3</c:v>
                </c:pt>
                <c:pt idx="16">
                  <c:v>-293.39999999999998</c:v>
                </c:pt>
                <c:pt idx="17">
                  <c:v>-343.19999999999993</c:v>
                </c:pt>
                <c:pt idx="18">
                  <c:v>-258.8</c:v>
                </c:pt>
                <c:pt idx="19">
                  <c:v>-317.8</c:v>
                </c:pt>
                <c:pt idx="20">
                  <c:v>-305.5</c:v>
                </c:pt>
                <c:pt idx="21">
                  <c:v>-363.99999999999989</c:v>
                </c:pt>
              </c:numCache>
            </c:numRef>
          </c:val>
        </c:ser>
        <c:dLbls>
          <c:showLegendKey val="0"/>
          <c:showVal val="0"/>
          <c:showCatName val="0"/>
          <c:showSerName val="0"/>
          <c:showPercent val="0"/>
          <c:showBubbleSize val="0"/>
        </c:dLbls>
        <c:gapWidth val="0"/>
        <c:overlap val="100"/>
        <c:axId val="277372288"/>
        <c:axId val="277390464"/>
      </c:barChart>
      <c:lineChart>
        <c:grouping val="standard"/>
        <c:varyColors val="0"/>
        <c:ser>
          <c:idx val="0"/>
          <c:order val="0"/>
          <c:tx>
            <c:strRef>
              <c:f>Sheet1!$B$1</c:f>
              <c:strCache>
                <c:ptCount val="1"/>
                <c:pt idx="0">
                  <c:v>Прибыль</c:v>
                </c:pt>
              </c:strCache>
            </c:strRef>
          </c:tx>
          <c:spPr>
            <a:ln w="28575">
              <a:solidFill>
                <a:srgbClr val="FF0000"/>
              </a:solidFill>
            </a:ln>
          </c:spPr>
          <c:marker>
            <c:symbol val="none"/>
          </c:marker>
          <c:cat>
            <c:numRef>
              <c:f>Sheet1!$A$2:$A$25</c:f>
              <c:numCache>
                <c:formatCode>mm\-yyyy</c:formatCode>
                <c:ptCount val="22"/>
                <c:pt idx="0">
                  <c:v>40086</c:v>
                </c:pt>
                <c:pt idx="1">
                  <c:v>40178</c:v>
                </c:pt>
                <c:pt idx="2">
                  <c:v>40268</c:v>
                </c:pt>
                <c:pt idx="3">
                  <c:v>40359</c:v>
                </c:pt>
                <c:pt idx="4">
                  <c:v>40451</c:v>
                </c:pt>
                <c:pt idx="5">
                  <c:v>40543</c:v>
                </c:pt>
                <c:pt idx="6">
                  <c:v>40633</c:v>
                </c:pt>
                <c:pt idx="7">
                  <c:v>40724</c:v>
                </c:pt>
                <c:pt idx="8">
                  <c:v>40816</c:v>
                </c:pt>
                <c:pt idx="9">
                  <c:v>40908</c:v>
                </c:pt>
                <c:pt idx="10">
                  <c:v>40999</c:v>
                </c:pt>
                <c:pt idx="11">
                  <c:v>41090</c:v>
                </c:pt>
                <c:pt idx="12">
                  <c:v>41182</c:v>
                </c:pt>
                <c:pt idx="13">
                  <c:v>41274</c:v>
                </c:pt>
                <c:pt idx="14">
                  <c:v>41364</c:v>
                </c:pt>
                <c:pt idx="15">
                  <c:v>41455</c:v>
                </c:pt>
                <c:pt idx="16">
                  <c:v>41547</c:v>
                </c:pt>
                <c:pt idx="17">
                  <c:v>41639</c:v>
                </c:pt>
                <c:pt idx="18">
                  <c:v>41729</c:v>
                </c:pt>
                <c:pt idx="19">
                  <c:v>41820</c:v>
                </c:pt>
                <c:pt idx="20">
                  <c:v>41912</c:v>
                </c:pt>
                <c:pt idx="21">
                  <c:v>42004</c:v>
                </c:pt>
              </c:numCache>
            </c:numRef>
          </c:cat>
          <c:val>
            <c:numRef>
              <c:f>Sheet1!$B$2:$B$25</c:f>
              <c:numCache>
                <c:formatCode>#,##0.0</c:formatCode>
                <c:ptCount val="22"/>
                <c:pt idx="0">
                  <c:v>24.409172000000002</c:v>
                </c:pt>
                <c:pt idx="1">
                  <c:v>173.90578000000002</c:v>
                </c:pt>
                <c:pt idx="2">
                  <c:v>116.71889</c:v>
                </c:pt>
                <c:pt idx="3">
                  <c:v>132.87314800000001</c:v>
                </c:pt>
                <c:pt idx="4">
                  <c:v>110.10610800000001</c:v>
                </c:pt>
                <c:pt idx="5">
                  <c:v>213.68156500000003</c:v>
                </c:pt>
                <c:pt idx="6">
                  <c:v>214.27757600000001</c:v>
                </c:pt>
                <c:pt idx="7">
                  <c:v>229.90834999999998</c:v>
                </c:pt>
                <c:pt idx="8">
                  <c:v>180.02705500000002</c:v>
                </c:pt>
                <c:pt idx="9">
                  <c:v>224.00378999999998</c:v>
                </c:pt>
                <c:pt idx="10">
                  <c:v>267.86458499999998</c:v>
                </c:pt>
                <c:pt idx="11">
                  <c:v>239.14622800000001</c:v>
                </c:pt>
                <c:pt idx="12">
                  <c:v>243.06302000000005</c:v>
                </c:pt>
                <c:pt idx="13">
                  <c:v>261.81485999999995</c:v>
                </c:pt>
                <c:pt idx="14">
                  <c:v>239.44220999999999</c:v>
                </c:pt>
                <c:pt idx="15">
                  <c:v>251.945314</c:v>
                </c:pt>
                <c:pt idx="16">
                  <c:v>260.03763600000002</c:v>
                </c:pt>
                <c:pt idx="17">
                  <c:v>242.15938700000004</c:v>
                </c:pt>
                <c:pt idx="18">
                  <c:v>232.07582600000001</c:v>
                </c:pt>
                <c:pt idx="19">
                  <c:v>219.309932</c:v>
                </c:pt>
                <c:pt idx="20">
                  <c:v>233.85528499999998</c:v>
                </c:pt>
                <c:pt idx="21">
                  <c:v>-96.099725000000035</c:v>
                </c:pt>
              </c:numCache>
            </c:numRef>
          </c:val>
          <c:smooth val="1"/>
        </c:ser>
        <c:dLbls>
          <c:showLegendKey val="0"/>
          <c:showVal val="0"/>
          <c:showCatName val="0"/>
          <c:showSerName val="0"/>
          <c:showPercent val="0"/>
          <c:showBubbleSize val="0"/>
        </c:dLbls>
        <c:marker val="1"/>
        <c:smooth val="0"/>
        <c:axId val="277402752"/>
        <c:axId val="277392384"/>
      </c:lineChart>
      <c:dateAx>
        <c:axId val="277372288"/>
        <c:scaling>
          <c:orientation val="minMax"/>
        </c:scaling>
        <c:delete val="0"/>
        <c:axPos val="b"/>
        <c:numFmt formatCode="yyyy" sourceLinked="0"/>
        <c:majorTickMark val="out"/>
        <c:minorTickMark val="none"/>
        <c:tickLblPos val="low"/>
        <c:crossAx val="277390464"/>
        <c:crosses val="autoZero"/>
        <c:auto val="1"/>
        <c:lblOffset val="100"/>
        <c:baseTimeUnit val="months"/>
        <c:majorUnit val="1"/>
        <c:majorTimeUnit val="years"/>
      </c:dateAx>
      <c:valAx>
        <c:axId val="277390464"/>
        <c:scaling>
          <c:orientation val="minMax"/>
        </c:scaling>
        <c:delete val="0"/>
        <c:axPos val="l"/>
        <c:majorGridlines/>
        <c:title>
          <c:tx>
            <c:rich>
              <a:bodyPr rot="-5400000" vert="horz"/>
              <a:lstStyle/>
              <a:p>
                <a:pPr>
                  <a:defRPr b="0"/>
                </a:pPr>
                <a:r>
                  <a:rPr lang="ru-RU" b="0" dirty="0" smtClean="0"/>
                  <a:t>Доходы и расходы, млрд. руб.</a:t>
                </a:r>
                <a:endParaRPr lang="en-US" b="0" dirty="0"/>
              </a:p>
            </c:rich>
          </c:tx>
          <c:layout/>
          <c:overlay val="0"/>
        </c:title>
        <c:numFmt formatCode="0" sourceLinked="0"/>
        <c:majorTickMark val="out"/>
        <c:minorTickMark val="none"/>
        <c:tickLblPos val="nextTo"/>
        <c:spPr>
          <a:ln>
            <a:noFill/>
          </a:ln>
        </c:spPr>
        <c:crossAx val="277372288"/>
        <c:crosses val="autoZero"/>
        <c:crossBetween val="between"/>
      </c:valAx>
      <c:valAx>
        <c:axId val="277392384"/>
        <c:scaling>
          <c:orientation val="minMax"/>
          <c:max val="450"/>
          <c:min val="-150"/>
        </c:scaling>
        <c:delete val="0"/>
        <c:axPos val="r"/>
        <c:title>
          <c:tx>
            <c:rich>
              <a:bodyPr rot="-5400000" vert="horz"/>
              <a:lstStyle/>
              <a:p>
                <a:pPr>
                  <a:defRPr b="0"/>
                </a:pPr>
                <a:r>
                  <a:rPr lang="ru-RU" b="0" dirty="0" smtClean="0"/>
                  <a:t>Прибыль,</a:t>
                </a:r>
                <a:r>
                  <a:rPr lang="ru-RU" b="0" baseline="0" dirty="0" smtClean="0"/>
                  <a:t> млрд. руб.</a:t>
                </a:r>
                <a:endParaRPr lang="en-US" b="0" dirty="0"/>
              </a:p>
            </c:rich>
          </c:tx>
          <c:layout/>
          <c:overlay val="0"/>
        </c:title>
        <c:numFmt formatCode="#,##0" sourceLinked="0"/>
        <c:majorTickMark val="out"/>
        <c:minorTickMark val="none"/>
        <c:tickLblPos val="nextTo"/>
        <c:spPr>
          <a:ln>
            <a:noFill/>
          </a:ln>
        </c:spPr>
        <c:crossAx val="277402752"/>
        <c:crosses val="max"/>
        <c:crossBetween val="between"/>
      </c:valAx>
      <c:dateAx>
        <c:axId val="277402752"/>
        <c:scaling>
          <c:orientation val="minMax"/>
        </c:scaling>
        <c:delete val="1"/>
        <c:axPos val="b"/>
        <c:numFmt formatCode="mm\-yyyy" sourceLinked="1"/>
        <c:majorTickMark val="out"/>
        <c:minorTickMark val="none"/>
        <c:tickLblPos val="nextTo"/>
        <c:crossAx val="277392384"/>
        <c:crosses val="autoZero"/>
        <c:auto val="1"/>
        <c:lblOffset val="100"/>
        <c:baseTimeUnit val="months"/>
        <c:majorUnit val="1"/>
        <c:minorUnit val="1"/>
      </c:dateAx>
    </c:plotArea>
    <c:legend>
      <c:legendPos val="r"/>
      <c:layout>
        <c:manualLayout>
          <c:xMode val="edge"/>
          <c:yMode val="edge"/>
          <c:x val="0.15375828355119991"/>
          <c:y val="0.10893136527370398"/>
          <c:w val="0.77857936157743679"/>
          <c:h val="0.1081145496991073"/>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Процентные</a:t>
            </a:r>
            <a:r>
              <a:rPr lang="ru-RU" baseline="0" dirty="0" smtClean="0"/>
              <a:t> ставки, спред, маржа</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2"/>
          <c:order val="2"/>
          <c:tx>
            <c:strRef>
              <c:f>Sheet1!$D$1</c:f>
              <c:strCache>
                <c:ptCount val="1"/>
                <c:pt idx="0">
                  <c:v>Процентный спред</c:v>
                </c:pt>
              </c:strCache>
            </c:strRef>
          </c:tx>
          <c:spPr>
            <a:solidFill>
              <a:srgbClr val="FFC000"/>
            </a:solidFill>
            <a:ln>
              <a:noFill/>
            </a:ln>
          </c:spPr>
          <c:invertIfNegative val="0"/>
          <c:cat>
            <c:numRef>
              <c:f>Sheet1!$A$2:$A$195</c:f>
              <c:numCache>
                <c:formatCode>mm\-yyyy</c:formatCode>
                <c:ptCount val="66"/>
                <c:pt idx="0">
                  <c:v>36160</c:v>
                </c:pt>
                <c:pt idx="1">
                  <c:v>36250</c:v>
                </c:pt>
                <c:pt idx="2">
                  <c:v>36341</c:v>
                </c:pt>
                <c:pt idx="3">
                  <c:v>36433</c:v>
                </c:pt>
                <c:pt idx="4">
                  <c:v>36525</c:v>
                </c:pt>
                <c:pt idx="5">
                  <c:v>36616</c:v>
                </c:pt>
                <c:pt idx="6">
                  <c:v>36707</c:v>
                </c:pt>
                <c:pt idx="7">
                  <c:v>36799</c:v>
                </c:pt>
                <c:pt idx="8">
                  <c:v>36891</c:v>
                </c:pt>
                <c:pt idx="9">
                  <c:v>36981</c:v>
                </c:pt>
                <c:pt idx="10">
                  <c:v>37072</c:v>
                </c:pt>
                <c:pt idx="11">
                  <c:v>37164</c:v>
                </c:pt>
                <c:pt idx="12">
                  <c:v>37256</c:v>
                </c:pt>
                <c:pt idx="13">
                  <c:v>37346</c:v>
                </c:pt>
                <c:pt idx="14">
                  <c:v>37437</c:v>
                </c:pt>
                <c:pt idx="15">
                  <c:v>37529</c:v>
                </c:pt>
                <c:pt idx="16">
                  <c:v>37621</c:v>
                </c:pt>
                <c:pt idx="17">
                  <c:v>37711</c:v>
                </c:pt>
                <c:pt idx="18">
                  <c:v>37802</c:v>
                </c:pt>
                <c:pt idx="19">
                  <c:v>37894</c:v>
                </c:pt>
                <c:pt idx="20">
                  <c:v>37986</c:v>
                </c:pt>
                <c:pt idx="21">
                  <c:v>38077</c:v>
                </c:pt>
                <c:pt idx="22">
                  <c:v>38168</c:v>
                </c:pt>
                <c:pt idx="23">
                  <c:v>38260</c:v>
                </c:pt>
                <c:pt idx="24">
                  <c:v>38352</c:v>
                </c:pt>
                <c:pt idx="25">
                  <c:v>38442</c:v>
                </c:pt>
                <c:pt idx="26">
                  <c:v>38533</c:v>
                </c:pt>
                <c:pt idx="27">
                  <c:v>38625</c:v>
                </c:pt>
                <c:pt idx="28">
                  <c:v>38717</c:v>
                </c:pt>
                <c:pt idx="29">
                  <c:v>38807</c:v>
                </c:pt>
                <c:pt idx="30">
                  <c:v>38898</c:v>
                </c:pt>
                <c:pt idx="31">
                  <c:v>38990</c:v>
                </c:pt>
                <c:pt idx="32">
                  <c:v>39082</c:v>
                </c:pt>
                <c:pt idx="33">
                  <c:v>39172</c:v>
                </c:pt>
                <c:pt idx="34">
                  <c:v>39263</c:v>
                </c:pt>
                <c:pt idx="35">
                  <c:v>39355</c:v>
                </c:pt>
                <c:pt idx="36">
                  <c:v>39447</c:v>
                </c:pt>
                <c:pt idx="37">
                  <c:v>39538</c:v>
                </c:pt>
                <c:pt idx="38">
                  <c:v>39629</c:v>
                </c:pt>
                <c:pt idx="39">
                  <c:v>39721</c:v>
                </c:pt>
                <c:pt idx="40">
                  <c:v>39813</c:v>
                </c:pt>
                <c:pt idx="41">
                  <c:v>39903</c:v>
                </c:pt>
                <c:pt idx="42">
                  <c:v>39994</c:v>
                </c:pt>
                <c:pt idx="43">
                  <c:v>40086</c:v>
                </c:pt>
                <c:pt idx="44">
                  <c:v>40178</c:v>
                </c:pt>
                <c:pt idx="45">
                  <c:v>40268</c:v>
                </c:pt>
                <c:pt idx="46">
                  <c:v>40359</c:v>
                </c:pt>
                <c:pt idx="47">
                  <c:v>40451</c:v>
                </c:pt>
                <c:pt idx="48">
                  <c:v>40543</c:v>
                </c:pt>
                <c:pt idx="49">
                  <c:v>40633</c:v>
                </c:pt>
                <c:pt idx="50">
                  <c:v>40724</c:v>
                </c:pt>
                <c:pt idx="51">
                  <c:v>40816</c:v>
                </c:pt>
                <c:pt idx="52">
                  <c:v>40908</c:v>
                </c:pt>
                <c:pt idx="53">
                  <c:v>40999</c:v>
                </c:pt>
                <c:pt idx="54">
                  <c:v>41090</c:v>
                </c:pt>
                <c:pt idx="55">
                  <c:v>41182</c:v>
                </c:pt>
                <c:pt idx="56">
                  <c:v>41274</c:v>
                </c:pt>
                <c:pt idx="57">
                  <c:v>41364</c:v>
                </c:pt>
                <c:pt idx="58">
                  <c:v>41455</c:v>
                </c:pt>
                <c:pt idx="59">
                  <c:v>41547</c:v>
                </c:pt>
                <c:pt idx="60">
                  <c:v>41639</c:v>
                </c:pt>
                <c:pt idx="61">
                  <c:v>41729</c:v>
                </c:pt>
                <c:pt idx="62">
                  <c:v>41820</c:v>
                </c:pt>
                <c:pt idx="63">
                  <c:v>41912</c:v>
                </c:pt>
                <c:pt idx="64">
                  <c:v>42004</c:v>
                </c:pt>
                <c:pt idx="65">
                  <c:v>42035</c:v>
                </c:pt>
              </c:numCache>
            </c:numRef>
          </c:cat>
          <c:val>
            <c:numRef>
              <c:f>Sheet1!$D$2:$D$195</c:f>
              <c:numCache>
                <c:formatCode>#,##0.00</c:formatCode>
                <c:ptCount val="66"/>
                <c:pt idx="0">
                  <c:v>12.5</c:v>
                </c:pt>
                <c:pt idx="1">
                  <c:v>28.6</c:v>
                </c:pt>
                <c:pt idx="2">
                  <c:v>21.1</c:v>
                </c:pt>
                <c:pt idx="3">
                  <c:v>28.2</c:v>
                </c:pt>
                <c:pt idx="4">
                  <c:v>23.6</c:v>
                </c:pt>
                <c:pt idx="5">
                  <c:v>21.9</c:v>
                </c:pt>
                <c:pt idx="6">
                  <c:v>15.700000000000001</c:v>
                </c:pt>
                <c:pt idx="7">
                  <c:v>15.6</c:v>
                </c:pt>
                <c:pt idx="8">
                  <c:v>13.900000000000002</c:v>
                </c:pt>
                <c:pt idx="9">
                  <c:v>15</c:v>
                </c:pt>
                <c:pt idx="10">
                  <c:v>13.9</c:v>
                </c:pt>
                <c:pt idx="11">
                  <c:v>12.3</c:v>
                </c:pt>
                <c:pt idx="12">
                  <c:v>12.100000000000001</c:v>
                </c:pt>
                <c:pt idx="13">
                  <c:v>11.299999999999999</c:v>
                </c:pt>
                <c:pt idx="14">
                  <c:v>10.5</c:v>
                </c:pt>
                <c:pt idx="15">
                  <c:v>9.5</c:v>
                </c:pt>
                <c:pt idx="16">
                  <c:v>10.7</c:v>
                </c:pt>
                <c:pt idx="17">
                  <c:v>9.1999999999999993</c:v>
                </c:pt>
                <c:pt idx="18">
                  <c:v>7.4</c:v>
                </c:pt>
                <c:pt idx="19">
                  <c:v>9.2999999999999989</c:v>
                </c:pt>
                <c:pt idx="20">
                  <c:v>8.1000000000000014</c:v>
                </c:pt>
                <c:pt idx="21">
                  <c:v>7.4999999999999991</c:v>
                </c:pt>
                <c:pt idx="22">
                  <c:v>8.1</c:v>
                </c:pt>
                <c:pt idx="23">
                  <c:v>8.1</c:v>
                </c:pt>
                <c:pt idx="24">
                  <c:v>7.0000000000000009</c:v>
                </c:pt>
                <c:pt idx="25">
                  <c:v>6.2</c:v>
                </c:pt>
                <c:pt idx="26">
                  <c:v>7.1</c:v>
                </c:pt>
                <c:pt idx="27">
                  <c:v>6.7</c:v>
                </c:pt>
                <c:pt idx="28">
                  <c:v>7.6</c:v>
                </c:pt>
                <c:pt idx="29">
                  <c:v>6.5000000000000009</c:v>
                </c:pt>
                <c:pt idx="30">
                  <c:v>6.6000000000000005</c:v>
                </c:pt>
                <c:pt idx="31">
                  <c:v>6.9999999999999991</c:v>
                </c:pt>
                <c:pt idx="32">
                  <c:v>7.3999999999999995</c:v>
                </c:pt>
                <c:pt idx="33">
                  <c:v>5.1999999999999993</c:v>
                </c:pt>
                <c:pt idx="34">
                  <c:v>4.3</c:v>
                </c:pt>
                <c:pt idx="35">
                  <c:v>5.6</c:v>
                </c:pt>
                <c:pt idx="36">
                  <c:v>6</c:v>
                </c:pt>
                <c:pt idx="37">
                  <c:v>6.1000000000000005</c:v>
                </c:pt>
                <c:pt idx="38">
                  <c:v>5.7000000000000011</c:v>
                </c:pt>
                <c:pt idx="39">
                  <c:v>6.9</c:v>
                </c:pt>
                <c:pt idx="40">
                  <c:v>8.3999999999999986</c:v>
                </c:pt>
                <c:pt idx="41">
                  <c:v>7.1</c:v>
                </c:pt>
                <c:pt idx="42">
                  <c:v>6.5</c:v>
                </c:pt>
                <c:pt idx="43">
                  <c:v>4.5999999999999996</c:v>
                </c:pt>
                <c:pt idx="44">
                  <c:v>4.7999999999999989</c:v>
                </c:pt>
                <c:pt idx="45">
                  <c:v>4.2999999999999989</c:v>
                </c:pt>
                <c:pt idx="46">
                  <c:v>5.2</c:v>
                </c:pt>
                <c:pt idx="47">
                  <c:v>3.7999999999999989</c:v>
                </c:pt>
                <c:pt idx="48">
                  <c:v>3.6999999999999993</c:v>
                </c:pt>
                <c:pt idx="49">
                  <c:v>3.4999999999999991</c:v>
                </c:pt>
                <c:pt idx="50">
                  <c:v>3.4999999999999991</c:v>
                </c:pt>
                <c:pt idx="51">
                  <c:v>3</c:v>
                </c:pt>
                <c:pt idx="52">
                  <c:v>2.8999999999999995</c:v>
                </c:pt>
                <c:pt idx="53">
                  <c:v>3.7000000000000011</c:v>
                </c:pt>
                <c:pt idx="54">
                  <c:v>3.3</c:v>
                </c:pt>
                <c:pt idx="55">
                  <c:v>2.8999999999999995</c:v>
                </c:pt>
                <c:pt idx="56">
                  <c:v>3.2</c:v>
                </c:pt>
                <c:pt idx="57">
                  <c:v>3.5</c:v>
                </c:pt>
                <c:pt idx="58">
                  <c:v>3.3</c:v>
                </c:pt>
                <c:pt idx="59">
                  <c:v>3.3000000000000007</c:v>
                </c:pt>
                <c:pt idx="60">
                  <c:v>3.5999999999999996</c:v>
                </c:pt>
                <c:pt idx="61">
                  <c:v>4.43</c:v>
                </c:pt>
                <c:pt idx="62">
                  <c:v>4.3600000000000003</c:v>
                </c:pt>
                <c:pt idx="63">
                  <c:v>4.01</c:v>
                </c:pt>
                <c:pt idx="64">
                  <c:v>2.9400000000000013</c:v>
                </c:pt>
                <c:pt idx="65">
                  <c:v>5.120000000000001</c:v>
                </c:pt>
              </c:numCache>
            </c:numRef>
          </c:val>
        </c:ser>
        <c:dLbls>
          <c:showLegendKey val="0"/>
          <c:showVal val="0"/>
          <c:showCatName val="0"/>
          <c:showSerName val="0"/>
          <c:showPercent val="0"/>
          <c:showBubbleSize val="0"/>
        </c:dLbls>
        <c:gapWidth val="0"/>
        <c:axId val="277413248"/>
        <c:axId val="277451904"/>
      </c:barChart>
      <c:lineChart>
        <c:grouping val="standard"/>
        <c:varyColors val="0"/>
        <c:ser>
          <c:idx val="0"/>
          <c:order val="0"/>
          <c:tx>
            <c:strRef>
              <c:f>Sheet1!$B$1</c:f>
              <c:strCache>
                <c:ptCount val="1"/>
                <c:pt idx="0">
                  <c:v>Ставки по кредитам ю.л.</c:v>
                </c:pt>
              </c:strCache>
            </c:strRef>
          </c:tx>
          <c:spPr>
            <a:ln w="28575">
              <a:solidFill>
                <a:srgbClr val="FF0000"/>
              </a:solidFill>
            </a:ln>
          </c:spPr>
          <c:marker>
            <c:symbol val="none"/>
          </c:marker>
          <c:cat>
            <c:numRef>
              <c:f>Sheet1!$A$2:$A$195</c:f>
              <c:numCache>
                <c:formatCode>mm\-yyyy</c:formatCode>
                <c:ptCount val="66"/>
                <c:pt idx="0">
                  <c:v>36160</c:v>
                </c:pt>
                <c:pt idx="1">
                  <c:v>36250</c:v>
                </c:pt>
                <c:pt idx="2">
                  <c:v>36341</c:v>
                </c:pt>
                <c:pt idx="3">
                  <c:v>36433</c:v>
                </c:pt>
                <c:pt idx="4">
                  <c:v>36525</c:v>
                </c:pt>
                <c:pt idx="5">
                  <c:v>36616</c:v>
                </c:pt>
                <c:pt idx="6">
                  <c:v>36707</c:v>
                </c:pt>
                <c:pt idx="7">
                  <c:v>36799</c:v>
                </c:pt>
                <c:pt idx="8">
                  <c:v>36891</c:v>
                </c:pt>
                <c:pt idx="9">
                  <c:v>36981</c:v>
                </c:pt>
                <c:pt idx="10">
                  <c:v>37072</c:v>
                </c:pt>
                <c:pt idx="11">
                  <c:v>37164</c:v>
                </c:pt>
                <c:pt idx="12">
                  <c:v>37256</c:v>
                </c:pt>
                <c:pt idx="13">
                  <c:v>37346</c:v>
                </c:pt>
                <c:pt idx="14">
                  <c:v>37437</c:v>
                </c:pt>
                <c:pt idx="15">
                  <c:v>37529</c:v>
                </c:pt>
                <c:pt idx="16">
                  <c:v>37621</c:v>
                </c:pt>
                <c:pt idx="17">
                  <c:v>37711</c:v>
                </c:pt>
                <c:pt idx="18">
                  <c:v>37802</c:v>
                </c:pt>
                <c:pt idx="19">
                  <c:v>37894</c:v>
                </c:pt>
                <c:pt idx="20">
                  <c:v>37986</c:v>
                </c:pt>
                <c:pt idx="21">
                  <c:v>38077</c:v>
                </c:pt>
                <c:pt idx="22">
                  <c:v>38168</c:v>
                </c:pt>
                <c:pt idx="23">
                  <c:v>38260</c:v>
                </c:pt>
                <c:pt idx="24">
                  <c:v>38352</c:v>
                </c:pt>
                <c:pt idx="25">
                  <c:v>38442</c:v>
                </c:pt>
                <c:pt idx="26">
                  <c:v>38533</c:v>
                </c:pt>
                <c:pt idx="27">
                  <c:v>38625</c:v>
                </c:pt>
                <c:pt idx="28">
                  <c:v>38717</c:v>
                </c:pt>
                <c:pt idx="29">
                  <c:v>38807</c:v>
                </c:pt>
                <c:pt idx="30">
                  <c:v>38898</c:v>
                </c:pt>
                <c:pt idx="31">
                  <c:v>38990</c:v>
                </c:pt>
                <c:pt idx="32">
                  <c:v>39082</c:v>
                </c:pt>
                <c:pt idx="33">
                  <c:v>39172</c:v>
                </c:pt>
                <c:pt idx="34">
                  <c:v>39263</c:v>
                </c:pt>
                <c:pt idx="35">
                  <c:v>39355</c:v>
                </c:pt>
                <c:pt idx="36">
                  <c:v>39447</c:v>
                </c:pt>
                <c:pt idx="37">
                  <c:v>39538</c:v>
                </c:pt>
                <c:pt idx="38">
                  <c:v>39629</c:v>
                </c:pt>
                <c:pt idx="39">
                  <c:v>39721</c:v>
                </c:pt>
                <c:pt idx="40">
                  <c:v>39813</c:v>
                </c:pt>
                <c:pt idx="41">
                  <c:v>39903</c:v>
                </c:pt>
                <c:pt idx="42">
                  <c:v>39994</c:v>
                </c:pt>
                <c:pt idx="43">
                  <c:v>40086</c:v>
                </c:pt>
                <c:pt idx="44">
                  <c:v>40178</c:v>
                </c:pt>
                <c:pt idx="45">
                  <c:v>40268</c:v>
                </c:pt>
                <c:pt idx="46">
                  <c:v>40359</c:v>
                </c:pt>
                <c:pt idx="47">
                  <c:v>40451</c:v>
                </c:pt>
                <c:pt idx="48">
                  <c:v>40543</c:v>
                </c:pt>
                <c:pt idx="49">
                  <c:v>40633</c:v>
                </c:pt>
                <c:pt idx="50">
                  <c:v>40724</c:v>
                </c:pt>
                <c:pt idx="51">
                  <c:v>40816</c:v>
                </c:pt>
                <c:pt idx="52">
                  <c:v>40908</c:v>
                </c:pt>
                <c:pt idx="53">
                  <c:v>40999</c:v>
                </c:pt>
                <c:pt idx="54">
                  <c:v>41090</c:v>
                </c:pt>
                <c:pt idx="55">
                  <c:v>41182</c:v>
                </c:pt>
                <c:pt idx="56">
                  <c:v>41274</c:v>
                </c:pt>
                <c:pt idx="57">
                  <c:v>41364</c:v>
                </c:pt>
                <c:pt idx="58">
                  <c:v>41455</c:v>
                </c:pt>
                <c:pt idx="59">
                  <c:v>41547</c:v>
                </c:pt>
                <c:pt idx="60">
                  <c:v>41639</c:v>
                </c:pt>
                <c:pt idx="61">
                  <c:v>41729</c:v>
                </c:pt>
                <c:pt idx="62">
                  <c:v>41820</c:v>
                </c:pt>
                <c:pt idx="63">
                  <c:v>41912</c:v>
                </c:pt>
                <c:pt idx="64">
                  <c:v>42004</c:v>
                </c:pt>
                <c:pt idx="65">
                  <c:v>42035</c:v>
                </c:pt>
              </c:numCache>
            </c:numRef>
          </c:cat>
          <c:val>
            <c:numRef>
              <c:f>Sheet1!$B$2:$B$195</c:f>
              <c:numCache>
                <c:formatCode>#,##0.00</c:formatCode>
                <c:ptCount val="66"/>
                <c:pt idx="0">
                  <c:v>40.5</c:v>
                </c:pt>
                <c:pt idx="1">
                  <c:v>47.5</c:v>
                </c:pt>
                <c:pt idx="2">
                  <c:v>32.1</c:v>
                </c:pt>
                <c:pt idx="3">
                  <c:v>37.9</c:v>
                </c:pt>
                <c:pt idx="4">
                  <c:v>32.1</c:v>
                </c:pt>
                <c:pt idx="5">
                  <c:v>29.5</c:v>
                </c:pt>
                <c:pt idx="6">
                  <c:v>22.8</c:v>
                </c:pt>
                <c:pt idx="7">
                  <c:v>20.2</c:v>
                </c:pt>
                <c:pt idx="8">
                  <c:v>18.100000000000001</c:v>
                </c:pt>
                <c:pt idx="9">
                  <c:v>18.7</c:v>
                </c:pt>
                <c:pt idx="10">
                  <c:v>18</c:v>
                </c:pt>
                <c:pt idx="11">
                  <c:v>17.100000000000001</c:v>
                </c:pt>
                <c:pt idx="12">
                  <c:v>16.3</c:v>
                </c:pt>
                <c:pt idx="13">
                  <c:v>15.7</c:v>
                </c:pt>
                <c:pt idx="14">
                  <c:v>15.2</c:v>
                </c:pt>
                <c:pt idx="15">
                  <c:v>13.4</c:v>
                </c:pt>
                <c:pt idx="16">
                  <c:v>14.9</c:v>
                </c:pt>
                <c:pt idx="17">
                  <c:v>13.4</c:v>
                </c:pt>
                <c:pt idx="18">
                  <c:v>11.9</c:v>
                </c:pt>
                <c:pt idx="19">
                  <c:v>13.2</c:v>
                </c:pt>
                <c:pt idx="20">
                  <c:v>12.4</c:v>
                </c:pt>
                <c:pt idx="21">
                  <c:v>11.7</c:v>
                </c:pt>
                <c:pt idx="22">
                  <c:v>11.6</c:v>
                </c:pt>
                <c:pt idx="23">
                  <c:v>11.5</c:v>
                </c:pt>
                <c:pt idx="24">
                  <c:v>10.8</c:v>
                </c:pt>
                <c:pt idx="25">
                  <c:v>10.5</c:v>
                </c:pt>
                <c:pt idx="26">
                  <c:v>11</c:v>
                </c:pt>
                <c:pt idx="27">
                  <c:v>10.5</c:v>
                </c:pt>
                <c:pt idx="28">
                  <c:v>11.2</c:v>
                </c:pt>
                <c:pt idx="29">
                  <c:v>10.3</c:v>
                </c:pt>
                <c:pt idx="30">
                  <c:v>10.4</c:v>
                </c:pt>
                <c:pt idx="31">
                  <c:v>10.7</c:v>
                </c:pt>
                <c:pt idx="32">
                  <c:v>11.1</c:v>
                </c:pt>
                <c:pt idx="33">
                  <c:v>10.199999999999999</c:v>
                </c:pt>
                <c:pt idx="34">
                  <c:v>9.5</c:v>
                </c:pt>
                <c:pt idx="35">
                  <c:v>10.7</c:v>
                </c:pt>
                <c:pt idx="36">
                  <c:v>11</c:v>
                </c:pt>
                <c:pt idx="37">
                  <c:v>11.4</c:v>
                </c:pt>
                <c:pt idx="38">
                  <c:v>11.3</c:v>
                </c:pt>
                <c:pt idx="39">
                  <c:v>12.8</c:v>
                </c:pt>
                <c:pt idx="40">
                  <c:v>15.6</c:v>
                </c:pt>
                <c:pt idx="41">
                  <c:v>16</c:v>
                </c:pt>
                <c:pt idx="42">
                  <c:v>15.4</c:v>
                </c:pt>
                <c:pt idx="43">
                  <c:v>14.5</c:v>
                </c:pt>
                <c:pt idx="44">
                  <c:v>13.6</c:v>
                </c:pt>
                <c:pt idx="45">
                  <c:v>11.7</c:v>
                </c:pt>
                <c:pt idx="46">
                  <c:v>11.5</c:v>
                </c:pt>
                <c:pt idx="47">
                  <c:v>9.6999999999999993</c:v>
                </c:pt>
                <c:pt idx="48">
                  <c:v>9.1999999999999993</c:v>
                </c:pt>
                <c:pt idx="49">
                  <c:v>8.6999999999999993</c:v>
                </c:pt>
                <c:pt idx="50">
                  <c:v>8.6999999999999993</c:v>
                </c:pt>
                <c:pt idx="51">
                  <c:v>8.1</c:v>
                </c:pt>
                <c:pt idx="52">
                  <c:v>9.6</c:v>
                </c:pt>
                <c:pt idx="53">
                  <c:v>9.8000000000000007</c:v>
                </c:pt>
                <c:pt idx="54">
                  <c:v>10.1</c:v>
                </c:pt>
                <c:pt idx="55">
                  <c:v>9.6999999999999993</c:v>
                </c:pt>
                <c:pt idx="56">
                  <c:v>10.4</c:v>
                </c:pt>
                <c:pt idx="57">
                  <c:v>10.4</c:v>
                </c:pt>
                <c:pt idx="58">
                  <c:v>10.1</c:v>
                </c:pt>
                <c:pt idx="59">
                  <c:v>9.9</c:v>
                </c:pt>
                <c:pt idx="60">
                  <c:v>10.1</c:v>
                </c:pt>
                <c:pt idx="61">
                  <c:v>10.66</c:v>
                </c:pt>
                <c:pt idx="62">
                  <c:v>11.14</c:v>
                </c:pt>
                <c:pt idx="63">
                  <c:v>11.08</c:v>
                </c:pt>
                <c:pt idx="64">
                  <c:v>16.73</c:v>
                </c:pt>
                <c:pt idx="65">
                  <c:v>19.82</c:v>
                </c:pt>
              </c:numCache>
            </c:numRef>
          </c:val>
          <c:smooth val="1"/>
        </c:ser>
        <c:ser>
          <c:idx val="1"/>
          <c:order val="1"/>
          <c:tx>
            <c:strRef>
              <c:f>Sheet1!$C$1</c:f>
              <c:strCache>
                <c:ptCount val="1"/>
                <c:pt idx="0">
                  <c:v>Ставки по вкладам</c:v>
                </c:pt>
              </c:strCache>
            </c:strRef>
          </c:tx>
          <c:spPr>
            <a:ln>
              <a:solidFill>
                <a:schemeClr val="accent1"/>
              </a:solidFill>
            </a:ln>
          </c:spPr>
          <c:marker>
            <c:symbol val="none"/>
          </c:marker>
          <c:cat>
            <c:numRef>
              <c:f>Sheet1!$A$2:$A$195</c:f>
              <c:numCache>
                <c:formatCode>mm\-yyyy</c:formatCode>
                <c:ptCount val="66"/>
                <c:pt idx="0">
                  <c:v>36160</c:v>
                </c:pt>
                <c:pt idx="1">
                  <c:v>36250</c:v>
                </c:pt>
                <c:pt idx="2">
                  <c:v>36341</c:v>
                </c:pt>
                <c:pt idx="3">
                  <c:v>36433</c:v>
                </c:pt>
                <c:pt idx="4">
                  <c:v>36525</c:v>
                </c:pt>
                <c:pt idx="5">
                  <c:v>36616</c:v>
                </c:pt>
                <c:pt idx="6">
                  <c:v>36707</c:v>
                </c:pt>
                <c:pt idx="7">
                  <c:v>36799</c:v>
                </c:pt>
                <c:pt idx="8">
                  <c:v>36891</c:v>
                </c:pt>
                <c:pt idx="9">
                  <c:v>36981</c:v>
                </c:pt>
                <c:pt idx="10">
                  <c:v>37072</c:v>
                </c:pt>
                <c:pt idx="11">
                  <c:v>37164</c:v>
                </c:pt>
                <c:pt idx="12">
                  <c:v>37256</c:v>
                </c:pt>
                <c:pt idx="13">
                  <c:v>37346</c:v>
                </c:pt>
                <c:pt idx="14">
                  <c:v>37437</c:v>
                </c:pt>
                <c:pt idx="15">
                  <c:v>37529</c:v>
                </c:pt>
                <c:pt idx="16">
                  <c:v>37621</c:v>
                </c:pt>
                <c:pt idx="17">
                  <c:v>37711</c:v>
                </c:pt>
                <c:pt idx="18">
                  <c:v>37802</c:v>
                </c:pt>
                <c:pt idx="19">
                  <c:v>37894</c:v>
                </c:pt>
                <c:pt idx="20">
                  <c:v>37986</c:v>
                </c:pt>
                <c:pt idx="21">
                  <c:v>38077</c:v>
                </c:pt>
                <c:pt idx="22">
                  <c:v>38168</c:v>
                </c:pt>
                <c:pt idx="23">
                  <c:v>38260</c:v>
                </c:pt>
                <c:pt idx="24">
                  <c:v>38352</c:v>
                </c:pt>
                <c:pt idx="25">
                  <c:v>38442</c:v>
                </c:pt>
                <c:pt idx="26">
                  <c:v>38533</c:v>
                </c:pt>
                <c:pt idx="27">
                  <c:v>38625</c:v>
                </c:pt>
                <c:pt idx="28">
                  <c:v>38717</c:v>
                </c:pt>
                <c:pt idx="29">
                  <c:v>38807</c:v>
                </c:pt>
                <c:pt idx="30">
                  <c:v>38898</c:v>
                </c:pt>
                <c:pt idx="31">
                  <c:v>38990</c:v>
                </c:pt>
                <c:pt idx="32">
                  <c:v>39082</c:v>
                </c:pt>
                <c:pt idx="33">
                  <c:v>39172</c:v>
                </c:pt>
                <c:pt idx="34">
                  <c:v>39263</c:v>
                </c:pt>
                <c:pt idx="35">
                  <c:v>39355</c:v>
                </c:pt>
                <c:pt idx="36">
                  <c:v>39447</c:v>
                </c:pt>
                <c:pt idx="37">
                  <c:v>39538</c:v>
                </c:pt>
                <c:pt idx="38">
                  <c:v>39629</c:v>
                </c:pt>
                <c:pt idx="39">
                  <c:v>39721</c:v>
                </c:pt>
                <c:pt idx="40">
                  <c:v>39813</c:v>
                </c:pt>
                <c:pt idx="41">
                  <c:v>39903</c:v>
                </c:pt>
                <c:pt idx="42">
                  <c:v>39994</c:v>
                </c:pt>
                <c:pt idx="43">
                  <c:v>40086</c:v>
                </c:pt>
                <c:pt idx="44">
                  <c:v>40178</c:v>
                </c:pt>
                <c:pt idx="45">
                  <c:v>40268</c:v>
                </c:pt>
                <c:pt idx="46">
                  <c:v>40359</c:v>
                </c:pt>
                <c:pt idx="47">
                  <c:v>40451</c:v>
                </c:pt>
                <c:pt idx="48">
                  <c:v>40543</c:v>
                </c:pt>
                <c:pt idx="49">
                  <c:v>40633</c:v>
                </c:pt>
                <c:pt idx="50">
                  <c:v>40724</c:v>
                </c:pt>
                <c:pt idx="51">
                  <c:v>40816</c:v>
                </c:pt>
                <c:pt idx="52">
                  <c:v>40908</c:v>
                </c:pt>
                <c:pt idx="53">
                  <c:v>40999</c:v>
                </c:pt>
                <c:pt idx="54">
                  <c:v>41090</c:v>
                </c:pt>
                <c:pt idx="55">
                  <c:v>41182</c:v>
                </c:pt>
                <c:pt idx="56">
                  <c:v>41274</c:v>
                </c:pt>
                <c:pt idx="57">
                  <c:v>41364</c:v>
                </c:pt>
                <c:pt idx="58">
                  <c:v>41455</c:v>
                </c:pt>
                <c:pt idx="59">
                  <c:v>41547</c:v>
                </c:pt>
                <c:pt idx="60">
                  <c:v>41639</c:v>
                </c:pt>
                <c:pt idx="61">
                  <c:v>41729</c:v>
                </c:pt>
                <c:pt idx="62">
                  <c:v>41820</c:v>
                </c:pt>
                <c:pt idx="63">
                  <c:v>41912</c:v>
                </c:pt>
                <c:pt idx="64">
                  <c:v>42004</c:v>
                </c:pt>
                <c:pt idx="65">
                  <c:v>42035</c:v>
                </c:pt>
              </c:numCache>
            </c:numRef>
          </c:cat>
          <c:val>
            <c:numRef>
              <c:f>Sheet1!$C$2:$C$195</c:f>
              <c:numCache>
                <c:formatCode>#,##0.00</c:formatCode>
                <c:ptCount val="66"/>
                <c:pt idx="0">
                  <c:v>28</c:v>
                </c:pt>
                <c:pt idx="1">
                  <c:v>18.899999999999999</c:v>
                </c:pt>
                <c:pt idx="2">
                  <c:v>11</c:v>
                </c:pt>
                <c:pt idx="3">
                  <c:v>9.6999999999999993</c:v>
                </c:pt>
                <c:pt idx="4">
                  <c:v>8.5</c:v>
                </c:pt>
                <c:pt idx="5">
                  <c:v>7.6</c:v>
                </c:pt>
                <c:pt idx="6">
                  <c:v>7.1</c:v>
                </c:pt>
                <c:pt idx="7">
                  <c:v>4.5999999999999996</c:v>
                </c:pt>
                <c:pt idx="8">
                  <c:v>4.2</c:v>
                </c:pt>
                <c:pt idx="9">
                  <c:v>3.7</c:v>
                </c:pt>
                <c:pt idx="10">
                  <c:v>4.0999999999999996</c:v>
                </c:pt>
                <c:pt idx="11">
                  <c:v>4.8</c:v>
                </c:pt>
                <c:pt idx="12">
                  <c:v>4.2</c:v>
                </c:pt>
                <c:pt idx="13">
                  <c:v>4.4000000000000004</c:v>
                </c:pt>
                <c:pt idx="14">
                  <c:v>4.7</c:v>
                </c:pt>
                <c:pt idx="15">
                  <c:v>3.9</c:v>
                </c:pt>
                <c:pt idx="16">
                  <c:v>4.2</c:v>
                </c:pt>
                <c:pt idx="17">
                  <c:v>4.2</c:v>
                </c:pt>
                <c:pt idx="18">
                  <c:v>4.5</c:v>
                </c:pt>
                <c:pt idx="19">
                  <c:v>3.9</c:v>
                </c:pt>
                <c:pt idx="20">
                  <c:v>4.3</c:v>
                </c:pt>
                <c:pt idx="21">
                  <c:v>4.2</c:v>
                </c:pt>
                <c:pt idx="22">
                  <c:v>3.5</c:v>
                </c:pt>
                <c:pt idx="23">
                  <c:v>3.4</c:v>
                </c:pt>
                <c:pt idx="24">
                  <c:v>3.8</c:v>
                </c:pt>
                <c:pt idx="25">
                  <c:v>4.3</c:v>
                </c:pt>
                <c:pt idx="26">
                  <c:v>3.9</c:v>
                </c:pt>
                <c:pt idx="27">
                  <c:v>3.8</c:v>
                </c:pt>
                <c:pt idx="28">
                  <c:v>3.6</c:v>
                </c:pt>
                <c:pt idx="29">
                  <c:v>3.8</c:v>
                </c:pt>
                <c:pt idx="30">
                  <c:v>3.8</c:v>
                </c:pt>
                <c:pt idx="31">
                  <c:v>3.7</c:v>
                </c:pt>
                <c:pt idx="32">
                  <c:v>3.7</c:v>
                </c:pt>
                <c:pt idx="33">
                  <c:v>5</c:v>
                </c:pt>
                <c:pt idx="34">
                  <c:v>5.2</c:v>
                </c:pt>
                <c:pt idx="35">
                  <c:v>5.0999999999999996</c:v>
                </c:pt>
                <c:pt idx="36">
                  <c:v>5</c:v>
                </c:pt>
                <c:pt idx="37">
                  <c:v>5.3</c:v>
                </c:pt>
                <c:pt idx="38">
                  <c:v>5.6</c:v>
                </c:pt>
                <c:pt idx="39">
                  <c:v>5.9</c:v>
                </c:pt>
                <c:pt idx="40">
                  <c:v>7.2</c:v>
                </c:pt>
                <c:pt idx="41">
                  <c:v>8.9</c:v>
                </c:pt>
                <c:pt idx="42">
                  <c:v>8.9</c:v>
                </c:pt>
                <c:pt idx="43">
                  <c:v>9.9</c:v>
                </c:pt>
                <c:pt idx="44">
                  <c:v>8.8000000000000007</c:v>
                </c:pt>
                <c:pt idx="45">
                  <c:v>7.4</c:v>
                </c:pt>
                <c:pt idx="46">
                  <c:v>6.3</c:v>
                </c:pt>
                <c:pt idx="47">
                  <c:v>5.9</c:v>
                </c:pt>
                <c:pt idx="48">
                  <c:v>5.5</c:v>
                </c:pt>
                <c:pt idx="49">
                  <c:v>5.2</c:v>
                </c:pt>
                <c:pt idx="50">
                  <c:v>5.2</c:v>
                </c:pt>
                <c:pt idx="51">
                  <c:v>5.0999999999999996</c:v>
                </c:pt>
                <c:pt idx="52">
                  <c:v>6.7</c:v>
                </c:pt>
                <c:pt idx="53">
                  <c:v>6.1</c:v>
                </c:pt>
                <c:pt idx="54">
                  <c:v>6.8</c:v>
                </c:pt>
                <c:pt idx="55">
                  <c:v>6.8</c:v>
                </c:pt>
                <c:pt idx="56">
                  <c:v>7.2</c:v>
                </c:pt>
                <c:pt idx="57">
                  <c:v>6.9</c:v>
                </c:pt>
                <c:pt idx="58">
                  <c:v>6.8</c:v>
                </c:pt>
                <c:pt idx="59">
                  <c:v>6.6</c:v>
                </c:pt>
                <c:pt idx="60">
                  <c:v>6.5</c:v>
                </c:pt>
                <c:pt idx="61">
                  <c:v>6.23</c:v>
                </c:pt>
                <c:pt idx="62">
                  <c:v>6.78</c:v>
                </c:pt>
                <c:pt idx="63">
                  <c:v>7.07</c:v>
                </c:pt>
                <c:pt idx="64">
                  <c:v>13.79</c:v>
                </c:pt>
                <c:pt idx="65">
                  <c:v>14.7</c:v>
                </c:pt>
              </c:numCache>
            </c:numRef>
          </c:val>
          <c:smooth val="1"/>
        </c:ser>
        <c:dLbls>
          <c:showLegendKey val="0"/>
          <c:showVal val="0"/>
          <c:showCatName val="0"/>
          <c:showSerName val="0"/>
          <c:showPercent val="0"/>
          <c:showBubbleSize val="0"/>
        </c:dLbls>
        <c:marker val="1"/>
        <c:smooth val="0"/>
        <c:axId val="277413248"/>
        <c:axId val="277451904"/>
      </c:lineChart>
      <c:lineChart>
        <c:grouping val="standard"/>
        <c:varyColors val="0"/>
        <c:ser>
          <c:idx val="3"/>
          <c:order val="3"/>
          <c:tx>
            <c:strRef>
              <c:f>Sheet1!$E$1</c:f>
              <c:strCache>
                <c:ptCount val="1"/>
                <c:pt idx="0">
                  <c:v>Процентная маржа</c:v>
                </c:pt>
              </c:strCache>
            </c:strRef>
          </c:tx>
          <c:spPr>
            <a:ln>
              <a:solidFill>
                <a:schemeClr val="accent3"/>
              </a:solidFill>
            </a:ln>
          </c:spPr>
          <c:marker>
            <c:symbol val="none"/>
          </c:marker>
          <c:cat>
            <c:numRef>
              <c:f>Sheet1!$A$2:$A$195</c:f>
              <c:numCache>
                <c:formatCode>mm\-yyyy</c:formatCode>
                <c:ptCount val="66"/>
                <c:pt idx="0">
                  <c:v>36160</c:v>
                </c:pt>
                <c:pt idx="1">
                  <c:v>36250</c:v>
                </c:pt>
                <c:pt idx="2">
                  <c:v>36341</c:v>
                </c:pt>
                <c:pt idx="3">
                  <c:v>36433</c:v>
                </c:pt>
                <c:pt idx="4">
                  <c:v>36525</c:v>
                </c:pt>
                <c:pt idx="5">
                  <c:v>36616</c:v>
                </c:pt>
                <c:pt idx="6">
                  <c:v>36707</c:v>
                </c:pt>
                <c:pt idx="7">
                  <c:v>36799</c:v>
                </c:pt>
                <c:pt idx="8">
                  <c:v>36891</c:v>
                </c:pt>
                <c:pt idx="9">
                  <c:v>36981</c:v>
                </c:pt>
                <c:pt idx="10">
                  <c:v>37072</c:v>
                </c:pt>
                <c:pt idx="11">
                  <c:v>37164</c:v>
                </c:pt>
                <c:pt idx="12">
                  <c:v>37256</c:v>
                </c:pt>
                <c:pt idx="13">
                  <c:v>37346</c:v>
                </c:pt>
                <c:pt idx="14">
                  <c:v>37437</c:v>
                </c:pt>
                <c:pt idx="15">
                  <c:v>37529</c:v>
                </c:pt>
                <c:pt idx="16">
                  <c:v>37621</c:v>
                </c:pt>
                <c:pt idx="17">
                  <c:v>37711</c:v>
                </c:pt>
                <c:pt idx="18">
                  <c:v>37802</c:v>
                </c:pt>
                <c:pt idx="19">
                  <c:v>37894</c:v>
                </c:pt>
                <c:pt idx="20">
                  <c:v>37986</c:v>
                </c:pt>
                <c:pt idx="21">
                  <c:v>38077</c:v>
                </c:pt>
                <c:pt idx="22">
                  <c:v>38168</c:v>
                </c:pt>
                <c:pt idx="23">
                  <c:v>38260</c:v>
                </c:pt>
                <c:pt idx="24">
                  <c:v>38352</c:v>
                </c:pt>
                <c:pt idx="25">
                  <c:v>38442</c:v>
                </c:pt>
                <c:pt idx="26">
                  <c:v>38533</c:v>
                </c:pt>
                <c:pt idx="27">
                  <c:v>38625</c:v>
                </c:pt>
                <c:pt idx="28">
                  <c:v>38717</c:v>
                </c:pt>
                <c:pt idx="29">
                  <c:v>38807</c:v>
                </c:pt>
                <c:pt idx="30">
                  <c:v>38898</c:v>
                </c:pt>
                <c:pt idx="31">
                  <c:v>38990</c:v>
                </c:pt>
                <c:pt idx="32">
                  <c:v>39082</c:v>
                </c:pt>
                <c:pt idx="33">
                  <c:v>39172</c:v>
                </c:pt>
                <c:pt idx="34">
                  <c:v>39263</c:v>
                </c:pt>
                <c:pt idx="35">
                  <c:v>39355</c:v>
                </c:pt>
                <c:pt idx="36">
                  <c:v>39447</c:v>
                </c:pt>
                <c:pt idx="37">
                  <c:v>39538</c:v>
                </c:pt>
                <c:pt idx="38">
                  <c:v>39629</c:v>
                </c:pt>
                <c:pt idx="39">
                  <c:v>39721</c:v>
                </c:pt>
                <c:pt idx="40">
                  <c:v>39813</c:v>
                </c:pt>
                <c:pt idx="41">
                  <c:v>39903</c:v>
                </c:pt>
                <c:pt idx="42">
                  <c:v>39994</c:v>
                </c:pt>
                <c:pt idx="43">
                  <c:v>40086</c:v>
                </c:pt>
                <c:pt idx="44">
                  <c:v>40178</c:v>
                </c:pt>
                <c:pt idx="45">
                  <c:v>40268</c:v>
                </c:pt>
                <c:pt idx="46">
                  <c:v>40359</c:v>
                </c:pt>
                <c:pt idx="47">
                  <c:v>40451</c:v>
                </c:pt>
                <c:pt idx="48">
                  <c:v>40543</c:v>
                </c:pt>
                <c:pt idx="49">
                  <c:v>40633</c:v>
                </c:pt>
                <c:pt idx="50">
                  <c:v>40724</c:v>
                </c:pt>
                <c:pt idx="51">
                  <c:v>40816</c:v>
                </c:pt>
                <c:pt idx="52">
                  <c:v>40908</c:v>
                </c:pt>
                <c:pt idx="53">
                  <c:v>40999</c:v>
                </c:pt>
                <c:pt idx="54">
                  <c:v>41090</c:v>
                </c:pt>
                <c:pt idx="55">
                  <c:v>41182</c:v>
                </c:pt>
                <c:pt idx="56">
                  <c:v>41274</c:v>
                </c:pt>
                <c:pt idx="57">
                  <c:v>41364</c:v>
                </c:pt>
                <c:pt idx="58">
                  <c:v>41455</c:v>
                </c:pt>
                <c:pt idx="59">
                  <c:v>41547</c:v>
                </c:pt>
                <c:pt idx="60">
                  <c:v>41639</c:v>
                </c:pt>
                <c:pt idx="61">
                  <c:v>41729</c:v>
                </c:pt>
                <c:pt idx="62">
                  <c:v>41820</c:v>
                </c:pt>
                <c:pt idx="63">
                  <c:v>41912</c:v>
                </c:pt>
                <c:pt idx="64">
                  <c:v>42004</c:v>
                </c:pt>
                <c:pt idx="65">
                  <c:v>42035</c:v>
                </c:pt>
              </c:numCache>
            </c:numRef>
          </c:cat>
          <c:val>
            <c:numRef>
              <c:f>Sheet1!$E$2:$E$195</c:f>
              <c:numCache>
                <c:formatCode>General</c:formatCode>
                <c:ptCount val="66"/>
                <c:pt idx="40" formatCode="#,##0.00">
                  <c:v>6.4484967232258334</c:v>
                </c:pt>
                <c:pt idx="42" formatCode="#,##0.00">
                  <c:v>6.0428760766011278</c:v>
                </c:pt>
                <c:pt idx="43" formatCode="#,##0.00">
                  <c:v>5.7086304762223259</c:v>
                </c:pt>
                <c:pt idx="44" formatCode="#,##0.00">
                  <c:v>6.1517370867720773</c:v>
                </c:pt>
                <c:pt idx="45" formatCode="#,##0.00">
                  <c:v>5.815828153673781</c:v>
                </c:pt>
                <c:pt idx="46" formatCode="#,##0.00">
                  <c:v>5.9270880504224834</c:v>
                </c:pt>
                <c:pt idx="47" formatCode="#,##0.00">
                  <c:v>5.994103157230672</c:v>
                </c:pt>
                <c:pt idx="48" formatCode="#,##0.00">
                  <c:v>6.1543147574930419</c:v>
                </c:pt>
                <c:pt idx="49" formatCode="#,##0.00">
                  <c:v>5.9845392624079121</c:v>
                </c:pt>
                <c:pt idx="50" formatCode="#,##0.00">
                  <c:v>5.9088698780314299</c:v>
                </c:pt>
                <c:pt idx="51" formatCode="#,##0.00">
                  <c:v>5.8798131831899632</c:v>
                </c:pt>
                <c:pt idx="52" formatCode="#,##0.00">
                  <c:v>5.8171352552941737</c:v>
                </c:pt>
                <c:pt idx="53" formatCode="#,##0.00">
                  <c:v>6.0213410489388526</c:v>
                </c:pt>
                <c:pt idx="54" formatCode="#,##0.00">
                  <c:v>5.9006494628246378</c:v>
                </c:pt>
                <c:pt idx="55" formatCode="#,##0.00">
                  <c:v>5.7808608574707439</c:v>
                </c:pt>
                <c:pt idx="56" formatCode="#,##0.00">
                  <c:v>5.8601223164012515</c:v>
                </c:pt>
                <c:pt idx="57" formatCode="#,##0.00">
                  <c:v>6.203845331868405</c:v>
                </c:pt>
                <c:pt idx="58" formatCode="#,##0.00">
                  <c:v>6.0889385187837917</c:v>
                </c:pt>
                <c:pt idx="59" formatCode="#,##0.00">
                  <c:v>6.0128411594265962</c:v>
                </c:pt>
                <c:pt idx="60" formatCode="#,##0.00">
                  <c:v>6.014297595117748</c:v>
                </c:pt>
                <c:pt idx="61" formatCode="#,##0.00">
                  <c:v>6.3043288292918209</c:v>
                </c:pt>
                <c:pt idx="62" formatCode="#,##0.00">
                  <c:v>5.9431334264669617</c:v>
                </c:pt>
                <c:pt idx="63" formatCode="#,##0.00">
                  <c:v>5.8137127526407379</c:v>
                </c:pt>
                <c:pt idx="64" formatCode="#,##0.00">
                  <c:v>5.8099684726944645</c:v>
                </c:pt>
              </c:numCache>
            </c:numRef>
          </c:val>
          <c:smooth val="1"/>
        </c:ser>
        <c:dLbls>
          <c:showLegendKey val="0"/>
          <c:showVal val="0"/>
          <c:showCatName val="0"/>
          <c:showSerName val="0"/>
          <c:showPercent val="0"/>
          <c:showBubbleSize val="0"/>
        </c:dLbls>
        <c:marker val="1"/>
        <c:smooth val="0"/>
        <c:axId val="277456000"/>
        <c:axId val="277453824"/>
      </c:lineChart>
      <c:dateAx>
        <c:axId val="277413248"/>
        <c:scaling>
          <c:orientation val="minMax"/>
        </c:scaling>
        <c:delete val="0"/>
        <c:axPos val="b"/>
        <c:numFmt formatCode="yyyy" sourceLinked="0"/>
        <c:majorTickMark val="out"/>
        <c:minorTickMark val="none"/>
        <c:tickLblPos val="nextTo"/>
        <c:crossAx val="277451904"/>
        <c:crosses val="autoZero"/>
        <c:auto val="1"/>
        <c:lblOffset val="100"/>
        <c:baseTimeUnit val="months"/>
        <c:majorUnit val="2"/>
        <c:majorTimeUnit val="years"/>
        <c:minorUnit val="1"/>
      </c:dateAx>
      <c:valAx>
        <c:axId val="277451904"/>
        <c:scaling>
          <c:orientation val="minMax"/>
          <c:max val="50"/>
        </c:scaling>
        <c:delete val="0"/>
        <c:axPos val="l"/>
        <c:majorGridlines/>
        <c:title>
          <c:tx>
            <c:rich>
              <a:bodyPr rot="-5400000" vert="horz"/>
              <a:lstStyle/>
              <a:p>
                <a:pPr>
                  <a:defRPr b="0"/>
                </a:pPr>
                <a:r>
                  <a:rPr lang="ru-RU" b="0" dirty="0" smtClean="0"/>
                  <a:t>Процентные ставки и спред, %</a:t>
                </a:r>
                <a:endParaRPr lang="en-US" b="0" dirty="0"/>
              </a:p>
            </c:rich>
          </c:tx>
          <c:layout/>
          <c:overlay val="0"/>
        </c:title>
        <c:numFmt formatCode="0" sourceLinked="0"/>
        <c:majorTickMark val="out"/>
        <c:minorTickMark val="none"/>
        <c:tickLblPos val="nextTo"/>
        <c:spPr>
          <a:ln>
            <a:noFill/>
          </a:ln>
        </c:spPr>
        <c:crossAx val="277413248"/>
        <c:crosses val="autoZero"/>
        <c:crossBetween val="between"/>
      </c:valAx>
      <c:valAx>
        <c:axId val="277453824"/>
        <c:scaling>
          <c:orientation val="minMax"/>
          <c:max val="9"/>
          <c:min val="3"/>
        </c:scaling>
        <c:delete val="0"/>
        <c:axPos val="r"/>
        <c:title>
          <c:tx>
            <c:rich>
              <a:bodyPr rot="-5400000" vert="horz"/>
              <a:lstStyle/>
              <a:p>
                <a:pPr>
                  <a:defRPr b="0"/>
                </a:pPr>
                <a:r>
                  <a:rPr lang="ru-RU" b="0" dirty="0" smtClean="0"/>
                  <a:t>Процентна</a:t>
                </a:r>
                <a:r>
                  <a:rPr lang="ru-RU" b="0" baseline="0" dirty="0" smtClean="0"/>
                  <a:t>я маржа, %</a:t>
                </a:r>
                <a:endParaRPr lang="en-US" b="0" dirty="0"/>
              </a:p>
            </c:rich>
          </c:tx>
          <c:layout/>
          <c:overlay val="0"/>
        </c:title>
        <c:numFmt formatCode="#,##0.0" sourceLinked="0"/>
        <c:majorTickMark val="out"/>
        <c:minorTickMark val="none"/>
        <c:tickLblPos val="nextTo"/>
        <c:spPr>
          <a:ln>
            <a:noFill/>
          </a:ln>
        </c:spPr>
        <c:crossAx val="277456000"/>
        <c:crosses val="max"/>
        <c:crossBetween val="between"/>
        <c:majorUnit val="0.5"/>
      </c:valAx>
      <c:dateAx>
        <c:axId val="277456000"/>
        <c:scaling>
          <c:orientation val="minMax"/>
        </c:scaling>
        <c:delete val="1"/>
        <c:axPos val="b"/>
        <c:numFmt formatCode="mm\-yyyy" sourceLinked="1"/>
        <c:majorTickMark val="out"/>
        <c:minorTickMark val="none"/>
        <c:tickLblPos val="nextTo"/>
        <c:crossAx val="277453824"/>
        <c:crosses val="autoZero"/>
        <c:auto val="1"/>
        <c:lblOffset val="100"/>
        <c:baseTimeUnit val="months"/>
      </c:dateAx>
    </c:plotArea>
    <c:legend>
      <c:legendPos val="r"/>
      <c:layout>
        <c:manualLayout>
          <c:xMode val="edge"/>
          <c:yMode val="edge"/>
          <c:x val="0.34459928171655807"/>
          <c:y val="0.11406171037626434"/>
          <c:w val="0.51015282306703469"/>
          <c:h val="0.2261124870579975"/>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ROE</a:t>
            </a:r>
            <a:r>
              <a:rPr lang="en-US" baseline="0" dirty="0" smtClean="0"/>
              <a:t> </a:t>
            </a:r>
            <a:r>
              <a:rPr lang="ru-RU" dirty="0" smtClean="0"/>
              <a:t>в </a:t>
            </a:r>
            <a:r>
              <a:rPr lang="ru-RU" dirty="0"/>
              <a:t>разрезе банков по величине активов</a:t>
            </a:r>
            <a:endParaRPr lang="en-US" dirty="0"/>
          </a:p>
        </c:rich>
      </c:tx>
      <c:layout>
        <c:manualLayout>
          <c:xMode val="edge"/>
          <c:yMode val="edge"/>
          <c:x val="6.8672474425514635E-2"/>
          <c:y val="4.9182639073758611E-3"/>
        </c:manualLayout>
      </c:layout>
      <c:overlay val="0"/>
    </c:title>
    <c:autoTitleDeleted val="0"/>
    <c:plotArea>
      <c:layout>
        <c:manualLayout>
          <c:layoutTarget val="inner"/>
          <c:xMode val="edge"/>
          <c:yMode val="edge"/>
          <c:x val="0.15126792464171207"/>
          <c:y val="0.1556805241192874"/>
          <c:w val="0.69746415071657586"/>
          <c:h val="0.73155449052643395"/>
        </c:manualLayout>
      </c:layout>
      <c:barChart>
        <c:barDir val="col"/>
        <c:grouping val="clustered"/>
        <c:varyColors val="0"/>
        <c:ser>
          <c:idx val="0"/>
          <c:order val="0"/>
          <c:tx>
            <c:strRef>
              <c:f>Sheet1!$B$1</c:f>
              <c:strCache>
                <c:ptCount val="1"/>
                <c:pt idx="0">
                  <c:v>Июнь 2014</c:v>
                </c:pt>
              </c:strCache>
            </c:strRef>
          </c:tx>
          <c:spPr>
            <a:pattFill prst="dkUpDiag">
              <a:fgClr>
                <a:srgbClr val="FFC000"/>
              </a:fgClr>
              <a:bgClr>
                <a:schemeClr val="bg1"/>
              </a:bgClr>
            </a:pattFill>
            <a:ln>
              <a:noFill/>
            </a:ln>
          </c:spPr>
          <c:invertIfNegative val="0"/>
          <c:cat>
            <c:strRef>
              <c:f>Sheet1!$A$2:$A$7</c:f>
              <c:strCache>
                <c:ptCount val="6"/>
                <c:pt idx="0">
                  <c:v>5</c:v>
                </c:pt>
                <c:pt idx="1">
                  <c:v>20</c:v>
                </c:pt>
                <c:pt idx="2">
                  <c:v>50</c:v>
                </c:pt>
                <c:pt idx="3">
                  <c:v>200</c:v>
                </c:pt>
                <c:pt idx="4">
                  <c:v>500</c:v>
                </c:pt>
                <c:pt idx="5">
                  <c:v>&gt;500</c:v>
                </c:pt>
              </c:strCache>
            </c:strRef>
          </c:cat>
          <c:val>
            <c:numRef>
              <c:f>Sheet1!$B$2:$B$7</c:f>
              <c:numCache>
                <c:formatCode>0.0</c:formatCode>
                <c:ptCount val="6"/>
                <c:pt idx="0">
                  <c:v>16.8</c:v>
                </c:pt>
                <c:pt idx="1">
                  <c:v>11.6</c:v>
                </c:pt>
                <c:pt idx="2">
                  <c:v>9.1999999999999993</c:v>
                </c:pt>
                <c:pt idx="3">
                  <c:v>11.6</c:v>
                </c:pt>
                <c:pt idx="4">
                  <c:v>9.6</c:v>
                </c:pt>
                <c:pt idx="5">
                  <c:v>7.9</c:v>
                </c:pt>
              </c:numCache>
            </c:numRef>
          </c:val>
        </c:ser>
        <c:ser>
          <c:idx val="1"/>
          <c:order val="1"/>
          <c:tx>
            <c:strRef>
              <c:f>Sheet1!$C$1</c:f>
              <c:strCache>
                <c:ptCount val="1"/>
                <c:pt idx="0">
                  <c:v>Октябрь 2014</c:v>
                </c:pt>
              </c:strCache>
            </c:strRef>
          </c:tx>
          <c:spPr>
            <a:pattFill prst="dkUpDiag">
              <a:fgClr>
                <a:srgbClr val="FF0000"/>
              </a:fgClr>
              <a:bgClr>
                <a:schemeClr val="bg1"/>
              </a:bgClr>
            </a:pattFill>
            <a:ln>
              <a:noFill/>
              <a:prstDash val="solid"/>
            </a:ln>
          </c:spPr>
          <c:invertIfNegative val="0"/>
          <c:cat>
            <c:strRef>
              <c:f>Sheet1!$A$2:$A$7</c:f>
              <c:strCache>
                <c:ptCount val="6"/>
                <c:pt idx="0">
                  <c:v>5</c:v>
                </c:pt>
                <c:pt idx="1">
                  <c:v>20</c:v>
                </c:pt>
                <c:pt idx="2">
                  <c:v>50</c:v>
                </c:pt>
                <c:pt idx="3">
                  <c:v>200</c:v>
                </c:pt>
                <c:pt idx="4">
                  <c:v>500</c:v>
                </c:pt>
                <c:pt idx="5">
                  <c:v>&gt;500</c:v>
                </c:pt>
              </c:strCache>
            </c:strRef>
          </c:cat>
          <c:val>
            <c:numRef>
              <c:f>Sheet1!$C$2:$C$7</c:f>
              <c:numCache>
                <c:formatCode>0.0</c:formatCode>
                <c:ptCount val="6"/>
                <c:pt idx="0">
                  <c:v>17</c:v>
                </c:pt>
                <c:pt idx="1">
                  <c:v>12</c:v>
                </c:pt>
                <c:pt idx="2">
                  <c:v>7</c:v>
                </c:pt>
                <c:pt idx="3">
                  <c:v>9</c:v>
                </c:pt>
                <c:pt idx="4">
                  <c:v>9</c:v>
                </c:pt>
                <c:pt idx="5">
                  <c:v>8</c:v>
                </c:pt>
              </c:numCache>
            </c:numRef>
          </c:val>
        </c:ser>
        <c:ser>
          <c:idx val="2"/>
          <c:order val="2"/>
          <c:tx>
            <c:strRef>
              <c:f>Sheet1!$D$1</c:f>
              <c:strCache>
                <c:ptCount val="1"/>
                <c:pt idx="0">
                  <c:v>Декабрь 2014</c:v>
                </c:pt>
              </c:strCache>
            </c:strRef>
          </c:tx>
          <c:spPr>
            <a:solidFill>
              <a:srgbClr val="FF0000"/>
            </a:solidFill>
          </c:spPr>
          <c:invertIfNegative val="0"/>
          <c:cat>
            <c:strRef>
              <c:f>Sheet1!$A$2:$A$7</c:f>
              <c:strCache>
                <c:ptCount val="6"/>
                <c:pt idx="0">
                  <c:v>5</c:v>
                </c:pt>
                <c:pt idx="1">
                  <c:v>20</c:v>
                </c:pt>
                <c:pt idx="2">
                  <c:v>50</c:v>
                </c:pt>
                <c:pt idx="3">
                  <c:v>200</c:v>
                </c:pt>
                <c:pt idx="4">
                  <c:v>500</c:v>
                </c:pt>
                <c:pt idx="5">
                  <c:v>&gt;500</c:v>
                </c:pt>
              </c:strCache>
            </c:strRef>
          </c:cat>
          <c:val>
            <c:numRef>
              <c:f>Sheet1!$D$2:$D$7</c:f>
              <c:numCache>
                <c:formatCode>0.0</c:formatCode>
                <c:ptCount val="6"/>
                <c:pt idx="0">
                  <c:v>13</c:v>
                </c:pt>
                <c:pt idx="1">
                  <c:v>8</c:v>
                </c:pt>
                <c:pt idx="2">
                  <c:v>-15</c:v>
                </c:pt>
                <c:pt idx="3">
                  <c:v>8</c:v>
                </c:pt>
                <c:pt idx="4">
                  <c:v>8</c:v>
                </c:pt>
                <c:pt idx="5">
                  <c:v>9</c:v>
                </c:pt>
              </c:numCache>
            </c:numRef>
          </c:val>
        </c:ser>
        <c:dLbls>
          <c:showLegendKey val="0"/>
          <c:showVal val="0"/>
          <c:showCatName val="0"/>
          <c:showSerName val="0"/>
          <c:showPercent val="0"/>
          <c:showBubbleSize val="0"/>
        </c:dLbls>
        <c:gapWidth val="150"/>
        <c:axId val="279693952"/>
        <c:axId val="279699840"/>
      </c:barChart>
      <c:catAx>
        <c:axId val="279693952"/>
        <c:scaling>
          <c:orientation val="minMax"/>
        </c:scaling>
        <c:delete val="0"/>
        <c:axPos val="b"/>
        <c:numFmt formatCode="General" sourceLinked="1"/>
        <c:majorTickMark val="out"/>
        <c:minorTickMark val="none"/>
        <c:tickLblPos val="low"/>
        <c:crossAx val="279699840"/>
        <c:crosses val="autoZero"/>
        <c:auto val="1"/>
        <c:lblAlgn val="ctr"/>
        <c:lblOffset val="100"/>
        <c:noMultiLvlLbl val="0"/>
      </c:catAx>
      <c:valAx>
        <c:axId val="279699840"/>
        <c:scaling>
          <c:orientation val="minMax"/>
          <c:max val="30"/>
        </c:scaling>
        <c:delete val="0"/>
        <c:axPos val="l"/>
        <c:majorGridlines/>
        <c:title>
          <c:tx>
            <c:rich>
              <a:bodyPr rot="-5400000" vert="horz"/>
              <a:lstStyle/>
              <a:p>
                <a:pPr>
                  <a:defRPr b="0"/>
                </a:pPr>
                <a:r>
                  <a:rPr lang="ru-RU" b="0" dirty="0" smtClean="0"/>
                  <a:t>Рентабельность</a:t>
                </a:r>
                <a:r>
                  <a:rPr lang="ru-RU" b="0" baseline="0" dirty="0" smtClean="0"/>
                  <a:t> капитала, %</a:t>
                </a:r>
                <a:endParaRPr lang="en-US" b="0" dirty="0"/>
              </a:p>
            </c:rich>
          </c:tx>
          <c:layout/>
          <c:overlay val="0"/>
        </c:title>
        <c:numFmt formatCode="0" sourceLinked="0"/>
        <c:majorTickMark val="out"/>
        <c:minorTickMark val="none"/>
        <c:tickLblPos val="nextTo"/>
        <c:spPr>
          <a:ln>
            <a:noFill/>
          </a:ln>
        </c:spPr>
        <c:crossAx val="279693952"/>
        <c:crosses val="autoZero"/>
        <c:crossBetween val="between"/>
      </c:valAx>
    </c:plotArea>
    <c:legend>
      <c:legendPos val="r"/>
      <c:layout>
        <c:manualLayout>
          <c:xMode val="edge"/>
          <c:yMode val="edge"/>
          <c:x val="0.59442749749666335"/>
          <c:y val="0.10380102017114348"/>
          <c:w val="0.32931014462660324"/>
          <c:h val="0.22848900833660882"/>
        </c:manualLayout>
      </c:layout>
      <c:overlay val="1"/>
      <c:spPr>
        <a:solidFill>
          <a:schemeClr val="bg1"/>
        </a:solidFill>
      </c:spPr>
    </c:legend>
    <c:plotVisOnly val="1"/>
    <c:dispBlanksAs val="gap"/>
    <c:showDLblsOverMax val="0"/>
  </c:chart>
  <c:txPr>
    <a:bodyPr/>
    <a:lstStyle/>
    <a:p>
      <a:pPr>
        <a:defRPr sz="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0"/>
            <a:ext cx="2880221" cy="487456"/>
          </a:xfrm>
          <a:prstGeom prst="rect">
            <a:avLst/>
          </a:prstGeom>
          <a:noFill/>
          <a:ln w="9525">
            <a:noFill/>
            <a:miter lim="800000"/>
            <a:headEnd/>
            <a:tailEnd/>
          </a:ln>
        </p:spPr>
        <p:txBody>
          <a:bodyPr vert="horz" wrap="square" lIns="90680" tIns="45341" rIns="90680" bIns="45341" numCol="1" anchor="t" anchorCtr="0" compatLnSpc="1">
            <a:prstTxWarp prst="textNoShape">
              <a:avLst/>
            </a:prstTxWarp>
          </a:bodyPr>
          <a:lstStyle>
            <a:lvl1pPr defTabSz="905667">
              <a:defRPr sz="1200" b="0" dirty="0">
                <a:latin typeface="Times New Roman" pitchFamily="18" charset="0"/>
                <a:ea typeface="+mn-ea"/>
                <a:cs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765058" y="0"/>
            <a:ext cx="2880221" cy="487456"/>
          </a:xfrm>
          <a:prstGeom prst="rect">
            <a:avLst/>
          </a:prstGeom>
          <a:noFill/>
          <a:ln w="9525">
            <a:noFill/>
            <a:miter lim="800000"/>
            <a:headEnd/>
            <a:tailEnd/>
          </a:ln>
        </p:spPr>
        <p:txBody>
          <a:bodyPr vert="horz" wrap="square" lIns="90680" tIns="45341" rIns="90680" bIns="45341" numCol="1" anchor="t" anchorCtr="0" compatLnSpc="1">
            <a:prstTxWarp prst="textNoShape">
              <a:avLst/>
            </a:prstTxWarp>
          </a:bodyPr>
          <a:lstStyle>
            <a:lvl1pPr algn="r" defTabSz="905667">
              <a:defRPr sz="1200" b="0" dirty="0">
                <a:latin typeface="Times New Roman" pitchFamily="18" charset="0"/>
                <a:ea typeface="+mn-ea"/>
                <a:cs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2" y="9288371"/>
            <a:ext cx="2880221" cy="487456"/>
          </a:xfrm>
          <a:prstGeom prst="rect">
            <a:avLst/>
          </a:prstGeom>
          <a:noFill/>
          <a:ln w="9525">
            <a:noFill/>
            <a:miter lim="800000"/>
            <a:headEnd/>
            <a:tailEnd/>
          </a:ln>
        </p:spPr>
        <p:txBody>
          <a:bodyPr vert="horz" wrap="square" lIns="90680" tIns="45341" rIns="90680" bIns="45341" numCol="1" anchor="b" anchorCtr="0" compatLnSpc="1">
            <a:prstTxWarp prst="textNoShape">
              <a:avLst/>
            </a:prstTxWarp>
          </a:bodyPr>
          <a:lstStyle>
            <a:lvl1pPr defTabSz="905667">
              <a:defRPr sz="1200" b="0" dirty="0">
                <a:latin typeface="Times New Roman" pitchFamily="18" charset="0"/>
                <a:ea typeface="+mn-ea"/>
                <a:cs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765058" y="9288371"/>
            <a:ext cx="2880221" cy="487456"/>
          </a:xfrm>
          <a:prstGeom prst="rect">
            <a:avLst/>
          </a:prstGeom>
          <a:noFill/>
          <a:ln w="9525">
            <a:noFill/>
            <a:miter lim="800000"/>
            <a:headEnd/>
            <a:tailEnd/>
          </a:ln>
        </p:spPr>
        <p:txBody>
          <a:bodyPr vert="horz" wrap="square" lIns="90680" tIns="45341" rIns="90680" bIns="45341" numCol="1" anchor="b" anchorCtr="0" compatLnSpc="1">
            <a:prstTxWarp prst="textNoShape">
              <a:avLst/>
            </a:prstTxWarp>
          </a:bodyPr>
          <a:lstStyle>
            <a:lvl1pPr algn="r" defTabSz="905667">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880221" cy="487456"/>
          </a:xfrm>
          <a:prstGeom prst="rect">
            <a:avLst/>
          </a:prstGeom>
          <a:noFill/>
          <a:ln w="9525">
            <a:noFill/>
            <a:miter lim="800000"/>
            <a:headEnd/>
            <a:tailEnd/>
          </a:ln>
        </p:spPr>
        <p:txBody>
          <a:bodyPr vert="horz" wrap="square" lIns="90680" tIns="45341" rIns="90680" bIns="45341" numCol="1" anchor="t" anchorCtr="0" compatLnSpc="1">
            <a:prstTxWarp prst="textNoShape">
              <a:avLst/>
            </a:prstTxWarp>
          </a:bodyPr>
          <a:lstStyle>
            <a:lvl1pPr defTabSz="905667">
              <a:defRPr sz="1200" b="0" dirty="0">
                <a:latin typeface="Times New Roman" pitchFamily="18" charset="0"/>
                <a:ea typeface="+mn-ea"/>
                <a:cs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765058" y="0"/>
            <a:ext cx="2880221" cy="487456"/>
          </a:xfrm>
          <a:prstGeom prst="rect">
            <a:avLst/>
          </a:prstGeom>
          <a:noFill/>
          <a:ln w="9525">
            <a:noFill/>
            <a:miter lim="800000"/>
            <a:headEnd/>
            <a:tailEnd/>
          </a:ln>
        </p:spPr>
        <p:txBody>
          <a:bodyPr vert="horz" wrap="square" lIns="90680" tIns="45341" rIns="90680" bIns="45341" numCol="1" anchor="t" anchorCtr="0" compatLnSpc="1">
            <a:prstTxWarp prst="textNoShape">
              <a:avLst/>
            </a:prstTxWarp>
          </a:bodyPr>
          <a:lstStyle>
            <a:lvl1pPr algn="r" defTabSz="905667">
              <a:defRPr sz="1200" b="0" dirty="0">
                <a:latin typeface="Times New Roman" pitchFamily="18" charset="0"/>
                <a:ea typeface="+mn-ea"/>
                <a:cs typeface="Times New Roman" pitchFamily="18" charset="0"/>
              </a:defRPr>
            </a:lvl1pPr>
          </a:lstStyle>
          <a:p>
            <a:pPr>
              <a:defRPr/>
            </a:pPr>
            <a:endParaRPr lang="en-US"/>
          </a:p>
        </p:txBody>
      </p:sp>
      <p:sp>
        <p:nvSpPr>
          <p:cNvPr id="5125" name="Rectangle 5"/>
          <p:cNvSpPr>
            <a:spLocks noGrp="1" noChangeArrowheads="1"/>
          </p:cNvSpPr>
          <p:nvPr>
            <p:ph type="body" sz="quarter" idx="3"/>
          </p:nvPr>
        </p:nvSpPr>
        <p:spPr bwMode="auto">
          <a:xfrm>
            <a:off x="884834" y="4644186"/>
            <a:ext cx="4875610" cy="4398788"/>
          </a:xfrm>
          <a:prstGeom prst="rect">
            <a:avLst/>
          </a:prstGeom>
          <a:noFill/>
          <a:ln w="9525">
            <a:noFill/>
            <a:miter lim="800000"/>
            <a:headEnd/>
            <a:tailEnd/>
          </a:ln>
        </p:spPr>
        <p:txBody>
          <a:bodyPr vert="horz" wrap="square" lIns="90680" tIns="45341" rIns="90680" bIns="453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2" y="9288371"/>
            <a:ext cx="2880221" cy="487456"/>
          </a:xfrm>
          <a:prstGeom prst="rect">
            <a:avLst/>
          </a:prstGeom>
          <a:noFill/>
          <a:ln w="9525">
            <a:noFill/>
            <a:miter lim="800000"/>
            <a:headEnd/>
            <a:tailEnd/>
          </a:ln>
        </p:spPr>
        <p:txBody>
          <a:bodyPr vert="horz" wrap="square" lIns="90680" tIns="45341" rIns="90680" bIns="45341" numCol="1" anchor="b" anchorCtr="0" compatLnSpc="1">
            <a:prstTxWarp prst="textNoShape">
              <a:avLst/>
            </a:prstTxWarp>
          </a:bodyPr>
          <a:lstStyle>
            <a:lvl1pPr defTabSz="905667">
              <a:defRPr sz="1200" b="0" dirty="0">
                <a:latin typeface="Times New Roman" pitchFamily="18" charset="0"/>
                <a:ea typeface="+mn-ea"/>
                <a:cs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765058" y="9288371"/>
            <a:ext cx="2880221" cy="487456"/>
          </a:xfrm>
          <a:prstGeom prst="rect">
            <a:avLst/>
          </a:prstGeom>
          <a:noFill/>
          <a:ln w="9525">
            <a:noFill/>
            <a:miter lim="800000"/>
            <a:headEnd/>
            <a:tailEnd/>
          </a:ln>
        </p:spPr>
        <p:txBody>
          <a:bodyPr vert="horz" wrap="square" lIns="90680" tIns="45341" rIns="90680" bIns="45341" numCol="1" anchor="b" anchorCtr="0" compatLnSpc="1">
            <a:prstTxWarp prst="textNoShape">
              <a:avLst/>
            </a:prstTxWarp>
          </a:bodyPr>
          <a:lstStyle>
            <a:lvl1pPr algn="r" defTabSz="905667">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2BE3D54-731B-1B47-B5E8-D6CF9E4FCA81}" type="slidenum">
              <a:rPr lang="en-US" smtClean="0"/>
              <a:pPr>
                <a:defRPr/>
              </a:pPr>
              <a:t>1</a:t>
            </a:fld>
            <a:endParaRPr lang="en-US" dirty="0"/>
          </a:p>
        </p:txBody>
      </p:sp>
    </p:spTree>
    <p:extLst>
      <p:ext uri="{BB962C8B-B14F-4D97-AF65-F5344CB8AC3E}">
        <p14:creationId xmlns:p14="http://schemas.microsoft.com/office/powerpoint/2010/main" val="94973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Несмотря на то, что доходы банков растут, банковский сектор показывает убытки третий месяц подряд,</a:t>
            </a:r>
            <a:r>
              <a:rPr lang="ru-RU" baseline="0" dirty="0" smtClean="0"/>
              <a:t> что происходит впервые с 1 квартала 2009 г. и мы ждем данных за март, чтобы понять покажет ли банковский сектор снова убытки и будет ли тем самым перекрыт рекорд 1 квартала 2009 г. </a:t>
            </a:r>
          </a:p>
          <a:p>
            <a:endParaRPr lang="ru-RU" baseline="0" dirty="0" smtClean="0"/>
          </a:p>
          <a:p>
            <a:r>
              <a:rPr lang="ru-RU" baseline="0" dirty="0" smtClean="0"/>
              <a:t>Можно заметить, что крупные банки имеют больше возможностей компенсировать потери от резервирования кредитов и ножниц ставок за счет высокой рентабельности капитала, но банки </a:t>
            </a:r>
            <a:r>
              <a:rPr lang="en-US" baseline="0" dirty="0" smtClean="0"/>
              <a:t>TOP 21-50 </a:t>
            </a:r>
            <a:r>
              <a:rPr lang="ru-RU" baseline="0" dirty="0" smtClean="0"/>
              <a:t>в последнее время утянули банковский сектор в зону убытков и именно с ними следует связывать появление новых проблем.</a:t>
            </a:r>
          </a:p>
          <a:p>
            <a:endParaRPr lang="ru-RU" baseline="0" dirty="0" smtClean="0"/>
          </a:p>
          <a:p>
            <a:r>
              <a:rPr lang="ru-RU" baseline="0" dirty="0" smtClean="0"/>
              <a:t>К слову сказать, пока на данный момент по уровню падения рентабельности капитала и снижения операционной эффективности банки еще не перекрыли падение 2009 г.</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10</a:t>
            </a:fld>
            <a:endParaRPr lang="en-US" dirty="0"/>
          </a:p>
        </p:txBody>
      </p:sp>
    </p:spTree>
    <p:extLst>
      <p:ext uri="{BB962C8B-B14F-4D97-AF65-F5344CB8AC3E}">
        <p14:creationId xmlns:p14="http://schemas.microsoft.com/office/powerpoint/2010/main" val="150094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Качество кредитных портфелей банков не сильно</a:t>
            </a:r>
            <a:r>
              <a:rPr lang="ru-RU" baseline="0" dirty="0" smtClean="0"/>
              <a:t> улучшилось после кризиса 2008 г., а скорее размывалось новыми выдачами. В текущих условиях, когда темпы роста кредитования физических лиц и компаний активно снижаются, уже вряд ли что-то сможет остановить рост показателей уровня проблемных кредитов и резервирования по кредитам. </a:t>
            </a:r>
          </a:p>
          <a:p>
            <a:endParaRPr lang="ru-RU" baseline="0" dirty="0" smtClean="0"/>
          </a:p>
          <a:p>
            <a:r>
              <a:rPr lang="ru-RU" baseline="0" dirty="0" smtClean="0"/>
              <a:t>В таких условиях основное внимание должно быть приковано к крупным </a:t>
            </a:r>
            <a:r>
              <a:rPr lang="ru-RU" baseline="0" dirty="0" err="1" smtClean="0"/>
              <a:t>кэптивным</a:t>
            </a:r>
            <a:r>
              <a:rPr lang="ru-RU" baseline="0" dirty="0" smtClean="0"/>
              <a:t> кредитам без обеспечения, которые составляют около 20% кредитных портфелей банков и продолжают расти. А все мы знаем, что именно такие кредиты начинают портиться в кризис в первую очередь и взыскать их крайней проблематично и даже физически опасно. Розничное кредитование также находится в фокусе, учитывая рост просрочки и большую долю таких кредитов в портфелях крупных банков.</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11</a:t>
            </a:fld>
            <a:endParaRPr lang="en-US" dirty="0"/>
          </a:p>
        </p:txBody>
      </p:sp>
    </p:spTree>
    <p:extLst>
      <p:ext uri="{BB962C8B-B14F-4D97-AF65-F5344CB8AC3E}">
        <p14:creationId xmlns:p14="http://schemas.microsoft.com/office/powerpoint/2010/main" val="150094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Единственное, что пока может не беспокоить банки это вопрос ликвидности,</a:t>
            </a:r>
            <a:r>
              <a:rPr lang="ru-RU" baseline="0" dirty="0" smtClean="0"/>
              <a:t> потому что запас ликвидности из расчета на то, что ЦБ не прекратит фондировать банки под обеспечение ценными бумагами из ломбардного списка, вполне сопоставим с объемами резервов ликвидности, с которыми банки подошли к прошлому кризиса 2008 г. </a:t>
            </a:r>
          </a:p>
          <a:p>
            <a:endParaRPr lang="ru-RU" baseline="0" dirty="0" smtClean="0"/>
          </a:p>
          <a:p>
            <a:r>
              <a:rPr lang="ru-RU" baseline="0" dirty="0" smtClean="0"/>
              <a:t>Тем не менее события декабря 2014 г. показали, что волноваться стоит даже крупным банкам, которые не остановятся даже перед высокими ставками с одной целью - удержать пассивы, тем более когда темпы роста пассивной базы и по рублям и по долларам в условиях сжатия денежной массы радикально сократились. Таким образом, возросшая конкуренция за ресурсы увеличивает уязвимость отдельных банков к рискам ликвидности.</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12</a:t>
            </a:fld>
            <a:endParaRPr lang="en-US" dirty="0"/>
          </a:p>
        </p:txBody>
      </p:sp>
    </p:spTree>
    <p:extLst>
      <p:ext uri="{BB962C8B-B14F-4D97-AF65-F5344CB8AC3E}">
        <p14:creationId xmlns:p14="http://schemas.microsoft.com/office/powerpoint/2010/main" val="1500940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a:t>Если подвести итог, то среди большого количества угроз банковскому сектору можно выделить следующие наиболее главные: </a:t>
            </a:r>
          </a:p>
          <a:p>
            <a:endParaRPr lang="ru-RU" dirty="0"/>
          </a:p>
          <a:p>
            <a:pPr marL="225148" indent="-225148">
              <a:buAutoNum type="arabicParenR"/>
            </a:pPr>
            <a:r>
              <a:rPr lang="ru-RU" dirty="0"/>
              <a:t>Дефицит капитала, который угрожает крупным банкам, но нивелируется </a:t>
            </a:r>
            <a:r>
              <a:rPr lang="ru-RU" dirty="0" err="1"/>
              <a:t>госпомощью</a:t>
            </a:r>
            <a:r>
              <a:rPr lang="ru-RU" dirty="0"/>
              <a:t>, </a:t>
            </a:r>
          </a:p>
          <a:p>
            <a:pPr marL="225148" indent="-225148">
              <a:buAutoNum type="arabicParenR"/>
            </a:pPr>
            <a:endParaRPr lang="ru-RU" dirty="0"/>
          </a:p>
          <a:p>
            <a:pPr marL="225148" indent="-225148">
              <a:buAutoNum type="arabicParenR"/>
            </a:pPr>
            <a:r>
              <a:rPr lang="ru-RU" dirty="0"/>
              <a:t>Недостаток прибыли, который угрожает группе </a:t>
            </a:r>
            <a:r>
              <a:rPr lang="en-US" dirty="0"/>
              <a:t>TOP 21-50 </a:t>
            </a:r>
            <a:r>
              <a:rPr lang="ru-RU" dirty="0"/>
              <a:t>и небольшим банкам с низкой рентабельностью</a:t>
            </a:r>
          </a:p>
          <a:p>
            <a:pPr marL="225148" indent="-225148">
              <a:buAutoNum type="arabicParenR"/>
            </a:pPr>
            <a:endParaRPr lang="ru-RU" dirty="0"/>
          </a:p>
          <a:p>
            <a:pPr marL="225148" indent="-225148">
              <a:buAutoNum type="arabicParenR"/>
            </a:pPr>
            <a:r>
              <a:rPr lang="ru-RU" dirty="0"/>
              <a:t>Остановка кредитования, что делает более уязвимыми банки с дорогими ресурсами и избыточной ликвидностью</a:t>
            </a:r>
          </a:p>
          <a:p>
            <a:pPr marL="225148" indent="-225148">
              <a:buAutoNum type="arabicParenR"/>
            </a:pPr>
            <a:endParaRPr lang="ru-RU" dirty="0"/>
          </a:p>
          <a:p>
            <a:pPr marL="225148" indent="-225148">
              <a:buAutoNum type="arabicParenR"/>
            </a:pPr>
            <a:r>
              <a:rPr lang="ru-RU" dirty="0"/>
              <a:t>Созревание кредитов, которое угрожает розничным банкам с дефицитом капитала, банкам с зарубежным фондированием, обусловленными ковенантами, и банкам с высокой концентрацией кредитных портфелей</a:t>
            </a:r>
          </a:p>
          <a:p>
            <a:pPr marL="225148" indent="-225148">
              <a:buAutoNum type="arabicParenR"/>
            </a:pPr>
            <a:endParaRPr lang="ru-RU" dirty="0"/>
          </a:p>
          <a:p>
            <a:pPr marL="225148" indent="-225148">
              <a:buAutoNum type="arabicParenR"/>
            </a:pPr>
            <a:r>
              <a:rPr lang="ru-RU" dirty="0"/>
              <a:t>Бегство клиентов в качество, в наличность, в крупные банки, опустошая кассы / хранилища, обнуляя остатки в небольших банках. При этом больше всего пострадают банки, которые не имеют диверсифицированной и стабильной клиентской базы, а также глубоких карманов акционеров</a:t>
            </a:r>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13</a:t>
            </a:fld>
            <a:endParaRPr lang="en-US" dirty="0"/>
          </a:p>
        </p:txBody>
      </p:sp>
    </p:spTree>
    <p:extLst>
      <p:ext uri="{BB962C8B-B14F-4D97-AF65-F5344CB8AC3E}">
        <p14:creationId xmlns:p14="http://schemas.microsoft.com/office/powerpoint/2010/main" val="196416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Естественно, что эти угрозы должны быть предметом внимания самих банков, но и органов банковского регулировани</a:t>
            </a:r>
            <a:r>
              <a:rPr lang="ru-RU" baseline="0" dirty="0" smtClean="0"/>
              <a:t>я и </a:t>
            </a:r>
            <a:r>
              <a:rPr lang="ru-RU" dirty="0" smtClean="0"/>
              <a:t>надзора. При этом важно, чтобы регулятор своими действиями придавал уверенность и банкам,</a:t>
            </a:r>
            <a:r>
              <a:rPr lang="ru-RU" baseline="0" dirty="0" smtClean="0"/>
              <a:t> и их клиентам, а не был сам источником нестабильности для банковской системы. </a:t>
            </a:r>
          </a:p>
          <a:p>
            <a:endParaRPr lang="ru-RU" baseline="0" dirty="0" smtClean="0"/>
          </a:p>
          <a:p>
            <a:r>
              <a:rPr lang="ru-RU" baseline="0" dirty="0" smtClean="0"/>
              <a:t>Вызовами сегодняшнего дня для регулятора были и остаются вопросы валютного курса, процентных ставок, рефинансирования банков и проведения надзорных действий. </a:t>
            </a:r>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14</a:t>
            </a:fld>
            <a:endParaRPr lang="en-US" dirty="0"/>
          </a:p>
        </p:txBody>
      </p:sp>
    </p:spTree>
    <p:extLst>
      <p:ext uri="{BB962C8B-B14F-4D97-AF65-F5344CB8AC3E}">
        <p14:creationId xmlns:p14="http://schemas.microsoft.com/office/powerpoint/2010/main" val="147590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baseline="0" dirty="0" smtClean="0"/>
              <a:t>Мы видим, что хотя волатильность на валютном рынке снизилась, новая курсовая политика ЦБ и состояние резервов не исключает ослабления рубля при ухудшении экономической конъюнктуры, что грозит повторением событий декабря 2014 г. </a:t>
            </a:r>
          </a:p>
          <a:p>
            <a:endParaRPr lang="ru-RU" baseline="0" dirty="0" smtClean="0"/>
          </a:p>
          <a:p>
            <a:r>
              <a:rPr lang="ru-RU" baseline="0" dirty="0" smtClean="0"/>
              <a:t>Борьба с монетарной инфляцией ведется всеми способами – и сжатием денежной массы и ограничением рефинансирования банков, и снижением ключевой ставки, но эффект пока не наблюдается, кроме как появления негативных реальных ставок по рублевым вкладам, что может затормозить приток средств во вклады.</a:t>
            </a:r>
          </a:p>
          <a:p>
            <a:endParaRPr lang="ru-RU" baseline="0" dirty="0" smtClean="0"/>
          </a:p>
          <a:p>
            <a:r>
              <a:rPr lang="ru-RU" baseline="0" dirty="0" smtClean="0"/>
              <a:t>Дополнительная помощь банкам живыми деньгами, как это было в 2008 г., пока остается вопросом, тем более, что объем средств, привлеченных от ЦБ банками, уже сопоставим с уровнем 2008 г. Выросла и стоимость фондирования от ЦБ, которая давит на прибыль банков и не компенсируется купонным доходом по ценным бумагам, находящимся в обеспечении.</a:t>
            </a:r>
          </a:p>
          <a:p>
            <a:endParaRPr lang="ru-RU" baseline="0" dirty="0" smtClean="0"/>
          </a:p>
          <a:p>
            <a:r>
              <a:rPr lang="ru-RU" baseline="0" dirty="0" smtClean="0"/>
              <a:t>Количество убыточных банков в относительном выражении уже превысило показатели 2008 г. Также прошлый год принес рекордный урожай отзывов лицензий в рамках проведения надзорных мероприятий. Повторение массовой расчистки банковской системы в сложных экономических условиях может только усугубить общую ситуацию.</a:t>
            </a:r>
            <a:endParaRPr lang="ru-RU" dirty="0" smtClean="0"/>
          </a:p>
          <a:p>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15</a:t>
            </a:fld>
            <a:endParaRPr lang="en-US" dirty="0"/>
          </a:p>
        </p:txBody>
      </p:sp>
    </p:spTree>
    <p:extLst>
      <p:ext uri="{BB962C8B-B14F-4D97-AF65-F5344CB8AC3E}">
        <p14:creationId xmlns:p14="http://schemas.microsoft.com/office/powerpoint/2010/main" val="150094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Таким образом,</a:t>
            </a:r>
            <a:r>
              <a:rPr lang="ru-RU" baseline="0" dirty="0" smtClean="0"/>
              <a:t> </a:t>
            </a:r>
            <a:r>
              <a:rPr lang="ru-RU" baseline="0" dirty="0" err="1" smtClean="0"/>
              <a:t>теплокарта</a:t>
            </a:r>
            <a:r>
              <a:rPr lang="ru-RU" baseline="0" dirty="0" smtClean="0"/>
              <a:t> угроз для типичного среднего российского банка уже не выглядит такой благостной. Внешние и внутренние угрозы уже лишили наш банк заемной способности. Банк может рассчитывать только на себя, поддержку акционеров и основных клиентов, которая будет уменьшаться с каждой новой стадией кризиса. </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16</a:t>
            </a:fld>
            <a:endParaRPr lang="en-US" dirty="0"/>
          </a:p>
        </p:txBody>
      </p:sp>
    </p:spTree>
    <p:extLst>
      <p:ext uri="{BB962C8B-B14F-4D97-AF65-F5344CB8AC3E}">
        <p14:creationId xmlns:p14="http://schemas.microsoft.com/office/powerpoint/2010/main" val="411541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Итак, мы получили общую картину </a:t>
            </a:r>
            <a:r>
              <a:rPr lang="ru-RU" baseline="0" dirty="0" smtClean="0"/>
              <a:t>вызовов для российского банковского сектора, и самое время задуматься о перспективах и возможностях в условиях кризиса. Ведь именно в моменты опасности открываются возможности, как это зашифровано в китайском иероглифе слова «кризис». </a:t>
            </a:r>
          </a:p>
          <a:p>
            <a:endParaRPr lang="ru-RU" baseline="0" dirty="0" smtClean="0"/>
          </a:p>
          <a:p>
            <a:r>
              <a:rPr lang="ru-RU" baseline="0" dirty="0" smtClean="0"/>
              <a:t>Возможности для банков, прежде всего, состоят в том, что банковский сектор является слишком важным участником экономической системы, чтобы и государство, и клиенты, вкладчики, заемщики, согласились остаться без банковских услуг. С момента предыдущего кризиса активы банковского сектора выросли практически вдвое и достигли отметки 109% ВВП, а более 60% доходов населения так или иначе принадлежат банкам.</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17</a:t>
            </a:fld>
            <a:endParaRPr lang="en-US" dirty="0"/>
          </a:p>
        </p:txBody>
      </p:sp>
    </p:spTree>
    <p:extLst>
      <p:ext uri="{BB962C8B-B14F-4D97-AF65-F5344CB8AC3E}">
        <p14:creationId xmlns:p14="http://schemas.microsoft.com/office/powerpoint/2010/main" val="24772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Конечно, в кризис, как и в</a:t>
            </a:r>
            <a:r>
              <a:rPr lang="ru-RU" baseline="0" dirty="0" smtClean="0"/>
              <a:t> спокойных условиях, банкам открываются разные и неравные возможности. На долю некрупных банков приходится всего 15% активов банковской системы, которые показывают очень скромные темпы прироста активов, сильно уступая государственным, иностранным и крупнейшим частным банкам. </a:t>
            </a:r>
          </a:p>
          <a:p>
            <a:endParaRPr lang="ru-RU" baseline="0" dirty="0" smtClean="0"/>
          </a:p>
          <a:p>
            <a:r>
              <a:rPr lang="ru-RU" baseline="0" dirty="0" smtClean="0"/>
              <a:t>И если крупные банки в условиях кризиса будут скорее всего применять агрессивную стратегию по захвату и переделу рынка за счет процентных ставок, привлекательных условий, переманивания клиентов, поглощений и санаций менее крупных банков, как это имело место в 2008 г., то стратегия остальных банков должна быть, прежде всего, оборонительной. </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18</a:t>
            </a:fld>
            <a:endParaRPr lang="en-US" dirty="0"/>
          </a:p>
        </p:txBody>
      </p:sp>
    </p:spTree>
    <p:extLst>
      <p:ext uri="{BB962C8B-B14F-4D97-AF65-F5344CB8AC3E}">
        <p14:creationId xmlns:p14="http://schemas.microsoft.com/office/powerpoint/2010/main" val="3749110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Итоги прошлого кризиса показывают, что некрупные</a:t>
            </a:r>
            <a:r>
              <a:rPr lang="ru-RU" baseline="0" dirty="0" smtClean="0"/>
              <a:t> банки могут успешно адаптироваться к кризисным условиям, показывая рентабельность активов выше многих крупнейших банков и оставаясь в бизнесе. </a:t>
            </a:r>
          </a:p>
          <a:p>
            <a:endParaRPr lang="ru-RU" baseline="0" dirty="0" smtClean="0"/>
          </a:p>
          <a:p>
            <a:r>
              <a:rPr lang="ru-RU" baseline="0" dirty="0" smtClean="0"/>
              <a:t>Так что свет в конце тоннеля существует и для некрупных банков, правда с каждым новым кризисом он становится все менее ярким, потому что число банков сокращается и прежде всего за счет малых и средних банков.</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19</a:t>
            </a:fld>
            <a:endParaRPr lang="en-US" dirty="0"/>
          </a:p>
        </p:txBody>
      </p:sp>
    </p:spTree>
    <p:extLst>
      <p:ext uri="{BB962C8B-B14F-4D97-AF65-F5344CB8AC3E}">
        <p14:creationId xmlns:p14="http://schemas.microsoft.com/office/powerpoint/2010/main" val="333935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Ситуация в экономике и в банковском секторе определяется большим количеством показателей,</a:t>
            </a:r>
            <a:r>
              <a:rPr lang="ru-RU" baseline="0" dirty="0" smtClean="0"/>
              <a:t> некоторые из них показывают кризис, некоторые замедление, а некоторые не фиксируют никакой опасности. Мы задумались, как отразить всю имеющуюся противоречивую информацию на одном графике и здесь нам помог поиск браузеров по ключевым словам. </a:t>
            </a:r>
          </a:p>
          <a:p>
            <a:endParaRPr lang="ru-RU" baseline="0" dirty="0" smtClean="0"/>
          </a:p>
          <a:p>
            <a:r>
              <a:rPr lang="ru-RU" baseline="0" dirty="0" smtClean="0"/>
              <a:t>Мы видим, что во время прошлого кризиса, начало которого пришлось на конец лета 2008 г., наблюдался резкий подъем интереса к теме кризиса: кризис затронул большое количество людей, по крайней мере, пользователей Интернета. Причем имели место все типичные характеристики кризисной нетипичной ситуации: если финансовый кризис характеризуется скоростью и глубиной падения котировок финансовых инструментов, то на графике в 2008 г. также наблюдается крутой подъем интереса к кризису до экстремальных значений. </a:t>
            </a:r>
          </a:p>
          <a:p>
            <a:endParaRPr lang="ru-RU" baseline="0" dirty="0" smtClean="0"/>
          </a:p>
          <a:p>
            <a:r>
              <a:rPr lang="ru-RU" baseline="0" dirty="0" smtClean="0"/>
              <a:t>В последующем паника на финансовом рынке постепенно проходит, что и фиксирует график поисковых запросов. Можно заметить, что начиная с 2001 г. тема кризиса волновала пользователей каждую весну и каждую осень, напоминая о событиях 2008 года, и в этом смысле 2014 г. стал не исключением, а подтвердил уже общее правило. </a:t>
            </a:r>
          </a:p>
          <a:p>
            <a:endParaRPr lang="ru-RU" baseline="0" dirty="0" smtClean="0"/>
          </a:p>
          <a:p>
            <a:r>
              <a:rPr lang="ru-RU" baseline="0" dirty="0" smtClean="0"/>
              <a:t>Однако, в настоящее время, несмотря на девальвацию рублю и экстремальные значения процентных ставок, количество людей, которые оценивают текущую ситуацию как кризисную, вдвое меньше, чем в 2008 г., а значит ситуация еще не переросла в масштабный системный экономический кризис. В последний месяц, мы видим, что население все меньше ассоциирует текущую ситуацию с кризисом, и возможно при благоприятных обстоятельствах ситуации кризиса 2008 г. удастся избежать.</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a:t>
            </a:fld>
            <a:endParaRPr lang="en-US" dirty="0"/>
          </a:p>
        </p:txBody>
      </p:sp>
    </p:spTree>
    <p:extLst>
      <p:ext uri="{BB962C8B-B14F-4D97-AF65-F5344CB8AC3E}">
        <p14:creationId xmlns:p14="http://schemas.microsoft.com/office/powerpoint/2010/main" val="248993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В текущий момент времени,</a:t>
            </a:r>
            <a:r>
              <a:rPr lang="ru-RU" baseline="0" dirty="0" smtClean="0"/>
              <a:t> средние и малые банки должны критически оценить свои возможности и готовность принимать новые риски, а значит самое время пересмотреть свою стратегию на рынке, направив усилия на удержание и поддержку основных клиентов, которые могут оказать помощь в дальнейшем самому банку. Также следует создать условия, которые обеспечат непрерывность деятельности в условиях кризиса. Иными словами, речь должна пойти о разработке антикризисной стратегии, чтобы ясно себя представить «как надо сгруппироваться при падении», нежели пытаться реализовать старую стратегию в надежде «перепрыгнуть пропасть». </a:t>
            </a:r>
          </a:p>
          <a:p>
            <a:endParaRPr lang="ru-RU" baseline="0" dirty="0" smtClean="0"/>
          </a:p>
          <a:p>
            <a:r>
              <a:rPr lang="ru-RU" baseline="0" dirty="0" smtClean="0"/>
              <a:t>Одним из основных элементов антикризисной стратегии должны быть вопросы управления ликвидностью, такие как определение необходимого запаса ликвидности, управление взаимоотношениями с партнерами банка в широком смысле, подготовка и тестирование плана действий в условиях кризиса ликвидности. Антикризисный план должен включать вопросы предупреждения и ограничения потерь, что должно сопровождаться пересмотром кредитной политики, настройкой системы раннего предупреждения ухудшения качества кредитов, снижением издержек, более активным противодействиям мошенничеству. В стратегии необходимо особое место отвести вопросам отказа от чрезмерных рисков и сокращения активов, а также привлечению поддержки от акционеров.</a:t>
            </a:r>
          </a:p>
          <a:p>
            <a:endParaRPr lang="ru-RU" baseline="0" dirty="0" smtClean="0"/>
          </a:p>
          <a:p>
            <a:r>
              <a:rPr lang="ru-RU" baseline="0" dirty="0" smtClean="0"/>
              <a:t>После прохождения кризиса, сохранив капитал, основных клиентов и управленческий состав, прошедших испытание кризисом, для банка предстоит выбрать новую стратегию, которая должна будет обеспечить более высокую рентабельность капитала не менее, чем стоимость привлечения средств банками аналогичного кредитного рейтинга, потому что только в этом случае банковский бизнес будет интересен акционерам как место инвестирования собственных средств, а капитализация прибыли будет являться источником финансирования роста деятельности средних и малых банков.</a:t>
            </a:r>
          </a:p>
          <a:p>
            <a:endParaRPr lang="ru-RU" baseline="0" dirty="0" smtClean="0"/>
          </a:p>
          <a:p>
            <a:r>
              <a:rPr lang="ru-RU" baseline="0" dirty="0" smtClean="0"/>
              <a:t>Спасибо за внимание. Я буду рад ответить на ваши вопросы во время кофе-</a:t>
            </a:r>
            <a:r>
              <a:rPr lang="ru-RU" baseline="0" dirty="0" err="1" smtClean="0"/>
              <a:t>пазуы</a:t>
            </a:r>
            <a:r>
              <a:rPr lang="ru-RU" baseline="0" dirty="0" smtClean="0"/>
              <a:t>.</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20</a:t>
            </a:fld>
            <a:endParaRPr lang="en-US" dirty="0"/>
          </a:p>
        </p:txBody>
      </p:sp>
    </p:spTree>
    <p:extLst>
      <p:ext uri="{BB962C8B-B14F-4D97-AF65-F5344CB8AC3E}">
        <p14:creationId xmlns:p14="http://schemas.microsoft.com/office/powerpoint/2010/main" val="347680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В ситуации любого кризиса имеют место панические настроения, когда кажется, что сегодня все обрушится и завтра</a:t>
            </a:r>
            <a:r>
              <a:rPr lang="ru-RU" baseline="0" dirty="0" smtClean="0"/>
              <a:t> не будет ничего. </a:t>
            </a:r>
          </a:p>
          <a:p>
            <a:endParaRPr lang="ru-RU" baseline="0" dirty="0" smtClean="0"/>
          </a:p>
          <a:p>
            <a:r>
              <a:rPr lang="ru-RU" baseline="0" dirty="0" smtClean="0"/>
              <a:t>Статистика всех локальных и глобальных кризисов, через которые прошла российская экономика в своей новой истории, показывает, что во время всех кризисов следует ожидать примерно одних и тех же событий – девальвации рубля, повышения процентных ставок, падения цен на финансовые инструменты, а в случае глобальных кризисов – падения цен на сырьевые товары и далее как следствие снижения объемов кредитования, повышения стоимости денег, роста инфляции, сжатия денежной массы, оттока по вкладам, дефицит бюджета, падения темпов роста экономики и снижение суверенного кредитного рейтинга. </a:t>
            </a:r>
          </a:p>
          <a:p>
            <a:endParaRPr lang="ru-RU" baseline="0" dirty="0" smtClean="0"/>
          </a:p>
          <a:p>
            <a:r>
              <a:rPr lang="ru-RU" baseline="0" dirty="0" smtClean="0"/>
              <a:t>В текущей ситуации материализовались в той или иной степени все перечисленные события, а значит мы можем характеризовать текущую стадию экономического цикла как стадию кризиса, несмотря на то, что многие характеристики кризиса не привели к разрушительным последствиям. </a:t>
            </a:r>
          </a:p>
          <a:p>
            <a:endParaRPr lang="ru-RU" baseline="0" dirty="0" smtClean="0"/>
          </a:p>
          <a:p>
            <a:r>
              <a:rPr lang="ru-RU" baseline="0" dirty="0" smtClean="0"/>
              <a:t>Можно заметить, что по набору событий, которым характеризовался «новый кризис» он близок именно ситуации 2008 г., когда обвалились высокие цены на нефть, за которым последовала девальвация рубля, рост ставок и остановка кредитования. Посмотрим на общие черты и отличия двух кризисов более подробно на следующем слайде.</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3</a:t>
            </a:fld>
            <a:endParaRPr lang="en-US" dirty="0"/>
          </a:p>
        </p:txBody>
      </p:sp>
    </p:spTree>
    <p:extLst>
      <p:ext uri="{BB962C8B-B14F-4D97-AF65-F5344CB8AC3E}">
        <p14:creationId xmlns:p14="http://schemas.microsoft.com/office/powerpoint/2010/main" val="260820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«Новый кризис» имеет много общих черт с кризисом 2008 г.: имеет место закрытие доступа к зарубежным финансовым рынкам,</a:t>
            </a:r>
            <a:r>
              <a:rPr lang="ru-RU" baseline="0" dirty="0" smtClean="0"/>
              <a:t> произошла девальвация рубля, отток капитала бьет новые рекорды, идет сокращение экспортных доходов и доходов бюджета, сокращается спрос и инвестиции в основной капитал, снижаются объемы кредитования, компании просят господдержки, правительство реализует антикризисную программу и распечатывает резервный фонд. </a:t>
            </a:r>
          </a:p>
          <a:p>
            <a:endParaRPr lang="ru-RU" baseline="0" dirty="0" smtClean="0"/>
          </a:p>
          <a:p>
            <a:r>
              <a:rPr lang="ru-RU" baseline="0" dirty="0" smtClean="0"/>
              <a:t>Ситуация «нового кризиса» усугубляется, тем что с 2008 г. объем финансового сектора экономики стал еще более масштабным, а степень зависимости российской экономики от дешевых западных кредитов стала еще более значительной, российская экономика находится по давлением санкций и </a:t>
            </a:r>
            <a:r>
              <a:rPr lang="ru-RU" baseline="0" dirty="0" err="1" smtClean="0"/>
              <a:t>контр-санкций</a:t>
            </a:r>
            <a:r>
              <a:rPr lang="ru-RU" baseline="0" dirty="0" smtClean="0"/>
              <a:t>, существенно возросла экономическая неопределенность в связи с геополитическими событиями и </a:t>
            </a:r>
            <a:r>
              <a:rPr lang="ru-RU" baseline="0" dirty="0" err="1" smtClean="0"/>
              <a:t>малопредсказуемой</a:t>
            </a:r>
            <a:r>
              <a:rPr lang="ru-RU" baseline="0" dirty="0" smtClean="0"/>
              <a:t> ситуацией в украинском конфликте. </a:t>
            </a:r>
          </a:p>
          <a:p>
            <a:endParaRPr lang="ru-RU" baseline="0" dirty="0" smtClean="0"/>
          </a:p>
          <a:p>
            <a:r>
              <a:rPr lang="ru-RU" baseline="0" dirty="0" smtClean="0"/>
              <a:t>Единственное положительное отличие ситуации «нового кризиса» от событий 2008 г. состоит в том, что сохраняется рост мировой экономики, цены на неэнергетическое сырье растут или сохраняют стабильность, в арсенал антикризисной программы включена инициатива по амнистии капиталов, которая может хотя бы частично компенсировать отток капиталов и дефицит инвестиций в отечественную экономику. </a:t>
            </a:r>
          </a:p>
          <a:p>
            <a:endParaRPr lang="ru-RU" baseline="0" dirty="0" smtClean="0"/>
          </a:p>
          <a:p>
            <a:r>
              <a:rPr lang="ru-RU" baseline="0" dirty="0" smtClean="0"/>
              <a:t>Иными словами, мы наблюдаем в какой-то степени локальный или региональный кризис, потери которого оцениваются по прогнозам Минэкономразвития в 4% ВВП, в то время как предыдущий кризис сопровождался потерями в 8% ВВП. Тем не менее, как в 2008 г., так и сейчас основная угроза для российской экономики, которая оценивается в 2% от мирового ВВП, исходит от состояния мировой экономики, глобального спроса и предложения на товары, услуги и финансовые активы. </a:t>
            </a:r>
          </a:p>
          <a:p>
            <a:endParaRPr lang="ru-RU" baseline="0" dirty="0" smtClean="0"/>
          </a:p>
          <a:p>
            <a:r>
              <a:rPr lang="ru-RU" baseline="0" dirty="0" smtClean="0"/>
              <a:t>В том случае, если мировая экономика уйдет в отрицательную зону роста, а некоторые опережающие сигналы такие как укрепление резервных валют, слабые индексы деловой активности в промышленности, дефляция в развитых странах, минимальные объемы контейнерных перевозок, минимальная прибыль американских корпораций на фоне рекордных значений американских фондовых индексов, уже сигнализируют об этом, то потери российской экономики, с учетом новых отягчающих обстоятельств, могут значительно превысить потери от кризиса 2008 г. </a:t>
            </a:r>
          </a:p>
          <a:p>
            <a:endParaRPr lang="ru-RU" baseline="0" dirty="0" smtClean="0"/>
          </a:p>
          <a:p>
            <a:r>
              <a:rPr lang="ru-RU" baseline="0" dirty="0" smtClean="0"/>
              <a:t>Таким образом, мы можем сформулировать основной вызов для российских банков в настоящее время.</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4</a:t>
            </a:fld>
            <a:endParaRPr lang="en-US" dirty="0"/>
          </a:p>
        </p:txBody>
      </p:sp>
    </p:spTree>
    <p:extLst>
      <p:ext uri="{BB962C8B-B14F-4D97-AF65-F5344CB8AC3E}">
        <p14:creationId xmlns:p14="http://schemas.microsoft.com/office/powerpoint/2010/main" val="411082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Глобальным</a:t>
            </a:r>
            <a:r>
              <a:rPr lang="ru-RU" baseline="0" dirty="0" smtClean="0"/>
              <a:t> вызовом для банковского сектора является спад российской экономики, потому как, очевидно, что банковский сектор по своей природе занимается обслуживанием экономики и не может чувствовать себя в тихой гавани, когда клиенты испытывают проблемы. </a:t>
            </a:r>
          </a:p>
          <a:p>
            <a:endParaRPr lang="ru-RU" baseline="0" dirty="0" smtClean="0"/>
          </a:p>
          <a:p>
            <a:r>
              <a:rPr lang="ru-RU" baseline="0" dirty="0" smtClean="0"/>
              <a:t>Ситуация может ухудшаться по трем сценариям. Если не будет лучше или хуже, скорее всего нас ожидает стагнация экономики, что будет практически неотличимо от ситуации последних лет, когда экономика показывали минимальные темпы роста, но все таки хуже, поскольку банковский кредит стал менее доступным для клиентов. </a:t>
            </a:r>
          </a:p>
          <a:p>
            <a:endParaRPr lang="ru-RU" baseline="0" dirty="0" smtClean="0"/>
          </a:p>
          <a:p>
            <a:r>
              <a:rPr lang="ru-RU" baseline="0" dirty="0" smtClean="0"/>
              <a:t>В случае усиления политической напряженности, экономику ждет рецессия и серьезный ущерб, который может быть только отчасти компенсирован резервами и действиями правительства. </a:t>
            </a:r>
          </a:p>
          <a:p>
            <a:endParaRPr lang="ru-RU" baseline="0" dirty="0" smtClean="0"/>
          </a:p>
          <a:p>
            <a:r>
              <a:rPr lang="ru-RU" baseline="0" dirty="0" smtClean="0"/>
              <a:t>Однако, настоящим </a:t>
            </a:r>
            <a:r>
              <a:rPr lang="ru-RU" baseline="0" dirty="0" err="1" smtClean="0"/>
              <a:t>суперкризисом</a:t>
            </a:r>
            <a:r>
              <a:rPr lang="ru-RU" baseline="0" dirty="0" smtClean="0"/>
              <a:t> и испытанием станет ситуация, как на фоне антироссийских санкций произойдет новый глобальный финансовый кризис, который лишит российскую экономику подпитки от экспортных доходов, вызовет обвальное падение курса рубля, череду корпоративных и банковских дефолтов, что подорвет доверие к банковской системе в целом.</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5</a:t>
            </a:fld>
            <a:endParaRPr lang="en-US" dirty="0"/>
          </a:p>
        </p:txBody>
      </p:sp>
    </p:spTree>
    <p:extLst>
      <p:ext uri="{BB962C8B-B14F-4D97-AF65-F5344CB8AC3E}">
        <p14:creationId xmlns:p14="http://schemas.microsoft.com/office/powerpoint/2010/main" val="387202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Так, например, судя по этому графику индексов промышленного производства признаки спада</a:t>
            </a:r>
            <a:r>
              <a:rPr lang="ru-RU" baseline="0" dirty="0" smtClean="0"/>
              <a:t> уже охватили производственный сектор многих крупных экономик мира, таких как Бразилия, Франция, Турция, Индия, Япония. На грани балансирует производство в Еврозоне и Китае. Глобальный индекс пока держится на хорошей статистике из Штатов.</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6</a:t>
            </a:fld>
            <a:endParaRPr lang="en-US" dirty="0"/>
          </a:p>
        </p:txBody>
      </p:sp>
    </p:spTree>
    <p:extLst>
      <p:ext uri="{BB962C8B-B14F-4D97-AF65-F5344CB8AC3E}">
        <p14:creationId xmlns:p14="http://schemas.microsoft.com/office/powerpoint/2010/main" val="11060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Не только Россия,</a:t>
            </a:r>
            <a:r>
              <a:rPr lang="ru-RU" baseline="0" dirty="0" smtClean="0"/>
              <a:t> но и </a:t>
            </a:r>
            <a:r>
              <a:rPr lang="ru-RU" dirty="0" smtClean="0"/>
              <a:t>многие развивающиеся страны испытывают экономические сложности.</a:t>
            </a:r>
            <a:r>
              <a:rPr lang="ru-RU" baseline="0" dirty="0" smtClean="0"/>
              <a:t> Помимо Украины и Греции, растет уязвимость экономик всех стран членов </a:t>
            </a:r>
            <a:r>
              <a:rPr lang="en-US" baseline="0" dirty="0" smtClean="0"/>
              <a:t>BRICS, </a:t>
            </a:r>
            <a:r>
              <a:rPr lang="ru-RU" baseline="0" dirty="0" smtClean="0"/>
              <a:t>Турции</a:t>
            </a:r>
            <a:r>
              <a:rPr lang="en-US" baseline="0" dirty="0" smtClean="0"/>
              <a:t>, </a:t>
            </a:r>
            <a:r>
              <a:rPr lang="ru-RU" baseline="0" dirty="0" smtClean="0"/>
              <a:t>Аргентины, Венгрии, Мексики</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7</a:t>
            </a:fld>
            <a:endParaRPr lang="en-US" dirty="0"/>
          </a:p>
        </p:txBody>
      </p:sp>
    </p:spTree>
    <p:extLst>
      <p:ext uri="{BB962C8B-B14F-4D97-AF65-F5344CB8AC3E}">
        <p14:creationId xmlns:p14="http://schemas.microsoft.com/office/powerpoint/2010/main" val="164870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733425"/>
            <a:ext cx="4886325" cy="366553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Россия раньше многих других</a:t>
            </a:r>
            <a:r>
              <a:rPr lang="ru-RU" baseline="0" dirty="0" smtClean="0"/>
              <a:t> стран испытала шторм на финансовом рынке, а в декабре последовал банковский кризис, который привел к значительному движению по вкладам. </a:t>
            </a:r>
          </a:p>
          <a:p>
            <a:endParaRPr lang="ru-RU" baseline="0" dirty="0" smtClean="0"/>
          </a:p>
          <a:p>
            <a:r>
              <a:rPr lang="ru-RU" baseline="0" dirty="0" smtClean="0"/>
              <a:t>В таких условиях важно продиагностировать внутренние угрозы и способность самих банков противостоять глобальным и локальным кризисным явлениям по таким позициям как достаточность капитала, прибыльность и эффективность, качество портфеля, уровень платежеспособности. Будем исходить из того, что изначально нашему банку ничего не угрожает и на схеме банковских угроз мы можем видеть много зеленого цвета.</a:t>
            </a:r>
          </a:p>
          <a:p>
            <a:endParaRPr lang="ru-RU" baseline="0" dirty="0" smtClean="0"/>
          </a:p>
          <a:p>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8</a:t>
            </a:fld>
            <a:endParaRPr lang="en-US" dirty="0"/>
          </a:p>
        </p:txBody>
      </p:sp>
    </p:spTree>
    <p:extLst>
      <p:ext uri="{BB962C8B-B14F-4D97-AF65-F5344CB8AC3E}">
        <p14:creationId xmlns:p14="http://schemas.microsoft.com/office/powerpoint/2010/main" val="265490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Сопоставляя размеры активов и капитала</a:t>
            </a:r>
            <a:r>
              <a:rPr lang="ru-RU" baseline="0" dirty="0" smtClean="0"/>
              <a:t> банковского сектора сейчас и во время последнего кризиса, можно заметить, что банковский сектор прирастал активами быстрее, чем капиталом, в результате чего активы банков превысили их капитал в 10 раз. Для сравнения в 2008 г. на капитал приходилось только 6 единиц активов. </a:t>
            </a:r>
          </a:p>
          <a:p>
            <a:endParaRPr lang="ru-RU" baseline="0" dirty="0" smtClean="0"/>
          </a:p>
          <a:p>
            <a:r>
              <a:rPr lang="ru-RU" baseline="0" dirty="0" smtClean="0"/>
              <a:t>Таким образом, сейчас банки имеют меньше возможностей абсорбировать убытки за счет капитала, чем во время прошлого кризиса. Действительно, достаточность капитала банковского сектора снизилась с 14,5% до 12,5% за этот период. И именно крупные банки из числа </a:t>
            </a:r>
            <a:r>
              <a:rPr lang="en-US" baseline="0" dirty="0" smtClean="0"/>
              <a:t>TOP-50 </a:t>
            </a:r>
            <a:r>
              <a:rPr lang="ru-RU" baseline="0" dirty="0" smtClean="0"/>
              <a:t>приняли на себя больше всего рисков, сократив запас капитала до минимального уровня</a:t>
            </a:r>
            <a:r>
              <a:rPr lang="en-US" baseline="0" dirty="0" smtClean="0"/>
              <a:t> 11%</a:t>
            </a:r>
            <a:r>
              <a:rPr lang="ru-RU" baseline="0" dirty="0" smtClean="0"/>
              <a:t>. В условиях кризиса без дополнительной капитализации такие банки не имеют больших перспектив.</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9</a:t>
            </a:fld>
            <a:endParaRPr lang="en-US" dirty="0"/>
          </a:p>
        </p:txBody>
      </p:sp>
    </p:spTree>
    <p:extLst>
      <p:ext uri="{BB962C8B-B14F-4D97-AF65-F5344CB8AC3E}">
        <p14:creationId xmlns:p14="http://schemas.microsoft.com/office/powerpoint/2010/main" val="1500940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6713538" y="4318000"/>
            <a:ext cx="2430462" cy="173038"/>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A39F0954-39A9-4F28-941C-C7A740E4E088}" type="datetime4">
              <a:rPr lang="en-US" smtClean="0"/>
              <a:t>March 18, 2015</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ru-RU" dirty="0" smtClean="0"/>
              <a:t>МФК Программа консультативной поддержки банков Восточной Европы и Центральной Азии</a:t>
            </a: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6" name="Picture 75"/>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82730" y="4887622"/>
            <a:ext cx="4055920" cy="794252"/>
          </a:xfrm>
          <a:prstGeom prst="rect">
            <a:avLst/>
          </a:prstGeom>
        </p:spPr>
      </p:pic>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smtClean="0"/>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369160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114685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256802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20674" y="346364"/>
            <a:ext cx="3180188" cy="2594209"/>
          </a:xfrm>
        </p:spPr>
        <p:txBody>
          <a:bodyPr anchor="b">
            <a:noAutofit/>
          </a:bodyPr>
          <a:lstStyle>
            <a:lvl1pPr>
              <a:defRPr sz="2500" b="0" i="0" cap="all">
                <a:solidFill>
                  <a:schemeClr val="tx1"/>
                </a:solidFill>
                <a:latin typeface="+mn-lt"/>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7" name="Text Placeholder 6"/>
          <p:cNvSpPr>
            <a:spLocks noGrp="1"/>
          </p:cNvSpPr>
          <p:nvPr>
            <p:ph type="body" sz="quarter" idx="12"/>
          </p:nvPr>
        </p:nvSpPr>
        <p:spPr>
          <a:xfrm>
            <a:off x="320674" y="3009900"/>
            <a:ext cx="3180187" cy="3019991"/>
          </a:xfrm>
        </p:spPr>
        <p:txBody>
          <a:bodyPr>
            <a:noAutofit/>
          </a:bodyPr>
          <a:lstStyle/>
          <a:p>
            <a:pPr lvl="0"/>
            <a:r>
              <a:rPr lang="en-US" dirty="0" smtClean="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smtClean="0"/>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4"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5"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6"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7"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8"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39"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40"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1"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2"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3"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4"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45"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46"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7"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8"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9"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0"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1"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52"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3"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54"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5"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6"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7"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58"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9"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0"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1"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2"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63"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64"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65"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6"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7"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8"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69"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240"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241"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242"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243"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44"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45"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46"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47"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8"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9"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0"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51"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2"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3"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4"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5"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6"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57"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8"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9"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0"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1"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2"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63"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64"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65"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6"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7"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8"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69"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70"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71"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72"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60725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smtClean="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0">
                <a:solidFill>
                  <a:schemeClr val="tx2">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12200"/>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ru-RU" dirty="0" smtClean="0"/>
              <a:t>МФК Программа консультативной поддержки банков Восточной Европы и Центральной Азии</a:t>
            </a:r>
            <a:endParaRPr lang="en-US" dirty="0"/>
          </a:p>
        </p:txBody>
      </p:sp>
      <p:sp>
        <p:nvSpPr>
          <p:cNvPr id="7" name="Rectangle 9"/>
          <p:cNvSpPr>
            <a:spLocks noChangeArrowheads="1"/>
          </p:cNvSpPr>
          <p:nvPr userDrawn="1"/>
        </p:nvSpPr>
        <p:spPr bwMode="auto">
          <a:xfrm>
            <a:off x="0" y="842963"/>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Tree>
    <p:extLst>
      <p:ext uri="{BB962C8B-B14F-4D97-AF65-F5344CB8AC3E}">
        <p14:creationId xmlns:p14="http://schemas.microsoft.com/office/powerpoint/2010/main" val="1945451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96006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1724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63"/>
          <p:cNvSpPr>
            <a:spLocks noChangeArrowheads="1"/>
          </p:cNvSpPr>
          <p:nvPr/>
        </p:nvSpPr>
        <p:spPr bwMode="auto">
          <a:xfrm>
            <a:off x="6713538" y="4310063"/>
            <a:ext cx="2430462" cy="1809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fld id="{673B6865-E2F7-4BD4-9FE8-CBF4702E277F}" type="datetime4">
              <a:rPr lang="en-US" smtClean="0"/>
              <a:t>March 18, 2015</a:t>
            </a:fld>
            <a:endParaRPr lang="en-US" dirty="0"/>
          </a:p>
        </p:txBody>
      </p:sp>
      <p:sp>
        <p:nvSpPr>
          <p:cNvPr id="66" name="Footer Placeholder 1"/>
          <p:cNvSpPr>
            <a:spLocks noGrp="1"/>
          </p:cNvSpPr>
          <p:nvPr>
            <p:ph type="ftr" sz="quarter" idx="16"/>
          </p:nvPr>
        </p:nvSpPr>
        <p:spPr>
          <a:xfrm>
            <a:off x="1439863" y="6416675"/>
            <a:ext cx="7064375" cy="301625"/>
          </a:xfrm>
        </p:spPr>
        <p:txBody>
          <a:bodyPr rIns="0" anchor="t" anchorCtr="0"/>
          <a:lstStyle>
            <a:lvl1pPr>
              <a:defRPr b="0" dirty="0" smtClean="0"/>
            </a:lvl1pPr>
          </a:lstStyle>
          <a:p>
            <a:pPr>
              <a:defRPr/>
            </a:pPr>
            <a:r>
              <a:rPr lang="ru-RU" smtClean="0"/>
              <a:t>МФК Программа консультативной поддержки банков Восточной Европы и Центральной Азии</a:t>
            </a:r>
            <a:endParaRPr lang="en-US"/>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68"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382730" y="4741069"/>
            <a:ext cx="4364071" cy="7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228868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66160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3"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10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9"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6853240" y="6350973"/>
            <a:ext cx="1963732"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8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9"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6853240" y="6350973"/>
            <a:ext cx="1963732"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56007A43-44D2-4371-98B2-59F24A8D69A3}" type="datetime4">
              <a:rPr lang="en-US" smtClean="0"/>
              <a:t>March 18, 2015</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4"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382730" y="4741069"/>
            <a:ext cx="4364071" cy="7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12200"/>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xfrm>
            <a:off x="357188" y="6350000"/>
            <a:ext cx="552450" cy="358775"/>
          </a:xfrm>
          <a:prstGeom prst="rect">
            <a:avLst/>
          </a:prstGeom>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7" name="Rectangle 9"/>
          <p:cNvSpPr>
            <a:spLocks noChangeArrowheads="1"/>
          </p:cNvSpPr>
          <p:nvPr userDrawn="1"/>
        </p:nvSpPr>
        <p:spPr bwMode="auto">
          <a:xfrm>
            <a:off x="0" y="842963"/>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Tree>
    <p:extLst>
      <p:ext uri="{BB962C8B-B14F-4D97-AF65-F5344CB8AC3E}">
        <p14:creationId xmlns:p14="http://schemas.microsoft.com/office/powerpoint/2010/main" val="419780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339127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113952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937102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theme" Target="../theme/theme9.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BD31B3F9-017D-4E20-8E64-640FD07070BC}" type="datetime4">
              <a:rPr lang="en-US" smtClean="0"/>
              <a:t>March 18, 2015</a:t>
            </a:fld>
            <a:endParaRPr lang="en-US" dirty="0"/>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52" r:id="rId4"/>
  </p:sldLayoutIdLst>
  <p:timing>
    <p:tnLst>
      <p:par>
        <p:cTn id="1" dur="indefinite" restart="never" nodeType="tmRoot"/>
      </p:par>
    </p:tnLst>
  </p:timing>
  <p:hf hdr="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24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timing>
    <p:tnLst>
      <p:par>
        <p:cTn id="1" dur="indefinite" restart="never" nodeType="tmRoot"/>
      </p:par>
    </p:tnLst>
  </p:timing>
  <p:hf hdr="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dirty="0" smtClean="0"/>
              <a:t>МФК Программа консультативной поддержки банков</a:t>
            </a:r>
            <a:endParaRPr lang="en-US" dirty="0"/>
          </a:p>
        </p:txBody>
      </p:sp>
      <p:pic>
        <p:nvPicPr>
          <p:cNvPr id="2057"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4" r:id="rId1"/>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3076"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080"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5" r:id="rId1"/>
    <p:sldLayoutId id="2147485346"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409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512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614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717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7" r:id="rId1"/>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8195"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921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ВЫЗОВЫ и ВОЗМОЖНОСТИ ДЛЯ РОССИЙСКИХ БАНКОВ</a:t>
            </a:r>
            <a:endParaRPr lang="ru-RU" dirty="0"/>
          </a:p>
        </p:txBody>
      </p:sp>
      <p:sp>
        <p:nvSpPr>
          <p:cNvPr id="3" name="Текст 2"/>
          <p:cNvSpPr>
            <a:spLocks noGrp="1"/>
          </p:cNvSpPr>
          <p:nvPr>
            <p:ph type="body" sz="quarter" idx="13"/>
          </p:nvPr>
        </p:nvSpPr>
        <p:spPr>
          <a:xfrm>
            <a:off x="1525172" y="3186443"/>
            <a:ext cx="6959257" cy="875885"/>
          </a:xfrm>
        </p:spPr>
        <p:txBody>
          <a:bodyPr>
            <a:normAutofit fontScale="92500"/>
          </a:bodyPr>
          <a:lstStyle/>
          <a:p>
            <a:endParaRPr lang="en-US" dirty="0" smtClean="0"/>
          </a:p>
          <a:p>
            <a:r>
              <a:rPr lang="ru-RU" dirty="0" smtClean="0"/>
              <a:t>АНАЛИЗ ТЕКУЩЕЙ СИТУАЦИИ</a:t>
            </a:r>
            <a:r>
              <a:rPr lang="en-US" dirty="0" smtClean="0"/>
              <a:t> </a:t>
            </a:r>
            <a:r>
              <a:rPr lang="ru-RU" dirty="0" smtClean="0"/>
              <a:t>и ПЕРСПЕКТИВЫ</a:t>
            </a:r>
            <a:endParaRPr lang="ru-RU" dirty="0"/>
          </a:p>
        </p:txBody>
      </p:sp>
      <p:sp>
        <p:nvSpPr>
          <p:cNvPr id="4" name="Дата 3"/>
          <p:cNvSpPr>
            <a:spLocks noGrp="1"/>
          </p:cNvSpPr>
          <p:nvPr>
            <p:ph type="dt" sz="half" idx="15"/>
          </p:nvPr>
        </p:nvSpPr>
        <p:spPr/>
        <p:txBody>
          <a:bodyPr/>
          <a:lstStyle/>
          <a:p>
            <a:pPr>
              <a:defRPr/>
            </a:pPr>
            <a:r>
              <a:rPr lang="ru-RU" b="1" dirty="0" smtClean="0"/>
              <a:t>Март 19, 2015</a:t>
            </a:r>
            <a:endParaRPr lang="en-US" b="1" dirty="0"/>
          </a:p>
        </p:txBody>
      </p:sp>
      <p:sp>
        <p:nvSpPr>
          <p:cNvPr id="6" name="Текст 5"/>
          <p:cNvSpPr>
            <a:spLocks noGrp="1"/>
          </p:cNvSpPr>
          <p:nvPr>
            <p:ph type="body" sz="quarter" idx="14"/>
          </p:nvPr>
        </p:nvSpPr>
        <p:spPr>
          <a:xfrm>
            <a:off x="4848225" y="4905376"/>
            <a:ext cx="3655018" cy="1187262"/>
          </a:xfrm>
        </p:spPr>
        <p:txBody>
          <a:bodyPr anchor="t"/>
          <a:lstStyle/>
          <a:p>
            <a:pPr>
              <a:spcAft>
                <a:spcPts val="1800"/>
              </a:spcAft>
            </a:pPr>
            <a:r>
              <a:rPr lang="ru-RU" sz="1600" dirty="0" smtClean="0">
                <a:latin typeface="Arial" charset="0"/>
                <a:cs typeface="Arial" charset="0"/>
              </a:rPr>
              <a:t>Материалы доклада на семинаре «Разработка стратегии устойчивого роста банковского сектора в Российской Федерации»</a:t>
            </a:r>
            <a:endParaRPr lang="en-US" sz="1600" dirty="0">
              <a:latin typeface="Arial" charset="0"/>
              <a:cs typeface="Arial" charset="0"/>
            </a:endParaRPr>
          </a:p>
        </p:txBody>
      </p:sp>
    </p:spTree>
    <p:extLst>
      <p:ext uri="{BB962C8B-B14F-4D97-AF65-F5344CB8AC3E}">
        <p14:creationId xmlns:p14="http://schemas.microsoft.com/office/powerpoint/2010/main" val="1919962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ular Callout 16"/>
          <p:cNvSpPr/>
          <p:nvPr/>
        </p:nvSpPr>
        <p:spPr bwMode="auto">
          <a:xfrm>
            <a:off x="171450" y="4105276"/>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Крупные банки компенсируют потери</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прибылью</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a:t>
            </a:r>
            <a:r>
              <a:rPr kumimoji="0" lang="en-US" sz="900" b="0" i="0" u="none" strike="noStrike" cap="none" normalizeH="0" dirty="0" smtClean="0">
                <a:ln>
                  <a:noFill/>
                </a:ln>
                <a:solidFill>
                  <a:schemeClr val="tx1"/>
                </a:solidFill>
                <a:effectLst/>
                <a:latin typeface="Trebuchet MS" pitchFamily="34" charset="0"/>
                <a:cs typeface="Times New Roman" pitchFamily="18" charset="0"/>
              </a:rPr>
              <a:t>TOP </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21-50 в группе риска, показан чистый</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убыток</a:t>
            </a:r>
            <a:endParaRPr kumimoji="0" lang="ru-RU" sz="9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 name="Title 2"/>
          <p:cNvSpPr>
            <a:spLocks noGrp="1"/>
          </p:cNvSpPr>
          <p:nvPr>
            <p:ph type="title"/>
          </p:nvPr>
        </p:nvSpPr>
        <p:spPr/>
        <p:txBody>
          <a:bodyPr anchor="b"/>
          <a:lstStyle/>
          <a:p>
            <a:r>
              <a:rPr lang="ru-RU" dirty="0" smtClean="0"/>
              <a:t>Угрозы банковскому сектору: Прибыльность и расходы</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10</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8" name="Chart 17"/>
          <p:cNvGraphicFramePr/>
          <p:nvPr>
            <p:extLst>
              <p:ext uri="{D42A27DB-BD31-4B8C-83A1-F6EECF244321}">
                <p14:modId xmlns:p14="http://schemas.microsoft.com/office/powerpoint/2010/main" val="1223885779"/>
              </p:ext>
            </p:extLst>
          </p:nvPr>
        </p:nvGraphicFramePr>
        <p:xfrm>
          <a:off x="981075" y="1257817"/>
          <a:ext cx="3660115" cy="2475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112693662"/>
              </p:ext>
            </p:extLst>
          </p:nvPr>
        </p:nvGraphicFramePr>
        <p:xfrm>
          <a:off x="4448175" y="1257817"/>
          <a:ext cx="3660115" cy="2475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352292416"/>
              </p:ext>
            </p:extLst>
          </p:nvPr>
        </p:nvGraphicFramePr>
        <p:xfrm>
          <a:off x="981075" y="3839092"/>
          <a:ext cx="3660115" cy="24754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1972050024"/>
              </p:ext>
            </p:extLst>
          </p:nvPr>
        </p:nvGraphicFramePr>
        <p:xfrm>
          <a:off x="4448175" y="3839092"/>
          <a:ext cx="3660115" cy="2475467"/>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ular Callout 3"/>
          <p:cNvSpPr/>
          <p:nvPr/>
        </p:nvSpPr>
        <p:spPr bwMode="auto">
          <a:xfrm>
            <a:off x="171450" y="1524001"/>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Впервые с 2009</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г. зафиксирован чистый квартальный убыток по вине резервов, убытки 3 месяца подряд, впервые с 1 кв. 2009</a:t>
            </a:r>
            <a:endParaRPr kumimoji="0" lang="ru-RU" sz="9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5" name="Rectangular Callout 14"/>
          <p:cNvSpPr/>
          <p:nvPr/>
        </p:nvSpPr>
        <p:spPr bwMode="auto">
          <a:xfrm>
            <a:off x="8181975" y="1524001"/>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Процент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ные</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ставки превысили уровень</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2008 г., пока маржа находится под давлением ножниц ставок</a:t>
            </a:r>
          </a:p>
        </p:txBody>
      </p:sp>
      <p:sp>
        <p:nvSpPr>
          <p:cNvPr id="16" name="Rectangular Callout 15"/>
          <p:cNvSpPr/>
          <p:nvPr/>
        </p:nvSpPr>
        <p:spPr bwMode="auto">
          <a:xfrm>
            <a:off x="8181975" y="4105276"/>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Рентабельность капитала снижается и не покрывает объем накопленных рисков, вес </a:t>
            </a:r>
            <a:r>
              <a:rPr kumimoji="0" lang="en-US" sz="900" b="0" i="0" u="none" strike="noStrike" cap="none" normalizeH="0" baseline="0" dirty="0" smtClean="0">
                <a:ln>
                  <a:noFill/>
                </a:ln>
                <a:solidFill>
                  <a:schemeClr val="tx1"/>
                </a:solidFill>
                <a:effectLst/>
                <a:latin typeface="Trebuchet MS" pitchFamily="34" charset="0"/>
                <a:cs typeface="Times New Roman" pitchFamily="18" charset="0"/>
              </a:rPr>
              <a:t>OPEX</a:t>
            </a:r>
            <a:r>
              <a:rPr kumimoji="0" lang="en-US" sz="900" b="0" i="0" u="none" strike="noStrike" cap="none" normalizeH="0" dirty="0" smtClean="0">
                <a:ln>
                  <a:noFill/>
                </a:ln>
                <a:solidFill>
                  <a:schemeClr val="tx1"/>
                </a:solidFill>
                <a:effectLst/>
                <a:latin typeface="Trebuchet MS" pitchFamily="34" charset="0"/>
                <a:cs typeface="Times New Roman" pitchFamily="18" charset="0"/>
              </a:rPr>
              <a:t> </a:t>
            </a:r>
            <a:r>
              <a:rPr kumimoji="0" lang="ru-RU" sz="900" b="0" i="0" u="none" strike="noStrike" cap="none" normalizeH="0" dirty="0" smtClean="0">
                <a:ln>
                  <a:noFill/>
                </a:ln>
                <a:solidFill>
                  <a:schemeClr val="tx1"/>
                </a:solidFill>
                <a:effectLst/>
                <a:latin typeface="Trebuchet MS" pitchFamily="34" charset="0"/>
                <a:cs typeface="Times New Roman" pitchFamily="18" charset="0"/>
              </a:rPr>
              <a:t>в структуре доходов растет</a:t>
            </a:r>
          </a:p>
        </p:txBody>
      </p:sp>
      <p:pic>
        <p:nvPicPr>
          <p:cNvPr id="20" name="Pictur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
        <p:nvSpPr>
          <p:cNvPr id="21" name="Rectangle 20"/>
          <p:cNvSpPr/>
          <p:nvPr/>
        </p:nvSpPr>
        <p:spPr bwMode="auto">
          <a:xfrm>
            <a:off x="971550" y="6350972"/>
            <a:ext cx="2543822" cy="30359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Банк России</a:t>
            </a:r>
            <a:endParaRPr lang="ru-RU" sz="900" b="0" dirty="0">
              <a:latin typeface="+mn-lt"/>
              <a:cs typeface="Times New Roman" pitchFamily="18" charset="0"/>
            </a:endParaRPr>
          </a:p>
        </p:txBody>
      </p:sp>
    </p:spTree>
    <p:extLst>
      <p:ext uri="{BB962C8B-B14F-4D97-AF65-F5344CB8AC3E}">
        <p14:creationId xmlns:p14="http://schemas.microsoft.com/office/powerpoint/2010/main" val="259819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ular Callout 16"/>
          <p:cNvSpPr/>
          <p:nvPr/>
        </p:nvSpPr>
        <p:spPr bwMode="auto">
          <a:xfrm>
            <a:off x="171450" y="4105276"/>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Доля плохих</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кредитов растет несмотря на прирост портфеля, </a:t>
            </a:r>
            <a:r>
              <a:rPr kumimoji="0" lang="en-US" sz="900" b="0" i="0" u="none" strike="noStrike" cap="none" normalizeH="0" dirty="0" smtClean="0">
                <a:ln>
                  <a:noFill/>
                </a:ln>
                <a:solidFill>
                  <a:schemeClr val="tx1"/>
                </a:solidFill>
                <a:effectLst/>
                <a:latin typeface="Trebuchet MS" pitchFamily="34" charset="0"/>
                <a:cs typeface="Times New Roman" pitchFamily="18" charset="0"/>
              </a:rPr>
              <a:t>LLR </a:t>
            </a:r>
            <a:r>
              <a:rPr kumimoji="0" lang="ru-RU" sz="900" b="0" i="0" u="none" strike="noStrike" cap="none" normalizeH="0" dirty="0" smtClean="0">
                <a:ln>
                  <a:noFill/>
                </a:ln>
                <a:solidFill>
                  <a:schemeClr val="tx1"/>
                </a:solidFill>
                <a:effectLst/>
                <a:latin typeface="Trebuchet MS" pitchFamily="34" charset="0"/>
                <a:cs typeface="Times New Roman" pitchFamily="18" charset="0"/>
              </a:rPr>
              <a:t>на минимальном уровне 100%, нехватка капитала</a:t>
            </a:r>
            <a:endParaRPr kumimoji="0" lang="ru-RU" sz="9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 name="Title 2"/>
          <p:cNvSpPr>
            <a:spLocks noGrp="1"/>
          </p:cNvSpPr>
          <p:nvPr>
            <p:ph type="title"/>
          </p:nvPr>
        </p:nvSpPr>
        <p:spPr/>
        <p:txBody>
          <a:bodyPr anchor="b"/>
          <a:lstStyle/>
          <a:p>
            <a:r>
              <a:rPr lang="ru-RU" dirty="0" smtClean="0"/>
              <a:t>Угрозы банковскому сектору: Кредиты и качество активов</a:t>
            </a:r>
            <a:r>
              <a:rPr lang="en-US" dirty="0" smtClean="0"/>
              <a:t> </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11</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8" name="Chart 17"/>
          <p:cNvGraphicFramePr/>
          <p:nvPr>
            <p:extLst>
              <p:ext uri="{D42A27DB-BD31-4B8C-83A1-F6EECF244321}">
                <p14:modId xmlns:p14="http://schemas.microsoft.com/office/powerpoint/2010/main" val="1533909421"/>
              </p:ext>
            </p:extLst>
          </p:nvPr>
        </p:nvGraphicFramePr>
        <p:xfrm>
          <a:off x="981075" y="1257817"/>
          <a:ext cx="3660115" cy="2475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442068107"/>
              </p:ext>
            </p:extLst>
          </p:nvPr>
        </p:nvGraphicFramePr>
        <p:xfrm>
          <a:off x="4448175" y="1257817"/>
          <a:ext cx="3660115" cy="2475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3035286903"/>
              </p:ext>
            </p:extLst>
          </p:nvPr>
        </p:nvGraphicFramePr>
        <p:xfrm>
          <a:off x="981075" y="3839092"/>
          <a:ext cx="3660115" cy="24754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1748833046"/>
              </p:ext>
            </p:extLst>
          </p:nvPr>
        </p:nvGraphicFramePr>
        <p:xfrm>
          <a:off x="4448175" y="3839092"/>
          <a:ext cx="3660115" cy="2475467"/>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ular Callout 3"/>
          <p:cNvSpPr/>
          <p:nvPr/>
        </p:nvSpPr>
        <p:spPr bwMode="auto">
          <a:xfrm>
            <a:off x="171450" y="1524001"/>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Темпы кредитования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снижа</a:t>
            </a:r>
            <a:r>
              <a:rPr lang="ru-RU" sz="900" b="0" dirty="0" err="1" smtClean="0">
                <a:latin typeface="Trebuchet MS" pitchFamily="34" charset="0"/>
                <a:cs typeface="Times New Roman" pitchFamily="18" charset="0"/>
              </a:rPr>
              <a:t>-</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ются</a:t>
            </a:r>
            <a:r>
              <a:rPr lang="ru-RU" sz="900" b="0" dirty="0" smtClean="0">
                <a:latin typeface="Trebuchet MS" pitchFamily="34" charset="0"/>
                <a:cs typeface="Times New Roman" pitchFamily="18" charset="0"/>
              </a:rPr>
              <a:t>, хотя валютная переоценка улучшает картину, </a:t>
            </a:r>
            <a:r>
              <a:rPr kumimoji="0" lang="ru-RU" sz="900" b="0" i="0" u="none" strike="noStrike" cap="none" normalizeH="0" dirty="0" smtClean="0">
                <a:ln>
                  <a:noFill/>
                </a:ln>
                <a:solidFill>
                  <a:schemeClr val="tx1"/>
                </a:solidFill>
                <a:effectLst/>
                <a:latin typeface="Trebuchet MS" pitchFamily="34" charset="0"/>
                <a:cs typeface="Times New Roman" pitchFamily="18" charset="0"/>
              </a:rPr>
              <a:t>просрочка уже не будет размываться ростом</a:t>
            </a:r>
            <a:endParaRPr kumimoji="0" lang="ru-RU" sz="9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5" name="Rectangular Callout 14"/>
          <p:cNvSpPr/>
          <p:nvPr/>
        </p:nvSpPr>
        <p:spPr bwMode="auto">
          <a:xfrm>
            <a:off x="8181975" y="1524001"/>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Доля круп-</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ных</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креди-тов</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растет</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но 78% не обеспечены залогом, и они </a:t>
            </a:r>
            <a:r>
              <a:rPr kumimoji="0" lang="ru-RU" sz="900" b="0" i="0" u="none" strike="noStrike" cap="none" normalizeH="0" dirty="0" err="1" smtClean="0">
                <a:ln>
                  <a:noFill/>
                </a:ln>
                <a:solidFill>
                  <a:schemeClr val="tx1"/>
                </a:solidFill>
                <a:effectLst/>
                <a:latin typeface="Trebuchet MS" pitchFamily="34" charset="0"/>
                <a:cs typeface="Times New Roman" pitchFamily="18" charset="0"/>
              </a:rPr>
              <a:t>быс-трее</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всего портятся в кризис и «съедают» ликвидные активы</a:t>
            </a:r>
          </a:p>
        </p:txBody>
      </p:sp>
      <p:sp>
        <p:nvSpPr>
          <p:cNvPr id="16" name="Rectangular Callout 15"/>
          <p:cNvSpPr/>
          <p:nvPr/>
        </p:nvSpPr>
        <p:spPr bwMode="auto">
          <a:xfrm>
            <a:off x="8181975" y="4105276"/>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ru-RU" sz="900" b="0" dirty="0" smtClean="0">
                <a:latin typeface="Trebuchet MS" pitchFamily="34" charset="0"/>
                <a:cs typeface="Times New Roman" pitchFamily="18" charset="0"/>
              </a:rPr>
              <a:t>Хуже всего портфель у банков </a:t>
            </a:r>
            <a:r>
              <a:rPr lang="en-US" sz="900" b="0" dirty="0" smtClean="0">
                <a:latin typeface="Trebuchet MS" pitchFamily="34" charset="0"/>
                <a:cs typeface="Times New Roman" pitchFamily="18" charset="0"/>
              </a:rPr>
              <a:t>TOP</a:t>
            </a:r>
            <a:r>
              <a:rPr lang="ru-RU" sz="900" b="0" dirty="0" smtClean="0">
                <a:latin typeface="Trebuchet MS" pitchFamily="34" charset="0"/>
                <a:cs typeface="Times New Roman" pitchFamily="18" charset="0"/>
              </a:rPr>
              <a:t> </a:t>
            </a:r>
            <a:r>
              <a:rPr lang="en-US" sz="900" b="0" dirty="0" smtClean="0">
                <a:latin typeface="Trebuchet MS" pitchFamily="34" charset="0"/>
                <a:cs typeface="Times New Roman" pitchFamily="18" charset="0"/>
              </a:rPr>
              <a:t>6-20, </a:t>
            </a:r>
            <a:r>
              <a:rPr lang="ru-RU" sz="900" b="0" dirty="0" smtClean="0">
                <a:latin typeface="Trebuchet MS" pitchFamily="34" charset="0"/>
                <a:cs typeface="Times New Roman" pitchFamily="18" charset="0"/>
              </a:rPr>
              <a:t>но потенциальные риски больше у </a:t>
            </a:r>
            <a:r>
              <a:rPr lang="en-US" sz="900" b="0" dirty="0" smtClean="0">
                <a:latin typeface="Trebuchet MS" pitchFamily="34" charset="0"/>
                <a:cs typeface="Times New Roman" pitchFamily="18" charset="0"/>
              </a:rPr>
              <a:t>TOP </a:t>
            </a:r>
            <a:r>
              <a:rPr lang="ru-RU" sz="900" b="0" dirty="0" smtClean="0">
                <a:latin typeface="Trebuchet MS" pitchFamily="34" charset="0"/>
                <a:cs typeface="Times New Roman" pitchFamily="18" charset="0"/>
              </a:rPr>
              <a:t>21-50, их риски не </a:t>
            </a:r>
            <a:r>
              <a:rPr lang="ru-RU" sz="900" b="0" dirty="0" err="1" smtClean="0">
                <a:latin typeface="Trebuchet MS" pitchFamily="34" charset="0"/>
                <a:cs typeface="Times New Roman" pitchFamily="18" charset="0"/>
              </a:rPr>
              <a:t>компен-сируются</a:t>
            </a:r>
            <a:r>
              <a:rPr lang="ru-RU" sz="900" b="0" dirty="0" smtClean="0">
                <a:latin typeface="Trebuchet MS" pitchFamily="34" charset="0"/>
                <a:cs typeface="Times New Roman" pitchFamily="18" charset="0"/>
              </a:rPr>
              <a:t> </a:t>
            </a:r>
            <a:r>
              <a:rPr lang="en-US" sz="900" b="0" dirty="0" smtClean="0">
                <a:latin typeface="Trebuchet MS" pitchFamily="34" charset="0"/>
                <a:cs typeface="Times New Roman" pitchFamily="18" charset="0"/>
              </a:rPr>
              <a:t>ROE </a:t>
            </a:r>
            <a:r>
              <a:rPr lang="ru-RU" sz="900" b="0" dirty="0" smtClean="0">
                <a:latin typeface="Trebuchet MS" pitchFamily="34" charset="0"/>
                <a:cs typeface="Times New Roman" pitchFamily="18" charset="0"/>
              </a:rPr>
              <a:t>и капиталом </a:t>
            </a:r>
            <a:endParaRPr kumimoji="0" lang="ru-RU" sz="900" b="0" i="0" u="none" strike="noStrike" cap="none" normalizeH="0" dirty="0" smtClean="0">
              <a:ln>
                <a:noFill/>
              </a:ln>
              <a:solidFill>
                <a:schemeClr val="tx1"/>
              </a:solidFill>
              <a:effectLst/>
              <a:latin typeface="Trebuchet MS" pitchFamily="34" charset="0"/>
              <a:cs typeface="Times New Roman" pitchFamily="18" charset="0"/>
            </a:endParaRPr>
          </a:p>
        </p:txBody>
      </p:sp>
      <p:pic>
        <p:nvPicPr>
          <p:cNvPr id="20" name="Pictur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
        <p:nvSpPr>
          <p:cNvPr id="21" name="Rectangle 20"/>
          <p:cNvSpPr/>
          <p:nvPr/>
        </p:nvSpPr>
        <p:spPr bwMode="auto">
          <a:xfrm>
            <a:off x="971550" y="6350972"/>
            <a:ext cx="2543822" cy="30359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Банк России</a:t>
            </a:r>
            <a:endParaRPr lang="ru-RU" sz="900" b="0" dirty="0">
              <a:latin typeface="+mn-lt"/>
              <a:cs typeface="Times New Roman" pitchFamily="18" charset="0"/>
            </a:endParaRPr>
          </a:p>
        </p:txBody>
      </p:sp>
    </p:spTree>
    <p:extLst>
      <p:ext uri="{BB962C8B-B14F-4D97-AF65-F5344CB8AC3E}">
        <p14:creationId xmlns:p14="http://schemas.microsoft.com/office/powerpoint/2010/main" val="276894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ular Callout 16"/>
          <p:cNvSpPr/>
          <p:nvPr/>
        </p:nvSpPr>
        <p:spPr bwMode="auto">
          <a:xfrm>
            <a:off x="171450" y="4105276"/>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Запас лик-</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видности</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уменьшается с рос-том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акти-вов</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круп-</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нейшие</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банки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пе-рекладывают</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свои риски лик-</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видности</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на ЦБ</a:t>
            </a:r>
          </a:p>
        </p:txBody>
      </p:sp>
      <p:sp>
        <p:nvSpPr>
          <p:cNvPr id="3" name="Title 2"/>
          <p:cNvSpPr>
            <a:spLocks noGrp="1"/>
          </p:cNvSpPr>
          <p:nvPr>
            <p:ph type="title"/>
          </p:nvPr>
        </p:nvSpPr>
        <p:spPr>
          <a:xfrm>
            <a:off x="356934" y="12200"/>
            <a:ext cx="8539416" cy="708526"/>
          </a:xfrm>
        </p:spPr>
        <p:txBody>
          <a:bodyPr anchor="b"/>
          <a:lstStyle/>
          <a:p>
            <a:r>
              <a:rPr lang="ru-RU" dirty="0" smtClean="0"/>
              <a:t>Угрозы банковскому сектору: Ликвидность и фондирование</a:t>
            </a:r>
            <a:r>
              <a:rPr lang="en-US" dirty="0" smtClean="0"/>
              <a:t> </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12</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8" name="Chart 17"/>
          <p:cNvGraphicFramePr/>
          <p:nvPr>
            <p:extLst>
              <p:ext uri="{D42A27DB-BD31-4B8C-83A1-F6EECF244321}">
                <p14:modId xmlns:p14="http://schemas.microsoft.com/office/powerpoint/2010/main" val="475617897"/>
              </p:ext>
            </p:extLst>
          </p:nvPr>
        </p:nvGraphicFramePr>
        <p:xfrm>
          <a:off x="981075" y="1257817"/>
          <a:ext cx="3660115" cy="2475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099202373"/>
              </p:ext>
            </p:extLst>
          </p:nvPr>
        </p:nvGraphicFramePr>
        <p:xfrm>
          <a:off x="4448175" y="1257817"/>
          <a:ext cx="3660115" cy="2475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096614960"/>
              </p:ext>
            </p:extLst>
          </p:nvPr>
        </p:nvGraphicFramePr>
        <p:xfrm>
          <a:off x="981075" y="3839092"/>
          <a:ext cx="3660115" cy="24754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2758616009"/>
              </p:ext>
            </p:extLst>
          </p:nvPr>
        </p:nvGraphicFramePr>
        <p:xfrm>
          <a:off x="4448175" y="3839092"/>
          <a:ext cx="3660115" cy="2475467"/>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ular Callout 3"/>
          <p:cNvSpPr/>
          <p:nvPr/>
        </p:nvSpPr>
        <p:spPr bwMode="auto">
          <a:xfrm>
            <a:off x="171450" y="1524001"/>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Уровень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ликвидностдостаточен</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для про-хождения кризиса 2008 г.,  но растут</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a:t>
            </a:r>
            <a:r>
              <a:rPr kumimoji="0" lang="ru-RU" sz="900" b="0" i="0" u="none" strike="noStrike" cap="none" normalizeH="0" dirty="0" err="1" smtClean="0">
                <a:ln>
                  <a:noFill/>
                </a:ln>
                <a:solidFill>
                  <a:schemeClr val="tx1"/>
                </a:solidFill>
                <a:effectLst/>
                <a:latin typeface="Trebuchet MS" pitchFamily="34" charset="0"/>
                <a:cs typeface="Times New Roman" pitchFamily="18" charset="0"/>
              </a:rPr>
              <a:t>вло-жения</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в долгосрочные активы за счет средств ЦБ</a:t>
            </a:r>
            <a:endParaRPr kumimoji="0" lang="ru-RU" sz="9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5" name="Rectangular Callout 14"/>
          <p:cNvSpPr/>
          <p:nvPr/>
        </p:nvSpPr>
        <p:spPr bwMode="auto">
          <a:xfrm>
            <a:off x="8181975" y="1524001"/>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Доля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бан-ковских</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кредитов и счетов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ю.л</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a:t>
            </a:r>
            <a:r>
              <a:rPr lang="ru-RU" sz="900" b="0" dirty="0" err="1">
                <a:latin typeface="Trebuchet MS" pitchFamily="34" charset="0"/>
                <a:cs typeface="Times New Roman" pitchFamily="18" charset="0"/>
              </a:rPr>
              <a:t>с</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ни-жается</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но растет за-</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висимость</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от ЦБ</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и более дорогих депозитов </a:t>
            </a:r>
            <a:r>
              <a:rPr kumimoji="0" lang="ru-RU" sz="900" b="0" i="0" u="none" strike="noStrike" cap="none" normalizeH="0" dirty="0" err="1" smtClean="0">
                <a:ln>
                  <a:noFill/>
                </a:ln>
                <a:solidFill>
                  <a:schemeClr val="tx1"/>
                </a:solidFill>
                <a:effectLst/>
                <a:latin typeface="Trebuchet MS" pitchFamily="34" charset="0"/>
                <a:cs typeface="Times New Roman" pitchFamily="18" charset="0"/>
              </a:rPr>
              <a:t>ю.л</a:t>
            </a:r>
            <a:r>
              <a:rPr kumimoji="0" lang="ru-RU" sz="900" b="0" i="0" u="none" strike="noStrike" cap="none" normalizeH="0" dirty="0" smtClean="0">
                <a:ln>
                  <a:noFill/>
                </a:ln>
                <a:solidFill>
                  <a:schemeClr val="tx1"/>
                </a:solidFill>
                <a:effectLst/>
                <a:latin typeface="Trebuchet MS" pitchFamily="34" charset="0"/>
                <a:cs typeface="Times New Roman" pitchFamily="18" charset="0"/>
              </a:rPr>
              <a:t>.</a:t>
            </a:r>
          </a:p>
        </p:txBody>
      </p:sp>
      <p:sp>
        <p:nvSpPr>
          <p:cNvPr id="16" name="Rectangular Callout 15"/>
          <p:cNvSpPr/>
          <p:nvPr/>
        </p:nvSpPr>
        <p:spPr bwMode="auto">
          <a:xfrm>
            <a:off x="8181975" y="4105276"/>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ru-RU" sz="900" b="0" dirty="0" smtClean="0">
                <a:latin typeface="Trebuchet MS" pitchFamily="34" charset="0"/>
                <a:cs typeface="Times New Roman" pitchFamily="18" charset="0"/>
              </a:rPr>
              <a:t>Темпы рос-та по </a:t>
            </a:r>
            <a:r>
              <a:rPr lang="ru-RU" sz="900" b="0" dirty="0" err="1" smtClean="0">
                <a:latin typeface="Trebuchet MS" pitchFamily="34" charset="0"/>
                <a:cs typeface="Times New Roman" pitchFamily="18" charset="0"/>
              </a:rPr>
              <a:t>вкла</a:t>
            </a:r>
            <a:r>
              <a:rPr lang="ru-RU" sz="900" b="0" dirty="0" smtClean="0">
                <a:latin typeface="Trebuchet MS" pitchFamily="34" charset="0"/>
                <a:cs typeface="Times New Roman" pitchFamily="18" charset="0"/>
              </a:rPr>
              <a:t>-дам впер-вые  отри-</a:t>
            </a:r>
            <a:r>
              <a:rPr lang="ru-RU" sz="900" b="0" dirty="0" err="1" smtClean="0">
                <a:latin typeface="Trebuchet MS" pitchFamily="34" charset="0"/>
                <a:cs typeface="Times New Roman" pitchFamily="18" charset="0"/>
              </a:rPr>
              <a:t>цательны</a:t>
            </a:r>
            <a:r>
              <a:rPr lang="ru-RU" sz="900" b="0" dirty="0" smtClean="0">
                <a:latin typeface="Trebuchet MS" pitchFamily="34" charset="0"/>
                <a:cs typeface="Times New Roman" pitchFamily="18" charset="0"/>
              </a:rPr>
              <a:t> по валюте  с 2010 г., по рублям с 2008 г. Действует эффект сокращения </a:t>
            </a:r>
            <a:r>
              <a:rPr lang="en-US" sz="900" b="0" dirty="0" smtClean="0">
                <a:latin typeface="Trebuchet MS" pitchFamily="34" charset="0"/>
                <a:cs typeface="Times New Roman" pitchFamily="18" charset="0"/>
              </a:rPr>
              <a:t>M2</a:t>
            </a:r>
            <a:endParaRPr kumimoji="0" lang="ru-RU" sz="900" b="0" i="0" u="none" strike="noStrike" cap="none" normalizeH="0" dirty="0" smtClean="0">
              <a:ln>
                <a:noFill/>
              </a:ln>
              <a:solidFill>
                <a:schemeClr val="tx1"/>
              </a:solidFill>
              <a:effectLst/>
              <a:latin typeface="Trebuchet MS" pitchFamily="34" charset="0"/>
              <a:cs typeface="Times New Roman" pitchFamily="18" charset="0"/>
            </a:endParaRPr>
          </a:p>
        </p:txBody>
      </p:sp>
      <p:pic>
        <p:nvPicPr>
          <p:cNvPr id="20" name="Pictur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
        <p:nvSpPr>
          <p:cNvPr id="21" name="Rectangle 20"/>
          <p:cNvSpPr/>
          <p:nvPr/>
        </p:nvSpPr>
        <p:spPr bwMode="auto">
          <a:xfrm>
            <a:off x="971550" y="6350972"/>
            <a:ext cx="2543822" cy="30359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Банк России</a:t>
            </a:r>
            <a:endParaRPr lang="ru-RU" sz="900" b="0" dirty="0">
              <a:latin typeface="+mn-lt"/>
              <a:cs typeface="Times New Roman" pitchFamily="18" charset="0"/>
            </a:endParaRPr>
          </a:p>
        </p:txBody>
      </p:sp>
    </p:spTree>
    <p:extLst>
      <p:ext uri="{BB962C8B-B14F-4D97-AF65-F5344CB8AC3E}">
        <p14:creationId xmlns:p14="http://schemas.microsoft.com/office/powerpoint/2010/main" val="3180493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en-US" dirty="0" smtClean="0"/>
              <a:t>TOP-5 </a:t>
            </a:r>
            <a:r>
              <a:rPr lang="ru-RU" dirty="0" smtClean="0"/>
              <a:t>внутренних угроз банковскому сектору</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13</a:t>
            </a:fld>
            <a:endParaRPr lang="en-US" sz="1100" b="0" dirty="0">
              <a:solidFill>
                <a:srgbClr val="7F7F7F"/>
              </a:solidFill>
              <a:latin typeface="+mn-lt"/>
            </a:endParaRPr>
          </a:p>
        </p:txBody>
      </p:sp>
      <p:sp>
        <p:nvSpPr>
          <p:cNvPr id="9" name="Содержимое 2"/>
          <p:cNvSpPr txBox="1">
            <a:spLocks/>
          </p:cNvSpPr>
          <p:nvPr/>
        </p:nvSpPr>
        <p:spPr bwMode="auto">
          <a:xfrm>
            <a:off x="381001" y="1785263"/>
            <a:ext cx="1632858" cy="3004451"/>
          </a:xfrm>
          <a:prstGeom prst="rect">
            <a:avLst/>
          </a:prstGeom>
          <a:solidFill>
            <a:schemeClr val="bg1">
              <a:alpha val="20000"/>
            </a:schemeClr>
          </a:solidFill>
          <a:ln w="9525">
            <a:solidFill>
              <a:schemeClr val="bg1">
                <a:lumMod val="50000"/>
              </a:schemeClr>
            </a:solidFill>
            <a:miter lim="800000"/>
            <a:headEnd/>
            <a:tailEnd/>
          </a:ln>
        </p:spPr>
        <p:txBody>
          <a:bodyPr anchor="t"/>
          <a:lstStyle/>
          <a:p>
            <a:pPr eaLnBrk="0" hangingPunct="0">
              <a:spcBef>
                <a:spcPts val="0"/>
              </a:spcBef>
              <a:spcAft>
                <a:spcPts val="0"/>
              </a:spcAft>
              <a:buClr>
                <a:srgbClr val="00783C"/>
              </a:buClr>
              <a:defRPr/>
            </a:pPr>
            <a:endParaRPr lang="ru-RU" sz="1000" i="1" kern="0" dirty="0" smtClean="0">
              <a:solidFill>
                <a:srgbClr val="42557F"/>
              </a:solidFill>
              <a:latin typeface="+mn-lt"/>
            </a:endParaRPr>
          </a:p>
          <a:p>
            <a:pPr eaLnBrk="0" hangingPunct="0">
              <a:spcBef>
                <a:spcPts val="0"/>
              </a:spcBef>
              <a:spcAft>
                <a:spcPts val="0"/>
              </a:spcAft>
              <a:buClr>
                <a:srgbClr val="00783C"/>
              </a:buClr>
              <a:defRPr/>
            </a:pPr>
            <a:endParaRPr lang="ru-RU" sz="1000" i="1" kern="0" dirty="0">
              <a:solidFill>
                <a:srgbClr val="42557F"/>
              </a:solidFill>
              <a:latin typeface="+mn-lt"/>
            </a:endParaRPr>
          </a:p>
          <a:p>
            <a:pPr eaLnBrk="0" hangingPunct="0">
              <a:spcBef>
                <a:spcPts val="0"/>
              </a:spcBef>
              <a:spcAft>
                <a:spcPts val="0"/>
              </a:spcAft>
              <a:buClr>
                <a:srgbClr val="00783C"/>
              </a:buClr>
              <a:defRPr/>
            </a:pPr>
            <a:endParaRPr lang="ru-RU" sz="1000" i="1" kern="0" dirty="0" smtClean="0">
              <a:solidFill>
                <a:srgbClr val="42557F"/>
              </a:solidFill>
              <a:latin typeface="+mn-lt"/>
            </a:endParaRPr>
          </a:p>
          <a:p>
            <a:pPr algn="ctr" eaLnBrk="0" hangingPunct="0">
              <a:spcBef>
                <a:spcPts val="0"/>
              </a:spcBef>
              <a:spcAft>
                <a:spcPts val="0"/>
              </a:spcAft>
              <a:buClr>
                <a:srgbClr val="00783C"/>
              </a:buClr>
              <a:defRPr/>
            </a:pPr>
            <a:endParaRPr lang="ru-RU" sz="1000" b="0" kern="0" dirty="0" smtClean="0">
              <a:solidFill>
                <a:srgbClr val="42557F"/>
              </a:solidFill>
              <a:latin typeface="+mn-lt"/>
            </a:endParaRPr>
          </a:p>
          <a:p>
            <a:pPr algn="ctr" eaLnBrk="0" hangingPunct="0">
              <a:spcBef>
                <a:spcPts val="0"/>
              </a:spcBef>
              <a:spcAft>
                <a:spcPts val="0"/>
              </a:spcAft>
              <a:buClr>
                <a:srgbClr val="00783C"/>
              </a:buClr>
              <a:defRPr/>
            </a:pPr>
            <a:endParaRPr lang="ru-RU" sz="1000" b="0" kern="0" dirty="0" smtClean="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Рост </a:t>
            </a:r>
            <a:r>
              <a:rPr lang="ru-RU" sz="1000" b="0" kern="0" dirty="0">
                <a:solidFill>
                  <a:srgbClr val="42557F"/>
                </a:solidFill>
                <a:latin typeface="+mn-lt"/>
              </a:rPr>
              <a:t>активов банковской системы не сопровождался наращиванием капитала в объемах, необходимых для покрытия </a:t>
            </a:r>
            <a:r>
              <a:rPr lang="ru-RU" sz="1000" b="0" kern="0" dirty="0" smtClean="0">
                <a:solidFill>
                  <a:srgbClr val="42557F"/>
                </a:solidFill>
                <a:latin typeface="+mn-lt"/>
              </a:rPr>
              <a:t>рисков.</a:t>
            </a:r>
          </a:p>
          <a:p>
            <a:pPr marL="171450" indent="-171450" eaLnBrk="0" hangingPunct="0">
              <a:spcBef>
                <a:spcPts val="0"/>
              </a:spcBef>
              <a:spcAft>
                <a:spcPts val="0"/>
              </a:spcAft>
              <a:buClr>
                <a:srgbClr val="00783C"/>
              </a:buClr>
              <a:buFont typeface="Wingdings" panose="05000000000000000000" pitchFamily="2" charset="2"/>
              <a:buChar char="§"/>
              <a:defRPr/>
            </a:pPr>
            <a:endParaRPr lang="ru-RU" sz="1000" b="0" kern="0" dirty="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Низкая </a:t>
            </a:r>
            <a:r>
              <a:rPr lang="ru-RU" sz="1000" b="0" kern="0" dirty="0" err="1" smtClean="0">
                <a:solidFill>
                  <a:srgbClr val="42557F"/>
                </a:solidFill>
                <a:latin typeface="+mn-lt"/>
              </a:rPr>
              <a:t>рентабель-ность</a:t>
            </a:r>
            <a:r>
              <a:rPr lang="ru-RU" sz="1000" b="0" kern="0" dirty="0" smtClean="0">
                <a:solidFill>
                  <a:srgbClr val="42557F"/>
                </a:solidFill>
                <a:latin typeface="+mn-lt"/>
              </a:rPr>
              <a:t>  делает непривлекательными инвестиции в банков-</a:t>
            </a:r>
            <a:r>
              <a:rPr lang="ru-RU" sz="1000" b="0" kern="0" dirty="0" err="1" smtClean="0">
                <a:solidFill>
                  <a:srgbClr val="42557F"/>
                </a:solidFill>
                <a:latin typeface="+mn-lt"/>
              </a:rPr>
              <a:t>ские</a:t>
            </a:r>
            <a:r>
              <a:rPr lang="ru-RU" sz="1000" b="0" kern="0" dirty="0" smtClean="0">
                <a:solidFill>
                  <a:srgbClr val="42557F"/>
                </a:solidFill>
                <a:latin typeface="+mn-lt"/>
              </a:rPr>
              <a:t> капиталы.</a:t>
            </a:r>
          </a:p>
        </p:txBody>
      </p:sp>
      <p:sp>
        <p:nvSpPr>
          <p:cNvPr id="4" name="Пятиугольник 3"/>
          <p:cNvSpPr/>
          <p:nvPr/>
        </p:nvSpPr>
        <p:spPr bwMode="auto">
          <a:xfrm rot="5400000">
            <a:off x="647707" y="1060455"/>
            <a:ext cx="1099446" cy="1632858"/>
          </a:xfrm>
          <a:prstGeom prst="homePlate">
            <a:avLst>
              <a:gd name="adj" fmla="val 35148"/>
            </a:avLst>
          </a:prstGeom>
          <a:solidFill>
            <a:schemeClr val="accent3">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400" b="0" u="none" strike="noStrike" cap="none" normalizeH="0" baseline="0" dirty="0" smtClean="0">
                <a:ln>
                  <a:noFill/>
                </a:ln>
                <a:solidFill>
                  <a:schemeClr val="tx1"/>
                </a:solidFill>
                <a:effectLst/>
                <a:latin typeface="+mn-lt"/>
                <a:cs typeface="Times New Roman" pitchFamily="18" charset="0"/>
              </a:rPr>
              <a:t>Дефицит капитала</a:t>
            </a:r>
          </a:p>
        </p:txBody>
      </p:sp>
      <p:sp>
        <p:nvSpPr>
          <p:cNvPr id="25" name="Rectangle 86"/>
          <p:cNvSpPr/>
          <p:nvPr/>
        </p:nvSpPr>
        <p:spPr bwMode="auto">
          <a:xfrm>
            <a:off x="381001" y="1325002"/>
            <a:ext cx="1632858"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9" name="Содержимое 2"/>
          <p:cNvSpPr txBox="1">
            <a:spLocks/>
          </p:cNvSpPr>
          <p:nvPr/>
        </p:nvSpPr>
        <p:spPr bwMode="auto">
          <a:xfrm>
            <a:off x="2068289" y="1785263"/>
            <a:ext cx="1632858" cy="3004451"/>
          </a:xfrm>
          <a:prstGeom prst="rect">
            <a:avLst/>
          </a:prstGeom>
          <a:solidFill>
            <a:schemeClr val="bg1">
              <a:alpha val="20000"/>
            </a:schemeClr>
          </a:solidFill>
          <a:ln w="9525">
            <a:solidFill>
              <a:schemeClr val="bg1">
                <a:lumMod val="50000"/>
              </a:schemeClr>
            </a:solidFill>
            <a:miter lim="800000"/>
            <a:headEnd/>
            <a:tailEnd/>
          </a:ln>
        </p:spPr>
        <p:txBody>
          <a:bodyPr anchor="t"/>
          <a:lstStyle/>
          <a:p>
            <a:pPr algn="ctr" eaLnBrk="0" hangingPunct="0">
              <a:spcBef>
                <a:spcPts val="0"/>
              </a:spcBef>
              <a:spcAft>
                <a:spcPts val="0"/>
              </a:spcAft>
              <a:buClr>
                <a:srgbClr val="00783C"/>
              </a:buClr>
              <a:defRPr/>
            </a:pPr>
            <a:endParaRPr lang="ru-RU" sz="1000" kern="0" dirty="0" smtClean="0">
              <a:solidFill>
                <a:srgbClr val="42557F"/>
              </a:solidFill>
              <a:latin typeface="+mn-lt"/>
            </a:endParaRPr>
          </a:p>
          <a:p>
            <a:pPr algn="ctr" eaLnBrk="0" hangingPunct="0">
              <a:spcBef>
                <a:spcPts val="0"/>
              </a:spcBef>
              <a:spcAft>
                <a:spcPts val="0"/>
              </a:spcAft>
              <a:buClr>
                <a:srgbClr val="00783C"/>
              </a:buClr>
              <a:defRPr/>
            </a:pPr>
            <a:endParaRPr lang="ru-RU" sz="1000" kern="0" dirty="0">
              <a:solidFill>
                <a:srgbClr val="42557F"/>
              </a:solidFill>
              <a:latin typeface="+mn-lt"/>
            </a:endParaRPr>
          </a:p>
          <a:p>
            <a:pPr marL="0" lvl="2" algn="ctr" eaLnBrk="0" hangingPunct="0">
              <a:spcBef>
                <a:spcPts val="0"/>
              </a:spcBef>
              <a:spcAft>
                <a:spcPts val="0"/>
              </a:spcAft>
              <a:buClr>
                <a:srgbClr val="00783C"/>
              </a:buClr>
              <a:defRPr/>
            </a:pPr>
            <a:endParaRPr lang="en-US" sz="1000" b="0" kern="0" dirty="0" smtClean="0">
              <a:solidFill>
                <a:srgbClr val="42557F"/>
              </a:solidFill>
              <a:latin typeface="+mn-lt"/>
            </a:endParaRPr>
          </a:p>
          <a:p>
            <a:pPr marL="0" lvl="2" algn="ctr" eaLnBrk="0" hangingPunct="0">
              <a:spcBef>
                <a:spcPts val="0"/>
              </a:spcBef>
              <a:spcAft>
                <a:spcPts val="0"/>
              </a:spcAft>
              <a:buClr>
                <a:srgbClr val="00783C"/>
              </a:buClr>
              <a:defRPr/>
            </a:pPr>
            <a:endParaRPr lang="ru-RU" sz="1000" b="0" kern="0" dirty="0" smtClean="0">
              <a:solidFill>
                <a:srgbClr val="42557F"/>
              </a:solidFill>
              <a:latin typeface="+mn-lt"/>
            </a:endParaRPr>
          </a:p>
          <a:p>
            <a:pPr marL="0" lvl="2" algn="ctr" eaLnBrk="0" hangingPunct="0">
              <a:spcBef>
                <a:spcPts val="0"/>
              </a:spcBef>
              <a:spcAft>
                <a:spcPts val="0"/>
              </a:spcAft>
              <a:buClr>
                <a:srgbClr val="00783C"/>
              </a:buClr>
              <a:defRPr/>
            </a:pPr>
            <a:endParaRPr lang="en-US" sz="1000" b="0" kern="0" dirty="0">
              <a:solidFill>
                <a:srgbClr val="42557F"/>
              </a:solidFill>
              <a:latin typeface="+mn-lt"/>
            </a:endParaRPr>
          </a:p>
          <a:p>
            <a:pPr marL="171450" lvl="2"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Рентабельность </a:t>
            </a:r>
            <a:r>
              <a:rPr lang="ru-RU" sz="1000" b="0" kern="0" dirty="0">
                <a:solidFill>
                  <a:srgbClr val="42557F"/>
                </a:solidFill>
                <a:latin typeface="+mn-lt"/>
              </a:rPr>
              <a:t>была под давлением и до «нового кризиса», а сейчас уровень прибыли не компенсирует даже текущие риски и возросшие </a:t>
            </a:r>
            <a:r>
              <a:rPr lang="en-US" sz="1000" b="0" kern="0" dirty="0" smtClean="0">
                <a:solidFill>
                  <a:srgbClr val="42557F"/>
                </a:solidFill>
                <a:latin typeface="+mn-lt"/>
              </a:rPr>
              <a:t>OPEX</a:t>
            </a:r>
            <a:r>
              <a:rPr lang="ru-RU" sz="1000" b="0" kern="0" dirty="0" smtClean="0">
                <a:solidFill>
                  <a:srgbClr val="42557F"/>
                </a:solidFill>
                <a:latin typeface="+mn-lt"/>
              </a:rPr>
              <a:t>.</a:t>
            </a:r>
          </a:p>
          <a:p>
            <a:pPr marL="171450" lvl="2" indent="-171450" eaLnBrk="0" hangingPunct="0">
              <a:spcBef>
                <a:spcPts val="0"/>
              </a:spcBef>
              <a:spcAft>
                <a:spcPts val="0"/>
              </a:spcAft>
              <a:buClr>
                <a:srgbClr val="00783C"/>
              </a:buClr>
              <a:buFont typeface="Wingdings" panose="05000000000000000000" pitchFamily="2" charset="2"/>
              <a:buChar char="§"/>
              <a:defRPr/>
            </a:pPr>
            <a:endParaRPr lang="ru-RU" sz="1000" b="0" kern="0" dirty="0">
              <a:solidFill>
                <a:srgbClr val="42557F"/>
              </a:solidFill>
              <a:latin typeface="+mn-lt"/>
            </a:endParaRPr>
          </a:p>
          <a:p>
            <a:pPr marL="171450" lvl="2"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Пересмотр процент-</a:t>
            </a:r>
            <a:r>
              <a:rPr lang="ru-RU" sz="1000" b="0" kern="0" dirty="0" err="1" smtClean="0">
                <a:solidFill>
                  <a:srgbClr val="42557F"/>
                </a:solidFill>
                <a:latin typeface="+mn-lt"/>
              </a:rPr>
              <a:t>ных</a:t>
            </a:r>
            <a:r>
              <a:rPr lang="ru-RU" sz="1000" b="0" kern="0" dirty="0" smtClean="0">
                <a:solidFill>
                  <a:srgbClr val="42557F"/>
                </a:solidFill>
                <a:latin typeface="+mn-lt"/>
              </a:rPr>
              <a:t> ставок по </a:t>
            </a:r>
            <a:r>
              <a:rPr lang="ru-RU" sz="1000" b="0" kern="0" dirty="0" err="1" smtClean="0">
                <a:solidFill>
                  <a:srgbClr val="42557F"/>
                </a:solidFill>
                <a:latin typeface="+mn-lt"/>
              </a:rPr>
              <a:t>креди</a:t>
            </a:r>
            <a:r>
              <a:rPr lang="ru-RU" sz="1000" b="0" kern="0" dirty="0" smtClean="0">
                <a:solidFill>
                  <a:srgbClr val="42557F"/>
                </a:solidFill>
                <a:latin typeface="+mn-lt"/>
              </a:rPr>
              <a:t>-там может обернуть-</a:t>
            </a:r>
            <a:r>
              <a:rPr lang="ru-RU" sz="1000" b="0" kern="0" dirty="0" err="1" smtClean="0">
                <a:solidFill>
                  <a:srgbClr val="42557F"/>
                </a:solidFill>
                <a:latin typeface="+mn-lt"/>
              </a:rPr>
              <a:t>ся</a:t>
            </a:r>
            <a:r>
              <a:rPr lang="ru-RU" sz="1000" b="0" kern="0" dirty="0" smtClean="0">
                <a:solidFill>
                  <a:srgbClr val="42557F"/>
                </a:solidFill>
                <a:latin typeface="+mn-lt"/>
              </a:rPr>
              <a:t> дефолтами.</a:t>
            </a:r>
          </a:p>
          <a:p>
            <a:pPr marL="0" lvl="2" algn="ctr" eaLnBrk="0" hangingPunct="0">
              <a:spcBef>
                <a:spcPts val="0"/>
              </a:spcBef>
              <a:spcAft>
                <a:spcPts val="0"/>
              </a:spcAft>
              <a:buClr>
                <a:srgbClr val="00783C"/>
              </a:buClr>
              <a:defRPr/>
            </a:pPr>
            <a:endParaRPr lang="ru-RU" sz="1000" b="0" kern="0" dirty="0">
              <a:solidFill>
                <a:srgbClr val="42557F"/>
              </a:solidFill>
              <a:latin typeface="+mn-lt"/>
            </a:endParaRPr>
          </a:p>
          <a:p>
            <a:pPr marL="0" lvl="2" algn="ctr" eaLnBrk="0" hangingPunct="0">
              <a:spcBef>
                <a:spcPts val="0"/>
              </a:spcBef>
              <a:spcAft>
                <a:spcPts val="0"/>
              </a:spcAft>
              <a:buClr>
                <a:srgbClr val="00783C"/>
              </a:buClr>
              <a:defRPr/>
            </a:pPr>
            <a:endParaRPr lang="ru-RU" sz="1000" b="0" kern="0" dirty="0" smtClean="0">
              <a:solidFill>
                <a:srgbClr val="42557F"/>
              </a:solidFill>
              <a:latin typeface="+mn-lt"/>
            </a:endParaRPr>
          </a:p>
        </p:txBody>
      </p:sp>
      <p:sp>
        <p:nvSpPr>
          <p:cNvPr id="40" name="Пятиугольник 39"/>
          <p:cNvSpPr/>
          <p:nvPr/>
        </p:nvSpPr>
        <p:spPr bwMode="auto">
          <a:xfrm rot="5400000">
            <a:off x="2334995" y="1060455"/>
            <a:ext cx="1099446" cy="1632858"/>
          </a:xfrm>
          <a:prstGeom prst="homePlate">
            <a:avLst>
              <a:gd name="adj" fmla="val 35148"/>
            </a:avLst>
          </a:prstGeom>
          <a:solidFill>
            <a:schemeClr val="accent3">
              <a:lumMod val="40000"/>
              <a:lumOff val="60000"/>
            </a:schemeClr>
          </a:solidFill>
          <a:ln w="9525" cap="flat" cmpd="sng" algn="ctr">
            <a:solidFill>
              <a:schemeClr val="bg1">
                <a:lumMod val="50000"/>
              </a:schemeClr>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400" b="0" u="none" strike="noStrike" cap="none" normalizeH="0" baseline="0" dirty="0" smtClean="0">
                <a:ln>
                  <a:noFill/>
                </a:ln>
                <a:solidFill>
                  <a:schemeClr val="tx1"/>
                </a:solidFill>
                <a:effectLst/>
                <a:latin typeface="+mn-lt"/>
                <a:cs typeface="Times New Roman" pitchFamily="18" charset="0"/>
              </a:rPr>
              <a:t>Недостаток прибыли</a:t>
            </a:r>
          </a:p>
        </p:txBody>
      </p:sp>
      <p:sp>
        <p:nvSpPr>
          <p:cNvPr id="41" name="Rectangle 86"/>
          <p:cNvSpPr/>
          <p:nvPr/>
        </p:nvSpPr>
        <p:spPr bwMode="auto">
          <a:xfrm>
            <a:off x="2068289" y="1326440"/>
            <a:ext cx="1632858"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2" name="Содержимое 2"/>
          <p:cNvSpPr txBox="1">
            <a:spLocks/>
          </p:cNvSpPr>
          <p:nvPr/>
        </p:nvSpPr>
        <p:spPr bwMode="auto">
          <a:xfrm>
            <a:off x="3755577" y="1785263"/>
            <a:ext cx="1632858" cy="3004451"/>
          </a:xfrm>
          <a:prstGeom prst="rect">
            <a:avLst/>
          </a:prstGeom>
          <a:solidFill>
            <a:schemeClr val="bg1">
              <a:alpha val="20000"/>
            </a:schemeClr>
          </a:solidFill>
          <a:ln w="9525">
            <a:solidFill>
              <a:schemeClr val="bg1">
                <a:lumMod val="50000"/>
              </a:schemeClr>
            </a:solidFill>
            <a:miter lim="800000"/>
            <a:headEnd/>
            <a:tailEnd/>
          </a:ln>
        </p:spPr>
        <p:txBody>
          <a:bodyPr anchor="t"/>
          <a:lstStyle/>
          <a:p>
            <a:pPr eaLnBrk="0" hangingPunct="0">
              <a:spcBef>
                <a:spcPts val="0"/>
              </a:spcBef>
              <a:spcAft>
                <a:spcPts val="0"/>
              </a:spcAft>
              <a:buClr>
                <a:srgbClr val="00783C"/>
              </a:buClr>
              <a:defRPr/>
            </a:pPr>
            <a:endParaRPr lang="ru-RU" sz="1000" kern="0" dirty="0" smtClean="0">
              <a:solidFill>
                <a:srgbClr val="42557F"/>
              </a:solidFill>
              <a:latin typeface="+mn-lt"/>
            </a:endParaRPr>
          </a:p>
          <a:p>
            <a:pPr eaLnBrk="0" hangingPunct="0">
              <a:spcBef>
                <a:spcPts val="0"/>
              </a:spcBef>
              <a:spcAft>
                <a:spcPts val="0"/>
              </a:spcAft>
              <a:buClr>
                <a:srgbClr val="00783C"/>
              </a:buClr>
              <a:defRPr/>
            </a:pPr>
            <a:endParaRPr lang="ru-RU" sz="1000" kern="0" dirty="0">
              <a:solidFill>
                <a:srgbClr val="42557F"/>
              </a:solidFill>
              <a:latin typeface="+mn-lt"/>
            </a:endParaRPr>
          </a:p>
          <a:p>
            <a:pPr eaLnBrk="0" hangingPunct="0">
              <a:spcBef>
                <a:spcPts val="0"/>
              </a:spcBef>
              <a:spcAft>
                <a:spcPts val="0"/>
              </a:spcAft>
              <a:buClr>
                <a:srgbClr val="00783C"/>
              </a:buClr>
              <a:defRPr/>
            </a:pPr>
            <a:endParaRPr lang="ru-RU" sz="1000" kern="0" dirty="0" smtClean="0">
              <a:solidFill>
                <a:srgbClr val="42557F"/>
              </a:solidFill>
              <a:latin typeface="+mn-lt"/>
            </a:endParaRPr>
          </a:p>
          <a:p>
            <a:pPr eaLnBrk="0" hangingPunct="0">
              <a:spcBef>
                <a:spcPts val="0"/>
              </a:spcBef>
              <a:spcAft>
                <a:spcPts val="0"/>
              </a:spcAft>
              <a:buClr>
                <a:srgbClr val="00783C"/>
              </a:buClr>
              <a:defRPr/>
            </a:pPr>
            <a:endParaRPr lang="ru-RU" sz="1000" b="0" kern="0" dirty="0" smtClean="0">
              <a:solidFill>
                <a:srgbClr val="42557F"/>
              </a:solidFill>
              <a:latin typeface="+mn-lt"/>
            </a:endParaRPr>
          </a:p>
          <a:p>
            <a:pPr eaLnBrk="0" hangingPunct="0">
              <a:spcBef>
                <a:spcPts val="0"/>
              </a:spcBef>
              <a:spcAft>
                <a:spcPts val="0"/>
              </a:spcAft>
              <a:buClr>
                <a:srgbClr val="00783C"/>
              </a:buClr>
              <a:defRPr/>
            </a:pPr>
            <a:endParaRPr lang="en-US" sz="1000" b="0" kern="0" dirty="0" smtClean="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Высокие </a:t>
            </a:r>
            <a:r>
              <a:rPr lang="ru-RU" sz="1000" b="0" kern="0" dirty="0">
                <a:solidFill>
                  <a:srgbClr val="42557F"/>
                </a:solidFill>
                <a:latin typeface="+mn-lt"/>
              </a:rPr>
              <a:t>ставки и низкий спрос вынуждают компании брать меньше кредитов, гасить долги, выжидать, или класть деньги на </a:t>
            </a:r>
            <a:r>
              <a:rPr lang="ru-RU" sz="1000" b="0" kern="0" dirty="0" smtClean="0">
                <a:solidFill>
                  <a:srgbClr val="42557F"/>
                </a:solidFill>
                <a:latin typeface="+mn-lt"/>
              </a:rPr>
              <a:t>депозиты</a:t>
            </a:r>
            <a:r>
              <a:rPr lang="ru-RU" sz="1000" b="0" i="1" kern="0" dirty="0" smtClean="0">
                <a:solidFill>
                  <a:srgbClr val="42557F"/>
                </a:solidFill>
                <a:latin typeface="+mn-lt"/>
              </a:rPr>
              <a:t>.</a:t>
            </a:r>
            <a:r>
              <a:rPr lang="en-US" sz="1000" b="0" i="1" kern="0" dirty="0" smtClean="0">
                <a:solidFill>
                  <a:srgbClr val="42557F"/>
                </a:solidFill>
                <a:latin typeface="+mn-lt"/>
              </a:rPr>
              <a:t> </a:t>
            </a:r>
            <a:endParaRPr lang="ru-RU" sz="1000" b="0" i="1" kern="0" dirty="0" smtClean="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endParaRPr lang="ru-RU" sz="1000" b="0" i="1" kern="0" dirty="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Сами банки также придерживают лик-</a:t>
            </a:r>
            <a:r>
              <a:rPr lang="ru-RU" sz="1000" b="0" kern="0" dirty="0" err="1" smtClean="0">
                <a:solidFill>
                  <a:srgbClr val="42557F"/>
                </a:solidFill>
                <a:latin typeface="+mn-lt"/>
              </a:rPr>
              <a:t>видность</a:t>
            </a:r>
            <a:r>
              <a:rPr lang="ru-RU" sz="1000" b="0" kern="0" dirty="0" smtClean="0">
                <a:solidFill>
                  <a:srgbClr val="42557F"/>
                </a:solidFill>
                <a:latin typeface="+mn-lt"/>
              </a:rPr>
              <a:t> и </a:t>
            </a:r>
            <a:r>
              <a:rPr lang="ru-RU" sz="1000" b="0" kern="0" dirty="0" err="1" smtClean="0">
                <a:solidFill>
                  <a:srgbClr val="42557F"/>
                </a:solidFill>
                <a:latin typeface="+mn-lt"/>
              </a:rPr>
              <a:t>ужесто</a:t>
            </a:r>
            <a:r>
              <a:rPr lang="ru-RU" sz="1000" b="0" kern="0" dirty="0" smtClean="0">
                <a:solidFill>
                  <a:srgbClr val="42557F"/>
                </a:solidFill>
                <a:latin typeface="+mn-lt"/>
              </a:rPr>
              <a:t>-чают кредитование</a:t>
            </a:r>
          </a:p>
        </p:txBody>
      </p:sp>
      <p:sp>
        <p:nvSpPr>
          <p:cNvPr id="43" name="Пятиугольник 42"/>
          <p:cNvSpPr/>
          <p:nvPr/>
        </p:nvSpPr>
        <p:spPr bwMode="auto">
          <a:xfrm rot="5400000">
            <a:off x="4022283" y="1060455"/>
            <a:ext cx="1099446" cy="1632858"/>
          </a:xfrm>
          <a:prstGeom prst="homePlate">
            <a:avLst>
              <a:gd name="adj" fmla="val 35148"/>
            </a:avLst>
          </a:prstGeom>
          <a:solidFill>
            <a:schemeClr val="accent3">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400" b="0" u="none" strike="noStrike" cap="none" normalizeH="0" baseline="0" dirty="0" smtClean="0">
                <a:ln>
                  <a:noFill/>
                </a:ln>
                <a:solidFill>
                  <a:schemeClr val="tx1"/>
                </a:solidFill>
                <a:effectLst/>
                <a:latin typeface="+mn-lt"/>
                <a:cs typeface="Times New Roman" pitchFamily="18" charset="0"/>
              </a:rPr>
              <a:t>Остановка</a:t>
            </a:r>
            <a:r>
              <a:rPr kumimoji="0" lang="ru-RU" sz="1400" b="0" u="none" strike="noStrike" cap="none" normalizeH="0" dirty="0" smtClean="0">
                <a:ln>
                  <a:noFill/>
                </a:ln>
                <a:solidFill>
                  <a:schemeClr val="tx1"/>
                </a:solidFill>
                <a:effectLst/>
                <a:latin typeface="+mn-lt"/>
                <a:cs typeface="Times New Roman" pitchFamily="18" charset="0"/>
              </a:rPr>
              <a:t> кредитования</a:t>
            </a:r>
            <a:endParaRPr kumimoji="0" lang="ru-RU" sz="1400" b="0" u="none" strike="noStrike" cap="none" normalizeH="0" baseline="0" dirty="0" smtClean="0">
              <a:ln>
                <a:noFill/>
              </a:ln>
              <a:solidFill>
                <a:schemeClr val="tx1"/>
              </a:solidFill>
              <a:effectLst/>
              <a:latin typeface="+mn-lt"/>
              <a:cs typeface="Times New Roman" pitchFamily="18" charset="0"/>
            </a:endParaRPr>
          </a:p>
        </p:txBody>
      </p:sp>
      <p:sp>
        <p:nvSpPr>
          <p:cNvPr id="44" name="Rectangle 86"/>
          <p:cNvSpPr/>
          <p:nvPr/>
        </p:nvSpPr>
        <p:spPr bwMode="auto">
          <a:xfrm>
            <a:off x="3755577" y="1325721"/>
            <a:ext cx="1632858" cy="4571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5" name="Содержимое 2"/>
          <p:cNvSpPr txBox="1">
            <a:spLocks/>
          </p:cNvSpPr>
          <p:nvPr/>
        </p:nvSpPr>
        <p:spPr bwMode="auto">
          <a:xfrm>
            <a:off x="5442865" y="1785263"/>
            <a:ext cx="1632858" cy="3004451"/>
          </a:xfrm>
          <a:prstGeom prst="rect">
            <a:avLst/>
          </a:prstGeom>
          <a:solidFill>
            <a:schemeClr val="bg1">
              <a:alpha val="20000"/>
            </a:schemeClr>
          </a:solidFill>
          <a:ln w="9525">
            <a:solidFill>
              <a:schemeClr val="bg1">
                <a:lumMod val="50000"/>
              </a:schemeClr>
            </a:solidFill>
            <a:miter lim="800000"/>
            <a:headEnd/>
            <a:tailEnd/>
          </a:ln>
        </p:spPr>
        <p:txBody>
          <a:bodyPr anchor="t"/>
          <a:lstStyle/>
          <a:p>
            <a:pPr algn="ctr" eaLnBrk="0" hangingPunct="0">
              <a:spcBef>
                <a:spcPts val="0"/>
              </a:spcBef>
              <a:spcAft>
                <a:spcPts val="0"/>
              </a:spcAft>
              <a:buClr>
                <a:srgbClr val="00783C"/>
              </a:buClr>
              <a:defRPr/>
            </a:pPr>
            <a:endParaRPr lang="ru-RU" sz="1000" kern="0" dirty="0" smtClean="0">
              <a:solidFill>
                <a:srgbClr val="42557F"/>
              </a:solidFill>
              <a:latin typeface="+mn-lt"/>
            </a:endParaRPr>
          </a:p>
          <a:p>
            <a:pPr algn="ctr" eaLnBrk="0" hangingPunct="0">
              <a:spcBef>
                <a:spcPts val="0"/>
              </a:spcBef>
              <a:spcAft>
                <a:spcPts val="0"/>
              </a:spcAft>
              <a:buClr>
                <a:srgbClr val="00783C"/>
              </a:buClr>
              <a:defRPr/>
            </a:pPr>
            <a:endParaRPr lang="ru-RU" sz="1000" kern="0" dirty="0">
              <a:solidFill>
                <a:srgbClr val="42557F"/>
              </a:solidFill>
              <a:latin typeface="+mn-lt"/>
            </a:endParaRPr>
          </a:p>
          <a:p>
            <a:pPr algn="ctr" eaLnBrk="0" hangingPunct="0">
              <a:spcBef>
                <a:spcPts val="0"/>
              </a:spcBef>
              <a:spcAft>
                <a:spcPts val="0"/>
              </a:spcAft>
              <a:buClr>
                <a:srgbClr val="00783C"/>
              </a:buClr>
              <a:defRPr/>
            </a:pPr>
            <a:endParaRPr lang="ru-RU" sz="1000" kern="0" dirty="0" smtClean="0">
              <a:solidFill>
                <a:srgbClr val="42557F"/>
              </a:solidFill>
              <a:latin typeface="+mn-lt"/>
            </a:endParaRPr>
          </a:p>
          <a:p>
            <a:pPr marL="0" lvl="2" algn="ctr" eaLnBrk="0" hangingPunct="0">
              <a:spcBef>
                <a:spcPts val="0"/>
              </a:spcBef>
              <a:spcAft>
                <a:spcPts val="0"/>
              </a:spcAft>
              <a:buClr>
                <a:srgbClr val="00783C"/>
              </a:buClr>
              <a:defRPr/>
            </a:pPr>
            <a:endParaRPr lang="ru-RU" sz="1000" b="0" kern="0" dirty="0" smtClean="0">
              <a:solidFill>
                <a:srgbClr val="42557F"/>
              </a:solidFill>
              <a:latin typeface="+mn-lt"/>
            </a:endParaRPr>
          </a:p>
          <a:p>
            <a:pPr marL="171450" lvl="2" indent="-171450" eaLnBrk="0" hangingPunct="0">
              <a:spcBef>
                <a:spcPts val="0"/>
              </a:spcBef>
              <a:spcAft>
                <a:spcPts val="0"/>
              </a:spcAft>
              <a:buClr>
                <a:srgbClr val="00783C"/>
              </a:buClr>
              <a:buFont typeface="Wingdings" panose="05000000000000000000" pitchFamily="2" charset="2"/>
              <a:buChar char="§"/>
              <a:defRPr/>
            </a:pPr>
            <a:endParaRPr lang="ru-RU" sz="1000" b="0" kern="0" dirty="0" smtClean="0">
              <a:solidFill>
                <a:srgbClr val="42557F"/>
              </a:solidFill>
              <a:latin typeface="+mn-lt"/>
            </a:endParaRPr>
          </a:p>
          <a:p>
            <a:pPr marL="171450" lvl="2"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При </a:t>
            </a:r>
            <a:r>
              <a:rPr lang="ru-RU" sz="1000" b="0" kern="0" dirty="0">
                <a:solidFill>
                  <a:srgbClr val="42557F"/>
                </a:solidFill>
                <a:latin typeface="+mn-lt"/>
              </a:rPr>
              <a:t>остановке </a:t>
            </a:r>
            <a:r>
              <a:rPr lang="ru-RU" sz="1000" b="0" kern="0" dirty="0" smtClean="0">
                <a:solidFill>
                  <a:srgbClr val="42557F"/>
                </a:solidFill>
                <a:latin typeface="+mn-lt"/>
              </a:rPr>
              <a:t>роста кредитного портфеля доля </a:t>
            </a:r>
            <a:r>
              <a:rPr lang="ru-RU" sz="1000" b="0" kern="0" dirty="0">
                <a:solidFill>
                  <a:srgbClr val="42557F"/>
                </a:solidFill>
                <a:latin typeface="+mn-lt"/>
              </a:rPr>
              <a:t>проблемных кредитов будет </a:t>
            </a:r>
            <a:r>
              <a:rPr lang="ru-RU" sz="1000" b="0" kern="0" dirty="0" smtClean="0">
                <a:solidFill>
                  <a:srgbClr val="42557F"/>
                </a:solidFill>
                <a:latin typeface="+mn-lt"/>
              </a:rPr>
              <a:t>расти </a:t>
            </a:r>
            <a:r>
              <a:rPr lang="ru-RU" sz="1000" b="0" kern="0" dirty="0">
                <a:solidFill>
                  <a:srgbClr val="42557F"/>
                </a:solidFill>
                <a:latin typeface="+mn-lt"/>
              </a:rPr>
              <a:t>и давить на прибыль и </a:t>
            </a:r>
            <a:r>
              <a:rPr lang="ru-RU" sz="1000" b="0" kern="0" dirty="0" smtClean="0">
                <a:solidFill>
                  <a:srgbClr val="42557F"/>
                </a:solidFill>
                <a:latin typeface="+mn-lt"/>
              </a:rPr>
              <a:t>капитал.</a:t>
            </a:r>
          </a:p>
          <a:p>
            <a:pPr marL="171450" lvl="2" indent="-171450" eaLnBrk="0" hangingPunct="0">
              <a:spcBef>
                <a:spcPts val="0"/>
              </a:spcBef>
              <a:spcAft>
                <a:spcPts val="0"/>
              </a:spcAft>
              <a:buClr>
                <a:srgbClr val="00783C"/>
              </a:buClr>
              <a:buFont typeface="Wingdings" panose="05000000000000000000" pitchFamily="2" charset="2"/>
              <a:buChar char="§"/>
              <a:defRPr/>
            </a:pPr>
            <a:endParaRPr lang="ru-RU" sz="1000" b="0" kern="0" dirty="0" smtClean="0">
              <a:solidFill>
                <a:srgbClr val="42557F"/>
              </a:solidFill>
              <a:latin typeface="+mn-lt"/>
            </a:endParaRPr>
          </a:p>
          <a:p>
            <a:pPr marL="171450" lvl="2"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Дополнительные угрозы </a:t>
            </a:r>
            <a:r>
              <a:rPr lang="ru-RU" sz="1000" b="0" kern="0" dirty="0" err="1" smtClean="0">
                <a:solidFill>
                  <a:srgbClr val="42557F"/>
                </a:solidFill>
                <a:latin typeface="+mn-lt"/>
              </a:rPr>
              <a:t>досоздание</a:t>
            </a:r>
            <a:r>
              <a:rPr lang="ru-RU" sz="1000" b="0" kern="0" dirty="0" smtClean="0">
                <a:solidFill>
                  <a:srgbClr val="42557F"/>
                </a:solidFill>
                <a:latin typeface="+mn-lt"/>
              </a:rPr>
              <a:t> резервов по одно-родным ссудам</a:t>
            </a:r>
            <a:r>
              <a:rPr lang="en-US" sz="1000" b="0" kern="0" dirty="0" smtClean="0">
                <a:solidFill>
                  <a:srgbClr val="42557F"/>
                </a:solidFill>
                <a:latin typeface="+mn-lt"/>
              </a:rPr>
              <a:t>, </a:t>
            </a:r>
            <a:r>
              <a:rPr lang="ru-RU" sz="1000" b="0" kern="0" dirty="0" smtClean="0">
                <a:solidFill>
                  <a:srgbClr val="42557F"/>
                </a:solidFill>
                <a:latin typeface="+mn-lt"/>
              </a:rPr>
              <a:t>валютная ипотека, </a:t>
            </a:r>
            <a:r>
              <a:rPr lang="ru-RU" sz="1000" b="0" kern="0" dirty="0" err="1" smtClean="0">
                <a:solidFill>
                  <a:srgbClr val="42557F"/>
                </a:solidFill>
                <a:latin typeface="+mn-lt"/>
              </a:rPr>
              <a:t>кэптивные</a:t>
            </a:r>
            <a:r>
              <a:rPr lang="ru-RU" sz="1000" b="0" kern="0" dirty="0" smtClean="0">
                <a:solidFill>
                  <a:srgbClr val="42557F"/>
                </a:solidFill>
                <a:latin typeface="+mn-lt"/>
              </a:rPr>
              <a:t> ссуды, дефолты по бондам.</a:t>
            </a:r>
          </a:p>
        </p:txBody>
      </p:sp>
      <p:sp>
        <p:nvSpPr>
          <p:cNvPr id="46" name="Пятиугольник 45"/>
          <p:cNvSpPr/>
          <p:nvPr/>
        </p:nvSpPr>
        <p:spPr bwMode="auto">
          <a:xfrm rot="5400000">
            <a:off x="5709571" y="1060455"/>
            <a:ext cx="1099446" cy="1632858"/>
          </a:xfrm>
          <a:prstGeom prst="homePlate">
            <a:avLst>
              <a:gd name="adj" fmla="val 35148"/>
            </a:avLst>
          </a:prstGeom>
          <a:solidFill>
            <a:schemeClr val="accent3">
              <a:lumMod val="40000"/>
              <a:lumOff val="60000"/>
            </a:schemeClr>
          </a:solidFill>
          <a:ln w="9525" cap="flat" cmpd="sng" algn="ctr">
            <a:solidFill>
              <a:schemeClr val="bg1">
                <a:lumMod val="50000"/>
              </a:schemeClr>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400" b="0" u="none" strike="noStrike" cap="none" normalizeH="0" baseline="0" dirty="0" smtClean="0">
                <a:ln>
                  <a:noFill/>
                </a:ln>
                <a:solidFill>
                  <a:schemeClr val="tx1"/>
                </a:solidFill>
                <a:effectLst/>
                <a:latin typeface="+mn-lt"/>
                <a:cs typeface="Times New Roman" pitchFamily="18" charset="0"/>
              </a:rPr>
              <a:t>Созревание кредитов</a:t>
            </a:r>
          </a:p>
        </p:txBody>
      </p:sp>
      <p:sp>
        <p:nvSpPr>
          <p:cNvPr id="47" name="Rectangle 86"/>
          <p:cNvSpPr/>
          <p:nvPr/>
        </p:nvSpPr>
        <p:spPr bwMode="auto">
          <a:xfrm>
            <a:off x="5442865" y="1326441"/>
            <a:ext cx="1632858" cy="4571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8" name="Содержимое 2"/>
          <p:cNvSpPr txBox="1">
            <a:spLocks/>
          </p:cNvSpPr>
          <p:nvPr/>
        </p:nvSpPr>
        <p:spPr bwMode="auto">
          <a:xfrm>
            <a:off x="7130153" y="1785263"/>
            <a:ext cx="1632858" cy="3004451"/>
          </a:xfrm>
          <a:prstGeom prst="rect">
            <a:avLst/>
          </a:prstGeom>
          <a:solidFill>
            <a:schemeClr val="bg1">
              <a:alpha val="20000"/>
            </a:schemeClr>
          </a:solidFill>
          <a:ln w="9525">
            <a:solidFill>
              <a:schemeClr val="bg1">
                <a:lumMod val="50000"/>
              </a:schemeClr>
            </a:solidFill>
            <a:miter lim="800000"/>
            <a:headEnd/>
            <a:tailEnd/>
          </a:ln>
        </p:spPr>
        <p:txBody>
          <a:bodyPr anchor="t"/>
          <a:lstStyle/>
          <a:p>
            <a:pPr algn="ctr" eaLnBrk="0" hangingPunct="0">
              <a:spcBef>
                <a:spcPts val="0"/>
              </a:spcBef>
              <a:spcAft>
                <a:spcPts val="0"/>
              </a:spcAft>
              <a:buClr>
                <a:srgbClr val="00783C"/>
              </a:buClr>
              <a:defRPr/>
            </a:pPr>
            <a:endParaRPr lang="ru-RU" sz="1000" kern="0" dirty="0" smtClean="0">
              <a:solidFill>
                <a:srgbClr val="42557F"/>
              </a:solidFill>
              <a:latin typeface="+mn-lt"/>
            </a:endParaRPr>
          </a:p>
          <a:p>
            <a:pPr algn="ctr" eaLnBrk="0" hangingPunct="0">
              <a:spcBef>
                <a:spcPts val="0"/>
              </a:spcBef>
              <a:spcAft>
                <a:spcPts val="0"/>
              </a:spcAft>
              <a:buClr>
                <a:srgbClr val="00783C"/>
              </a:buClr>
              <a:defRPr/>
            </a:pPr>
            <a:endParaRPr lang="ru-RU" sz="1000" kern="0" dirty="0">
              <a:solidFill>
                <a:srgbClr val="42557F"/>
              </a:solidFill>
              <a:latin typeface="+mn-lt"/>
            </a:endParaRPr>
          </a:p>
          <a:p>
            <a:pPr algn="ctr" eaLnBrk="0" hangingPunct="0">
              <a:spcBef>
                <a:spcPts val="0"/>
              </a:spcBef>
              <a:spcAft>
                <a:spcPts val="0"/>
              </a:spcAft>
              <a:buClr>
                <a:srgbClr val="00783C"/>
              </a:buClr>
              <a:defRPr/>
            </a:pPr>
            <a:endParaRPr lang="ru-RU" sz="1000" kern="0" dirty="0" smtClean="0">
              <a:solidFill>
                <a:srgbClr val="42557F"/>
              </a:solidFill>
              <a:latin typeface="+mn-lt"/>
            </a:endParaRPr>
          </a:p>
          <a:p>
            <a:pPr algn="ctr" eaLnBrk="0" hangingPunct="0">
              <a:spcBef>
                <a:spcPts val="0"/>
              </a:spcBef>
              <a:spcAft>
                <a:spcPts val="0"/>
              </a:spcAft>
              <a:buClr>
                <a:srgbClr val="00783C"/>
              </a:buClr>
              <a:defRPr/>
            </a:pPr>
            <a:endParaRPr lang="ru-RU" sz="1000" b="0" kern="0" dirty="0" smtClean="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endParaRPr lang="ru-RU" sz="1000" b="0" kern="0" dirty="0" smtClean="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В условиях кризиса клиенты, вкладчики и заемщики </a:t>
            </a:r>
            <a:r>
              <a:rPr lang="ru-RU" sz="1000" b="0" kern="0" dirty="0" err="1" smtClean="0">
                <a:solidFill>
                  <a:srgbClr val="42557F"/>
                </a:solidFill>
                <a:latin typeface="+mn-lt"/>
              </a:rPr>
              <a:t>предпочи</a:t>
            </a:r>
            <a:r>
              <a:rPr lang="ru-RU" sz="1000" b="0" kern="0" dirty="0" smtClean="0">
                <a:solidFill>
                  <a:srgbClr val="42557F"/>
                </a:solidFill>
                <a:latin typeface="+mn-lt"/>
              </a:rPr>
              <a:t>-тают для </a:t>
            </a:r>
            <a:r>
              <a:rPr lang="ru-RU" sz="1000" b="0" kern="0" dirty="0" err="1" smtClean="0">
                <a:solidFill>
                  <a:srgbClr val="42557F"/>
                </a:solidFill>
                <a:latin typeface="+mn-lt"/>
              </a:rPr>
              <a:t>кредито-вания</a:t>
            </a:r>
            <a:r>
              <a:rPr lang="ru-RU" sz="1000" b="0" kern="0" dirty="0" smtClean="0">
                <a:solidFill>
                  <a:srgbClr val="42557F"/>
                </a:solidFill>
                <a:latin typeface="+mn-lt"/>
              </a:rPr>
              <a:t>, расчетов и сбережений крупнейшие банки. </a:t>
            </a:r>
          </a:p>
          <a:p>
            <a:pPr marL="171450" indent="-171450" eaLnBrk="0" hangingPunct="0">
              <a:spcBef>
                <a:spcPts val="0"/>
              </a:spcBef>
              <a:spcAft>
                <a:spcPts val="0"/>
              </a:spcAft>
              <a:buClr>
                <a:srgbClr val="00783C"/>
              </a:buClr>
              <a:buFont typeface="Wingdings" panose="05000000000000000000" pitchFamily="2" charset="2"/>
              <a:buChar char="§"/>
              <a:defRPr/>
            </a:pPr>
            <a:endParaRPr lang="ru-RU" sz="1000" b="0" kern="0" dirty="0" smtClean="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Но и крупнейшие банки могут столкнуться с паникой вкладчиков и оттоком клиентов </a:t>
            </a:r>
            <a:endParaRPr lang="en-US" sz="1000" b="0" kern="0" dirty="0">
              <a:solidFill>
                <a:srgbClr val="42557F"/>
              </a:solidFill>
              <a:latin typeface="+mn-lt"/>
            </a:endParaRPr>
          </a:p>
        </p:txBody>
      </p:sp>
      <p:sp>
        <p:nvSpPr>
          <p:cNvPr id="49" name="Пятиугольник 48"/>
          <p:cNvSpPr/>
          <p:nvPr/>
        </p:nvSpPr>
        <p:spPr bwMode="auto">
          <a:xfrm rot="5400000">
            <a:off x="7396859" y="1060455"/>
            <a:ext cx="1099446" cy="1632858"/>
          </a:xfrm>
          <a:prstGeom prst="homePlate">
            <a:avLst>
              <a:gd name="adj" fmla="val 35148"/>
            </a:avLst>
          </a:prstGeom>
          <a:solidFill>
            <a:schemeClr val="accent3">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400" b="0" u="none" strike="noStrike" cap="none" normalizeH="0" baseline="0" dirty="0" smtClean="0">
                <a:ln>
                  <a:noFill/>
                </a:ln>
                <a:solidFill>
                  <a:schemeClr val="tx1"/>
                </a:solidFill>
                <a:effectLst/>
                <a:latin typeface="+mn-lt"/>
                <a:cs typeface="Times New Roman" pitchFamily="18" charset="0"/>
              </a:rPr>
              <a:t>Бегство в качество</a:t>
            </a:r>
          </a:p>
        </p:txBody>
      </p:sp>
      <p:sp>
        <p:nvSpPr>
          <p:cNvPr id="50" name="Rectangle 86"/>
          <p:cNvSpPr/>
          <p:nvPr/>
        </p:nvSpPr>
        <p:spPr bwMode="auto">
          <a:xfrm>
            <a:off x="7130153" y="1326442"/>
            <a:ext cx="1632858"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1" name="Содержимое 2"/>
          <p:cNvSpPr txBox="1">
            <a:spLocks/>
          </p:cNvSpPr>
          <p:nvPr/>
        </p:nvSpPr>
        <p:spPr bwMode="auto">
          <a:xfrm>
            <a:off x="381001" y="4844144"/>
            <a:ext cx="1632858" cy="1349835"/>
          </a:xfrm>
          <a:prstGeom prst="rect">
            <a:avLst/>
          </a:prstGeom>
          <a:solidFill>
            <a:schemeClr val="accent3">
              <a:lumMod val="20000"/>
              <a:lumOff val="80000"/>
            </a:schemeClr>
          </a:solidFill>
          <a:ln w="9525">
            <a:solidFill>
              <a:schemeClr val="bg1">
                <a:lumMod val="50000"/>
              </a:schemeClr>
            </a:solidFill>
            <a:miter lim="800000"/>
            <a:headEnd/>
            <a:tailEnd/>
          </a:ln>
        </p:spPr>
        <p:txBody>
          <a:bodyPr anchor="t"/>
          <a:lstStyle/>
          <a:p>
            <a:pPr marL="171450" indent="-171450" eaLnBrk="0" hangingPunct="0">
              <a:spcBef>
                <a:spcPts val="0"/>
              </a:spcBef>
              <a:spcAft>
                <a:spcPts val="0"/>
              </a:spcAft>
              <a:buClr>
                <a:srgbClr val="00783C"/>
              </a:buClr>
              <a:buFont typeface="Wingdings" panose="05000000000000000000" pitchFamily="2" charset="2"/>
              <a:buChar char="§"/>
              <a:defRPr/>
            </a:pPr>
            <a:endParaRPr lang="ru-RU" sz="1000" b="0" kern="0" dirty="0" smtClean="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Угрожает, прежде всего, крупнейшим банкам, но нивелируется </a:t>
            </a:r>
            <a:r>
              <a:rPr lang="ru-RU" sz="1000" b="0" kern="0" dirty="0" err="1" smtClean="0">
                <a:solidFill>
                  <a:srgbClr val="42557F"/>
                </a:solidFill>
                <a:latin typeface="+mn-lt"/>
              </a:rPr>
              <a:t>госпомощью</a:t>
            </a:r>
            <a:endParaRPr lang="en-US" sz="1000" b="0" kern="0" dirty="0">
              <a:solidFill>
                <a:srgbClr val="42557F"/>
              </a:solidFill>
              <a:latin typeface="+mn-lt"/>
            </a:endParaRPr>
          </a:p>
        </p:txBody>
      </p:sp>
      <p:sp>
        <p:nvSpPr>
          <p:cNvPr id="52" name="Содержимое 2"/>
          <p:cNvSpPr txBox="1">
            <a:spLocks/>
          </p:cNvSpPr>
          <p:nvPr/>
        </p:nvSpPr>
        <p:spPr bwMode="auto">
          <a:xfrm>
            <a:off x="2068289" y="4844144"/>
            <a:ext cx="1632858" cy="1349835"/>
          </a:xfrm>
          <a:prstGeom prst="rect">
            <a:avLst/>
          </a:prstGeom>
          <a:solidFill>
            <a:schemeClr val="accent3">
              <a:lumMod val="20000"/>
              <a:lumOff val="80000"/>
            </a:schemeClr>
          </a:solidFill>
          <a:ln w="9525">
            <a:solidFill>
              <a:schemeClr val="bg1">
                <a:lumMod val="50000"/>
              </a:schemeClr>
            </a:solidFill>
            <a:miter lim="800000"/>
            <a:headEnd/>
            <a:tailEnd/>
          </a:ln>
        </p:spPr>
        <p:txBody>
          <a:bodyPr anchor="t"/>
          <a:lstStyle/>
          <a:p>
            <a:pPr marL="171450" lvl="2" indent="-171450" eaLnBrk="0" hangingPunct="0">
              <a:spcBef>
                <a:spcPts val="0"/>
              </a:spcBef>
              <a:spcAft>
                <a:spcPts val="0"/>
              </a:spcAft>
              <a:buClr>
                <a:srgbClr val="00783C"/>
              </a:buClr>
              <a:buFont typeface="Wingdings" panose="05000000000000000000" pitchFamily="2" charset="2"/>
              <a:buChar char="§"/>
              <a:defRPr/>
            </a:pPr>
            <a:endParaRPr lang="ru-RU" sz="1000" b="0" kern="0" dirty="0" smtClean="0">
              <a:solidFill>
                <a:srgbClr val="42557F"/>
              </a:solidFill>
              <a:latin typeface="+mn-lt"/>
            </a:endParaRPr>
          </a:p>
          <a:p>
            <a:pPr marL="171450" lvl="2"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Угрожает, прежде всего, </a:t>
            </a:r>
            <a:r>
              <a:rPr lang="en-US" sz="1000" b="0" kern="0" dirty="0" smtClean="0">
                <a:solidFill>
                  <a:srgbClr val="42557F"/>
                </a:solidFill>
                <a:latin typeface="+mn-lt"/>
              </a:rPr>
              <a:t>TOP</a:t>
            </a:r>
            <a:r>
              <a:rPr lang="ru-RU" sz="1000" b="0" kern="0" dirty="0" smtClean="0">
                <a:solidFill>
                  <a:srgbClr val="42557F"/>
                </a:solidFill>
                <a:latin typeface="+mn-lt"/>
              </a:rPr>
              <a:t> </a:t>
            </a:r>
            <a:r>
              <a:rPr lang="en-US" sz="1000" b="0" kern="0" dirty="0" smtClean="0">
                <a:solidFill>
                  <a:srgbClr val="42557F"/>
                </a:solidFill>
                <a:latin typeface="+mn-lt"/>
              </a:rPr>
              <a:t>2</a:t>
            </a:r>
            <a:r>
              <a:rPr lang="ru-RU" sz="1000" b="0" kern="0" dirty="0" smtClean="0">
                <a:solidFill>
                  <a:srgbClr val="42557F"/>
                </a:solidFill>
                <a:latin typeface="+mn-lt"/>
              </a:rPr>
              <a:t>1</a:t>
            </a:r>
            <a:r>
              <a:rPr lang="en-US" sz="1000" b="0" kern="0" dirty="0" smtClean="0">
                <a:solidFill>
                  <a:srgbClr val="42557F"/>
                </a:solidFill>
                <a:latin typeface="+mn-lt"/>
              </a:rPr>
              <a:t>-50</a:t>
            </a:r>
            <a:r>
              <a:rPr lang="ru-RU" sz="1000" b="0" kern="0" dirty="0" smtClean="0">
                <a:solidFill>
                  <a:srgbClr val="42557F"/>
                </a:solidFill>
                <a:latin typeface="+mn-lt"/>
              </a:rPr>
              <a:t>, а также средним и малым банкам</a:t>
            </a:r>
            <a:r>
              <a:rPr lang="en-US" sz="1000" b="0" kern="0" dirty="0" smtClean="0">
                <a:solidFill>
                  <a:srgbClr val="42557F"/>
                </a:solidFill>
                <a:latin typeface="+mn-lt"/>
              </a:rPr>
              <a:t> c </a:t>
            </a:r>
            <a:r>
              <a:rPr lang="ru-RU" sz="1000" b="0" kern="0" dirty="0" smtClean="0">
                <a:solidFill>
                  <a:srgbClr val="42557F"/>
                </a:solidFill>
                <a:latin typeface="+mn-lt"/>
              </a:rPr>
              <a:t>небольшой </a:t>
            </a:r>
            <a:r>
              <a:rPr lang="en-US" sz="1000" b="0" kern="0" dirty="0" smtClean="0">
                <a:solidFill>
                  <a:srgbClr val="42557F"/>
                </a:solidFill>
                <a:latin typeface="+mn-lt"/>
              </a:rPr>
              <a:t>ROAE</a:t>
            </a:r>
            <a:endParaRPr lang="nl-NL" sz="1000" b="0" kern="0" dirty="0">
              <a:solidFill>
                <a:srgbClr val="42557F"/>
              </a:solidFill>
              <a:latin typeface="+mn-lt"/>
            </a:endParaRPr>
          </a:p>
        </p:txBody>
      </p:sp>
      <p:sp>
        <p:nvSpPr>
          <p:cNvPr id="53" name="Содержимое 2"/>
          <p:cNvSpPr txBox="1">
            <a:spLocks/>
          </p:cNvSpPr>
          <p:nvPr/>
        </p:nvSpPr>
        <p:spPr bwMode="auto">
          <a:xfrm>
            <a:off x="3755577" y="4844144"/>
            <a:ext cx="1632858" cy="1349835"/>
          </a:xfrm>
          <a:prstGeom prst="rect">
            <a:avLst/>
          </a:prstGeom>
          <a:solidFill>
            <a:schemeClr val="accent3">
              <a:lumMod val="20000"/>
              <a:lumOff val="80000"/>
            </a:schemeClr>
          </a:solidFill>
          <a:ln w="9525">
            <a:solidFill>
              <a:schemeClr val="bg1">
                <a:lumMod val="50000"/>
              </a:schemeClr>
            </a:solidFill>
            <a:miter lim="800000"/>
            <a:headEnd/>
            <a:tailEnd/>
          </a:ln>
        </p:spPr>
        <p:txBody>
          <a:bodyPr anchor="t"/>
          <a:lstStyle/>
          <a:p>
            <a:pPr eaLnBrk="0" hangingPunct="0">
              <a:spcBef>
                <a:spcPts val="0"/>
              </a:spcBef>
              <a:spcAft>
                <a:spcPts val="0"/>
              </a:spcAft>
              <a:buClr>
                <a:srgbClr val="00783C"/>
              </a:buClr>
              <a:defRPr/>
            </a:pPr>
            <a:endParaRPr lang="ru-RU" sz="1000" b="0" kern="0" dirty="0" smtClean="0">
              <a:solidFill>
                <a:srgbClr val="42557F"/>
              </a:solidFill>
              <a:latin typeface="+mn-lt"/>
            </a:endParaRPr>
          </a:p>
          <a:p>
            <a:pPr marL="171450"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Угрожает банкам с высокой стоимостью фондирования и </a:t>
            </a:r>
            <a:r>
              <a:rPr lang="ru-RU" sz="1000" b="0" kern="0" dirty="0" smtClean="0">
                <a:solidFill>
                  <a:srgbClr val="42557F"/>
                </a:solidFill>
                <a:latin typeface="+mn-lt"/>
              </a:rPr>
              <a:t>избыточной ликвидностью</a:t>
            </a:r>
            <a:endParaRPr lang="en-US" sz="1000" b="0" kern="0" dirty="0">
              <a:solidFill>
                <a:srgbClr val="42557F"/>
              </a:solidFill>
              <a:latin typeface="+mn-lt"/>
            </a:endParaRPr>
          </a:p>
        </p:txBody>
      </p:sp>
      <p:sp>
        <p:nvSpPr>
          <p:cNvPr id="54" name="Содержимое 2"/>
          <p:cNvSpPr txBox="1">
            <a:spLocks/>
          </p:cNvSpPr>
          <p:nvPr/>
        </p:nvSpPr>
        <p:spPr bwMode="auto">
          <a:xfrm>
            <a:off x="5442865" y="4844144"/>
            <a:ext cx="1632858" cy="1349836"/>
          </a:xfrm>
          <a:prstGeom prst="rect">
            <a:avLst/>
          </a:prstGeom>
          <a:solidFill>
            <a:schemeClr val="accent3">
              <a:lumMod val="20000"/>
              <a:lumOff val="80000"/>
            </a:schemeClr>
          </a:solidFill>
          <a:ln w="9525">
            <a:solidFill>
              <a:schemeClr val="bg1">
                <a:lumMod val="50000"/>
              </a:schemeClr>
            </a:solidFill>
            <a:miter lim="800000"/>
            <a:headEnd/>
            <a:tailEnd/>
          </a:ln>
        </p:spPr>
        <p:txBody>
          <a:bodyPr anchor="t"/>
          <a:lstStyle/>
          <a:p>
            <a:pPr marL="0" lvl="2" eaLnBrk="0" hangingPunct="0">
              <a:spcBef>
                <a:spcPts val="0"/>
              </a:spcBef>
              <a:spcAft>
                <a:spcPts val="0"/>
              </a:spcAft>
              <a:buClr>
                <a:srgbClr val="00783C"/>
              </a:buClr>
              <a:defRPr/>
            </a:pPr>
            <a:endParaRPr lang="ru-RU" sz="1000" b="0" kern="0" dirty="0" smtClean="0">
              <a:solidFill>
                <a:srgbClr val="42557F"/>
              </a:solidFill>
              <a:latin typeface="+mn-lt"/>
            </a:endParaRPr>
          </a:p>
          <a:p>
            <a:pPr marL="171450" lvl="2"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Угрожает особенно розничным банкам с низкой </a:t>
            </a:r>
            <a:r>
              <a:rPr lang="ru-RU" sz="1000" b="0" kern="0" dirty="0" err="1" smtClean="0">
                <a:solidFill>
                  <a:srgbClr val="42557F"/>
                </a:solidFill>
                <a:latin typeface="+mn-lt"/>
              </a:rPr>
              <a:t>достаточ-ностью</a:t>
            </a:r>
            <a:r>
              <a:rPr lang="ru-RU" sz="1000" b="0" kern="0" dirty="0" smtClean="0">
                <a:solidFill>
                  <a:srgbClr val="42557F"/>
                </a:solidFill>
                <a:latin typeface="+mn-lt"/>
              </a:rPr>
              <a:t> капитала, ковенантами, концентрацией</a:t>
            </a:r>
            <a:endParaRPr lang="nl-NL" sz="1000" b="0" kern="0" dirty="0">
              <a:solidFill>
                <a:srgbClr val="42557F"/>
              </a:solidFill>
              <a:latin typeface="+mn-lt"/>
            </a:endParaRPr>
          </a:p>
        </p:txBody>
      </p:sp>
      <p:sp>
        <p:nvSpPr>
          <p:cNvPr id="55" name="Содержимое 2"/>
          <p:cNvSpPr txBox="1">
            <a:spLocks/>
          </p:cNvSpPr>
          <p:nvPr/>
        </p:nvSpPr>
        <p:spPr bwMode="auto">
          <a:xfrm>
            <a:off x="7130153" y="4844144"/>
            <a:ext cx="1632858" cy="1349836"/>
          </a:xfrm>
          <a:prstGeom prst="rect">
            <a:avLst/>
          </a:prstGeom>
          <a:solidFill>
            <a:schemeClr val="accent3">
              <a:lumMod val="20000"/>
              <a:lumOff val="80000"/>
            </a:schemeClr>
          </a:solidFill>
          <a:ln w="9525">
            <a:solidFill>
              <a:schemeClr val="bg1">
                <a:lumMod val="50000"/>
              </a:schemeClr>
            </a:solidFill>
            <a:miter lim="800000"/>
            <a:headEnd/>
            <a:tailEnd/>
          </a:ln>
        </p:spPr>
        <p:txBody>
          <a:bodyPr anchor="t"/>
          <a:lstStyle/>
          <a:p>
            <a:pPr marL="0" lvl="2" eaLnBrk="0" hangingPunct="0">
              <a:spcBef>
                <a:spcPts val="0"/>
              </a:spcBef>
              <a:spcAft>
                <a:spcPts val="0"/>
              </a:spcAft>
              <a:buClr>
                <a:srgbClr val="00783C"/>
              </a:buClr>
              <a:defRPr/>
            </a:pPr>
            <a:endParaRPr lang="ru-RU" sz="1000" b="0" kern="0" dirty="0" smtClean="0">
              <a:solidFill>
                <a:srgbClr val="42557F"/>
              </a:solidFill>
              <a:latin typeface="+mn-lt"/>
            </a:endParaRPr>
          </a:p>
          <a:p>
            <a:pPr marL="171450" lvl="2" indent="-171450" eaLnBrk="0" hangingPunct="0">
              <a:spcBef>
                <a:spcPts val="0"/>
              </a:spcBef>
              <a:spcAft>
                <a:spcPts val="0"/>
              </a:spcAft>
              <a:buClr>
                <a:srgbClr val="00783C"/>
              </a:buClr>
              <a:buFont typeface="Wingdings" panose="05000000000000000000" pitchFamily="2" charset="2"/>
              <a:buChar char="§"/>
              <a:defRPr/>
            </a:pPr>
            <a:r>
              <a:rPr lang="ru-RU" sz="1000" b="0" kern="0" dirty="0" smtClean="0">
                <a:solidFill>
                  <a:srgbClr val="42557F"/>
                </a:solidFill>
                <a:latin typeface="+mn-lt"/>
              </a:rPr>
              <a:t>Угрожает средним и малым банкам, не имеющим стабильной клиентской базы и помощи от акционеров</a:t>
            </a:r>
            <a:endParaRPr lang="nl-NL" sz="1000" b="0" kern="0" dirty="0">
              <a:solidFill>
                <a:srgbClr val="42557F"/>
              </a:solidFill>
              <a:latin typeface="+mn-lt"/>
            </a:endParaRPr>
          </a:p>
        </p:txBody>
      </p:sp>
      <p:pic>
        <p:nvPicPr>
          <p:cNvPr id="26" name="Pictur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4120311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Содержимое 2"/>
          <p:cNvSpPr txBox="1">
            <a:spLocks/>
          </p:cNvSpPr>
          <p:nvPr/>
        </p:nvSpPr>
        <p:spPr bwMode="auto">
          <a:xfrm rot="16200000">
            <a:off x="2277549" y="-328778"/>
            <a:ext cx="4669968" cy="8048959"/>
          </a:xfrm>
          <a:prstGeom prst="rect">
            <a:avLst/>
          </a:prstGeom>
          <a:solidFill>
            <a:schemeClr val="bg1">
              <a:lumMod val="95000"/>
            </a:schemeClr>
          </a:solidFill>
          <a:ln w="9525">
            <a:solidFill>
              <a:schemeClr val="bg1">
                <a:lumMod val="50000"/>
              </a:schemeClr>
            </a:solidFill>
            <a:miter lim="800000"/>
            <a:headEnd/>
            <a:tailEnd/>
          </a:ln>
        </p:spPr>
        <p:txBody>
          <a:bodyPr vert="vert" anchor="t"/>
          <a:lstStyle/>
          <a:p>
            <a:pPr marL="174625" eaLnBrk="0" hangingPunct="0">
              <a:spcBef>
                <a:spcPts val="0"/>
              </a:spcBef>
              <a:spcAft>
                <a:spcPts val="0"/>
              </a:spcAft>
              <a:buClr>
                <a:srgbClr val="00783C"/>
              </a:buClr>
              <a:defRPr/>
            </a:pPr>
            <a:endParaRPr lang="ru-RU" sz="1300" b="0" kern="0" dirty="0" smtClean="0">
              <a:solidFill>
                <a:srgbClr val="42557F"/>
              </a:solidFill>
              <a:latin typeface="+mn-lt"/>
            </a:endParaRPr>
          </a:p>
        </p:txBody>
      </p:sp>
      <p:sp>
        <p:nvSpPr>
          <p:cNvPr id="30" name="Содержимое 2"/>
          <p:cNvSpPr txBox="1">
            <a:spLocks/>
          </p:cNvSpPr>
          <p:nvPr/>
        </p:nvSpPr>
        <p:spPr bwMode="auto">
          <a:xfrm rot="16200000">
            <a:off x="1709276" y="3194953"/>
            <a:ext cx="1894115" cy="3472550"/>
          </a:xfrm>
          <a:prstGeom prst="rect">
            <a:avLst/>
          </a:prstGeom>
          <a:solidFill>
            <a:schemeClr val="bg1"/>
          </a:solidFill>
          <a:ln w="9525">
            <a:solidFill>
              <a:schemeClr val="bg1">
                <a:lumMod val="50000"/>
              </a:schemeClr>
            </a:solidFill>
            <a:miter lim="800000"/>
            <a:headEnd/>
            <a:tailEnd/>
          </a:ln>
        </p:spPr>
        <p:txBody>
          <a:bodyPr vert="vert" anchor="t"/>
          <a:lstStyle/>
          <a:p>
            <a:pPr marL="174625" eaLnBrk="0" hangingPunct="0">
              <a:spcBef>
                <a:spcPts val="0"/>
              </a:spcBef>
              <a:spcAft>
                <a:spcPts val="0"/>
              </a:spcAft>
              <a:buClr>
                <a:srgbClr val="00783C"/>
              </a:buClr>
              <a:defRPr/>
            </a:pPr>
            <a:endParaRPr lang="ru-RU" sz="1000" b="0" kern="0" dirty="0" smtClean="0">
              <a:solidFill>
                <a:srgbClr val="42557F"/>
              </a:solidFill>
              <a:latin typeface="+mn-lt"/>
            </a:endParaRPr>
          </a:p>
          <a:p>
            <a:pPr marL="174625" eaLnBrk="0" hangingPunct="0">
              <a:spcBef>
                <a:spcPts val="0"/>
              </a:spcBef>
              <a:spcAft>
                <a:spcPts val="0"/>
              </a:spcAft>
              <a:buClr>
                <a:srgbClr val="00783C"/>
              </a:buClr>
              <a:defRPr/>
            </a:pPr>
            <a:endParaRPr lang="ru-RU" sz="1000" b="0" kern="0" dirty="0" smtClean="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defRPr/>
            </a:pPr>
            <a:r>
              <a:rPr lang="ru-RU" sz="1000" b="0" kern="0" dirty="0" smtClean="0">
                <a:solidFill>
                  <a:srgbClr val="42557F"/>
                </a:solidFill>
                <a:latin typeface="+mn-lt"/>
              </a:rPr>
              <a:t>Доля фондирования от регулятора сопоставима с уровнем 2008 г., но банковский кризис еще впереди, будет ли </a:t>
            </a:r>
            <a:r>
              <a:rPr lang="en-US" sz="1000" b="0" kern="0" dirty="0" smtClean="0">
                <a:solidFill>
                  <a:srgbClr val="42557F"/>
                </a:solidFill>
                <a:latin typeface="+mn-lt"/>
              </a:rPr>
              <a:t>QE4?</a:t>
            </a:r>
            <a:endParaRPr lang="ru-RU" sz="1000" b="0" kern="0" dirty="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tabLst>
                <a:tab pos="3259138" algn="l"/>
              </a:tabLst>
              <a:defRPr/>
            </a:pPr>
            <a:r>
              <a:rPr lang="ru-RU" sz="1000" b="0" kern="0" dirty="0">
                <a:solidFill>
                  <a:srgbClr val="42557F"/>
                </a:solidFill>
                <a:latin typeface="+mn-lt"/>
              </a:rPr>
              <a:t>М</a:t>
            </a:r>
            <a:r>
              <a:rPr lang="ru-RU" sz="1000" b="0" kern="0" dirty="0" smtClean="0">
                <a:solidFill>
                  <a:srgbClr val="42557F"/>
                </a:solidFill>
                <a:latin typeface="+mn-lt"/>
              </a:rPr>
              <a:t>еры стабилизационной поддержки касаются крупнейших банков</a:t>
            </a:r>
          </a:p>
          <a:p>
            <a:pPr marL="460375" indent="-285750" eaLnBrk="0" hangingPunct="0">
              <a:spcBef>
                <a:spcPts val="0"/>
              </a:spcBef>
              <a:spcAft>
                <a:spcPts val="0"/>
              </a:spcAft>
              <a:buClr>
                <a:srgbClr val="00783C"/>
              </a:buClr>
              <a:buFont typeface="Wingdings" pitchFamily="2" charset="2"/>
              <a:buChar char="§"/>
              <a:defRPr/>
            </a:pPr>
            <a:r>
              <a:rPr lang="ru-RU" sz="1000" b="0" kern="0" dirty="0" smtClean="0">
                <a:solidFill>
                  <a:srgbClr val="42557F"/>
                </a:solidFill>
                <a:latin typeface="+mn-lt"/>
              </a:rPr>
              <a:t>Падение цен, рост дисконтов по ломбардному списку и процентных ставок по фондированию</a:t>
            </a:r>
            <a:endParaRPr lang="ru-RU" sz="1000" b="0" kern="0" dirty="0">
              <a:solidFill>
                <a:srgbClr val="42557F"/>
              </a:solidFill>
              <a:latin typeface="+mn-lt"/>
            </a:endParaRPr>
          </a:p>
        </p:txBody>
      </p:sp>
      <p:sp>
        <p:nvSpPr>
          <p:cNvPr id="3" name="Title 2"/>
          <p:cNvSpPr>
            <a:spLocks noGrp="1"/>
          </p:cNvSpPr>
          <p:nvPr>
            <p:ph type="title"/>
          </p:nvPr>
        </p:nvSpPr>
        <p:spPr/>
        <p:txBody>
          <a:bodyPr anchor="b"/>
          <a:lstStyle/>
          <a:p>
            <a:r>
              <a:rPr lang="ru-RU" dirty="0" smtClean="0"/>
              <a:t>Регулятивные вызовы и противодействие угрозам</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14</a:t>
            </a:fld>
            <a:endParaRPr lang="en-US" sz="1100" b="0" dirty="0">
              <a:solidFill>
                <a:srgbClr val="7F7F7F"/>
              </a:solidFill>
              <a:latin typeface="+mn-lt"/>
            </a:endParaRPr>
          </a:p>
        </p:txBody>
      </p:sp>
      <p:sp>
        <p:nvSpPr>
          <p:cNvPr id="56" name="Содержимое 2"/>
          <p:cNvSpPr txBox="1">
            <a:spLocks/>
          </p:cNvSpPr>
          <p:nvPr/>
        </p:nvSpPr>
        <p:spPr bwMode="auto">
          <a:xfrm rot="16200000">
            <a:off x="1720150" y="941602"/>
            <a:ext cx="1872363" cy="3472545"/>
          </a:xfrm>
          <a:prstGeom prst="rect">
            <a:avLst/>
          </a:prstGeom>
          <a:solidFill>
            <a:schemeClr val="bg1"/>
          </a:solidFill>
          <a:ln w="9525">
            <a:solidFill>
              <a:schemeClr val="bg1">
                <a:lumMod val="50000"/>
              </a:schemeClr>
            </a:solidFill>
            <a:miter lim="800000"/>
            <a:headEnd/>
            <a:tailEnd/>
          </a:ln>
        </p:spPr>
        <p:txBody>
          <a:bodyPr vert="vert" anchor="t"/>
          <a:lstStyle/>
          <a:p>
            <a:pPr marL="174625" eaLnBrk="0" hangingPunct="0">
              <a:spcBef>
                <a:spcPts val="0"/>
              </a:spcBef>
              <a:spcAft>
                <a:spcPts val="0"/>
              </a:spcAft>
              <a:buClr>
                <a:srgbClr val="00783C"/>
              </a:buClr>
              <a:defRPr/>
            </a:pPr>
            <a:endParaRPr lang="ru-RU" sz="1000" b="0" kern="0" dirty="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defRPr/>
            </a:pPr>
            <a:endParaRPr lang="ru-RU" sz="1000" b="0" kern="0" dirty="0" smtClean="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defRPr/>
            </a:pPr>
            <a:r>
              <a:rPr lang="ru-RU" sz="1000" b="0" kern="0" dirty="0" smtClean="0">
                <a:solidFill>
                  <a:srgbClr val="42557F"/>
                </a:solidFill>
                <a:latin typeface="+mn-lt"/>
              </a:rPr>
              <a:t>Курсовая волатильность снизилась</a:t>
            </a:r>
          </a:p>
          <a:p>
            <a:pPr marL="460375" indent="-285750" eaLnBrk="0" hangingPunct="0">
              <a:spcBef>
                <a:spcPts val="0"/>
              </a:spcBef>
              <a:spcAft>
                <a:spcPts val="600"/>
              </a:spcAft>
              <a:buClr>
                <a:srgbClr val="00783C"/>
              </a:buClr>
              <a:buFont typeface="Wingdings" pitchFamily="2" charset="2"/>
              <a:buChar char="§"/>
              <a:defRPr/>
            </a:pPr>
            <a:r>
              <a:rPr lang="ru-RU" sz="1000" b="0" kern="0" dirty="0" smtClean="0">
                <a:solidFill>
                  <a:srgbClr val="42557F"/>
                </a:solidFill>
                <a:latin typeface="+mn-lt"/>
              </a:rPr>
              <a:t>Факторы поддержки: положительное торговое сальдо, прохождение пика по внешним долгам, высокие ставки по рублям, нулевой рост М2</a:t>
            </a:r>
            <a:endParaRPr lang="ru-RU" sz="1000" b="0" kern="0" dirty="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defRPr/>
            </a:pPr>
            <a:r>
              <a:rPr lang="ru-RU" sz="1000" b="0" kern="0" dirty="0" smtClean="0">
                <a:solidFill>
                  <a:srgbClr val="42557F"/>
                </a:solidFill>
                <a:latin typeface="+mn-lt"/>
              </a:rPr>
              <a:t>Факторы </a:t>
            </a:r>
            <a:r>
              <a:rPr lang="ru-RU" sz="1000" b="0" kern="0" dirty="0">
                <a:solidFill>
                  <a:srgbClr val="42557F"/>
                </a:solidFill>
                <a:latin typeface="+mn-lt"/>
              </a:rPr>
              <a:t>ослабления: расходование резервов, цены на сырье, отток капитала, </a:t>
            </a:r>
            <a:r>
              <a:rPr lang="ru-RU" sz="1000" b="0" kern="0" dirty="0" smtClean="0">
                <a:solidFill>
                  <a:srgbClr val="42557F"/>
                </a:solidFill>
                <a:latin typeface="+mn-lt"/>
              </a:rPr>
              <a:t>инфляция</a:t>
            </a:r>
          </a:p>
          <a:p>
            <a:pPr marL="460375" indent="-285750" eaLnBrk="0" hangingPunct="0">
              <a:spcBef>
                <a:spcPts val="0"/>
              </a:spcBef>
              <a:spcAft>
                <a:spcPts val="0"/>
              </a:spcAft>
              <a:buClr>
                <a:srgbClr val="00783C"/>
              </a:buClr>
              <a:buFont typeface="Wingdings" pitchFamily="2" charset="2"/>
              <a:buChar char="§"/>
              <a:defRPr/>
            </a:pPr>
            <a:r>
              <a:rPr lang="ru-RU" sz="1000" b="0" kern="0" dirty="0" smtClean="0">
                <a:solidFill>
                  <a:srgbClr val="42557F"/>
                </a:solidFill>
                <a:latin typeface="+mn-lt"/>
              </a:rPr>
              <a:t>Угроза для валютного баланса банков</a:t>
            </a:r>
          </a:p>
        </p:txBody>
      </p:sp>
      <p:sp>
        <p:nvSpPr>
          <p:cNvPr id="67" name="Содержимое 2"/>
          <p:cNvSpPr txBox="1">
            <a:spLocks/>
          </p:cNvSpPr>
          <p:nvPr/>
        </p:nvSpPr>
        <p:spPr bwMode="auto">
          <a:xfrm rot="16200000">
            <a:off x="5595476" y="3194952"/>
            <a:ext cx="1894115" cy="3472550"/>
          </a:xfrm>
          <a:prstGeom prst="rect">
            <a:avLst/>
          </a:prstGeom>
          <a:solidFill>
            <a:schemeClr val="bg1"/>
          </a:solidFill>
          <a:ln w="9525">
            <a:solidFill>
              <a:schemeClr val="bg1">
                <a:lumMod val="50000"/>
              </a:schemeClr>
            </a:solidFill>
            <a:miter lim="800000"/>
            <a:headEnd/>
            <a:tailEnd/>
          </a:ln>
        </p:spPr>
        <p:txBody>
          <a:bodyPr vert="vert" anchor="t"/>
          <a:lstStyle/>
          <a:p>
            <a:pPr marL="174625" eaLnBrk="0" hangingPunct="0">
              <a:spcBef>
                <a:spcPts val="0"/>
              </a:spcBef>
              <a:spcAft>
                <a:spcPts val="0"/>
              </a:spcAft>
              <a:buClr>
                <a:srgbClr val="00783C"/>
              </a:buClr>
              <a:defRPr/>
            </a:pPr>
            <a:endParaRPr lang="ru-RU" sz="1000" b="0" kern="0" dirty="0" smtClean="0">
              <a:solidFill>
                <a:srgbClr val="42557F"/>
              </a:solidFill>
              <a:latin typeface="+mn-lt"/>
            </a:endParaRPr>
          </a:p>
          <a:p>
            <a:pPr marL="174625" eaLnBrk="0" hangingPunct="0">
              <a:spcBef>
                <a:spcPts val="0"/>
              </a:spcBef>
              <a:spcAft>
                <a:spcPts val="0"/>
              </a:spcAft>
              <a:buClr>
                <a:srgbClr val="00783C"/>
              </a:buClr>
              <a:defRPr/>
            </a:pPr>
            <a:endParaRPr lang="ru-RU" sz="1000" b="0" kern="0" dirty="0" smtClean="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defRPr/>
            </a:pPr>
            <a:r>
              <a:rPr lang="ru-RU" sz="1000" b="0" kern="0" dirty="0" smtClean="0">
                <a:solidFill>
                  <a:srgbClr val="42557F"/>
                </a:solidFill>
                <a:latin typeface="+mn-lt"/>
              </a:rPr>
              <a:t>Прошлый год был рекордным по числу отбору лицензий, но в кризис 2008 г. еще не менее 70  банков потеряли лицензии  </a:t>
            </a:r>
            <a:endParaRPr lang="ru-RU" sz="1000" b="0" kern="0" dirty="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defRPr/>
            </a:pPr>
            <a:r>
              <a:rPr lang="ru-RU" sz="1000" b="0" kern="0" dirty="0" smtClean="0">
                <a:solidFill>
                  <a:srgbClr val="42557F"/>
                </a:solidFill>
                <a:latin typeface="+mn-lt"/>
              </a:rPr>
              <a:t>Доля убыточных банков уже превысила уровень кризиса 2008-2009 гг.</a:t>
            </a:r>
          </a:p>
          <a:p>
            <a:pPr marL="460375" indent="-285750" eaLnBrk="0" hangingPunct="0">
              <a:spcBef>
                <a:spcPts val="0"/>
              </a:spcBef>
              <a:spcAft>
                <a:spcPts val="0"/>
              </a:spcAft>
              <a:buClr>
                <a:srgbClr val="00783C"/>
              </a:buClr>
              <a:buFont typeface="Wingdings" pitchFamily="2" charset="2"/>
              <a:buChar char="§"/>
              <a:defRPr/>
            </a:pPr>
            <a:r>
              <a:rPr lang="ru-RU" sz="1000" b="0" kern="0" dirty="0" smtClean="0">
                <a:solidFill>
                  <a:srgbClr val="42557F"/>
                </a:solidFill>
                <a:latin typeface="+mn-lt"/>
              </a:rPr>
              <a:t>При наложении надзорных действий на банковский кризис возможен «эффект домино» для всей банковской системы</a:t>
            </a:r>
            <a:endParaRPr lang="ru-RU" sz="1000" b="0" kern="0" dirty="0">
              <a:solidFill>
                <a:srgbClr val="42557F"/>
              </a:solidFill>
              <a:latin typeface="+mn-lt"/>
            </a:endParaRPr>
          </a:p>
          <a:p>
            <a:pPr marL="174625" eaLnBrk="0" hangingPunct="0">
              <a:spcBef>
                <a:spcPts val="0"/>
              </a:spcBef>
              <a:spcAft>
                <a:spcPts val="0"/>
              </a:spcAft>
              <a:buClr>
                <a:srgbClr val="00783C"/>
              </a:buClr>
              <a:defRPr/>
            </a:pPr>
            <a:endParaRPr lang="ru-RU" sz="1000" b="0" kern="0" dirty="0" smtClean="0">
              <a:solidFill>
                <a:srgbClr val="42557F"/>
              </a:solidFill>
              <a:latin typeface="+mn-lt"/>
            </a:endParaRPr>
          </a:p>
        </p:txBody>
      </p:sp>
      <p:sp>
        <p:nvSpPr>
          <p:cNvPr id="68" name="Содержимое 2"/>
          <p:cNvSpPr txBox="1">
            <a:spLocks/>
          </p:cNvSpPr>
          <p:nvPr/>
        </p:nvSpPr>
        <p:spPr bwMode="auto">
          <a:xfrm rot="16200000">
            <a:off x="5606350" y="941601"/>
            <a:ext cx="1872363" cy="3472545"/>
          </a:xfrm>
          <a:prstGeom prst="rect">
            <a:avLst/>
          </a:prstGeom>
          <a:solidFill>
            <a:schemeClr val="bg1"/>
          </a:solidFill>
          <a:ln w="9525">
            <a:solidFill>
              <a:schemeClr val="bg1">
                <a:lumMod val="50000"/>
              </a:schemeClr>
            </a:solidFill>
            <a:miter lim="800000"/>
            <a:headEnd/>
            <a:tailEnd/>
          </a:ln>
        </p:spPr>
        <p:txBody>
          <a:bodyPr vert="vert" anchor="t"/>
          <a:lstStyle/>
          <a:p>
            <a:pPr marL="174625" eaLnBrk="0" hangingPunct="0">
              <a:spcBef>
                <a:spcPts val="0"/>
              </a:spcBef>
              <a:spcAft>
                <a:spcPts val="0"/>
              </a:spcAft>
              <a:buClr>
                <a:srgbClr val="00783C"/>
              </a:buClr>
              <a:tabLst>
                <a:tab pos="2514600" algn="l"/>
              </a:tabLst>
              <a:defRPr/>
            </a:pPr>
            <a:endParaRPr lang="ru-RU" sz="1000" b="0" kern="0" dirty="0" smtClean="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defRPr/>
            </a:pPr>
            <a:endParaRPr lang="ru-RU" sz="1000" b="0" kern="0" dirty="0" smtClean="0">
              <a:solidFill>
                <a:srgbClr val="42557F"/>
              </a:solidFill>
              <a:latin typeface="+mn-lt"/>
            </a:endParaRPr>
          </a:p>
          <a:p>
            <a:pPr marL="460375" indent="-285750" eaLnBrk="0" hangingPunct="0">
              <a:spcBef>
                <a:spcPts val="0"/>
              </a:spcBef>
              <a:spcAft>
                <a:spcPts val="600"/>
              </a:spcAft>
              <a:buClr>
                <a:srgbClr val="00783C"/>
              </a:buClr>
              <a:buFont typeface="Wingdings" pitchFamily="2" charset="2"/>
              <a:buChar char="§"/>
              <a:defRPr/>
            </a:pPr>
            <a:r>
              <a:rPr lang="ru-RU" sz="1000" b="0" kern="0" dirty="0" smtClean="0">
                <a:solidFill>
                  <a:srgbClr val="42557F"/>
                </a:solidFill>
                <a:latin typeface="+mn-lt"/>
              </a:rPr>
              <a:t>ИПЦ</a:t>
            </a:r>
            <a:r>
              <a:rPr lang="en-US" sz="1000" b="0" kern="0" dirty="0" smtClean="0">
                <a:solidFill>
                  <a:srgbClr val="42557F"/>
                </a:solidFill>
                <a:latin typeface="+mn-lt"/>
              </a:rPr>
              <a:t> </a:t>
            </a:r>
            <a:r>
              <a:rPr lang="ru-RU" sz="1000" b="0" kern="0" dirty="0" smtClean="0">
                <a:solidFill>
                  <a:srgbClr val="42557F"/>
                </a:solidFill>
                <a:latin typeface="+mn-lt"/>
              </a:rPr>
              <a:t>уже превысил уровень 2008 г. и будут держаться, так как цены производителей не собираются снижаться как было в 2008 г.</a:t>
            </a:r>
          </a:p>
          <a:p>
            <a:pPr marL="460375" indent="-285750" eaLnBrk="0" hangingPunct="0">
              <a:spcBef>
                <a:spcPts val="0"/>
              </a:spcBef>
              <a:spcAft>
                <a:spcPts val="600"/>
              </a:spcAft>
              <a:buClr>
                <a:srgbClr val="00783C"/>
              </a:buClr>
              <a:buFont typeface="Wingdings" pitchFamily="2" charset="2"/>
              <a:buChar char="§"/>
              <a:defRPr/>
            </a:pPr>
            <a:r>
              <a:rPr lang="ru-RU" sz="1000" b="0" kern="0" dirty="0" smtClean="0">
                <a:solidFill>
                  <a:srgbClr val="42557F"/>
                </a:solidFill>
                <a:latin typeface="+mn-lt"/>
              </a:rPr>
              <a:t>Снижение ключевой ставки опережает инфляцию и ведет к негативным реальным ставкам по рублевым вкладам, не стимулируя рублевые сбережения в условиях сжатия денежной массы</a:t>
            </a:r>
          </a:p>
          <a:p>
            <a:pPr marL="460375" indent="-285750" eaLnBrk="0" hangingPunct="0">
              <a:spcBef>
                <a:spcPts val="0"/>
              </a:spcBef>
              <a:spcAft>
                <a:spcPts val="600"/>
              </a:spcAft>
              <a:buClr>
                <a:srgbClr val="00783C"/>
              </a:buClr>
              <a:buFont typeface="Wingdings" pitchFamily="2" charset="2"/>
              <a:buChar char="§"/>
              <a:defRPr/>
            </a:pPr>
            <a:endParaRPr lang="ru-RU" sz="1000" b="0" kern="0" dirty="0">
              <a:solidFill>
                <a:srgbClr val="42557F"/>
              </a:solidFill>
              <a:latin typeface="+mn-lt"/>
            </a:endParaRPr>
          </a:p>
        </p:txBody>
      </p:sp>
      <p:sp>
        <p:nvSpPr>
          <p:cNvPr id="69" name="Содержимое 2"/>
          <p:cNvSpPr txBox="1">
            <a:spLocks/>
          </p:cNvSpPr>
          <p:nvPr/>
        </p:nvSpPr>
        <p:spPr bwMode="auto">
          <a:xfrm>
            <a:off x="4621199" y="1559357"/>
            <a:ext cx="1790916" cy="423171"/>
          </a:xfrm>
          <a:prstGeom prst="rect">
            <a:avLst/>
          </a:prstGeom>
          <a:solidFill>
            <a:schemeClr val="accent3">
              <a:lumMod val="40000"/>
              <a:lumOff val="60000"/>
            </a:schemeClr>
          </a:solidFill>
          <a:ln w="9525">
            <a:solidFill>
              <a:schemeClr val="bg1">
                <a:lumMod val="50000"/>
              </a:schemeClr>
            </a:solidFill>
            <a:miter lim="800000"/>
            <a:headEnd/>
            <a:tailEnd/>
          </a:ln>
        </p:spPr>
        <p:txBody>
          <a:bodyPr anchor="ctr"/>
          <a:lstStyle/>
          <a:p>
            <a:pPr indent="174625" eaLnBrk="0" hangingPunct="0">
              <a:spcBef>
                <a:spcPts val="0"/>
              </a:spcBef>
              <a:spcAft>
                <a:spcPts val="0"/>
              </a:spcAft>
              <a:buClr>
                <a:srgbClr val="00783C"/>
              </a:buClr>
              <a:defRPr/>
            </a:pPr>
            <a:r>
              <a:rPr lang="ru-RU" sz="1100" kern="0" dirty="0" smtClean="0">
                <a:solidFill>
                  <a:srgbClr val="42557F"/>
                </a:solidFill>
                <a:latin typeface="+mn-lt"/>
              </a:rPr>
              <a:t>Инфляция</a:t>
            </a:r>
          </a:p>
        </p:txBody>
      </p:sp>
      <p:sp>
        <p:nvSpPr>
          <p:cNvPr id="70" name="Rectangle 86"/>
          <p:cNvSpPr/>
          <p:nvPr/>
        </p:nvSpPr>
        <p:spPr bwMode="auto">
          <a:xfrm rot="16200000">
            <a:off x="4432476" y="1748082"/>
            <a:ext cx="423171" cy="45721"/>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6" name="Содержимое 2"/>
          <p:cNvSpPr txBox="1">
            <a:spLocks/>
          </p:cNvSpPr>
          <p:nvPr/>
        </p:nvSpPr>
        <p:spPr bwMode="auto">
          <a:xfrm>
            <a:off x="735001" y="1545760"/>
            <a:ext cx="1790916" cy="423171"/>
          </a:xfrm>
          <a:prstGeom prst="rect">
            <a:avLst/>
          </a:prstGeom>
          <a:solidFill>
            <a:schemeClr val="accent3">
              <a:lumMod val="40000"/>
              <a:lumOff val="60000"/>
            </a:schemeClr>
          </a:solidFill>
          <a:ln w="9525">
            <a:solidFill>
              <a:schemeClr val="bg1">
                <a:lumMod val="50000"/>
              </a:schemeClr>
            </a:solidFill>
            <a:miter lim="800000"/>
            <a:headEnd/>
            <a:tailEnd/>
          </a:ln>
        </p:spPr>
        <p:txBody>
          <a:bodyPr anchor="ctr"/>
          <a:lstStyle/>
          <a:p>
            <a:pPr indent="174625" eaLnBrk="0" hangingPunct="0">
              <a:spcBef>
                <a:spcPts val="0"/>
              </a:spcBef>
              <a:spcAft>
                <a:spcPts val="0"/>
              </a:spcAft>
              <a:buClr>
                <a:srgbClr val="00783C"/>
              </a:buClr>
              <a:defRPr/>
            </a:pPr>
            <a:r>
              <a:rPr lang="ru-RU" sz="1100" kern="0" dirty="0" smtClean="0">
                <a:solidFill>
                  <a:srgbClr val="42557F"/>
                </a:solidFill>
                <a:latin typeface="+mn-lt"/>
              </a:rPr>
              <a:t>Валютный курс</a:t>
            </a:r>
          </a:p>
        </p:txBody>
      </p:sp>
      <p:sp>
        <p:nvSpPr>
          <p:cNvPr id="25" name="Rectangle 86"/>
          <p:cNvSpPr/>
          <p:nvPr/>
        </p:nvSpPr>
        <p:spPr bwMode="auto">
          <a:xfrm rot="16200000">
            <a:off x="546277" y="1734486"/>
            <a:ext cx="423173" cy="45721"/>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73" name="Содержимое 2"/>
          <p:cNvSpPr txBox="1">
            <a:spLocks/>
          </p:cNvSpPr>
          <p:nvPr/>
        </p:nvSpPr>
        <p:spPr bwMode="auto">
          <a:xfrm>
            <a:off x="4621198" y="3786180"/>
            <a:ext cx="1790916" cy="423171"/>
          </a:xfrm>
          <a:prstGeom prst="rect">
            <a:avLst/>
          </a:prstGeom>
          <a:solidFill>
            <a:schemeClr val="accent3">
              <a:lumMod val="40000"/>
              <a:lumOff val="60000"/>
            </a:schemeClr>
          </a:solidFill>
          <a:ln w="9525">
            <a:solidFill>
              <a:schemeClr val="bg1">
                <a:lumMod val="50000"/>
              </a:schemeClr>
            </a:solidFill>
            <a:miter lim="800000"/>
            <a:headEnd/>
            <a:tailEnd/>
          </a:ln>
        </p:spPr>
        <p:txBody>
          <a:bodyPr anchor="ctr"/>
          <a:lstStyle/>
          <a:p>
            <a:pPr indent="174625" eaLnBrk="0" hangingPunct="0">
              <a:spcBef>
                <a:spcPts val="0"/>
              </a:spcBef>
              <a:spcAft>
                <a:spcPts val="0"/>
              </a:spcAft>
              <a:buClr>
                <a:srgbClr val="00783C"/>
              </a:buClr>
              <a:defRPr/>
            </a:pPr>
            <a:r>
              <a:rPr lang="ru-RU" sz="1100" kern="0" dirty="0" smtClean="0">
                <a:solidFill>
                  <a:srgbClr val="42557F"/>
                </a:solidFill>
                <a:latin typeface="+mn-lt"/>
              </a:rPr>
              <a:t>Банковский надзор</a:t>
            </a:r>
          </a:p>
        </p:txBody>
      </p:sp>
      <p:sp>
        <p:nvSpPr>
          <p:cNvPr id="74" name="Rectangle 86"/>
          <p:cNvSpPr/>
          <p:nvPr/>
        </p:nvSpPr>
        <p:spPr bwMode="auto">
          <a:xfrm rot="16200000">
            <a:off x="4432475" y="3974905"/>
            <a:ext cx="423171" cy="45721"/>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75" name="Содержимое 2"/>
          <p:cNvSpPr txBox="1">
            <a:spLocks/>
          </p:cNvSpPr>
          <p:nvPr/>
        </p:nvSpPr>
        <p:spPr bwMode="auto">
          <a:xfrm>
            <a:off x="735000" y="3772583"/>
            <a:ext cx="1790916" cy="423171"/>
          </a:xfrm>
          <a:prstGeom prst="rect">
            <a:avLst/>
          </a:prstGeom>
          <a:solidFill>
            <a:schemeClr val="accent3">
              <a:lumMod val="40000"/>
              <a:lumOff val="60000"/>
            </a:schemeClr>
          </a:solidFill>
          <a:ln w="9525">
            <a:solidFill>
              <a:schemeClr val="bg1">
                <a:lumMod val="50000"/>
              </a:schemeClr>
            </a:solidFill>
            <a:miter lim="800000"/>
            <a:headEnd/>
            <a:tailEnd/>
          </a:ln>
        </p:spPr>
        <p:txBody>
          <a:bodyPr anchor="ctr"/>
          <a:lstStyle/>
          <a:p>
            <a:pPr indent="174625" eaLnBrk="0" hangingPunct="0">
              <a:spcBef>
                <a:spcPts val="0"/>
              </a:spcBef>
              <a:spcAft>
                <a:spcPts val="0"/>
              </a:spcAft>
              <a:buClr>
                <a:srgbClr val="00783C"/>
              </a:buClr>
              <a:defRPr/>
            </a:pPr>
            <a:r>
              <a:rPr lang="ru-RU" sz="1100" kern="0" dirty="0" smtClean="0">
                <a:solidFill>
                  <a:srgbClr val="42557F"/>
                </a:solidFill>
                <a:latin typeface="+mn-lt"/>
              </a:rPr>
              <a:t>Рефинансирование</a:t>
            </a:r>
          </a:p>
        </p:txBody>
      </p:sp>
      <p:sp>
        <p:nvSpPr>
          <p:cNvPr id="76" name="Rectangle 86"/>
          <p:cNvSpPr/>
          <p:nvPr/>
        </p:nvSpPr>
        <p:spPr bwMode="auto">
          <a:xfrm rot="16200000">
            <a:off x="546276" y="3961309"/>
            <a:ext cx="423173" cy="45721"/>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1069906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ular Callout 16"/>
          <p:cNvSpPr/>
          <p:nvPr/>
        </p:nvSpPr>
        <p:spPr bwMode="auto">
          <a:xfrm>
            <a:off x="171450" y="4105276"/>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Средства ЦБ стали важным источником </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фонди-рования</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банков, но стоимость пассивов значительно выросла, что давит на прибыль</a:t>
            </a:r>
          </a:p>
        </p:txBody>
      </p:sp>
      <p:sp>
        <p:nvSpPr>
          <p:cNvPr id="3" name="Title 2"/>
          <p:cNvSpPr>
            <a:spLocks noGrp="1"/>
          </p:cNvSpPr>
          <p:nvPr>
            <p:ph type="title"/>
          </p:nvPr>
        </p:nvSpPr>
        <p:spPr/>
        <p:txBody>
          <a:bodyPr anchor="b"/>
          <a:lstStyle/>
          <a:p>
            <a:r>
              <a:rPr lang="ru-RU" dirty="0" smtClean="0"/>
              <a:t>Денежно-кредитное регулирование и банковский надзор</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15</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8" name="Chart 17"/>
          <p:cNvGraphicFramePr/>
          <p:nvPr>
            <p:extLst>
              <p:ext uri="{D42A27DB-BD31-4B8C-83A1-F6EECF244321}">
                <p14:modId xmlns:p14="http://schemas.microsoft.com/office/powerpoint/2010/main" val="897549606"/>
              </p:ext>
            </p:extLst>
          </p:nvPr>
        </p:nvGraphicFramePr>
        <p:xfrm>
          <a:off x="981075" y="1257817"/>
          <a:ext cx="3660115" cy="2475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68359308"/>
              </p:ext>
            </p:extLst>
          </p:nvPr>
        </p:nvGraphicFramePr>
        <p:xfrm>
          <a:off x="981075" y="3839092"/>
          <a:ext cx="3660115" cy="2475467"/>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ular Callout 3"/>
          <p:cNvSpPr/>
          <p:nvPr/>
        </p:nvSpPr>
        <p:spPr bwMode="auto">
          <a:xfrm>
            <a:off x="171450" y="1524001"/>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Т</a:t>
            </a:r>
            <a:r>
              <a:rPr kumimoji="0" lang="ru-RU" sz="900" b="0" i="0" u="none" strike="noStrike" cap="none" normalizeH="0" dirty="0" smtClean="0">
                <a:ln>
                  <a:noFill/>
                </a:ln>
                <a:solidFill>
                  <a:schemeClr val="tx1"/>
                </a:solidFill>
                <a:effectLst/>
                <a:latin typeface="Trebuchet MS" pitchFamily="34" charset="0"/>
                <a:cs typeface="Times New Roman" pitchFamily="18" charset="0"/>
              </a:rPr>
              <a:t>емпы роста </a:t>
            </a:r>
            <a:r>
              <a:rPr kumimoji="0" lang="en-US" sz="900" b="0" i="0" u="none" strike="noStrike" cap="none" normalizeH="0" dirty="0" smtClean="0">
                <a:ln>
                  <a:noFill/>
                </a:ln>
                <a:solidFill>
                  <a:schemeClr val="tx1"/>
                </a:solidFill>
                <a:effectLst/>
                <a:latin typeface="Trebuchet MS" pitchFamily="34" charset="0"/>
                <a:cs typeface="Times New Roman" pitchFamily="18" charset="0"/>
              </a:rPr>
              <a:t>M</a:t>
            </a:r>
            <a:r>
              <a:rPr kumimoji="0" lang="ru-RU" sz="900" b="0" i="0" u="none" strike="noStrike" cap="none" normalizeH="0" dirty="0" smtClean="0">
                <a:ln>
                  <a:noFill/>
                </a:ln>
                <a:solidFill>
                  <a:schemeClr val="tx1"/>
                </a:solidFill>
                <a:effectLst/>
                <a:latin typeface="Trebuchet MS" pitchFamily="34" charset="0"/>
                <a:cs typeface="Times New Roman" pitchFamily="18" charset="0"/>
              </a:rPr>
              <a:t>2 опережали рост </a:t>
            </a:r>
            <a:r>
              <a:rPr kumimoji="0" lang="ru-RU" sz="900" b="0" i="0" u="none" strike="noStrike" cap="none" normalizeH="0" dirty="0" err="1" smtClean="0">
                <a:ln>
                  <a:noFill/>
                </a:ln>
                <a:solidFill>
                  <a:schemeClr val="tx1"/>
                </a:solidFill>
                <a:effectLst/>
                <a:latin typeface="Trebuchet MS" pitchFamily="34" charset="0"/>
                <a:cs typeface="Times New Roman" pitchFamily="18" charset="0"/>
              </a:rPr>
              <a:t>резер-вов</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в результате курс дог-нал </a:t>
            </a:r>
            <a:r>
              <a:rPr kumimoji="0" lang="ru-RU" sz="900" b="0" i="0" u="none" strike="noStrike" cap="none" normalizeH="0" dirty="0" err="1" smtClean="0">
                <a:ln>
                  <a:noFill/>
                </a:ln>
                <a:solidFill>
                  <a:schemeClr val="tx1"/>
                </a:solidFill>
                <a:effectLst/>
                <a:latin typeface="Trebuchet MS" pitchFamily="34" charset="0"/>
                <a:cs typeface="Times New Roman" pitchFamily="18" charset="0"/>
              </a:rPr>
              <a:t>инфля-цию</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ре-</a:t>
            </a:r>
            <a:r>
              <a:rPr kumimoji="0" lang="ru-RU" sz="900" b="0" i="0" u="none" strike="noStrike" cap="none" normalizeH="0" dirty="0" err="1" smtClean="0">
                <a:ln>
                  <a:noFill/>
                </a:ln>
                <a:solidFill>
                  <a:schemeClr val="tx1"/>
                </a:solidFill>
                <a:effectLst/>
                <a:latin typeface="Trebuchet MS" pitchFamily="34" charset="0"/>
                <a:cs typeface="Times New Roman" pitchFamily="18" charset="0"/>
              </a:rPr>
              <a:t>зервы</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на минимуме, </a:t>
            </a:r>
            <a:r>
              <a:rPr lang="ru-RU" sz="900" b="0" dirty="0" smtClean="0">
                <a:latin typeface="Trebuchet MS" pitchFamily="34" charset="0"/>
                <a:cs typeface="Times New Roman" pitchFamily="18" charset="0"/>
              </a:rPr>
              <a:t>не </a:t>
            </a:r>
            <a:r>
              <a:rPr kumimoji="0" lang="ru-RU" sz="900" b="0" i="0" u="none" strike="noStrike" cap="none" normalizeH="0" dirty="0" smtClean="0">
                <a:ln>
                  <a:noFill/>
                </a:ln>
                <a:solidFill>
                  <a:schemeClr val="tx1"/>
                </a:solidFill>
                <a:effectLst/>
                <a:latin typeface="Trebuchet MS" pitchFamily="34" charset="0"/>
                <a:cs typeface="Times New Roman" pitchFamily="18" charset="0"/>
              </a:rPr>
              <a:t>ждать роста </a:t>
            </a:r>
            <a:r>
              <a:rPr kumimoji="0" lang="en-US" sz="900" b="0" i="0" u="none" strike="noStrike" cap="none" normalizeH="0" dirty="0" smtClean="0">
                <a:ln>
                  <a:noFill/>
                </a:ln>
                <a:solidFill>
                  <a:schemeClr val="tx1"/>
                </a:solidFill>
                <a:effectLst/>
                <a:latin typeface="Trebuchet MS" pitchFamily="34" charset="0"/>
                <a:cs typeface="Times New Roman" pitchFamily="18" charset="0"/>
              </a:rPr>
              <a:t>M2</a:t>
            </a:r>
            <a:endParaRPr kumimoji="0" lang="ru-RU" sz="9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5" name="Rectangular Callout 14"/>
          <p:cNvSpPr/>
          <p:nvPr/>
        </p:nvSpPr>
        <p:spPr bwMode="auto">
          <a:xfrm>
            <a:off x="8181975" y="1524001"/>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Инфляция превысила уровень 2008 г., обеспечив рост ста-</a:t>
            </a: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вок</a:t>
            </a: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 по вкладам, но сейчас реальная ставка стала негативной</a:t>
            </a:r>
            <a:endParaRPr kumimoji="0" lang="ru-RU" sz="900" b="0" i="0" u="none" strike="noStrike" cap="none" normalizeH="0" dirty="0" smtClean="0">
              <a:ln>
                <a:noFill/>
              </a:ln>
              <a:solidFill>
                <a:schemeClr val="tx1"/>
              </a:solidFill>
              <a:effectLst/>
              <a:latin typeface="Trebuchet MS" pitchFamily="34" charset="0"/>
              <a:cs typeface="Times New Roman" pitchFamily="18" charset="0"/>
            </a:endParaRPr>
          </a:p>
        </p:txBody>
      </p:sp>
      <p:sp>
        <p:nvSpPr>
          <p:cNvPr id="16" name="Rectangular Callout 15"/>
          <p:cNvSpPr/>
          <p:nvPr/>
        </p:nvSpPr>
        <p:spPr bwMode="auto">
          <a:xfrm>
            <a:off x="8181975" y="4105276"/>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ru-RU" sz="900" b="0" dirty="0" smtClean="0">
                <a:latin typeface="Trebuchet MS" pitchFamily="34" charset="0"/>
                <a:cs typeface="Times New Roman" pitchFamily="18" charset="0"/>
              </a:rPr>
              <a:t>Резко возросло число банков, потеряв-</a:t>
            </a:r>
            <a:r>
              <a:rPr lang="ru-RU" sz="900" b="0" dirty="0" err="1" smtClean="0">
                <a:latin typeface="Trebuchet MS" pitchFamily="34" charset="0"/>
                <a:cs typeface="Times New Roman" pitchFamily="18" charset="0"/>
              </a:rPr>
              <a:t>ших</a:t>
            </a:r>
            <a:r>
              <a:rPr lang="ru-RU" sz="900" b="0" dirty="0" smtClean="0">
                <a:latin typeface="Trebuchet MS" pitchFamily="34" charset="0"/>
                <a:cs typeface="Times New Roman" pitchFamily="18" charset="0"/>
              </a:rPr>
              <a:t> </a:t>
            </a:r>
            <a:r>
              <a:rPr lang="ru-RU" sz="900" b="0" dirty="0" err="1" smtClean="0">
                <a:latin typeface="Trebuchet MS" pitchFamily="34" charset="0"/>
                <a:cs typeface="Times New Roman" pitchFamily="18" charset="0"/>
              </a:rPr>
              <a:t>лицен-зии</a:t>
            </a:r>
            <a:r>
              <a:rPr lang="ru-RU" sz="900" b="0" dirty="0" smtClean="0">
                <a:latin typeface="Trebuchet MS" pitchFamily="34" charset="0"/>
                <a:cs typeface="Times New Roman" pitchFamily="18" charset="0"/>
              </a:rPr>
              <a:t>, доля убыточных КО превысила уровень кризиса 2008/9 гг.</a:t>
            </a:r>
            <a:endParaRPr kumimoji="0" lang="ru-RU" sz="900" b="0" i="0" u="none" strike="noStrike" cap="none" normalizeH="0" dirty="0" smtClean="0">
              <a:ln>
                <a:noFill/>
              </a:ln>
              <a:solidFill>
                <a:schemeClr val="tx1"/>
              </a:solidFill>
              <a:effectLst/>
              <a:latin typeface="Trebuchet MS" pitchFamily="34" charset="0"/>
              <a:cs typeface="Times New Roman" pitchFamily="18" charset="0"/>
            </a:endParaRPr>
          </a:p>
        </p:txBody>
      </p:sp>
      <p:graphicFrame>
        <p:nvGraphicFramePr>
          <p:cNvPr id="19" name="Chart 18"/>
          <p:cNvGraphicFramePr/>
          <p:nvPr>
            <p:extLst>
              <p:ext uri="{D42A27DB-BD31-4B8C-83A1-F6EECF244321}">
                <p14:modId xmlns:p14="http://schemas.microsoft.com/office/powerpoint/2010/main" val="3259582073"/>
              </p:ext>
            </p:extLst>
          </p:nvPr>
        </p:nvGraphicFramePr>
        <p:xfrm>
          <a:off x="4448175" y="1257817"/>
          <a:ext cx="3660115" cy="24754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extLst>
              <p:ext uri="{D42A27DB-BD31-4B8C-83A1-F6EECF244321}">
                <p14:modId xmlns:p14="http://schemas.microsoft.com/office/powerpoint/2010/main" val="2818043529"/>
              </p:ext>
            </p:extLst>
          </p:nvPr>
        </p:nvGraphicFramePr>
        <p:xfrm>
          <a:off x="4448175" y="3839092"/>
          <a:ext cx="3660115" cy="2475467"/>
        </p:xfrm>
        <a:graphic>
          <a:graphicData uri="http://schemas.openxmlformats.org/drawingml/2006/chart">
            <c:chart xmlns:c="http://schemas.openxmlformats.org/drawingml/2006/chart" xmlns:r="http://schemas.openxmlformats.org/officeDocument/2006/relationships" r:id="rId6"/>
          </a:graphicData>
        </a:graphic>
      </p:graphicFrame>
      <p:cxnSp>
        <p:nvCxnSpPr>
          <p:cNvPr id="22" name="Straight Connector 21"/>
          <p:cNvCxnSpPr/>
          <p:nvPr/>
        </p:nvCxnSpPr>
        <p:spPr bwMode="auto">
          <a:xfrm>
            <a:off x="1818493" y="4472366"/>
            <a:ext cx="0" cy="1563310"/>
          </a:xfrm>
          <a:prstGeom prst="line">
            <a:avLst/>
          </a:prstGeom>
          <a:noFill/>
          <a:ln w="3175" cap="flat" cmpd="sng" algn="ctr">
            <a:solidFill>
              <a:schemeClr val="bg1">
                <a:lumMod val="50000"/>
              </a:schemeClr>
            </a:solidFill>
            <a:prstDash val="solid"/>
            <a:round/>
            <a:headEnd type="none" w="med" len="med"/>
            <a:tailEnd type="none" w="med" len="med"/>
          </a:ln>
          <a:effectLst/>
        </p:spPr>
      </p:cxnSp>
      <p:cxnSp>
        <p:nvCxnSpPr>
          <p:cNvPr id="23" name="Straight Connector 22"/>
          <p:cNvCxnSpPr/>
          <p:nvPr/>
        </p:nvCxnSpPr>
        <p:spPr bwMode="auto">
          <a:xfrm>
            <a:off x="2366120" y="4472366"/>
            <a:ext cx="0" cy="1563310"/>
          </a:xfrm>
          <a:prstGeom prst="line">
            <a:avLst/>
          </a:prstGeom>
          <a:noFill/>
          <a:ln w="3175" cap="flat" cmpd="sng" algn="ctr">
            <a:solidFill>
              <a:schemeClr val="bg1">
                <a:lumMod val="50000"/>
              </a:schemeClr>
            </a:solidFill>
            <a:prstDash val="solid"/>
            <a:round/>
            <a:headEnd type="none" w="med" len="med"/>
            <a:tailEnd type="none" w="med" len="med"/>
          </a:ln>
          <a:effectLst/>
        </p:spPr>
      </p:cxnSp>
      <p:sp>
        <p:nvSpPr>
          <p:cNvPr id="24" name="Прямоугольник 9"/>
          <p:cNvSpPr/>
          <p:nvPr/>
        </p:nvSpPr>
        <p:spPr bwMode="auto">
          <a:xfrm>
            <a:off x="1818492" y="4425950"/>
            <a:ext cx="547627" cy="158750"/>
          </a:xfrm>
          <a:prstGeom prst="rect">
            <a:avLst/>
          </a:prstGeom>
          <a:solidFill>
            <a:schemeClr val="accent3">
              <a:lumMod val="40000"/>
              <a:lumOff val="60000"/>
            </a:schemeClr>
          </a:solid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en-US" sz="600" b="0" dirty="0" smtClean="0">
                <a:latin typeface="+mn-lt"/>
              </a:rPr>
              <a:t>QE1</a:t>
            </a:r>
            <a:endParaRPr lang="ru-RU" sz="600" b="0" dirty="0" smtClean="0">
              <a:latin typeface="+mn-lt"/>
            </a:endParaRPr>
          </a:p>
        </p:txBody>
      </p:sp>
      <p:cxnSp>
        <p:nvCxnSpPr>
          <p:cNvPr id="33" name="Straight Connector 32"/>
          <p:cNvCxnSpPr/>
          <p:nvPr/>
        </p:nvCxnSpPr>
        <p:spPr bwMode="auto">
          <a:xfrm>
            <a:off x="2890116" y="4466016"/>
            <a:ext cx="0" cy="1563310"/>
          </a:xfrm>
          <a:prstGeom prst="line">
            <a:avLst/>
          </a:prstGeom>
          <a:noFill/>
          <a:ln w="3175" cap="flat" cmpd="sng" algn="ctr">
            <a:solidFill>
              <a:schemeClr val="bg1">
                <a:lumMod val="50000"/>
              </a:schemeClr>
            </a:solidFill>
            <a:prstDash val="solid"/>
            <a:round/>
            <a:headEnd type="none" w="med" len="med"/>
            <a:tailEnd type="none" w="med" len="med"/>
          </a:ln>
          <a:effectLst/>
        </p:spPr>
      </p:cxnSp>
      <p:cxnSp>
        <p:nvCxnSpPr>
          <p:cNvPr id="34" name="Straight Connector 33"/>
          <p:cNvCxnSpPr/>
          <p:nvPr/>
        </p:nvCxnSpPr>
        <p:spPr bwMode="auto">
          <a:xfrm>
            <a:off x="3437743" y="4466016"/>
            <a:ext cx="0" cy="1563310"/>
          </a:xfrm>
          <a:prstGeom prst="line">
            <a:avLst/>
          </a:prstGeom>
          <a:noFill/>
          <a:ln w="3175" cap="flat" cmpd="sng" algn="ctr">
            <a:solidFill>
              <a:schemeClr val="bg1">
                <a:lumMod val="50000"/>
              </a:schemeClr>
            </a:solidFill>
            <a:prstDash val="solid"/>
            <a:round/>
            <a:headEnd type="none" w="med" len="med"/>
            <a:tailEnd type="none" w="med" len="med"/>
          </a:ln>
          <a:effectLst/>
        </p:spPr>
      </p:cxnSp>
      <p:sp>
        <p:nvSpPr>
          <p:cNvPr id="35" name="Прямоугольник 9"/>
          <p:cNvSpPr/>
          <p:nvPr/>
        </p:nvSpPr>
        <p:spPr bwMode="auto">
          <a:xfrm>
            <a:off x="2890115" y="4425950"/>
            <a:ext cx="547627" cy="158750"/>
          </a:xfrm>
          <a:prstGeom prst="rect">
            <a:avLst/>
          </a:prstGeom>
          <a:solidFill>
            <a:schemeClr val="accent3">
              <a:lumMod val="40000"/>
              <a:lumOff val="60000"/>
            </a:schemeClr>
          </a:solid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en-US" sz="600" b="0" dirty="0" smtClean="0">
                <a:latin typeface="+mn-lt"/>
              </a:rPr>
              <a:t>QE2</a:t>
            </a:r>
            <a:endParaRPr lang="ru-RU" sz="600" b="0" dirty="0" smtClean="0">
              <a:latin typeface="+mn-lt"/>
            </a:endParaRPr>
          </a:p>
        </p:txBody>
      </p:sp>
      <p:cxnSp>
        <p:nvCxnSpPr>
          <p:cNvPr id="38" name="Straight Connector 37"/>
          <p:cNvCxnSpPr/>
          <p:nvPr/>
        </p:nvCxnSpPr>
        <p:spPr bwMode="auto">
          <a:xfrm>
            <a:off x="3531466" y="4472366"/>
            <a:ext cx="0" cy="1563310"/>
          </a:xfrm>
          <a:prstGeom prst="line">
            <a:avLst/>
          </a:prstGeom>
          <a:noFill/>
          <a:ln w="3175" cap="flat" cmpd="sng" algn="ctr">
            <a:solidFill>
              <a:schemeClr val="bg1">
                <a:lumMod val="50000"/>
              </a:schemeClr>
            </a:solidFill>
            <a:prstDash val="solid"/>
            <a:round/>
            <a:headEnd type="none" w="med" len="med"/>
            <a:tailEnd type="none" w="med" len="med"/>
          </a:ln>
          <a:effectLst/>
        </p:spPr>
      </p:cxnSp>
      <p:sp>
        <p:nvSpPr>
          <p:cNvPr id="40" name="Прямоугольник 9"/>
          <p:cNvSpPr/>
          <p:nvPr/>
        </p:nvSpPr>
        <p:spPr bwMode="auto">
          <a:xfrm>
            <a:off x="3531466" y="4425950"/>
            <a:ext cx="547627" cy="158750"/>
          </a:xfrm>
          <a:prstGeom prst="rect">
            <a:avLst/>
          </a:prstGeom>
          <a:solidFill>
            <a:schemeClr val="accent3">
              <a:lumMod val="40000"/>
              <a:lumOff val="60000"/>
            </a:schemeClr>
          </a:solid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en-US" sz="600" b="0" dirty="0" smtClean="0">
                <a:latin typeface="+mn-lt"/>
              </a:rPr>
              <a:t>QE3</a:t>
            </a:r>
            <a:endParaRPr lang="ru-RU" sz="600" b="0" dirty="0" smtClean="0">
              <a:latin typeface="+mn-lt"/>
            </a:endParaRPr>
          </a:p>
        </p:txBody>
      </p:sp>
      <p:cxnSp>
        <p:nvCxnSpPr>
          <p:cNvPr id="39" name="Straight Connector 38"/>
          <p:cNvCxnSpPr/>
          <p:nvPr/>
        </p:nvCxnSpPr>
        <p:spPr bwMode="auto">
          <a:xfrm>
            <a:off x="4079093" y="4472366"/>
            <a:ext cx="0" cy="1563310"/>
          </a:xfrm>
          <a:prstGeom prst="line">
            <a:avLst/>
          </a:prstGeom>
          <a:noFill/>
          <a:ln w="3175" cap="flat" cmpd="sng" algn="ctr">
            <a:solidFill>
              <a:schemeClr val="bg1">
                <a:lumMod val="50000"/>
              </a:schemeClr>
            </a:solidFill>
            <a:prstDash val="solid"/>
            <a:round/>
            <a:headEnd type="none" w="med" len="med"/>
            <a:tailEnd type="none" w="med" len="med"/>
          </a:ln>
          <a:effectLst/>
        </p:spPr>
      </p:cxnSp>
      <p:pic>
        <p:nvPicPr>
          <p:cNvPr id="26" name="Picture 2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
        <p:nvSpPr>
          <p:cNvPr id="27" name="Rectangle 26"/>
          <p:cNvSpPr/>
          <p:nvPr/>
        </p:nvSpPr>
        <p:spPr bwMode="auto">
          <a:xfrm>
            <a:off x="971550" y="6350972"/>
            <a:ext cx="2543822" cy="30359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Банк России</a:t>
            </a:r>
            <a:endParaRPr lang="ru-RU" sz="900" b="0" dirty="0">
              <a:latin typeface="+mn-lt"/>
              <a:cs typeface="Times New Roman" pitchFamily="18" charset="0"/>
            </a:endParaRPr>
          </a:p>
        </p:txBody>
      </p:sp>
    </p:spTree>
    <p:extLst>
      <p:ext uri="{BB962C8B-B14F-4D97-AF65-F5344CB8AC3E}">
        <p14:creationId xmlns:p14="http://schemas.microsoft.com/office/powerpoint/2010/main" val="103382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СХЕМА УГРОЗ КРЕДИТНОЙ ОРГАНИЗАЦИИ</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16</a:t>
            </a:fld>
            <a:endParaRPr lang="en-US" sz="1100" b="0" dirty="0">
              <a:solidFill>
                <a:srgbClr val="7F7F7F"/>
              </a:solidFill>
              <a:latin typeface="+mn-lt"/>
            </a:endParaRPr>
          </a:p>
        </p:txBody>
      </p:sp>
      <p:sp>
        <p:nvSpPr>
          <p:cNvPr id="2" name="Rectangle 1"/>
          <p:cNvSpPr/>
          <p:nvPr/>
        </p:nvSpPr>
        <p:spPr bwMode="auto">
          <a:xfrm>
            <a:off x="1990724" y="5181600"/>
            <a:ext cx="5286375" cy="28098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000" b="0" dirty="0">
                <a:latin typeface="Trebuchet MS" pitchFamily="34" charset="0"/>
                <a:cs typeface="Times New Roman" pitchFamily="18" charset="0"/>
              </a:rPr>
              <a:t>Поддержка акционеров и клиентов </a:t>
            </a:r>
          </a:p>
        </p:txBody>
      </p:sp>
      <p:sp>
        <p:nvSpPr>
          <p:cNvPr id="9" name="Rectangle 8"/>
          <p:cNvSpPr/>
          <p:nvPr/>
        </p:nvSpPr>
        <p:spPr bwMode="auto">
          <a:xfrm>
            <a:off x="1657349" y="5510212"/>
            <a:ext cx="5934076" cy="28098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000" b="0" dirty="0">
                <a:latin typeface="Trebuchet MS" pitchFamily="34" charset="0"/>
                <a:cs typeface="Times New Roman" pitchFamily="18" charset="0"/>
              </a:rPr>
              <a:t>Статус / масштаб Банка, поддержка Центрального банка</a:t>
            </a:r>
          </a:p>
        </p:txBody>
      </p:sp>
      <p:sp>
        <p:nvSpPr>
          <p:cNvPr id="10" name="Rectangle 9"/>
          <p:cNvSpPr/>
          <p:nvPr/>
        </p:nvSpPr>
        <p:spPr bwMode="auto">
          <a:xfrm>
            <a:off x="1381123" y="5838824"/>
            <a:ext cx="6496052" cy="28098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Дополнительный / Основной капитал</a:t>
            </a:r>
          </a:p>
        </p:txBody>
      </p:sp>
      <p:sp>
        <p:nvSpPr>
          <p:cNvPr id="12" name="Rectangle 11"/>
          <p:cNvSpPr/>
          <p:nvPr/>
        </p:nvSpPr>
        <p:spPr bwMode="auto">
          <a:xfrm>
            <a:off x="2324099" y="4850605"/>
            <a:ext cx="4629152" cy="28098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Репутация Банка,</a:t>
            </a:r>
            <a:r>
              <a:rPr kumimoji="0" lang="ru-RU" sz="1000" b="0" i="0" u="none" strike="noStrike" cap="none" normalizeH="0" dirty="0" smtClean="0">
                <a:ln>
                  <a:noFill/>
                </a:ln>
                <a:solidFill>
                  <a:schemeClr val="tx1"/>
                </a:solidFill>
                <a:effectLst/>
                <a:latin typeface="Trebuchet MS" pitchFamily="34" charset="0"/>
                <a:cs typeface="Times New Roman" pitchFamily="18" charset="0"/>
              </a:rPr>
              <a:t> заемная способность</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2476499" y="2231230"/>
            <a:ext cx="495301" cy="2562225"/>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Леверидж</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4" name="Rectangle 13"/>
          <p:cNvSpPr/>
          <p:nvPr/>
        </p:nvSpPr>
        <p:spPr bwMode="auto">
          <a:xfrm>
            <a:off x="3019425" y="2231227"/>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Прибыльность</a:t>
            </a:r>
          </a:p>
        </p:txBody>
      </p:sp>
      <p:sp>
        <p:nvSpPr>
          <p:cNvPr id="15" name="Rectangle 14"/>
          <p:cNvSpPr/>
          <p:nvPr/>
        </p:nvSpPr>
        <p:spPr bwMode="auto">
          <a:xfrm>
            <a:off x="4648203" y="2230742"/>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Ликвидность / </a:t>
            </a:r>
            <a:r>
              <a:rPr kumimoji="0" lang="en-US" sz="1000" b="0" i="0" u="none" strike="noStrike" cap="none" normalizeH="0" baseline="0" dirty="0" smtClean="0">
                <a:ln>
                  <a:noFill/>
                </a:ln>
                <a:solidFill>
                  <a:schemeClr val="tx1"/>
                </a:solidFill>
                <a:effectLst/>
                <a:latin typeface="Trebuchet MS" pitchFamily="34" charset="0"/>
                <a:cs typeface="Times New Roman" pitchFamily="18" charset="0"/>
              </a:rPr>
              <a:t>CFP</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6" name="Rectangle 15"/>
          <p:cNvSpPr/>
          <p:nvPr/>
        </p:nvSpPr>
        <p:spPr bwMode="auto">
          <a:xfrm>
            <a:off x="3562351" y="2230743"/>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Качество портфеля</a:t>
            </a:r>
          </a:p>
        </p:txBody>
      </p:sp>
      <p:sp>
        <p:nvSpPr>
          <p:cNvPr id="17" name="Rectangle 16"/>
          <p:cNvSpPr/>
          <p:nvPr/>
        </p:nvSpPr>
        <p:spPr bwMode="auto">
          <a:xfrm>
            <a:off x="4105277" y="2231236"/>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Концентрация активов и</a:t>
            </a:r>
            <a:r>
              <a:rPr kumimoji="0" lang="ru-RU" sz="1000" b="0" i="0" u="none" strike="noStrike" cap="none" normalizeH="0" dirty="0" smtClean="0">
                <a:ln>
                  <a:noFill/>
                </a:ln>
                <a:solidFill>
                  <a:schemeClr val="tx1"/>
                </a:solidFill>
                <a:effectLst/>
                <a:latin typeface="Trebuchet MS" pitchFamily="34" charset="0"/>
                <a:cs typeface="Times New Roman" pitchFamily="18" charset="0"/>
              </a:rPr>
              <a:t> пассивов</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1" name="Rectangle 20"/>
          <p:cNvSpPr/>
          <p:nvPr/>
        </p:nvSpPr>
        <p:spPr bwMode="auto">
          <a:xfrm>
            <a:off x="5191129" y="2231225"/>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Позиции на финансовом рынке</a:t>
            </a:r>
          </a:p>
        </p:txBody>
      </p:sp>
      <p:sp>
        <p:nvSpPr>
          <p:cNvPr id="22" name="Rectangle 21"/>
          <p:cNvSpPr/>
          <p:nvPr/>
        </p:nvSpPr>
        <p:spPr bwMode="auto">
          <a:xfrm>
            <a:off x="5734055" y="2231230"/>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Корпоративное управление</a:t>
            </a:r>
          </a:p>
        </p:txBody>
      </p:sp>
      <p:sp>
        <p:nvSpPr>
          <p:cNvPr id="23" name="Rectangle 22"/>
          <p:cNvSpPr/>
          <p:nvPr/>
        </p:nvSpPr>
        <p:spPr bwMode="auto">
          <a:xfrm>
            <a:off x="6276981" y="2231224"/>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Система управления рисками</a:t>
            </a:r>
          </a:p>
        </p:txBody>
      </p:sp>
      <p:sp>
        <p:nvSpPr>
          <p:cNvPr id="4" name="Isosceles Triangle 3"/>
          <p:cNvSpPr/>
          <p:nvPr/>
        </p:nvSpPr>
        <p:spPr bwMode="auto">
          <a:xfrm>
            <a:off x="2324100" y="1419225"/>
            <a:ext cx="4629152" cy="764374"/>
          </a:xfrm>
          <a:prstGeom prst="triangle">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Trebuchet MS" pitchFamily="34" charset="0"/>
                <a:cs typeface="Times New Roman" pitchFamily="18" charset="0"/>
              </a:rPr>
              <a:t>Обязательства Банка</a:t>
            </a:r>
          </a:p>
        </p:txBody>
      </p:sp>
      <p:sp>
        <p:nvSpPr>
          <p:cNvPr id="24" name="Rectangle 23"/>
          <p:cNvSpPr/>
          <p:nvPr/>
        </p:nvSpPr>
        <p:spPr bwMode="auto">
          <a:xfrm>
            <a:off x="990606" y="1278731"/>
            <a:ext cx="7315194" cy="5026819"/>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ОБЩИЙ УРОВЕНЬ</a:t>
            </a:r>
            <a:r>
              <a:rPr kumimoji="0" lang="ru-RU" sz="1000" b="0" i="0" u="none" strike="noStrike" cap="none" normalizeH="0" dirty="0" smtClean="0">
                <a:ln>
                  <a:noFill/>
                </a:ln>
                <a:solidFill>
                  <a:schemeClr val="tx1"/>
                </a:solidFill>
                <a:effectLst/>
                <a:latin typeface="Trebuchet MS" pitchFamily="34" charset="0"/>
                <a:cs typeface="Times New Roman" pitchFamily="18" charset="0"/>
              </a:rPr>
              <a:t> УГРОЗ </a:t>
            </a:r>
            <a:r>
              <a:rPr kumimoji="0" lang="en-US" sz="1000" b="0" i="0" u="none" strike="noStrike" cap="none" normalizeH="0" dirty="0" smtClean="0">
                <a:ln>
                  <a:noFill/>
                </a:ln>
                <a:solidFill>
                  <a:schemeClr val="tx1"/>
                </a:solidFill>
                <a:effectLst/>
                <a:latin typeface="Trebuchet MS" pitchFamily="34" charset="0"/>
                <a:cs typeface="Times New Roman" pitchFamily="18" charset="0"/>
              </a:rPr>
              <a:t>				</a:t>
            </a:r>
            <a:r>
              <a:rPr lang="ru-RU" sz="1000" b="0" dirty="0">
                <a:latin typeface="Trebuchet MS" pitchFamily="34" charset="0"/>
                <a:cs typeface="Times New Roman" pitchFamily="18" charset="0"/>
              </a:rPr>
              <a:t> </a:t>
            </a:r>
            <a:r>
              <a:rPr lang="ru-RU" sz="1000" b="0" dirty="0" smtClean="0">
                <a:latin typeface="Trebuchet MS" pitchFamily="34" charset="0"/>
                <a:cs typeface="Times New Roman" pitchFamily="18" charset="0"/>
              </a:rPr>
              <a:t>                   </a:t>
            </a:r>
            <a:r>
              <a:rPr kumimoji="0" lang="ru-RU" sz="1000" b="0" i="0" u="none" strike="noStrike" cap="none" normalizeH="0" dirty="0" smtClean="0">
                <a:ln>
                  <a:noFill/>
                </a:ln>
                <a:solidFill>
                  <a:schemeClr val="tx1"/>
                </a:solidFill>
                <a:effectLst/>
                <a:latin typeface="Trebuchet MS" pitchFamily="34" charset="0"/>
                <a:cs typeface="Times New Roman" pitchFamily="18" charset="0"/>
              </a:rPr>
              <a:t>ЦЕННОСТЬ БАНКА (</a:t>
            </a:r>
            <a:r>
              <a:rPr kumimoji="0" lang="en-US" sz="1000" b="0" i="0" u="none" strike="noStrike" cap="none" normalizeH="0" dirty="0" smtClean="0">
                <a:ln>
                  <a:noFill/>
                </a:ln>
                <a:solidFill>
                  <a:schemeClr val="tx1"/>
                </a:solidFill>
                <a:effectLst/>
                <a:latin typeface="Trebuchet MS" pitchFamily="34" charset="0"/>
                <a:cs typeface="Times New Roman" pitchFamily="18" charset="0"/>
              </a:rPr>
              <a:t>GOODWILL)</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5" name="Rectangle 24"/>
          <p:cNvSpPr/>
          <p:nvPr/>
        </p:nvSpPr>
        <p:spPr bwMode="auto">
          <a:xfrm>
            <a:off x="2476499" y="4747730"/>
            <a:ext cx="495301" cy="4571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6" name="Rectangle 25"/>
          <p:cNvSpPr/>
          <p:nvPr/>
        </p:nvSpPr>
        <p:spPr bwMode="auto">
          <a:xfrm>
            <a:off x="3019424" y="4747730"/>
            <a:ext cx="495301"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7" name="Rectangle 26"/>
          <p:cNvSpPr/>
          <p:nvPr/>
        </p:nvSpPr>
        <p:spPr bwMode="auto">
          <a:xfrm>
            <a:off x="4648202" y="4747742"/>
            <a:ext cx="495301" cy="45719"/>
          </a:xfrm>
          <a:prstGeom prst="rect">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8" name="Rectangle 27"/>
          <p:cNvSpPr/>
          <p:nvPr/>
        </p:nvSpPr>
        <p:spPr bwMode="auto">
          <a:xfrm>
            <a:off x="3562351" y="4747736"/>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9" name="Rectangle 28"/>
          <p:cNvSpPr/>
          <p:nvPr/>
        </p:nvSpPr>
        <p:spPr bwMode="auto">
          <a:xfrm>
            <a:off x="4105281" y="4747736"/>
            <a:ext cx="495301" cy="4571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0" name="Rectangle 29"/>
          <p:cNvSpPr/>
          <p:nvPr/>
        </p:nvSpPr>
        <p:spPr bwMode="auto">
          <a:xfrm>
            <a:off x="5191131" y="4747736"/>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1" name="Rectangle 30"/>
          <p:cNvSpPr/>
          <p:nvPr/>
        </p:nvSpPr>
        <p:spPr bwMode="auto">
          <a:xfrm>
            <a:off x="5734056" y="4747736"/>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2" name="Rectangle 31"/>
          <p:cNvSpPr/>
          <p:nvPr/>
        </p:nvSpPr>
        <p:spPr bwMode="auto">
          <a:xfrm>
            <a:off x="6276981" y="4747736"/>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1" name="Rectangle 40"/>
          <p:cNvSpPr/>
          <p:nvPr/>
        </p:nvSpPr>
        <p:spPr bwMode="auto">
          <a:xfrm>
            <a:off x="2476499" y="2231218"/>
            <a:ext cx="495301"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2" name="Rectangle 41"/>
          <p:cNvSpPr/>
          <p:nvPr/>
        </p:nvSpPr>
        <p:spPr bwMode="auto">
          <a:xfrm>
            <a:off x="3019424" y="2231218"/>
            <a:ext cx="495301" cy="4571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3" name="Rectangle 42"/>
          <p:cNvSpPr/>
          <p:nvPr/>
        </p:nvSpPr>
        <p:spPr bwMode="auto">
          <a:xfrm>
            <a:off x="4105274" y="2231224"/>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4" name="Rectangle 43"/>
          <p:cNvSpPr/>
          <p:nvPr/>
        </p:nvSpPr>
        <p:spPr bwMode="auto">
          <a:xfrm>
            <a:off x="3562350" y="2231224"/>
            <a:ext cx="495301"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5" name="Rectangle 44"/>
          <p:cNvSpPr/>
          <p:nvPr/>
        </p:nvSpPr>
        <p:spPr bwMode="auto">
          <a:xfrm>
            <a:off x="4648206" y="2231224"/>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6" name="Rectangle 45"/>
          <p:cNvSpPr/>
          <p:nvPr/>
        </p:nvSpPr>
        <p:spPr bwMode="auto">
          <a:xfrm>
            <a:off x="5191131" y="2231224"/>
            <a:ext cx="495301" cy="45719"/>
          </a:xfrm>
          <a:prstGeom prst="rect">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7" name="Rectangle 46"/>
          <p:cNvSpPr/>
          <p:nvPr/>
        </p:nvSpPr>
        <p:spPr bwMode="auto">
          <a:xfrm>
            <a:off x="5734056" y="2231224"/>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8" name="Rectangle 47"/>
          <p:cNvSpPr/>
          <p:nvPr/>
        </p:nvSpPr>
        <p:spPr bwMode="auto">
          <a:xfrm>
            <a:off x="6276981" y="2231224"/>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9" name="Rectangle 48"/>
          <p:cNvSpPr/>
          <p:nvPr/>
        </p:nvSpPr>
        <p:spPr bwMode="auto">
          <a:xfrm>
            <a:off x="2324100" y="4850605"/>
            <a:ext cx="47625" cy="269088"/>
          </a:xfrm>
          <a:prstGeom prst="rect">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0" name="Rectangle 49"/>
          <p:cNvSpPr/>
          <p:nvPr/>
        </p:nvSpPr>
        <p:spPr bwMode="auto">
          <a:xfrm>
            <a:off x="1990724" y="5181599"/>
            <a:ext cx="47625" cy="280987"/>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1" name="Rectangle 50"/>
          <p:cNvSpPr/>
          <p:nvPr/>
        </p:nvSpPr>
        <p:spPr bwMode="auto">
          <a:xfrm>
            <a:off x="1657349" y="5510211"/>
            <a:ext cx="47625" cy="280987"/>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2" name="Rectangle 51"/>
          <p:cNvSpPr/>
          <p:nvPr/>
        </p:nvSpPr>
        <p:spPr bwMode="auto">
          <a:xfrm>
            <a:off x="1381123" y="5838824"/>
            <a:ext cx="47625" cy="280987"/>
          </a:xfrm>
          <a:prstGeom prst="rect">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3" name="Rectangle 52"/>
          <p:cNvSpPr/>
          <p:nvPr/>
        </p:nvSpPr>
        <p:spPr bwMode="auto">
          <a:xfrm>
            <a:off x="6905626" y="4850605"/>
            <a:ext cx="47625" cy="269088"/>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4" name="Rectangle 53"/>
          <p:cNvSpPr/>
          <p:nvPr/>
        </p:nvSpPr>
        <p:spPr bwMode="auto">
          <a:xfrm>
            <a:off x="7229474" y="5181598"/>
            <a:ext cx="47625" cy="280987"/>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5" name="Rectangle 54"/>
          <p:cNvSpPr/>
          <p:nvPr/>
        </p:nvSpPr>
        <p:spPr bwMode="auto">
          <a:xfrm>
            <a:off x="7543800" y="5510211"/>
            <a:ext cx="47625" cy="280987"/>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6" name="Rectangle 55"/>
          <p:cNvSpPr/>
          <p:nvPr/>
        </p:nvSpPr>
        <p:spPr bwMode="auto">
          <a:xfrm>
            <a:off x="7829550" y="5838824"/>
            <a:ext cx="47625" cy="280987"/>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7" name="Rectangle 56"/>
          <p:cNvSpPr/>
          <p:nvPr/>
        </p:nvSpPr>
        <p:spPr bwMode="auto">
          <a:xfrm>
            <a:off x="1285876" y="1564474"/>
            <a:ext cx="95251" cy="94063"/>
          </a:xfrm>
          <a:prstGeom prst="rect">
            <a:avLst/>
          </a:prstGeom>
          <a:solidFill>
            <a:schemeClr val="tx2">
              <a:lumMod val="50000"/>
              <a:lumOff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8" name="Rectangle 57"/>
          <p:cNvSpPr/>
          <p:nvPr/>
        </p:nvSpPr>
        <p:spPr bwMode="auto">
          <a:xfrm>
            <a:off x="1476377" y="1564474"/>
            <a:ext cx="95246" cy="94063"/>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9" name="Rectangle 58"/>
          <p:cNvSpPr/>
          <p:nvPr/>
        </p:nvSpPr>
        <p:spPr bwMode="auto">
          <a:xfrm>
            <a:off x="1666876" y="1564474"/>
            <a:ext cx="95251" cy="94063"/>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0" name="Rectangle 59"/>
          <p:cNvSpPr/>
          <p:nvPr/>
        </p:nvSpPr>
        <p:spPr bwMode="auto">
          <a:xfrm>
            <a:off x="1857377" y="1564474"/>
            <a:ext cx="95246" cy="94063"/>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1" name="Rectangle 60"/>
          <p:cNvSpPr/>
          <p:nvPr/>
        </p:nvSpPr>
        <p:spPr bwMode="auto">
          <a:xfrm>
            <a:off x="2057401" y="1564474"/>
            <a:ext cx="95251" cy="94063"/>
          </a:xfrm>
          <a:prstGeom prst="rect">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2" name="Rectangle 61"/>
          <p:cNvSpPr/>
          <p:nvPr/>
        </p:nvSpPr>
        <p:spPr bwMode="auto">
          <a:xfrm>
            <a:off x="2247902" y="1564474"/>
            <a:ext cx="95246" cy="94063"/>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6" name="Rectangle 65"/>
          <p:cNvSpPr/>
          <p:nvPr/>
        </p:nvSpPr>
        <p:spPr bwMode="auto">
          <a:xfrm>
            <a:off x="1095376" y="1564474"/>
            <a:ext cx="95251" cy="94063"/>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77" name="Pentagon 76"/>
          <p:cNvSpPr/>
          <p:nvPr/>
        </p:nvSpPr>
        <p:spPr bwMode="auto">
          <a:xfrm>
            <a:off x="1247776" y="2231230"/>
            <a:ext cx="1076326" cy="2562219"/>
          </a:xfrm>
          <a:prstGeom prst="homePlate">
            <a:avLst>
              <a:gd name="adj" fmla="val 56336"/>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Глобаль</a:t>
            </a: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 </a:t>
            </a: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ные</a:t>
            </a: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 угрозы</a:t>
            </a:r>
          </a:p>
        </p:txBody>
      </p:sp>
      <p:sp>
        <p:nvSpPr>
          <p:cNvPr id="83" name="Rectangle 82"/>
          <p:cNvSpPr/>
          <p:nvPr/>
        </p:nvSpPr>
        <p:spPr bwMode="auto">
          <a:xfrm>
            <a:off x="1247776" y="4747730"/>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84" name="Rectangle 83"/>
          <p:cNvSpPr/>
          <p:nvPr/>
        </p:nvSpPr>
        <p:spPr bwMode="auto">
          <a:xfrm>
            <a:off x="1247777" y="2231230"/>
            <a:ext cx="495301"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85" name="Pentagon 84"/>
          <p:cNvSpPr/>
          <p:nvPr/>
        </p:nvSpPr>
        <p:spPr bwMode="auto">
          <a:xfrm flipH="1">
            <a:off x="6953250" y="2231236"/>
            <a:ext cx="1123950" cy="2562219"/>
          </a:xfrm>
          <a:prstGeom prst="homePlate">
            <a:avLst>
              <a:gd name="adj" fmla="val 57334"/>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Локаль</a:t>
            </a: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 </a:t>
            </a: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ные</a:t>
            </a: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 угрозы</a:t>
            </a:r>
          </a:p>
        </p:txBody>
      </p:sp>
      <p:sp>
        <p:nvSpPr>
          <p:cNvPr id="86" name="Rectangle 85"/>
          <p:cNvSpPr/>
          <p:nvPr/>
        </p:nvSpPr>
        <p:spPr bwMode="auto">
          <a:xfrm>
            <a:off x="7581898" y="4747730"/>
            <a:ext cx="495301"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87" name="Rectangle 86"/>
          <p:cNvSpPr/>
          <p:nvPr/>
        </p:nvSpPr>
        <p:spPr bwMode="auto">
          <a:xfrm>
            <a:off x="7581899" y="2231230"/>
            <a:ext cx="495301" cy="4571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91" name="Rectangle 90"/>
          <p:cNvSpPr/>
          <p:nvPr/>
        </p:nvSpPr>
        <p:spPr bwMode="auto">
          <a:xfrm>
            <a:off x="1624012" y="1519223"/>
            <a:ext cx="185733" cy="19765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3" name="5-Point Star 62"/>
          <p:cNvSpPr/>
          <p:nvPr/>
        </p:nvSpPr>
        <p:spPr bwMode="auto">
          <a:xfrm>
            <a:off x="7694295" y="1558759"/>
            <a:ext cx="182880" cy="182880"/>
          </a:xfrm>
          <a:prstGeom prst="star5">
            <a:avLst/>
          </a:prstGeom>
          <a:solidFill>
            <a:srgbClr val="FFC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4" name="5-Point Star 63"/>
          <p:cNvSpPr/>
          <p:nvPr/>
        </p:nvSpPr>
        <p:spPr bwMode="auto">
          <a:xfrm>
            <a:off x="7867650" y="1557572"/>
            <a:ext cx="182880" cy="18288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5" name="5-Point Star 64"/>
          <p:cNvSpPr/>
          <p:nvPr/>
        </p:nvSpPr>
        <p:spPr bwMode="auto">
          <a:xfrm>
            <a:off x="8041005" y="1564474"/>
            <a:ext cx="182880" cy="18288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7" name="5-Point Star 66"/>
          <p:cNvSpPr/>
          <p:nvPr/>
        </p:nvSpPr>
        <p:spPr bwMode="auto">
          <a:xfrm>
            <a:off x="7351395" y="1557572"/>
            <a:ext cx="182880" cy="182880"/>
          </a:xfrm>
          <a:prstGeom prst="star5">
            <a:avLst/>
          </a:prstGeom>
          <a:solidFill>
            <a:srgbClr val="FFC000">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8" name="5-Point Star 67"/>
          <p:cNvSpPr/>
          <p:nvPr/>
        </p:nvSpPr>
        <p:spPr bwMode="auto">
          <a:xfrm>
            <a:off x="7524750" y="1564474"/>
            <a:ext cx="182880" cy="182880"/>
          </a:xfrm>
          <a:prstGeom prst="star5">
            <a:avLst/>
          </a:prstGeom>
          <a:solidFill>
            <a:srgbClr val="FFC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9" name="Rectangle 43"/>
          <p:cNvSpPr/>
          <p:nvPr/>
        </p:nvSpPr>
        <p:spPr bwMode="auto">
          <a:xfrm rot="20491955">
            <a:off x="4174206" y="1445908"/>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70" name="Rectangle 43"/>
          <p:cNvSpPr/>
          <p:nvPr/>
        </p:nvSpPr>
        <p:spPr bwMode="auto">
          <a:xfrm rot="1097422">
            <a:off x="4626231" y="1450071"/>
            <a:ext cx="495301"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pic>
        <p:nvPicPr>
          <p:cNvPr id="71" name="Picture 7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379085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Масштабы банковского сектора и «новый кризис»</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17</a:t>
            </a:fld>
            <a:endParaRPr lang="en-US" sz="1100" b="0" dirty="0">
              <a:solidFill>
                <a:srgbClr val="7F7F7F"/>
              </a:solidFill>
              <a:latin typeface="+mn-lt"/>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9436" y="2139316"/>
            <a:ext cx="2557697" cy="167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239436" y="3723800"/>
            <a:ext cx="1462088" cy="2809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tx1"/>
                </a:solidFill>
                <a:effectLst/>
                <a:latin typeface="+mn-lt"/>
                <a:cs typeface="Times New Roman" pitchFamily="18" charset="0"/>
              </a:rPr>
              <a:t>Опасность</a:t>
            </a:r>
          </a:p>
        </p:txBody>
      </p:sp>
      <p:sp>
        <p:nvSpPr>
          <p:cNvPr id="22" name="Rectangle 21"/>
          <p:cNvSpPr/>
          <p:nvPr/>
        </p:nvSpPr>
        <p:spPr bwMode="auto">
          <a:xfrm>
            <a:off x="1442085" y="3723800"/>
            <a:ext cx="1547813" cy="2809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tx1"/>
                </a:solidFill>
                <a:effectLst/>
                <a:latin typeface="+mn-lt"/>
                <a:cs typeface="Times New Roman" pitchFamily="18" charset="0"/>
              </a:rPr>
              <a:t>Возможность</a:t>
            </a:r>
          </a:p>
        </p:txBody>
      </p:sp>
      <p:sp>
        <p:nvSpPr>
          <p:cNvPr id="27" name="Rectangle 26"/>
          <p:cNvSpPr/>
          <p:nvPr/>
        </p:nvSpPr>
        <p:spPr bwMode="auto">
          <a:xfrm>
            <a:off x="558642" y="1400177"/>
            <a:ext cx="1879758" cy="5581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200" i="0" u="none" strike="noStrike" cap="none" normalizeH="0" baseline="0" dirty="0" smtClean="0">
                <a:ln>
                  <a:noFill/>
                </a:ln>
                <a:solidFill>
                  <a:schemeClr val="tx1"/>
                </a:solidFill>
                <a:effectLst/>
                <a:latin typeface="+mn-lt"/>
                <a:cs typeface="Times New Roman" pitchFamily="18" charset="0"/>
              </a:rPr>
              <a:t>Китайский иероглиф слова «кризис»</a:t>
            </a:r>
          </a:p>
        </p:txBody>
      </p:sp>
      <p:sp>
        <p:nvSpPr>
          <p:cNvPr id="28" name="Rectangle 27"/>
          <p:cNvSpPr/>
          <p:nvPr/>
        </p:nvSpPr>
        <p:spPr>
          <a:xfrm>
            <a:off x="5227318" y="2276655"/>
            <a:ext cx="3589655" cy="692497"/>
          </a:xfrm>
          <a:prstGeom prst="rect">
            <a:avLst/>
          </a:prstGeom>
        </p:spPr>
        <p:txBody>
          <a:bodyPr wrap="square">
            <a:spAutoFit/>
          </a:bodyPr>
          <a:lstStyle/>
          <a:p>
            <a:pPr marL="285750" indent="-285750">
              <a:buClr>
                <a:schemeClr val="accent1"/>
              </a:buClr>
              <a:buFont typeface="Wingdings" panose="05000000000000000000" pitchFamily="2" charset="2"/>
              <a:buChar char="§"/>
            </a:pPr>
            <a:r>
              <a:rPr lang="ru-RU" sz="1300" b="0" dirty="0" smtClean="0">
                <a:latin typeface="+mn-lt"/>
              </a:rPr>
              <a:t>Банки консолидировали значительные активы и давно перестали быть только расчетной инфраструктурой экономики</a:t>
            </a:r>
          </a:p>
        </p:txBody>
      </p:sp>
      <p:sp>
        <p:nvSpPr>
          <p:cNvPr id="29" name="Прямоугольник 9"/>
          <p:cNvSpPr/>
          <p:nvPr/>
        </p:nvSpPr>
        <p:spPr bwMode="auto">
          <a:xfrm>
            <a:off x="4091939" y="1170824"/>
            <a:ext cx="4481195" cy="861813"/>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1200" b="0" i="1" dirty="0">
                <a:latin typeface="+mn-lt"/>
              </a:rPr>
              <a:t>“A banker is a fellow who lends you his umbrella when the sun is shining, but wants it back the minute it begins to rain</a:t>
            </a:r>
            <a:r>
              <a:rPr lang="en-US" sz="1200" b="0" i="1" dirty="0" smtClean="0">
                <a:latin typeface="+mn-lt"/>
              </a:rPr>
              <a:t>.”</a:t>
            </a:r>
            <a:r>
              <a:rPr lang="ru-RU" sz="1200" b="0" i="1" dirty="0" smtClean="0">
                <a:latin typeface="+mn-lt"/>
              </a:rPr>
              <a:t> </a:t>
            </a:r>
            <a:endParaRPr lang="en-US" sz="1200" b="0" i="1" dirty="0" smtClean="0">
              <a:latin typeface="+mn-lt"/>
            </a:endParaRPr>
          </a:p>
          <a:p>
            <a:pPr lvl="0"/>
            <a:r>
              <a:rPr lang="en-US" sz="1200" b="0" i="1" dirty="0">
                <a:latin typeface="+mn-lt"/>
              </a:rPr>
              <a:t>	</a:t>
            </a:r>
            <a:r>
              <a:rPr lang="en-US" sz="1200" b="0" i="1" dirty="0" smtClean="0">
                <a:latin typeface="+mn-lt"/>
              </a:rPr>
              <a:t>		</a:t>
            </a:r>
          </a:p>
          <a:p>
            <a:pPr lvl="0"/>
            <a:r>
              <a:rPr lang="en-US" sz="1200" b="0" i="1" dirty="0" smtClean="0">
                <a:latin typeface="+mn-lt"/>
              </a:rPr>
              <a:t>			</a:t>
            </a:r>
            <a:r>
              <a:rPr lang="en-US" sz="1200" dirty="0" smtClean="0">
                <a:latin typeface="+mn-lt"/>
              </a:rPr>
              <a:t>Mark Twain</a:t>
            </a:r>
            <a:endParaRPr lang="ru-RU" sz="1200" b="0" dirty="0">
              <a:latin typeface="+mn-lt"/>
            </a:endParaRPr>
          </a:p>
        </p:txBody>
      </p:sp>
      <p:sp>
        <p:nvSpPr>
          <p:cNvPr id="5" name="Rectangle 4"/>
          <p:cNvSpPr/>
          <p:nvPr/>
        </p:nvSpPr>
        <p:spPr>
          <a:xfrm>
            <a:off x="3150507" y="2392070"/>
            <a:ext cx="2040943" cy="461665"/>
          </a:xfrm>
          <a:prstGeom prst="rect">
            <a:avLst/>
          </a:prstGeom>
        </p:spPr>
        <p:txBody>
          <a:bodyPr wrap="none">
            <a:spAutoFit/>
          </a:bodyPr>
          <a:lstStyle/>
          <a:p>
            <a:r>
              <a:rPr lang="ru-RU" sz="1400" dirty="0" smtClean="0">
                <a:solidFill>
                  <a:srgbClr val="EA7125"/>
                </a:solidFill>
                <a:latin typeface="+mn-lt"/>
              </a:rPr>
              <a:t>61% / </a:t>
            </a:r>
            <a:r>
              <a:rPr lang="ru-RU" sz="2400" dirty="0" smtClean="0">
                <a:solidFill>
                  <a:srgbClr val="EA7125"/>
                </a:solidFill>
                <a:latin typeface="+mn-lt"/>
              </a:rPr>
              <a:t>109</a:t>
            </a:r>
            <a:r>
              <a:rPr lang="ru-RU" sz="2400" dirty="0">
                <a:solidFill>
                  <a:srgbClr val="EA7125"/>
                </a:solidFill>
                <a:latin typeface="+mn-lt"/>
              </a:rPr>
              <a:t>% </a:t>
            </a:r>
            <a:r>
              <a:rPr lang="ru-RU" sz="1400" dirty="0">
                <a:solidFill>
                  <a:srgbClr val="EA7125"/>
                </a:solidFill>
                <a:latin typeface="+mn-lt"/>
              </a:rPr>
              <a:t>ВВП</a:t>
            </a:r>
            <a:r>
              <a:rPr lang="ru-RU" sz="2400" dirty="0">
                <a:solidFill>
                  <a:srgbClr val="EA7125"/>
                </a:solidFill>
                <a:latin typeface="+mn-lt"/>
              </a:rPr>
              <a:t> </a:t>
            </a:r>
          </a:p>
        </p:txBody>
      </p:sp>
      <p:sp>
        <p:nvSpPr>
          <p:cNvPr id="31" name="Rectangle 30"/>
          <p:cNvSpPr/>
          <p:nvPr/>
        </p:nvSpPr>
        <p:spPr>
          <a:xfrm>
            <a:off x="5227320" y="5225522"/>
            <a:ext cx="3589655" cy="1092607"/>
          </a:xfrm>
          <a:prstGeom prst="rect">
            <a:avLst/>
          </a:prstGeom>
        </p:spPr>
        <p:txBody>
          <a:bodyPr wrap="square">
            <a:spAutoFit/>
          </a:bodyPr>
          <a:lstStyle/>
          <a:p>
            <a:pPr marL="285750" indent="-285750">
              <a:buClr>
                <a:schemeClr val="accent1"/>
              </a:buClr>
              <a:buFont typeface="Wingdings" panose="05000000000000000000" pitchFamily="2" charset="2"/>
              <a:buChar char="§"/>
            </a:pPr>
            <a:r>
              <a:rPr lang="ru-RU" sz="1300" b="0" dirty="0" smtClean="0">
                <a:latin typeface="+mn-lt"/>
              </a:rPr>
              <a:t>Капитал и доходы банков – важная часть ВВП, а банки являются  основными агентами программ государственной и региональной поддержки</a:t>
            </a:r>
            <a:endParaRPr lang="nl-NL" sz="1300" b="0" dirty="0">
              <a:latin typeface="+mn-lt"/>
            </a:endParaRPr>
          </a:p>
        </p:txBody>
      </p:sp>
      <p:sp>
        <p:nvSpPr>
          <p:cNvPr id="34" name="Rectangle 33"/>
          <p:cNvSpPr/>
          <p:nvPr/>
        </p:nvSpPr>
        <p:spPr>
          <a:xfrm>
            <a:off x="5227320" y="3193406"/>
            <a:ext cx="3589655" cy="892552"/>
          </a:xfrm>
          <a:prstGeom prst="rect">
            <a:avLst/>
          </a:prstGeom>
        </p:spPr>
        <p:txBody>
          <a:bodyPr wrap="square">
            <a:spAutoFit/>
          </a:bodyPr>
          <a:lstStyle/>
          <a:p>
            <a:pPr marL="285750" indent="-285750">
              <a:buClr>
                <a:schemeClr val="accent1"/>
              </a:buClr>
              <a:buFont typeface="Wingdings" panose="05000000000000000000" pitchFamily="2" charset="2"/>
              <a:buChar char="§"/>
            </a:pPr>
            <a:r>
              <a:rPr lang="ru-RU" sz="1300" b="0" dirty="0">
                <a:latin typeface="+mn-lt"/>
              </a:rPr>
              <a:t>Банковский кредит </a:t>
            </a:r>
            <a:r>
              <a:rPr lang="ru-RU" sz="1300" b="0" dirty="0" smtClean="0">
                <a:latin typeface="+mn-lt"/>
              </a:rPr>
              <a:t>– основной </a:t>
            </a:r>
            <a:r>
              <a:rPr lang="ru-RU" sz="1300" b="0" dirty="0">
                <a:latin typeface="+mn-lt"/>
              </a:rPr>
              <a:t>инструмент инвестиций в экономику, поддержания успешных компаний и отсеивания убыточных компаний</a:t>
            </a:r>
            <a:endParaRPr lang="nl-NL" sz="1300" b="0" dirty="0">
              <a:latin typeface="+mn-lt"/>
            </a:endParaRPr>
          </a:p>
        </p:txBody>
      </p:sp>
      <p:sp>
        <p:nvSpPr>
          <p:cNvPr id="35" name="Rectangle 34"/>
          <p:cNvSpPr/>
          <p:nvPr/>
        </p:nvSpPr>
        <p:spPr>
          <a:xfrm>
            <a:off x="3253901" y="3408849"/>
            <a:ext cx="1834156" cy="461665"/>
          </a:xfrm>
          <a:prstGeom prst="rect">
            <a:avLst/>
          </a:prstGeom>
        </p:spPr>
        <p:txBody>
          <a:bodyPr wrap="none">
            <a:spAutoFit/>
          </a:bodyPr>
          <a:lstStyle/>
          <a:p>
            <a:r>
              <a:rPr lang="ru-RU" sz="1400" dirty="0" smtClean="0">
                <a:solidFill>
                  <a:srgbClr val="EA7125"/>
                </a:solidFill>
                <a:latin typeface="+mn-lt"/>
              </a:rPr>
              <a:t>37% / </a:t>
            </a:r>
            <a:r>
              <a:rPr lang="ru-RU" sz="2400" dirty="0" smtClean="0">
                <a:solidFill>
                  <a:srgbClr val="EA7125"/>
                </a:solidFill>
                <a:latin typeface="+mn-lt"/>
              </a:rPr>
              <a:t>58% </a:t>
            </a:r>
            <a:r>
              <a:rPr lang="ru-RU" sz="1400" dirty="0" smtClean="0">
                <a:solidFill>
                  <a:srgbClr val="EA7125"/>
                </a:solidFill>
                <a:latin typeface="+mn-lt"/>
              </a:rPr>
              <a:t>ВВП </a:t>
            </a:r>
            <a:endParaRPr lang="ru-RU" sz="1400" dirty="0">
              <a:solidFill>
                <a:srgbClr val="EA7125"/>
              </a:solidFill>
              <a:latin typeface="+mn-lt"/>
            </a:endParaRPr>
          </a:p>
        </p:txBody>
      </p:sp>
      <p:sp>
        <p:nvSpPr>
          <p:cNvPr id="36" name="Rectangle 35"/>
          <p:cNvSpPr/>
          <p:nvPr/>
        </p:nvSpPr>
        <p:spPr>
          <a:xfrm>
            <a:off x="5227318" y="4305926"/>
            <a:ext cx="3589655" cy="692497"/>
          </a:xfrm>
          <a:prstGeom prst="rect">
            <a:avLst/>
          </a:prstGeom>
        </p:spPr>
        <p:txBody>
          <a:bodyPr wrap="square">
            <a:spAutoFit/>
          </a:bodyPr>
          <a:lstStyle/>
          <a:p>
            <a:pPr marL="285750" indent="-285750">
              <a:buClr>
                <a:schemeClr val="accent1"/>
              </a:buClr>
              <a:buFont typeface="Wingdings" panose="05000000000000000000" pitchFamily="2" charset="2"/>
              <a:buChar char="§"/>
            </a:pPr>
            <a:r>
              <a:rPr lang="ru-RU" sz="1300" b="0" dirty="0">
                <a:latin typeface="+mn-lt"/>
              </a:rPr>
              <a:t>Банковские накопления </a:t>
            </a:r>
            <a:r>
              <a:rPr lang="ru-RU" sz="1300" b="0" dirty="0"/>
              <a:t>– основной </a:t>
            </a:r>
            <a:r>
              <a:rPr lang="ru-RU" sz="1300" b="0" dirty="0" smtClean="0">
                <a:latin typeface="+mn-lt"/>
              </a:rPr>
              <a:t>способ сбережений </a:t>
            </a:r>
            <a:r>
              <a:rPr lang="ru-RU" sz="1300" b="0" dirty="0">
                <a:latin typeface="+mn-lt"/>
              </a:rPr>
              <a:t>средств физических и юридических лиц</a:t>
            </a:r>
          </a:p>
        </p:txBody>
      </p:sp>
      <p:sp>
        <p:nvSpPr>
          <p:cNvPr id="37" name="Rectangle 36"/>
          <p:cNvSpPr/>
          <p:nvPr/>
        </p:nvSpPr>
        <p:spPr>
          <a:xfrm>
            <a:off x="3253901" y="4421340"/>
            <a:ext cx="1834156" cy="461665"/>
          </a:xfrm>
          <a:prstGeom prst="rect">
            <a:avLst/>
          </a:prstGeom>
        </p:spPr>
        <p:txBody>
          <a:bodyPr wrap="none">
            <a:spAutoFit/>
          </a:bodyPr>
          <a:lstStyle/>
          <a:p>
            <a:r>
              <a:rPr lang="ru-RU" sz="1400" dirty="0" smtClean="0">
                <a:solidFill>
                  <a:srgbClr val="EA7125"/>
                </a:solidFill>
                <a:latin typeface="+mn-lt"/>
              </a:rPr>
              <a:t>37% / </a:t>
            </a:r>
            <a:r>
              <a:rPr lang="ru-RU" sz="2400" dirty="0" smtClean="0">
                <a:solidFill>
                  <a:srgbClr val="EA7125"/>
                </a:solidFill>
                <a:latin typeface="+mn-lt"/>
              </a:rPr>
              <a:t>61% </a:t>
            </a:r>
            <a:r>
              <a:rPr lang="ru-RU" sz="1400" dirty="0">
                <a:solidFill>
                  <a:srgbClr val="EA7125"/>
                </a:solidFill>
                <a:latin typeface="+mn-lt"/>
              </a:rPr>
              <a:t>ВВП </a:t>
            </a:r>
          </a:p>
        </p:txBody>
      </p:sp>
      <p:sp>
        <p:nvSpPr>
          <p:cNvPr id="38" name="Rectangle 37"/>
          <p:cNvSpPr/>
          <p:nvPr/>
        </p:nvSpPr>
        <p:spPr>
          <a:xfrm>
            <a:off x="3253901" y="5440964"/>
            <a:ext cx="1834156" cy="461665"/>
          </a:xfrm>
          <a:prstGeom prst="rect">
            <a:avLst/>
          </a:prstGeom>
        </p:spPr>
        <p:txBody>
          <a:bodyPr wrap="none">
            <a:spAutoFit/>
          </a:bodyPr>
          <a:lstStyle/>
          <a:p>
            <a:r>
              <a:rPr lang="ru-RU" sz="1400" dirty="0" smtClean="0">
                <a:solidFill>
                  <a:srgbClr val="EA7125"/>
                </a:solidFill>
                <a:latin typeface="+mn-lt"/>
              </a:rPr>
              <a:t>12% / </a:t>
            </a:r>
            <a:r>
              <a:rPr lang="ru-RU" sz="2400" dirty="0" smtClean="0">
                <a:solidFill>
                  <a:srgbClr val="EA7125"/>
                </a:solidFill>
                <a:latin typeface="+mn-lt"/>
              </a:rPr>
              <a:t>16% </a:t>
            </a:r>
            <a:r>
              <a:rPr lang="ru-RU" sz="1400" dirty="0">
                <a:solidFill>
                  <a:srgbClr val="EA7125"/>
                </a:solidFill>
                <a:latin typeface="+mn-lt"/>
              </a:rPr>
              <a:t>ВВП </a:t>
            </a:r>
          </a:p>
        </p:txBody>
      </p:sp>
      <p:sp>
        <p:nvSpPr>
          <p:cNvPr id="39" name="Rectangle 38"/>
          <p:cNvSpPr/>
          <p:nvPr/>
        </p:nvSpPr>
        <p:spPr>
          <a:xfrm>
            <a:off x="558641" y="5125494"/>
            <a:ext cx="2649379" cy="1092607"/>
          </a:xfrm>
          <a:prstGeom prst="rect">
            <a:avLst/>
          </a:prstGeom>
        </p:spPr>
        <p:txBody>
          <a:bodyPr wrap="square">
            <a:spAutoFit/>
          </a:bodyPr>
          <a:lstStyle/>
          <a:p>
            <a:pPr>
              <a:buClr>
                <a:schemeClr val="accent1"/>
              </a:buClr>
            </a:pPr>
            <a:r>
              <a:rPr lang="ru-RU" sz="1300" b="0" dirty="0" smtClean="0">
                <a:latin typeface="+mn-lt"/>
              </a:rPr>
              <a:t>Банки обслуживают значительную часть денежных доходов населения и являются первичной естественной потребностью для граждан</a:t>
            </a:r>
          </a:p>
        </p:txBody>
      </p:sp>
      <p:sp>
        <p:nvSpPr>
          <p:cNvPr id="40" name="Rectangle 39"/>
          <p:cNvSpPr/>
          <p:nvPr/>
        </p:nvSpPr>
        <p:spPr>
          <a:xfrm>
            <a:off x="950916" y="4421339"/>
            <a:ext cx="1701107" cy="461665"/>
          </a:xfrm>
          <a:prstGeom prst="rect">
            <a:avLst/>
          </a:prstGeom>
        </p:spPr>
        <p:txBody>
          <a:bodyPr wrap="none">
            <a:spAutoFit/>
          </a:bodyPr>
          <a:lstStyle/>
          <a:p>
            <a:r>
              <a:rPr lang="ru-RU" sz="1400" dirty="0" smtClean="0">
                <a:solidFill>
                  <a:srgbClr val="EA7125"/>
                </a:solidFill>
                <a:latin typeface="+mn-lt"/>
              </a:rPr>
              <a:t>38% / </a:t>
            </a:r>
            <a:r>
              <a:rPr lang="ru-RU" sz="2400" dirty="0" smtClean="0">
                <a:solidFill>
                  <a:srgbClr val="EA7125"/>
                </a:solidFill>
                <a:latin typeface="+mn-lt"/>
              </a:rPr>
              <a:t>63% </a:t>
            </a:r>
            <a:r>
              <a:rPr lang="ru-RU" sz="1400" dirty="0" smtClean="0">
                <a:solidFill>
                  <a:srgbClr val="EA7125"/>
                </a:solidFill>
                <a:latin typeface="+mn-lt"/>
              </a:rPr>
              <a:t>ДД </a:t>
            </a:r>
            <a:endParaRPr lang="ru-RU" sz="1400" dirty="0">
              <a:solidFill>
                <a:srgbClr val="EA7125"/>
              </a:solidFill>
              <a:latin typeface="+mn-lt"/>
            </a:endParaRPr>
          </a:p>
        </p:txBody>
      </p:sp>
      <p:sp>
        <p:nvSpPr>
          <p:cNvPr id="23" name="Rectangle 22"/>
          <p:cNvSpPr/>
          <p:nvPr/>
        </p:nvSpPr>
        <p:spPr>
          <a:xfrm>
            <a:off x="2753602" y="1677651"/>
            <a:ext cx="1417376" cy="461665"/>
          </a:xfrm>
          <a:prstGeom prst="rect">
            <a:avLst/>
          </a:prstGeom>
        </p:spPr>
        <p:txBody>
          <a:bodyPr wrap="none">
            <a:spAutoFit/>
          </a:bodyPr>
          <a:lstStyle/>
          <a:p>
            <a:r>
              <a:rPr lang="ru-RU" sz="1400" dirty="0" smtClean="0">
                <a:solidFill>
                  <a:srgbClr val="EA7125"/>
                </a:solidFill>
                <a:latin typeface="+mn-lt"/>
              </a:rPr>
              <a:t>2007 / </a:t>
            </a:r>
            <a:r>
              <a:rPr lang="ru-RU" sz="2400" dirty="0" smtClean="0">
                <a:solidFill>
                  <a:srgbClr val="EA7125"/>
                </a:solidFill>
                <a:latin typeface="+mn-lt"/>
              </a:rPr>
              <a:t>2014</a:t>
            </a:r>
            <a:endParaRPr lang="ru-RU" sz="2400" dirty="0">
              <a:solidFill>
                <a:srgbClr val="EA7125"/>
              </a:solidFill>
              <a:latin typeface="+mn-lt"/>
            </a:endParaRPr>
          </a:p>
        </p:txBody>
      </p:sp>
      <p:sp>
        <p:nvSpPr>
          <p:cNvPr id="24" name="Rectangle 23"/>
          <p:cNvSpPr/>
          <p:nvPr/>
        </p:nvSpPr>
        <p:spPr bwMode="auto">
          <a:xfrm>
            <a:off x="2820028" y="6160466"/>
            <a:ext cx="2543822" cy="3035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Источники данных: Банк России</a:t>
            </a:r>
            <a:r>
              <a:rPr lang="en-US" sz="900" b="0" dirty="0" smtClean="0">
                <a:latin typeface="+mn-lt"/>
                <a:cs typeface="Times New Roman" pitchFamily="18" charset="0"/>
              </a:rPr>
              <a:t>,</a:t>
            </a:r>
            <a:r>
              <a:rPr lang="ru-RU" sz="900" b="0" dirty="0" smtClean="0">
                <a:latin typeface="+mn-lt"/>
                <a:cs typeface="Times New Roman" pitchFamily="18" charset="0"/>
              </a:rPr>
              <a:t> Росстат</a:t>
            </a:r>
            <a:endParaRPr lang="ru-RU" sz="900" b="0" dirty="0">
              <a:latin typeface="+mn-lt"/>
              <a:cs typeface="Times New Roman" pitchFamily="18" charset="0"/>
            </a:endParaRPr>
          </a:p>
        </p:txBody>
      </p:sp>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3520274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Возможности для банковского сектора</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18</a:t>
            </a:fld>
            <a:endParaRPr lang="en-US" sz="1100" b="0" dirty="0">
              <a:solidFill>
                <a:srgbClr val="7F7F7F"/>
              </a:solidFill>
              <a:latin typeface="+mn-lt"/>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90817" y="2720340"/>
            <a:ext cx="3094743" cy="166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bwMode="auto">
          <a:xfrm>
            <a:off x="1589722" y="1353980"/>
            <a:ext cx="1427798" cy="7415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r" defTabSz="914400" rtl="0" eaLnBrk="1" fontAlgn="base" latinLnBrk="0" hangingPunct="1">
              <a:lnSpc>
                <a:spcPct val="100000"/>
              </a:lnSpc>
              <a:spcBef>
                <a:spcPct val="50000"/>
              </a:spcBef>
              <a:spcAft>
                <a:spcPct val="0"/>
              </a:spcAft>
              <a:buClrTx/>
              <a:buSzTx/>
              <a:tabLst/>
            </a:pPr>
            <a:r>
              <a:rPr kumimoji="0" lang="ru-RU" sz="1000" i="0" u="none" strike="noStrike" cap="none" normalizeH="0" baseline="0" dirty="0" smtClean="0">
                <a:ln>
                  <a:noFill/>
                </a:ln>
                <a:solidFill>
                  <a:schemeClr val="tx1"/>
                </a:solidFill>
                <a:effectLst/>
                <a:latin typeface="+mn-lt"/>
                <a:cs typeface="Times New Roman" pitchFamily="18" charset="0"/>
              </a:rPr>
              <a:t>ГОСБАНКИ </a:t>
            </a:r>
          </a:p>
          <a:p>
            <a:pPr marR="0" algn="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доля </a:t>
            </a:r>
            <a:r>
              <a:rPr kumimoji="0" lang="ru-RU" sz="1000" b="0" i="0" u="none" strike="noStrike" cap="none" normalizeH="0" baseline="0" dirty="0" smtClean="0">
                <a:ln>
                  <a:noFill/>
                </a:ln>
                <a:solidFill>
                  <a:schemeClr val="tx1"/>
                </a:solidFill>
                <a:effectLst/>
                <a:latin typeface="+mn-lt"/>
                <a:cs typeface="Times New Roman" pitchFamily="18" charset="0"/>
              </a:rPr>
              <a:t>58,2%</a:t>
            </a:r>
            <a:endParaRPr lang="ru-RU" sz="1000" b="0" dirty="0">
              <a:latin typeface="+mn-lt"/>
              <a:cs typeface="Times New Roman" pitchFamily="18" charset="0"/>
            </a:endParaRPr>
          </a:p>
          <a:p>
            <a:pPr marR="0" algn="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п</a:t>
            </a:r>
            <a:r>
              <a:rPr kumimoji="0" lang="ru-RU" sz="1000" b="0" i="0" u="none" strike="noStrike" cap="none" normalizeH="0" dirty="0" smtClean="0">
                <a:ln>
                  <a:noFill/>
                </a:ln>
                <a:solidFill>
                  <a:schemeClr val="tx1"/>
                </a:solidFill>
                <a:effectLst/>
                <a:latin typeface="+mn-lt"/>
                <a:cs typeface="Times New Roman" pitchFamily="18" charset="0"/>
              </a:rPr>
              <a:t>ри</a:t>
            </a:r>
            <a:r>
              <a:rPr lang="ru-RU" sz="1000" b="0" dirty="0" smtClean="0">
                <a:latin typeface="+mn-lt"/>
                <a:cs typeface="Times New Roman" pitchFamily="18" charset="0"/>
              </a:rPr>
              <a:t>рост 38,7%</a:t>
            </a:r>
            <a:endParaRPr kumimoji="0" lang="ru-RU" sz="1000" b="0" i="0" u="none" strike="noStrike" cap="none" normalizeH="0" baseline="0" dirty="0" smtClean="0">
              <a:ln>
                <a:noFill/>
              </a:ln>
              <a:solidFill>
                <a:schemeClr val="tx1"/>
              </a:solidFill>
              <a:effectLst/>
              <a:latin typeface="+mn-lt"/>
              <a:cs typeface="Times New Roman" pitchFamily="18" charset="0"/>
            </a:endParaRPr>
          </a:p>
        </p:txBody>
      </p:sp>
      <p:sp>
        <p:nvSpPr>
          <p:cNvPr id="21" name="Rectangle 20"/>
          <p:cNvSpPr/>
          <p:nvPr/>
        </p:nvSpPr>
        <p:spPr bwMode="auto">
          <a:xfrm>
            <a:off x="626745" y="4679160"/>
            <a:ext cx="1925955" cy="9015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lang="ru-RU" sz="1000" dirty="0" smtClean="0">
                <a:latin typeface="+mn-lt"/>
                <a:cs typeface="Times New Roman" pitchFamily="18" charset="0"/>
              </a:rPr>
              <a:t>ЧАСТНЫЕ БАНКИ </a:t>
            </a:r>
            <a:r>
              <a:rPr lang="en-US" sz="1000" dirty="0" smtClean="0">
                <a:latin typeface="+mn-lt"/>
                <a:cs typeface="Times New Roman" pitchFamily="18" charset="0"/>
              </a:rPr>
              <a:t>(TOP-30)</a:t>
            </a:r>
            <a:endParaRPr kumimoji="0" lang="ru-RU" sz="1000" i="0" u="none" strike="noStrike" cap="none" normalizeH="0" baseline="0" dirty="0" smtClean="0">
              <a:ln>
                <a:noFill/>
              </a:ln>
              <a:solidFill>
                <a:schemeClr val="tx1"/>
              </a:solidFill>
              <a:effectLst/>
              <a:latin typeface="+mn-lt"/>
              <a:cs typeface="Times New Roman" pitchFamily="18" charset="0"/>
            </a:endParaRPr>
          </a:p>
          <a:p>
            <a:pPr marR="0" defTabSz="914400" rtl="0" eaLnBrk="1" fontAlgn="base" latinLnBrk="0" hangingPunct="1">
              <a:lnSpc>
                <a:spcPct val="100000"/>
              </a:lnSpc>
              <a:spcBef>
                <a:spcPct val="50000"/>
              </a:spcBef>
              <a:spcAft>
                <a:spcPct val="0"/>
              </a:spcAft>
              <a:buClrTx/>
              <a:buSzTx/>
              <a:tabLst/>
            </a:pPr>
            <a:r>
              <a:rPr lang="ru-RU" sz="1000" b="0" dirty="0">
                <a:latin typeface="+mn-lt"/>
                <a:cs typeface="Times New Roman" pitchFamily="18" charset="0"/>
              </a:rPr>
              <a:t>д</a:t>
            </a:r>
            <a:r>
              <a:rPr lang="ru-RU" sz="1000" b="0" dirty="0" smtClean="0">
                <a:latin typeface="+mn-lt"/>
                <a:cs typeface="Times New Roman" pitchFamily="18" charset="0"/>
              </a:rPr>
              <a:t>оля </a:t>
            </a:r>
            <a:r>
              <a:rPr kumimoji="0" lang="en-US" sz="1000" b="0" i="0" u="none" strike="noStrike" cap="none" normalizeH="0" baseline="0" dirty="0" smtClean="0">
                <a:ln>
                  <a:noFill/>
                </a:ln>
                <a:solidFill>
                  <a:schemeClr val="tx1"/>
                </a:solidFill>
                <a:effectLst/>
                <a:latin typeface="+mn-lt"/>
                <a:cs typeface="Times New Roman" pitchFamily="18" charset="0"/>
              </a:rPr>
              <a:t>17</a:t>
            </a:r>
            <a:r>
              <a:rPr kumimoji="0" lang="ru-RU" sz="1000" b="0" i="0" u="none" strike="noStrike" cap="none" normalizeH="0" baseline="0" dirty="0" smtClean="0">
                <a:ln>
                  <a:noFill/>
                </a:ln>
                <a:solidFill>
                  <a:schemeClr val="tx1"/>
                </a:solidFill>
                <a:effectLst/>
                <a:latin typeface="+mn-lt"/>
                <a:cs typeface="Times New Roman" pitchFamily="18" charset="0"/>
              </a:rPr>
              <a:t>,</a:t>
            </a:r>
            <a:r>
              <a:rPr kumimoji="0" lang="en-US" sz="1000" b="0" i="0" u="none" strike="noStrike" cap="none" normalizeH="0" baseline="0" dirty="0" smtClean="0">
                <a:ln>
                  <a:noFill/>
                </a:ln>
                <a:solidFill>
                  <a:schemeClr val="tx1"/>
                </a:solidFill>
                <a:effectLst/>
                <a:latin typeface="+mn-lt"/>
                <a:cs typeface="Times New Roman" pitchFamily="18" charset="0"/>
              </a:rPr>
              <a:t>7</a:t>
            </a:r>
            <a:r>
              <a:rPr kumimoji="0" lang="ru-RU" sz="1000" b="0" i="0" u="none" strike="noStrike" cap="none" normalizeH="0" baseline="0" dirty="0" smtClean="0">
                <a:ln>
                  <a:noFill/>
                </a:ln>
                <a:solidFill>
                  <a:schemeClr val="tx1"/>
                </a:solidFill>
                <a:effectLst/>
                <a:latin typeface="+mn-lt"/>
                <a:cs typeface="Times New Roman" pitchFamily="18" charset="0"/>
              </a:rPr>
              <a:t>%</a:t>
            </a:r>
          </a:p>
          <a:p>
            <a:pPr marR="0" defTabSz="914400" rtl="0" eaLnBrk="1" fontAlgn="base" latinLnBrk="0" hangingPunct="1">
              <a:lnSpc>
                <a:spcPct val="100000"/>
              </a:lnSpc>
              <a:spcBef>
                <a:spcPct val="50000"/>
              </a:spcBef>
              <a:spcAft>
                <a:spcPct val="0"/>
              </a:spcAft>
              <a:buClrTx/>
              <a:buSzTx/>
              <a:tabLst/>
            </a:pPr>
            <a:r>
              <a:rPr lang="ru-RU" sz="1000" dirty="0" smtClean="0">
                <a:solidFill>
                  <a:schemeClr val="accent1"/>
                </a:solidFill>
                <a:latin typeface="+mn-lt"/>
                <a:cs typeface="Times New Roman" pitchFamily="18" charset="0"/>
              </a:rPr>
              <a:t>прирост </a:t>
            </a:r>
            <a:r>
              <a:rPr lang="en-US" sz="1000" dirty="0" smtClean="0">
                <a:solidFill>
                  <a:schemeClr val="accent1"/>
                </a:solidFill>
                <a:latin typeface="+mn-lt"/>
                <a:cs typeface="Times New Roman" pitchFamily="18" charset="0"/>
              </a:rPr>
              <a:t>61</a:t>
            </a:r>
            <a:r>
              <a:rPr lang="ru-RU" sz="1000" dirty="0" smtClean="0">
                <a:solidFill>
                  <a:schemeClr val="accent1"/>
                </a:solidFill>
                <a:latin typeface="+mn-lt"/>
                <a:cs typeface="Times New Roman" pitchFamily="18" charset="0"/>
              </a:rPr>
              <a:t>,</a:t>
            </a:r>
            <a:r>
              <a:rPr lang="en-US" sz="1000" dirty="0" smtClean="0">
                <a:solidFill>
                  <a:schemeClr val="accent1"/>
                </a:solidFill>
                <a:latin typeface="+mn-lt"/>
                <a:cs typeface="Times New Roman" pitchFamily="18" charset="0"/>
              </a:rPr>
              <a:t>9</a:t>
            </a:r>
            <a:r>
              <a:rPr lang="ru-RU" sz="1000" dirty="0" smtClean="0">
                <a:solidFill>
                  <a:schemeClr val="accent1"/>
                </a:solidFill>
                <a:latin typeface="+mn-lt"/>
                <a:cs typeface="Times New Roman" pitchFamily="18" charset="0"/>
              </a:rPr>
              <a:t>%</a:t>
            </a:r>
            <a:endParaRPr kumimoji="0" lang="ru-RU" sz="1000" i="0" u="none" strike="noStrike" cap="none" normalizeH="0" baseline="0" dirty="0" smtClean="0">
              <a:ln>
                <a:noFill/>
              </a:ln>
              <a:solidFill>
                <a:schemeClr val="accent1"/>
              </a:solidFill>
              <a:effectLst/>
              <a:latin typeface="+mn-lt"/>
              <a:cs typeface="Times New Roman" pitchFamily="18" charset="0"/>
            </a:endParaRPr>
          </a:p>
        </p:txBody>
      </p:sp>
      <p:sp>
        <p:nvSpPr>
          <p:cNvPr id="22" name="Rectangle 21"/>
          <p:cNvSpPr/>
          <p:nvPr/>
        </p:nvSpPr>
        <p:spPr bwMode="auto">
          <a:xfrm>
            <a:off x="4309550" y="1359220"/>
            <a:ext cx="1925955" cy="7415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lang="ru-RU" sz="1000" dirty="0" smtClean="0">
                <a:latin typeface="+mn-lt"/>
                <a:cs typeface="Times New Roman" pitchFamily="18" charset="0"/>
              </a:rPr>
              <a:t>НЕРЕЗИДЕНТЫ</a:t>
            </a:r>
            <a:endParaRPr kumimoji="0" lang="ru-RU" sz="1000" i="0" u="none" strike="noStrike" cap="none" normalizeH="0" baseline="0" dirty="0" smtClean="0">
              <a:ln>
                <a:noFill/>
              </a:ln>
              <a:solidFill>
                <a:schemeClr val="tx1"/>
              </a:solidFill>
              <a:effectLst/>
              <a:latin typeface="+mn-lt"/>
              <a:cs typeface="Times New Roman" pitchFamily="18" charset="0"/>
            </a:endParaRPr>
          </a:p>
          <a:p>
            <a:pPr marR="0" defTabSz="914400" rtl="0" eaLnBrk="1" fontAlgn="base" latinLnBrk="0" hangingPunct="1">
              <a:lnSpc>
                <a:spcPct val="100000"/>
              </a:lnSpc>
              <a:spcBef>
                <a:spcPct val="50000"/>
              </a:spcBef>
              <a:spcAft>
                <a:spcPct val="0"/>
              </a:spcAft>
              <a:buClrTx/>
              <a:buSzTx/>
              <a:tabLst/>
            </a:pPr>
            <a:r>
              <a:rPr lang="ru-RU" sz="1000" b="0" dirty="0">
                <a:latin typeface="+mn-lt"/>
                <a:cs typeface="Times New Roman" pitchFamily="18" charset="0"/>
              </a:rPr>
              <a:t>д</a:t>
            </a:r>
            <a:r>
              <a:rPr lang="ru-RU" sz="1000" b="0" dirty="0" smtClean="0">
                <a:latin typeface="+mn-lt"/>
                <a:cs typeface="Times New Roman" pitchFamily="18" charset="0"/>
              </a:rPr>
              <a:t>оля </a:t>
            </a:r>
            <a:r>
              <a:rPr kumimoji="0" lang="ru-RU" sz="1000" b="0" i="0" u="none" strike="noStrike" cap="none" normalizeH="0" baseline="0" dirty="0" smtClean="0">
                <a:ln>
                  <a:noFill/>
                </a:ln>
                <a:solidFill>
                  <a:schemeClr val="tx1"/>
                </a:solidFill>
                <a:effectLst/>
                <a:latin typeface="+mn-lt"/>
                <a:cs typeface="Times New Roman" pitchFamily="18" charset="0"/>
              </a:rPr>
              <a:t>8,7%</a:t>
            </a:r>
          </a:p>
          <a:p>
            <a:pPr marR="0"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прирост 44,4%</a:t>
            </a:r>
            <a:endParaRPr kumimoji="0" lang="ru-RU" sz="1000" b="0" i="0" u="none" strike="noStrike" cap="none" normalizeH="0" baseline="0" dirty="0" smtClean="0">
              <a:ln>
                <a:noFill/>
              </a:ln>
              <a:solidFill>
                <a:schemeClr val="tx1"/>
              </a:solidFill>
              <a:effectLst/>
              <a:latin typeface="+mn-lt"/>
              <a:cs typeface="Times New Roman" pitchFamily="18" charset="0"/>
            </a:endParaRPr>
          </a:p>
        </p:txBody>
      </p:sp>
      <p:sp>
        <p:nvSpPr>
          <p:cNvPr id="23" name="Rectangle 22"/>
          <p:cNvSpPr/>
          <p:nvPr/>
        </p:nvSpPr>
        <p:spPr bwMode="auto">
          <a:xfrm>
            <a:off x="7088945" y="3416860"/>
            <a:ext cx="1925955" cy="9015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lang="ru-RU" sz="1000" dirty="0" smtClean="0">
                <a:latin typeface="+mn-lt"/>
                <a:cs typeface="Times New Roman" pitchFamily="18" charset="0"/>
              </a:rPr>
              <a:t>ОСТАЛЬНЫЕ БАНКИ</a:t>
            </a:r>
            <a:endParaRPr kumimoji="0" lang="ru-RU" sz="1000" i="0" u="none" strike="noStrike" cap="none" normalizeH="0" baseline="0" dirty="0" smtClean="0">
              <a:ln>
                <a:noFill/>
              </a:ln>
              <a:solidFill>
                <a:schemeClr val="tx1"/>
              </a:solidFill>
              <a:effectLst/>
              <a:latin typeface="+mn-lt"/>
              <a:cs typeface="Times New Roman" pitchFamily="18" charset="0"/>
            </a:endParaRPr>
          </a:p>
          <a:p>
            <a:pPr marR="0" defTabSz="914400" rtl="0" eaLnBrk="1" fontAlgn="base" latinLnBrk="0" hangingPunct="1">
              <a:lnSpc>
                <a:spcPct val="100000"/>
              </a:lnSpc>
              <a:spcBef>
                <a:spcPct val="50000"/>
              </a:spcBef>
              <a:spcAft>
                <a:spcPct val="0"/>
              </a:spcAft>
              <a:buClrTx/>
              <a:buSzTx/>
              <a:tabLst/>
            </a:pPr>
            <a:r>
              <a:rPr lang="ru-RU" sz="1000" b="0" dirty="0">
                <a:latin typeface="+mn-lt"/>
                <a:cs typeface="Times New Roman" pitchFamily="18" charset="0"/>
              </a:rPr>
              <a:t>д</a:t>
            </a:r>
            <a:r>
              <a:rPr lang="ru-RU" sz="1000" b="0" dirty="0" smtClean="0">
                <a:latin typeface="+mn-lt"/>
                <a:cs typeface="Times New Roman" pitchFamily="18" charset="0"/>
              </a:rPr>
              <a:t>оля </a:t>
            </a:r>
            <a:r>
              <a:rPr kumimoji="0" lang="en-US" sz="1000" b="0" i="0" u="none" strike="noStrike" cap="none" normalizeH="0" baseline="0" dirty="0" smtClean="0">
                <a:ln>
                  <a:noFill/>
                </a:ln>
                <a:solidFill>
                  <a:schemeClr val="tx1"/>
                </a:solidFill>
                <a:effectLst/>
                <a:latin typeface="+mn-lt"/>
                <a:cs typeface="Times New Roman" pitchFamily="18" charset="0"/>
              </a:rPr>
              <a:t>1</a:t>
            </a:r>
            <a:r>
              <a:rPr kumimoji="0" lang="ru-RU" sz="1000" b="0" i="0" u="none" strike="noStrike" cap="none" normalizeH="0" baseline="0" dirty="0" smtClean="0">
                <a:ln>
                  <a:noFill/>
                </a:ln>
                <a:solidFill>
                  <a:schemeClr val="tx1"/>
                </a:solidFill>
                <a:effectLst/>
                <a:latin typeface="+mn-lt"/>
                <a:cs typeface="Times New Roman" pitchFamily="18" charset="0"/>
              </a:rPr>
              <a:t>5,3%</a:t>
            </a:r>
          </a:p>
          <a:p>
            <a:pPr marR="0" defTabSz="914400" rtl="0" eaLnBrk="1" fontAlgn="base" latinLnBrk="0" hangingPunct="1">
              <a:lnSpc>
                <a:spcPct val="100000"/>
              </a:lnSpc>
              <a:spcBef>
                <a:spcPct val="50000"/>
              </a:spcBef>
              <a:spcAft>
                <a:spcPct val="0"/>
              </a:spcAft>
              <a:buClrTx/>
              <a:buSzTx/>
              <a:tabLst/>
            </a:pPr>
            <a:r>
              <a:rPr lang="ru-RU" sz="1000" dirty="0" smtClean="0">
                <a:solidFill>
                  <a:srgbClr val="C00000"/>
                </a:solidFill>
                <a:latin typeface="+mn-lt"/>
                <a:cs typeface="Times New Roman" pitchFamily="18" charset="0"/>
              </a:rPr>
              <a:t>прирост 14,3%</a:t>
            </a:r>
            <a:endParaRPr kumimoji="0" lang="ru-RU" sz="1000" i="0" u="none" strike="noStrike" cap="none" normalizeH="0" baseline="0" dirty="0" smtClean="0">
              <a:ln>
                <a:noFill/>
              </a:ln>
              <a:solidFill>
                <a:srgbClr val="C00000"/>
              </a:solidFill>
              <a:effectLst/>
              <a:latin typeface="+mn-lt"/>
              <a:cs typeface="Times New Roman" pitchFamily="18" charset="0"/>
            </a:endParaRPr>
          </a:p>
        </p:txBody>
      </p:sp>
      <p:sp>
        <p:nvSpPr>
          <p:cNvPr id="24" name="Rectangle 23"/>
          <p:cNvSpPr/>
          <p:nvPr/>
        </p:nvSpPr>
        <p:spPr bwMode="auto">
          <a:xfrm>
            <a:off x="2760344" y="4679160"/>
            <a:ext cx="3625215" cy="13711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Получение господдержки</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Покупки банков меньших по размеру</a:t>
            </a:r>
            <a:endParaRPr lang="ru-RU" sz="1000" b="0" dirty="0">
              <a:latin typeface="+mn-lt"/>
              <a:cs typeface="Times New Roman" pitchFamily="18" charset="0"/>
            </a:endParaRP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Санация проблемных банков, в том числе более крупных по размеру активов с дырой в капитале</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kumimoji="0" lang="ru-RU" sz="1000" b="0" i="0" u="none" strike="noStrike" cap="none" normalizeH="0" baseline="0" dirty="0" smtClean="0">
                <a:ln>
                  <a:noFill/>
                </a:ln>
                <a:solidFill>
                  <a:schemeClr val="tx1"/>
                </a:solidFill>
                <a:effectLst/>
                <a:latin typeface="+mn-lt"/>
                <a:cs typeface="Times New Roman" pitchFamily="18" charset="0"/>
              </a:rPr>
              <a:t>Повышение ставок</a:t>
            </a:r>
            <a:r>
              <a:rPr kumimoji="0" lang="ru-RU" sz="1000" b="0" i="0" u="none" strike="noStrike" cap="none" normalizeH="0" dirty="0" smtClean="0">
                <a:ln>
                  <a:noFill/>
                </a:ln>
                <a:solidFill>
                  <a:schemeClr val="tx1"/>
                </a:solidFill>
                <a:effectLst/>
                <a:latin typeface="+mn-lt"/>
                <a:cs typeface="Times New Roman" pitchFamily="18" charset="0"/>
              </a:rPr>
              <a:t> по корпоративным кредитам</a:t>
            </a:r>
          </a:p>
          <a:p>
            <a:pPr marL="171450" indent="-171450">
              <a:spcBef>
                <a:spcPct val="50000"/>
              </a:spcBef>
              <a:buClr>
                <a:schemeClr val="accent1"/>
              </a:buClr>
              <a:buFont typeface="Wingdings" panose="05000000000000000000" pitchFamily="2" charset="2"/>
              <a:buChar char="§"/>
            </a:pPr>
            <a:r>
              <a:rPr lang="ru-RU" sz="1000" b="0" dirty="0" smtClean="0">
                <a:latin typeface="+mn-lt"/>
                <a:cs typeface="Times New Roman" pitchFamily="18" charset="0"/>
              </a:rPr>
              <a:t>Переманивание средних компаний из банков, меньших по размеру, банков на кредитование и обслуживание</a:t>
            </a:r>
            <a:endParaRPr lang="ru-RU" sz="1000" b="0" dirty="0">
              <a:latin typeface="+mn-lt"/>
              <a:cs typeface="Times New Roman" pitchFamily="18" charset="0"/>
            </a:endParaRPr>
          </a:p>
        </p:txBody>
      </p:sp>
      <p:cxnSp>
        <p:nvCxnSpPr>
          <p:cNvPr id="4" name="Straight Arrow Connector 3"/>
          <p:cNvCxnSpPr/>
          <p:nvPr/>
        </p:nvCxnSpPr>
        <p:spPr bwMode="auto">
          <a:xfrm flipV="1">
            <a:off x="2141220" y="4160520"/>
            <a:ext cx="1043940" cy="358140"/>
          </a:xfrm>
          <a:prstGeom prst="straightConnector1">
            <a:avLst/>
          </a:prstGeom>
          <a:noFill/>
          <a:ln w="9525" cap="flat" cmpd="sng" algn="ctr">
            <a:solidFill>
              <a:schemeClr val="bg1">
                <a:lumMod val="50000"/>
              </a:schemeClr>
            </a:solidFill>
            <a:prstDash val="solid"/>
            <a:round/>
            <a:headEnd type="none" w="med" len="med"/>
            <a:tailEnd type="triangle" w="sm" len="med"/>
          </a:ln>
          <a:effectLst/>
        </p:spPr>
      </p:cxnSp>
      <p:sp>
        <p:nvSpPr>
          <p:cNvPr id="29" name="Rectangle 28"/>
          <p:cNvSpPr/>
          <p:nvPr/>
        </p:nvSpPr>
        <p:spPr bwMode="auto">
          <a:xfrm>
            <a:off x="260985" y="2187420"/>
            <a:ext cx="2924175" cy="20166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Приоритетное получение господдержки</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Увеличение доли рынка по вкладам и депозитам </a:t>
            </a:r>
            <a:r>
              <a:rPr lang="ru-RU" sz="1000" b="0" dirty="0" err="1" smtClean="0">
                <a:latin typeface="+mn-lt"/>
                <a:cs typeface="Times New Roman" pitchFamily="18" charset="0"/>
              </a:rPr>
              <a:t>юрлиц</a:t>
            </a:r>
            <a:endParaRPr lang="ru-RU" sz="1000" b="0" dirty="0" smtClean="0">
              <a:latin typeface="+mn-lt"/>
              <a:cs typeface="Times New Roman" pitchFamily="18" charset="0"/>
            </a:endParaRP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kumimoji="0" lang="ru-RU" sz="1000" b="0" i="0" u="none" strike="noStrike" cap="none" normalizeH="0" baseline="0" dirty="0" smtClean="0">
                <a:ln>
                  <a:noFill/>
                </a:ln>
                <a:solidFill>
                  <a:schemeClr val="tx1"/>
                </a:solidFill>
                <a:effectLst/>
                <a:latin typeface="+mn-lt"/>
                <a:cs typeface="Times New Roman" pitchFamily="18" charset="0"/>
              </a:rPr>
              <a:t>Рефинансирование крупных надежных компаний-клиентов частных банков</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Стратегия одного кредитора</a:t>
            </a:r>
            <a:endParaRPr kumimoji="0" lang="ru-RU" sz="1000" b="0" i="0" u="none" strike="noStrike" cap="none" normalizeH="0" baseline="0" dirty="0" smtClean="0">
              <a:ln>
                <a:noFill/>
              </a:ln>
              <a:solidFill>
                <a:schemeClr val="tx1"/>
              </a:solidFill>
              <a:effectLst/>
              <a:latin typeface="+mn-lt"/>
              <a:cs typeface="Times New Roman" pitchFamily="18" charset="0"/>
            </a:endParaRP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Оформление дополнительных залогов</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Переманивание зарплатных проектов и клиентов частных лиц по кредитам, оформленным залогом (ипотека + авто)</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endParaRPr kumimoji="0" lang="ru-RU" sz="1000" b="0" i="0" u="none" strike="noStrike" cap="none" normalizeH="0" baseline="0" dirty="0" smtClean="0">
              <a:ln>
                <a:noFill/>
              </a:ln>
              <a:solidFill>
                <a:schemeClr val="tx1"/>
              </a:solidFill>
              <a:effectLst/>
              <a:latin typeface="+mn-lt"/>
              <a:cs typeface="Times New Roman" pitchFamily="18" charset="0"/>
            </a:endParaRPr>
          </a:p>
          <a:p>
            <a:pPr marR="0"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mn-lt"/>
              <a:cs typeface="Times New Roman" pitchFamily="18" charset="0"/>
            </a:endParaRPr>
          </a:p>
          <a:p>
            <a:pPr marR="0"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mn-lt"/>
              <a:cs typeface="Times New Roman" pitchFamily="18" charset="0"/>
            </a:endParaRPr>
          </a:p>
        </p:txBody>
      </p:sp>
      <p:cxnSp>
        <p:nvCxnSpPr>
          <p:cNvPr id="31" name="Straight Arrow Connector 30"/>
          <p:cNvCxnSpPr/>
          <p:nvPr/>
        </p:nvCxnSpPr>
        <p:spPr bwMode="auto">
          <a:xfrm>
            <a:off x="3108960" y="2027400"/>
            <a:ext cx="731520" cy="548640"/>
          </a:xfrm>
          <a:prstGeom prst="straightConnector1">
            <a:avLst/>
          </a:prstGeom>
          <a:noFill/>
          <a:ln w="9525" cap="flat" cmpd="sng" algn="ctr">
            <a:solidFill>
              <a:schemeClr val="bg1">
                <a:lumMod val="50000"/>
              </a:schemeClr>
            </a:solidFill>
            <a:prstDash val="solid"/>
            <a:round/>
            <a:headEnd type="none" w="med" len="med"/>
            <a:tailEnd type="triangle" w="sm" len="med"/>
          </a:ln>
          <a:effectLst/>
        </p:spPr>
      </p:cxnSp>
      <p:sp>
        <p:nvSpPr>
          <p:cNvPr id="32" name="Rectangle 31"/>
          <p:cNvSpPr/>
          <p:nvPr/>
        </p:nvSpPr>
        <p:spPr bwMode="auto">
          <a:xfrm>
            <a:off x="5943601" y="1353980"/>
            <a:ext cx="3071300" cy="1366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Рост валюты баланса и доходов за счет валютной переоценки</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kumimoji="0" lang="ru-RU" sz="1000" b="0" i="0" u="none" strike="noStrike" cap="none" normalizeH="0" baseline="0" dirty="0" smtClean="0">
                <a:ln>
                  <a:noFill/>
                </a:ln>
                <a:solidFill>
                  <a:schemeClr val="tx1"/>
                </a:solidFill>
                <a:effectLst/>
                <a:latin typeface="+mn-lt"/>
                <a:cs typeface="Times New Roman" pitchFamily="18" charset="0"/>
              </a:rPr>
              <a:t>Увеличение доли рынка по вкладам в рублях</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kumimoji="0" lang="ru-RU" sz="1000" b="0" i="0" u="none" strike="noStrike" cap="none" normalizeH="0" baseline="0" dirty="0" smtClean="0">
                <a:ln>
                  <a:noFill/>
                </a:ln>
                <a:solidFill>
                  <a:schemeClr val="tx1"/>
                </a:solidFill>
                <a:effectLst/>
                <a:latin typeface="+mn-lt"/>
                <a:cs typeface="Times New Roman" pitchFamily="18" charset="0"/>
              </a:rPr>
              <a:t>Увеличение доли рынка по корпоративному кредитованию в валюте</a:t>
            </a:r>
            <a:endParaRPr kumimoji="0" lang="ru-RU" sz="1000" b="0" i="0" u="none" strike="noStrike" cap="none" normalizeH="0" dirty="0" smtClean="0">
              <a:ln>
                <a:noFill/>
              </a:ln>
              <a:solidFill>
                <a:schemeClr val="tx1"/>
              </a:solidFill>
              <a:effectLst/>
              <a:latin typeface="+mn-lt"/>
              <a:cs typeface="Times New Roman" pitchFamily="18" charset="0"/>
            </a:endParaRPr>
          </a:p>
        </p:txBody>
      </p:sp>
      <p:cxnSp>
        <p:nvCxnSpPr>
          <p:cNvPr id="33" name="Straight Arrow Connector 32"/>
          <p:cNvCxnSpPr/>
          <p:nvPr/>
        </p:nvCxnSpPr>
        <p:spPr bwMode="auto">
          <a:xfrm>
            <a:off x="5524500" y="2027400"/>
            <a:ext cx="274320" cy="563880"/>
          </a:xfrm>
          <a:prstGeom prst="straightConnector1">
            <a:avLst/>
          </a:prstGeom>
          <a:noFill/>
          <a:ln w="9525" cap="flat" cmpd="sng" algn="ctr">
            <a:solidFill>
              <a:schemeClr val="bg1">
                <a:lumMod val="50000"/>
              </a:schemeClr>
            </a:solidFill>
            <a:prstDash val="solid"/>
            <a:round/>
            <a:headEnd type="none" w="med" len="med"/>
            <a:tailEnd type="triangle" w="sm" len="med"/>
          </a:ln>
          <a:effectLst/>
        </p:spPr>
      </p:cxnSp>
      <p:cxnSp>
        <p:nvCxnSpPr>
          <p:cNvPr id="37" name="Straight Arrow Connector 36"/>
          <p:cNvCxnSpPr/>
          <p:nvPr/>
        </p:nvCxnSpPr>
        <p:spPr bwMode="auto">
          <a:xfrm flipH="1">
            <a:off x="6464618" y="3764760"/>
            <a:ext cx="538162" cy="0"/>
          </a:xfrm>
          <a:prstGeom prst="straightConnector1">
            <a:avLst/>
          </a:prstGeom>
          <a:noFill/>
          <a:ln w="9525" cap="flat" cmpd="sng" algn="ctr">
            <a:solidFill>
              <a:schemeClr val="bg1">
                <a:lumMod val="50000"/>
              </a:schemeClr>
            </a:solidFill>
            <a:prstDash val="solid"/>
            <a:round/>
            <a:headEnd type="none" w="med" len="med"/>
            <a:tailEnd type="triangle" w="sm" len="med"/>
          </a:ln>
          <a:effectLst/>
        </p:spPr>
      </p:cxnSp>
      <p:sp>
        <p:nvSpPr>
          <p:cNvPr id="40" name="Rectangle 39"/>
          <p:cNvSpPr/>
          <p:nvPr/>
        </p:nvSpPr>
        <p:spPr bwMode="auto">
          <a:xfrm>
            <a:off x="6464618" y="4565810"/>
            <a:ext cx="2352357" cy="148447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Участие в региональных антикризисных программах и инфраструктурных проектах</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Слияние с другими банками</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000" b="0" dirty="0" smtClean="0">
                <a:latin typeface="+mn-lt"/>
                <a:cs typeface="Times New Roman" pitchFamily="18" charset="0"/>
              </a:rPr>
              <a:t>Санация проблемных банков в своем регионе</a:t>
            </a:r>
          </a:p>
        </p:txBody>
      </p:sp>
      <p:sp>
        <p:nvSpPr>
          <p:cNvPr id="19" name="Rectangle 18"/>
          <p:cNvSpPr/>
          <p:nvPr/>
        </p:nvSpPr>
        <p:spPr bwMode="auto">
          <a:xfrm>
            <a:off x="641338" y="5781676"/>
            <a:ext cx="2119006" cy="5721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финансовая отчетность банков</a:t>
            </a:r>
            <a:endParaRPr lang="ru-RU" sz="900" b="0" dirty="0">
              <a:latin typeface="+mn-lt"/>
              <a:cs typeface="Times New Roman" pitchFamily="18" charset="0"/>
            </a:endParaRPr>
          </a:p>
        </p:txBody>
      </p:sp>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1486594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Как было в прошлый кризис</a:t>
            </a:r>
            <a:r>
              <a:rPr lang="en-US" dirty="0" smtClean="0"/>
              <a:t>?</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19</a:t>
            </a:fld>
            <a:endParaRPr lang="en-US" sz="1100" b="0" dirty="0">
              <a:solidFill>
                <a:srgbClr val="7F7F7F"/>
              </a:solidFill>
              <a:latin typeface="+mn-lt"/>
            </a:endParaRPr>
          </a:p>
        </p:txBody>
      </p:sp>
      <p:graphicFrame>
        <p:nvGraphicFramePr>
          <p:cNvPr id="12" name="Chart 11"/>
          <p:cNvGraphicFramePr/>
          <p:nvPr>
            <p:extLst>
              <p:ext uri="{D42A27DB-BD31-4B8C-83A1-F6EECF244321}">
                <p14:modId xmlns:p14="http://schemas.microsoft.com/office/powerpoint/2010/main" val="1284764288"/>
              </p:ext>
            </p:extLst>
          </p:nvPr>
        </p:nvGraphicFramePr>
        <p:xfrm>
          <a:off x="990600" y="1394460"/>
          <a:ext cx="6918960" cy="4556760"/>
        </p:xfrm>
        <a:graphic>
          <a:graphicData uri="http://schemas.openxmlformats.org/drawingml/2006/chart">
            <c:chart xmlns:c="http://schemas.openxmlformats.org/drawingml/2006/chart" xmlns:r="http://schemas.openxmlformats.org/officeDocument/2006/relationships" r:id="rId3"/>
          </a:graphicData>
        </a:graphic>
      </p:graphicFrame>
      <p:sp>
        <p:nvSpPr>
          <p:cNvPr id="41" name="Прямоугольник 9"/>
          <p:cNvSpPr/>
          <p:nvPr/>
        </p:nvSpPr>
        <p:spPr bwMode="auto">
          <a:xfrm>
            <a:off x="6446520" y="1903730"/>
            <a:ext cx="1083786" cy="252730"/>
          </a:xfrm>
          <a:prstGeom prst="rect">
            <a:avLst/>
          </a:prstGeom>
          <a:solidFill>
            <a:schemeClr val="accent5">
              <a:lumMod val="40000"/>
              <a:lumOff val="60000"/>
            </a:schemeClr>
          </a:solid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600" b="0" dirty="0" smtClean="0">
                <a:latin typeface="+mn-lt"/>
              </a:rPr>
              <a:t>ГОСБАНКИ</a:t>
            </a:r>
          </a:p>
        </p:txBody>
      </p:sp>
      <p:sp>
        <p:nvSpPr>
          <p:cNvPr id="42" name="Прямоугольник 9"/>
          <p:cNvSpPr/>
          <p:nvPr/>
        </p:nvSpPr>
        <p:spPr bwMode="auto">
          <a:xfrm>
            <a:off x="6446520" y="2156460"/>
            <a:ext cx="1083786" cy="3139440"/>
          </a:xfrm>
          <a:prstGeom prst="rect">
            <a:avLst/>
          </a:prstGeom>
          <a:no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endParaRPr lang="ru-RU" sz="600" b="0" dirty="0" smtClean="0">
              <a:latin typeface="+mn-lt"/>
            </a:endParaRPr>
          </a:p>
        </p:txBody>
      </p:sp>
      <p:sp>
        <p:nvSpPr>
          <p:cNvPr id="43" name="Прямоугольник 9"/>
          <p:cNvSpPr/>
          <p:nvPr/>
        </p:nvSpPr>
        <p:spPr bwMode="auto">
          <a:xfrm>
            <a:off x="5362734" y="1903730"/>
            <a:ext cx="1083786" cy="252730"/>
          </a:xfrm>
          <a:prstGeom prst="rect">
            <a:avLst/>
          </a:prstGeom>
          <a:solidFill>
            <a:schemeClr val="tx1">
              <a:lumMod val="25000"/>
              <a:lumOff val="75000"/>
            </a:schemeClr>
          </a:solid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600" b="0" dirty="0" smtClean="0">
                <a:latin typeface="+mn-lt"/>
              </a:rPr>
              <a:t>КРУПНЫЕ НЕГОСБАНКИ</a:t>
            </a:r>
          </a:p>
        </p:txBody>
      </p:sp>
      <p:sp>
        <p:nvSpPr>
          <p:cNvPr id="44" name="Прямоугольник 9"/>
          <p:cNvSpPr/>
          <p:nvPr/>
        </p:nvSpPr>
        <p:spPr bwMode="auto">
          <a:xfrm>
            <a:off x="5362734" y="2156460"/>
            <a:ext cx="1083786" cy="3139440"/>
          </a:xfrm>
          <a:prstGeom prst="rect">
            <a:avLst/>
          </a:prstGeom>
          <a:no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endParaRPr lang="ru-RU" sz="600" b="0" dirty="0" smtClean="0">
              <a:latin typeface="+mn-lt"/>
            </a:endParaRPr>
          </a:p>
        </p:txBody>
      </p:sp>
      <p:sp>
        <p:nvSpPr>
          <p:cNvPr id="45" name="Прямоугольник 9"/>
          <p:cNvSpPr/>
          <p:nvPr/>
        </p:nvSpPr>
        <p:spPr bwMode="auto">
          <a:xfrm>
            <a:off x="1630680" y="1903730"/>
            <a:ext cx="3732054" cy="252730"/>
          </a:xfrm>
          <a:prstGeom prst="rect">
            <a:avLst/>
          </a:prstGeom>
          <a:solidFill>
            <a:schemeClr val="accent3">
              <a:lumMod val="40000"/>
              <a:lumOff val="60000"/>
            </a:schemeClr>
          </a:solid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600" b="0" dirty="0" smtClean="0">
                <a:latin typeface="+mn-lt"/>
              </a:rPr>
              <a:t>ОСТАЛЬНЫЕ БАНКИ</a:t>
            </a:r>
          </a:p>
        </p:txBody>
      </p:sp>
      <p:sp>
        <p:nvSpPr>
          <p:cNvPr id="46" name="Прямоугольник 9"/>
          <p:cNvSpPr/>
          <p:nvPr/>
        </p:nvSpPr>
        <p:spPr bwMode="auto">
          <a:xfrm>
            <a:off x="1630680" y="2156460"/>
            <a:ext cx="3732054" cy="3139440"/>
          </a:xfrm>
          <a:prstGeom prst="rect">
            <a:avLst/>
          </a:prstGeom>
          <a:no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endParaRPr lang="ru-RU" sz="600" b="0" dirty="0" smtClean="0">
              <a:latin typeface="+mn-lt"/>
            </a:endParaRPr>
          </a:p>
        </p:txBody>
      </p:sp>
      <p:cxnSp>
        <p:nvCxnSpPr>
          <p:cNvPr id="14" name="Straight Connector 13"/>
          <p:cNvCxnSpPr/>
          <p:nvPr/>
        </p:nvCxnSpPr>
        <p:spPr bwMode="auto">
          <a:xfrm>
            <a:off x="7530306" y="2217420"/>
            <a:ext cx="1042194"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7" name="Straight Connector 46"/>
          <p:cNvCxnSpPr/>
          <p:nvPr/>
        </p:nvCxnSpPr>
        <p:spPr bwMode="auto">
          <a:xfrm>
            <a:off x="7531179" y="3764280"/>
            <a:ext cx="1041321"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8" name="Straight Connector 47"/>
          <p:cNvCxnSpPr/>
          <p:nvPr/>
        </p:nvCxnSpPr>
        <p:spPr bwMode="auto">
          <a:xfrm>
            <a:off x="7531179" y="5318760"/>
            <a:ext cx="1041321"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8" name="Rectangle 17"/>
          <p:cNvSpPr/>
          <p:nvPr/>
        </p:nvSpPr>
        <p:spPr>
          <a:xfrm>
            <a:off x="7665216" y="2779663"/>
            <a:ext cx="907284" cy="400110"/>
          </a:xfrm>
          <a:prstGeom prst="rect">
            <a:avLst/>
          </a:prstGeom>
        </p:spPr>
        <p:txBody>
          <a:bodyPr wrap="square">
            <a:spAutoFit/>
          </a:bodyPr>
          <a:lstStyle/>
          <a:p>
            <a:pPr>
              <a:spcBef>
                <a:spcPct val="50000"/>
              </a:spcBef>
            </a:pPr>
            <a:r>
              <a:rPr lang="ru-RU" sz="1000" dirty="0" smtClean="0">
                <a:solidFill>
                  <a:schemeClr val="accent1"/>
                </a:solidFill>
                <a:latin typeface="+mn-lt"/>
                <a:cs typeface="Times New Roman" pitchFamily="18" charset="0"/>
              </a:rPr>
              <a:t>Зона прибыли</a:t>
            </a:r>
            <a:endParaRPr lang="ru-RU" sz="1000" dirty="0">
              <a:solidFill>
                <a:schemeClr val="accent1"/>
              </a:solidFill>
              <a:latin typeface="+mn-lt"/>
              <a:cs typeface="Times New Roman" pitchFamily="18" charset="0"/>
            </a:endParaRPr>
          </a:p>
        </p:txBody>
      </p:sp>
      <p:sp>
        <p:nvSpPr>
          <p:cNvPr id="50" name="Rectangle 49"/>
          <p:cNvSpPr/>
          <p:nvPr/>
        </p:nvSpPr>
        <p:spPr>
          <a:xfrm>
            <a:off x="7665217" y="4227463"/>
            <a:ext cx="832280" cy="400110"/>
          </a:xfrm>
          <a:prstGeom prst="rect">
            <a:avLst/>
          </a:prstGeom>
        </p:spPr>
        <p:txBody>
          <a:bodyPr wrap="square">
            <a:spAutoFit/>
          </a:bodyPr>
          <a:lstStyle/>
          <a:p>
            <a:pPr>
              <a:spcBef>
                <a:spcPct val="50000"/>
              </a:spcBef>
            </a:pPr>
            <a:r>
              <a:rPr lang="ru-RU" sz="1000" dirty="0" smtClean="0">
                <a:solidFill>
                  <a:srgbClr val="C00000"/>
                </a:solidFill>
                <a:latin typeface="+mn-lt"/>
                <a:cs typeface="Times New Roman" pitchFamily="18" charset="0"/>
              </a:rPr>
              <a:t>Зона убытков</a:t>
            </a:r>
            <a:endParaRPr lang="ru-RU" sz="1000" dirty="0">
              <a:solidFill>
                <a:srgbClr val="C00000"/>
              </a:solidFill>
              <a:latin typeface="+mn-lt"/>
              <a:cs typeface="Times New Roman" pitchFamily="18" charset="0"/>
            </a:endParaRPr>
          </a:p>
        </p:txBody>
      </p:sp>
      <p:sp>
        <p:nvSpPr>
          <p:cNvPr id="58" name="Rectangle 57"/>
          <p:cNvSpPr/>
          <p:nvPr/>
        </p:nvSpPr>
        <p:spPr bwMode="auto">
          <a:xfrm>
            <a:off x="1612888" y="5904199"/>
            <a:ext cx="3244862" cy="3035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финансовая отчетность банков</a:t>
            </a:r>
            <a:endParaRPr lang="ru-RU" sz="900" b="0" dirty="0">
              <a:latin typeface="+mn-lt"/>
              <a:cs typeface="Times New Roman" pitchFamily="18" charset="0"/>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2708829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1720" y="1537886"/>
            <a:ext cx="7821644" cy="451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chor="b"/>
          <a:lstStyle/>
          <a:p>
            <a:r>
              <a:rPr lang="ru-RU" dirty="0" smtClean="0"/>
              <a:t>«Новый кризис»: моментальное фото</a:t>
            </a:r>
            <a:endParaRPr lang="en-US" dirty="0"/>
          </a:p>
        </p:txBody>
      </p:sp>
      <p:sp>
        <p:nvSpPr>
          <p:cNvPr id="20"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2</a:t>
            </a:fld>
            <a:endParaRPr lang="en-US" sz="1100" b="0" dirty="0">
              <a:solidFill>
                <a:srgbClr val="7F7F7F"/>
              </a:solidFill>
              <a:latin typeface="+mn-lt"/>
            </a:endParaRPr>
          </a:p>
        </p:txBody>
      </p:sp>
      <p:sp>
        <p:nvSpPr>
          <p:cNvPr id="2" name="Rectangle 1"/>
          <p:cNvSpPr/>
          <p:nvPr/>
        </p:nvSpPr>
        <p:spPr bwMode="auto">
          <a:xfrm>
            <a:off x="4038600" y="1410432"/>
            <a:ext cx="4724400" cy="1358168"/>
          </a:xfrm>
          <a:prstGeom prst="rect">
            <a:avLst/>
          </a:prstGeom>
          <a:solidFill>
            <a:schemeClr val="bg1"/>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indent="-168275">
              <a:spcBef>
                <a:spcPct val="50000"/>
              </a:spcBef>
              <a:buFont typeface="Wingdings" panose="05000000000000000000" pitchFamily="2" charset="2"/>
              <a:buChar char="§"/>
            </a:pPr>
            <a:r>
              <a:rPr lang="ru-RU" sz="1200" b="0" dirty="0">
                <a:latin typeface="+mn-lt"/>
                <a:cs typeface="Times New Roman" pitchFamily="18" charset="0"/>
              </a:rPr>
              <a:t>Ситуация не приобрела черты кризиса </a:t>
            </a:r>
            <a:r>
              <a:rPr lang="ru-RU" sz="1200" b="0" dirty="0" smtClean="0">
                <a:latin typeface="+mn-lt"/>
                <a:cs typeface="Times New Roman" pitchFamily="18" charset="0"/>
              </a:rPr>
              <a:t>2008-2009 </a:t>
            </a:r>
            <a:r>
              <a:rPr lang="ru-RU" sz="1200" b="0" dirty="0">
                <a:latin typeface="+mn-lt"/>
                <a:cs typeface="Times New Roman" pitchFamily="18" charset="0"/>
              </a:rPr>
              <a:t>гг</a:t>
            </a:r>
            <a:r>
              <a:rPr lang="ru-RU" sz="1200" b="0" dirty="0" smtClean="0">
                <a:latin typeface="+mn-lt"/>
                <a:cs typeface="Times New Roman" pitchFamily="18" charset="0"/>
              </a:rPr>
              <a:t>.</a:t>
            </a:r>
          </a:p>
          <a:p>
            <a:pPr marL="228600" marR="0" indent="-168275" algn="l" defTabSz="914400" rtl="0" eaLnBrk="1" fontAlgn="base" latinLnBrk="0" hangingPunct="1">
              <a:lnSpc>
                <a:spcPct val="100000"/>
              </a:lnSpc>
              <a:spcBef>
                <a:spcPct val="50000"/>
              </a:spcBef>
              <a:spcAft>
                <a:spcPct val="0"/>
              </a:spcAft>
              <a:buClrTx/>
              <a:buSzTx/>
              <a:buFont typeface="Wingdings" panose="05000000000000000000" pitchFamily="2" charset="2"/>
              <a:buChar char="§"/>
            </a:pPr>
            <a:r>
              <a:rPr kumimoji="0" lang="ru-RU" sz="1200" b="0" i="0" u="none" strike="noStrike" cap="none" normalizeH="0" baseline="0" dirty="0" smtClean="0">
                <a:ln>
                  <a:noFill/>
                </a:ln>
                <a:solidFill>
                  <a:schemeClr val="tx1"/>
                </a:solidFill>
                <a:effectLst/>
                <a:latin typeface="+mn-lt"/>
                <a:cs typeface="Times New Roman" pitchFamily="18" charset="0"/>
              </a:rPr>
              <a:t>Сохраняется</a:t>
            </a:r>
            <a:r>
              <a:rPr kumimoji="0" lang="ru-RU" sz="1200" b="0" i="0" u="none" strike="noStrike" cap="none" normalizeH="0" dirty="0" smtClean="0">
                <a:ln>
                  <a:noFill/>
                </a:ln>
                <a:solidFill>
                  <a:schemeClr val="tx1"/>
                </a:solidFill>
                <a:effectLst/>
                <a:latin typeface="+mn-lt"/>
                <a:cs typeface="Times New Roman" pitchFamily="18" charset="0"/>
              </a:rPr>
              <a:t> беспокойство, что ситуация </a:t>
            </a:r>
            <a:r>
              <a:rPr lang="ru-RU" sz="1200" b="0" dirty="0" smtClean="0">
                <a:latin typeface="+mn-lt"/>
                <a:cs typeface="Times New Roman" pitchFamily="18" charset="0"/>
              </a:rPr>
              <a:t>еще </a:t>
            </a:r>
            <a:r>
              <a:rPr kumimoji="0" lang="ru-RU" sz="1200" b="0" i="0" u="none" strike="noStrike" cap="none" normalizeH="0" dirty="0" smtClean="0">
                <a:ln>
                  <a:noFill/>
                </a:ln>
                <a:solidFill>
                  <a:schemeClr val="tx1"/>
                </a:solidFill>
                <a:effectLst/>
                <a:latin typeface="+mn-lt"/>
                <a:cs typeface="Times New Roman" pitchFamily="18" charset="0"/>
              </a:rPr>
              <a:t>может перерасти в масштабный кризис или даже «</a:t>
            </a:r>
            <a:r>
              <a:rPr kumimoji="0" lang="ru-RU" sz="1200" b="0" i="0" u="none" strike="noStrike" cap="none" normalizeH="0" dirty="0" err="1" smtClean="0">
                <a:ln>
                  <a:noFill/>
                </a:ln>
                <a:solidFill>
                  <a:schemeClr val="tx1"/>
                </a:solidFill>
                <a:effectLst/>
                <a:latin typeface="+mn-lt"/>
                <a:cs typeface="Times New Roman" pitchFamily="18" charset="0"/>
              </a:rPr>
              <a:t>суперкризис</a:t>
            </a:r>
            <a:r>
              <a:rPr kumimoji="0" lang="ru-RU" sz="1200" b="0" i="0" u="none" strike="noStrike" cap="none" normalizeH="0" dirty="0" smtClean="0">
                <a:ln>
                  <a:noFill/>
                </a:ln>
                <a:solidFill>
                  <a:schemeClr val="tx1"/>
                </a:solidFill>
                <a:effectLst/>
                <a:latin typeface="+mn-lt"/>
                <a:cs typeface="Times New Roman" pitchFamily="18" charset="0"/>
              </a:rPr>
              <a:t>»</a:t>
            </a:r>
          </a:p>
          <a:p>
            <a:pPr marL="228600" marR="0" indent="-168275" algn="l" defTabSz="914400" rtl="0" eaLnBrk="1" fontAlgn="base" latinLnBrk="0" hangingPunct="1">
              <a:lnSpc>
                <a:spcPct val="100000"/>
              </a:lnSpc>
              <a:spcBef>
                <a:spcPct val="50000"/>
              </a:spcBef>
              <a:spcAft>
                <a:spcPct val="0"/>
              </a:spcAft>
              <a:buClrTx/>
              <a:buSzTx/>
              <a:buFont typeface="Wingdings" panose="05000000000000000000" pitchFamily="2" charset="2"/>
              <a:buChar char="§"/>
            </a:pPr>
            <a:r>
              <a:rPr lang="ru-RU" sz="1200" b="0" baseline="0" dirty="0" smtClean="0">
                <a:latin typeface="+mn-lt"/>
                <a:cs typeface="Times New Roman" pitchFamily="18" charset="0"/>
              </a:rPr>
              <a:t>Со временем высокая неопределенность станет нормой</a:t>
            </a:r>
            <a:endParaRPr kumimoji="0" lang="ru-RU" sz="1200" b="0" i="0" u="none" strike="noStrike" cap="none" normalizeH="0" baseline="0" dirty="0" smtClean="0">
              <a:ln>
                <a:noFill/>
              </a:ln>
              <a:solidFill>
                <a:schemeClr val="tx1"/>
              </a:solidFill>
              <a:effectLst/>
              <a:latin typeface="+mn-lt"/>
              <a:cs typeface="Times New Roman" pitchFamily="18" charset="0"/>
            </a:endParaRPr>
          </a:p>
        </p:txBody>
      </p:sp>
      <p:cxnSp>
        <p:nvCxnSpPr>
          <p:cNvPr id="5" name="Straight Arrow Connector 4"/>
          <p:cNvCxnSpPr/>
          <p:nvPr/>
        </p:nvCxnSpPr>
        <p:spPr bwMode="auto">
          <a:xfrm flipH="1">
            <a:off x="4038600" y="4648200"/>
            <a:ext cx="4010025" cy="0"/>
          </a:xfrm>
          <a:prstGeom prst="straightConnector1">
            <a:avLst/>
          </a:prstGeom>
          <a:noFill/>
          <a:ln w="9525" cap="flat" cmpd="sng" algn="ctr">
            <a:solidFill>
              <a:srgbClr val="C00000"/>
            </a:solidFill>
            <a:prstDash val="dash"/>
            <a:round/>
            <a:headEnd type="none" w="med" len="med"/>
            <a:tailEnd type="arrow"/>
          </a:ln>
          <a:effectLst/>
        </p:spPr>
      </p:cxnSp>
      <p:cxnSp>
        <p:nvCxnSpPr>
          <p:cNvPr id="23" name="Straight Arrow Connector 22"/>
          <p:cNvCxnSpPr/>
          <p:nvPr/>
        </p:nvCxnSpPr>
        <p:spPr bwMode="auto">
          <a:xfrm flipH="1">
            <a:off x="4521200" y="4914900"/>
            <a:ext cx="3679825" cy="0"/>
          </a:xfrm>
          <a:prstGeom prst="straightConnector1">
            <a:avLst/>
          </a:prstGeom>
          <a:noFill/>
          <a:ln w="9525" cap="flat" cmpd="sng" algn="ctr">
            <a:solidFill>
              <a:srgbClr val="C00000"/>
            </a:solidFill>
            <a:prstDash val="dash"/>
            <a:round/>
            <a:headEnd type="none" w="med" len="med"/>
            <a:tailEnd type="arrow"/>
          </a:ln>
          <a:effectLst/>
        </p:spPr>
      </p:cxnSp>
      <p:sp>
        <p:nvSpPr>
          <p:cNvPr id="10" name="Rectangle 9"/>
          <p:cNvSpPr/>
          <p:nvPr/>
        </p:nvSpPr>
        <p:spPr bwMode="auto">
          <a:xfrm>
            <a:off x="910320" y="6073541"/>
            <a:ext cx="2480051" cy="3035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a:t>
            </a:r>
            <a:r>
              <a:rPr lang="en-US" sz="900" b="0" dirty="0" smtClean="0">
                <a:latin typeface="+mn-lt"/>
                <a:cs typeface="Times New Roman" pitchFamily="18" charset="0"/>
              </a:rPr>
              <a:t>Google Trends</a:t>
            </a:r>
            <a:endParaRPr lang="ru-RU" sz="900" b="0" dirty="0">
              <a:latin typeface="+mn-lt"/>
              <a:cs typeface="Times New Roman" pitchFamily="18"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1927650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en-US" dirty="0" smtClean="0"/>
              <a:t>Lame duck: </a:t>
            </a:r>
            <a:r>
              <a:rPr lang="ru-RU" dirty="0" smtClean="0"/>
              <a:t>Средние и малые банки</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20</a:t>
            </a:fld>
            <a:endParaRPr lang="en-US" sz="1100" b="0" dirty="0">
              <a:solidFill>
                <a:srgbClr val="7F7F7F"/>
              </a:solidFill>
              <a:latin typeface="+mn-lt"/>
            </a:endParaRPr>
          </a:p>
        </p:txBody>
      </p:sp>
      <p:sp>
        <p:nvSpPr>
          <p:cNvPr id="19" name="Rectangle 18"/>
          <p:cNvSpPr/>
          <p:nvPr/>
        </p:nvSpPr>
        <p:spPr bwMode="auto">
          <a:xfrm>
            <a:off x="6090960" y="4065048"/>
            <a:ext cx="2495770" cy="133529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200" b="0" dirty="0" err="1" smtClean="0">
                <a:latin typeface="+mn-lt"/>
                <a:ea typeface="Cambria Math" panose="02040503050406030204" pitchFamily="18" charset="0"/>
                <a:cs typeface="Times New Roman" pitchFamily="18" charset="0"/>
              </a:rPr>
              <a:t>Дерискинг</a:t>
            </a:r>
            <a:r>
              <a:rPr lang="ru-RU" sz="1200" b="0" dirty="0" smtClean="0">
                <a:latin typeface="+mn-lt"/>
                <a:ea typeface="Cambria Math" panose="02040503050406030204" pitchFamily="18" charset="0"/>
                <a:cs typeface="Times New Roman" pitchFamily="18" charset="0"/>
              </a:rPr>
              <a:t> (</a:t>
            </a:r>
            <a:r>
              <a:rPr lang="en-US" sz="1200" b="0" dirty="0" smtClean="0">
                <a:latin typeface="+mn-lt"/>
                <a:ea typeface="Cambria Math" panose="02040503050406030204" pitchFamily="18" charset="0"/>
                <a:cs typeface="Times New Roman" pitchFamily="18" charset="0"/>
              </a:rPr>
              <a:t>de-risk</a:t>
            </a:r>
            <a:r>
              <a:rPr lang="ru-RU" sz="1200" b="0" dirty="0" smtClean="0">
                <a:latin typeface="+mn-lt"/>
                <a:ea typeface="Cambria Math" panose="02040503050406030204" pitchFamily="18" charset="0"/>
                <a:cs typeface="Times New Roman" pitchFamily="18" charset="0"/>
              </a:rPr>
              <a:t>)</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kumimoji="0" lang="ru-RU" sz="1200" b="0" i="0" u="none" strike="noStrike" cap="none" normalizeH="0" baseline="0" dirty="0" err="1" smtClean="0">
                <a:ln>
                  <a:noFill/>
                </a:ln>
                <a:solidFill>
                  <a:schemeClr val="tx1"/>
                </a:solidFill>
                <a:effectLst/>
                <a:latin typeface="+mn-lt"/>
                <a:ea typeface="Cambria Math" panose="02040503050406030204" pitchFamily="18" charset="0"/>
                <a:cs typeface="Times New Roman" pitchFamily="18" charset="0"/>
              </a:rPr>
              <a:t>Делеверидж</a:t>
            </a:r>
            <a:endParaRPr kumimoji="0" lang="ru-RU" sz="1200" b="0" i="0" u="none" strike="noStrike" cap="none" normalizeH="0" baseline="0" dirty="0" smtClean="0">
              <a:ln>
                <a:noFill/>
              </a:ln>
              <a:solidFill>
                <a:schemeClr val="tx1"/>
              </a:solidFill>
              <a:effectLst/>
              <a:latin typeface="+mn-lt"/>
              <a:ea typeface="Cambria Math" panose="02040503050406030204" pitchFamily="18" charset="0"/>
              <a:cs typeface="Times New Roman" pitchFamily="18" charset="0"/>
            </a:endParaRP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200" b="0" dirty="0" smtClean="0">
                <a:latin typeface="+mn-lt"/>
                <a:ea typeface="Cambria Math" panose="02040503050406030204" pitchFamily="18" charset="0"/>
                <a:cs typeface="Times New Roman" pitchFamily="18" charset="0"/>
              </a:rPr>
              <a:t>Капитальные инвестиции (</a:t>
            </a:r>
            <a:r>
              <a:rPr lang="en-US" sz="1200" b="0" dirty="0" smtClean="0">
                <a:latin typeface="+mn-lt"/>
                <a:ea typeface="Cambria Math" panose="02040503050406030204" pitchFamily="18" charset="0"/>
                <a:cs typeface="Times New Roman" pitchFamily="18" charset="0"/>
              </a:rPr>
              <a:t>capital injections)</a:t>
            </a:r>
            <a:endParaRPr lang="ru-RU" sz="1200" b="0" dirty="0" smtClean="0">
              <a:latin typeface="+mn-lt"/>
              <a:ea typeface="Cambria Math" panose="02040503050406030204" pitchFamily="18" charset="0"/>
              <a:cs typeface="Times New Roman" pitchFamily="18" charset="0"/>
            </a:endParaRPr>
          </a:p>
        </p:txBody>
      </p:sp>
      <p:sp>
        <p:nvSpPr>
          <p:cNvPr id="25" name="Rectangle 24"/>
          <p:cNvSpPr/>
          <p:nvPr/>
        </p:nvSpPr>
        <p:spPr bwMode="auto">
          <a:xfrm>
            <a:off x="769621" y="1350377"/>
            <a:ext cx="4137660" cy="6779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lang="ru-RU" sz="1200" dirty="0" smtClean="0">
                <a:latin typeface="+mn-lt"/>
                <a:cs typeface="Times New Roman" pitchFamily="18" charset="0"/>
              </a:rPr>
              <a:t>НОВАЯ СТРАТЕГИЯ ПОСЛЕ КРИЗИСА</a:t>
            </a:r>
            <a:endParaRPr lang="en-US" sz="1200" dirty="0" smtClean="0">
              <a:latin typeface="+mn-lt"/>
              <a:cs typeface="Times New Roman" pitchFamily="18" charset="0"/>
            </a:endParaRPr>
          </a:p>
          <a:p>
            <a:pPr marR="0" defTabSz="914400" rtl="0" eaLnBrk="1" fontAlgn="base" latinLnBrk="0" hangingPunct="1">
              <a:lnSpc>
                <a:spcPct val="100000"/>
              </a:lnSpc>
              <a:spcBef>
                <a:spcPct val="50000"/>
              </a:spcBef>
              <a:spcAft>
                <a:spcPct val="0"/>
              </a:spcAft>
              <a:buClrTx/>
              <a:buSzTx/>
              <a:tabLst/>
            </a:pPr>
            <a:r>
              <a:rPr lang="ru-RU" sz="1200" dirty="0" smtClean="0">
                <a:latin typeface="+mn-lt"/>
                <a:cs typeface="Times New Roman" pitchFamily="18" charset="0"/>
              </a:rPr>
              <a:t>(</a:t>
            </a:r>
            <a:r>
              <a:rPr lang="en-US" sz="1200" dirty="0" smtClean="0">
                <a:latin typeface="+mn-lt"/>
                <a:cs typeface="Times New Roman" pitchFamily="18" charset="0"/>
              </a:rPr>
              <a:t>After crisis / business as usual time)</a:t>
            </a:r>
            <a:endParaRPr kumimoji="0" lang="ru-RU" sz="1200" i="0" u="none" strike="noStrike" cap="none" normalizeH="0" baseline="0" dirty="0" smtClean="0">
              <a:ln>
                <a:noFill/>
              </a:ln>
              <a:solidFill>
                <a:schemeClr val="tx1"/>
              </a:solidFill>
              <a:effectLst/>
              <a:latin typeface="+mn-lt"/>
              <a:cs typeface="Times New Roman" pitchFamily="18" charset="0"/>
            </a:endParaRPr>
          </a:p>
        </p:txBody>
      </p:sp>
      <mc:AlternateContent xmlns:mc="http://schemas.openxmlformats.org/markup-compatibility/2006" xmlns:a14="http://schemas.microsoft.com/office/drawing/2010/main">
        <mc:Choice Requires="a14">
          <p:sp>
            <p:nvSpPr>
              <p:cNvPr id="26" name="TextBox 25"/>
              <p:cNvSpPr txBox="1"/>
              <p:nvPr/>
            </p:nvSpPr>
            <p:spPr>
              <a:xfrm>
                <a:off x="4556760" y="1360411"/>
                <a:ext cx="2021879" cy="65787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d>
                        <m:dPr>
                          <m:begChr m:val="{"/>
                          <m:endChr m:val=""/>
                          <m:ctrlPr>
                            <a:rPr lang="en-US" sz="2000" b="0" i="1" smtClean="0">
                              <a:latin typeface="Cambria Math"/>
                            </a:rPr>
                          </m:ctrlPr>
                        </m:dPr>
                        <m:e>
                          <m:eqArr>
                            <m:eqArrPr>
                              <m:ctrlPr>
                                <a:rPr lang="en-US" sz="2000" b="0" i="1" smtClean="0">
                                  <a:latin typeface="Cambria Math"/>
                                </a:rPr>
                              </m:ctrlPr>
                            </m:eqArrPr>
                            <m:e>
                              <m:r>
                                <a:rPr lang="en-US" sz="2000" b="0" i="1">
                                  <a:latin typeface="Cambria Math"/>
                                </a:rPr>
                                <m:t>𝑅𝐴𝑅𝑂𝐶</m:t>
                              </m:r>
                              <m:r>
                                <a:rPr lang="en-US" sz="2000" b="0" i="1">
                                  <a:latin typeface="Cambria Math"/>
                                </a:rPr>
                                <m:t>&gt;</m:t>
                              </m:r>
                              <m:r>
                                <a:rPr lang="en-US" sz="2000" b="0" i="1" smtClean="0">
                                  <a:latin typeface="Cambria Math"/>
                                </a:rPr>
                                <m:t>𝐶𝑜𝐸</m:t>
                              </m:r>
                              <m:r>
                                <a:rPr lang="en-US" sz="2000" b="0" i="1" smtClean="0">
                                  <a:latin typeface="Cambria Math"/>
                                </a:rPr>
                                <m:t>,</m:t>
                              </m:r>
                            </m:e>
                            <m:e>
                              <m:r>
                                <a:rPr lang="en-US" sz="2000" b="0" i="1" smtClean="0">
                                  <a:latin typeface="Cambria Math"/>
                                </a:rPr>
                                <m:t>𝑅𝑂𝐴𝐸</m:t>
                              </m:r>
                              <m:r>
                                <a:rPr lang="en-US" sz="2000" b="0" i="1" smtClean="0">
                                  <a:latin typeface="Cambria Math"/>
                                </a:rPr>
                                <m:t>&gt;</m:t>
                              </m:r>
                              <m:sSub>
                                <m:sSubPr>
                                  <m:ctrlPr>
                                    <a:rPr lang="en-US" sz="2000" b="0" i="1" smtClean="0">
                                      <a:latin typeface="Cambria Math"/>
                                    </a:rPr>
                                  </m:ctrlPr>
                                </m:sSubPr>
                                <m:e>
                                  <m:r>
                                    <a:rPr lang="en-US" sz="2000" b="0" i="1" smtClean="0">
                                      <a:latin typeface="Cambria Math"/>
                                    </a:rPr>
                                    <m:t>𝐶𝑜𝐷</m:t>
                                  </m:r>
                                </m:e>
                                <m:sub>
                                  <m:r>
                                    <a:rPr lang="en-US" sz="2000" b="0" i="1" smtClean="0">
                                      <a:latin typeface="Cambria Math"/>
                                    </a:rPr>
                                    <m:t>𝐶𝑅</m:t>
                                  </m:r>
                                </m:sub>
                              </m:sSub>
                            </m:e>
                          </m:eqArr>
                        </m:e>
                      </m:d>
                    </m:oMath>
                  </m:oMathPara>
                </a14:m>
                <a:endParaRPr lang="en-US" sz="2000" b="0" dirty="0"/>
              </a:p>
            </p:txBody>
          </p:sp>
        </mc:Choice>
        <mc:Fallback xmlns="">
          <p:sp>
            <p:nvSpPr>
              <p:cNvPr id="26" name="TextBox 25"/>
              <p:cNvSpPr txBox="1">
                <a:spLocks noRot="1" noChangeAspect="1" noMove="1" noResize="1" noEditPoints="1" noAdjustHandles="1" noChangeArrowheads="1" noChangeShapeType="1" noTextEdit="1"/>
              </p:cNvSpPr>
              <p:nvPr/>
            </p:nvSpPr>
            <p:spPr>
              <a:xfrm>
                <a:off x="4556760" y="1360411"/>
                <a:ext cx="2021879" cy="657872"/>
              </a:xfrm>
              <a:prstGeom prst="rect">
                <a:avLst/>
              </a:prstGeom>
              <a:blipFill rotWithShape="1">
                <a:blip r:embed="rId3"/>
                <a:stretch>
                  <a:fillRect/>
                </a:stretch>
              </a:blipFill>
            </p:spPr>
            <p:txBody>
              <a:bodyPr/>
              <a:lstStyle/>
              <a:p>
                <a:r>
                  <a:rPr lang="ru-RU">
                    <a:noFill/>
                  </a:rPr>
                  <a:t> </a:t>
                </a:r>
              </a:p>
            </p:txBody>
          </p:sp>
        </mc:Fallback>
      </mc:AlternateContent>
      <p:sp>
        <p:nvSpPr>
          <p:cNvPr id="27" name="Rectangle 26"/>
          <p:cNvSpPr/>
          <p:nvPr/>
        </p:nvSpPr>
        <p:spPr bwMode="auto">
          <a:xfrm>
            <a:off x="769621" y="2589006"/>
            <a:ext cx="4137660" cy="6779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lang="ru-RU" sz="1200" dirty="0" smtClean="0">
                <a:latin typeface="+mn-lt"/>
                <a:cs typeface="Times New Roman" pitchFamily="18" charset="0"/>
              </a:rPr>
              <a:t>СТРАТЕГИЯ В УСЛОВИЯХ КРИЗИСА </a:t>
            </a:r>
            <a:endParaRPr lang="en-US" sz="1200" dirty="0" smtClean="0">
              <a:latin typeface="+mn-lt"/>
              <a:cs typeface="Times New Roman" pitchFamily="18" charset="0"/>
            </a:endParaRPr>
          </a:p>
          <a:p>
            <a:pPr marR="0" defTabSz="914400" rtl="0" eaLnBrk="1" fontAlgn="base" latinLnBrk="0" hangingPunct="1">
              <a:lnSpc>
                <a:spcPct val="100000"/>
              </a:lnSpc>
              <a:spcBef>
                <a:spcPct val="50000"/>
              </a:spcBef>
              <a:spcAft>
                <a:spcPct val="0"/>
              </a:spcAft>
              <a:buClrTx/>
              <a:buSzTx/>
              <a:tabLst/>
            </a:pPr>
            <a:r>
              <a:rPr lang="ru-RU" sz="1200" dirty="0" smtClean="0">
                <a:latin typeface="+mn-lt"/>
                <a:cs typeface="Times New Roman" pitchFamily="18" charset="0"/>
              </a:rPr>
              <a:t>(</a:t>
            </a:r>
            <a:r>
              <a:rPr lang="en-US" sz="1200" dirty="0" smtClean="0">
                <a:latin typeface="+mn-lt"/>
                <a:cs typeface="Times New Roman" pitchFamily="18" charset="0"/>
              </a:rPr>
              <a:t>Financial / Bank crisis time)</a:t>
            </a:r>
            <a:endParaRPr kumimoji="0" lang="ru-RU" sz="1200" i="0" u="none" strike="noStrike" cap="none" normalizeH="0" baseline="0" dirty="0" smtClean="0">
              <a:ln>
                <a:noFill/>
              </a:ln>
              <a:solidFill>
                <a:schemeClr val="tx1"/>
              </a:solidFill>
              <a:effectLst/>
              <a:latin typeface="+mn-lt"/>
              <a:cs typeface="Times New Roman" pitchFamily="18" charset="0"/>
            </a:endParaRPr>
          </a:p>
        </p:txBody>
      </p:sp>
      <p:sp>
        <p:nvSpPr>
          <p:cNvPr id="30" name="Rectangle 29"/>
          <p:cNvSpPr/>
          <p:nvPr/>
        </p:nvSpPr>
        <p:spPr bwMode="auto">
          <a:xfrm>
            <a:off x="6106260" y="3590814"/>
            <a:ext cx="2480470" cy="337074"/>
          </a:xfrm>
          <a:prstGeom prst="rect">
            <a:avLst/>
          </a:prstGeom>
          <a:solidFill>
            <a:srgbClr val="6E84B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
                <a:schemeClr val="accent1"/>
              </a:buClr>
              <a:buSzTx/>
              <a:tabLst/>
            </a:pPr>
            <a:r>
              <a:rPr lang="ru-RU" sz="1200" dirty="0" smtClean="0">
                <a:solidFill>
                  <a:schemeClr val="bg1"/>
                </a:solidFill>
                <a:latin typeface="+mn-lt"/>
                <a:ea typeface="Cambria Math" panose="02040503050406030204" pitchFamily="18" charset="0"/>
                <a:cs typeface="Times New Roman" pitchFamily="18" charset="0"/>
              </a:rPr>
              <a:t>Защита капитала</a:t>
            </a:r>
            <a:endParaRPr kumimoji="0" lang="ru-RU" sz="1200" i="0" u="none" strike="noStrike" cap="none" normalizeH="0" baseline="0" dirty="0" smtClean="0">
              <a:ln>
                <a:noFill/>
              </a:ln>
              <a:solidFill>
                <a:schemeClr val="bg1"/>
              </a:solidFill>
              <a:effectLst/>
              <a:latin typeface="+mn-lt"/>
              <a:ea typeface="Cambria Math" panose="02040503050406030204" pitchFamily="18" charset="0"/>
              <a:cs typeface="Times New Roman" pitchFamily="18" charset="0"/>
            </a:endParaRPr>
          </a:p>
        </p:txBody>
      </p:sp>
      <p:cxnSp>
        <p:nvCxnSpPr>
          <p:cNvPr id="5" name="Straight Connector 4"/>
          <p:cNvCxnSpPr/>
          <p:nvPr/>
        </p:nvCxnSpPr>
        <p:spPr bwMode="auto">
          <a:xfrm>
            <a:off x="670560" y="2293620"/>
            <a:ext cx="7772400" cy="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34" name="Rectangle 33"/>
          <p:cNvSpPr/>
          <p:nvPr/>
        </p:nvSpPr>
        <p:spPr bwMode="auto">
          <a:xfrm>
            <a:off x="594362" y="4065048"/>
            <a:ext cx="2880358" cy="20233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200" b="0" dirty="0" smtClean="0">
                <a:latin typeface="+mn-lt"/>
                <a:ea typeface="Cambria Math" panose="02040503050406030204" pitchFamily="18" charset="0"/>
                <a:cs typeface="Times New Roman" pitchFamily="18" charset="0"/>
              </a:rPr>
              <a:t>Запас ликвидности</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200" b="0" dirty="0" smtClean="0">
                <a:latin typeface="+mn-lt"/>
                <a:ea typeface="Cambria Math" panose="02040503050406030204" pitchFamily="18" charset="0"/>
                <a:cs typeface="Times New Roman" pitchFamily="18" charset="0"/>
              </a:rPr>
              <a:t>Управление взаимоотношениями  </a:t>
            </a:r>
            <a:r>
              <a:rPr lang="en-US" sz="1200" b="0" dirty="0" smtClean="0">
                <a:latin typeface="+mn-lt"/>
                <a:ea typeface="Cambria Math" panose="02040503050406030204" pitchFamily="18" charset="0"/>
                <a:cs typeface="Times New Roman" pitchFamily="18" charset="0"/>
              </a:rPr>
              <a:t>c </a:t>
            </a:r>
            <a:r>
              <a:rPr lang="ru-RU" sz="1200" b="0" dirty="0" smtClean="0">
                <a:latin typeface="+mn-lt"/>
                <a:ea typeface="Cambria Math" panose="02040503050406030204" pitchFamily="18" charset="0"/>
                <a:cs typeface="Times New Roman" pitchFamily="18" charset="0"/>
              </a:rPr>
              <a:t>партнерами (</a:t>
            </a:r>
            <a:r>
              <a:rPr lang="en-US" sz="1200" b="0" dirty="0" smtClean="0">
                <a:latin typeface="+mn-lt"/>
                <a:ea typeface="Cambria Math" panose="02040503050406030204" pitchFamily="18" charset="0"/>
                <a:cs typeface="Times New Roman" pitchFamily="18" charset="0"/>
              </a:rPr>
              <a:t>constitutional management</a:t>
            </a:r>
            <a:r>
              <a:rPr lang="ru-RU" sz="1200" b="0" dirty="0" smtClean="0">
                <a:latin typeface="+mn-lt"/>
                <a:ea typeface="Cambria Math" panose="02040503050406030204"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mn-lt"/>
              <a:ea typeface="Cambria Math" panose="02040503050406030204" pitchFamily="18" charset="0"/>
              <a:cs typeface="Times New Roman" pitchFamily="18" charset="0"/>
            </a:endParaRP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200" b="0" dirty="0" smtClean="0">
                <a:latin typeface="+mn-lt"/>
                <a:ea typeface="Cambria Math" panose="02040503050406030204" pitchFamily="18" charset="0"/>
                <a:cs typeface="Times New Roman" pitchFamily="18" charset="0"/>
              </a:rPr>
              <a:t>План поддержания и восстановления ликвидности (</a:t>
            </a:r>
            <a:r>
              <a:rPr lang="en-US" sz="1200" b="0" dirty="0" smtClean="0">
                <a:latin typeface="+mn-lt"/>
                <a:ea typeface="Cambria Math" panose="02040503050406030204" pitchFamily="18" charset="0"/>
                <a:cs typeface="Times New Roman" pitchFamily="18" charset="0"/>
              </a:rPr>
              <a:t>contingency funding plan)</a:t>
            </a:r>
            <a:endParaRPr kumimoji="0" lang="ru-RU" sz="1200" b="0" i="0" u="none" strike="noStrike" cap="none" normalizeH="0" baseline="0" dirty="0" smtClean="0">
              <a:ln>
                <a:noFill/>
              </a:ln>
              <a:solidFill>
                <a:schemeClr val="tx1"/>
              </a:solidFill>
              <a:effectLst/>
              <a:latin typeface="+mn-lt"/>
              <a:ea typeface="Cambria Math" panose="02040503050406030204" pitchFamily="18" charset="0"/>
              <a:cs typeface="Times New Roman" pitchFamily="18" charset="0"/>
            </a:endParaRPr>
          </a:p>
        </p:txBody>
      </p:sp>
      <p:sp>
        <p:nvSpPr>
          <p:cNvPr id="35" name="Rectangle 34"/>
          <p:cNvSpPr/>
          <p:nvPr/>
        </p:nvSpPr>
        <p:spPr bwMode="auto">
          <a:xfrm>
            <a:off x="609662" y="3590814"/>
            <a:ext cx="2865058" cy="337074"/>
          </a:xfrm>
          <a:prstGeom prst="rect">
            <a:avLst/>
          </a:prstGeom>
          <a:solidFill>
            <a:srgbClr val="6E84B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
                <a:schemeClr val="accent1"/>
              </a:buClr>
              <a:buSzTx/>
              <a:tabLst/>
            </a:pPr>
            <a:r>
              <a:rPr lang="ru-RU" sz="1200" dirty="0" smtClean="0">
                <a:solidFill>
                  <a:schemeClr val="bg1"/>
                </a:solidFill>
                <a:latin typeface="+mn-lt"/>
                <a:ea typeface="Cambria Math" panose="02040503050406030204" pitchFamily="18" charset="0"/>
                <a:cs typeface="Times New Roman" pitchFamily="18" charset="0"/>
              </a:rPr>
              <a:t>Управление ликвидностью</a:t>
            </a:r>
            <a:endParaRPr kumimoji="0" lang="ru-RU" sz="1200" i="0" u="none" strike="noStrike" cap="none" normalizeH="0" baseline="0" dirty="0" smtClean="0">
              <a:ln>
                <a:noFill/>
              </a:ln>
              <a:solidFill>
                <a:schemeClr val="bg1"/>
              </a:solidFill>
              <a:effectLst/>
              <a:latin typeface="+mn-lt"/>
              <a:ea typeface="Cambria Math" panose="02040503050406030204" pitchFamily="18" charset="0"/>
              <a:cs typeface="Times New Roman" pitchFamily="18" charset="0"/>
            </a:endParaRPr>
          </a:p>
        </p:txBody>
      </p:sp>
      <p:sp>
        <p:nvSpPr>
          <p:cNvPr id="36" name="Rectangle 35"/>
          <p:cNvSpPr/>
          <p:nvPr/>
        </p:nvSpPr>
        <p:spPr bwMode="auto">
          <a:xfrm>
            <a:off x="3533506" y="4065048"/>
            <a:ext cx="2495770" cy="20233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200" b="0" dirty="0" smtClean="0">
                <a:latin typeface="+mn-lt"/>
                <a:ea typeface="Cambria Math" panose="02040503050406030204" pitchFamily="18" charset="0"/>
                <a:cs typeface="Times New Roman" pitchFamily="18" charset="0"/>
              </a:rPr>
              <a:t>Пересмотр кредитной политики</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kumimoji="0" lang="ru-RU" sz="1200" b="0" i="0" u="none" strike="noStrike" cap="none" normalizeH="0" baseline="0" dirty="0" smtClean="0">
                <a:ln>
                  <a:noFill/>
                </a:ln>
                <a:solidFill>
                  <a:schemeClr val="tx1"/>
                </a:solidFill>
                <a:effectLst/>
                <a:latin typeface="+mn-lt"/>
                <a:ea typeface="Cambria Math" panose="02040503050406030204" pitchFamily="18" charset="0"/>
                <a:cs typeface="Times New Roman" pitchFamily="18" charset="0"/>
              </a:rPr>
              <a:t>Система раннего предупреждения</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200" b="0" dirty="0" smtClean="0">
                <a:latin typeface="+mn-lt"/>
                <a:ea typeface="Cambria Math" panose="02040503050406030204" pitchFamily="18" charset="0"/>
                <a:cs typeface="Times New Roman" pitchFamily="18" charset="0"/>
              </a:rPr>
              <a:t>Снижение издержек</a:t>
            </a: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kumimoji="0" lang="ru-RU" sz="1200" b="0" i="0" u="none" strike="noStrike" cap="none" normalizeH="0" baseline="0" dirty="0" smtClean="0">
                <a:ln>
                  <a:noFill/>
                </a:ln>
                <a:solidFill>
                  <a:schemeClr val="tx1"/>
                </a:solidFill>
                <a:effectLst/>
                <a:latin typeface="+mn-lt"/>
                <a:ea typeface="Cambria Math" panose="02040503050406030204" pitchFamily="18" charset="0"/>
                <a:cs typeface="Times New Roman" pitchFamily="18" charset="0"/>
              </a:rPr>
              <a:t>Противодействие</a:t>
            </a:r>
            <a:r>
              <a:rPr kumimoji="0" lang="ru-RU" sz="1200" b="0" i="0" u="none" strike="noStrike" cap="none" normalizeH="0" dirty="0" smtClean="0">
                <a:ln>
                  <a:noFill/>
                </a:ln>
                <a:solidFill>
                  <a:schemeClr val="tx1"/>
                </a:solidFill>
                <a:effectLst/>
                <a:latin typeface="+mn-lt"/>
                <a:ea typeface="Cambria Math" panose="02040503050406030204" pitchFamily="18" charset="0"/>
                <a:cs typeface="Times New Roman" pitchFamily="18" charset="0"/>
              </a:rPr>
              <a:t> мошенничеству</a:t>
            </a:r>
            <a:endParaRPr kumimoji="0" lang="ru-RU" sz="1200" b="0" i="0" u="none" strike="noStrike" cap="none" normalizeH="0" baseline="0" dirty="0" smtClean="0">
              <a:ln>
                <a:noFill/>
              </a:ln>
              <a:solidFill>
                <a:schemeClr val="tx1"/>
              </a:solidFill>
              <a:effectLst/>
              <a:latin typeface="+mn-lt"/>
              <a:ea typeface="Cambria Math" panose="02040503050406030204" pitchFamily="18" charset="0"/>
              <a:cs typeface="Times New Roman" pitchFamily="18" charset="0"/>
            </a:endParaRPr>
          </a:p>
        </p:txBody>
      </p:sp>
      <p:sp>
        <p:nvSpPr>
          <p:cNvPr id="38" name="Rectangle 37"/>
          <p:cNvSpPr/>
          <p:nvPr/>
        </p:nvSpPr>
        <p:spPr bwMode="auto">
          <a:xfrm>
            <a:off x="3548806" y="3590814"/>
            <a:ext cx="2480470" cy="337074"/>
          </a:xfrm>
          <a:prstGeom prst="rect">
            <a:avLst/>
          </a:prstGeom>
          <a:solidFill>
            <a:srgbClr val="6E84B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
                <a:schemeClr val="accent1"/>
              </a:buClr>
              <a:buSzTx/>
              <a:tabLst/>
            </a:pPr>
            <a:r>
              <a:rPr lang="ru-RU" sz="1200" dirty="0" smtClean="0">
                <a:solidFill>
                  <a:schemeClr val="bg1"/>
                </a:solidFill>
                <a:latin typeface="+mn-lt"/>
                <a:ea typeface="Cambria Math" panose="02040503050406030204" pitchFamily="18" charset="0"/>
                <a:cs typeface="Times New Roman" pitchFamily="18" charset="0"/>
              </a:rPr>
              <a:t>Ограничение потерь</a:t>
            </a:r>
            <a:endParaRPr kumimoji="0" lang="ru-RU" sz="1200" i="0" u="none" strike="noStrike" cap="none" normalizeH="0" baseline="0" dirty="0" smtClean="0">
              <a:ln>
                <a:noFill/>
              </a:ln>
              <a:solidFill>
                <a:schemeClr val="bg1"/>
              </a:solidFill>
              <a:effectLst/>
              <a:latin typeface="+mn-lt"/>
              <a:ea typeface="Cambria Math" panose="02040503050406030204" pitchFamily="18" charset="0"/>
              <a:cs typeface="Times New Roman" pitchFamily="18" charset="0"/>
            </a:endParaRPr>
          </a:p>
        </p:txBody>
      </p:sp>
      <p:sp>
        <p:nvSpPr>
          <p:cNvPr id="39" name="Rectangle 38"/>
          <p:cNvSpPr/>
          <p:nvPr/>
        </p:nvSpPr>
        <p:spPr bwMode="auto">
          <a:xfrm>
            <a:off x="4098836" y="2589006"/>
            <a:ext cx="4537930" cy="6779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400" b="0" dirty="0" smtClean="0">
                <a:latin typeface="+mn-lt"/>
                <a:ea typeface="Cambria Math" panose="02040503050406030204" pitchFamily="18" charset="0"/>
                <a:cs typeface="Times New Roman" pitchFamily="18" charset="0"/>
              </a:rPr>
              <a:t>Удержание и поддержка </a:t>
            </a:r>
            <a:r>
              <a:rPr lang="en-US" sz="1400" b="0" dirty="0" smtClean="0">
                <a:latin typeface="+mn-lt"/>
                <a:ea typeface="Cambria Math" panose="02040503050406030204" pitchFamily="18" charset="0"/>
                <a:cs typeface="Times New Roman" pitchFamily="18" charset="0"/>
              </a:rPr>
              <a:t>core clients</a:t>
            </a:r>
            <a:endParaRPr lang="ru-RU" sz="1400" b="0" dirty="0" smtClean="0">
              <a:latin typeface="+mn-lt"/>
              <a:ea typeface="Cambria Math" panose="02040503050406030204" pitchFamily="18" charset="0"/>
              <a:cs typeface="Times New Roman" pitchFamily="18" charset="0"/>
            </a:endParaRPr>
          </a:p>
          <a:p>
            <a:pPr marL="171450" marR="0" indent="-171450" defTabSz="914400" rtl="0" eaLnBrk="1" fontAlgn="base" latinLnBrk="0" hangingPunct="1">
              <a:lnSpc>
                <a:spcPct val="100000"/>
              </a:lnSpc>
              <a:spcBef>
                <a:spcPct val="50000"/>
              </a:spcBef>
              <a:spcAft>
                <a:spcPct val="0"/>
              </a:spcAft>
              <a:buClr>
                <a:schemeClr val="accent1"/>
              </a:buClr>
              <a:buSzTx/>
              <a:buFont typeface="Wingdings" panose="05000000000000000000" pitchFamily="2" charset="2"/>
              <a:buChar char="§"/>
              <a:tabLst/>
            </a:pPr>
            <a:r>
              <a:rPr lang="ru-RU" sz="1400" b="0" dirty="0" smtClean="0">
                <a:latin typeface="+mn-lt"/>
                <a:ea typeface="Cambria Math" panose="02040503050406030204" pitchFamily="18" charset="0"/>
                <a:cs typeface="Times New Roman" pitchFamily="18" charset="0"/>
              </a:rPr>
              <a:t>Обеспечение непрерывности деятельности</a:t>
            </a:r>
          </a:p>
        </p:txBody>
      </p:sp>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2000281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Кризисы в экономике России в цифрах</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3</a:t>
            </a:fld>
            <a:endParaRPr lang="en-US" sz="1100" b="0" dirty="0">
              <a:solidFill>
                <a:srgbClr val="7F7F7F"/>
              </a:solidFill>
              <a:latin typeface="+mn-lt"/>
            </a:endParaRPr>
          </a:p>
        </p:txBody>
      </p:sp>
      <p:sp>
        <p:nvSpPr>
          <p:cNvPr id="9" name="Rectangle 20"/>
          <p:cNvSpPr/>
          <p:nvPr/>
        </p:nvSpPr>
        <p:spPr bwMode="auto">
          <a:xfrm>
            <a:off x="509139" y="1639587"/>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Девальвация рубля, %</a:t>
            </a:r>
            <a:endParaRPr lang="en-US" sz="900" b="0" dirty="0">
              <a:solidFill>
                <a:schemeClr val="bg1"/>
              </a:solidFill>
              <a:latin typeface="+mn-lt"/>
              <a:cs typeface="Times New Roman" pitchFamily="18" charset="0"/>
            </a:endParaRPr>
          </a:p>
        </p:txBody>
      </p:sp>
      <p:sp>
        <p:nvSpPr>
          <p:cNvPr id="27" name="Rectangle 14"/>
          <p:cNvSpPr/>
          <p:nvPr/>
        </p:nvSpPr>
        <p:spPr bwMode="auto">
          <a:xfrm>
            <a:off x="3355770" y="1180708"/>
            <a:ext cx="1012051" cy="40872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1125" marR="0" indent="-111125" algn="ctr" defTabSz="914400" rtl="0" eaLnBrk="1" fontAlgn="base" latinLnBrk="0" hangingPunct="1">
              <a:lnSpc>
                <a:spcPct val="100000"/>
              </a:lnSpc>
              <a:spcBef>
                <a:spcPct val="50000"/>
              </a:spcBef>
              <a:spcAft>
                <a:spcPct val="0"/>
              </a:spcAft>
              <a:buClrTx/>
              <a:buSzTx/>
              <a:tabLst/>
            </a:pPr>
            <a:r>
              <a:rPr kumimoji="0" lang="ru-RU" sz="900" i="0" u="none" strike="noStrike" cap="none" normalizeH="0" baseline="0" dirty="0" smtClean="0">
                <a:ln>
                  <a:noFill/>
                </a:ln>
                <a:effectLst/>
                <a:latin typeface="+mn-lt"/>
                <a:cs typeface="Times New Roman" pitchFamily="18" charset="0"/>
              </a:rPr>
              <a:t>1994</a:t>
            </a:r>
            <a:r>
              <a:rPr kumimoji="0" lang="ru-RU" sz="700" b="0" i="0" u="none" strike="noStrike" cap="none" normalizeH="0" dirty="0" smtClean="0">
                <a:ln>
                  <a:noFill/>
                </a:ln>
                <a:effectLst/>
                <a:latin typeface="+mn-lt"/>
                <a:cs typeface="Times New Roman" pitchFamily="18" charset="0"/>
              </a:rPr>
              <a:t> </a:t>
            </a:r>
          </a:p>
          <a:p>
            <a:pPr marL="111125" marR="0" indent="-111125" algn="ctr" defTabSz="914400" rtl="0" eaLnBrk="1" fontAlgn="base" latinLnBrk="0" hangingPunct="1">
              <a:lnSpc>
                <a:spcPct val="100000"/>
              </a:lnSpc>
              <a:spcBef>
                <a:spcPct val="50000"/>
              </a:spcBef>
              <a:spcAft>
                <a:spcPct val="0"/>
              </a:spcAft>
              <a:buClrTx/>
              <a:buSzTx/>
              <a:tabLst/>
            </a:pPr>
            <a:r>
              <a:rPr kumimoji="0" lang="ru-RU" sz="700" b="0" i="0" u="none" strike="noStrike" cap="none" normalizeH="0" dirty="0" smtClean="0">
                <a:ln>
                  <a:noFill/>
                </a:ln>
                <a:effectLst/>
                <a:latin typeface="+mn-lt"/>
                <a:cs typeface="Times New Roman" pitchFamily="18" charset="0"/>
              </a:rPr>
              <a:t>(11.10-14.10)</a:t>
            </a:r>
            <a:endParaRPr kumimoji="0" lang="ru-RU" sz="700" b="0" i="0" u="none" strike="noStrike" cap="none" normalizeH="0" baseline="0" dirty="0" smtClean="0">
              <a:ln>
                <a:noFill/>
              </a:ln>
              <a:effectLst/>
              <a:latin typeface="+mn-lt"/>
              <a:cs typeface="Times New Roman" pitchFamily="18" charset="0"/>
            </a:endParaRPr>
          </a:p>
        </p:txBody>
      </p:sp>
      <p:sp>
        <p:nvSpPr>
          <p:cNvPr id="73" name="Rectangle 20"/>
          <p:cNvSpPr/>
          <p:nvPr/>
        </p:nvSpPr>
        <p:spPr bwMode="auto">
          <a:xfrm>
            <a:off x="509138" y="2047169"/>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Повышение ставок МБК, раз</a:t>
            </a:r>
            <a:endParaRPr lang="en-US" sz="900" b="0" dirty="0">
              <a:solidFill>
                <a:schemeClr val="bg1"/>
              </a:solidFill>
              <a:latin typeface="+mn-lt"/>
              <a:cs typeface="Times New Roman" pitchFamily="18" charset="0"/>
            </a:endParaRPr>
          </a:p>
        </p:txBody>
      </p:sp>
      <p:sp>
        <p:nvSpPr>
          <p:cNvPr id="115" name="Rectangle 20"/>
          <p:cNvSpPr/>
          <p:nvPr/>
        </p:nvSpPr>
        <p:spPr bwMode="auto">
          <a:xfrm>
            <a:off x="509140" y="2460749"/>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Падение рынка акций, %</a:t>
            </a:r>
            <a:endParaRPr lang="en-US" sz="900" b="0" dirty="0">
              <a:solidFill>
                <a:schemeClr val="bg1"/>
              </a:solidFill>
              <a:latin typeface="+mn-lt"/>
              <a:cs typeface="Times New Roman" pitchFamily="18" charset="0"/>
            </a:endParaRPr>
          </a:p>
        </p:txBody>
      </p:sp>
      <p:sp>
        <p:nvSpPr>
          <p:cNvPr id="121" name="Rectangle 20"/>
          <p:cNvSpPr/>
          <p:nvPr/>
        </p:nvSpPr>
        <p:spPr bwMode="auto">
          <a:xfrm>
            <a:off x="509139" y="2868331"/>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Рост доходности </a:t>
            </a:r>
            <a:r>
              <a:rPr lang="ru-RU" sz="900" b="0" dirty="0" err="1" smtClean="0">
                <a:solidFill>
                  <a:schemeClr val="bg1"/>
                </a:solidFill>
                <a:latin typeface="+mn-lt"/>
                <a:cs typeface="Times New Roman" pitchFamily="18" charset="0"/>
              </a:rPr>
              <a:t>гос.бумаг</a:t>
            </a:r>
            <a:r>
              <a:rPr lang="ru-RU" sz="900" b="0" dirty="0" smtClean="0">
                <a:solidFill>
                  <a:schemeClr val="bg1"/>
                </a:solidFill>
                <a:latin typeface="+mn-lt"/>
                <a:cs typeface="Times New Roman" pitchFamily="18" charset="0"/>
              </a:rPr>
              <a:t>, раз</a:t>
            </a:r>
            <a:endParaRPr lang="en-US" sz="900" b="0" dirty="0">
              <a:solidFill>
                <a:schemeClr val="bg1"/>
              </a:solidFill>
              <a:latin typeface="+mn-lt"/>
              <a:cs typeface="Times New Roman" pitchFamily="18" charset="0"/>
            </a:endParaRPr>
          </a:p>
        </p:txBody>
      </p:sp>
      <p:sp>
        <p:nvSpPr>
          <p:cNvPr id="127" name="Rectangle 20"/>
          <p:cNvSpPr/>
          <p:nvPr/>
        </p:nvSpPr>
        <p:spPr bwMode="auto">
          <a:xfrm>
            <a:off x="509141" y="3277447"/>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Падение цен на нефть, %</a:t>
            </a:r>
            <a:endParaRPr lang="en-US" sz="900" b="0" dirty="0">
              <a:solidFill>
                <a:schemeClr val="bg1"/>
              </a:solidFill>
              <a:latin typeface="+mn-lt"/>
              <a:cs typeface="Times New Roman" pitchFamily="18" charset="0"/>
            </a:endParaRPr>
          </a:p>
        </p:txBody>
      </p:sp>
      <p:sp>
        <p:nvSpPr>
          <p:cNvPr id="130" name="Rectangle 20"/>
          <p:cNvSpPr/>
          <p:nvPr/>
        </p:nvSpPr>
        <p:spPr bwMode="auto">
          <a:xfrm>
            <a:off x="6525101" y="3277446"/>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en-US" sz="900" b="0" dirty="0" smtClean="0">
                <a:latin typeface="+mn-lt"/>
              </a:rPr>
              <a:t>(7</a:t>
            </a:r>
            <a:r>
              <a:rPr lang="ru-RU" sz="900" b="0" dirty="0" smtClean="0">
                <a:latin typeface="+mn-lt"/>
              </a:rPr>
              <a:t>5%</a:t>
            </a:r>
            <a:r>
              <a:rPr lang="en-US" sz="900" b="0" dirty="0" smtClean="0">
                <a:latin typeface="+mn-lt"/>
              </a:rPr>
              <a:t>)</a:t>
            </a:r>
          </a:p>
        </p:txBody>
      </p:sp>
      <p:sp>
        <p:nvSpPr>
          <p:cNvPr id="132" name="Rectangle 20"/>
          <p:cNvSpPr/>
          <p:nvPr/>
        </p:nvSpPr>
        <p:spPr bwMode="auto">
          <a:xfrm>
            <a:off x="7581544" y="3277447"/>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en-US" sz="900" b="0" dirty="0" smtClean="0">
                <a:latin typeface="+mn-lt"/>
              </a:rPr>
              <a:t>(56</a:t>
            </a:r>
            <a:r>
              <a:rPr lang="ru-RU" sz="900" b="0" dirty="0" smtClean="0">
                <a:latin typeface="+mn-lt"/>
              </a:rPr>
              <a:t>%</a:t>
            </a:r>
            <a:r>
              <a:rPr lang="en-US" sz="900" b="0" dirty="0" smtClean="0">
                <a:latin typeface="+mn-lt"/>
              </a:rPr>
              <a:t>)</a:t>
            </a:r>
          </a:p>
        </p:txBody>
      </p:sp>
      <p:sp>
        <p:nvSpPr>
          <p:cNvPr id="133" name="Rectangle 20"/>
          <p:cNvSpPr/>
          <p:nvPr/>
        </p:nvSpPr>
        <p:spPr bwMode="auto">
          <a:xfrm>
            <a:off x="509140" y="3685029"/>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Снижение кредитного рейтинга</a:t>
            </a:r>
            <a:endParaRPr lang="en-US" sz="900" b="0" dirty="0">
              <a:solidFill>
                <a:schemeClr val="bg1"/>
              </a:solidFill>
              <a:latin typeface="+mn-lt"/>
              <a:cs typeface="Times New Roman" pitchFamily="18" charset="0"/>
            </a:endParaRPr>
          </a:p>
        </p:txBody>
      </p:sp>
      <p:sp>
        <p:nvSpPr>
          <p:cNvPr id="134" name="Rectangle 20"/>
          <p:cNvSpPr/>
          <p:nvPr/>
        </p:nvSpPr>
        <p:spPr bwMode="auto">
          <a:xfrm>
            <a:off x="5468659" y="3685029"/>
            <a:ext cx="1012053" cy="363191"/>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BBB (0)</a:t>
            </a:r>
          </a:p>
        </p:txBody>
      </p:sp>
      <p:sp>
        <p:nvSpPr>
          <p:cNvPr id="135" name="Rectangle 134"/>
          <p:cNvSpPr/>
          <p:nvPr/>
        </p:nvSpPr>
        <p:spPr bwMode="auto">
          <a:xfrm>
            <a:off x="4412216" y="3685029"/>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CCC (-6)</a:t>
            </a:r>
          </a:p>
        </p:txBody>
      </p:sp>
      <p:sp>
        <p:nvSpPr>
          <p:cNvPr id="136" name="Rectangle 20"/>
          <p:cNvSpPr/>
          <p:nvPr/>
        </p:nvSpPr>
        <p:spPr bwMode="auto">
          <a:xfrm>
            <a:off x="6525100" y="3685028"/>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en-US" sz="900" b="0" dirty="0" smtClean="0">
                <a:latin typeface="+mn-lt"/>
              </a:rPr>
              <a:t>BBB (-1)</a:t>
            </a:r>
          </a:p>
        </p:txBody>
      </p:sp>
      <p:sp>
        <p:nvSpPr>
          <p:cNvPr id="137" name="Rectangle 136"/>
          <p:cNvSpPr/>
          <p:nvPr/>
        </p:nvSpPr>
        <p:spPr bwMode="auto">
          <a:xfrm>
            <a:off x="3355771" y="3685029"/>
            <a:ext cx="1012053" cy="363192"/>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NA</a:t>
            </a:r>
          </a:p>
        </p:txBody>
      </p:sp>
      <p:sp>
        <p:nvSpPr>
          <p:cNvPr id="138" name="Rectangle 20"/>
          <p:cNvSpPr/>
          <p:nvPr/>
        </p:nvSpPr>
        <p:spPr bwMode="auto">
          <a:xfrm>
            <a:off x="7581543" y="3685029"/>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en-US" sz="900" b="0" dirty="0" smtClean="0">
                <a:latin typeface="+mn-lt"/>
              </a:rPr>
              <a:t>BB+ (-2)</a:t>
            </a:r>
          </a:p>
        </p:txBody>
      </p:sp>
      <p:sp>
        <p:nvSpPr>
          <p:cNvPr id="139" name="Rectangle 20"/>
          <p:cNvSpPr/>
          <p:nvPr/>
        </p:nvSpPr>
        <p:spPr bwMode="auto">
          <a:xfrm>
            <a:off x="509142" y="4098609"/>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Годовая инфляция, %</a:t>
            </a:r>
            <a:endParaRPr lang="en-US" sz="900" b="0" dirty="0">
              <a:solidFill>
                <a:schemeClr val="bg1"/>
              </a:solidFill>
              <a:latin typeface="+mn-lt"/>
              <a:cs typeface="Times New Roman" pitchFamily="18" charset="0"/>
            </a:endParaRPr>
          </a:p>
        </p:txBody>
      </p:sp>
      <p:sp>
        <p:nvSpPr>
          <p:cNvPr id="140" name="Rectangle 20"/>
          <p:cNvSpPr/>
          <p:nvPr/>
        </p:nvSpPr>
        <p:spPr bwMode="auto">
          <a:xfrm>
            <a:off x="5468661" y="4098609"/>
            <a:ext cx="1012053" cy="363191"/>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11</a:t>
            </a:r>
            <a:r>
              <a:rPr lang="en-US" sz="900" b="0" dirty="0" smtClean="0">
                <a:latin typeface="+mn-lt"/>
              </a:rPr>
              <a:t>.</a:t>
            </a:r>
            <a:r>
              <a:rPr lang="ru-RU" sz="900" b="0" dirty="0" smtClean="0">
                <a:latin typeface="+mn-lt"/>
              </a:rPr>
              <a:t>7%</a:t>
            </a:r>
            <a:endParaRPr lang="en-US" sz="900" b="0" dirty="0" smtClean="0">
              <a:latin typeface="+mn-lt"/>
            </a:endParaRPr>
          </a:p>
        </p:txBody>
      </p:sp>
      <p:sp>
        <p:nvSpPr>
          <p:cNvPr id="141" name="Rectangle 140"/>
          <p:cNvSpPr/>
          <p:nvPr/>
        </p:nvSpPr>
        <p:spPr bwMode="auto">
          <a:xfrm>
            <a:off x="4412218" y="4098609"/>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84</a:t>
            </a:r>
            <a:r>
              <a:rPr lang="en-US" sz="900" b="0" dirty="0" smtClean="0">
                <a:latin typeface="+mn-lt"/>
              </a:rPr>
              <a:t>.4</a:t>
            </a:r>
            <a:r>
              <a:rPr lang="ru-RU" sz="900" b="0" dirty="0" smtClean="0">
                <a:latin typeface="+mn-lt"/>
              </a:rPr>
              <a:t>%</a:t>
            </a:r>
            <a:endParaRPr lang="en-US" sz="900" b="0" dirty="0" smtClean="0">
              <a:latin typeface="+mn-lt"/>
            </a:endParaRPr>
          </a:p>
        </p:txBody>
      </p:sp>
      <p:sp>
        <p:nvSpPr>
          <p:cNvPr id="142" name="Rectangle 20"/>
          <p:cNvSpPr/>
          <p:nvPr/>
        </p:nvSpPr>
        <p:spPr bwMode="auto">
          <a:xfrm>
            <a:off x="6525102" y="4098608"/>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13</a:t>
            </a:r>
            <a:r>
              <a:rPr lang="en-US" sz="900" b="0" dirty="0" smtClean="0">
                <a:latin typeface="+mn-lt"/>
              </a:rPr>
              <a:t>.</a:t>
            </a:r>
            <a:r>
              <a:rPr lang="ru-RU" sz="900" b="0" dirty="0" smtClean="0">
                <a:latin typeface="+mn-lt"/>
              </a:rPr>
              <a:t>3%</a:t>
            </a:r>
            <a:endParaRPr lang="en-US" sz="900" b="0" dirty="0" smtClean="0">
              <a:latin typeface="+mn-lt"/>
            </a:endParaRPr>
          </a:p>
        </p:txBody>
      </p:sp>
      <p:sp>
        <p:nvSpPr>
          <p:cNvPr id="143" name="Rectangle 142"/>
          <p:cNvSpPr/>
          <p:nvPr/>
        </p:nvSpPr>
        <p:spPr bwMode="auto">
          <a:xfrm>
            <a:off x="3355773" y="4098609"/>
            <a:ext cx="1012053" cy="363192"/>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a:latin typeface="+mn-lt"/>
              </a:rPr>
              <a:t>2</a:t>
            </a:r>
            <a:r>
              <a:rPr lang="ru-RU" sz="900" b="0" dirty="0" smtClean="0">
                <a:latin typeface="+mn-lt"/>
              </a:rPr>
              <a:t>15</a:t>
            </a:r>
            <a:r>
              <a:rPr lang="en-US" sz="900" b="0" dirty="0" smtClean="0">
                <a:latin typeface="+mn-lt"/>
              </a:rPr>
              <a:t>.1</a:t>
            </a:r>
            <a:r>
              <a:rPr lang="ru-RU" sz="900" b="0" dirty="0" smtClean="0">
                <a:latin typeface="+mn-lt"/>
              </a:rPr>
              <a:t>%</a:t>
            </a:r>
            <a:endParaRPr lang="en-US" sz="900" b="0" dirty="0" smtClean="0">
              <a:latin typeface="+mn-lt"/>
            </a:endParaRPr>
          </a:p>
        </p:txBody>
      </p:sp>
      <p:sp>
        <p:nvSpPr>
          <p:cNvPr id="144" name="Rectangle 20"/>
          <p:cNvSpPr/>
          <p:nvPr/>
        </p:nvSpPr>
        <p:spPr bwMode="auto">
          <a:xfrm>
            <a:off x="7581545" y="4098609"/>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15%</a:t>
            </a:r>
            <a:endParaRPr lang="en-US" sz="900" b="0" dirty="0" smtClean="0">
              <a:latin typeface="+mn-lt"/>
            </a:endParaRPr>
          </a:p>
        </p:txBody>
      </p:sp>
      <p:sp>
        <p:nvSpPr>
          <p:cNvPr id="145" name="Rectangle 20"/>
          <p:cNvSpPr/>
          <p:nvPr/>
        </p:nvSpPr>
        <p:spPr bwMode="auto">
          <a:xfrm>
            <a:off x="509141" y="4506191"/>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Снижение прироста денежной </a:t>
            </a:r>
            <a:r>
              <a:rPr lang="ru-RU" sz="900" b="0" dirty="0">
                <a:solidFill>
                  <a:schemeClr val="bg1"/>
                </a:solidFill>
                <a:latin typeface="+mn-lt"/>
                <a:cs typeface="Times New Roman" pitchFamily="18" charset="0"/>
              </a:rPr>
              <a:t>массы, % ВВП</a:t>
            </a:r>
            <a:endParaRPr lang="en-US" sz="900" b="0" dirty="0">
              <a:solidFill>
                <a:schemeClr val="bg1"/>
              </a:solidFill>
              <a:latin typeface="+mn-lt"/>
              <a:cs typeface="Times New Roman" pitchFamily="18" charset="0"/>
            </a:endParaRPr>
          </a:p>
        </p:txBody>
      </p:sp>
      <p:sp>
        <p:nvSpPr>
          <p:cNvPr id="147" name="Rectangle 146"/>
          <p:cNvSpPr/>
          <p:nvPr/>
        </p:nvSpPr>
        <p:spPr bwMode="auto">
          <a:xfrm>
            <a:off x="4412217" y="4506191"/>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21%</a:t>
            </a:r>
            <a:endParaRPr lang="en-US" sz="900" b="0" dirty="0" smtClean="0">
              <a:latin typeface="+mn-lt"/>
            </a:endParaRPr>
          </a:p>
        </p:txBody>
      </p:sp>
      <p:sp>
        <p:nvSpPr>
          <p:cNvPr id="148" name="Rectangle 20"/>
          <p:cNvSpPr/>
          <p:nvPr/>
        </p:nvSpPr>
        <p:spPr bwMode="auto">
          <a:xfrm>
            <a:off x="6525101" y="4506190"/>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1%</a:t>
            </a:r>
            <a:endParaRPr lang="en-US" sz="900" b="0" dirty="0" smtClean="0">
              <a:latin typeface="+mn-lt"/>
            </a:endParaRPr>
          </a:p>
        </p:txBody>
      </p:sp>
      <p:sp>
        <p:nvSpPr>
          <p:cNvPr id="150" name="Rectangle 20"/>
          <p:cNvSpPr/>
          <p:nvPr/>
        </p:nvSpPr>
        <p:spPr bwMode="auto">
          <a:xfrm>
            <a:off x="7581544" y="4506191"/>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2%</a:t>
            </a:r>
            <a:endParaRPr lang="en-US" sz="900" b="0" dirty="0" smtClean="0">
              <a:latin typeface="+mn-lt"/>
            </a:endParaRPr>
          </a:p>
        </p:txBody>
      </p:sp>
      <p:sp>
        <p:nvSpPr>
          <p:cNvPr id="151" name="Rectangle 20"/>
          <p:cNvSpPr/>
          <p:nvPr/>
        </p:nvSpPr>
        <p:spPr bwMode="auto">
          <a:xfrm>
            <a:off x="509143" y="4916833"/>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a:solidFill>
                  <a:schemeClr val="bg1"/>
                </a:solidFill>
                <a:latin typeface="+mn-lt"/>
                <a:cs typeface="Times New Roman" pitchFamily="18" charset="0"/>
              </a:rPr>
              <a:t>Максимальный отток по вкладам, %</a:t>
            </a:r>
            <a:endParaRPr lang="en-US" sz="900" b="0" dirty="0">
              <a:solidFill>
                <a:schemeClr val="bg1"/>
              </a:solidFill>
              <a:latin typeface="+mn-lt"/>
              <a:cs typeface="Times New Roman" pitchFamily="18" charset="0"/>
            </a:endParaRPr>
          </a:p>
        </p:txBody>
      </p:sp>
      <p:sp>
        <p:nvSpPr>
          <p:cNvPr id="153" name="Rectangle 152"/>
          <p:cNvSpPr/>
          <p:nvPr/>
        </p:nvSpPr>
        <p:spPr bwMode="auto">
          <a:xfrm>
            <a:off x="4412219" y="4916833"/>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NA</a:t>
            </a:r>
          </a:p>
        </p:txBody>
      </p:sp>
      <p:sp>
        <p:nvSpPr>
          <p:cNvPr id="154" name="Rectangle 20"/>
          <p:cNvSpPr/>
          <p:nvPr/>
        </p:nvSpPr>
        <p:spPr bwMode="auto">
          <a:xfrm>
            <a:off x="6525103" y="4916832"/>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(7</a:t>
            </a:r>
            <a:r>
              <a:rPr lang="en-US" sz="900" b="0" dirty="0" smtClean="0">
                <a:latin typeface="+mn-lt"/>
              </a:rPr>
              <a:t>.</a:t>
            </a:r>
            <a:r>
              <a:rPr lang="ru-RU" sz="900" b="0" dirty="0" smtClean="0">
                <a:latin typeface="+mn-lt"/>
              </a:rPr>
              <a:t>6%)</a:t>
            </a:r>
            <a:endParaRPr lang="en-US" sz="900" b="0" dirty="0" smtClean="0">
              <a:latin typeface="+mn-lt"/>
            </a:endParaRPr>
          </a:p>
        </p:txBody>
      </p:sp>
      <p:sp>
        <p:nvSpPr>
          <p:cNvPr id="155" name="Rectangle 154"/>
          <p:cNvSpPr/>
          <p:nvPr/>
        </p:nvSpPr>
        <p:spPr bwMode="auto">
          <a:xfrm>
            <a:off x="3355774" y="4916833"/>
            <a:ext cx="1012053" cy="363192"/>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NA</a:t>
            </a:r>
          </a:p>
        </p:txBody>
      </p:sp>
      <p:sp>
        <p:nvSpPr>
          <p:cNvPr id="156" name="Rectangle 20"/>
          <p:cNvSpPr/>
          <p:nvPr/>
        </p:nvSpPr>
        <p:spPr bwMode="auto">
          <a:xfrm>
            <a:off x="7581546" y="4916833"/>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(2</a:t>
            </a:r>
            <a:r>
              <a:rPr lang="en-US" sz="900" b="0" dirty="0" smtClean="0">
                <a:latin typeface="+mn-lt"/>
              </a:rPr>
              <a:t>.</a:t>
            </a:r>
            <a:r>
              <a:rPr lang="ru-RU" sz="900" b="0" dirty="0" smtClean="0">
                <a:latin typeface="+mn-lt"/>
              </a:rPr>
              <a:t>9%)</a:t>
            </a:r>
            <a:endParaRPr lang="en-US" sz="900" b="0" dirty="0" smtClean="0">
              <a:latin typeface="+mn-lt"/>
            </a:endParaRPr>
          </a:p>
        </p:txBody>
      </p:sp>
      <p:sp>
        <p:nvSpPr>
          <p:cNvPr id="157" name="Rectangle 20"/>
          <p:cNvSpPr/>
          <p:nvPr/>
        </p:nvSpPr>
        <p:spPr bwMode="auto">
          <a:xfrm>
            <a:off x="509142" y="5324415"/>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Дефицит бюджета, % ВВП</a:t>
            </a:r>
            <a:endParaRPr lang="en-US" sz="900" b="0" dirty="0">
              <a:solidFill>
                <a:schemeClr val="bg1"/>
              </a:solidFill>
              <a:latin typeface="+mn-lt"/>
              <a:cs typeface="Times New Roman" pitchFamily="18" charset="0"/>
            </a:endParaRPr>
          </a:p>
        </p:txBody>
      </p:sp>
      <p:sp>
        <p:nvSpPr>
          <p:cNvPr id="160" name="Rectangle 20"/>
          <p:cNvSpPr/>
          <p:nvPr/>
        </p:nvSpPr>
        <p:spPr bwMode="auto">
          <a:xfrm>
            <a:off x="6525102" y="5324414"/>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(5</a:t>
            </a:r>
            <a:r>
              <a:rPr lang="en-US" sz="900" b="0" dirty="0" smtClean="0">
                <a:latin typeface="+mn-lt"/>
              </a:rPr>
              <a:t>.</a:t>
            </a:r>
            <a:r>
              <a:rPr lang="ru-RU" sz="900" b="0" dirty="0" smtClean="0">
                <a:latin typeface="+mn-lt"/>
              </a:rPr>
              <a:t>9%)</a:t>
            </a:r>
            <a:endParaRPr lang="en-US" sz="900" b="0" dirty="0" smtClean="0">
              <a:latin typeface="+mn-lt"/>
            </a:endParaRPr>
          </a:p>
        </p:txBody>
      </p:sp>
      <p:sp>
        <p:nvSpPr>
          <p:cNvPr id="162" name="Rectangle 20"/>
          <p:cNvSpPr/>
          <p:nvPr/>
        </p:nvSpPr>
        <p:spPr bwMode="auto">
          <a:xfrm>
            <a:off x="7581545" y="5324415"/>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(0</a:t>
            </a:r>
            <a:r>
              <a:rPr lang="en-US" sz="900" b="0" dirty="0" smtClean="0">
                <a:latin typeface="+mn-lt"/>
              </a:rPr>
              <a:t>.</a:t>
            </a:r>
            <a:r>
              <a:rPr lang="ru-RU" sz="900" b="0" dirty="0" smtClean="0">
                <a:latin typeface="+mn-lt"/>
              </a:rPr>
              <a:t>5%)</a:t>
            </a:r>
            <a:endParaRPr lang="en-US" sz="900" b="0" dirty="0" smtClean="0">
              <a:latin typeface="+mn-lt"/>
            </a:endParaRPr>
          </a:p>
        </p:txBody>
      </p:sp>
      <p:sp>
        <p:nvSpPr>
          <p:cNvPr id="163" name="Rectangle 20"/>
          <p:cNvSpPr/>
          <p:nvPr/>
        </p:nvSpPr>
        <p:spPr bwMode="auto">
          <a:xfrm>
            <a:off x="509137" y="5740875"/>
            <a:ext cx="2802239" cy="363190"/>
          </a:xfrm>
          <a:prstGeom prst="rect">
            <a:avLst/>
          </a:prstGeom>
          <a:solidFill>
            <a:srgbClr val="012D7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ru-RU" sz="900" b="0" dirty="0" smtClean="0">
                <a:solidFill>
                  <a:schemeClr val="bg1"/>
                </a:solidFill>
                <a:latin typeface="+mn-lt"/>
                <a:cs typeface="Times New Roman" pitchFamily="18" charset="0"/>
              </a:rPr>
              <a:t>Падение реального ВВП, %</a:t>
            </a:r>
            <a:endParaRPr lang="en-US" sz="900" b="0" dirty="0">
              <a:solidFill>
                <a:schemeClr val="bg1"/>
              </a:solidFill>
              <a:latin typeface="+mn-lt"/>
              <a:cs typeface="Times New Roman" pitchFamily="18" charset="0"/>
            </a:endParaRPr>
          </a:p>
        </p:txBody>
      </p:sp>
      <p:sp>
        <p:nvSpPr>
          <p:cNvPr id="100" name="Rectangle 99"/>
          <p:cNvSpPr/>
          <p:nvPr/>
        </p:nvSpPr>
        <p:spPr bwMode="auto">
          <a:xfrm>
            <a:off x="4412219" y="1639587"/>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231</a:t>
            </a:r>
            <a:r>
              <a:rPr lang="ru-RU" sz="900" b="0" dirty="0" smtClean="0">
                <a:latin typeface="+mn-lt"/>
              </a:rPr>
              <a:t>%</a:t>
            </a:r>
            <a:endParaRPr lang="en-US" sz="900" b="0" dirty="0" smtClean="0">
              <a:latin typeface="+mn-lt"/>
            </a:endParaRPr>
          </a:p>
        </p:txBody>
      </p:sp>
      <p:sp>
        <p:nvSpPr>
          <p:cNvPr id="101" name="Rectangle 20"/>
          <p:cNvSpPr/>
          <p:nvPr/>
        </p:nvSpPr>
        <p:spPr bwMode="auto">
          <a:xfrm>
            <a:off x="6525103" y="1639586"/>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en-US" sz="900" b="0" dirty="0" smtClean="0">
                <a:latin typeface="+mn-lt"/>
              </a:rPr>
              <a:t>37</a:t>
            </a:r>
            <a:r>
              <a:rPr lang="ru-RU" sz="900" b="0" dirty="0" smtClean="0">
                <a:latin typeface="+mn-lt"/>
              </a:rPr>
              <a:t>%</a:t>
            </a:r>
            <a:endParaRPr lang="en-US" sz="900" b="0" dirty="0" smtClean="0">
              <a:latin typeface="+mn-lt"/>
            </a:endParaRPr>
          </a:p>
        </p:txBody>
      </p:sp>
      <p:sp>
        <p:nvSpPr>
          <p:cNvPr id="102" name="Rectangle 101"/>
          <p:cNvSpPr/>
          <p:nvPr/>
        </p:nvSpPr>
        <p:spPr bwMode="auto">
          <a:xfrm>
            <a:off x="3355774" y="1639587"/>
            <a:ext cx="1012053" cy="363192"/>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39</a:t>
            </a:r>
            <a:r>
              <a:rPr lang="ru-RU" sz="900" b="0" dirty="0" smtClean="0">
                <a:latin typeface="+mn-lt"/>
              </a:rPr>
              <a:t>%</a:t>
            </a:r>
            <a:endParaRPr lang="en-US" sz="900" b="0" dirty="0" smtClean="0">
              <a:latin typeface="+mn-lt"/>
            </a:endParaRPr>
          </a:p>
        </p:txBody>
      </p:sp>
      <p:sp>
        <p:nvSpPr>
          <p:cNvPr id="103" name="Rectangle 20"/>
          <p:cNvSpPr/>
          <p:nvPr/>
        </p:nvSpPr>
        <p:spPr bwMode="auto">
          <a:xfrm>
            <a:off x="7581546" y="1639587"/>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en-US" sz="900" b="0" dirty="0" smtClean="0">
                <a:latin typeface="+mn-lt"/>
              </a:rPr>
              <a:t>103</a:t>
            </a:r>
            <a:r>
              <a:rPr lang="ru-RU" sz="900" b="0" dirty="0" smtClean="0">
                <a:latin typeface="+mn-lt"/>
              </a:rPr>
              <a:t>%</a:t>
            </a:r>
            <a:endParaRPr lang="en-US" sz="900" b="0" dirty="0" smtClean="0">
              <a:latin typeface="+mn-lt"/>
            </a:endParaRPr>
          </a:p>
        </p:txBody>
      </p:sp>
      <p:sp>
        <p:nvSpPr>
          <p:cNvPr id="104" name="Rectangle 20"/>
          <p:cNvSpPr/>
          <p:nvPr/>
        </p:nvSpPr>
        <p:spPr bwMode="auto">
          <a:xfrm>
            <a:off x="5468662" y="2047167"/>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4.1</a:t>
            </a:r>
            <a:endParaRPr lang="en-US" sz="900" b="0" dirty="0" smtClean="0">
              <a:latin typeface="+mn-lt"/>
            </a:endParaRPr>
          </a:p>
        </p:txBody>
      </p:sp>
      <p:sp>
        <p:nvSpPr>
          <p:cNvPr id="105" name="Rectangle 104"/>
          <p:cNvSpPr/>
          <p:nvPr/>
        </p:nvSpPr>
        <p:spPr bwMode="auto">
          <a:xfrm>
            <a:off x="4412219" y="2047167"/>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6.4</a:t>
            </a:r>
            <a:endParaRPr lang="en-US" sz="900" b="0" dirty="0" smtClean="0">
              <a:latin typeface="+mn-lt"/>
            </a:endParaRPr>
          </a:p>
        </p:txBody>
      </p:sp>
      <p:sp>
        <p:nvSpPr>
          <p:cNvPr id="109" name="Rectangle 20"/>
          <p:cNvSpPr/>
          <p:nvPr/>
        </p:nvSpPr>
        <p:spPr bwMode="auto">
          <a:xfrm>
            <a:off x="5471551" y="2868329"/>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2,6</a:t>
            </a:r>
            <a:endParaRPr lang="en-US" sz="900" b="0" dirty="0" smtClean="0">
              <a:latin typeface="+mn-lt"/>
            </a:endParaRPr>
          </a:p>
        </p:txBody>
      </p:sp>
      <p:sp>
        <p:nvSpPr>
          <p:cNvPr id="110" name="Rectangle 109"/>
          <p:cNvSpPr/>
          <p:nvPr/>
        </p:nvSpPr>
        <p:spPr bwMode="auto">
          <a:xfrm>
            <a:off x="4415108" y="2868329"/>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NA</a:t>
            </a:r>
          </a:p>
        </p:txBody>
      </p:sp>
      <p:sp>
        <p:nvSpPr>
          <p:cNvPr id="112" name="Rectangle 111"/>
          <p:cNvSpPr/>
          <p:nvPr/>
        </p:nvSpPr>
        <p:spPr bwMode="auto">
          <a:xfrm>
            <a:off x="3358663" y="2868329"/>
            <a:ext cx="1012053" cy="363192"/>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NA</a:t>
            </a:r>
          </a:p>
        </p:txBody>
      </p:sp>
      <p:sp>
        <p:nvSpPr>
          <p:cNvPr id="173" name="Rectangle 172"/>
          <p:cNvSpPr/>
          <p:nvPr/>
        </p:nvSpPr>
        <p:spPr bwMode="auto">
          <a:xfrm>
            <a:off x="3355767" y="2460749"/>
            <a:ext cx="1012053" cy="363192"/>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NA</a:t>
            </a:r>
          </a:p>
        </p:txBody>
      </p:sp>
      <p:sp>
        <p:nvSpPr>
          <p:cNvPr id="174" name="Rectangle 20"/>
          <p:cNvSpPr/>
          <p:nvPr/>
        </p:nvSpPr>
        <p:spPr bwMode="auto">
          <a:xfrm>
            <a:off x="5471551" y="1639585"/>
            <a:ext cx="1012053" cy="363191"/>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a:latin typeface="+mn-lt"/>
              </a:rPr>
              <a:t>3</a:t>
            </a:r>
            <a:r>
              <a:rPr lang="ru-RU" sz="900" b="0" dirty="0" smtClean="0">
                <a:latin typeface="+mn-lt"/>
              </a:rPr>
              <a:t>%</a:t>
            </a:r>
            <a:endParaRPr lang="en-US" sz="900" b="0" dirty="0" smtClean="0">
              <a:latin typeface="+mn-lt"/>
            </a:endParaRPr>
          </a:p>
        </p:txBody>
      </p:sp>
      <p:sp>
        <p:nvSpPr>
          <p:cNvPr id="175" name="Rectangle 174"/>
          <p:cNvSpPr/>
          <p:nvPr/>
        </p:nvSpPr>
        <p:spPr bwMode="auto">
          <a:xfrm>
            <a:off x="3358663" y="4506189"/>
            <a:ext cx="1012053" cy="363192"/>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195%</a:t>
            </a:r>
            <a:endParaRPr lang="en-US" sz="900" b="0" dirty="0" smtClean="0">
              <a:latin typeface="+mn-lt"/>
            </a:endParaRPr>
          </a:p>
        </p:txBody>
      </p:sp>
      <p:sp>
        <p:nvSpPr>
          <p:cNvPr id="176" name="Rectangle 20"/>
          <p:cNvSpPr/>
          <p:nvPr/>
        </p:nvSpPr>
        <p:spPr bwMode="auto">
          <a:xfrm>
            <a:off x="5468655" y="4506189"/>
            <a:ext cx="1012053" cy="363191"/>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36%</a:t>
            </a:r>
            <a:endParaRPr lang="en-US" sz="900" b="0" dirty="0" smtClean="0">
              <a:latin typeface="+mn-lt"/>
            </a:endParaRPr>
          </a:p>
        </p:txBody>
      </p:sp>
      <p:sp>
        <p:nvSpPr>
          <p:cNvPr id="177" name="Rectangle 20"/>
          <p:cNvSpPr/>
          <p:nvPr/>
        </p:nvSpPr>
        <p:spPr bwMode="auto">
          <a:xfrm>
            <a:off x="6525098" y="5740874"/>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(7</a:t>
            </a:r>
            <a:r>
              <a:rPr lang="en-US" sz="900" b="0" dirty="0">
                <a:latin typeface="+mn-lt"/>
              </a:rPr>
              <a:t>.</a:t>
            </a:r>
            <a:r>
              <a:rPr lang="ru-RU" sz="900" b="0" dirty="0" smtClean="0">
                <a:latin typeface="+mn-lt"/>
              </a:rPr>
              <a:t>8%)</a:t>
            </a:r>
            <a:endParaRPr lang="en-US" sz="900" b="0" dirty="0" smtClean="0">
              <a:latin typeface="+mn-lt"/>
            </a:endParaRPr>
          </a:p>
        </p:txBody>
      </p:sp>
      <p:sp>
        <p:nvSpPr>
          <p:cNvPr id="178" name="Rectangle 177"/>
          <p:cNvSpPr/>
          <p:nvPr/>
        </p:nvSpPr>
        <p:spPr bwMode="auto">
          <a:xfrm>
            <a:off x="3358663" y="5740875"/>
            <a:ext cx="1012053" cy="363192"/>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(12</a:t>
            </a:r>
            <a:r>
              <a:rPr lang="en-US" sz="900" b="0" dirty="0" smtClean="0">
                <a:latin typeface="+mn-lt"/>
              </a:rPr>
              <a:t>.</a:t>
            </a:r>
            <a:r>
              <a:rPr lang="ru-RU" sz="900" b="0" dirty="0" smtClean="0">
                <a:latin typeface="+mn-lt"/>
              </a:rPr>
              <a:t>7%)</a:t>
            </a:r>
            <a:endParaRPr lang="en-US" sz="900" b="0" dirty="0" smtClean="0">
              <a:latin typeface="+mn-lt"/>
            </a:endParaRPr>
          </a:p>
        </p:txBody>
      </p:sp>
      <p:sp>
        <p:nvSpPr>
          <p:cNvPr id="179" name="Rectangle 20"/>
          <p:cNvSpPr/>
          <p:nvPr/>
        </p:nvSpPr>
        <p:spPr bwMode="auto">
          <a:xfrm>
            <a:off x="7581538" y="5740876"/>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buClr>
                <a:srgbClr val="008000"/>
              </a:buClr>
            </a:pPr>
            <a:r>
              <a:rPr lang="ru-RU" sz="900" b="0" dirty="0" smtClean="0">
                <a:latin typeface="+mn-lt"/>
              </a:rPr>
              <a:t>0</a:t>
            </a:r>
            <a:r>
              <a:rPr lang="en-US" sz="900" b="0" dirty="0" smtClean="0">
                <a:latin typeface="+mn-lt"/>
              </a:rPr>
              <a:t>.</a:t>
            </a:r>
            <a:r>
              <a:rPr lang="ru-RU" sz="900" b="0" dirty="0" smtClean="0">
                <a:latin typeface="+mn-lt"/>
              </a:rPr>
              <a:t>7%</a:t>
            </a:r>
            <a:endParaRPr lang="en-US" sz="900" b="0" dirty="0" smtClean="0">
              <a:latin typeface="+mn-lt"/>
            </a:endParaRPr>
          </a:p>
        </p:txBody>
      </p:sp>
      <p:sp>
        <p:nvSpPr>
          <p:cNvPr id="180" name="Rectangle 179"/>
          <p:cNvSpPr/>
          <p:nvPr/>
        </p:nvSpPr>
        <p:spPr bwMode="auto">
          <a:xfrm>
            <a:off x="5468654" y="5740875"/>
            <a:ext cx="1012053" cy="363192"/>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7</a:t>
            </a:r>
            <a:r>
              <a:rPr lang="en-US" sz="900" b="0" dirty="0" smtClean="0">
                <a:latin typeface="+mn-lt"/>
              </a:rPr>
              <a:t>.</a:t>
            </a:r>
            <a:r>
              <a:rPr lang="ru-RU" sz="900" b="0" dirty="0" smtClean="0">
                <a:latin typeface="+mn-lt"/>
              </a:rPr>
              <a:t>2%</a:t>
            </a:r>
            <a:endParaRPr lang="en-US" sz="900" b="0" dirty="0" smtClean="0">
              <a:latin typeface="+mn-lt"/>
            </a:endParaRPr>
          </a:p>
        </p:txBody>
      </p:sp>
      <p:sp>
        <p:nvSpPr>
          <p:cNvPr id="181" name="Rectangle 180"/>
          <p:cNvSpPr/>
          <p:nvPr/>
        </p:nvSpPr>
        <p:spPr bwMode="auto">
          <a:xfrm>
            <a:off x="4412212" y="5740873"/>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(5</a:t>
            </a:r>
            <a:r>
              <a:rPr lang="en-US" sz="900" b="0" dirty="0" smtClean="0">
                <a:latin typeface="+mn-lt"/>
              </a:rPr>
              <a:t>.</a:t>
            </a:r>
            <a:r>
              <a:rPr lang="ru-RU" sz="900" b="0" dirty="0" smtClean="0">
                <a:latin typeface="+mn-lt"/>
              </a:rPr>
              <a:t>3%)</a:t>
            </a:r>
            <a:endParaRPr lang="en-US" sz="900" b="0" dirty="0" smtClean="0">
              <a:latin typeface="+mn-lt"/>
            </a:endParaRPr>
          </a:p>
        </p:txBody>
      </p:sp>
      <p:sp>
        <p:nvSpPr>
          <p:cNvPr id="182" name="Rectangle 181"/>
          <p:cNvSpPr/>
          <p:nvPr/>
        </p:nvSpPr>
        <p:spPr bwMode="auto">
          <a:xfrm>
            <a:off x="5468653" y="5324413"/>
            <a:ext cx="1012053" cy="363192"/>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4</a:t>
            </a:r>
            <a:r>
              <a:rPr lang="en-US" sz="900" b="0" dirty="0" smtClean="0">
                <a:latin typeface="+mn-lt"/>
              </a:rPr>
              <a:t>.</a:t>
            </a:r>
            <a:r>
              <a:rPr lang="ru-RU" sz="900" b="0" dirty="0" smtClean="0">
                <a:latin typeface="+mn-lt"/>
              </a:rPr>
              <a:t>6%</a:t>
            </a:r>
            <a:endParaRPr lang="en-US" sz="900" b="0" dirty="0" smtClean="0">
              <a:latin typeface="+mn-lt"/>
            </a:endParaRPr>
          </a:p>
        </p:txBody>
      </p:sp>
      <p:sp>
        <p:nvSpPr>
          <p:cNvPr id="183" name="Rectangle 182"/>
          <p:cNvSpPr/>
          <p:nvPr/>
        </p:nvSpPr>
        <p:spPr bwMode="auto">
          <a:xfrm>
            <a:off x="4412210" y="5324413"/>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a:t>
            </a:r>
            <a:r>
              <a:rPr lang="en-US" sz="900" b="0" dirty="0" smtClean="0">
                <a:latin typeface="+mn-lt"/>
              </a:rPr>
              <a:t>6.</a:t>
            </a:r>
            <a:r>
              <a:rPr lang="ru-RU" sz="900" b="0" dirty="0" smtClean="0">
                <a:latin typeface="+mn-lt"/>
              </a:rPr>
              <a:t>3%)</a:t>
            </a:r>
            <a:endParaRPr lang="en-US" sz="900" b="0" dirty="0" smtClean="0">
              <a:latin typeface="+mn-lt"/>
            </a:endParaRPr>
          </a:p>
        </p:txBody>
      </p:sp>
      <p:sp>
        <p:nvSpPr>
          <p:cNvPr id="184" name="Rectangle 183"/>
          <p:cNvSpPr/>
          <p:nvPr/>
        </p:nvSpPr>
        <p:spPr bwMode="auto">
          <a:xfrm>
            <a:off x="3358663" y="5324412"/>
            <a:ext cx="1012053" cy="363192"/>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NA</a:t>
            </a:r>
          </a:p>
        </p:txBody>
      </p:sp>
      <p:sp>
        <p:nvSpPr>
          <p:cNvPr id="185" name="Rectangle 184"/>
          <p:cNvSpPr/>
          <p:nvPr/>
        </p:nvSpPr>
        <p:spPr bwMode="auto">
          <a:xfrm>
            <a:off x="4412219" y="2460749"/>
            <a:ext cx="1012053" cy="363188"/>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(61%)</a:t>
            </a:r>
          </a:p>
        </p:txBody>
      </p:sp>
      <p:sp>
        <p:nvSpPr>
          <p:cNvPr id="186" name="Rectangle 185"/>
          <p:cNvSpPr/>
          <p:nvPr/>
        </p:nvSpPr>
        <p:spPr bwMode="auto">
          <a:xfrm>
            <a:off x="5471551" y="2460746"/>
            <a:ext cx="1012053" cy="363188"/>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(31%)</a:t>
            </a:r>
          </a:p>
        </p:txBody>
      </p:sp>
      <p:sp>
        <p:nvSpPr>
          <p:cNvPr id="187" name="Rectangle 186"/>
          <p:cNvSpPr/>
          <p:nvPr/>
        </p:nvSpPr>
        <p:spPr bwMode="auto">
          <a:xfrm>
            <a:off x="6525097" y="2460746"/>
            <a:ext cx="1012053" cy="363188"/>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(70%)</a:t>
            </a:r>
          </a:p>
        </p:txBody>
      </p:sp>
      <p:sp>
        <p:nvSpPr>
          <p:cNvPr id="188" name="Rectangle 187"/>
          <p:cNvSpPr/>
          <p:nvPr/>
        </p:nvSpPr>
        <p:spPr bwMode="auto">
          <a:xfrm>
            <a:off x="7581537" y="2460746"/>
            <a:ext cx="1012053" cy="363188"/>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(17%)</a:t>
            </a:r>
          </a:p>
        </p:txBody>
      </p:sp>
      <p:sp>
        <p:nvSpPr>
          <p:cNvPr id="190" name="Rectangle 20"/>
          <p:cNvSpPr/>
          <p:nvPr/>
        </p:nvSpPr>
        <p:spPr bwMode="auto">
          <a:xfrm>
            <a:off x="5468652" y="3277445"/>
            <a:ext cx="1012053" cy="363191"/>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(5</a:t>
            </a:r>
            <a:r>
              <a:rPr lang="ru-RU" sz="900" b="0" dirty="0" smtClean="0">
                <a:latin typeface="+mn-lt"/>
              </a:rPr>
              <a:t>%</a:t>
            </a:r>
            <a:r>
              <a:rPr lang="en-US" sz="900" b="0" dirty="0" smtClean="0">
                <a:latin typeface="+mn-lt"/>
              </a:rPr>
              <a:t>)</a:t>
            </a:r>
          </a:p>
        </p:txBody>
      </p:sp>
      <p:sp>
        <p:nvSpPr>
          <p:cNvPr id="191" name="Rectangle 190"/>
          <p:cNvSpPr/>
          <p:nvPr/>
        </p:nvSpPr>
        <p:spPr bwMode="auto">
          <a:xfrm>
            <a:off x="4415108" y="3277448"/>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(28%)</a:t>
            </a:r>
          </a:p>
        </p:txBody>
      </p:sp>
      <p:sp>
        <p:nvSpPr>
          <p:cNvPr id="192" name="Rectangle 20"/>
          <p:cNvSpPr/>
          <p:nvPr/>
        </p:nvSpPr>
        <p:spPr bwMode="auto">
          <a:xfrm>
            <a:off x="3358662" y="3277448"/>
            <a:ext cx="1012053" cy="363191"/>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(2</a:t>
            </a:r>
            <a:r>
              <a:rPr lang="ru-RU" sz="900" b="0" dirty="0" smtClean="0">
                <a:latin typeface="+mn-lt"/>
              </a:rPr>
              <a:t>%</a:t>
            </a:r>
            <a:r>
              <a:rPr lang="en-US" sz="900" b="0" dirty="0" smtClean="0">
                <a:latin typeface="+mn-lt"/>
              </a:rPr>
              <a:t>)</a:t>
            </a:r>
          </a:p>
        </p:txBody>
      </p:sp>
      <p:sp>
        <p:nvSpPr>
          <p:cNvPr id="193" name="Rectangle 192"/>
          <p:cNvSpPr/>
          <p:nvPr/>
        </p:nvSpPr>
        <p:spPr bwMode="auto">
          <a:xfrm>
            <a:off x="5468651" y="4916833"/>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NA</a:t>
            </a:r>
          </a:p>
        </p:txBody>
      </p:sp>
      <p:sp>
        <p:nvSpPr>
          <p:cNvPr id="194" name="Rectangle 193"/>
          <p:cNvSpPr/>
          <p:nvPr/>
        </p:nvSpPr>
        <p:spPr bwMode="auto">
          <a:xfrm>
            <a:off x="7584435" y="2047171"/>
            <a:ext cx="1012053" cy="363188"/>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3.7</a:t>
            </a:r>
          </a:p>
        </p:txBody>
      </p:sp>
      <p:sp>
        <p:nvSpPr>
          <p:cNvPr id="195" name="Rectangle 194"/>
          <p:cNvSpPr/>
          <p:nvPr/>
        </p:nvSpPr>
        <p:spPr bwMode="auto">
          <a:xfrm>
            <a:off x="6527992" y="2047171"/>
            <a:ext cx="1012053" cy="363188"/>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7</a:t>
            </a:r>
            <a:endParaRPr lang="en-US" sz="900" b="0" dirty="0" smtClean="0">
              <a:latin typeface="+mn-lt"/>
            </a:endParaRPr>
          </a:p>
        </p:txBody>
      </p:sp>
      <p:sp>
        <p:nvSpPr>
          <p:cNvPr id="197" name="Rectangle 20"/>
          <p:cNvSpPr/>
          <p:nvPr/>
        </p:nvSpPr>
        <p:spPr bwMode="auto">
          <a:xfrm>
            <a:off x="3358663" y="2047171"/>
            <a:ext cx="1012053" cy="363191"/>
          </a:xfrm>
          <a:prstGeom prst="rect">
            <a:avLst/>
          </a:prstGeom>
          <a:solidFill>
            <a:srgbClr val="012D74">
              <a:alpha val="10000"/>
            </a:srgb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en-US" sz="900" b="0" dirty="0" smtClean="0">
                <a:latin typeface="+mn-lt"/>
              </a:rPr>
              <a:t>(</a:t>
            </a:r>
            <a:r>
              <a:rPr lang="ru-RU" sz="900" b="0" dirty="0" smtClean="0">
                <a:latin typeface="+mn-lt"/>
              </a:rPr>
              <a:t>0.1</a:t>
            </a:r>
            <a:r>
              <a:rPr lang="en-US" sz="900" b="0" dirty="0" smtClean="0">
                <a:latin typeface="+mn-lt"/>
              </a:rPr>
              <a:t>)</a:t>
            </a:r>
          </a:p>
        </p:txBody>
      </p:sp>
      <p:sp>
        <p:nvSpPr>
          <p:cNvPr id="198" name="Rectangle 14"/>
          <p:cNvSpPr/>
          <p:nvPr/>
        </p:nvSpPr>
        <p:spPr bwMode="auto">
          <a:xfrm>
            <a:off x="4412210" y="1180708"/>
            <a:ext cx="1012051" cy="40872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1125" marR="0" indent="-111125" algn="ctr" defTabSz="914400" rtl="0" eaLnBrk="1" fontAlgn="base" latinLnBrk="0" hangingPunct="1">
              <a:lnSpc>
                <a:spcPct val="100000"/>
              </a:lnSpc>
              <a:spcBef>
                <a:spcPct val="50000"/>
              </a:spcBef>
              <a:spcAft>
                <a:spcPct val="0"/>
              </a:spcAft>
              <a:buClrTx/>
              <a:buSzTx/>
              <a:tabLst/>
            </a:pPr>
            <a:r>
              <a:rPr kumimoji="0" lang="ru-RU" sz="900" i="0" u="none" strike="noStrike" cap="none" normalizeH="0" baseline="0" dirty="0" smtClean="0">
                <a:ln>
                  <a:noFill/>
                </a:ln>
                <a:effectLst/>
                <a:latin typeface="+mn-lt"/>
                <a:cs typeface="Times New Roman" pitchFamily="18" charset="0"/>
              </a:rPr>
              <a:t>1998</a:t>
            </a:r>
            <a:r>
              <a:rPr kumimoji="0" lang="ru-RU" sz="700" i="0" u="none" strike="noStrike" cap="none" normalizeH="0" dirty="0" smtClean="0">
                <a:ln>
                  <a:noFill/>
                </a:ln>
                <a:effectLst/>
                <a:latin typeface="+mn-lt"/>
                <a:cs typeface="Times New Roman" pitchFamily="18" charset="0"/>
              </a:rPr>
              <a:t> </a:t>
            </a:r>
          </a:p>
          <a:p>
            <a:pPr marL="111125" marR="0" indent="-111125" algn="ctr" defTabSz="914400" rtl="0" eaLnBrk="1" fontAlgn="base" latinLnBrk="0" hangingPunct="1">
              <a:lnSpc>
                <a:spcPct val="100000"/>
              </a:lnSpc>
              <a:spcBef>
                <a:spcPct val="50000"/>
              </a:spcBef>
              <a:spcAft>
                <a:spcPct val="0"/>
              </a:spcAft>
              <a:buClrTx/>
              <a:buSzTx/>
              <a:tabLst/>
            </a:pPr>
            <a:r>
              <a:rPr kumimoji="0" lang="ru-RU" sz="700" b="0" i="0" u="none" strike="noStrike" cap="none" normalizeH="0" dirty="0" smtClean="0">
                <a:ln>
                  <a:noFill/>
                </a:ln>
                <a:effectLst/>
                <a:latin typeface="+mn-lt"/>
                <a:cs typeface="Times New Roman" pitchFamily="18" charset="0"/>
              </a:rPr>
              <a:t>(3.8-31.12)</a:t>
            </a:r>
            <a:endParaRPr kumimoji="0" lang="ru-RU" sz="700" b="0" i="0" u="none" strike="noStrike" cap="none" normalizeH="0" baseline="0" dirty="0" smtClean="0">
              <a:ln>
                <a:noFill/>
              </a:ln>
              <a:effectLst/>
              <a:latin typeface="+mn-lt"/>
              <a:cs typeface="Times New Roman" pitchFamily="18" charset="0"/>
            </a:endParaRPr>
          </a:p>
        </p:txBody>
      </p:sp>
      <p:sp>
        <p:nvSpPr>
          <p:cNvPr id="199" name="Rectangle 14"/>
          <p:cNvSpPr/>
          <p:nvPr/>
        </p:nvSpPr>
        <p:spPr bwMode="auto">
          <a:xfrm>
            <a:off x="5471553" y="1180708"/>
            <a:ext cx="1012051" cy="40872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1125" marR="0" indent="-111125" algn="ctr" defTabSz="914400" rtl="0" eaLnBrk="1" fontAlgn="base" latinLnBrk="0" hangingPunct="1">
              <a:lnSpc>
                <a:spcPct val="100000"/>
              </a:lnSpc>
              <a:spcBef>
                <a:spcPct val="50000"/>
              </a:spcBef>
              <a:spcAft>
                <a:spcPct val="0"/>
              </a:spcAft>
              <a:buClrTx/>
              <a:buSzTx/>
              <a:tabLst/>
            </a:pPr>
            <a:r>
              <a:rPr kumimoji="0" lang="ru-RU" sz="900" i="0" u="none" strike="noStrike" cap="none" normalizeH="0" baseline="0" dirty="0" smtClean="0">
                <a:ln>
                  <a:noFill/>
                </a:ln>
                <a:effectLst/>
                <a:latin typeface="+mn-lt"/>
                <a:cs typeface="Times New Roman" pitchFamily="18" charset="0"/>
              </a:rPr>
              <a:t>2004</a:t>
            </a:r>
            <a:r>
              <a:rPr kumimoji="0" lang="ru-RU" sz="700" i="0" u="none" strike="noStrike" cap="none" normalizeH="0" dirty="0" smtClean="0">
                <a:ln>
                  <a:noFill/>
                </a:ln>
                <a:effectLst/>
                <a:latin typeface="+mn-lt"/>
                <a:cs typeface="Times New Roman" pitchFamily="18" charset="0"/>
              </a:rPr>
              <a:t> </a:t>
            </a:r>
          </a:p>
          <a:p>
            <a:pPr marL="111125" marR="0" indent="-111125" algn="ctr" defTabSz="914400" rtl="0" eaLnBrk="1" fontAlgn="base" latinLnBrk="0" hangingPunct="1">
              <a:lnSpc>
                <a:spcPct val="100000"/>
              </a:lnSpc>
              <a:spcBef>
                <a:spcPct val="50000"/>
              </a:spcBef>
              <a:spcAft>
                <a:spcPct val="0"/>
              </a:spcAft>
              <a:buClrTx/>
              <a:buSzTx/>
              <a:tabLst/>
            </a:pPr>
            <a:r>
              <a:rPr kumimoji="0" lang="ru-RU" sz="700" b="0" i="0" u="none" strike="noStrike" cap="none" normalizeH="0" dirty="0" smtClean="0">
                <a:ln>
                  <a:noFill/>
                </a:ln>
                <a:effectLst/>
                <a:latin typeface="+mn-lt"/>
                <a:cs typeface="Times New Roman" pitchFamily="18" charset="0"/>
              </a:rPr>
              <a:t>(1.4-29.10)</a:t>
            </a:r>
            <a:endParaRPr kumimoji="0" lang="ru-RU" sz="700" b="0" i="0" u="none" strike="noStrike" cap="none" normalizeH="0" baseline="0" dirty="0" smtClean="0">
              <a:ln>
                <a:noFill/>
              </a:ln>
              <a:effectLst/>
              <a:latin typeface="+mn-lt"/>
              <a:cs typeface="Times New Roman" pitchFamily="18" charset="0"/>
            </a:endParaRPr>
          </a:p>
        </p:txBody>
      </p:sp>
      <p:sp>
        <p:nvSpPr>
          <p:cNvPr id="200" name="Rectangle 14"/>
          <p:cNvSpPr/>
          <p:nvPr/>
        </p:nvSpPr>
        <p:spPr bwMode="auto">
          <a:xfrm>
            <a:off x="6527994" y="1180708"/>
            <a:ext cx="1012051" cy="40872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1125" marR="0" indent="-111125" algn="ctr" defTabSz="914400" rtl="0" eaLnBrk="1" fontAlgn="base" latinLnBrk="0" hangingPunct="1">
              <a:lnSpc>
                <a:spcPct val="100000"/>
              </a:lnSpc>
              <a:spcBef>
                <a:spcPct val="50000"/>
              </a:spcBef>
              <a:spcAft>
                <a:spcPct val="0"/>
              </a:spcAft>
              <a:buClrTx/>
              <a:buSzTx/>
              <a:tabLst/>
            </a:pPr>
            <a:r>
              <a:rPr kumimoji="0" lang="ru-RU" sz="900" i="0" u="none" strike="noStrike" cap="none" normalizeH="0" baseline="0" dirty="0" smtClean="0">
                <a:ln>
                  <a:noFill/>
                </a:ln>
                <a:effectLst/>
                <a:latin typeface="+mn-lt"/>
                <a:cs typeface="Times New Roman" pitchFamily="18" charset="0"/>
              </a:rPr>
              <a:t>2008/9</a:t>
            </a:r>
            <a:r>
              <a:rPr kumimoji="0" lang="ru-RU" sz="700" b="0" i="0" u="none" strike="noStrike" cap="none" normalizeH="0" dirty="0" smtClean="0">
                <a:ln>
                  <a:noFill/>
                </a:ln>
                <a:effectLst/>
                <a:latin typeface="+mn-lt"/>
                <a:cs typeface="Times New Roman" pitchFamily="18" charset="0"/>
              </a:rPr>
              <a:t> </a:t>
            </a:r>
          </a:p>
          <a:p>
            <a:pPr marL="111125" marR="0" indent="-111125" algn="ctr" defTabSz="914400" rtl="0" eaLnBrk="1" fontAlgn="base" latinLnBrk="0" hangingPunct="1">
              <a:lnSpc>
                <a:spcPct val="100000"/>
              </a:lnSpc>
              <a:spcBef>
                <a:spcPct val="50000"/>
              </a:spcBef>
              <a:spcAft>
                <a:spcPct val="0"/>
              </a:spcAft>
              <a:buClrTx/>
              <a:buSzTx/>
              <a:tabLst/>
            </a:pPr>
            <a:r>
              <a:rPr kumimoji="0" lang="ru-RU" sz="700" b="0" i="0" u="none" strike="noStrike" cap="none" normalizeH="0" dirty="0" smtClean="0">
                <a:ln>
                  <a:noFill/>
                </a:ln>
                <a:effectLst/>
                <a:latin typeface="+mn-lt"/>
                <a:cs typeface="Times New Roman" pitchFamily="18" charset="0"/>
              </a:rPr>
              <a:t>(3.7-19.2)</a:t>
            </a:r>
            <a:endParaRPr kumimoji="0" lang="ru-RU" sz="700" b="0" i="0" u="none" strike="noStrike" cap="none" normalizeH="0" baseline="0" dirty="0" smtClean="0">
              <a:ln>
                <a:noFill/>
              </a:ln>
              <a:effectLst/>
              <a:latin typeface="+mn-lt"/>
              <a:cs typeface="Times New Roman" pitchFamily="18" charset="0"/>
            </a:endParaRPr>
          </a:p>
        </p:txBody>
      </p:sp>
      <p:sp>
        <p:nvSpPr>
          <p:cNvPr id="201" name="Rectangle 14"/>
          <p:cNvSpPr/>
          <p:nvPr/>
        </p:nvSpPr>
        <p:spPr bwMode="auto">
          <a:xfrm>
            <a:off x="7581537" y="1180708"/>
            <a:ext cx="1012051" cy="40872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1125" marR="0" indent="-111125" algn="ctr" defTabSz="914400" rtl="0" eaLnBrk="1" fontAlgn="base" latinLnBrk="0" hangingPunct="1">
              <a:lnSpc>
                <a:spcPct val="100000"/>
              </a:lnSpc>
              <a:spcBef>
                <a:spcPct val="50000"/>
              </a:spcBef>
              <a:spcAft>
                <a:spcPct val="0"/>
              </a:spcAft>
              <a:buClrTx/>
              <a:buSzTx/>
              <a:tabLst/>
            </a:pPr>
            <a:r>
              <a:rPr kumimoji="0" lang="ru-RU" sz="900" i="0" u="none" strike="noStrike" cap="none" normalizeH="0" baseline="0" dirty="0" smtClean="0">
                <a:ln>
                  <a:noFill/>
                </a:ln>
                <a:effectLst/>
                <a:latin typeface="+mn-lt"/>
                <a:cs typeface="Times New Roman" pitchFamily="18" charset="0"/>
              </a:rPr>
              <a:t>2014/5</a:t>
            </a:r>
            <a:r>
              <a:rPr kumimoji="0" lang="ru-RU" sz="700" i="0" u="none" strike="noStrike" cap="none" normalizeH="0" dirty="0" smtClean="0">
                <a:ln>
                  <a:noFill/>
                </a:ln>
                <a:effectLst/>
                <a:latin typeface="+mn-lt"/>
                <a:cs typeface="Times New Roman" pitchFamily="18" charset="0"/>
              </a:rPr>
              <a:t> </a:t>
            </a:r>
          </a:p>
          <a:p>
            <a:pPr marL="111125" marR="0" indent="-111125" algn="ctr" defTabSz="914400" rtl="0" eaLnBrk="1" fontAlgn="base" latinLnBrk="0" hangingPunct="1">
              <a:lnSpc>
                <a:spcPct val="100000"/>
              </a:lnSpc>
              <a:spcBef>
                <a:spcPct val="50000"/>
              </a:spcBef>
              <a:spcAft>
                <a:spcPct val="0"/>
              </a:spcAft>
              <a:buClrTx/>
              <a:buSzTx/>
              <a:tabLst/>
            </a:pPr>
            <a:r>
              <a:rPr kumimoji="0" lang="ru-RU" sz="700" b="0" i="0" u="none" strike="noStrike" cap="none" normalizeH="0" dirty="0" smtClean="0">
                <a:ln>
                  <a:noFill/>
                </a:ln>
                <a:effectLst/>
                <a:latin typeface="+mn-lt"/>
                <a:cs typeface="Times New Roman" pitchFamily="18" charset="0"/>
              </a:rPr>
              <a:t>(19.1-…)</a:t>
            </a:r>
            <a:endParaRPr kumimoji="0" lang="ru-RU" sz="700" b="0" i="0" u="none" strike="noStrike" cap="none" normalizeH="0" baseline="0" dirty="0" smtClean="0">
              <a:ln>
                <a:noFill/>
              </a:ln>
              <a:effectLst/>
              <a:latin typeface="+mn-lt"/>
              <a:cs typeface="Times New Roman" pitchFamily="18" charset="0"/>
            </a:endParaRPr>
          </a:p>
        </p:txBody>
      </p:sp>
      <p:sp>
        <p:nvSpPr>
          <p:cNvPr id="202" name="Rectangle 201"/>
          <p:cNvSpPr/>
          <p:nvPr/>
        </p:nvSpPr>
        <p:spPr bwMode="auto">
          <a:xfrm>
            <a:off x="729344" y="6104066"/>
            <a:ext cx="5798650" cy="3035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Источники данных: Росстат, Банк России</a:t>
            </a:r>
            <a:r>
              <a:rPr lang="en-US" sz="900" b="0" dirty="0" smtClean="0">
                <a:latin typeface="+mn-lt"/>
                <a:cs typeface="Times New Roman" pitchFamily="18" charset="0"/>
              </a:rPr>
              <a:t>, IMF, IIF, tradingeconomics.com, </a:t>
            </a:r>
            <a:r>
              <a:rPr lang="ru-RU" sz="900" b="0" dirty="0" smtClean="0">
                <a:latin typeface="+mn-lt"/>
                <a:cs typeface="Times New Roman" pitchFamily="18" charset="0"/>
              </a:rPr>
              <a:t>биржевая информация</a:t>
            </a:r>
            <a:endParaRPr lang="ru-RU" sz="900" b="0" dirty="0">
              <a:latin typeface="+mn-lt"/>
              <a:cs typeface="Times New Roman" pitchFamily="18" charset="0"/>
            </a:endParaRPr>
          </a:p>
        </p:txBody>
      </p:sp>
      <p:sp>
        <p:nvSpPr>
          <p:cNvPr id="203" name="Rectangle 20"/>
          <p:cNvSpPr/>
          <p:nvPr/>
        </p:nvSpPr>
        <p:spPr bwMode="auto">
          <a:xfrm>
            <a:off x="6527994" y="2868329"/>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2,3</a:t>
            </a:r>
            <a:endParaRPr lang="en-US" sz="900" b="0" dirty="0" smtClean="0">
              <a:latin typeface="+mn-lt"/>
            </a:endParaRPr>
          </a:p>
        </p:txBody>
      </p:sp>
      <p:sp>
        <p:nvSpPr>
          <p:cNvPr id="204" name="Rectangle 20"/>
          <p:cNvSpPr/>
          <p:nvPr/>
        </p:nvSpPr>
        <p:spPr bwMode="auto">
          <a:xfrm>
            <a:off x="7584435" y="2868331"/>
            <a:ext cx="1012053" cy="363191"/>
          </a:xfrm>
          <a:prstGeom prst="rect">
            <a:avLst/>
          </a:prstGeom>
          <a:solidFill>
            <a:schemeClr val="accent5">
              <a:lumMod val="75000"/>
              <a:alpha val="10000"/>
            </a:schemeClr>
          </a:solidFill>
          <a:ln w="3175"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600"/>
              </a:spcAft>
              <a:buClr>
                <a:srgbClr val="008000"/>
              </a:buClr>
            </a:pPr>
            <a:r>
              <a:rPr lang="ru-RU" sz="900" b="0" dirty="0" smtClean="0">
                <a:latin typeface="+mn-lt"/>
              </a:rPr>
              <a:t>3</a:t>
            </a:r>
            <a:endParaRPr lang="en-US" sz="900" b="0" dirty="0" smtClean="0">
              <a:latin typeface="+mn-lt"/>
            </a:endParaRPr>
          </a:p>
        </p:txBody>
      </p:sp>
      <p:pic>
        <p:nvPicPr>
          <p:cNvPr id="80" name="Picture 7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53548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bwMode="auto">
          <a:xfrm>
            <a:off x="6864662" y="3430022"/>
            <a:ext cx="112776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0" name="Straight Connector 39"/>
          <p:cNvCxnSpPr/>
          <p:nvPr/>
        </p:nvCxnSpPr>
        <p:spPr bwMode="auto">
          <a:xfrm>
            <a:off x="2674620" y="4412205"/>
            <a:ext cx="1851660"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3" name="Title 2"/>
          <p:cNvSpPr>
            <a:spLocks noGrp="1"/>
          </p:cNvSpPr>
          <p:nvPr>
            <p:ph type="title"/>
          </p:nvPr>
        </p:nvSpPr>
        <p:spPr/>
        <p:txBody>
          <a:bodyPr anchor="b"/>
          <a:lstStyle/>
          <a:p>
            <a:r>
              <a:rPr lang="ru-RU" dirty="0" smtClean="0"/>
              <a:t>Общие черты и отличия «нового кризиса» от 2008 г.</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4</a:t>
            </a:fld>
            <a:endParaRPr lang="en-US" sz="1100" b="0" dirty="0">
              <a:solidFill>
                <a:srgbClr val="7F7F7F"/>
              </a:solidFill>
              <a:latin typeface="+mn-lt"/>
            </a:endParaRPr>
          </a:p>
        </p:txBody>
      </p:sp>
      <p:cxnSp>
        <p:nvCxnSpPr>
          <p:cNvPr id="4" name="Straight Connector 3"/>
          <p:cNvCxnSpPr/>
          <p:nvPr/>
        </p:nvCxnSpPr>
        <p:spPr bwMode="auto">
          <a:xfrm>
            <a:off x="274838" y="2270254"/>
            <a:ext cx="8562446" cy="0"/>
          </a:xfrm>
          <a:prstGeom prst="line">
            <a:avLst/>
          </a:prstGeom>
          <a:noFill/>
          <a:ln w="25400" cap="flat" cmpd="sng" algn="ctr">
            <a:solidFill>
              <a:srgbClr val="00B050"/>
            </a:solidFill>
            <a:prstDash val="solid"/>
            <a:round/>
            <a:headEnd type="none" w="med" len="med"/>
            <a:tailEnd type="none" w="med" len="med"/>
          </a:ln>
          <a:effectLst/>
        </p:spPr>
      </p:cxnSp>
      <p:sp>
        <p:nvSpPr>
          <p:cNvPr id="9" name="Rectangle 8"/>
          <p:cNvSpPr/>
          <p:nvPr/>
        </p:nvSpPr>
        <p:spPr bwMode="auto">
          <a:xfrm>
            <a:off x="291037" y="1302632"/>
            <a:ext cx="8034287" cy="37287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1400" i="0" u="none" strike="noStrike" cap="none" normalizeH="0" baseline="0" dirty="0" smtClean="0">
                <a:ln>
                  <a:noFill/>
                </a:ln>
                <a:solidFill>
                  <a:schemeClr val="tx1"/>
                </a:solidFill>
                <a:effectLst/>
                <a:latin typeface="+mn-lt"/>
                <a:cs typeface="Times New Roman" pitchFamily="18" charset="0"/>
              </a:rPr>
              <a:t>Факторный анализ «потерь» при </a:t>
            </a:r>
            <a:r>
              <a:rPr lang="ru-RU" sz="1400" dirty="0" smtClean="0">
                <a:latin typeface="+mn-lt"/>
                <a:cs typeface="Times New Roman" pitchFamily="18" charset="0"/>
              </a:rPr>
              <a:t>«новом кризисе» в сопоставлении с кризисом 2008 г.</a:t>
            </a:r>
            <a:endParaRPr lang="ru-RU" sz="1300" b="0" dirty="0">
              <a:latin typeface="+mn-lt"/>
              <a:cs typeface="Times New Roman" pitchFamily="18" charset="0"/>
            </a:endParaRPr>
          </a:p>
        </p:txBody>
      </p:sp>
      <p:sp>
        <p:nvSpPr>
          <p:cNvPr id="7" name="Rectangle 6"/>
          <p:cNvSpPr/>
          <p:nvPr/>
        </p:nvSpPr>
        <p:spPr bwMode="auto">
          <a:xfrm>
            <a:off x="274839" y="2279132"/>
            <a:ext cx="1172961" cy="2131501"/>
          </a:xfrm>
          <a:prstGeom prst="rect">
            <a:avLst/>
          </a:prstGeom>
          <a:solidFill>
            <a:srgbClr val="012D74">
              <a:alpha val="10000"/>
            </a:srgb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indent="-114300">
              <a:spcBef>
                <a:spcPct val="50000"/>
              </a:spcBef>
              <a:buClr>
                <a:schemeClr val="accent1">
                  <a:lumMod val="90000"/>
                  <a:lumOff val="10000"/>
                </a:schemeClr>
              </a:buClr>
              <a:buFont typeface="Wingdings" panose="05000000000000000000" pitchFamily="2" charset="2"/>
              <a:buChar char="§"/>
            </a:pPr>
            <a:r>
              <a:rPr lang="ru-RU" sz="900" b="0" dirty="0">
                <a:latin typeface="+mn-lt"/>
                <a:cs typeface="Times New Roman" pitchFamily="18" charset="0"/>
              </a:rPr>
              <a:t>Закрытие доступа к зарубежным финансовым рынкам</a:t>
            </a:r>
          </a:p>
          <a:p>
            <a:pPr marL="114300" indent="-114300">
              <a:spcBef>
                <a:spcPct val="50000"/>
              </a:spcBef>
              <a:buClr>
                <a:schemeClr val="accent1">
                  <a:lumMod val="90000"/>
                  <a:lumOff val="10000"/>
                </a:schemeClr>
              </a:buClr>
              <a:buFont typeface="Wingdings" panose="05000000000000000000" pitchFamily="2" charset="2"/>
              <a:buChar char="§"/>
            </a:pPr>
            <a:r>
              <a:rPr lang="ru-RU" sz="900" b="0" dirty="0">
                <a:latin typeface="+mn-lt"/>
                <a:cs typeface="Times New Roman" pitchFamily="18" charset="0"/>
              </a:rPr>
              <a:t>Девальвация рубля, отток капитала</a:t>
            </a:r>
          </a:p>
          <a:p>
            <a:pPr marL="114300" indent="-114300">
              <a:spcBef>
                <a:spcPct val="50000"/>
              </a:spcBef>
              <a:buClr>
                <a:schemeClr val="accent1">
                  <a:lumMod val="90000"/>
                  <a:lumOff val="10000"/>
                </a:schemeClr>
              </a:buClr>
              <a:buFont typeface="Wingdings" panose="05000000000000000000" pitchFamily="2" charset="2"/>
              <a:buChar char="§"/>
            </a:pPr>
            <a:r>
              <a:rPr lang="ru-RU" sz="900" b="0" dirty="0" smtClean="0">
                <a:latin typeface="+mn-lt"/>
                <a:cs typeface="Times New Roman" pitchFamily="18" charset="0"/>
              </a:rPr>
              <a:t>Падение </a:t>
            </a:r>
            <a:r>
              <a:rPr lang="ru-RU" sz="900" b="0" dirty="0">
                <a:latin typeface="+mn-lt"/>
                <a:cs typeface="Times New Roman" pitchFamily="18" charset="0"/>
              </a:rPr>
              <a:t>экспортных </a:t>
            </a:r>
            <a:r>
              <a:rPr lang="ru-RU" sz="900" b="0" dirty="0" smtClean="0">
                <a:latin typeface="+mn-lt"/>
                <a:cs typeface="Times New Roman" pitchFamily="18" charset="0"/>
              </a:rPr>
              <a:t>доходов</a:t>
            </a:r>
          </a:p>
          <a:p>
            <a:pPr marL="114300" indent="-114300">
              <a:spcBef>
                <a:spcPct val="50000"/>
              </a:spcBef>
              <a:buClr>
                <a:schemeClr val="accent1">
                  <a:lumMod val="90000"/>
                  <a:lumOff val="10000"/>
                </a:schemeClr>
              </a:buClr>
              <a:buFont typeface="Wingdings" panose="05000000000000000000" pitchFamily="2" charset="2"/>
              <a:buChar char="§"/>
            </a:pPr>
            <a:r>
              <a:rPr lang="ru-RU" sz="900" b="0" dirty="0" smtClean="0">
                <a:latin typeface="+mn-lt"/>
                <a:cs typeface="Times New Roman" pitchFamily="18" charset="0"/>
              </a:rPr>
              <a:t>Падение спроса и инвестиций </a:t>
            </a:r>
          </a:p>
        </p:txBody>
      </p:sp>
      <p:sp>
        <p:nvSpPr>
          <p:cNvPr id="12" name="Rectangle 14"/>
          <p:cNvSpPr/>
          <p:nvPr/>
        </p:nvSpPr>
        <p:spPr bwMode="auto">
          <a:xfrm>
            <a:off x="274836" y="1826047"/>
            <a:ext cx="3950706" cy="4087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1125" marR="0" indent="-111125"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effectLst/>
                <a:latin typeface="+mn-lt"/>
                <a:cs typeface="Times New Roman" pitchFamily="18" charset="0"/>
              </a:rPr>
              <a:t>Общие черты двух кризисов</a:t>
            </a:r>
          </a:p>
        </p:txBody>
      </p:sp>
      <p:sp>
        <p:nvSpPr>
          <p:cNvPr id="16" name="Rectangle 15"/>
          <p:cNvSpPr/>
          <p:nvPr/>
        </p:nvSpPr>
        <p:spPr bwMode="auto">
          <a:xfrm>
            <a:off x="5240332" y="5218494"/>
            <a:ext cx="938518" cy="1013618"/>
          </a:xfrm>
          <a:prstGeom prst="rect">
            <a:avLst/>
          </a:prstGeom>
          <a:solidFill>
            <a:srgbClr val="012D74">
              <a:alpha val="30000"/>
            </a:srgb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indent="-114300">
              <a:spcBef>
                <a:spcPct val="50000"/>
              </a:spcBef>
              <a:buClr>
                <a:schemeClr val="accent1">
                  <a:lumMod val="90000"/>
                  <a:lumOff val="10000"/>
                </a:schemeClr>
              </a:buClr>
              <a:buFont typeface="Wingdings" panose="05000000000000000000" pitchFamily="2" charset="2"/>
              <a:buChar char="§"/>
            </a:pPr>
            <a:r>
              <a:rPr lang="ru-RU" sz="900" b="0" dirty="0" smtClean="0">
                <a:latin typeface="+mn-lt"/>
                <a:cs typeface="Times New Roman" pitchFamily="18" charset="0"/>
              </a:rPr>
              <a:t>Режим санкций</a:t>
            </a:r>
          </a:p>
          <a:p>
            <a:pPr marL="114300" indent="-114300">
              <a:spcBef>
                <a:spcPct val="50000"/>
              </a:spcBef>
              <a:buClr>
                <a:schemeClr val="accent1">
                  <a:lumMod val="90000"/>
                  <a:lumOff val="10000"/>
                </a:schemeClr>
              </a:buClr>
              <a:buFont typeface="Wingdings" panose="05000000000000000000" pitchFamily="2" charset="2"/>
              <a:buChar char="§"/>
            </a:pPr>
            <a:r>
              <a:rPr lang="ru-RU" sz="900" b="0" dirty="0" err="1" smtClean="0">
                <a:cs typeface="Times New Roman" pitchFamily="18" charset="0"/>
              </a:rPr>
              <a:t>Контр-санкции</a:t>
            </a:r>
            <a:endParaRPr lang="ru-RU" sz="900" b="0" dirty="0">
              <a:cs typeface="Times New Roman" pitchFamily="18" charset="0"/>
            </a:endParaRPr>
          </a:p>
          <a:p>
            <a:pPr marL="114300" indent="-114300">
              <a:spcBef>
                <a:spcPct val="50000"/>
              </a:spcBef>
              <a:buClr>
                <a:schemeClr val="accent1">
                  <a:lumMod val="90000"/>
                  <a:lumOff val="10000"/>
                </a:schemeClr>
              </a:buClr>
              <a:buFont typeface="Wingdings" panose="05000000000000000000" pitchFamily="2" charset="2"/>
              <a:buChar char="§"/>
            </a:pPr>
            <a:r>
              <a:rPr lang="ru-RU" sz="900" b="0" dirty="0" smtClean="0">
                <a:latin typeface="+mn-lt"/>
                <a:cs typeface="Times New Roman" pitchFamily="18" charset="0"/>
              </a:rPr>
              <a:t>«Украина»</a:t>
            </a:r>
            <a:endParaRPr kumimoji="0" lang="ru-RU" sz="900" b="0" i="0" u="none" strike="noStrike" cap="none" normalizeH="0" baseline="0" dirty="0" smtClean="0">
              <a:ln>
                <a:noFill/>
              </a:ln>
              <a:solidFill>
                <a:schemeClr val="tx1"/>
              </a:solidFill>
              <a:effectLst/>
              <a:latin typeface="+mn-lt"/>
              <a:cs typeface="Times New Roman" pitchFamily="18" charset="0"/>
            </a:endParaRPr>
          </a:p>
        </p:txBody>
      </p:sp>
      <p:sp>
        <p:nvSpPr>
          <p:cNvPr id="18" name="Rectangle 14"/>
          <p:cNvSpPr/>
          <p:nvPr/>
        </p:nvSpPr>
        <p:spPr bwMode="auto">
          <a:xfrm>
            <a:off x="4225542" y="1826047"/>
            <a:ext cx="4611742" cy="4087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1125" marR="0" indent="-111125"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effectLst/>
                <a:latin typeface="+mn-lt"/>
                <a:cs typeface="Times New Roman" pitchFamily="18" charset="0"/>
              </a:rPr>
              <a:t>Отличия «нового кризиса»</a:t>
            </a:r>
          </a:p>
        </p:txBody>
      </p:sp>
      <p:sp>
        <p:nvSpPr>
          <p:cNvPr id="20" name="Rectangle 19"/>
          <p:cNvSpPr/>
          <p:nvPr/>
        </p:nvSpPr>
        <p:spPr bwMode="auto">
          <a:xfrm>
            <a:off x="4256730" y="4410634"/>
            <a:ext cx="922978" cy="807860"/>
          </a:xfrm>
          <a:prstGeom prst="rect">
            <a:avLst/>
          </a:prstGeom>
          <a:solidFill>
            <a:srgbClr val="012D74">
              <a:alpha val="10000"/>
            </a:srgb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buClr>
                <a:schemeClr val="accent1">
                  <a:lumMod val="90000"/>
                  <a:lumOff val="10000"/>
                </a:schemeClr>
              </a:buClr>
            </a:pPr>
            <a:r>
              <a:rPr lang="ru-RU" sz="900" b="0" dirty="0" smtClean="0">
                <a:latin typeface="+mn-lt"/>
                <a:cs typeface="Times New Roman" pitchFamily="18" charset="0"/>
              </a:rPr>
              <a:t>Б</a:t>
            </a:r>
            <a:r>
              <a:rPr lang="ru-RU" sz="900" b="0" i="1" dirty="0" smtClean="0">
                <a:latin typeface="+mn-lt"/>
                <a:cs typeface="Times New Roman" pitchFamily="18" charset="0"/>
              </a:rPr>
              <a:t>о</a:t>
            </a:r>
            <a:r>
              <a:rPr lang="ru-RU" sz="900" b="0" dirty="0" smtClean="0">
                <a:latin typeface="+mn-lt"/>
                <a:cs typeface="Times New Roman" pitchFamily="18" charset="0"/>
              </a:rPr>
              <a:t>льшие объемы выплат по «западным» кредитам</a:t>
            </a:r>
            <a:endParaRPr lang="ru-RU" sz="900" b="0" dirty="0">
              <a:latin typeface="+mn-lt"/>
              <a:cs typeface="Times New Roman" pitchFamily="18" charset="0"/>
            </a:endParaRPr>
          </a:p>
        </p:txBody>
      </p:sp>
      <p:sp>
        <p:nvSpPr>
          <p:cNvPr id="21" name="Rectangle 20"/>
          <p:cNvSpPr/>
          <p:nvPr/>
        </p:nvSpPr>
        <p:spPr bwMode="auto">
          <a:xfrm>
            <a:off x="2646621" y="4412197"/>
            <a:ext cx="789038" cy="1589555"/>
          </a:xfrm>
          <a:prstGeom prst="rect">
            <a:avLst/>
          </a:prstGeom>
          <a:solidFill>
            <a:srgbClr val="92D050">
              <a:alpha val="50000"/>
            </a:srgb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buClr>
                <a:schemeClr val="accent1">
                  <a:lumMod val="90000"/>
                  <a:lumOff val="10000"/>
                </a:schemeClr>
              </a:buClr>
            </a:pPr>
            <a:r>
              <a:rPr lang="ru-RU" sz="900" b="0" dirty="0" smtClean="0">
                <a:latin typeface="+mn-lt"/>
                <a:cs typeface="Times New Roman" pitchFamily="18" charset="0"/>
              </a:rPr>
              <a:t>Антикризисная </a:t>
            </a:r>
            <a:r>
              <a:rPr lang="ru-RU" sz="900" b="0" dirty="0">
                <a:latin typeface="+mn-lt"/>
                <a:cs typeface="Times New Roman" pitchFamily="18" charset="0"/>
              </a:rPr>
              <a:t>правительственная </a:t>
            </a:r>
            <a:r>
              <a:rPr lang="ru-RU" sz="900" b="0" dirty="0" smtClean="0">
                <a:latin typeface="+mn-lt"/>
                <a:cs typeface="Times New Roman" pitchFamily="18" charset="0"/>
              </a:rPr>
              <a:t>программа</a:t>
            </a:r>
            <a:endParaRPr lang="ru-RU" sz="900" b="0" dirty="0">
              <a:latin typeface="+mn-lt"/>
              <a:cs typeface="Times New Roman" pitchFamily="18" charset="0"/>
            </a:endParaRPr>
          </a:p>
        </p:txBody>
      </p:sp>
      <p:sp>
        <p:nvSpPr>
          <p:cNvPr id="23" name="Rectangle 22"/>
          <p:cNvSpPr/>
          <p:nvPr/>
        </p:nvSpPr>
        <p:spPr bwMode="auto">
          <a:xfrm>
            <a:off x="1495887" y="4412205"/>
            <a:ext cx="1104900" cy="1589100"/>
          </a:xfrm>
          <a:prstGeom prst="rect">
            <a:avLst/>
          </a:prstGeom>
          <a:solidFill>
            <a:srgbClr val="012D74">
              <a:alpha val="30000"/>
            </a:srgb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indent="-114300">
              <a:spcBef>
                <a:spcPct val="50000"/>
              </a:spcBef>
              <a:buClr>
                <a:schemeClr val="accent1">
                  <a:lumMod val="90000"/>
                  <a:lumOff val="10000"/>
                </a:schemeClr>
              </a:buClr>
              <a:buFont typeface="Wingdings" panose="05000000000000000000" pitchFamily="2" charset="2"/>
              <a:buChar char="§"/>
            </a:pPr>
            <a:r>
              <a:rPr lang="ru-RU" sz="900" b="0" dirty="0">
                <a:latin typeface="+mn-lt"/>
                <a:cs typeface="Times New Roman" pitchFamily="18" charset="0"/>
              </a:rPr>
              <a:t>Рост ставок, снижение </a:t>
            </a:r>
            <a:r>
              <a:rPr lang="ru-RU" sz="900" b="0" dirty="0" smtClean="0">
                <a:latin typeface="+mn-lt"/>
                <a:cs typeface="Times New Roman" pitchFamily="18" charset="0"/>
              </a:rPr>
              <a:t>объемов кредитования</a:t>
            </a:r>
            <a:endParaRPr lang="ru-RU" sz="900" b="0" dirty="0">
              <a:latin typeface="+mn-lt"/>
              <a:cs typeface="Times New Roman" pitchFamily="18" charset="0"/>
            </a:endParaRPr>
          </a:p>
          <a:p>
            <a:pPr marL="114300" indent="-114300">
              <a:spcBef>
                <a:spcPct val="50000"/>
              </a:spcBef>
              <a:buClr>
                <a:schemeClr val="accent1">
                  <a:lumMod val="90000"/>
                  <a:lumOff val="10000"/>
                </a:schemeClr>
              </a:buClr>
              <a:buFont typeface="Wingdings" panose="05000000000000000000" pitchFamily="2" charset="2"/>
              <a:buChar char="§"/>
            </a:pPr>
            <a:r>
              <a:rPr lang="ru-RU" sz="900" b="0" dirty="0" smtClean="0">
                <a:latin typeface="+mn-lt"/>
                <a:cs typeface="Times New Roman" pitchFamily="18" charset="0"/>
              </a:rPr>
              <a:t>Кризис </a:t>
            </a:r>
            <a:r>
              <a:rPr lang="ru-RU" sz="900" b="0" dirty="0">
                <a:latin typeface="+mn-lt"/>
                <a:cs typeface="Times New Roman" pitchFamily="18" charset="0"/>
              </a:rPr>
              <a:t>реального сектора экономики и социальной сферы</a:t>
            </a:r>
          </a:p>
        </p:txBody>
      </p:sp>
      <p:sp>
        <p:nvSpPr>
          <p:cNvPr id="24" name="Rectangle 23"/>
          <p:cNvSpPr/>
          <p:nvPr/>
        </p:nvSpPr>
        <p:spPr bwMode="auto">
          <a:xfrm>
            <a:off x="3478782" y="2279133"/>
            <a:ext cx="746760" cy="2133064"/>
          </a:xfrm>
          <a:prstGeom prst="rect">
            <a:avLst/>
          </a:prstGeom>
          <a:solidFill>
            <a:schemeClr val="accent5">
              <a:lumMod val="20000"/>
              <a:lumOff val="8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buClr>
                <a:schemeClr val="accent1">
                  <a:lumMod val="90000"/>
                  <a:lumOff val="10000"/>
                </a:schemeClr>
              </a:buClr>
            </a:pPr>
            <a:r>
              <a:rPr lang="ru-RU" sz="900" b="0" dirty="0" smtClean="0">
                <a:latin typeface="+mn-lt"/>
                <a:cs typeface="Times New Roman" pitchFamily="18" charset="0"/>
              </a:rPr>
              <a:t>Потери при систем-ном кризисе</a:t>
            </a:r>
          </a:p>
          <a:p>
            <a:pPr algn="ctr">
              <a:spcBef>
                <a:spcPct val="50000"/>
              </a:spcBef>
              <a:buClr>
                <a:schemeClr val="accent1">
                  <a:lumMod val="90000"/>
                  <a:lumOff val="10000"/>
                </a:schemeClr>
              </a:buClr>
            </a:pPr>
            <a:r>
              <a:rPr lang="ru-RU" sz="900" b="0" dirty="0" smtClean="0">
                <a:latin typeface="+mn-lt"/>
                <a:cs typeface="Times New Roman" pitchFamily="18" charset="0"/>
              </a:rPr>
              <a:t>8</a:t>
            </a:r>
            <a:r>
              <a:rPr lang="en-US" sz="900" b="0" dirty="0" smtClean="0">
                <a:latin typeface="+mn-lt"/>
                <a:cs typeface="Times New Roman" pitchFamily="18" charset="0"/>
              </a:rPr>
              <a:t>% </a:t>
            </a:r>
            <a:r>
              <a:rPr lang="ru-RU" sz="900" b="0" dirty="0" smtClean="0">
                <a:latin typeface="+mn-lt"/>
                <a:cs typeface="Times New Roman" pitchFamily="18" charset="0"/>
              </a:rPr>
              <a:t>ВВП</a:t>
            </a:r>
            <a:endParaRPr lang="ru-RU" sz="900" b="0" dirty="0">
              <a:latin typeface="+mn-lt"/>
              <a:cs typeface="Times New Roman" pitchFamily="18" charset="0"/>
            </a:endParaRPr>
          </a:p>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900" b="0" i="0" u="none" strike="noStrike" cap="none" normalizeH="0" baseline="0" dirty="0" smtClean="0">
              <a:ln>
                <a:noFill/>
              </a:ln>
              <a:solidFill>
                <a:schemeClr val="tx1"/>
              </a:solidFill>
              <a:effectLst/>
              <a:latin typeface="+mn-lt"/>
              <a:cs typeface="Times New Roman" pitchFamily="18" charset="0"/>
            </a:endParaRPr>
          </a:p>
        </p:txBody>
      </p:sp>
      <p:sp>
        <p:nvSpPr>
          <p:cNvPr id="27" name="Rectangle 26"/>
          <p:cNvSpPr/>
          <p:nvPr/>
        </p:nvSpPr>
        <p:spPr bwMode="auto">
          <a:xfrm>
            <a:off x="6232490" y="3426776"/>
            <a:ext cx="982980" cy="2805336"/>
          </a:xfrm>
          <a:prstGeom prst="rect">
            <a:avLst/>
          </a:prstGeom>
          <a:solidFill>
            <a:srgbClr val="FFC000">
              <a:alpha val="50000"/>
            </a:srgb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indent="-114300">
              <a:spcBef>
                <a:spcPct val="50000"/>
              </a:spcBef>
              <a:buClr>
                <a:schemeClr val="accent1">
                  <a:lumMod val="90000"/>
                  <a:lumOff val="10000"/>
                </a:schemeClr>
              </a:buClr>
              <a:buFont typeface="Wingdings" panose="05000000000000000000" pitchFamily="2" charset="2"/>
              <a:buChar char="§"/>
            </a:pPr>
            <a:endParaRPr lang="ru-RU" sz="900" b="0" dirty="0" smtClean="0">
              <a:latin typeface="+mn-lt"/>
              <a:cs typeface="Times New Roman" pitchFamily="18" charset="0"/>
            </a:endParaRPr>
          </a:p>
          <a:p>
            <a:pPr marL="114300" indent="-114300">
              <a:spcBef>
                <a:spcPct val="50000"/>
              </a:spcBef>
              <a:buClr>
                <a:schemeClr val="accent1">
                  <a:lumMod val="90000"/>
                  <a:lumOff val="10000"/>
                </a:schemeClr>
              </a:buClr>
              <a:buFont typeface="Wingdings" panose="05000000000000000000" pitchFamily="2" charset="2"/>
              <a:buChar char="§"/>
            </a:pPr>
            <a:r>
              <a:rPr lang="ru-RU" sz="900" b="0" dirty="0" smtClean="0">
                <a:latin typeface="+mn-lt"/>
                <a:cs typeface="Times New Roman" pitchFamily="18" charset="0"/>
              </a:rPr>
              <a:t>Рост </a:t>
            </a:r>
            <a:r>
              <a:rPr lang="ru-RU" sz="900" b="0" dirty="0">
                <a:latin typeface="+mn-lt"/>
                <a:cs typeface="Times New Roman" pitchFamily="18" charset="0"/>
              </a:rPr>
              <a:t>мировой </a:t>
            </a:r>
            <a:r>
              <a:rPr lang="ru-RU" sz="900" b="0" dirty="0" smtClean="0">
                <a:latin typeface="+mn-lt"/>
                <a:cs typeface="Times New Roman" pitchFamily="18" charset="0"/>
              </a:rPr>
              <a:t>экономики</a:t>
            </a:r>
          </a:p>
          <a:p>
            <a:pPr marL="114300" indent="-114300">
              <a:spcBef>
                <a:spcPct val="50000"/>
              </a:spcBef>
              <a:buClr>
                <a:schemeClr val="accent1">
                  <a:lumMod val="90000"/>
                  <a:lumOff val="10000"/>
                </a:schemeClr>
              </a:buClr>
              <a:buFont typeface="Wingdings" panose="05000000000000000000" pitchFamily="2" charset="2"/>
              <a:buChar char="§"/>
            </a:pPr>
            <a:endParaRPr lang="ru-RU" sz="900" b="0" dirty="0" smtClean="0">
              <a:latin typeface="+mn-lt"/>
              <a:cs typeface="Times New Roman" pitchFamily="18" charset="0"/>
            </a:endParaRPr>
          </a:p>
          <a:p>
            <a:pPr marL="114300" indent="-114300">
              <a:spcBef>
                <a:spcPct val="50000"/>
              </a:spcBef>
              <a:buClr>
                <a:schemeClr val="accent1">
                  <a:lumMod val="90000"/>
                  <a:lumOff val="10000"/>
                </a:schemeClr>
              </a:buClr>
              <a:buFont typeface="Wingdings" panose="05000000000000000000" pitchFamily="2" charset="2"/>
              <a:buChar char="§"/>
            </a:pPr>
            <a:r>
              <a:rPr lang="ru-RU" sz="900" b="0" dirty="0" smtClean="0">
                <a:latin typeface="+mn-lt"/>
                <a:cs typeface="Times New Roman" pitchFamily="18" charset="0"/>
              </a:rPr>
              <a:t>Стабильные </a:t>
            </a:r>
            <a:r>
              <a:rPr lang="ru-RU" sz="900" b="0" dirty="0">
                <a:latin typeface="+mn-lt"/>
                <a:cs typeface="Times New Roman" pitchFamily="18" charset="0"/>
              </a:rPr>
              <a:t>цены на </a:t>
            </a:r>
            <a:r>
              <a:rPr lang="ru-RU" sz="900" b="0" dirty="0" smtClean="0">
                <a:latin typeface="+mn-lt"/>
                <a:cs typeface="Times New Roman" pitchFamily="18" charset="0"/>
              </a:rPr>
              <a:t>сырьевые товары, </a:t>
            </a:r>
            <a:r>
              <a:rPr lang="ru-RU" sz="900" b="0" dirty="0">
                <a:latin typeface="+mn-lt"/>
                <a:cs typeface="Times New Roman" pitchFamily="18" charset="0"/>
              </a:rPr>
              <a:t>кроме </a:t>
            </a:r>
            <a:r>
              <a:rPr lang="en-US" sz="900" b="0" dirty="0">
                <a:latin typeface="+mn-lt"/>
                <a:cs typeface="Times New Roman" pitchFamily="18" charset="0"/>
              </a:rPr>
              <a:t>energy </a:t>
            </a:r>
            <a:r>
              <a:rPr lang="en-US" sz="900" b="0" dirty="0" smtClean="0">
                <a:latin typeface="+mn-lt"/>
                <a:cs typeface="Times New Roman" pitchFamily="18" charset="0"/>
              </a:rPr>
              <a:t>commodities</a:t>
            </a:r>
            <a:endParaRPr lang="ru-RU" sz="900" b="0" dirty="0" smtClean="0">
              <a:latin typeface="+mn-lt"/>
              <a:cs typeface="Times New Roman" pitchFamily="18" charset="0"/>
            </a:endParaRPr>
          </a:p>
          <a:p>
            <a:pPr marL="114300" indent="-114300">
              <a:spcBef>
                <a:spcPct val="50000"/>
              </a:spcBef>
              <a:buClr>
                <a:schemeClr val="accent1">
                  <a:lumMod val="90000"/>
                  <a:lumOff val="10000"/>
                </a:schemeClr>
              </a:buClr>
              <a:buFont typeface="Wingdings" panose="05000000000000000000" pitchFamily="2" charset="2"/>
              <a:buChar char="§"/>
            </a:pPr>
            <a:endParaRPr lang="ru-RU" sz="900" b="0" dirty="0" smtClean="0">
              <a:latin typeface="+mn-lt"/>
              <a:cs typeface="Times New Roman" pitchFamily="18" charset="0"/>
            </a:endParaRPr>
          </a:p>
          <a:p>
            <a:pPr marL="114300" indent="-114300">
              <a:spcBef>
                <a:spcPct val="50000"/>
              </a:spcBef>
              <a:buClr>
                <a:schemeClr val="accent1">
                  <a:lumMod val="90000"/>
                  <a:lumOff val="10000"/>
                </a:schemeClr>
              </a:buClr>
              <a:buFont typeface="Wingdings" panose="05000000000000000000" pitchFamily="2" charset="2"/>
              <a:buChar char="§"/>
            </a:pPr>
            <a:r>
              <a:rPr lang="ru-RU" sz="900" b="0" dirty="0" smtClean="0">
                <a:latin typeface="+mn-lt"/>
                <a:cs typeface="Times New Roman" pitchFamily="18" charset="0"/>
              </a:rPr>
              <a:t>Амнистия капиталов</a:t>
            </a:r>
          </a:p>
        </p:txBody>
      </p:sp>
      <p:sp>
        <p:nvSpPr>
          <p:cNvPr id="30" name="Rectangle 29"/>
          <p:cNvSpPr/>
          <p:nvPr/>
        </p:nvSpPr>
        <p:spPr bwMode="auto">
          <a:xfrm>
            <a:off x="7281474" y="2279133"/>
            <a:ext cx="746760" cy="1147643"/>
          </a:xfrm>
          <a:prstGeom prst="rect">
            <a:avLst/>
          </a:prstGeom>
          <a:solidFill>
            <a:schemeClr val="accent5">
              <a:lumMod val="40000"/>
              <a:lumOff val="6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buClr>
                <a:schemeClr val="accent1">
                  <a:lumMod val="90000"/>
                  <a:lumOff val="10000"/>
                </a:schemeClr>
              </a:buClr>
            </a:pPr>
            <a:r>
              <a:rPr lang="ru-RU" sz="900" b="0" dirty="0" smtClean="0">
                <a:latin typeface="+mn-lt"/>
                <a:cs typeface="Times New Roman" pitchFamily="18" charset="0"/>
              </a:rPr>
              <a:t>Потери при региональном кризисе</a:t>
            </a:r>
          </a:p>
          <a:p>
            <a:pPr algn="ctr">
              <a:spcBef>
                <a:spcPct val="50000"/>
              </a:spcBef>
              <a:buClr>
                <a:schemeClr val="accent1">
                  <a:lumMod val="90000"/>
                  <a:lumOff val="10000"/>
                </a:schemeClr>
              </a:buClr>
            </a:pPr>
            <a:r>
              <a:rPr lang="ru-RU" sz="900" b="0" dirty="0" smtClean="0">
                <a:latin typeface="+mn-lt"/>
                <a:cs typeface="Times New Roman" pitchFamily="18" charset="0"/>
              </a:rPr>
              <a:t>4</a:t>
            </a:r>
            <a:r>
              <a:rPr lang="en-US" sz="900" b="0" dirty="0" smtClean="0">
                <a:latin typeface="+mn-lt"/>
                <a:cs typeface="Times New Roman" pitchFamily="18" charset="0"/>
              </a:rPr>
              <a:t>% </a:t>
            </a:r>
            <a:r>
              <a:rPr lang="ru-RU" sz="900" b="0" dirty="0" smtClean="0">
                <a:latin typeface="+mn-lt"/>
                <a:cs typeface="Times New Roman" pitchFamily="18" charset="0"/>
              </a:rPr>
              <a:t>ВВП</a:t>
            </a:r>
            <a:endParaRPr lang="ru-RU" sz="900" b="0" dirty="0">
              <a:latin typeface="+mn-lt"/>
              <a:cs typeface="Times New Roman" pitchFamily="18" charset="0"/>
            </a:endParaRPr>
          </a:p>
        </p:txBody>
      </p:sp>
      <p:cxnSp>
        <p:nvCxnSpPr>
          <p:cNvPr id="32" name="Straight Connector 31"/>
          <p:cNvCxnSpPr/>
          <p:nvPr/>
        </p:nvCxnSpPr>
        <p:spPr bwMode="auto">
          <a:xfrm>
            <a:off x="1615440" y="6001750"/>
            <a:ext cx="1607154" cy="2"/>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5" name="Straight Connector 34"/>
          <p:cNvCxnSpPr/>
          <p:nvPr/>
        </p:nvCxnSpPr>
        <p:spPr bwMode="auto">
          <a:xfrm>
            <a:off x="305316" y="4408766"/>
            <a:ext cx="1310124"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1" name="Straight Connector 40"/>
          <p:cNvCxnSpPr/>
          <p:nvPr/>
        </p:nvCxnSpPr>
        <p:spPr bwMode="auto">
          <a:xfrm>
            <a:off x="4729783" y="5218657"/>
            <a:ext cx="1353630"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48" name="Rectangle 47"/>
          <p:cNvSpPr/>
          <p:nvPr/>
        </p:nvSpPr>
        <p:spPr bwMode="auto">
          <a:xfrm>
            <a:off x="8087971" y="2279134"/>
            <a:ext cx="746760" cy="3952978"/>
          </a:xfrm>
          <a:prstGeom prst="rect">
            <a:avLst/>
          </a:prstGeom>
          <a:pattFill prst="dkUpDiag">
            <a:fgClr>
              <a:schemeClr val="accent5">
                <a:lumMod val="40000"/>
                <a:lumOff val="60000"/>
              </a:schemeClr>
            </a:fgClr>
            <a:bgClr>
              <a:schemeClr val="bg1"/>
            </a:bgClr>
          </a:patt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buClr>
                <a:schemeClr val="accent1">
                  <a:lumMod val="90000"/>
                  <a:lumOff val="10000"/>
                </a:schemeClr>
              </a:buClr>
            </a:pPr>
            <a:r>
              <a:rPr lang="ru-RU" sz="900" b="0" dirty="0" smtClean="0">
                <a:latin typeface="+mn-lt"/>
                <a:cs typeface="Times New Roman" pitchFamily="18" charset="0"/>
              </a:rPr>
              <a:t>Потери при системно кризисе в условиях санкций</a:t>
            </a:r>
          </a:p>
          <a:p>
            <a:pPr algn="ctr">
              <a:spcBef>
                <a:spcPct val="50000"/>
              </a:spcBef>
              <a:buClr>
                <a:schemeClr val="accent1">
                  <a:lumMod val="90000"/>
                  <a:lumOff val="10000"/>
                </a:schemeClr>
              </a:buClr>
            </a:pPr>
            <a:r>
              <a:rPr lang="ru-RU" sz="900" b="0" dirty="0" smtClean="0">
                <a:latin typeface="+mn-lt"/>
                <a:cs typeface="Times New Roman" pitchFamily="18" charset="0"/>
              </a:rPr>
              <a:t>8-</a:t>
            </a:r>
            <a:r>
              <a:rPr lang="en-US" sz="900" b="0" dirty="0" smtClean="0">
                <a:latin typeface="+mn-lt"/>
                <a:cs typeface="Times New Roman" pitchFamily="18" charset="0"/>
              </a:rPr>
              <a:t>12% </a:t>
            </a:r>
            <a:r>
              <a:rPr lang="ru-RU" sz="900" b="0" dirty="0" smtClean="0">
                <a:latin typeface="+mn-lt"/>
                <a:cs typeface="Times New Roman" pitchFamily="18" charset="0"/>
              </a:rPr>
              <a:t>ВВП</a:t>
            </a:r>
            <a:endParaRPr lang="ru-RU" sz="900" b="0" dirty="0">
              <a:latin typeface="+mn-lt"/>
              <a:cs typeface="Times New Roman" pitchFamily="18" charset="0"/>
            </a:endParaRPr>
          </a:p>
        </p:txBody>
      </p:sp>
      <p:cxnSp>
        <p:nvCxnSpPr>
          <p:cNvPr id="50" name="Straight Connector 49"/>
          <p:cNvCxnSpPr/>
          <p:nvPr/>
        </p:nvCxnSpPr>
        <p:spPr bwMode="auto">
          <a:xfrm>
            <a:off x="5768340" y="6229579"/>
            <a:ext cx="112776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6" name="Straight Connector 65"/>
          <p:cNvCxnSpPr/>
          <p:nvPr/>
        </p:nvCxnSpPr>
        <p:spPr bwMode="auto">
          <a:xfrm flipV="1">
            <a:off x="4225542" y="1843803"/>
            <a:ext cx="0" cy="408723"/>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9" name="Straight Connector 68"/>
          <p:cNvCxnSpPr/>
          <p:nvPr/>
        </p:nvCxnSpPr>
        <p:spPr bwMode="auto">
          <a:xfrm flipV="1">
            <a:off x="8837284" y="1842704"/>
            <a:ext cx="0" cy="408723"/>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9" name="Straight Connector 78"/>
          <p:cNvCxnSpPr/>
          <p:nvPr/>
        </p:nvCxnSpPr>
        <p:spPr bwMode="auto">
          <a:xfrm flipV="1">
            <a:off x="274839" y="1850483"/>
            <a:ext cx="0" cy="408723"/>
          </a:xfrm>
          <a:prstGeom prst="line">
            <a:avLst/>
          </a:prstGeom>
          <a:noFill/>
          <a:ln w="9525" cap="flat" cmpd="sng" algn="ctr">
            <a:solidFill>
              <a:schemeClr val="bg1">
                <a:lumMod val="50000"/>
              </a:schemeClr>
            </a:solidFill>
            <a:prstDash val="solid"/>
            <a:round/>
            <a:headEnd type="none" w="med" len="med"/>
            <a:tailEnd type="none" w="med" len="med"/>
          </a:ln>
          <a:effectLst/>
        </p:spPr>
      </p:cxnSp>
      <p:pic>
        <p:nvPicPr>
          <p:cNvPr id="31" name="Picture 3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98569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Глобальный вызов для банковского сектора</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5</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8" name="Chart 17"/>
          <p:cNvGraphicFramePr/>
          <p:nvPr>
            <p:extLst>
              <p:ext uri="{D42A27DB-BD31-4B8C-83A1-F6EECF244321}">
                <p14:modId xmlns:p14="http://schemas.microsoft.com/office/powerpoint/2010/main" val="4240335391"/>
              </p:ext>
            </p:extLst>
          </p:nvPr>
        </p:nvGraphicFramePr>
        <p:xfrm>
          <a:off x="406400" y="1247447"/>
          <a:ext cx="3322452" cy="247546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bwMode="auto">
          <a:xfrm>
            <a:off x="1953985" y="2557249"/>
            <a:ext cx="816424" cy="30359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Рецессия</a:t>
            </a:r>
            <a:endParaRPr lang="ru-RU" sz="900" b="0" dirty="0">
              <a:latin typeface="+mn-lt"/>
              <a:cs typeface="Times New Roman" pitchFamily="18" charset="0"/>
            </a:endParaRPr>
          </a:p>
        </p:txBody>
      </p:sp>
      <p:cxnSp>
        <p:nvCxnSpPr>
          <p:cNvPr id="22" name="Straight Arrow Connector 21"/>
          <p:cNvCxnSpPr/>
          <p:nvPr/>
        </p:nvCxnSpPr>
        <p:spPr bwMode="auto">
          <a:xfrm flipV="1">
            <a:off x="2634343" y="2365982"/>
            <a:ext cx="359228" cy="245697"/>
          </a:xfrm>
          <a:prstGeom prst="straightConnector1">
            <a:avLst/>
          </a:prstGeom>
          <a:noFill/>
          <a:ln w="635" cap="flat" cmpd="sng" algn="ctr">
            <a:solidFill>
              <a:schemeClr val="tx1"/>
            </a:solidFill>
            <a:prstDash val="solid"/>
            <a:round/>
            <a:headEnd type="none" w="med" len="med"/>
            <a:tailEnd type="triangle" w="sm" len="med"/>
          </a:ln>
          <a:effectLst/>
        </p:spPr>
      </p:cxnSp>
      <p:sp>
        <p:nvSpPr>
          <p:cNvPr id="25" name="Rectangle 24"/>
          <p:cNvSpPr/>
          <p:nvPr/>
        </p:nvSpPr>
        <p:spPr bwMode="auto">
          <a:xfrm>
            <a:off x="2341789" y="1605942"/>
            <a:ext cx="1047751" cy="30359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Оживление</a:t>
            </a:r>
            <a:endParaRPr lang="ru-RU" sz="900" b="0" dirty="0">
              <a:latin typeface="+mn-lt"/>
              <a:cs typeface="Times New Roman" pitchFamily="18" charset="0"/>
            </a:endParaRPr>
          </a:p>
        </p:txBody>
      </p:sp>
      <p:cxnSp>
        <p:nvCxnSpPr>
          <p:cNvPr id="26" name="Straight Arrow Connector 25"/>
          <p:cNvCxnSpPr/>
          <p:nvPr/>
        </p:nvCxnSpPr>
        <p:spPr bwMode="auto">
          <a:xfrm>
            <a:off x="2993571" y="1833638"/>
            <a:ext cx="152400" cy="267303"/>
          </a:xfrm>
          <a:prstGeom prst="straightConnector1">
            <a:avLst/>
          </a:prstGeom>
          <a:noFill/>
          <a:ln w="635" cap="flat" cmpd="sng" algn="ctr">
            <a:solidFill>
              <a:schemeClr val="tx1"/>
            </a:solidFill>
            <a:prstDash val="solid"/>
            <a:round/>
            <a:headEnd type="none" w="med" len="med"/>
            <a:tailEnd type="triangle" w="sm" len="med"/>
          </a:ln>
          <a:effectLst/>
        </p:spPr>
      </p:cxnSp>
      <p:sp>
        <p:nvSpPr>
          <p:cNvPr id="31" name="Rectangle 30"/>
          <p:cNvSpPr/>
          <p:nvPr/>
        </p:nvSpPr>
        <p:spPr bwMode="auto">
          <a:xfrm>
            <a:off x="1494064" y="1714499"/>
            <a:ext cx="1047751" cy="30359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Стагнация</a:t>
            </a:r>
            <a:endParaRPr lang="ru-RU" sz="900" b="0" dirty="0">
              <a:latin typeface="+mn-lt"/>
              <a:cs typeface="Times New Roman" pitchFamily="18" charset="0"/>
            </a:endParaRPr>
          </a:p>
        </p:txBody>
      </p:sp>
      <p:cxnSp>
        <p:nvCxnSpPr>
          <p:cNvPr id="32" name="Straight Arrow Connector 31"/>
          <p:cNvCxnSpPr/>
          <p:nvPr/>
        </p:nvCxnSpPr>
        <p:spPr bwMode="auto">
          <a:xfrm>
            <a:off x="2250619" y="1925560"/>
            <a:ext cx="560618" cy="197153"/>
          </a:xfrm>
          <a:prstGeom prst="straightConnector1">
            <a:avLst/>
          </a:prstGeom>
          <a:noFill/>
          <a:ln w="635" cap="flat" cmpd="sng" algn="ctr">
            <a:solidFill>
              <a:schemeClr val="tx1"/>
            </a:solidFill>
            <a:prstDash val="solid"/>
            <a:round/>
            <a:headEnd type="none" w="med" len="med"/>
            <a:tailEnd type="triangle" w="sm" len="med"/>
          </a:ln>
          <a:effectLst/>
        </p:spPr>
      </p:cxnSp>
      <p:sp>
        <p:nvSpPr>
          <p:cNvPr id="39" name="Rectangle 38"/>
          <p:cNvSpPr/>
          <p:nvPr/>
        </p:nvSpPr>
        <p:spPr bwMode="auto">
          <a:xfrm>
            <a:off x="3984171" y="1393030"/>
            <a:ext cx="4702629" cy="4554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rebuchet MS" pitchFamily="34" charset="0"/>
                <a:cs typeface="Times New Roman" pitchFamily="18" charset="0"/>
              </a:rPr>
              <a:t>Глобальный вызов связан с состоянием российской экономики в условиях высокой неопределенности и реализации мер денежно-кредитной</a:t>
            </a:r>
            <a:r>
              <a:rPr kumimoji="0" lang="ru-RU" sz="1400" b="0" i="0" u="none" strike="noStrike" cap="none" normalizeH="0" dirty="0" smtClean="0">
                <a:ln>
                  <a:noFill/>
                </a:ln>
                <a:solidFill>
                  <a:schemeClr val="tx1"/>
                </a:solidFill>
                <a:effectLst/>
                <a:latin typeface="Trebuchet MS" pitchFamily="34" charset="0"/>
                <a:cs typeface="Times New Roman" pitchFamily="18" charset="0"/>
              </a:rPr>
              <a:t> политики ЦБ</a:t>
            </a:r>
            <a:endParaRPr kumimoji="0" lang="ru-RU" sz="1400" b="0" i="0" u="none" strike="noStrike" cap="none" normalizeH="0" baseline="0" dirty="0" smtClean="0">
              <a:ln>
                <a:noFill/>
              </a:ln>
              <a:solidFill>
                <a:schemeClr val="tx1"/>
              </a:solidFill>
              <a:effectLst/>
              <a:latin typeface="Trebuchet MS" pitchFamily="34" charset="0"/>
              <a:cs typeface="Times New Roman" pitchFamily="18" charset="0"/>
            </a:endParaRPr>
          </a:p>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rebuchet MS" pitchFamily="34" charset="0"/>
              <a:cs typeface="Times New Roman" pitchFamily="18" charset="0"/>
            </a:endParaRPr>
          </a:p>
          <a:p>
            <a:pPr marL="115888" marR="0" indent="-115888" algn="l" defTabSz="914400" rtl="0" eaLnBrk="1" fontAlgn="base" latinLnBrk="0" hangingPunct="1">
              <a:lnSpc>
                <a:spcPct val="100000"/>
              </a:lnSpc>
              <a:spcBef>
                <a:spcPct val="50000"/>
              </a:spcBef>
              <a:spcAft>
                <a:spcPct val="0"/>
              </a:spcAft>
              <a:buClrTx/>
              <a:buSzTx/>
              <a:buFontTx/>
              <a:buChar char="•"/>
              <a:tabLst/>
            </a:pPr>
            <a:r>
              <a:rPr kumimoji="0" lang="ru-RU" sz="1400" i="0" u="none" strike="noStrike" cap="none" normalizeH="0" baseline="0" dirty="0" smtClean="0">
                <a:ln>
                  <a:noFill/>
                </a:ln>
                <a:solidFill>
                  <a:schemeClr val="tx1"/>
                </a:solidFill>
                <a:effectLst/>
                <a:latin typeface="Trebuchet MS" pitchFamily="34" charset="0"/>
                <a:cs typeface="Times New Roman" pitchFamily="18" charset="0"/>
              </a:rPr>
              <a:t>Стагнация:</a:t>
            </a:r>
            <a:r>
              <a:rPr kumimoji="0" lang="ru-RU" sz="1400" b="0" i="0" u="none" strike="noStrike" cap="none" normalizeH="0" baseline="0" dirty="0" smtClean="0">
                <a:ln>
                  <a:noFill/>
                </a:ln>
                <a:solidFill>
                  <a:schemeClr val="tx1"/>
                </a:solidFill>
                <a:effectLst/>
                <a:latin typeface="Trebuchet MS" pitchFamily="34" charset="0"/>
                <a:cs typeface="Times New Roman" pitchFamily="18" charset="0"/>
              </a:rPr>
              <a:t> валютный и инфляционный шоки затронут реальный сектор, который не сможет наращивать выпуск из-за падения</a:t>
            </a:r>
            <a:r>
              <a:rPr kumimoji="0" lang="ru-RU" sz="1400" b="0" i="0" u="none" strike="noStrike" cap="none" normalizeH="0" dirty="0" smtClean="0">
                <a:ln>
                  <a:noFill/>
                </a:ln>
                <a:solidFill>
                  <a:schemeClr val="tx1"/>
                </a:solidFill>
                <a:effectLst/>
                <a:latin typeface="Trebuchet MS" pitchFamily="34" charset="0"/>
                <a:cs typeface="Times New Roman" pitchFamily="18" charset="0"/>
              </a:rPr>
              <a:t> спроса, высоких процентных ставок, обесценения залогов</a:t>
            </a:r>
          </a:p>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rebuchet MS" pitchFamily="34" charset="0"/>
              <a:cs typeface="Times New Roman" pitchFamily="18" charset="0"/>
            </a:endParaRPr>
          </a:p>
          <a:p>
            <a:pPr marL="115888" indent="-115888">
              <a:spcBef>
                <a:spcPct val="50000"/>
              </a:spcBef>
              <a:buFontTx/>
              <a:buChar char="•"/>
            </a:pPr>
            <a:r>
              <a:rPr lang="ru-RU" sz="1400" dirty="0" smtClean="0">
                <a:latin typeface="Trebuchet MS" pitchFamily="34" charset="0"/>
                <a:cs typeface="Times New Roman" pitchFamily="18" charset="0"/>
              </a:rPr>
              <a:t>Рецессия: </a:t>
            </a:r>
            <a:r>
              <a:rPr lang="ru-RU" sz="1400" b="0" dirty="0" smtClean="0">
                <a:latin typeface="Trebuchet MS" pitchFamily="34" charset="0"/>
                <a:cs typeface="Times New Roman" pitchFamily="18" charset="0"/>
              </a:rPr>
              <a:t>эскалация противостояния России с Западом, в результате чего будут ужесточены санкции, которые нанесут экономике серьезные потери (например, нефтяное эмбарго)</a:t>
            </a:r>
            <a:endParaRPr lang="ru-RU" sz="1400" b="0" dirty="0">
              <a:latin typeface="Trebuchet MS" pitchFamily="34" charset="0"/>
              <a:cs typeface="Times New Roman" pitchFamily="18" charset="0"/>
            </a:endParaRPr>
          </a:p>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rebuchet MS" pitchFamily="34" charset="0"/>
              <a:cs typeface="Times New Roman" pitchFamily="18" charset="0"/>
            </a:endParaRPr>
          </a:p>
          <a:p>
            <a:pPr marL="115888" marR="0" indent="-115888" algn="l" defTabSz="914400" rtl="0" eaLnBrk="1" fontAlgn="base" latinLnBrk="0" hangingPunct="1">
              <a:lnSpc>
                <a:spcPct val="100000"/>
              </a:lnSpc>
              <a:spcBef>
                <a:spcPct val="50000"/>
              </a:spcBef>
              <a:spcAft>
                <a:spcPct val="0"/>
              </a:spcAft>
              <a:buClrTx/>
              <a:buSzTx/>
              <a:buFontTx/>
              <a:buChar char="•"/>
              <a:tabLst/>
            </a:pPr>
            <a:r>
              <a:rPr lang="ru-RU" sz="1400" dirty="0" smtClean="0">
                <a:latin typeface="Trebuchet MS" pitchFamily="34" charset="0"/>
                <a:cs typeface="Times New Roman" pitchFamily="18" charset="0"/>
              </a:rPr>
              <a:t>Обвал:</a:t>
            </a:r>
            <a:r>
              <a:rPr lang="ru-RU" sz="1400" b="0" dirty="0" smtClean="0">
                <a:latin typeface="Trebuchet MS"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rebuchet MS" pitchFamily="34" charset="0"/>
                <a:cs typeface="Times New Roman" pitchFamily="18" charset="0"/>
              </a:rPr>
              <a:t>спад</a:t>
            </a:r>
            <a:r>
              <a:rPr kumimoji="0" lang="ru-RU" sz="1400" b="0" i="0" u="none" strike="noStrike" cap="none" normalizeH="0" dirty="0" smtClean="0">
                <a:ln>
                  <a:noFill/>
                </a:ln>
                <a:solidFill>
                  <a:schemeClr val="tx1"/>
                </a:solidFill>
                <a:effectLst/>
                <a:latin typeface="Trebuchet MS" pitchFamily="34" charset="0"/>
                <a:cs typeface="Times New Roman" pitchFamily="18" charset="0"/>
              </a:rPr>
              <a:t> мировой экономики, который лишит российскую экономику экспортных доходов, усилит отток капитала, снизит доверие к банковской системе, вызовет череду дефолтов и банкротств</a:t>
            </a:r>
            <a:endParaRPr kumimoji="0" lang="ru-RU" sz="14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1" name="Rectangle 50"/>
          <p:cNvSpPr/>
          <p:nvPr/>
        </p:nvSpPr>
        <p:spPr bwMode="auto">
          <a:xfrm>
            <a:off x="2541815" y="3007075"/>
            <a:ext cx="680354" cy="30359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Обвал</a:t>
            </a:r>
            <a:endParaRPr lang="ru-RU" sz="900" b="0" dirty="0">
              <a:latin typeface="+mn-lt"/>
              <a:cs typeface="Times New Roman" pitchFamily="18" charset="0"/>
            </a:endParaRPr>
          </a:p>
        </p:txBody>
      </p:sp>
      <p:cxnSp>
        <p:nvCxnSpPr>
          <p:cNvPr id="52" name="Straight Arrow Connector 51"/>
          <p:cNvCxnSpPr/>
          <p:nvPr/>
        </p:nvCxnSpPr>
        <p:spPr bwMode="auto">
          <a:xfrm flipV="1">
            <a:off x="3086103" y="2644337"/>
            <a:ext cx="59868" cy="395397"/>
          </a:xfrm>
          <a:prstGeom prst="straightConnector1">
            <a:avLst/>
          </a:prstGeom>
          <a:noFill/>
          <a:ln w="635" cap="flat" cmpd="sng" algn="ctr">
            <a:solidFill>
              <a:schemeClr val="tx1"/>
            </a:solidFill>
            <a:prstDash val="solid"/>
            <a:round/>
            <a:headEnd type="none" w="med" len="med"/>
            <a:tailEnd type="triangle" w="sm" len="med"/>
          </a:ln>
          <a:effectLst/>
        </p:spPr>
      </p:cxnSp>
      <p:graphicFrame>
        <p:nvGraphicFramePr>
          <p:cNvPr id="55" name="Chart 54"/>
          <p:cNvGraphicFramePr/>
          <p:nvPr>
            <p:extLst>
              <p:ext uri="{D42A27DB-BD31-4B8C-83A1-F6EECF244321}">
                <p14:modId xmlns:p14="http://schemas.microsoft.com/office/powerpoint/2010/main" val="238753693"/>
              </p:ext>
            </p:extLst>
          </p:nvPr>
        </p:nvGraphicFramePr>
        <p:xfrm>
          <a:off x="406400" y="3827361"/>
          <a:ext cx="3322452" cy="2475467"/>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bwMode="auto">
          <a:xfrm>
            <a:off x="3984171" y="6104066"/>
            <a:ext cx="2543822" cy="3035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Росстат</a:t>
            </a:r>
            <a:endParaRPr lang="ru-RU" sz="900" b="0" dirty="0">
              <a:latin typeface="+mn-lt"/>
              <a:cs typeface="Times New Roman" pitchFamily="18" charset="0"/>
            </a:endParaRPr>
          </a:p>
        </p:txBody>
      </p:sp>
      <p:pic>
        <p:nvPicPr>
          <p:cNvPr id="24" name="Picture 2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4095809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Карта значений индексов промышленного производства</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6</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1475" y="1657350"/>
            <a:ext cx="8328462"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678092" y="5845152"/>
            <a:ext cx="5494107" cy="3035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Сбербанк, Центр макроэкономических исследований, Март 2015</a:t>
            </a:r>
            <a:endParaRPr lang="ru-RU" sz="900" b="0" dirty="0">
              <a:latin typeface="+mn-lt"/>
              <a:cs typeface="Times New Roman" pitchFamily="18"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3420327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Карта индексов </a:t>
            </a:r>
            <a:r>
              <a:rPr lang="ru-RU" dirty="0"/>
              <a:t>уязвимости развивающихся рынков</a:t>
            </a:r>
            <a:r>
              <a:rPr lang="en-US" dirty="0" smtClean="0"/>
              <a:t> </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7</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Rectangle 11"/>
          <p:cNvSpPr/>
          <p:nvPr/>
        </p:nvSpPr>
        <p:spPr bwMode="auto">
          <a:xfrm>
            <a:off x="906693" y="6149952"/>
            <a:ext cx="4246331" cy="3035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a:t>
            </a:r>
            <a:r>
              <a:rPr lang="en-US" sz="900" b="0" dirty="0" smtClean="0">
                <a:latin typeface="+mn-lt"/>
                <a:cs typeface="Times New Roman" pitchFamily="18" charset="0"/>
              </a:rPr>
              <a:t>Institute of International Finance</a:t>
            </a:r>
            <a:r>
              <a:rPr lang="ru-RU" sz="900" b="0" dirty="0" smtClean="0">
                <a:latin typeface="+mn-lt"/>
                <a:cs typeface="Times New Roman" pitchFamily="18" charset="0"/>
              </a:rPr>
              <a:t>,</a:t>
            </a:r>
            <a:r>
              <a:rPr lang="en-US" sz="900" b="0" dirty="0" smtClean="0">
                <a:latin typeface="+mn-lt"/>
                <a:cs typeface="Times New Roman" pitchFamily="18" charset="0"/>
              </a:rPr>
              <a:t> </a:t>
            </a:r>
            <a:r>
              <a:rPr lang="ru-RU" sz="900" b="0" dirty="0" smtClean="0">
                <a:latin typeface="+mn-lt"/>
                <a:cs typeface="Times New Roman" pitchFamily="18" charset="0"/>
              </a:rPr>
              <a:t>Февраль</a:t>
            </a:r>
            <a:r>
              <a:rPr lang="en-US" sz="900" b="0" dirty="0" smtClean="0">
                <a:latin typeface="+mn-lt"/>
                <a:cs typeface="Times New Roman" pitchFamily="18" charset="0"/>
              </a:rPr>
              <a:t> 201</a:t>
            </a:r>
            <a:r>
              <a:rPr lang="ru-RU" sz="900" b="0" dirty="0" smtClean="0">
                <a:latin typeface="+mn-lt"/>
                <a:cs typeface="Times New Roman" pitchFamily="18" charset="0"/>
              </a:rPr>
              <a:t>5</a:t>
            </a:r>
            <a:endParaRPr lang="ru-RU" sz="900" b="0" dirty="0">
              <a:latin typeface="+mn-lt"/>
              <a:cs typeface="Times New Roman" pitchFamily="18" charset="0"/>
            </a:endParaRPr>
          </a:p>
        </p:txBody>
      </p:sp>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750" y="1161572"/>
            <a:ext cx="8159750" cy="497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1466290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СХЕМА УГРОЗ КРЕДИТНОЙ ОРГАНИЗАЦИИ</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8</a:t>
            </a:fld>
            <a:endParaRPr lang="en-US" sz="1100" b="0" dirty="0">
              <a:solidFill>
                <a:srgbClr val="7F7F7F"/>
              </a:solidFill>
              <a:latin typeface="+mn-lt"/>
            </a:endParaRPr>
          </a:p>
        </p:txBody>
      </p:sp>
      <p:sp>
        <p:nvSpPr>
          <p:cNvPr id="2" name="Rectangle 1"/>
          <p:cNvSpPr/>
          <p:nvPr/>
        </p:nvSpPr>
        <p:spPr bwMode="auto">
          <a:xfrm>
            <a:off x="1990724" y="5181600"/>
            <a:ext cx="5286375" cy="28098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000" b="0" dirty="0">
                <a:latin typeface="Trebuchet MS" pitchFamily="34" charset="0"/>
                <a:cs typeface="Times New Roman" pitchFamily="18" charset="0"/>
              </a:rPr>
              <a:t>Поддержка акционеров и клиентов </a:t>
            </a:r>
          </a:p>
        </p:txBody>
      </p:sp>
      <p:sp>
        <p:nvSpPr>
          <p:cNvPr id="9" name="Rectangle 8"/>
          <p:cNvSpPr/>
          <p:nvPr/>
        </p:nvSpPr>
        <p:spPr bwMode="auto">
          <a:xfrm>
            <a:off x="1657349" y="5510212"/>
            <a:ext cx="5934076" cy="28098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000" b="0" dirty="0">
                <a:latin typeface="Trebuchet MS" pitchFamily="34" charset="0"/>
                <a:cs typeface="Times New Roman" pitchFamily="18" charset="0"/>
              </a:rPr>
              <a:t>Статус / масштаб Банка, поддержка Центрального банка</a:t>
            </a:r>
          </a:p>
        </p:txBody>
      </p:sp>
      <p:sp>
        <p:nvSpPr>
          <p:cNvPr id="10" name="Rectangle 9"/>
          <p:cNvSpPr/>
          <p:nvPr/>
        </p:nvSpPr>
        <p:spPr bwMode="auto">
          <a:xfrm>
            <a:off x="1381123" y="5838824"/>
            <a:ext cx="6496052" cy="28098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Дополнительный / Основной капитал</a:t>
            </a:r>
          </a:p>
        </p:txBody>
      </p:sp>
      <p:sp>
        <p:nvSpPr>
          <p:cNvPr id="12" name="Rectangle 11"/>
          <p:cNvSpPr/>
          <p:nvPr/>
        </p:nvSpPr>
        <p:spPr bwMode="auto">
          <a:xfrm>
            <a:off x="2324099" y="4850605"/>
            <a:ext cx="4629152" cy="28098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Репутация Банка,</a:t>
            </a:r>
            <a:r>
              <a:rPr kumimoji="0" lang="ru-RU" sz="1000" b="0" i="0" u="none" strike="noStrike" cap="none" normalizeH="0" dirty="0" smtClean="0">
                <a:ln>
                  <a:noFill/>
                </a:ln>
                <a:solidFill>
                  <a:schemeClr val="tx1"/>
                </a:solidFill>
                <a:effectLst/>
                <a:latin typeface="Trebuchet MS" pitchFamily="34" charset="0"/>
                <a:cs typeface="Times New Roman" pitchFamily="18" charset="0"/>
              </a:rPr>
              <a:t> заемная способность</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2476499" y="2231230"/>
            <a:ext cx="495301" cy="2562225"/>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Леверидж</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4" name="Rectangle 13"/>
          <p:cNvSpPr/>
          <p:nvPr/>
        </p:nvSpPr>
        <p:spPr bwMode="auto">
          <a:xfrm>
            <a:off x="3019425" y="2231227"/>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Прибыльность</a:t>
            </a:r>
          </a:p>
        </p:txBody>
      </p:sp>
      <p:sp>
        <p:nvSpPr>
          <p:cNvPr id="15" name="Rectangle 14"/>
          <p:cNvSpPr/>
          <p:nvPr/>
        </p:nvSpPr>
        <p:spPr bwMode="auto">
          <a:xfrm>
            <a:off x="3562351" y="2231229"/>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000" b="0" dirty="0">
                <a:latin typeface="Trebuchet MS" pitchFamily="34" charset="0"/>
                <a:cs typeface="Times New Roman" pitchFamily="18" charset="0"/>
              </a:rPr>
              <a:t>Качество </a:t>
            </a:r>
            <a:r>
              <a:rPr lang="ru-RU" sz="1000" b="0" dirty="0" smtClean="0">
                <a:latin typeface="Trebuchet MS" pitchFamily="34" charset="0"/>
                <a:cs typeface="Times New Roman" pitchFamily="18" charset="0"/>
              </a:rPr>
              <a:t>портфеля</a:t>
            </a:r>
            <a:endParaRPr lang="ru-RU" sz="1000" b="0" dirty="0">
              <a:latin typeface="Trebuchet MS" pitchFamily="34" charset="0"/>
              <a:cs typeface="Times New Roman" pitchFamily="18" charset="0"/>
            </a:endParaRPr>
          </a:p>
        </p:txBody>
      </p:sp>
      <p:sp>
        <p:nvSpPr>
          <p:cNvPr id="16" name="Rectangle 15"/>
          <p:cNvSpPr/>
          <p:nvPr/>
        </p:nvSpPr>
        <p:spPr bwMode="auto">
          <a:xfrm>
            <a:off x="4105277" y="2231226"/>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000" b="0" dirty="0">
                <a:latin typeface="Trebuchet MS" pitchFamily="34" charset="0"/>
                <a:cs typeface="Times New Roman" pitchFamily="18" charset="0"/>
              </a:rPr>
              <a:t>Концентрация активов и </a:t>
            </a:r>
            <a:r>
              <a:rPr lang="ru-RU" sz="1000" b="0" dirty="0" smtClean="0">
                <a:latin typeface="Trebuchet MS" pitchFamily="34" charset="0"/>
                <a:cs typeface="Times New Roman" pitchFamily="18" charset="0"/>
              </a:rPr>
              <a:t>пассивов</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7" name="Rectangle 16"/>
          <p:cNvSpPr/>
          <p:nvPr/>
        </p:nvSpPr>
        <p:spPr bwMode="auto">
          <a:xfrm>
            <a:off x="4648203" y="2231230"/>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000" b="0" dirty="0" smtClean="0">
                <a:latin typeface="Trebuchet MS" pitchFamily="34" charset="0"/>
                <a:cs typeface="Times New Roman" pitchFamily="18" charset="0"/>
              </a:rPr>
              <a:t>Ликвидность </a:t>
            </a:r>
            <a:r>
              <a:rPr lang="ru-RU" sz="1000" b="0" dirty="0">
                <a:latin typeface="Trebuchet MS" pitchFamily="34" charset="0"/>
                <a:cs typeface="Times New Roman" pitchFamily="18" charset="0"/>
              </a:rPr>
              <a:t>/ </a:t>
            </a:r>
            <a:r>
              <a:rPr lang="en-US" sz="1000" b="0" dirty="0">
                <a:latin typeface="Trebuchet MS" pitchFamily="34" charset="0"/>
                <a:cs typeface="Times New Roman" pitchFamily="18" charset="0"/>
              </a:rPr>
              <a:t>CFP</a:t>
            </a:r>
            <a:endParaRPr lang="ru-RU" sz="1000" b="0" dirty="0">
              <a:latin typeface="Trebuchet MS" pitchFamily="34" charset="0"/>
              <a:cs typeface="Times New Roman" pitchFamily="18" charset="0"/>
            </a:endParaRPr>
          </a:p>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1" name="Rectangle 20"/>
          <p:cNvSpPr/>
          <p:nvPr/>
        </p:nvSpPr>
        <p:spPr bwMode="auto">
          <a:xfrm>
            <a:off x="5191129" y="2231225"/>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Позиции на финансовом рынке</a:t>
            </a:r>
          </a:p>
        </p:txBody>
      </p:sp>
      <p:sp>
        <p:nvSpPr>
          <p:cNvPr id="22" name="Rectangle 21"/>
          <p:cNvSpPr/>
          <p:nvPr/>
        </p:nvSpPr>
        <p:spPr bwMode="auto">
          <a:xfrm>
            <a:off x="5734055" y="2231230"/>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Корпоративное управление</a:t>
            </a:r>
          </a:p>
        </p:txBody>
      </p:sp>
      <p:sp>
        <p:nvSpPr>
          <p:cNvPr id="23" name="Rectangle 22"/>
          <p:cNvSpPr/>
          <p:nvPr/>
        </p:nvSpPr>
        <p:spPr bwMode="auto">
          <a:xfrm>
            <a:off x="6276981" y="2231224"/>
            <a:ext cx="495301" cy="2562225"/>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Система управления рисками</a:t>
            </a:r>
          </a:p>
        </p:txBody>
      </p:sp>
      <p:sp>
        <p:nvSpPr>
          <p:cNvPr id="4" name="Isosceles Triangle 3"/>
          <p:cNvSpPr/>
          <p:nvPr/>
        </p:nvSpPr>
        <p:spPr bwMode="auto">
          <a:xfrm>
            <a:off x="2324100" y="1419225"/>
            <a:ext cx="4629152" cy="764374"/>
          </a:xfrm>
          <a:prstGeom prst="triangle">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Trebuchet MS" pitchFamily="34" charset="0"/>
                <a:cs typeface="Times New Roman" pitchFamily="18" charset="0"/>
              </a:rPr>
              <a:t>Обязательства Банка</a:t>
            </a:r>
          </a:p>
        </p:txBody>
      </p:sp>
      <p:sp>
        <p:nvSpPr>
          <p:cNvPr id="24" name="Rectangle 23"/>
          <p:cNvSpPr/>
          <p:nvPr/>
        </p:nvSpPr>
        <p:spPr bwMode="auto">
          <a:xfrm>
            <a:off x="990606" y="1278731"/>
            <a:ext cx="7315194" cy="5026819"/>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ОБЩИЙ УРОВЕНЬ</a:t>
            </a:r>
            <a:r>
              <a:rPr kumimoji="0" lang="ru-RU" sz="1000" b="0" i="0" u="none" strike="noStrike" cap="none" normalizeH="0" dirty="0" smtClean="0">
                <a:ln>
                  <a:noFill/>
                </a:ln>
                <a:solidFill>
                  <a:schemeClr val="tx1"/>
                </a:solidFill>
                <a:effectLst/>
                <a:latin typeface="Trebuchet MS" pitchFamily="34" charset="0"/>
                <a:cs typeface="Times New Roman" pitchFamily="18" charset="0"/>
              </a:rPr>
              <a:t> УГРОЗ </a:t>
            </a:r>
            <a:r>
              <a:rPr kumimoji="0" lang="en-US" sz="1000" b="0" i="0" u="none" strike="noStrike" cap="none" normalizeH="0" dirty="0" smtClean="0">
                <a:ln>
                  <a:noFill/>
                </a:ln>
                <a:solidFill>
                  <a:schemeClr val="tx1"/>
                </a:solidFill>
                <a:effectLst/>
                <a:latin typeface="Trebuchet MS" pitchFamily="34" charset="0"/>
                <a:cs typeface="Times New Roman" pitchFamily="18" charset="0"/>
              </a:rPr>
              <a:t>				</a:t>
            </a:r>
            <a:r>
              <a:rPr lang="ru-RU" sz="1000" b="0" dirty="0">
                <a:latin typeface="Trebuchet MS" pitchFamily="34" charset="0"/>
                <a:cs typeface="Times New Roman" pitchFamily="18" charset="0"/>
              </a:rPr>
              <a:t> </a:t>
            </a:r>
            <a:r>
              <a:rPr lang="ru-RU" sz="1000" b="0" dirty="0" smtClean="0">
                <a:latin typeface="Trebuchet MS" pitchFamily="34" charset="0"/>
                <a:cs typeface="Times New Roman" pitchFamily="18" charset="0"/>
              </a:rPr>
              <a:t>                   </a:t>
            </a:r>
            <a:r>
              <a:rPr kumimoji="0" lang="ru-RU" sz="1000" b="0" i="0" u="none" strike="noStrike" cap="none" normalizeH="0" dirty="0" smtClean="0">
                <a:ln>
                  <a:noFill/>
                </a:ln>
                <a:solidFill>
                  <a:schemeClr val="tx1"/>
                </a:solidFill>
                <a:effectLst/>
                <a:latin typeface="Trebuchet MS" pitchFamily="34" charset="0"/>
                <a:cs typeface="Times New Roman" pitchFamily="18" charset="0"/>
              </a:rPr>
              <a:t>ЦЕННОСТЬ БАНКА (</a:t>
            </a:r>
            <a:r>
              <a:rPr kumimoji="0" lang="en-US" sz="1000" b="0" i="0" u="none" strike="noStrike" cap="none" normalizeH="0" dirty="0" smtClean="0">
                <a:ln>
                  <a:noFill/>
                </a:ln>
                <a:solidFill>
                  <a:schemeClr val="tx1"/>
                </a:solidFill>
                <a:effectLst/>
                <a:latin typeface="Trebuchet MS" pitchFamily="34" charset="0"/>
                <a:cs typeface="Times New Roman" pitchFamily="18" charset="0"/>
              </a:rPr>
              <a:t>GOODWILL)</a:t>
            </a: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5" name="Rectangle 24"/>
          <p:cNvSpPr/>
          <p:nvPr/>
        </p:nvSpPr>
        <p:spPr bwMode="auto">
          <a:xfrm>
            <a:off x="2476499" y="4747730"/>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6" name="Rectangle 25"/>
          <p:cNvSpPr/>
          <p:nvPr/>
        </p:nvSpPr>
        <p:spPr bwMode="auto">
          <a:xfrm>
            <a:off x="3019424" y="4747730"/>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7" name="Rectangle 26"/>
          <p:cNvSpPr/>
          <p:nvPr/>
        </p:nvSpPr>
        <p:spPr bwMode="auto">
          <a:xfrm>
            <a:off x="3562351" y="4747736"/>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8" name="Rectangle 27"/>
          <p:cNvSpPr/>
          <p:nvPr/>
        </p:nvSpPr>
        <p:spPr bwMode="auto">
          <a:xfrm>
            <a:off x="4105276" y="4747736"/>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9" name="Rectangle 28"/>
          <p:cNvSpPr/>
          <p:nvPr/>
        </p:nvSpPr>
        <p:spPr bwMode="auto">
          <a:xfrm>
            <a:off x="4648206" y="4747736"/>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0" name="Rectangle 29"/>
          <p:cNvSpPr/>
          <p:nvPr/>
        </p:nvSpPr>
        <p:spPr bwMode="auto">
          <a:xfrm>
            <a:off x="5191131" y="4747736"/>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1" name="Rectangle 30"/>
          <p:cNvSpPr/>
          <p:nvPr/>
        </p:nvSpPr>
        <p:spPr bwMode="auto">
          <a:xfrm>
            <a:off x="5734056" y="4747736"/>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2" name="Rectangle 31"/>
          <p:cNvSpPr/>
          <p:nvPr/>
        </p:nvSpPr>
        <p:spPr bwMode="auto">
          <a:xfrm>
            <a:off x="6276981" y="4747736"/>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1" name="Rectangle 40"/>
          <p:cNvSpPr/>
          <p:nvPr/>
        </p:nvSpPr>
        <p:spPr bwMode="auto">
          <a:xfrm>
            <a:off x="2476499" y="2231218"/>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2" name="Rectangle 41"/>
          <p:cNvSpPr/>
          <p:nvPr/>
        </p:nvSpPr>
        <p:spPr bwMode="auto">
          <a:xfrm>
            <a:off x="3019424" y="2231218"/>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3" name="Rectangle 42"/>
          <p:cNvSpPr/>
          <p:nvPr/>
        </p:nvSpPr>
        <p:spPr bwMode="auto">
          <a:xfrm>
            <a:off x="3562351" y="2231224"/>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4" name="Rectangle 43"/>
          <p:cNvSpPr/>
          <p:nvPr/>
        </p:nvSpPr>
        <p:spPr bwMode="auto">
          <a:xfrm>
            <a:off x="4105276" y="2231224"/>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5" name="Rectangle 44"/>
          <p:cNvSpPr/>
          <p:nvPr/>
        </p:nvSpPr>
        <p:spPr bwMode="auto">
          <a:xfrm>
            <a:off x="4648206" y="2231224"/>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6" name="Rectangle 45"/>
          <p:cNvSpPr/>
          <p:nvPr/>
        </p:nvSpPr>
        <p:spPr bwMode="auto">
          <a:xfrm>
            <a:off x="5191131" y="2231224"/>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7" name="Rectangle 46"/>
          <p:cNvSpPr/>
          <p:nvPr/>
        </p:nvSpPr>
        <p:spPr bwMode="auto">
          <a:xfrm>
            <a:off x="5734056" y="2231224"/>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8" name="Rectangle 47"/>
          <p:cNvSpPr/>
          <p:nvPr/>
        </p:nvSpPr>
        <p:spPr bwMode="auto">
          <a:xfrm>
            <a:off x="6276981" y="2231224"/>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9" name="Rectangle 48"/>
          <p:cNvSpPr/>
          <p:nvPr/>
        </p:nvSpPr>
        <p:spPr bwMode="auto">
          <a:xfrm>
            <a:off x="2324100" y="4850605"/>
            <a:ext cx="47625" cy="269088"/>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0" name="Rectangle 49"/>
          <p:cNvSpPr/>
          <p:nvPr/>
        </p:nvSpPr>
        <p:spPr bwMode="auto">
          <a:xfrm>
            <a:off x="1990724" y="5181599"/>
            <a:ext cx="47625" cy="280987"/>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1" name="Rectangle 50"/>
          <p:cNvSpPr/>
          <p:nvPr/>
        </p:nvSpPr>
        <p:spPr bwMode="auto">
          <a:xfrm>
            <a:off x="1657349" y="5510211"/>
            <a:ext cx="47625" cy="280987"/>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2" name="Rectangle 51"/>
          <p:cNvSpPr/>
          <p:nvPr/>
        </p:nvSpPr>
        <p:spPr bwMode="auto">
          <a:xfrm>
            <a:off x="1381123" y="5838824"/>
            <a:ext cx="47625" cy="280987"/>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3" name="Rectangle 52"/>
          <p:cNvSpPr/>
          <p:nvPr/>
        </p:nvSpPr>
        <p:spPr bwMode="auto">
          <a:xfrm>
            <a:off x="6905626" y="4850605"/>
            <a:ext cx="47625" cy="269088"/>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4" name="Rectangle 53"/>
          <p:cNvSpPr/>
          <p:nvPr/>
        </p:nvSpPr>
        <p:spPr bwMode="auto">
          <a:xfrm>
            <a:off x="7229474" y="5181598"/>
            <a:ext cx="47625" cy="280987"/>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5" name="Rectangle 54"/>
          <p:cNvSpPr/>
          <p:nvPr/>
        </p:nvSpPr>
        <p:spPr bwMode="auto">
          <a:xfrm>
            <a:off x="7543800" y="5510211"/>
            <a:ext cx="47625" cy="280987"/>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6" name="Rectangle 55"/>
          <p:cNvSpPr/>
          <p:nvPr/>
        </p:nvSpPr>
        <p:spPr bwMode="auto">
          <a:xfrm>
            <a:off x="7829550" y="5838824"/>
            <a:ext cx="47625" cy="280987"/>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7" name="Rectangle 56"/>
          <p:cNvSpPr/>
          <p:nvPr/>
        </p:nvSpPr>
        <p:spPr bwMode="auto">
          <a:xfrm>
            <a:off x="1285876" y="1564474"/>
            <a:ext cx="95251" cy="94063"/>
          </a:xfrm>
          <a:prstGeom prst="rect">
            <a:avLst/>
          </a:prstGeom>
          <a:solidFill>
            <a:schemeClr val="tx2">
              <a:lumMod val="50000"/>
              <a:lumOff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8" name="Rectangle 57"/>
          <p:cNvSpPr/>
          <p:nvPr/>
        </p:nvSpPr>
        <p:spPr bwMode="auto">
          <a:xfrm>
            <a:off x="1476377" y="1564474"/>
            <a:ext cx="95246" cy="94063"/>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9" name="Rectangle 58"/>
          <p:cNvSpPr/>
          <p:nvPr/>
        </p:nvSpPr>
        <p:spPr bwMode="auto">
          <a:xfrm>
            <a:off x="1666876" y="1564474"/>
            <a:ext cx="95251" cy="94063"/>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0" name="Rectangle 59"/>
          <p:cNvSpPr/>
          <p:nvPr/>
        </p:nvSpPr>
        <p:spPr bwMode="auto">
          <a:xfrm>
            <a:off x="1857377" y="1564474"/>
            <a:ext cx="95246" cy="94063"/>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1" name="Rectangle 60"/>
          <p:cNvSpPr/>
          <p:nvPr/>
        </p:nvSpPr>
        <p:spPr bwMode="auto">
          <a:xfrm>
            <a:off x="2057401" y="1564474"/>
            <a:ext cx="95251" cy="94063"/>
          </a:xfrm>
          <a:prstGeom prst="rect">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2" name="Rectangle 61"/>
          <p:cNvSpPr/>
          <p:nvPr/>
        </p:nvSpPr>
        <p:spPr bwMode="auto">
          <a:xfrm>
            <a:off x="2247902" y="1564474"/>
            <a:ext cx="95246" cy="94063"/>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6" name="Rectangle 65"/>
          <p:cNvSpPr/>
          <p:nvPr/>
        </p:nvSpPr>
        <p:spPr bwMode="auto">
          <a:xfrm>
            <a:off x="1095376" y="1564474"/>
            <a:ext cx="95251" cy="94063"/>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79" name="5-Point Star 78"/>
          <p:cNvSpPr/>
          <p:nvPr/>
        </p:nvSpPr>
        <p:spPr bwMode="auto">
          <a:xfrm>
            <a:off x="7694295" y="1558759"/>
            <a:ext cx="182880" cy="18288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80" name="5-Point Star 79"/>
          <p:cNvSpPr/>
          <p:nvPr/>
        </p:nvSpPr>
        <p:spPr bwMode="auto">
          <a:xfrm>
            <a:off x="7867650" y="1557572"/>
            <a:ext cx="182880" cy="18288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81" name="5-Point Star 80"/>
          <p:cNvSpPr/>
          <p:nvPr/>
        </p:nvSpPr>
        <p:spPr bwMode="auto">
          <a:xfrm>
            <a:off x="8041005" y="1564474"/>
            <a:ext cx="182880" cy="18288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77" name="Pentagon 76"/>
          <p:cNvSpPr/>
          <p:nvPr/>
        </p:nvSpPr>
        <p:spPr bwMode="auto">
          <a:xfrm>
            <a:off x="1247776" y="2231230"/>
            <a:ext cx="1076326" cy="2562219"/>
          </a:xfrm>
          <a:prstGeom prst="homePlate">
            <a:avLst>
              <a:gd name="adj" fmla="val 56336"/>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Глобаль</a:t>
            </a: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 </a:t>
            </a: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ные</a:t>
            </a: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 угрозы</a:t>
            </a:r>
          </a:p>
        </p:txBody>
      </p:sp>
      <p:sp>
        <p:nvSpPr>
          <p:cNvPr id="83" name="Rectangle 82"/>
          <p:cNvSpPr/>
          <p:nvPr/>
        </p:nvSpPr>
        <p:spPr bwMode="auto">
          <a:xfrm>
            <a:off x="1247776" y="4747730"/>
            <a:ext cx="495301" cy="45719"/>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84" name="Rectangle 83"/>
          <p:cNvSpPr/>
          <p:nvPr/>
        </p:nvSpPr>
        <p:spPr bwMode="auto">
          <a:xfrm>
            <a:off x="1247777" y="2231230"/>
            <a:ext cx="495301"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85" name="Pentagon 84"/>
          <p:cNvSpPr/>
          <p:nvPr/>
        </p:nvSpPr>
        <p:spPr bwMode="auto">
          <a:xfrm flipH="1">
            <a:off x="6953250" y="2231236"/>
            <a:ext cx="1123950" cy="2562219"/>
          </a:xfrm>
          <a:prstGeom prst="homePlate">
            <a:avLst>
              <a:gd name="adj" fmla="val 57334"/>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Локаль</a:t>
            </a: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 </a:t>
            </a:r>
            <a:r>
              <a:rPr kumimoji="0" lang="ru-RU" sz="1000" b="0" i="0" u="none" strike="noStrike" cap="none" normalizeH="0" baseline="0" dirty="0" err="1" smtClean="0">
                <a:ln>
                  <a:noFill/>
                </a:ln>
                <a:solidFill>
                  <a:schemeClr val="tx1"/>
                </a:solidFill>
                <a:effectLst/>
                <a:latin typeface="Trebuchet MS" pitchFamily="34" charset="0"/>
                <a:cs typeface="Times New Roman" pitchFamily="18" charset="0"/>
              </a:rPr>
              <a:t>ные</a:t>
            </a:r>
            <a:r>
              <a:rPr kumimoji="0" lang="ru-RU" sz="1000" b="0" i="0" u="none" strike="noStrike" cap="none" normalizeH="0" baseline="0" dirty="0" smtClean="0">
                <a:ln>
                  <a:noFill/>
                </a:ln>
                <a:solidFill>
                  <a:schemeClr val="tx1"/>
                </a:solidFill>
                <a:effectLst/>
                <a:latin typeface="Trebuchet MS" pitchFamily="34" charset="0"/>
                <a:cs typeface="Times New Roman" pitchFamily="18" charset="0"/>
              </a:rPr>
              <a:t> угрозы</a:t>
            </a:r>
          </a:p>
        </p:txBody>
      </p:sp>
      <p:sp>
        <p:nvSpPr>
          <p:cNvPr id="86" name="Rectangle 85"/>
          <p:cNvSpPr/>
          <p:nvPr/>
        </p:nvSpPr>
        <p:spPr bwMode="auto">
          <a:xfrm>
            <a:off x="7581898" y="4747730"/>
            <a:ext cx="495301" cy="45719"/>
          </a:xfrm>
          <a:prstGeom prst="rect">
            <a:avLst/>
          </a:prstGeom>
          <a:solidFill>
            <a:srgbClr val="EA7125"/>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87" name="Rectangle 86"/>
          <p:cNvSpPr/>
          <p:nvPr/>
        </p:nvSpPr>
        <p:spPr bwMode="auto">
          <a:xfrm>
            <a:off x="7581899" y="2231230"/>
            <a:ext cx="495301" cy="4571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89" name="5-Point Star 88"/>
          <p:cNvSpPr/>
          <p:nvPr/>
        </p:nvSpPr>
        <p:spPr bwMode="auto">
          <a:xfrm>
            <a:off x="7351395" y="1557572"/>
            <a:ext cx="182880" cy="18288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90" name="5-Point Star 89"/>
          <p:cNvSpPr/>
          <p:nvPr/>
        </p:nvSpPr>
        <p:spPr bwMode="auto">
          <a:xfrm>
            <a:off x="7524750" y="1564474"/>
            <a:ext cx="182880" cy="18288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91" name="Rectangle 90"/>
          <p:cNvSpPr/>
          <p:nvPr/>
        </p:nvSpPr>
        <p:spPr bwMode="auto">
          <a:xfrm>
            <a:off x="2205037" y="1519223"/>
            <a:ext cx="185733" cy="19765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3" name="Rectangle 43"/>
          <p:cNvSpPr/>
          <p:nvPr/>
        </p:nvSpPr>
        <p:spPr bwMode="auto">
          <a:xfrm rot="20491955">
            <a:off x="4174206" y="1445908"/>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64" name="Rectangle 43"/>
          <p:cNvSpPr/>
          <p:nvPr/>
        </p:nvSpPr>
        <p:spPr bwMode="auto">
          <a:xfrm rot="1097422">
            <a:off x="4626231" y="1450071"/>
            <a:ext cx="495301" cy="45719"/>
          </a:xfrm>
          <a:prstGeom prst="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solidFill>
                <a:schemeClr val="tx1"/>
              </a:solidFill>
              <a:effectLst/>
              <a:latin typeface="Trebuchet MS" pitchFamily="34" charset="0"/>
              <a:cs typeface="Times New Roman" pitchFamily="18" charset="0"/>
            </a:endParaRPr>
          </a:p>
        </p:txBody>
      </p:sp>
      <p:pic>
        <p:nvPicPr>
          <p:cNvPr id="65" name="Picture 6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409517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ular Callout 16"/>
          <p:cNvSpPr/>
          <p:nvPr/>
        </p:nvSpPr>
        <p:spPr bwMode="auto">
          <a:xfrm>
            <a:off x="171450" y="4105276"/>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Опережение темпов</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накапливания активо</a:t>
            </a:r>
            <a:r>
              <a:rPr lang="ru-RU" sz="900" b="0" dirty="0" smtClean="0">
                <a:latin typeface="Trebuchet MS" pitchFamily="34" charset="0"/>
                <a:cs typeface="Times New Roman" pitchFamily="18" charset="0"/>
              </a:rPr>
              <a:t>в над темпами прироста капитала характерно прежде всего для крупных банков</a:t>
            </a:r>
            <a:endParaRPr kumimoji="0" lang="ru-RU" sz="9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 name="Title 2"/>
          <p:cNvSpPr>
            <a:spLocks noGrp="1"/>
          </p:cNvSpPr>
          <p:nvPr>
            <p:ph type="title"/>
          </p:nvPr>
        </p:nvSpPr>
        <p:spPr/>
        <p:txBody>
          <a:bodyPr anchor="b"/>
          <a:lstStyle/>
          <a:p>
            <a:r>
              <a:rPr lang="ru-RU" dirty="0" smtClean="0"/>
              <a:t>Угрозы банковскому сектору: </a:t>
            </a:r>
            <a:r>
              <a:rPr lang="ru-RU" dirty="0" err="1" smtClean="0"/>
              <a:t>Леверидж</a:t>
            </a:r>
            <a:r>
              <a:rPr lang="ru-RU" dirty="0" smtClean="0"/>
              <a:t> и капитал</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9</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8" name="Chart 17"/>
          <p:cNvGraphicFramePr/>
          <p:nvPr>
            <p:extLst>
              <p:ext uri="{D42A27DB-BD31-4B8C-83A1-F6EECF244321}">
                <p14:modId xmlns:p14="http://schemas.microsoft.com/office/powerpoint/2010/main" val="474259220"/>
              </p:ext>
            </p:extLst>
          </p:nvPr>
        </p:nvGraphicFramePr>
        <p:xfrm>
          <a:off x="981075" y="1257817"/>
          <a:ext cx="3660115" cy="2475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236461415"/>
              </p:ext>
            </p:extLst>
          </p:nvPr>
        </p:nvGraphicFramePr>
        <p:xfrm>
          <a:off x="4448175" y="1257817"/>
          <a:ext cx="3660115" cy="2475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3630693321"/>
              </p:ext>
            </p:extLst>
          </p:nvPr>
        </p:nvGraphicFramePr>
        <p:xfrm>
          <a:off x="981075" y="3839092"/>
          <a:ext cx="3660115" cy="24754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1609991422"/>
              </p:ext>
            </p:extLst>
          </p:nvPr>
        </p:nvGraphicFramePr>
        <p:xfrm>
          <a:off x="4448175" y="3839092"/>
          <a:ext cx="3660115" cy="2475467"/>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ular Callout 3"/>
          <p:cNvSpPr/>
          <p:nvPr/>
        </p:nvSpPr>
        <p:spPr bwMode="auto">
          <a:xfrm>
            <a:off x="171450" y="1524001"/>
            <a:ext cx="800100" cy="1943100"/>
          </a:xfrm>
          <a:prstGeom prst="wedgeRectCallout">
            <a:avLst>
              <a:gd name="adj1" fmla="val 61310"/>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А</a:t>
            </a:r>
            <a:r>
              <a:rPr kumimoji="0" lang="ru-RU" sz="900" b="0" i="0" u="none" strike="noStrike" cap="none" normalizeH="0" dirty="0" smtClean="0">
                <a:ln>
                  <a:noFill/>
                </a:ln>
                <a:solidFill>
                  <a:schemeClr val="tx1"/>
                </a:solidFill>
                <a:effectLst/>
                <a:latin typeface="Trebuchet MS" pitchFamily="34" charset="0"/>
                <a:cs typeface="Times New Roman" pitchFamily="18" charset="0"/>
              </a:rPr>
              <a:t>ктивы растут быстрее, чем капитализируется прибыль, в том числе за счет валютной пере оценки</a:t>
            </a:r>
            <a:endParaRPr kumimoji="0" lang="ru-RU" sz="9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5" name="Rectangular Callout 14"/>
          <p:cNvSpPr/>
          <p:nvPr/>
        </p:nvSpPr>
        <p:spPr bwMode="auto">
          <a:xfrm>
            <a:off x="8181975" y="1524001"/>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kumimoji="0" lang="ru-RU" sz="900" b="0" i="0" u="none" strike="noStrike" cap="none" normalizeH="0" baseline="0" dirty="0" err="1" smtClean="0">
                <a:ln>
                  <a:noFill/>
                </a:ln>
                <a:solidFill>
                  <a:schemeClr val="tx1"/>
                </a:solidFill>
                <a:effectLst/>
                <a:latin typeface="Trebuchet MS" pitchFamily="34" charset="0"/>
                <a:cs typeface="Times New Roman" pitchFamily="18" charset="0"/>
              </a:rPr>
              <a:t>Леверидж</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вырос на </a:t>
            </a:r>
            <a:r>
              <a:rPr lang="ru-RU" sz="900" b="0" dirty="0" smtClean="0">
                <a:latin typeface="Trebuchet MS" pitchFamily="34" charset="0"/>
                <a:cs typeface="Times New Roman" pitchFamily="18" charset="0"/>
              </a:rPr>
              <a:t>63</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a:t>
            </a:r>
            <a:r>
              <a:rPr kumimoji="0" lang="ru-RU" sz="900" b="0" i="0" u="none" strike="noStrike" cap="none" normalizeH="0" dirty="0" err="1" smtClean="0">
                <a:ln>
                  <a:noFill/>
                </a:ln>
                <a:solidFill>
                  <a:schemeClr val="tx1"/>
                </a:solidFill>
                <a:effectLst/>
                <a:latin typeface="Trebuchet MS" pitchFamily="34" charset="0"/>
                <a:cs typeface="Times New Roman" pitchFamily="18" charset="0"/>
              </a:rPr>
              <a:t>адекват</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a:t>
            </a:r>
            <a:r>
              <a:rPr kumimoji="0" lang="ru-RU" sz="900" b="0" i="0" u="none" strike="noStrike" cap="none" normalizeH="0" dirty="0" err="1" smtClean="0">
                <a:ln>
                  <a:noFill/>
                </a:ln>
                <a:solidFill>
                  <a:schemeClr val="tx1"/>
                </a:solidFill>
                <a:effectLst/>
                <a:latin typeface="Trebuchet MS" pitchFamily="34" charset="0"/>
                <a:cs typeface="Times New Roman" pitchFamily="18" charset="0"/>
              </a:rPr>
              <a:t>ность</a:t>
            </a:r>
            <a:r>
              <a:rPr kumimoji="0" lang="ru-RU" sz="900" b="0" i="0" u="none" strike="noStrike" cap="none" normalizeH="0" dirty="0" smtClean="0">
                <a:ln>
                  <a:noFill/>
                </a:ln>
                <a:solidFill>
                  <a:schemeClr val="tx1"/>
                </a:solidFill>
                <a:effectLst/>
                <a:latin typeface="Trebuchet MS" pitchFamily="34" charset="0"/>
                <a:cs typeface="Times New Roman" pitchFamily="18" charset="0"/>
              </a:rPr>
              <a:t> капитала </a:t>
            </a:r>
            <a:r>
              <a:rPr lang="ru-RU" sz="900" b="0" dirty="0" smtClean="0">
                <a:latin typeface="Trebuchet MS" pitchFamily="34" charset="0"/>
                <a:cs typeface="Times New Roman" pitchFamily="18" charset="0"/>
              </a:rPr>
              <a:t>снизилась на 14% от </a:t>
            </a:r>
            <a:r>
              <a:rPr kumimoji="0" lang="ru-RU" sz="900" b="0" i="0" u="none" strike="noStrike" cap="none" normalizeH="0" dirty="0" smtClean="0">
                <a:ln>
                  <a:noFill/>
                </a:ln>
                <a:solidFill>
                  <a:schemeClr val="tx1"/>
                </a:solidFill>
                <a:effectLst/>
                <a:latin typeface="Trebuchet MS" pitchFamily="34" charset="0"/>
                <a:cs typeface="Times New Roman" pitchFamily="18" charset="0"/>
              </a:rPr>
              <a:t>значений в начале кризиса 2008 г.</a:t>
            </a:r>
          </a:p>
        </p:txBody>
      </p:sp>
      <p:sp>
        <p:nvSpPr>
          <p:cNvPr id="16" name="Rectangular Callout 15"/>
          <p:cNvSpPr/>
          <p:nvPr/>
        </p:nvSpPr>
        <p:spPr bwMode="auto">
          <a:xfrm>
            <a:off x="8181975" y="4105276"/>
            <a:ext cx="800100" cy="1943100"/>
          </a:xfrm>
          <a:prstGeom prst="wedgeRectCallout">
            <a:avLst>
              <a:gd name="adj1" fmla="val -58928"/>
              <a:gd name="adj2" fmla="val -3306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kumimoji="0" lang="ru-RU" sz="900" b="0" i="0" u="none" strike="noStrike" cap="none" normalizeH="0" baseline="0" dirty="0" smtClean="0">
                <a:ln>
                  <a:noFill/>
                </a:ln>
                <a:solidFill>
                  <a:schemeClr val="tx1"/>
                </a:solidFill>
                <a:effectLst/>
                <a:latin typeface="Trebuchet MS" pitchFamily="34" charset="0"/>
                <a:cs typeface="Times New Roman" pitchFamily="18" charset="0"/>
              </a:rPr>
              <a:t>Больше всего рисков приняли на себя крупные банки, имея запас капитала на минимальном уровне</a:t>
            </a:r>
            <a:endParaRPr kumimoji="0" lang="ru-RU" sz="900" b="0" i="0" u="none" strike="noStrike" cap="none" normalizeH="0" dirty="0" smtClean="0">
              <a:ln>
                <a:noFill/>
              </a:ln>
              <a:solidFill>
                <a:schemeClr val="tx1"/>
              </a:solidFill>
              <a:effectLst/>
              <a:latin typeface="Trebuchet MS" pitchFamily="34" charset="0"/>
              <a:cs typeface="Times New Roman" pitchFamily="18" charset="0"/>
            </a:endParaRPr>
          </a:p>
        </p:txBody>
      </p:sp>
      <p:sp>
        <p:nvSpPr>
          <p:cNvPr id="19" name="Rectangle 18"/>
          <p:cNvSpPr/>
          <p:nvPr/>
        </p:nvSpPr>
        <p:spPr bwMode="auto">
          <a:xfrm>
            <a:off x="971550" y="6350972"/>
            <a:ext cx="2543822" cy="30359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buClr>
                <a:schemeClr val="accent1">
                  <a:lumMod val="90000"/>
                  <a:lumOff val="10000"/>
                </a:schemeClr>
              </a:buClr>
            </a:pPr>
            <a:r>
              <a:rPr lang="ru-RU" sz="900" b="0" dirty="0" smtClean="0">
                <a:latin typeface="+mn-lt"/>
                <a:cs typeface="Times New Roman" pitchFamily="18" charset="0"/>
              </a:rPr>
              <a:t>Источник данных: Банк России</a:t>
            </a:r>
            <a:endParaRPr lang="ru-RU" sz="900" b="0" dirty="0">
              <a:latin typeface="+mn-lt"/>
              <a:cs typeface="Times New Roman" pitchFamily="18" charset="0"/>
            </a:endParaRPr>
          </a:p>
        </p:txBody>
      </p:sp>
      <p:pic>
        <p:nvPicPr>
          <p:cNvPr id="20" name="Pictur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3949719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IFC Fixed Logo</Template>
  <TotalTime>12814</TotalTime>
  <Words>4949</Words>
  <Application>Microsoft Office PowerPoint</Application>
  <PresentationFormat>On-screen Show (4:3)</PresentationFormat>
  <Paragraphs>546</Paragraphs>
  <Slides>20</Slides>
  <Notes>20</Notes>
  <HiddenSlides>0</HiddenSlides>
  <MMClips>0</MMClips>
  <ScaleCrop>false</ScaleCrop>
  <HeadingPairs>
    <vt:vector size="4" baseType="variant">
      <vt:variant>
        <vt:lpstr>Theme</vt:lpstr>
      </vt:variant>
      <vt:variant>
        <vt:i4>11</vt:i4>
      </vt:variant>
      <vt:variant>
        <vt:lpstr>Slide Titles</vt:lpstr>
      </vt:variant>
      <vt:variant>
        <vt:i4>20</vt:i4>
      </vt:variant>
    </vt:vector>
  </HeadingPairs>
  <TitlesOfParts>
    <vt:vector size="31" baseType="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ВЫЗОВЫ и ВОЗМОЖНОСТИ ДЛЯ РОССИЙСКИХ БАНКОВ</vt:lpstr>
      <vt:lpstr>«Новый кризис»: моментальное фото</vt:lpstr>
      <vt:lpstr>Кризисы в экономике России в цифрах</vt:lpstr>
      <vt:lpstr>Общие черты и отличия «нового кризиса» от 2008 г.</vt:lpstr>
      <vt:lpstr>Глобальный вызов для банковского сектора</vt:lpstr>
      <vt:lpstr>Карта значений индексов промышленного производства</vt:lpstr>
      <vt:lpstr>Карта индексов уязвимости развивающихся рынков </vt:lpstr>
      <vt:lpstr>СХЕМА УГРОЗ КРЕДИТНОЙ ОРГАНИЗАЦИИ</vt:lpstr>
      <vt:lpstr>Угрозы банковскому сектору: Леверидж и капитал</vt:lpstr>
      <vt:lpstr>Угрозы банковскому сектору: Прибыльность и расходы</vt:lpstr>
      <vt:lpstr>Угрозы банковскому сектору: Кредиты и качество активов </vt:lpstr>
      <vt:lpstr>Угрозы банковскому сектору: Ликвидность и фондирование </vt:lpstr>
      <vt:lpstr>TOP-5 внутренних угроз банковскому сектору</vt:lpstr>
      <vt:lpstr>Регулятивные вызовы и противодействие угрозам</vt:lpstr>
      <vt:lpstr>Денежно-кредитное регулирование и банковский надзор</vt:lpstr>
      <vt:lpstr>СХЕМА УГРОЗ КРЕДИТНОЙ ОРГАНИЗАЦИИ</vt:lpstr>
      <vt:lpstr>Масштабы банковского сектора и «новый кризис»</vt:lpstr>
      <vt:lpstr>Возможности для банковского сектора</vt:lpstr>
      <vt:lpstr>Как было в прошлый кризис?</vt:lpstr>
      <vt:lpstr>Lame duck: Средние и малые банки</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Denis Bondarenko</cp:lastModifiedBy>
  <cp:revision>637</cp:revision>
  <cp:lastPrinted>2015-03-18T13:31:11Z</cp:lastPrinted>
  <dcterms:created xsi:type="dcterms:W3CDTF">2014-08-08T18:45:38Z</dcterms:created>
  <dcterms:modified xsi:type="dcterms:W3CDTF">2015-03-18T16:30:09Z</dcterms:modified>
</cp:coreProperties>
</file>