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1" r:id="rId1"/>
  </p:sldMasterIdLst>
  <p:notesMasterIdLst>
    <p:notesMasterId r:id="rId19"/>
  </p:notesMasterIdLst>
  <p:handoutMasterIdLst>
    <p:handoutMasterId r:id="rId20"/>
  </p:handoutMasterIdLst>
  <p:sldIdLst>
    <p:sldId id="430" r:id="rId2"/>
    <p:sldId id="433" r:id="rId3"/>
    <p:sldId id="434" r:id="rId4"/>
    <p:sldId id="431" r:id="rId5"/>
    <p:sldId id="344" r:id="rId6"/>
    <p:sldId id="416" r:id="rId7"/>
    <p:sldId id="417" r:id="rId8"/>
    <p:sldId id="418" r:id="rId9"/>
    <p:sldId id="419" r:id="rId10"/>
    <p:sldId id="425" r:id="rId11"/>
    <p:sldId id="422" r:id="rId12"/>
    <p:sldId id="423" r:id="rId13"/>
    <p:sldId id="428" r:id="rId14"/>
    <p:sldId id="426" r:id="rId15"/>
    <p:sldId id="429" r:id="rId16"/>
    <p:sldId id="427" r:id="rId17"/>
    <p:sldId id="420" r:id="rId18"/>
  </p:sldIdLst>
  <p:sldSz cx="9144000" cy="6858000" type="screen4x3"/>
  <p:notesSz cx="9926638" cy="67976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Тетерин Владимир" initials="ТВ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0867" autoAdjust="0"/>
    <p:restoredTop sz="94660"/>
  </p:normalViewPr>
  <p:slideViewPr>
    <p:cSldViewPr>
      <p:cViewPr>
        <p:scale>
          <a:sx n="80" d="100"/>
          <a:sy n="80" d="100"/>
        </p:scale>
        <p:origin x="-84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622800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E87C90-33BF-46A5-8568-F1B7A300FA78}" type="datetimeFigureOut">
              <a:rPr lang="ru-RU" smtClean="0"/>
              <a:t>03.09.2014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2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622800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1943E2-23E2-4C01-9263-3D64584F85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95143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622800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3F4A27-ACC7-4CFA-BE6C-929DEE6C07A7}" type="datetimeFigureOut">
              <a:rPr lang="ru-RU" smtClean="0"/>
              <a:t>03.09.2014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398838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92665" y="3228896"/>
            <a:ext cx="7941310" cy="30589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2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622800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931692-D28E-4663-9631-87CD8130D6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54026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69C8253-377B-42EA-AC1A-64C2C244464C}" type="datetime1">
              <a:rPr lang="ru-RU" smtClean="0"/>
              <a:t>03.09.2014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A0831C-D32A-4AB1-A7BF-22D05BB4E7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56474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29279F7-25A2-4B00-A079-ADFCD34DC6B5}" type="datetime1">
              <a:rPr lang="ru-RU" smtClean="0"/>
              <a:t>03.09.2014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A0831C-D32A-4AB1-A7BF-22D05BB4E7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28837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77038" y="765175"/>
            <a:ext cx="1909762" cy="53609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042988" y="765175"/>
            <a:ext cx="5581650" cy="53609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0B75D82-6B3F-4D81-B44C-D0A115593F51}" type="datetime1">
              <a:rPr lang="ru-RU" smtClean="0"/>
              <a:t>03.09.2014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A0831C-D32A-4AB1-A7BF-22D05BB4E7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82393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2988" y="765175"/>
            <a:ext cx="7489825" cy="6524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1042988" y="1600200"/>
            <a:ext cx="7643812" cy="4525963"/>
          </a:xfrm>
        </p:spPr>
        <p:txBody>
          <a:bodyPr/>
          <a:lstStyle/>
          <a:p>
            <a:r>
              <a:rPr lang="ru-RU" smtClean="0"/>
              <a:t>Вставка таблицы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1116013" y="6245225"/>
            <a:ext cx="1474787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81AFFB-8003-4BFB-A456-B54638973F58}" type="datetime1">
              <a:rPr lang="ru-RU" smtClean="0"/>
              <a:t>03.09.2014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BBB567-A734-40CD-B1F4-578F4023D18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46857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06B27DB-8395-4ACD-94AF-9E1B1526DF1A}" type="datetime1">
              <a:rPr lang="ru-RU" smtClean="0"/>
              <a:t>03.09.2014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A0831C-D32A-4AB1-A7BF-22D05BB4E7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23517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84B2AC9-07A2-41B1-B485-6A07A5D8B9F8}" type="datetime1">
              <a:rPr lang="ru-RU" smtClean="0"/>
              <a:t>03.09.2014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A0831C-D32A-4AB1-A7BF-22D05BB4E7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66641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042988" y="1600200"/>
            <a:ext cx="374491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940300" y="1600200"/>
            <a:ext cx="3746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B3DD571-CDB8-4E9B-B8D5-B95CFE759FF0}" type="datetime1">
              <a:rPr lang="ru-RU" smtClean="0"/>
              <a:t>03.09.2014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A0831C-D32A-4AB1-A7BF-22D05BB4E7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13137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CFF320F-6B7E-484E-88BB-C8EEBF6055A0}" type="datetime1">
              <a:rPr lang="ru-RU" smtClean="0"/>
              <a:t>03.09.2014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A0831C-D32A-4AB1-A7BF-22D05BB4E7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3196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ABABE54-0D43-4785-B14C-FD54C6564B7F}" type="datetime1">
              <a:rPr lang="ru-RU" smtClean="0"/>
              <a:t>03.09.2014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A0831C-D32A-4AB1-A7BF-22D05BB4E7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1325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4857E64-BE3E-412A-9F78-DB5133CBFCD8}" type="datetime1">
              <a:rPr lang="ru-RU" smtClean="0"/>
              <a:t>03.09.2014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A0831C-D32A-4AB1-A7BF-22D05BB4E7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5229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1D6DB9E-DE06-4F06-A32F-012F16080ABD}" type="datetime1">
              <a:rPr lang="ru-RU" smtClean="0"/>
              <a:t>03.09.2014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A0831C-D32A-4AB1-A7BF-22D05BB4E7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16911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B8C1FE8-7B41-4651-AE81-75FDD56ECA72}" type="datetime1">
              <a:rPr lang="ru-RU" smtClean="0"/>
              <a:t>03.09.2014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A0831C-D32A-4AB1-A7BF-22D05BB4E7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7472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42988" y="765175"/>
            <a:ext cx="7489825" cy="652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648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42988" y="1600200"/>
            <a:ext cx="7643812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6486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16013" y="6245225"/>
            <a:ext cx="1474787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fld id="{BE583D90-7E28-4426-AD6D-4072E67D482F}" type="datetime1">
              <a:rPr lang="ru-RU" smtClean="0"/>
              <a:t>03.09.2014</a:t>
            </a:fld>
            <a:endParaRPr lang="ru-RU"/>
          </a:p>
        </p:txBody>
      </p:sp>
      <p:sp>
        <p:nvSpPr>
          <p:cNvPr id="16486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endParaRPr lang="ru-RU"/>
          </a:p>
        </p:txBody>
      </p:sp>
      <p:sp>
        <p:nvSpPr>
          <p:cNvPr id="16487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23A0831C-D32A-4AB1-A7BF-22D05BB4E750}" type="slidenum">
              <a:rPr lang="ru-RU" smtClean="0"/>
              <a:t>‹#›</a:t>
            </a:fld>
            <a:endParaRPr lang="ru-RU"/>
          </a:p>
        </p:txBody>
      </p:sp>
      <p:sp>
        <p:nvSpPr>
          <p:cNvPr id="164871" name="Rectangle 7"/>
          <p:cNvSpPr>
            <a:spLocks noChangeArrowheads="1"/>
          </p:cNvSpPr>
          <p:nvPr/>
        </p:nvSpPr>
        <p:spPr bwMode="auto">
          <a:xfrm>
            <a:off x="0" y="0"/>
            <a:ext cx="971550" cy="68580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DF0303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pic>
        <p:nvPicPr>
          <p:cNvPr id="164872" name="Picture 8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88913"/>
            <a:ext cx="628650" cy="2571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4873" name="Rectangle 9"/>
          <p:cNvSpPr>
            <a:spLocks noChangeArrowheads="1"/>
          </p:cNvSpPr>
          <p:nvPr/>
        </p:nvSpPr>
        <p:spPr bwMode="auto">
          <a:xfrm>
            <a:off x="0" y="0"/>
            <a:ext cx="971550" cy="68580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DF0303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pic>
        <p:nvPicPr>
          <p:cNvPr id="164874" name="Picture 10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88913"/>
            <a:ext cx="628650" cy="2571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E90029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E90029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E90029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E90029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E90029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E90029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E90029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E90029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E90029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mailto:samiev@raexpert.ru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ctrTitle"/>
          </p:nvPr>
        </p:nvSpPr>
        <p:spPr>
          <a:xfrm>
            <a:off x="1116013" y="1916113"/>
            <a:ext cx="7772400" cy="1470025"/>
          </a:xfrm>
        </p:spPr>
        <p:txBody>
          <a:bodyPr/>
          <a:lstStyle/>
          <a:p>
            <a:r>
              <a:rPr lang="ru-RU" altLang="ru-RU" dirty="0"/>
              <a:t>Стратегия развития </a:t>
            </a:r>
            <a:r>
              <a:rPr lang="ru-RU" altLang="ru-RU" dirty="0" smtClean="0"/>
              <a:t>финансового </a:t>
            </a:r>
            <a:r>
              <a:rPr lang="ru-RU" altLang="ru-RU" dirty="0"/>
              <a:t>рынка: </a:t>
            </a:r>
            <a:br>
              <a:rPr lang="ru-RU" altLang="ru-RU" dirty="0"/>
            </a:br>
            <a:r>
              <a:rPr lang="ru-RU" altLang="ru-RU" dirty="0"/>
              <a:t>ключевые задачи</a:t>
            </a:r>
          </a:p>
        </p:txBody>
      </p:sp>
      <p:sp>
        <p:nvSpPr>
          <p:cNvPr id="3075" name="Прямоугольник 3"/>
          <p:cNvSpPr>
            <a:spLocks noChangeArrowheads="1"/>
          </p:cNvSpPr>
          <p:nvPr/>
        </p:nvSpPr>
        <p:spPr bwMode="auto">
          <a:xfrm>
            <a:off x="2916238" y="4292600"/>
            <a:ext cx="5862637" cy="979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ru-RU" altLang="ru-RU" sz="1800" dirty="0" smtClean="0"/>
              <a:t>Дмитрий Гришанков</a:t>
            </a:r>
            <a:r>
              <a:rPr lang="ru-RU" altLang="ru-RU" sz="1800" dirty="0" smtClean="0"/>
              <a:t>,</a:t>
            </a:r>
            <a:endParaRPr lang="ru-RU" altLang="ru-RU" sz="1800" dirty="0"/>
          </a:p>
          <a:p>
            <a:pPr algn="r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endParaRPr lang="ru-RU" altLang="ru-RU" sz="1800" dirty="0"/>
          </a:p>
          <a:p>
            <a:pPr algn="r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ru-RU" altLang="ru-RU" sz="1800" dirty="0" smtClean="0"/>
              <a:t>Председатель правления</a:t>
            </a:r>
            <a:endParaRPr lang="ru-RU" altLang="ru-RU" sz="1800" dirty="0"/>
          </a:p>
          <a:p>
            <a:pPr algn="r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ru-RU" altLang="ru-RU" sz="1800" dirty="0"/>
              <a:t>Рейтинговое агентство «Эксперт РА»</a:t>
            </a:r>
          </a:p>
        </p:txBody>
      </p:sp>
      <p:sp>
        <p:nvSpPr>
          <p:cNvPr id="3076" name="Прямоугольник 1"/>
          <p:cNvSpPr>
            <a:spLocks noChangeArrowheads="1"/>
          </p:cNvSpPr>
          <p:nvPr/>
        </p:nvSpPr>
        <p:spPr bwMode="auto">
          <a:xfrm>
            <a:off x="4448175" y="3244850"/>
            <a:ext cx="2476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800"/>
              <a:t> </a:t>
            </a:r>
          </a:p>
        </p:txBody>
      </p:sp>
      <p:sp>
        <p:nvSpPr>
          <p:cNvPr id="5" name="Прямоугольник 3"/>
          <p:cNvSpPr>
            <a:spLocks noChangeArrowheads="1"/>
          </p:cNvSpPr>
          <p:nvPr/>
        </p:nvSpPr>
        <p:spPr bwMode="auto">
          <a:xfrm>
            <a:off x="4067944" y="6093296"/>
            <a:ext cx="1872208" cy="3139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ru-RU" altLang="ru-RU" sz="1800" dirty="0" smtClean="0"/>
              <a:t>Сентябрь 2014</a:t>
            </a:r>
            <a:endParaRPr lang="ru-RU" altLang="ru-RU" sz="1800" dirty="0"/>
          </a:p>
        </p:txBody>
      </p:sp>
    </p:spTree>
    <p:extLst>
      <p:ext uri="{BB962C8B-B14F-4D97-AF65-F5344CB8AC3E}">
        <p14:creationId xmlns:p14="http://schemas.microsoft.com/office/powerpoint/2010/main" val="1772152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3608" y="2060848"/>
            <a:ext cx="7772400" cy="1470025"/>
          </a:xfrm>
        </p:spPr>
        <p:txBody>
          <a:bodyPr/>
          <a:lstStyle/>
          <a:p>
            <a:r>
              <a:rPr lang="ru-RU" b="0" dirty="0" smtClean="0"/>
              <a:t>Страховой рынок</a:t>
            </a:r>
            <a:endParaRPr lang="ru-RU" b="0" dirty="0"/>
          </a:p>
        </p:txBody>
      </p:sp>
    </p:spTree>
    <p:extLst>
      <p:ext uri="{BB962C8B-B14F-4D97-AF65-F5344CB8AC3E}">
        <p14:creationId xmlns:p14="http://schemas.microsoft.com/office/powerpoint/2010/main" val="20878105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40B7215-69D3-45BB-A225-4B66C5325BB3}" type="slidenum">
              <a:rPr lang="ru-RU" altLang="ru-RU" sz="1400" smtClean="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ru-RU" altLang="ru-RU" sz="1400" smtClean="0"/>
          </a:p>
        </p:txBody>
      </p:sp>
      <p:sp>
        <p:nvSpPr>
          <p:cNvPr id="5" name="Объект 2"/>
          <p:cNvSpPr>
            <a:spLocks noGrp="1"/>
          </p:cNvSpPr>
          <p:nvPr>
            <p:ph idx="1"/>
          </p:nvPr>
        </p:nvSpPr>
        <p:spPr>
          <a:xfrm>
            <a:off x="683568" y="1052736"/>
            <a:ext cx="8208912" cy="4320480"/>
          </a:xfrm>
        </p:spPr>
        <p:txBody>
          <a:bodyPr/>
          <a:lstStyle/>
          <a:p>
            <a:pPr marL="720725" indent="-360363" algn="just">
              <a:defRPr/>
            </a:pPr>
            <a:r>
              <a:rPr lang="ru-RU" sz="2000" dirty="0"/>
              <a:t>Отказ от новых масштабных видов обязательного страхования</a:t>
            </a:r>
          </a:p>
          <a:p>
            <a:pPr marL="720725" indent="-360363" algn="just">
              <a:buFontTx/>
              <a:buNone/>
              <a:defRPr/>
            </a:pPr>
            <a:endParaRPr lang="ru-RU" sz="2000" dirty="0"/>
          </a:p>
          <a:p>
            <a:pPr marL="720725" indent="-360363" algn="just">
              <a:defRPr/>
            </a:pPr>
            <a:r>
              <a:rPr lang="ru-RU" sz="2000" dirty="0"/>
              <a:t>Формализация требований к компаниям, занимающимся социально значимыми видами страхования</a:t>
            </a:r>
            <a:r>
              <a:rPr lang="en-US" sz="2000" dirty="0"/>
              <a:t> (</a:t>
            </a:r>
            <a:r>
              <a:rPr lang="ru-RU" sz="2000" dirty="0"/>
              <a:t>в </a:t>
            </a:r>
            <a:r>
              <a:rPr lang="ru-RU" sz="2000" dirty="0" err="1"/>
              <a:t>т.ч</a:t>
            </a:r>
            <a:r>
              <a:rPr lang="ru-RU" sz="2000" dirty="0"/>
              <a:t>. ОСАГО)</a:t>
            </a:r>
          </a:p>
          <a:p>
            <a:pPr marL="720725" indent="-360363" algn="just">
              <a:buFontTx/>
              <a:buNone/>
              <a:defRPr/>
            </a:pPr>
            <a:endParaRPr lang="ru-RU" sz="2000" dirty="0"/>
          </a:p>
          <a:p>
            <a:pPr marL="720725" indent="-360363" algn="just">
              <a:defRPr/>
            </a:pPr>
            <a:r>
              <a:rPr lang="ru-RU" sz="2000" dirty="0"/>
              <a:t>Постоянный мониторинг влияния инфляции и других факторов на убыточность ОСАГО и своевременная корректировка тарифов по ОСАГО</a:t>
            </a:r>
          </a:p>
          <a:p>
            <a:pPr marL="720725" indent="-360363" algn="just">
              <a:buFontTx/>
              <a:buNone/>
              <a:defRPr/>
            </a:pPr>
            <a:endParaRPr lang="ru-RU" sz="2000" dirty="0"/>
          </a:p>
          <a:p>
            <a:pPr marL="720725" indent="-360363" algn="just">
              <a:defRPr/>
            </a:pPr>
            <a:r>
              <a:rPr lang="ru-RU" sz="2000" dirty="0"/>
              <a:t>Введение налоговых льгот в страховании жизни </a:t>
            </a:r>
          </a:p>
          <a:p>
            <a:pPr marL="720725" indent="-360363" algn="just">
              <a:defRPr/>
            </a:pPr>
            <a:endParaRPr lang="ru-RU" sz="2000" dirty="0"/>
          </a:p>
          <a:p>
            <a:pPr marL="720725" indent="-360363" algn="just">
              <a:defRPr/>
            </a:pPr>
            <a:r>
              <a:rPr lang="ru-RU" sz="2000" dirty="0"/>
              <a:t>Создание правовых основ для инвестиционного страхования жизни</a:t>
            </a:r>
          </a:p>
          <a:p>
            <a:pPr>
              <a:defRPr/>
            </a:pPr>
            <a:endParaRPr lang="ru-RU" sz="2400" dirty="0"/>
          </a:p>
          <a:p>
            <a:pPr marL="0" indent="0">
              <a:buFontTx/>
              <a:buNone/>
              <a:defRPr/>
            </a:pPr>
            <a:endParaRPr lang="ru-RU" sz="2400" dirty="0"/>
          </a:p>
          <a:p>
            <a:pPr marL="0" indent="0">
              <a:buFontTx/>
              <a:buNone/>
              <a:defRPr/>
            </a:pPr>
            <a:endParaRPr lang="ru-RU" sz="2400" dirty="0"/>
          </a:p>
          <a:p>
            <a:pPr marL="0" indent="0">
              <a:buFontTx/>
              <a:buNone/>
              <a:defRPr/>
            </a:pPr>
            <a:endParaRPr lang="ru-RU" sz="2400" dirty="0"/>
          </a:p>
          <a:p>
            <a:pPr>
              <a:defRPr/>
            </a:pPr>
            <a:endParaRPr lang="ru-RU" sz="2400" dirty="0"/>
          </a:p>
          <a:p>
            <a:pPr marL="0" indent="0">
              <a:buFontTx/>
              <a:buNone/>
              <a:defRPr/>
            </a:pPr>
            <a:endParaRPr lang="ru-RU" sz="2400" dirty="0" smtClean="0"/>
          </a:p>
          <a:p>
            <a:pPr marL="0" indent="0">
              <a:buFontTx/>
              <a:buNone/>
              <a:defRPr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205772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Объект 2"/>
          <p:cNvSpPr>
            <a:spLocks noGrp="1"/>
          </p:cNvSpPr>
          <p:nvPr>
            <p:ph idx="1"/>
          </p:nvPr>
        </p:nvSpPr>
        <p:spPr>
          <a:xfrm>
            <a:off x="827584" y="1340768"/>
            <a:ext cx="8147050" cy="3888978"/>
          </a:xfrm>
        </p:spPr>
        <p:txBody>
          <a:bodyPr/>
          <a:lstStyle/>
          <a:p>
            <a:pPr marL="720725" indent="-360363" algn="just">
              <a:defRPr/>
            </a:pPr>
            <a:r>
              <a:rPr lang="ru-RU" altLang="ru-RU" sz="2000" dirty="0"/>
              <a:t>Содействие созданию крупных национальных перестраховщиков</a:t>
            </a:r>
          </a:p>
          <a:p>
            <a:pPr marL="720725" indent="-360363" algn="just">
              <a:buFontTx/>
              <a:buNone/>
              <a:defRPr/>
            </a:pPr>
            <a:endParaRPr lang="ru-RU" altLang="ru-RU" sz="2000" dirty="0"/>
          </a:p>
          <a:p>
            <a:pPr marL="720725" indent="-360363" algn="just">
              <a:defRPr/>
            </a:pPr>
            <a:r>
              <a:rPr lang="ru-RU" altLang="ru-RU" sz="2000" dirty="0"/>
              <a:t>Интеграция систем ОМС и ДМС</a:t>
            </a:r>
          </a:p>
          <a:p>
            <a:pPr marL="720725" indent="-360363" algn="just">
              <a:buFontTx/>
              <a:buNone/>
              <a:defRPr/>
            </a:pPr>
            <a:endParaRPr lang="ru-RU" altLang="ru-RU" sz="2000" dirty="0"/>
          </a:p>
          <a:p>
            <a:pPr marL="720725" indent="-360363" algn="just">
              <a:defRPr/>
            </a:pPr>
            <a:r>
              <a:rPr lang="ru-RU" altLang="ru-RU" sz="2000" dirty="0"/>
              <a:t>Создание системы нормативов для выявления компаний с финансовыми затруднениями</a:t>
            </a:r>
          </a:p>
          <a:p>
            <a:pPr marL="720725" indent="-360363" algn="just">
              <a:buFontTx/>
              <a:buNone/>
              <a:defRPr/>
            </a:pPr>
            <a:endParaRPr lang="ru-RU" altLang="ru-RU" sz="2000" dirty="0"/>
          </a:p>
          <a:p>
            <a:pPr marL="720725" indent="-360363" algn="just">
              <a:defRPr/>
            </a:pPr>
            <a:r>
              <a:rPr lang="ru-RU" altLang="ru-RU" sz="2000" dirty="0"/>
              <a:t>Модернизация показателя маржи платежеспособности (</a:t>
            </a:r>
            <a:r>
              <a:rPr lang="ru-RU" altLang="ru-RU" sz="2000" dirty="0" err="1"/>
              <a:t>Solvency</a:t>
            </a:r>
            <a:r>
              <a:rPr lang="ru-RU" altLang="ru-RU" sz="2000" dirty="0"/>
              <a:t> 2)</a:t>
            </a:r>
          </a:p>
          <a:p>
            <a:pPr marL="720725" indent="-360363" algn="just">
              <a:buFontTx/>
              <a:buNone/>
              <a:defRPr/>
            </a:pPr>
            <a:endParaRPr lang="ru-RU" altLang="ru-RU" sz="2000" dirty="0"/>
          </a:p>
          <a:p>
            <a:pPr marL="720725" indent="-360363" algn="just">
              <a:defRPr/>
            </a:pPr>
            <a:r>
              <a:rPr lang="ru-RU" altLang="ru-RU" sz="2000" dirty="0"/>
              <a:t>Актуарный аудит и отчеты</a:t>
            </a:r>
          </a:p>
          <a:p>
            <a:pPr marL="0" indent="0" eaLnBrk="1" hangingPunct="1">
              <a:buFontTx/>
              <a:buNone/>
              <a:defRPr/>
            </a:pPr>
            <a:endParaRPr lang="ru-RU" altLang="ru-RU" sz="2400" dirty="0">
              <a:solidFill>
                <a:srgbClr val="000000"/>
              </a:solidFill>
            </a:endParaRPr>
          </a:p>
          <a:p>
            <a:pPr eaLnBrk="1" hangingPunct="1">
              <a:defRPr/>
            </a:pPr>
            <a:endParaRPr lang="ru-RU" altLang="ru-RU" sz="2400" dirty="0">
              <a:solidFill>
                <a:srgbClr val="000000"/>
              </a:solidFill>
            </a:endParaRPr>
          </a:p>
          <a:p>
            <a:pPr marL="0" indent="0" eaLnBrk="1" hangingPunct="1">
              <a:buFontTx/>
              <a:buNone/>
              <a:defRPr/>
            </a:pPr>
            <a:endParaRPr lang="ru-RU" altLang="ru-RU" sz="2400" dirty="0">
              <a:solidFill>
                <a:srgbClr val="000000"/>
              </a:solidFill>
            </a:endParaRPr>
          </a:p>
          <a:p>
            <a:pPr eaLnBrk="1" hangingPunct="1">
              <a:defRPr/>
            </a:pPr>
            <a:endParaRPr lang="ru-RU" altLang="ru-RU" sz="2400" dirty="0">
              <a:solidFill>
                <a:srgbClr val="000000"/>
              </a:solidFill>
            </a:endParaRPr>
          </a:p>
          <a:p>
            <a:pPr eaLnBrk="1" hangingPunct="1">
              <a:defRPr/>
            </a:pPr>
            <a:endParaRPr lang="ru-RU" altLang="ru-RU" sz="2400" dirty="0" smtClean="0">
              <a:solidFill>
                <a:srgbClr val="000000"/>
              </a:solidFill>
            </a:endParaRPr>
          </a:p>
          <a:p>
            <a:pPr>
              <a:defRPr/>
            </a:pPr>
            <a:endParaRPr lang="ru-RU" altLang="ru-RU" dirty="0" smtClean="0"/>
          </a:p>
        </p:txBody>
      </p:sp>
      <p:sp>
        <p:nvSpPr>
          <p:cNvPr id="16387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01162B0-64AB-4A06-B8EA-C472B1BAA372}" type="slidenum">
              <a:rPr lang="ru-RU" altLang="ru-RU" sz="1400" smtClean="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ru-RU" altLang="ru-RU" sz="1400" smtClean="0"/>
          </a:p>
        </p:txBody>
      </p:sp>
    </p:spTree>
    <p:extLst>
      <p:ext uri="{BB962C8B-B14F-4D97-AF65-F5344CB8AC3E}">
        <p14:creationId xmlns:p14="http://schemas.microsoft.com/office/powerpoint/2010/main" val="39759184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3608" y="2060848"/>
            <a:ext cx="7772400" cy="1470025"/>
          </a:xfrm>
        </p:spPr>
        <p:txBody>
          <a:bodyPr/>
          <a:lstStyle/>
          <a:p>
            <a:r>
              <a:rPr lang="ru-RU" b="0" dirty="0"/>
              <a:t>Рынок управления активами</a:t>
            </a:r>
          </a:p>
        </p:txBody>
      </p:sp>
    </p:spTree>
    <p:extLst>
      <p:ext uri="{BB962C8B-B14F-4D97-AF65-F5344CB8AC3E}">
        <p14:creationId xmlns:p14="http://schemas.microsoft.com/office/powerpoint/2010/main" val="40779109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ED0B3C4-826D-4293-8231-BF2C387FC491}" type="slidenum">
              <a:rPr lang="ru-RU" altLang="ru-RU" sz="1400" smtClean="0">
                <a:solidFill>
                  <a:srgbClr val="000000"/>
                </a:solidFill>
              </a:rPr>
              <a:pPr>
                <a:spcBef>
                  <a:spcPct val="0"/>
                </a:spcBef>
                <a:buFontTx/>
                <a:buNone/>
              </a:pPr>
              <a:t>14</a:t>
            </a:fld>
            <a:endParaRPr lang="ru-RU" altLang="ru-RU" sz="1400" smtClean="0">
              <a:solidFill>
                <a:srgbClr val="000000"/>
              </a:solidFill>
            </a:endParaRPr>
          </a:p>
        </p:txBody>
      </p:sp>
      <p:sp>
        <p:nvSpPr>
          <p:cNvPr id="14339" name="Прямоугольник 1"/>
          <p:cNvSpPr>
            <a:spLocks noChangeArrowheads="1"/>
          </p:cNvSpPr>
          <p:nvPr/>
        </p:nvSpPr>
        <p:spPr bwMode="auto">
          <a:xfrm>
            <a:off x="1063557" y="764704"/>
            <a:ext cx="7488237" cy="57184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720725" indent="-360363" algn="just" fontAlgn="base">
              <a:spcAft>
                <a:spcPct val="0"/>
              </a:spcAft>
              <a:defRPr/>
            </a:pPr>
            <a:r>
              <a:rPr lang="ru-RU" altLang="ru-RU" sz="1800" dirty="0">
                <a:latin typeface="+mn-lt"/>
              </a:rPr>
              <a:t>Передача </a:t>
            </a:r>
            <a:r>
              <a:rPr lang="ru-RU" altLang="ru-RU" sz="1800" dirty="0" err="1">
                <a:latin typeface="+mn-lt"/>
              </a:rPr>
              <a:t>спецдепозитарию</a:t>
            </a:r>
            <a:r>
              <a:rPr lang="ru-RU" altLang="ru-RU" sz="1800" dirty="0">
                <a:latin typeface="+mn-lt"/>
              </a:rPr>
              <a:t> функции по формированию бухгалтерской отчетности и отчетности для регуляторов и клиентов позволит УК сконцентрироваться на качестве управления активами и снизить издержки.</a:t>
            </a:r>
          </a:p>
          <a:p>
            <a:pPr marL="720725" indent="-360363" algn="just" fontAlgn="base">
              <a:spcAft>
                <a:spcPct val="0"/>
              </a:spcAft>
              <a:defRPr/>
            </a:pPr>
            <a:endParaRPr lang="ru-RU" altLang="ru-RU" sz="1800" dirty="0">
              <a:latin typeface="+mn-lt"/>
            </a:endParaRPr>
          </a:p>
          <a:p>
            <a:pPr marL="720725" indent="-360363" algn="just" fontAlgn="base">
              <a:spcAft>
                <a:spcPct val="0"/>
              </a:spcAft>
              <a:defRPr/>
            </a:pPr>
            <a:r>
              <a:rPr lang="ru-RU" altLang="ru-RU" sz="1800" dirty="0">
                <a:latin typeface="+mn-lt"/>
              </a:rPr>
              <a:t>Целесообразно развивать институт агентов для целей передачи им функций по ведению счетов. При этом должна быть создана система требований к агентам для допуска к работе на рынке ДУ.</a:t>
            </a:r>
          </a:p>
          <a:p>
            <a:pPr marL="720725" indent="-360363" algn="just" fontAlgn="base">
              <a:spcAft>
                <a:spcPct val="0"/>
              </a:spcAft>
              <a:defRPr/>
            </a:pPr>
            <a:endParaRPr lang="ru-RU" altLang="ru-RU" sz="1800" dirty="0">
              <a:latin typeface="+mn-lt"/>
            </a:endParaRPr>
          </a:p>
          <a:p>
            <a:pPr marL="720725" indent="-360363" algn="just" fontAlgn="base">
              <a:spcAft>
                <a:spcPct val="0"/>
              </a:spcAft>
              <a:defRPr/>
            </a:pPr>
            <a:r>
              <a:rPr lang="ru-RU" altLang="ru-RU" sz="1800" dirty="0">
                <a:latin typeface="+mn-lt"/>
              </a:rPr>
              <a:t>Законодательное закрепление возможностей дистанционной продажи паев (без заключения договора с УК) позволит повысить доступность услуг УК, что актуально для регионов.</a:t>
            </a:r>
          </a:p>
          <a:p>
            <a:pPr marL="720725" indent="-360363" algn="just" fontAlgn="base">
              <a:spcAft>
                <a:spcPct val="0"/>
              </a:spcAft>
              <a:defRPr/>
            </a:pPr>
            <a:endParaRPr lang="ru-RU" altLang="ru-RU" sz="1800" dirty="0">
              <a:latin typeface="+mn-lt"/>
            </a:endParaRPr>
          </a:p>
          <a:p>
            <a:pPr marL="720725" indent="-360363" algn="just" fontAlgn="base">
              <a:spcAft>
                <a:spcPct val="0"/>
              </a:spcAft>
              <a:defRPr/>
            </a:pPr>
            <a:r>
              <a:rPr lang="ru-RU" altLang="ru-RU" sz="1800" dirty="0">
                <a:latin typeface="+mn-lt"/>
              </a:rPr>
              <a:t>Не все инструменты, доступные на сегодняшний день только </a:t>
            </a:r>
            <a:r>
              <a:rPr lang="ru-RU" altLang="ru-RU" sz="1800" dirty="0" err="1">
                <a:latin typeface="+mn-lt"/>
              </a:rPr>
              <a:t>квалинвесторам</a:t>
            </a:r>
            <a:r>
              <a:rPr lang="ru-RU" altLang="ru-RU" sz="1800" dirty="0">
                <a:latin typeface="+mn-lt"/>
              </a:rPr>
              <a:t>, должны иметь такие ограничения. Например, доступ к еврооблигациям могут иметь все инвесторы.</a:t>
            </a:r>
          </a:p>
          <a:p>
            <a:pPr>
              <a:spcBef>
                <a:spcPct val="0"/>
              </a:spcBef>
            </a:pPr>
            <a:endParaRPr lang="ru-RU" altLang="ru-RU" sz="2000" dirty="0"/>
          </a:p>
        </p:txBody>
      </p:sp>
    </p:spTree>
    <p:extLst>
      <p:ext uri="{BB962C8B-B14F-4D97-AF65-F5344CB8AC3E}">
        <p14:creationId xmlns:p14="http://schemas.microsoft.com/office/powerpoint/2010/main" val="24065966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3608" y="2060848"/>
            <a:ext cx="7772400" cy="1470025"/>
          </a:xfrm>
        </p:spPr>
        <p:txBody>
          <a:bodyPr/>
          <a:lstStyle/>
          <a:p>
            <a:r>
              <a:rPr lang="ru-RU" b="0" dirty="0"/>
              <a:t>Пенсионный рынок</a:t>
            </a:r>
          </a:p>
        </p:txBody>
      </p:sp>
    </p:spTree>
    <p:extLst>
      <p:ext uri="{BB962C8B-B14F-4D97-AF65-F5344CB8AC3E}">
        <p14:creationId xmlns:p14="http://schemas.microsoft.com/office/powerpoint/2010/main" val="21798360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ED0B3C4-826D-4293-8231-BF2C387FC491}" type="slidenum">
              <a:rPr lang="ru-RU" altLang="ru-RU" sz="1400" smtClean="0">
                <a:solidFill>
                  <a:srgbClr val="000000"/>
                </a:solidFill>
              </a:rPr>
              <a:pPr>
                <a:spcBef>
                  <a:spcPct val="0"/>
                </a:spcBef>
                <a:buFontTx/>
                <a:buNone/>
              </a:pPr>
              <a:t>16</a:t>
            </a:fld>
            <a:endParaRPr lang="ru-RU" altLang="ru-RU" sz="1400" smtClean="0">
              <a:solidFill>
                <a:srgbClr val="000000"/>
              </a:solidFill>
            </a:endParaRPr>
          </a:p>
        </p:txBody>
      </p:sp>
      <p:sp>
        <p:nvSpPr>
          <p:cNvPr id="14339" name="Прямоугольник 1"/>
          <p:cNvSpPr>
            <a:spLocks noChangeArrowheads="1"/>
          </p:cNvSpPr>
          <p:nvPr/>
        </p:nvSpPr>
        <p:spPr bwMode="auto">
          <a:xfrm>
            <a:off x="1055516" y="980727"/>
            <a:ext cx="7488237" cy="55030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720725" indent="-360363" algn="just" fontAlgn="base">
              <a:spcAft>
                <a:spcPct val="0"/>
              </a:spcAft>
              <a:defRPr/>
            </a:pPr>
            <a:r>
              <a:rPr lang="ru-RU" altLang="ru-RU" sz="1800" dirty="0">
                <a:latin typeface="+mn-lt"/>
              </a:rPr>
              <a:t>Практика перевода средств пенсионных накоплений в распределительную часть пенсионной системы должна быть прекращена.</a:t>
            </a:r>
          </a:p>
          <a:p>
            <a:pPr marL="720725" indent="-360363" algn="just" fontAlgn="base">
              <a:spcAft>
                <a:spcPct val="0"/>
              </a:spcAft>
              <a:defRPr/>
            </a:pPr>
            <a:endParaRPr lang="ru-RU" altLang="ru-RU" sz="1800" dirty="0">
              <a:latin typeface="+mn-lt"/>
            </a:endParaRPr>
          </a:p>
          <a:p>
            <a:pPr marL="720725" indent="-360363" algn="just" fontAlgn="base">
              <a:spcAft>
                <a:spcPct val="0"/>
              </a:spcAft>
              <a:defRPr/>
            </a:pPr>
            <a:r>
              <a:rPr lang="ru-RU" altLang="ru-RU" sz="1800" dirty="0">
                <a:latin typeface="+mn-lt"/>
              </a:rPr>
              <a:t>Для повышения надежности НПФ запуск гарантийной системы на рынке должен сопровождаться внедрением </a:t>
            </a:r>
            <a:r>
              <a:rPr lang="ru-RU" altLang="ru-RU" sz="1800" dirty="0" err="1">
                <a:latin typeface="+mn-lt"/>
              </a:rPr>
              <a:t>пруденциального</a:t>
            </a:r>
            <a:r>
              <a:rPr lang="ru-RU" altLang="ru-RU" sz="1800" dirty="0">
                <a:latin typeface="+mn-lt"/>
              </a:rPr>
              <a:t> надзора за фондами</a:t>
            </a:r>
          </a:p>
          <a:p>
            <a:pPr marL="720725" indent="-360363" algn="just" fontAlgn="base">
              <a:spcAft>
                <a:spcPct val="0"/>
              </a:spcAft>
              <a:defRPr/>
            </a:pPr>
            <a:endParaRPr lang="ru-RU" altLang="ru-RU" sz="1800" dirty="0">
              <a:latin typeface="+mn-lt"/>
            </a:endParaRPr>
          </a:p>
          <a:p>
            <a:pPr marL="720725" indent="-360363" algn="just" fontAlgn="base">
              <a:spcAft>
                <a:spcPct val="0"/>
              </a:spcAft>
              <a:defRPr/>
            </a:pPr>
            <a:r>
              <a:rPr lang="ru-RU" altLang="ru-RU" sz="1800" dirty="0">
                <a:latin typeface="+mn-lt"/>
              </a:rPr>
              <a:t>Необходимо предоставить фондам возможность действовать с учетом срочности их обязательств, инвестировать пенсионные накопления в долгосрочные проекты.</a:t>
            </a:r>
          </a:p>
          <a:p>
            <a:pPr marL="720725" indent="-360363" algn="just" fontAlgn="base">
              <a:spcAft>
                <a:spcPct val="0"/>
              </a:spcAft>
              <a:defRPr/>
            </a:pPr>
            <a:endParaRPr lang="ru-RU" altLang="ru-RU" sz="1800" dirty="0">
              <a:latin typeface="+mn-lt"/>
            </a:endParaRPr>
          </a:p>
          <a:p>
            <a:pPr marL="720725" indent="-360363" algn="just" fontAlgn="base">
              <a:spcAft>
                <a:spcPct val="0"/>
              </a:spcAft>
              <a:defRPr/>
            </a:pPr>
            <a:r>
              <a:rPr lang="ru-RU" altLang="ru-RU" sz="1800" dirty="0">
                <a:latin typeface="+mn-lt"/>
              </a:rPr>
              <a:t>Более активное применение рейтингов кредитоспособности эмитентов от аккредитованных ЦБ рейтинговых агентств в регулировании инвестиций УК и НПФ в облигации.</a:t>
            </a:r>
          </a:p>
          <a:p>
            <a:pPr>
              <a:spcBef>
                <a:spcPct val="0"/>
              </a:spcBef>
            </a:pPr>
            <a:endParaRPr lang="ru-RU" altLang="ru-RU" sz="2000" dirty="0"/>
          </a:p>
          <a:p>
            <a:pPr>
              <a:spcBef>
                <a:spcPct val="0"/>
              </a:spcBef>
            </a:pPr>
            <a:endParaRPr lang="ru-RU" altLang="ru-RU" sz="2000" dirty="0" smtClean="0"/>
          </a:p>
          <a:p>
            <a:pPr>
              <a:spcBef>
                <a:spcPct val="0"/>
              </a:spcBef>
            </a:pPr>
            <a:endParaRPr lang="ru-RU" altLang="ru-RU" sz="2000" dirty="0" smtClean="0"/>
          </a:p>
        </p:txBody>
      </p:sp>
    </p:spTree>
    <p:extLst>
      <p:ext uri="{BB962C8B-B14F-4D97-AF65-F5344CB8AC3E}">
        <p14:creationId xmlns:p14="http://schemas.microsoft.com/office/powerpoint/2010/main" val="2034441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Заголовок 1"/>
          <p:cNvSpPr>
            <a:spLocks noGrp="1"/>
          </p:cNvSpPr>
          <p:nvPr>
            <p:ph type="title"/>
          </p:nvPr>
        </p:nvSpPr>
        <p:spPr>
          <a:xfrm>
            <a:off x="1258888" y="2781300"/>
            <a:ext cx="7489825" cy="652463"/>
          </a:xfrm>
        </p:spPr>
        <p:txBody>
          <a:bodyPr/>
          <a:lstStyle/>
          <a:p>
            <a:pPr eaLnBrk="1" hangingPunct="1"/>
            <a:r>
              <a:rPr lang="ru-RU" altLang="ru-RU" b="0" smtClean="0"/>
              <a:t>Спасибо за внимание!</a:t>
            </a:r>
          </a:p>
        </p:txBody>
      </p:sp>
      <p:sp>
        <p:nvSpPr>
          <p:cNvPr id="119811" name="Прямоугольник 2"/>
          <p:cNvSpPr>
            <a:spLocks noChangeArrowheads="1"/>
          </p:cNvSpPr>
          <p:nvPr/>
        </p:nvSpPr>
        <p:spPr bwMode="auto">
          <a:xfrm>
            <a:off x="3995738" y="4221088"/>
            <a:ext cx="4643437" cy="18651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ru-RU" altLang="ru-RU" sz="1800" dirty="0" smtClean="0"/>
              <a:t>Дмитрий Гришанков,</a:t>
            </a:r>
            <a:endParaRPr lang="ru-RU" altLang="ru-RU" sz="1800" dirty="0"/>
          </a:p>
          <a:p>
            <a:pPr algn="r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endParaRPr lang="ru-RU" altLang="ru-RU" sz="1800" dirty="0"/>
          </a:p>
          <a:p>
            <a:pPr algn="r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ru-RU" altLang="ru-RU" sz="1800" dirty="0" smtClean="0"/>
              <a:t>Председатель правления</a:t>
            </a:r>
            <a:endParaRPr lang="ru-RU" altLang="ru-RU" sz="1800" dirty="0" smtClean="0"/>
          </a:p>
          <a:p>
            <a:pPr algn="r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ru-RU" altLang="ru-RU" sz="1800" dirty="0" smtClean="0"/>
              <a:t>Рейтинговое агентство «</a:t>
            </a:r>
            <a:r>
              <a:rPr lang="ru-RU" altLang="ru-RU" sz="1800" dirty="0"/>
              <a:t>Эксперт РА»</a:t>
            </a:r>
          </a:p>
          <a:p>
            <a:pPr algn="r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endParaRPr lang="ru-RU" altLang="ru-RU" sz="1800" dirty="0"/>
          </a:p>
          <a:p>
            <a:pPr algn="r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ru-RU" sz="1800" dirty="0" smtClean="0">
                <a:hlinkClick r:id="rId2"/>
              </a:rPr>
              <a:t>Grishankov@raexpert.ru</a:t>
            </a:r>
            <a:endParaRPr lang="en-US" altLang="ru-RU" sz="1800" dirty="0"/>
          </a:p>
          <a:p>
            <a:pPr algn="r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endParaRPr lang="ru-RU" altLang="ru-RU" sz="1800" dirty="0"/>
          </a:p>
          <a:p>
            <a:pPr algn="r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ru-RU" sz="1800" dirty="0"/>
              <a:t>(495) </a:t>
            </a:r>
            <a:r>
              <a:rPr lang="en-US" altLang="ru-RU" sz="1800" dirty="0" smtClean="0"/>
              <a:t>225-34-44</a:t>
            </a:r>
            <a:endParaRPr lang="ru-RU" altLang="ru-RU" sz="1800" dirty="0"/>
          </a:p>
        </p:txBody>
      </p:sp>
      <p:sp>
        <p:nvSpPr>
          <p:cNvPr id="25604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B2C5C5A-2338-4D57-B930-624AB26C8D6D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17</a:t>
            </a:fld>
            <a:endParaRPr lang="ru-RU" dirty="0" smtClean="0"/>
          </a:p>
        </p:txBody>
      </p:sp>
      <p:sp>
        <p:nvSpPr>
          <p:cNvPr id="119813" name="Прямоугольник 3"/>
          <p:cNvSpPr>
            <a:spLocks noChangeArrowheads="1"/>
          </p:cNvSpPr>
          <p:nvPr/>
        </p:nvSpPr>
        <p:spPr bwMode="auto">
          <a:xfrm>
            <a:off x="2916238" y="4292600"/>
            <a:ext cx="5862637" cy="31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</p:spTree>
    <p:extLst>
      <p:ext uri="{BB962C8B-B14F-4D97-AF65-F5344CB8AC3E}">
        <p14:creationId xmlns:p14="http://schemas.microsoft.com/office/powerpoint/2010/main" val="2432372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Финансовая </a:t>
            </a:r>
            <a:r>
              <a:rPr lang="ru-RU" dirty="0" smtClean="0"/>
              <a:t>система предназначена для: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1844824"/>
            <a:ext cx="7643812" cy="4525963"/>
          </a:xfrm>
        </p:spPr>
        <p:txBody>
          <a:bodyPr/>
          <a:lstStyle/>
          <a:p>
            <a:r>
              <a:rPr lang="ru-RU" dirty="0" smtClean="0"/>
              <a:t>Поддержания экономического роста</a:t>
            </a:r>
          </a:p>
          <a:p>
            <a:r>
              <a:rPr lang="ru-RU" dirty="0" smtClean="0"/>
              <a:t>Содействия социальной стабильности</a:t>
            </a:r>
          </a:p>
          <a:p>
            <a:r>
              <a:rPr lang="ru-RU" dirty="0" smtClean="0"/>
              <a:t>Обеспечения суверенитета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0831C-D32A-4AB1-A7BF-22D05BB4E750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860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Российская финансовая система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dirty="0" smtClean="0"/>
              <a:t>Не соответствует масштабам страны и ее амбициозным целям </a:t>
            </a:r>
          </a:p>
          <a:p>
            <a:r>
              <a:rPr lang="ru-RU" dirty="0" smtClean="0"/>
              <a:t>Не пропорциональна. Фактически это банковская система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0831C-D32A-4AB1-A7BF-22D05BB4E750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23938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Объект 2"/>
          <p:cNvSpPr>
            <a:spLocks noGrp="1"/>
          </p:cNvSpPr>
          <p:nvPr>
            <p:ph idx="1"/>
          </p:nvPr>
        </p:nvSpPr>
        <p:spPr>
          <a:xfrm>
            <a:off x="1043608" y="692696"/>
            <a:ext cx="7776864" cy="4464496"/>
          </a:xfrm>
        </p:spPr>
        <p:txBody>
          <a:bodyPr/>
          <a:lstStyle/>
          <a:p>
            <a:pPr marL="457200" lvl="1" indent="0" algn="just">
              <a:buNone/>
            </a:pPr>
            <a:r>
              <a:rPr lang="ru-RU" sz="3200" b="1" dirty="0" smtClean="0">
                <a:solidFill>
                  <a:srgbClr val="FF0000"/>
                </a:solidFill>
              </a:rPr>
              <a:t>Ключевые проблемы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ru-RU" sz="3200" b="1" dirty="0" smtClean="0">
                <a:solidFill>
                  <a:srgbClr val="FF0000"/>
                </a:solidFill>
              </a:rPr>
              <a:t>развития:</a:t>
            </a:r>
            <a:endParaRPr lang="ru-RU" sz="3200" b="1" dirty="0" smtClean="0">
              <a:solidFill>
                <a:srgbClr val="FF0000"/>
              </a:solidFill>
            </a:endParaRPr>
          </a:p>
          <a:p>
            <a:pPr marL="457200" lvl="1" indent="0" algn="just">
              <a:buNone/>
            </a:pPr>
            <a:endParaRPr lang="ru-RU" sz="2000" dirty="0" smtClean="0">
              <a:solidFill>
                <a:srgbClr val="FF0000"/>
              </a:solidFill>
            </a:endParaRP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ru-RU" sz="2000" dirty="0" smtClean="0"/>
              <a:t>Низкий </a:t>
            </a:r>
            <a:r>
              <a:rPr lang="ru-RU" sz="2000" dirty="0"/>
              <a:t>уровень капитализации экономики </a:t>
            </a:r>
            <a:r>
              <a:rPr lang="ru-RU" sz="2000" dirty="0" smtClean="0"/>
              <a:t>(значительная </a:t>
            </a:r>
            <a:r>
              <a:rPr lang="ru-RU" sz="2000" dirty="0"/>
              <a:t>часть </a:t>
            </a:r>
            <a:r>
              <a:rPr lang="ru-RU" sz="2000" dirty="0" smtClean="0"/>
              <a:t>активов </a:t>
            </a:r>
            <a:r>
              <a:rPr lang="ru-RU" sz="2000" dirty="0"/>
              <a:t>не имеет адекватной оценки и </a:t>
            </a:r>
            <a:r>
              <a:rPr lang="ru-RU" sz="2000" dirty="0" smtClean="0"/>
              <a:t>не </a:t>
            </a:r>
            <a:r>
              <a:rPr lang="ru-RU" sz="2000" dirty="0"/>
              <a:t>может выступать в качестве капитала в финансовой </a:t>
            </a:r>
            <a:r>
              <a:rPr lang="ru-RU" sz="2000" dirty="0" smtClean="0"/>
              <a:t>системе)</a:t>
            </a:r>
          </a:p>
          <a:p>
            <a:pPr lvl="1" algn="just">
              <a:buFont typeface="Arial" panose="020B0604020202020204" pitchFamily="34" charset="0"/>
              <a:buChar char="•"/>
            </a:pPr>
            <a:endParaRPr lang="ru-RU" sz="2000" dirty="0"/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ru-RU" sz="2000" dirty="0" smtClean="0"/>
              <a:t>Аутсорсинг </a:t>
            </a:r>
            <a:r>
              <a:rPr lang="ru-RU" sz="2000" dirty="0"/>
              <a:t>финансовой </a:t>
            </a:r>
            <a:r>
              <a:rPr lang="ru-RU" sz="2000" dirty="0" smtClean="0"/>
              <a:t>инфраструктуры («заимствованные» деловые правила и стандарты; зависимость от международных систем проведения платежей и обмена </a:t>
            </a:r>
            <a:r>
              <a:rPr lang="ru-RU" sz="2000" dirty="0" smtClean="0"/>
              <a:t>данными и т.д.)</a:t>
            </a:r>
            <a:endParaRPr lang="ru-RU" sz="2000" dirty="0" smtClean="0"/>
          </a:p>
          <a:p>
            <a:pPr marL="457200" lvl="1" indent="0" algn="just">
              <a:buNone/>
            </a:pPr>
            <a:r>
              <a:rPr lang="ru-RU" sz="2000" dirty="0" smtClean="0"/>
              <a:t> </a:t>
            </a:r>
            <a:endParaRPr lang="ru-RU" sz="2000" dirty="0"/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ru-RU" sz="2000" dirty="0" smtClean="0"/>
              <a:t>Низкая </a:t>
            </a:r>
            <a:r>
              <a:rPr lang="ru-RU" sz="2000" dirty="0"/>
              <a:t>доля сбережений, аккумулируемых национальной финансовой </a:t>
            </a:r>
            <a:r>
              <a:rPr lang="ru-RU" sz="2000" dirty="0" smtClean="0"/>
              <a:t>системой </a:t>
            </a:r>
            <a:r>
              <a:rPr lang="ru-RU" sz="2000" dirty="0"/>
              <a:t>(значительный </a:t>
            </a:r>
            <a:r>
              <a:rPr lang="ru-RU" sz="2000" dirty="0" smtClean="0"/>
              <a:t>объем </a:t>
            </a:r>
            <a:r>
              <a:rPr lang="ru-RU" sz="2000" dirty="0"/>
              <a:t>сбережений </a:t>
            </a:r>
            <a:r>
              <a:rPr lang="ru-RU" sz="2000" dirty="0" smtClean="0"/>
              <a:t>проходит вне </a:t>
            </a:r>
            <a:r>
              <a:rPr lang="ru-RU" sz="2000" dirty="0"/>
              <a:t>финансовой системы)</a:t>
            </a:r>
          </a:p>
          <a:p>
            <a:pPr lvl="1" algn="just">
              <a:buFont typeface="Arial" panose="020B0604020202020204" pitchFamily="34" charset="0"/>
              <a:buChar char="•"/>
            </a:pPr>
            <a:endParaRPr lang="ru-RU" sz="2000" dirty="0">
              <a:solidFill>
                <a:srgbClr val="FF0000"/>
              </a:solidFill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A24CAA-85FF-4B51-92F7-DB209C4B11E1}" type="slidenum">
              <a:rPr lang="ru-RU" smtClean="0"/>
              <a:pPr>
                <a:defRPr/>
              </a:pPr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607634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3608" y="2060848"/>
            <a:ext cx="7772400" cy="1470025"/>
          </a:xfrm>
        </p:spPr>
        <p:txBody>
          <a:bodyPr/>
          <a:lstStyle/>
          <a:p>
            <a:r>
              <a:rPr lang="ru-RU" b="0" dirty="0" smtClean="0"/>
              <a:t>Банковский сектор</a:t>
            </a:r>
            <a:endParaRPr lang="ru-RU" b="0" dirty="0"/>
          </a:p>
        </p:txBody>
      </p:sp>
    </p:spTree>
    <p:extLst>
      <p:ext uri="{BB962C8B-B14F-4D97-AF65-F5344CB8AC3E}">
        <p14:creationId xmlns:p14="http://schemas.microsoft.com/office/powerpoint/2010/main" val="3642869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Объект 2"/>
          <p:cNvSpPr>
            <a:spLocks noGrp="1"/>
          </p:cNvSpPr>
          <p:nvPr>
            <p:ph idx="1"/>
          </p:nvPr>
        </p:nvSpPr>
        <p:spPr>
          <a:xfrm>
            <a:off x="1043608" y="980728"/>
            <a:ext cx="7776864" cy="4104456"/>
          </a:xfrm>
        </p:spPr>
        <p:txBody>
          <a:bodyPr/>
          <a:lstStyle/>
          <a:p>
            <a:pPr lvl="1" algn="just">
              <a:buFont typeface="Arial" panose="020B0604020202020204" pitchFamily="34" charset="0"/>
              <a:buChar char="•"/>
            </a:pPr>
            <a:endParaRPr lang="ru-RU" sz="2000" dirty="0" smtClean="0"/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ru-RU" sz="2000" dirty="0" smtClean="0"/>
              <a:t>Долгосрочное рефинансирование кредитов, предоставленных компаниям из приоритетных отраслей</a:t>
            </a:r>
          </a:p>
          <a:p>
            <a:pPr marL="457200" lvl="1" indent="0" algn="just">
              <a:buNone/>
            </a:pPr>
            <a:endParaRPr lang="ru-RU" sz="2000" dirty="0" smtClean="0"/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ru-RU" sz="2000" dirty="0" smtClean="0"/>
              <a:t>Развитие внутреннего рынка </a:t>
            </a:r>
            <a:r>
              <a:rPr lang="ru-RU" sz="2000" dirty="0" err="1" smtClean="0"/>
              <a:t>секьюритизации</a:t>
            </a:r>
            <a:r>
              <a:rPr lang="ru-RU" sz="2000" dirty="0" smtClean="0"/>
              <a:t> ипотечных и </a:t>
            </a:r>
            <a:r>
              <a:rPr lang="ru-RU" sz="2000" dirty="0" err="1" smtClean="0"/>
              <a:t>неипотечных</a:t>
            </a:r>
            <a:r>
              <a:rPr lang="ru-RU" sz="2000" dirty="0" smtClean="0"/>
              <a:t> активов</a:t>
            </a:r>
          </a:p>
          <a:p>
            <a:pPr lvl="1" algn="just">
              <a:buFont typeface="Arial" panose="020B0604020202020204" pitchFamily="34" charset="0"/>
              <a:buChar char="•"/>
            </a:pPr>
            <a:endParaRPr lang="ru-RU" sz="2000" dirty="0" smtClean="0"/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ru-RU" sz="2000" dirty="0" smtClean="0"/>
              <a:t>Развитие банковской инфраструктуры (платежная система, обмен информацией, рейтинги), альтернативной базирующей в странах ЕС и США</a:t>
            </a:r>
          </a:p>
          <a:p>
            <a:pPr lvl="1" algn="just">
              <a:buFont typeface="Arial" panose="020B0604020202020204" pitchFamily="34" charset="0"/>
              <a:buChar char="•"/>
            </a:pPr>
            <a:endParaRPr lang="ru-RU" sz="2000" dirty="0" smtClean="0"/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ru-RU" sz="2000" dirty="0"/>
              <a:t>Расширение спектра </a:t>
            </a:r>
            <a:r>
              <a:rPr lang="ru-RU" sz="2000" dirty="0" err="1"/>
              <a:t>малорискованных</a:t>
            </a:r>
            <a:r>
              <a:rPr lang="ru-RU" sz="2000" dirty="0"/>
              <a:t> инвестиционных инструментов для физических лиц и </a:t>
            </a:r>
            <a:r>
              <a:rPr lang="ru-RU" sz="2000" dirty="0" err="1" smtClean="0"/>
              <a:t>деоффшоризация</a:t>
            </a:r>
            <a:r>
              <a:rPr lang="ru-RU" sz="2000" dirty="0" smtClean="0"/>
              <a:t> накоплений российских компаний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A24CAA-85FF-4B51-92F7-DB209C4B11E1}" type="slidenum">
              <a:rPr lang="ru-RU" smtClean="0"/>
              <a:pPr>
                <a:defRPr/>
              </a:pPr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539393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Объект 2"/>
          <p:cNvSpPr>
            <a:spLocks noGrp="1"/>
          </p:cNvSpPr>
          <p:nvPr>
            <p:ph idx="1"/>
          </p:nvPr>
        </p:nvSpPr>
        <p:spPr>
          <a:xfrm>
            <a:off x="971600" y="1340768"/>
            <a:ext cx="7992888" cy="4392488"/>
          </a:xfrm>
        </p:spPr>
        <p:txBody>
          <a:bodyPr/>
          <a:lstStyle/>
          <a:p>
            <a:pPr marL="720725" lvl="1" indent="-360363" algn="just">
              <a:buFont typeface="Arial" panose="020B0604020202020204" pitchFamily="34" charset="0"/>
              <a:buChar char="•"/>
              <a:defRPr/>
            </a:pPr>
            <a:r>
              <a:rPr lang="ru-RU" altLang="ru-RU" sz="2000" dirty="0"/>
              <a:t>Расширение поддержки кредитования МСБ, в том числе через гарантийные механизмы</a:t>
            </a:r>
          </a:p>
          <a:p>
            <a:pPr marL="720725" lvl="1" indent="-360363" algn="just">
              <a:buNone/>
              <a:defRPr/>
            </a:pPr>
            <a:r>
              <a:rPr lang="ru-RU" altLang="ru-RU" sz="2000" dirty="0"/>
              <a:t>    </a:t>
            </a:r>
          </a:p>
          <a:p>
            <a:pPr marL="720725" lvl="1" indent="-360363" algn="just">
              <a:buFont typeface="Arial" panose="020B0604020202020204" pitchFamily="34" charset="0"/>
              <a:buChar char="•"/>
              <a:defRPr/>
            </a:pPr>
            <a:r>
              <a:rPr lang="ru-RU" sz="2000" dirty="0"/>
              <a:t>Введение повышенных требований к деятельности системно значимых банков для ограничения экспансии крупных игроков</a:t>
            </a:r>
          </a:p>
          <a:p>
            <a:pPr marL="720725" lvl="1" indent="-360363" algn="just">
              <a:buFont typeface="Arial" panose="020B0604020202020204" pitchFamily="34" charset="0"/>
              <a:buChar char="•"/>
              <a:defRPr/>
            </a:pPr>
            <a:endParaRPr lang="en-US" sz="2000" dirty="0"/>
          </a:p>
          <a:p>
            <a:pPr marL="720725" lvl="1" indent="-360363" algn="just">
              <a:buFont typeface="Arial" panose="020B0604020202020204" pitchFamily="34" charset="0"/>
              <a:buChar char="•"/>
              <a:defRPr/>
            </a:pPr>
            <a:r>
              <a:rPr lang="ru-RU" sz="2000" dirty="0"/>
              <a:t>Модернизация залогового законодательства и ускорение судебных разбирательств с заемщиками</a:t>
            </a:r>
          </a:p>
          <a:p>
            <a:pPr marL="720725" lvl="1" indent="-360363" algn="just">
              <a:buFont typeface="Arial" panose="020B0604020202020204" pitchFamily="34" charset="0"/>
              <a:buChar char="•"/>
              <a:defRPr/>
            </a:pPr>
            <a:endParaRPr lang="ru-RU" sz="2000" dirty="0"/>
          </a:p>
          <a:p>
            <a:pPr marL="720725" lvl="1" indent="-360363" algn="just">
              <a:buFont typeface="Arial" panose="020B0604020202020204" pitchFamily="34" charset="0"/>
              <a:buChar char="•"/>
              <a:defRPr/>
            </a:pPr>
            <a:r>
              <a:rPr lang="ru-RU" sz="2000" dirty="0"/>
              <a:t>Повышение эффективности консолидированного банковского надзора</a:t>
            </a:r>
            <a:endParaRPr lang="ru-RU" altLang="ru-RU" sz="2000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A24CAA-85FF-4B51-92F7-DB209C4B11E1}" type="slidenum">
              <a:rPr lang="ru-RU" smtClean="0"/>
              <a:pPr>
                <a:defRPr/>
              </a:pPr>
              <a:t>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7929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3608" y="2060848"/>
            <a:ext cx="7772400" cy="1470025"/>
          </a:xfrm>
        </p:spPr>
        <p:txBody>
          <a:bodyPr/>
          <a:lstStyle/>
          <a:p>
            <a:r>
              <a:rPr lang="ru-RU" b="0" dirty="0" smtClean="0"/>
              <a:t>Микрофинансирование</a:t>
            </a:r>
            <a:endParaRPr lang="ru-RU" b="0" dirty="0"/>
          </a:p>
        </p:txBody>
      </p:sp>
    </p:spTree>
    <p:extLst>
      <p:ext uri="{BB962C8B-B14F-4D97-AF65-F5344CB8AC3E}">
        <p14:creationId xmlns:p14="http://schemas.microsoft.com/office/powerpoint/2010/main" val="3451190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Объект 2"/>
          <p:cNvSpPr>
            <a:spLocks noGrp="1"/>
          </p:cNvSpPr>
          <p:nvPr>
            <p:ph idx="1"/>
          </p:nvPr>
        </p:nvSpPr>
        <p:spPr>
          <a:xfrm>
            <a:off x="1187624" y="836712"/>
            <a:ext cx="7643812" cy="4032448"/>
          </a:xfrm>
        </p:spPr>
        <p:txBody>
          <a:bodyPr/>
          <a:lstStyle/>
          <a:p>
            <a:pPr algn="just">
              <a:defRPr/>
            </a:pPr>
            <a:r>
              <a:rPr lang="ru-RU" sz="2000" dirty="0" smtClean="0"/>
              <a:t>Переход МФО на предоставление отчетности регулятору в электронном виде</a:t>
            </a:r>
          </a:p>
          <a:p>
            <a:pPr marL="0" indent="0" algn="just">
              <a:buNone/>
              <a:defRPr/>
            </a:pPr>
            <a:endParaRPr lang="ru-RU" sz="2000" dirty="0" smtClean="0"/>
          </a:p>
          <a:p>
            <a:pPr algn="just">
              <a:defRPr/>
            </a:pPr>
            <a:r>
              <a:rPr lang="ru-RU" sz="2000" dirty="0" smtClean="0"/>
              <a:t>Повышение доли МФО, раскрывающих на своем сайте либо сайте Банка России минимальный набор информации о бизнесе</a:t>
            </a:r>
          </a:p>
          <a:p>
            <a:pPr marL="0" indent="0" algn="just">
              <a:buNone/>
              <a:defRPr/>
            </a:pPr>
            <a:r>
              <a:rPr lang="ru-RU" sz="2000" dirty="0" smtClean="0"/>
              <a:t> </a:t>
            </a:r>
          </a:p>
          <a:p>
            <a:pPr algn="just"/>
            <a:r>
              <a:rPr lang="ru-RU" sz="2000" dirty="0" smtClean="0"/>
              <a:t>Внедрение для МФО стандартов </a:t>
            </a:r>
            <a:r>
              <a:rPr lang="ru-RU" sz="2000" dirty="0"/>
              <a:t>по управлению кредитными и операционными </a:t>
            </a:r>
            <a:r>
              <a:rPr lang="ru-RU" sz="2000" dirty="0" smtClean="0"/>
              <a:t>рисками</a:t>
            </a:r>
          </a:p>
          <a:p>
            <a:pPr algn="just"/>
            <a:endParaRPr lang="ru-RU" sz="2000" dirty="0"/>
          </a:p>
          <a:p>
            <a:pPr lvl="0" algn="just"/>
            <a:r>
              <a:rPr lang="ru-RU" sz="2000" dirty="0" smtClean="0"/>
              <a:t>Предоставление регулятивных преференций МФО с высокой долей займов бизнесу</a:t>
            </a:r>
          </a:p>
          <a:p>
            <a:pPr marL="0" lvl="0" indent="0" algn="just">
              <a:buNone/>
            </a:pPr>
            <a:endParaRPr lang="ru-RU" sz="2000" dirty="0" smtClean="0"/>
          </a:p>
          <a:p>
            <a:pPr algn="just"/>
            <a:r>
              <a:rPr lang="ru-RU" sz="2000" dirty="0" smtClean="0"/>
              <a:t>Распространение </a:t>
            </a:r>
            <a:r>
              <a:rPr lang="ru-RU" sz="2000" dirty="0"/>
              <a:t>поручительств гарантийных фондов на </a:t>
            </a:r>
            <a:r>
              <a:rPr lang="ru-RU" sz="2000" dirty="0" err="1"/>
              <a:t>микрозаймы</a:t>
            </a:r>
            <a:r>
              <a:rPr lang="ru-RU" sz="2000" dirty="0"/>
              <a:t> </a:t>
            </a:r>
            <a:r>
              <a:rPr lang="ru-RU" sz="2000" dirty="0" smtClean="0"/>
              <a:t>бизнесу и увеличение лимитов МСП Банка для МФО</a:t>
            </a:r>
            <a:endParaRPr lang="ru-RU" sz="2000" dirty="0"/>
          </a:p>
          <a:p>
            <a:pPr lvl="0" algn="just"/>
            <a:endParaRPr lang="ru-RU" sz="1800" dirty="0"/>
          </a:p>
          <a:p>
            <a:pPr marL="0" indent="0">
              <a:buFontTx/>
              <a:buNone/>
              <a:defRPr/>
            </a:pPr>
            <a:endParaRPr lang="ru-RU" altLang="ru-RU" sz="2500" dirty="0" smtClean="0"/>
          </a:p>
          <a:p>
            <a:pPr marL="0" indent="0" algn="ctr">
              <a:buFontTx/>
              <a:buNone/>
              <a:defRPr/>
            </a:pPr>
            <a:r>
              <a:rPr lang="ru-RU" altLang="ru-RU" dirty="0" smtClean="0">
                <a:solidFill>
                  <a:srgbClr val="FF0000"/>
                </a:solidFill>
              </a:rPr>
              <a:t>    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A24CAA-85FF-4B51-92F7-DB209C4B11E1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568351"/>
      </p:ext>
    </p:extLst>
  </p:cSld>
  <p:clrMapOvr>
    <a:masterClrMapping/>
  </p:clrMapOvr>
</p:sld>
</file>

<file path=ppt/theme/theme1.xml><?xml version="1.0" encoding="utf-8"?>
<a:theme xmlns:a="http://schemas.openxmlformats.org/drawingml/2006/main" name="эра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Тема 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alt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alt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эра</Template>
  <TotalTime>8583</TotalTime>
  <Words>563</Words>
  <Application>Microsoft Office PowerPoint</Application>
  <PresentationFormat>Экран (4:3)</PresentationFormat>
  <Paragraphs>116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эра</vt:lpstr>
      <vt:lpstr>Стратегия развития финансового рынка:  ключевые задачи</vt:lpstr>
      <vt:lpstr>Финансовая система предназначена для: </vt:lpstr>
      <vt:lpstr>Российская финансовая система</vt:lpstr>
      <vt:lpstr>Презентация PowerPoint</vt:lpstr>
      <vt:lpstr>Банковский сектор</vt:lpstr>
      <vt:lpstr>Презентация PowerPoint</vt:lpstr>
      <vt:lpstr>Презентация PowerPoint</vt:lpstr>
      <vt:lpstr>Микрофинансирование</vt:lpstr>
      <vt:lpstr>Презентация PowerPoint</vt:lpstr>
      <vt:lpstr>Страховой рынок</vt:lpstr>
      <vt:lpstr>Презентация PowerPoint</vt:lpstr>
      <vt:lpstr>Презентация PowerPoint</vt:lpstr>
      <vt:lpstr>Рынок управления активами</vt:lpstr>
      <vt:lpstr>Презентация PowerPoint</vt:lpstr>
      <vt:lpstr>Пенсионный рынок</vt:lpstr>
      <vt:lpstr>Презентация PowerPoint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Российский рынок факторинга: госзаказ как стимул</dc:title>
  <dc:creator>Тетерин Владимир</dc:creator>
  <cp:lastModifiedBy>Гришанков Дмитрий</cp:lastModifiedBy>
  <cp:revision>473</cp:revision>
  <cp:lastPrinted>2014-06-17T14:12:52Z</cp:lastPrinted>
  <dcterms:created xsi:type="dcterms:W3CDTF">2013-11-09T12:08:18Z</dcterms:created>
  <dcterms:modified xsi:type="dcterms:W3CDTF">2014-09-04T05:19:05Z</dcterms:modified>
</cp:coreProperties>
</file>